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19" r:id="rId2"/>
  </p:sldMasterIdLst>
  <p:notesMasterIdLst>
    <p:notesMasterId r:id="rId137"/>
  </p:notesMasterIdLst>
  <p:sldIdLst>
    <p:sldId id="38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90" r:id="rId135"/>
    <p:sldId id="391" r:id="rId1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4A9BC294-FFE2-49D5-8D69-9E1BD2C41BD5}"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BBFC77FB-9ED0-4EC9-95AA-A1379042E64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3DC5C2F9-1CAC-4260-A1DD-9FCDBB877499}"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6CBB8FF1-D9AA-43F3-AF6F-95CC898621D3}"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5CC35BAB-CEAC-431B-996B-917D14F5B0F3}"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8AF96EB-6851-4717-944A-26825F716608}" styleName="">
    <a:tblBg/>
    <a:wholeTbl>
      <a:tcTxStyle b="off" i="off">
        <a:font>
          <a:latin typeface="DejaVu Sans Condensed"/>
          <a:ea typeface="DejaVu Sans Condensed"/>
          <a:cs typeface="DejaVu Sans Condensed"/>
        </a:font>
        <a:srgbClr val="37121A"/>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DejaVu Sans Condensed"/>
          <a:ea typeface="DejaVu Sans Condensed"/>
          <a:cs typeface="DejaVu Sans Condensed"/>
        </a:font>
        <a:srgbClr val="37121A"/>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DejaVu Sans Condensed"/>
          <a:ea typeface="DejaVu Sans Condensed"/>
          <a:cs typeface="DejaVu Sans Condensed"/>
        </a:font>
        <a:srgbClr val="37121A"/>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DejaVu Sans Condensed"/>
          <a:ea typeface="DejaVu Sans Condensed"/>
          <a:cs typeface="DejaVu Sans Condensed"/>
        </a:font>
        <a:srgbClr val="37121A"/>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27330A5C-5E4A-4E12-9D42-E3E62C0A6188}" styleName="">
    <a:tblBg/>
    <a:wholeTbl>
      <a:tcTxStyle b="off" i="off">
        <a:font>
          <a:latin typeface="Arial"/>
          <a:ea typeface="Arial"/>
          <a:cs typeface="Arial"/>
        </a:font>
        <a:srgbClr val="FEFCDD"/>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FEFCDD"/>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FEFCDD"/>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FEFCDD"/>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14F8BBA-8B0D-43E3-BDFA-F9B804591A0D}"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AE9A0CE-5A82-4F3F-93A1-533870812CE7}"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65E0603-CDC0-4613-A620-D8AE4DCA99A7}"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C652C28A-6162-4669-A62F-B7AFF997B3E9}"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35" d="100"/>
          <a:sy n="35" d="100"/>
        </p:scale>
        <p:origin x="-136" y="-1504"/>
      </p:cViewPr>
      <p:guideLst>
        <p:guide orient="horz" pos="4320"/>
        <p:guide pos="76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notesMaster" Target="notesMasters/notesMaster1.xml"/><Relationship Id="rId138" Type="http://schemas.openxmlformats.org/officeDocument/2006/relationships/printerSettings" Target="printerSettings/printerSettings1.bin"/><Relationship Id="rId13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viewProps" Target="viewProps.xml"/><Relationship Id="rId141" Type="http://schemas.openxmlformats.org/officeDocument/2006/relationships/theme" Target="theme/theme1.xml"/><Relationship Id="rId1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4" name="Shape 644"/>
          <p:cNvSpPr>
            <a:spLocks noGrp="1" noRot="1" noChangeAspect="1"/>
          </p:cNvSpPr>
          <p:nvPr>
            <p:ph type="sldImg"/>
          </p:nvPr>
        </p:nvSpPr>
        <p:spPr>
          <a:xfrm>
            <a:off x="1143000" y="685800"/>
            <a:ext cx="4572000" cy="3429000"/>
          </a:xfrm>
          <a:prstGeom prst="rect">
            <a:avLst/>
          </a:prstGeom>
        </p:spPr>
        <p:txBody>
          <a:bodyPr/>
          <a:lstStyle/>
          <a:p>
            <a:endParaRPr/>
          </a:p>
        </p:txBody>
      </p:sp>
      <p:sp>
        <p:nvSpPr>
          <p:cNvPr id="645" name="Shape 64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667740219"/>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youtube.com/watch?v=C5Is6GLlWAw"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news.yahoo.com/s/afp/20070405/sc_afp/ussciencedogs2&amp;printer=1;_ylt=AgwSKUvh"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en.wikipedia.org/wiki/Columbida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news.yahoo.com/s/afp/20070704/od_afp/germanyanimalzebrula_070704174436"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www.icr.or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www.icr.or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www.oeb.harvard.edu/faculty/donohue/Finches.html"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answersingenesis.org/creation/v20/i1/design.asp" TargetMode="External"/><Relationship Id="rId4" Type="http://schemas.openxmlformats.org/officeDocument/2006/relationships/hyperlink" Target="http://webphysics.davidson.edu/alumni/jocowan/FinalP/finres.htm" TargetMode="External"/><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en.wikipedia.org/wiki/File:BillGates2012.jpg"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Miller" TargetMode="External"/><Relationship Id="rId4" Type="http://schemas.openxmlformats.org/officeDocument/2006/relationships/hyperlink" Target="http://en.wikipedia.org/wiki/File:Miller-Urey_experiment-en.svg" TargetMode="External"/><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en.wikipedia.org/wiki/en:public_domain" TargetMode="External"/><Relationship Id="rId4" Type="http://schemas.openxmlformats.org/officeDocument/2006/relationships/hyperlink" Target="http://en.wikipedia.org/wiki/File:Paul_Davies.jpg" TargetMode="External"/><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 Id="rId3" Type="http://schemas.openxmlformats.org/officeDocument/2006/relationships/hyperlink" Target="http://www.gen.cam.ac.uk/Research/majerus.htm"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 Id="rId3" Type="http://schemas.openxmlformats.org/officeDocument/2006/relationships/hyperlink" Target="http://animal.discovery.com/news/afp/20030929/dingoes.htm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nytimes.com/2015/10/20/science/central-asia-could-be-birthplace-of-the-modern-dog.html?WT.mc_id=SmartBriefs-Newsletter&amp;WT.mc_ev=click&amp;_r=1" TargetMode="External"/><Relationship Id="rId4" Type="http://schemas.openxmlformats.org/officeDocument/2006/relationships/hyperlink" Target="https://newrepublic.com/article/124453/whats-species-anyways" TargetMode="External"/><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 Id="rId3" Type="http://schemas.openxmlformats.org/officeDocument/2006/relationships/hyperlink" Target="http://www.dailymail.co.uk/news/worldnews/article-1260245/Schoolboy-31-fingers-toes-surgery-remove-extra-digits.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 Id="rId3" Type="http://schemas.openxmlformats.org/officeDocument/2006/relationships/hyperlink" Target="https://answersingenesis.org/genetics/mutations/are-mutations-part-of-the-engine-of-evolution/"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ideacenter.org/contentmgr/showdetails.php/id/1376" TargetMode="External"/><Relationship Id="rId4" Type="http://schemas.openxmlformats.org/officeDocument/2006/relationships/hyperlink" Target="http://www.answersingenesis.org/tj/v10/i2/information.asp" TargetMode="External"/><Relationship Id="rId5" Type="http://schemas.openxmlformats.org/officeDocument/2006/relationships/hyperlink" Target="http://www.answersingenesis.org/tj/v17/i1/dependence.asp" TargetMode="External"/><Relationship Id="rId6" Type="http://schemas.openxmlformats.org/officeDocument/2006/relationships/hyperlink" Target="http://www.ideacenter.org/contentmgr/showdetails.php/id/1236" TargetMode="External"/><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 Id="rId3" Type="http://schemas.openxmlformats.org/officeDocument/2006/relationships/hyperlink" Target="http://nautil.us/issue/9/time/evolution-youre-drunk"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 Id="rId3" Type="http://schemas.openxmlformats.org/officeDocument/2006/relationships/hyperlink" Target="http://en.wikipedia.org/wiki/Helicobacter_pylori"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 Id="rId3" Type="http://schemas.openxmlformats.org/officeDocument/2006/relationships/hyperlink" Target="http://www.answersingenesis.org/home/area/feedback/negative_22October2001.asp"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eugeneweekly.com/2005/graphics/021005calendar2.jpg" TargetMode="External"/><Relationship Id="rId4" Type="http://schemas.openxmlformats.org/officeDocument/2006/relationships/hyperlink" Target="http://activistcash.com/biography_quotes.cfm/bid/456" TargetMode="External"/><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noRot="1" noChangeAspect="1"/>
          </p:cNvSpPr>
          <p:nvPr>
            <p:ph type="sldImg"/>
          </p:nvPr>
        </p:nvSpPr>
        <p:spPr>
          <a:prstGeom prst="rect">
            <a:avLst/>
          </a:prstGeom>
        </p:spPr>
        <p:txBody>
          <a:bodyPr/>
          <a:lstStyle/>
          <a:p>
            <a:endParaRPr/>
          </a:p>
        </p:txBody>
      </p:sp>
      <p:sp>
        <p:nvSpPr>
          <p:cNvPr id="673" name="Shape 673"/>
          <p:cNvSpPr>
            <a:spLocks noGrp="1"/>
          </p:cNvSpPr>
          <p:nvPr>
            <p:ph type="body" sz="quarter" idx="1"/>
          </p:nvPr>
        </p:nvSpPr>
        <p:spPr>
          <a:prstGeom prst="rect">
            <a:avLst/>
          </a:prstGeom>
        </p:spPr>
        <p:txBody>
          <a:bodyPr/>
          <a:lstStyle/>
          <a:p>
            <a:r>
              <a:t>Ignorance, insanity, wickedness of creationists:</a:t>
            </a:r>
          </a:p>
          <a:p>
            <a:r>
              <a:rPr u="sng">
                <a:hlinkClick r:id="rId3"/>
              </a:rPr>
              <a:t>http://www.youtube.com/watch?v=C5Is6GLlWAw</a:t>
            </a:r>
            <a:r>
              <a:t>, accessed 1 May 2013.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noRot="1" noChangeAspect="1"/>
          </p:cNvSpPr>
          <p:nvPr>
            <p:ph type="sldImg"/>
          </p:nvPr>
        </p:nvSpPr>
        <p:spPr>
          <a:prstGeom prst="rect">
            <a:avLst/>
          </a:prstGeom>
        </p:spPr>
        <p:txBody>
          <a:bodyPr/>
          <a:lstStyle/>
          <a:p>
            <a:endParaRPr/>
          </a:p>
        </p:txBody>
      </p:sp>
      <p:sp>
        <p:nvSpPr>
          <p:cNvPr id="751" name="Shape 751"/>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“DNA mutation explains huge variety in dog sizes: study”, </a:t>
            </a:r>
            <a:r>
              <a:rPr sz="1200">
                <a:uFill>
                  <a:solidFill>
                    <a:srgbClr val="000000"/>
                  </a:solidFill>
                </a:uFill>
                <a:latin typeface="Arial"/>
                <a:ea typeface="Arial"/>
                <a:cs typeface="Arial"/>
                <a:sym typeface="Arial"/>
              </a:rPr>
              <a:t>April 5, 2007</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A single genetic mutation explains why dogs vary in size from the miniature Chihuahua to massive mastiffs, a range unmatched by any other mammal, according to a study released Thursday.</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	Researchers have long puzzled over the tremendous variation in size seen in canine breeds, particularly since the species diversified over a relatively short period of time from an evolutionary standpoint.</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The new study suggests the riddle can be explained by a combination of a genetic accident that created a small dog and ten thousand years of selective dog-breeding that ensured the rapid dissemination of this particular piece of doggy DNA.</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The researchers believe the discovery of the DNA mutation could also help explain why humans vary so much in size.</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"The study is a major milestone in canine genetics. We have precisely located the major gene that produces our miniature breeds," said study co-author Paul Jones, a genetics researcher at Mars Inc, the US confectionery and pet food giant which supplied DNA samples used in the study.</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All told, an international team of researchers examined the DNA of more than 3,000 dogs from 143 breeds ranging from pocket-sized pooches such as the Chihuahua, Maltese, Pomeranian, pug and Pekinese to the huge Great Dane, St. Bernard and Irish Wolfhound.</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They found that all dogs under 20 pounds (9 kilos), and virtually all of the small canines studied, carried minute genetic variations on the gene IGF-1 which codes for a protein hormone called insulin-like growth factor 1.</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The IGF-1 gene's hormone helps humans and other mammals grow from birth to adolescence. In small dogs, one or more mutations in the DNA next to the gene suppresses its activity, keeping small dogs from growing larger, the researchers reported in the journal </a:t>
            </a:r>
            <a:r>
              <a:rPr sz="1200" i="1">
                <a:uFill>
                  <a:solidFill>
                    <a:srgbClr val="000000"/>
                  </a:solidFill>
                </a:uFill>
                <a:latin typeface="Arial"/>
                <a:ea typeface="Arial"/>
                <a:cs typeface="Arial"/>
                <a:sym typeface="Arial"/>
              </a:rPr>
              <a:t>Science</a:t>
            </a:r>
            <a:r>
              <a:rPr sz="1200">
                <a:uFill>
                  <a:solidFill>
                    <a:srgbClr val="000000"/>
                  </a:solidFill>
                </a:uFill>
                <a:latin typeface="Arial"/>
                <a:ea typeface="Arial"/>
                <a:cs typeface="Arial"/>
                <a:sym typeface="Arial"/>
              </a:rPr>
              <a:t>.</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The investigators found the genetic fingerprint in breeds that are distantly related and found in distant regions, suggesting that this hiccup in doggy DNA probably occurred about 12,000 years ago.</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"It's as ancient as small dogs," said Gordon Lark, a biologist at the University of Utah in Salt Lake City who worked on the project.</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"Dogs are derived from wolves. Since this is found in all small dogs, it either got into dogs when they were first domesticated or it was a small wolf that dogs descended from."</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Over time, and under the management of humans, the species saw a rapid diversification into a multitude of domestic dog breeds. The researchers believe there was a bias toward breeding small dogs because they were easier to maintain in the crowded confines of developing cities and villages, and more easily transportable during trade and migration.</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The findings have implications far beyond the canine world, the authors said.  "By learning how genes control body size in dogs, we are apt to learn something about how skeletal body size is genetically programmed in humans," said Elaine Ostrander, a senior author of the study and chief of cancer genetics at the National Human Genome Research Institute (NHGRI), which is part of the National Institutes of Health.</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"Nearly all of what we learn from studying body structure, behavior and disease susceptibility in dogs helps us understand some aspect of human health and biology."</a:t>
            </a:r>
          </a:p>
          <a:p>
            <a:pPr marL="40639" marR="40639" defTabSz="914400">
              <a:spcBef>
                <a:spcPts val="400"/>
              </a:spcBef>
              <a:buClr>
                <a:srgbClr val="000000"/>
              </a:buClr>
              <a:buFont typeface="Arial"/>
              <a:defRPr sz="1200" b="1">
                <a:uFill>
                  <a:solidFill>
                    <a:srgbClr val="000000"/>
                  </a:solidFill>
                </a:uFill>
                <a:latin typeface="Arial"/>
                <a:ea typeface="Arial"/>
                <a:cs typeface="Arial"/>
                <a:sym typeface="Arial"/>
              </a:defRPr>
            </a:pPr>
            <a:r>
              <a:t>Web page 2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Researchers at NHGRI led the study with help from colleagues at several US and UK institutions including Cornell University in New York, the University of California, Los Angeles, the University of Southern California in Los Angeles, and the Waltham Centre for Pet Nutrition in Leicestershire, England.</a:t>
            </a:r>
          </a:p>
          <a:p>
            <a:pPr marL="40639" marR="40639" defTabSz="914400">
              <a:spcBef>
                <a:spcPts val="400"/>
              </a:spcBef>
              <a:buClr>
                <a:srgbClr val="000000"/>
              </a:buClr>
              <a:buFont typeface="Arial"/>
              <a:defRPr sz="2200"/>
            </a:pPr>
            <a:r>
              <a:rPr sz="1200" u="sng">
                <a:solidFill>
                  <a:srgbClr val="00A8AA"/>
                </a:solidFill>
                <a:uFill>
                  <a:solidFill>
                    <a:srgbClr val="00A8AA"/>
                  </a:solidFill>
                </a:uFill>
                <a:latin typeface="Arial"/>
                <a:ea typeface="Arial"/>
                <a:cs typeface="Arial"/>
                <a:sym typeface="Arial"/>
                <a:hlinkClick r:id="rId3"/>
              </a:rPr>
              <a:t>http://news.yahoo.com/s/afp/20070405/sc_afp/ussciencedogs2&amp;printer=1;_ylt=AgwSKUvh</a:t>
            </a:r>
            <a:r>
              <a:rPr sz="1200">
                <a:uFill>
                  <a:solidFill>
                    <a:srgbClr val="000000"/>
                  </a:solidFill>
                </a:uFill>
                <a:latin typeface="Arial"/>
                <a:ea typeface="Arial"/>
                <a:cs typeface="Arial"/>
                <a:sym typeface="Arial"/>
              </a:rPr>
              <a:t>, accessed 16 April 2007</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Copyright © 2007 Agence France Presse. All rights reserved. The information contained in the AFP News report may not be published, broadcast, rewritten or redistributed without the prior written authority of Agence France Presse.</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Original research in: </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Nathan B. Sutter, et al, “A Single IGF1 Allele Is a Major Determinant of Small Size in Dogs,” </a:t>
            </a:r>
            <a:r>
              <a:rPr sz="1200" i="1">
                <a:uFill>
                  <a:solidFill>
                    <a:srgbClr val="000000"/>
                  </a:solidFill>
                </a:uFill>
                <a:latin typeface="Arial"/>
                <a:ea typeface="Arial"/>
                <a:cs typeface="Arial"/>
                <a:sym typeface="Arial"/>
              </a:rPr>
              <a:t>Science</a:t>
            </a:r>
            <a:r>
              <a:rPr sz="1200">
                <a:uFill>
                  <a:solidFill>
                    <a:srgbClr val="000000"/>
                  </a:solidFill>
                </a:uFill>
                <a:latin typeface="Arial"/>
                <a:ea typeface="Arial"/>
                <a:cs typeface="Arial"/>
                <a:sym typeface="Arial"/>
              </a:rPr>
              <a:t>, Vol. 316 (6 April 2007, pp. 112-115.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prstGeom prst="rect">
            <a:avLst/>
          </a:prstGeom>
        </p:spPr>
        <p:txBody>
          <a:bodyPr/>
          <a:lstStyle/>
          <a:p>
            <a:endParaRPr/>
          </a:p>
        </p:txBody>
      </p:sp>
      <p:sp>
        <p:nvSpPr>
          <p:cNvPr id="764" name="Shape 764"/>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About 310 species in the family (= kind) Columbidae collectively known as pigeons and doves (names often used interchangeably).  </a:t>
            </a:r>
          </a:p>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All can interbreed =&gt; same kind</a:t>
            </a:r>
          </a:p>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Genus Columba (old world pigeons).  (see </a:t>
            </a:r>
            <a:r>
              <a:rPr u="sng">
                <a:uFill>
                  <a:solidFill>
                    <a:srgbClr val="000000"/>
                  </a:solidFill>
                </a:uFill>
                <a:latin typeface="Arial"/>
                <a:ea typeface="Arial"/>
                <a:cs typeface="Arial"/>
                <a:sym typeface="Arial"/>
                <a:hlinkClick r:id="rId3"/>
              </a:rPr>
              <a:t>http://en.wikipedia.org/wiki/Columbidae</a:t>
            </a:r>
            <a:r>
              <a:rPr>
                <a:uFill>
                  <a:solidFill>
                    <a:srgbClr val="000000"/>
                  </a:solidFill>
                </a:uFill>
                <a:latin typeface="Arial"/>
                <a:ea typeface="Arial"/>
                <a:cs typeface="Arial"/>
                <a:sym typeface="Arial"/>
              </a:rPr>
              <a:t>)  Rock dove or ferral pigeon is wild type Columba livia.  Domesticated pouters, rollers, tumblers, fantails, homers, etc., are descended from the wild type.</a:t>
            </a:r>
          </a:p>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After pointing out the remarkable differences in structure and habit between the pouter, fantail, tumbler, and the wild </a:t>
            </a:r>
            <a:r>
              <a:rPr i="1">
                <a:uFill>
                  <a:solidFill>
                    <a:srgbClr val="000000"/>
                  </a:solidFill>
                </a:uFill>
                <a:latin typeface="Arial"/>
                <a:ea typeface="Arial"/>
                <a:cs typeface="Arial"/>
                <a:sym typeface="Arial"/>
              </a:rPr>
              <a:t>Columba livia,</a:t>
            </a:r>
            <a:r>
              <a:rPr>
                <a:uFill>
                  <a:solidFill>
                    <a:srgbClr val="000000"/>
                  </a:solidFill>
                </a:uFill>
                <a:latin typeface="Arial"/>
                <a:ea typeface="Arial"/>
                <a:cs typeface="Arial"/>
                <a:sym typeface="Arial"/>
              </a:rPr>
              <a:t> the speaker expressed his entire agreement with Mr. Darwin's conclusion, that all the former domesticated breeds had arisen from the last-named wild stock; and on the following grounds–1. That all interbreed freely with one another. 2. That none of the domesticated breeds presents the slightest approximation to any wild species but </a:t>
            </a:r>
            <a:r>
              <a:rPr i="1">
                <a:uFill>
                  <a:solidFill>
                    <a:srgbClr val="000000"/>
                  </a:solidFill>
                </a:uFill>
                <a:latin typeface="Arial"/>
                <a:ea typeface="Arial"/>
                <a:cs typeface="Arial"/>
                <a:sym typeface="Arial"/>
              </a:rPr>
              <a:t>C. livia,</a:t>
            </a:r>
          </a:p>
          <a:p>
            <a:pPr marL="40639" marR="40639" defTabSz="914400">
              <a:spcBef>
                <a:spcPts val="400"/>
              </a:spcBef>
              <a:buClr>
                <a:srgbClr val="000000"/>
              </a:buClr>
              <a:buFont typeface="Arial"/>
              <a:defRPr sz="2000"/>
            </a:pPr>
            <a:r>
              <a:rPr i="1">
                <a:uFill>
                  <a:solidFill>
                    <a:srgbClr val="000000"/>
                  </a:solidFill>
                </a:uFill>
                <a:latin typeface="Arial"/>
                <a:ea typeface="Arial"/>
                <a:cs typeface="Arial"/>
                <a:sym typeface="Arial"/>
              </a:rPr>
              <a:t>Darwin’s publisher encouraged Darwin to publish a book on pigeons rather than O of S.  Hooker made the same suggestion.</a:t>
            </a:r>
            <a:r>
              <a:rPr>
                <a:uFill>
                  <a:solidFill>
                    <a:srgbClr val="000000"/>
                  </a:solidFill>
                </a:uFill>
                <a:latin typeface="Arial"/>
                <a:ea typeface="Arial"/>
                <a:cs typeface="Arial"/>
                <a:sym typeface="Arial"/>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776"/>
          <p:cNvSpPr>
            <a:spLocks noGrp="1" noRot="1" noChangeAspect="1"/>
          </p:cNvSpPr>
          <p:nvPr>
            <p:ph type="sldImg"/>
          </p:nvPr>
        </p:nvSpPr>
        <p:spPr>
          <a:prstGeom prst="rect">
            <a:avLst/>
          </a:prstGeom>
        </p:spPr>
        <p:txBody>
          <a:bodyPr/>
          <a:lstStyle/>
          <a:p>
            <a:endParaRPr/>
          </a:p>
        </p:txBody>
      </p:sp>
      <p:sp>
        <p:nvSpPr>
          <p:cNvPr id="777" name="Shape 777"/>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u="sng">
                <a:solidFill>
                  <a:srgbClr val="00A8AA"/>
                </a:solidFill>
                <a:uFill>
                  <a:solidFill>
                    <a:srgbClr val="00A8AA"/>
                  </a:solidFill>
                </a:uFill>
                <a:latin typeface="Arial"/>
                <a:ea typeface="Arial"/>
                <a:cs typeface="Arial"/>
                <a:sym typeface="Arial"/>
                <a:hlinkClick r:id="rId3"/>
              </a:rPr>
              <a:t>http://news.yahoo.com/s/afp/20070704/od_afp/germanyanimalzebrula_070704174436</a:t>
            </a:r>
            <a:r>
              <a:rPr sz="1200">
                <a:uFill>
                  <a:solidFill>
                    <a:srgbClr val="000000"/>
                  </a:solidFill>
                </a:uFill>
                <a:latin typeface="Arial"/>
                <a:ea typeface="Arial"/>
                <a:cs typeface="Arial"/>
                <a:sym typeface="Arial"/>
              </a:rPr>
              <a:t>, published on 4 July, accessed 5 July 2007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“Safaripark” zoo, near Guetersloh, Germany</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Zebrulas have been in existence since the 19th century, this one is particularly unique: its coat is sharply divided between horse and zebra.</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It is slightly more than a year old and is a crossbreed between a zebra and a horse.  It was born in a horse ranch in Italy.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Her mother is a chapmann-zebra, her father a brown-white horse.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Shape 781"/>
          <p:cNvSpPr>
            <a:spLocks noGrp="1" noRot="1" noChangeAspect="1"/>
          </p:cNvSpPr>
          <p:nvPr>
            <p:ph type="sldImg"/>
          </p:nvPr>
        </p:nvSpPr>
        <p:spPr>
          <a:prstGeom prst="rect">
            <a:avLst/>
          </a:prstGeom>
        </p:spPr>
        <p:txBody>
          <a:bodyPr/>
          <a:lstStyle/>
          <a:p>
            <a:endParaRPr/>
          </a:p>
        </p:txBody>
      </p:sp>
      <p:sp>
        <p:nvSpPr>
          <p:cNvPr id="782" name="Shape 782"/>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Zonkey = ZEBRA + DONKEY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Shape 795"/>
          <p:cNvSpPr>
            <a:spLocks noGrp="1" noRot="1" noChangeAspect="1"/>
          </p:cNvSpPr>
          <p:nvPr>
            <p:ph type="sldImg"/>
          </p:nvPr>
        </p:nvSpPr>
        <p:spPr>
          <a:prstGeom prst="rect">
            <a:avLst/>
          </a:prstGeom>
        </p:spPr>
        <p:txBody>
          <a:bodyPr/>
          <a:lstStyle/>
          <a:p>
            <a:endParaRPr/>
          </a:p>
        </p:txBody>
      </p:sp>
      <p:sp>
        <p:nvSpPr>
          <p:cNvPr id="796" name="Shape 796"/>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hape 809"/>
          <p:cNvSpPr>
            <a:spLocks noGrp="1" noRot="1" noChangeAspect="1"/>
          </p:cNvSpPr>
          <p:nvPr>
            <p:ph type="sldImg"/>
          </p:nvPr>
        </p:nvSpPr>
        <p:spPr>
          <a:prstGeom prst="rect">
            <a:avLst/>
          </a:prstGeom>
        </p:spPr>
        <p:txBody>
          <a:bodyPr/>
          <a:lstStyle/>
          <a:p>
            <a:endParaRPr/>
          </a:p>
        </p:txBody>
      </p:sp>
      <p:sp>
        <p:nvSpPr>
          <p:cNvPr id="810" name="Shape 810"/>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For a technical overview of this model see Wayne Frair, “Baraminology—Classification of Created Organisms,” </a:t>
            </a:r>
            <a:r>
              <a:rPr sz="1200" i="1">
                <a:uFill>
                  <a:solidFill>
                    <a:srgbClr val="000000"/>
                  </a:solidFill>
                </a:uFill>
                <a:latin typeface="Arial"/>
                <a:ea typeface="Arial"/>
                <a:cs typeface="Arial"/>
                <a:sym typeface="Arial"/>
              </a:rPr>
              <a:t>Creation Research Society Quarterly</a:t>
            </a:r>
            <a:r>
              <a:rPr sz="1200">
                <a:uFill>
                  <a:solidFill>
                    <a:srgbClr val="000000"/>
                  </a:solidFill>
                </a:uFill>
                <a:latin typeface="Arial"/>
                <a:ea typeface="Arial"/>
                <a:cs typeface="Arial"/>
                <a:sym typeface="Arial"/>
              </a:rPr>
              <a:t>, 37:2 (Sept. 2000), pp. 82-91.  Also, on created kinds with latent genetic potential for variation within the kinds, see Todd Charles Wood, “Mediated Design,” </a:t>
            </a:r>
            <a:r>
              <a:rPr sz="1200" i="1">
                <a:uFill>
                  <a:solidFill>
                    <a:srgbClr val="000000"/>
                  </a:solidFill>
                </a:uFill>
                <a:latin typeface="Arial"/>
                <a:ea typeface="Arial"/>
                <a:cs typeface="Arial"/>
                <a:sym typeface="Arial"/>
              </a:rPr>
              <a:t>ICR Impact #363</a:t>
            </a:r>
            <a:r>
              <a:rPr sz="1200">
                <a:uFill>
                  <a:solidFill>
                    <a:srgbClr val="000000"/>
                  </a:solidFill>
                </a:uFill>
                <a:latin typeface="Arial"/>
                <a:ea typeface="Arial"/>
                <a:cs typeface="Arial"/>
                <a:sym typeface="Arial"/>
              </a:rPr>
              <a:t> (Sept. 2003), available from </a:t>
            </a:r>
            <a:r>
              <a:rPr u="sng">
                <a:hlinkClick r:id="rId3"/>
              </a:rPr>
              <a:t>www.icr.org</a:t>
            </a:r>
            <a:r>
              <a:rPr sz="1200">
                <a:uFill>
                  <a:solidFill>
                    <a:srgbClr val="000000"/>
                  </a:solidFill>
                </a:uFill>
                <a:latin typeface="Arial"/>
                <a:ea typeface="Arial"/>
                <a:cs typeface="Arial"/>
                <a:sym typeface="Arial"/>
              </a:rPr>
              <a:t>.</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Variation within the created kinds would probably have occurred more quickly after both creation week and the Flood than my picture is capable of showing.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hape 827"/>
          <p:cNvSpPr>
            <a:spLocks noGrp="1" noRot="1" noChangeAspect="1"/>
          </p:cNvSpPr>
          <p:nvPr>
            <p:ph type="sldImg"/>
          </p:nvPr>
        </p:nvSpPr>
        <p:spPr>
          <a:prstGeom prst="rect">
            <a:avLst/>
          </a:prstGeom>
        </p:spPr>
        <p:txBody>
          <a:bodyPr/>
          <a:lstStyle/>
          <a:p>
            <a:endParaRPr/>
          </a:p>
        </p:txBody>
      </p:sp>
      <p:sp>
        <p:nvSpPr>
          <p:cNvPr id="828" name="Shape 82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For a technical overview of this model see Wayne Frair, “Baraminology—Classification of Created Organisms,” </a:t>
            </a:r>
            <a:r>
              <a:rPr sz="1200" i="1">
                <a:uFill>
                  <a:solidFill>
                    <a:srgbClr val="000000"/>
                  </a:solidFill>
                </a:uFill>
                <a:latin typeface="Arial"/>
                <a:ea typeface="Arial"/>
                <a:cs typeface="Arial"/>
                <a:sym typeface="Arial"/>
              </a:rPr>
              <a:t>Creation Research Society Quarterly</a:t>
            </a:r>
            <a:r>
              <a:rPr sz="1200">
                <a:uFill>
                  <a:solidFill>
                    <a:srgbClr val="000000"/>
                  </a:solidFill>
                </a:uFill>
                <a:latin typeface="Arial"/>
                <a:ea typeface="Arial"/>
                <a:cs typeface="Arial"/>
                <a:sym typeface="Arial"/>
              </a:rPr>
              <a:t>, 37:2 (Sept. 2000), pp. 82-91.  Also, on created kinds with latent genetic potential for variation within the kinds, see Todd Charles Wood, “Mediated Design,” </a:t>
            </a:r>
            <a:r>
              <a:rPr sz="1200" i="1">
                <a:uFill>
                  <a:solidFill>
                    <a:srgbClr val="000000"/>
                  </a:solidFill>
                </a:uFill>
                <a:latin typeface="Arial"/>
                <a:ea typeface="Arial"/>
                <a:cs typeface="Arial"/>
                <a:sym typeface="Arial"/>
              </a:rPr>
              <a:t>ICR Impact #363</a:t>
            </a:r>
            <a:r>
              <a:rPr sz="1200">
                <a:uFill>
                  <a:solidFill>
                    <a:srgbClr val="000000"/>
                  </a:solidFill>
                </a:uFill>
                <a:latin typeface="Arial"/>
                <a:ea typeface="Arial"/>
                <a:cs typeface="Arial"/>
                <a:sym typeface="Arial"/>
              </a:rPr>
              <a:t> (Sept. 2003), available from </a:t>
            </a:r>
            <a:r>
              <a:rPr u="sng">
                <a:hlinkClick r:id="rId3"/>
              </a:rPr>
              <a:t>www.icr.org</a:t>
            </a:r>
            <a:r>
              <a:rPr sz="1200">
                <a:uFill>
                  <a:solidFill>
                    <a:srgbClr val="000000"/>
                  </a:solidFill>
                </a:uFill>
                <a:latin typeface="Arial"/>
                <a:ea typeface="Arial"/>
                <a:cs typeface="Arial"/>
                <a:sym typeface="Arial"/>
              </a:rPr>
              <a:t>.</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Variation within the created kinds would probably have occurred more quickly after both creation week and the Flood than my picture is capable of showing.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noRot="1" noChangeAspect="1"/>
          </p:cNvSpPr>
          <p:nvPr>
            <p:ph type="sldImg"/>
          </p:nvPr>
        </p:nvSpPr>
        <p:spPr>
          <a:prstGeom prst="rect">
            <a:avLst/>
          </a:prstGeom>
        </p:spPr>
        <p:txBody>
          <a:bodyPr/>
          <a:lstStyle/>
          <a:p>
            <a:endParaRPr/>
          </a:p>
        </p:txBody>
      </p:sp>
      <p:sp>
        <p:nvSpPr>
          <p:cNvPr id="915" name="Shape 915"/>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2000">
                <a:uFill>
                  <a:solidFill>
                    <a:srgbClr val="000000"/>
                  </a:solidFill>
                </a:uFill>
                <a:latin typeface="Arial"/>
                <a:ea typeface="Arial"/>
                <a:cs typeface="Arial"/>
                <a:sym typeface="Arial"/>
              </a:defRPr>
            </a:pPr>
            <a:r>
              <a:t>According to Jonathan Wells (</a:t>
            </a:r>
            <a:r>
              <a:rPr i="1"/>
              <a:t>Icons of Evolution</a:t>
            </a:r>
            <a:r>
              <a:t>, p. 160ff) Darwin collected specimens of 9 of the 13 Finch species (but only identified 6 of them as finches).  Except in two cases, he failed to observe any differences in diet.  Back in England ornithologist John Gould began to sort out their geographical relationships but much of Darwin’s info was wrong (as seen from the more carefully labeled collections of his shipmates).  He had a largely erroneous conception of the feeding habits and geographical distribution of these birds and the finches did NOT impress Darwin as evidence of evolution.  It wasn’t until the 1930s that other evolutionists called them “Darwin’s finches” and elevated them to their current prominence.  It was Peter and Rosemary Grant in the 1970s who observed carefully the relation of beaks to food and found only oscillation of beak size based on climate/food supplies and no evidence of linear evolution over time.  They have also discovered that half of the species can hybridize naturally, so the number of species is reduced.  They are clearly all the same kind.</a:t>
            </a:r>
          </a:p>
          <a:p>
            <a:pPr marL="40639" marR="40639" defTabSz="914400">
              <a:spcBef>
                <a:spcPts val="700"/>
              </a:spcBef>
              <a:buClr>
                <a:srgbClr val="FFFFFF"/>
              </a:buClr>
              <a:buFont typeface="Arial"/>
              <a:defRPr sz="2200"/>
            </a:pPr>
            <a:r>
              <a:rPr sz="1200" b="1">
                <a:uFill>
                  <a:solidFill>
                    <a:srgbClr val="000000"/>
                  </a:solidFill>
                </a:uFill>
                <a:latin typeface="Arial"/>
                <a:ea typeface="Arial"/>
                <a:cs typeface="Arial"/>
                <a:sym typeface="Arial"/>
              </a:rPr>
              <a:t>Finches picture scanned from Carl Zimmer, “Testing Darwin,” </a:t>
            </a:r>
            <a:r>
              <a:rPr sz="1200" b="1" i="1">
                <a:uFill>
                  <a:solidFill>
                    <a:srgbClr val="000000"/>
                  </a:solidFill>
                </a:uFill>
                <a:latin typeface="Arial"/>
                <a:ea typeface="Arial"/>
                <a:cs typeface="Arial"/>
                <a:sym typeface="Arial"/>
              </a:rPr>
              <a:t>Discover</a:t>
            </a:r>
            <a:r>
              <a:rPr sz="1200" b="1">
                <a:uFill>
                  <a:solidFill>
                    <a:srgbClr val="000000"/>
                  </a:solidFill>
                </a:uFill>
                <a:latin typeface="Arial"/>
                <a:ea typeface="Arial"/>
                <a:cs typeface="Arial"/>
                <a:sym typeface="Arial"/>
              </a:rPr>
              <a:t> (Feb. 2005), p. 34.</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 beaks: </a:t>
            </a:r>
            <a:r>
              <a:rPr u="sng">
                <a:hlinkClick r:id="rId3"/>
              </a:rPr>
              <a:t>http://www.oeb.harvard.edu/faculty/donohue/Finches.html</a:t>
            </a:r>
            <a:r>
              <a:t>, downloaded 24 Feb. 2006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a:spLocks noGrp="1" noRot="1" noChangeAspect="1"/>
          </p:cNvSpPr>
          <p:nvPr>
            <p:ph type="sldImg"/>
          </p:nvPr>
        </p:nvSpPr>
        <p:spPr>
          <a:prstGeom prst="rect">
            <a:avLst/>
          </a:prstGeom>
        </p:spPr>
        <p:txBody>
          <a:bodyPr/>
          <a:lstStyle/>
          <a:p>
            <a:endParaRPr/>
          </a:p>
        </p:txBody>
      </p:sp>
      <p:sp>
        <p:nvSpPr>
          <p:cNvPr id="922" name="Shape 922"/>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Photo by Tom Vail, used with permission.</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Yaki Point wide-angle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Shape 975"/>
          <p:cNvSpPr>
            <a:spLocks noGrp="1" noRot="1" noChangeAspect="1"/>
          </p:cNvSpPr>
          <p:nvPr>
            <p:ph type="sldImg"/>
          </p:nvPr>
        </p:nvSpPr>
        <p:spPr>
          <a:prstGeom prst="rect">
            <a:avLst/>
          </a:prstGeom>
        </p:spPr>
        <p:txBody>
          <a:bodyPr/>
          <a:lstStyle/>
          <a:p>
            <a:endParaRPr/>
          </a:p>
        </p:txBody>
      </p:sp>
      <p:sp>
        <p:nvSpPr>
          <p:cNvPr id="976" name="Shape 976"/>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Professor of Paleontology at Harvard University.  Gould died in 2002.</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Another evolutionist admission (David Raup):</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“Well, we are now about 120 years after Darwin and the knowledge of the fossil record has been greatly expanded. We now have a quarter of a million fossil species but the situation hasn’t changed much. The record of evolution is still surprisingly jerky and, ironically, we have even fewer examples of evolutionary transition than we had in Darwin’s time. By this I mean that some of the classic cases of Darwinian change in the fossil record, such as the evolution of the horse in North America, have had to be discarded or modified as a result of more detailed information—what appeared to be a nice simple progression when relatively few data were available now appears to be much more complex and much less gradualistic. So Darwin’s problem has not been alleviated in the last 120 years and we still have a record which does show change but one that can hardly be looked upon as the most reasonable consequence of natural selection.”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David M. Raup (Prof. of Paleontology, Univ. of Chicago), “Conflicts Between Darwin and Paleontology,” Field Museum of Natural History Bulletin, Vol. 50, No. 1, January 1979, p. 25.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r>
              <a:t>For sale or review at ETS2016 in San Antonio </a:t>
            </a:r>
          </a:p>
          <a:p>
            <a:endParaRPr/>
          </a:p>
          <a:p>
            <a:r>
              <a:t>Kregel: May 2016</a:t>
            </a:r>
          </a:p>
          <a:p>
            <a:r>
              <a:t>Baker: January 2017.</a:t>
            </a:r>
          </a:p>
          <a:p>
            <a:r>
              <a:t>Zondervan: November 2016</a:t>
            </a:r>
          </a:p>
          <a:p>
            <a:r>
              <a:t>IVPress: June 2016</a:t>
            </a:r>
          </a:p>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hape 982"/>
          <p:cNvSpPr>
            <a:spLocks noGrp="1" noRot="1" noChangeAspect="1"/>
          </p:cNvSpPr>
          <p:nvPr>
            <p:ph type="sldImg"/>
          </p:nvPr>
        </p:nvSpPr>
        <p:spPr>
          <a:prstGeom prst="rect">
            <a:avLst/>
          </a:prstGeom>
        </p:spPr>
        <p:txBody>
          <a:bodyPr/>
          <a:lstStyle/>
          <a:p>
            <a:endParaRPr/>
          </a:p>
        </p:txBody>
      </p:sp>
      <p:sp>
        <p:nvSpPr>
          <p:cNvPr id="983" name="Shape 983"/>
          <p:cNvSpPr>
            <a:spLocks noGrp="1"/>
          </p:cNvSpPr>
          <p:nvPr>
            <p:ph type="body" sz="quarter" idx="1"/>
          </p:nvPr>
        </p:nvSpPr>
        <p:spPr>
          <a:prstGeom prst="rect">
            <a:avLst/>
          </a:prstGeom>
        </p:spPr>
        <p:txBody>
          <a:bodyPr/>
          <a:lstStyle/>
          <a:p>
            <a:pPr defTabSz="457200">
              <a:defRPr sz="1800">
                <a:latin typeface="Arial"/>
                <a:ea typeface="Arial"/>
                <a:cs typeface="Arial"/>
                <a:sym typeface="Arial"/>
              </a:defRPr>
            </a:pPr>
            <a:r>
              <a:t>Mayr (1904-2005), Harvard zoologist, was called the “Charles Darwin of the 20</a:t>
            </a:r>
            <a:r>
              <a:rPr baseline="31999"/>
              <a:t>th</a:t>
            </a:r>
            <a:r>
              <a:t> century.”</a:t>
            </a:r>
          </a:p>
          <a:p>
            <a:pPr defTabSz="457200">
              <a:defRPr sz="1800">
                <a:latin typeface="Arial"/>
                <a:ea typeface="Arial"/>
                <a:cs typeface="Arial"/>
                <a:sym typeface="Arial"/>
              </a:defRPr>
            </a:pPr>
            <a:endParaRPr/>
          </a:p>
          <a:p>
            <a:pPr defTabSz="457200">
              <a:defRPr sz="1800">
                <a:latin typeface="Arial"/>
                <a:ea typeface="Arial"/>
                <a:cs typeface="Arial"/>
                <a:sym typeface="Arial"/>
              </a:defRPr>
            </a:pPr>
            <a:r>
              <a:t>This is after Mayr says that the fossil evidence supports evolution.</a:t>
            </a:r>
          </a:p>
          <a:p>
            <a:pPr defTabSz="457200">
              <a:defRPr sz="1800">
                <a:latin typeface="Arial"/>
                <a:ea typeface="Arial"/>
                <a:cs typeface="Arial"/>
                <a:sym typeface="Arial"/>
              </a:defRPr>
            </a:pPr>
            <a:r>
              <a:t>Following this quote he explains why we don’t see the “missing links” as he calls them.  He gives the same reason Darwin did—”the unimaginable incompleteness of the fossil record.”  He then gives an example of a missing link: </a:t>
            </a:r>
            <a:r>
              <a:rPr i="1"/>
              <a:t>Archaeopteryx</a:t>
            </a:r>
            <a:r>
              <a:t> (which he nevertheless calls a “primitive bird”).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Shape 1004"/>
          <p:cNvSpPr>
            <a:spLocks noGrp="1" noRot="1" noChangeAspect="1"/>
          </p:cNvSpPr>
          <p:nvPr>
            <p:ph type="sldImg"/>
          </p:nvPr>
        </p:nvSpPr>
        <p:spPr>
          <a:prstGeom prst="rect">
            <a:avLst/>
          </a:prstGeom>
        </p:spPr>
        <p:txBody>
          <a:bodyPr/>
          <a:lstStyle/>
          <a:p>
            <a:endParaRPr/>
          </a:p>
        </p:txBody>
      </p:sp>
      <p:sp>
        <p:nvSpPr>
          <p:cNvPr id="1005" name="Shape 1005"/>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Graphic adapted from John Morris, </a:t>
            </a:r>
            <a:r>
              <a:rPr sz="1200" i="1">
                <a:uFill>
                  <a:solidFill>
                    <a:srgbClr val="000000"/>
                  </a:solidFill>
                </a:uFill>
                <a:latin typeface="Arial"/>
                <a:ea typeface="Arial"/>
                <a:cs typeface="Arial"/>
                <a:sym typeface="Arial"/>
              </a:rPr>
              <a:t>The Young Earth</a:t>
            </a:r>
            <a:r>
              <a:rPr sz="1200">
                <a:uFill>
                  <a:solidFill>
                    <a:srgbClr val="000000"/>
                  </a:solidFill>
                </a:uFill>
                <a:latin typeface="Arial"/>
                <a:ea typeface="Arial"/>
                <a:cs typeface="Arial"/>
                <a:sym typeface="Arial"/>
              </a:rPr>
              <a:t> (Master Books), p. 144.</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“The history of most fossil species includes two features particularly inconsistent with gradualism:</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1.  </a:t>
            </a:r>
            <a:r>
              <a:rPr sz="1200" i="1">
                <a:uFill>
                  <a:solidFill>
                    <a:srgbClr val="000000"/>
                  </a:solidFill>
                </a:uFill>
                <a:latin typeface="Arial"/>
                <a:ea typeface="Arial"/>
                <a:cs typeface="Arial"/>
                <a:sym typeface="Arial"/>
              </a:rPr>
              <a:t>Stasis</a:t>
            </a:r>
            <a:r>
              <a:rPr sz="1200">
                <a:uFill>
                  <a:solidFill>
                    <a:srgbClr val="000000"/>
                  </a:solidFill>
                </a:uFill>
                <a:latin typeface="Arial"/>
                <a:ea typeface="Arial"/>
                <a:cs typeface="Arial"/>
                <a:sym typeface="Arial"/>
              </a:rPr>
              <a:t>.  Most species exhibit no directional change during their tenure on earth.  They appear in the fossil record looking much the same as when they disappear; morphological change is usually limited and directionless.</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2.  </a:t>
            </a:r>
            <a:r>
              <a:rPr sz="1200" i="1">
                <a:uFill>
                  <a:solidFill>
                    <a:srgbClr val="000000"/>
                  </a:solidFill>
                </a:uFill>
                <a:latin typeface="Arial"/>
                <a:ea typeface="Arial"/>
                <a:cs typeface="Arial"/>
                <a:sym typeface="Arial"/>
              </a:rPr>
              <a:t>Sudden appearance</a:t>
            </a:r>
            <a:r>
              <a:rPr sz="1200">
                <a:uFill>
                  <a:solidFill>
                    <a:srgbClr val="000000"/>
                  </a:solidFill>
                </a:uFill>
                <a:latin typeface="Arial"/>
                <a:ea typeface="Arial"/>
                <a:cs typeface="Arial"/>
                <a:sym typeface="Arial"/>
              </a:rPr>
              <a:t>.  In any local area, a species does not arise gradually by the steady transformation of its ancestors, it appears all at once and ‘fully formed’.”</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Stephen J. Gould, </a:t>
            </a:r>
            <a:r>
              <a:rPr sz="1200" i="1">
                <a:uFill>
                  <a:solidFill>
                    <a:srgbClr val="000000"/>
                  </a:solidFill>
                </a:uFill>
                <a:latin typeface="Arial"/>
                <a:ea typeface="Arial"/>
                <a:cs typeface="Arial"/>
                <a:sym typeface="Arial"/>
              </a:rPr>
              <a:t>The Panda’s Thumb</a:t>
            </a:r>
            <a:r>
              <a:rPr sz="1200">
                <a:uFill>
                  <a:solidFill>
                    <a:srgbClr val="000000"/>
                  </a:solidFill>
                </a:uFill>
                <a:latin typeface="Arial"/>
                <a:ea typeface="Arial"/>
                <a:cs typeface="Arial"/>
                <a:sym typeface="Arial"/>
              </a:rPr>
              <a:t> (New York: W.W. Norton, 1980), 182.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This fossil dragonfly was found in France and is over four times the size of a modern dragonfly (biggest dragonfly ever foundd in fossil record had a wingspan of 30 inches)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noRot="1" noChangeAspect="1"/>
          </p:cNvSpPr>
          <p:nvPr>
            <p:ph type="sldImg"/>
          </p:nvPr>
        </p:nvSpPr>
        <p:spPr>
          <a:prstGeom prst="rect">
            <a:avLst/>
          </a:prstGeom>
        </p:spPr>
        <p:txBody>
          <a:bodyPr/>
          <a:lstStyle/>
          <a:p>
            <a:endParaRPr/>
          </a:p>
        </p:txBody>
      </p:sp>
      <p:sp>
        <p:nvSpPr>
          <p:cNvPr id="1017" name="Shape 1017"/>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Sphecomyrma, a fossil ant (Cretaceous 135 myo)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prstGeom prst="rect">
            <a:avLst/>
          </a:prstGeom>
        </p:spPr>
        <p:txBody>
          <a:bodyPr/>
          <a:lstStyle/>
          <a:p>
            <a:endParaRPr/>
          </a:p>
        </p:txBody>
      </p:sp>
      <p:sp>
        <p:nvSpPr>
          <p:cNvPr id="1024" name="Shape 1024"/>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Nautilus from Madagascar, Cretaceous 114 myo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a:spLocks noGrp="1" noRot="1" noChangeAspect="1"/>
          </p:cNvSpPr>
          <p:nvPr>
            <p:ph type="sldImg"/>
          </p:nvPr>
        </p:nvSpPr>
        <p:spPr>
          <a:prstGeom prst="rect">
            <a:avLst/>
          </a:prstGeom>
        </p:spPr>
        <p:txBody>
          <a:bodyPr/>
          <a:lstStyle/>
          <a:p>
            <a:endParaRPr/>
          </a:p>
        </p:txBody>
      </p:sp>
      <p:sp>
        <p:nvSpPr>
          <p:cNvPr id="1030" name="Shape 1030"/>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Crab Harpactocarcinus punctulatus.  Eocene Monte Baldo Verona Italy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noRot="1" noChangeAspect="1"/>
          </p:cNvSpPr>
          <p:nvPr>
            <p:ph type="sldImg"/>
          </p:nvPr>
        </p:nvSpPr>
        <p:spPr>
          <a:prstGeom prst="rect">
            <a:avLst/>
          </a:prstGeom>
        </p:spPr>
        <p:txBody>
          <a:bodyPr/>
          <a:lstStyle/>
          <a:p>
            <a:endParaRPr/>
          </a:p>
        </p:txBody>
      </p:sp>
      <p:sp>
        <p:nvSpPr>
          <p:cNvPr id="1060" name="Shape 1060"/>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Schwein, Rind, Kaninchen, Mensch</a:t>
            </a:r>
          </a:p>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Ernst Haeckel (1834-1919), </a:t>
            </a:r>
            <a:r>
              <a:rPr i="1">
                <a:uFill>
                  <a:solidFill>
                    <a:srgbClr val="000000"/>
                  </a:solidFill>
                </a:uFill>
                <a:latin typeface="Arial"/>
                <a:ea typeface="Arial"/>
                <a:cs typeface="Arial"/>
                <a:sym typeface="Arial"/>
              </a:rPr>
              <a:t>Anthropogenie oder entwickelungsgeschichte des menschen</a:t>
            </a:r>
            <a:r>
              <a:rPr>
                <a:uFill>
                  <a:solidFill>
                    <a:srgbClr val="000000"/>
                  </a:solidFill>
                </a:uFill>
                <a:latin typeface="Arial"/>
                <a:ea typeface="Arial"/>
                <a:cs typeface="Arial"/>
                <a:sym typeface="Arial"/>
              </a:rPr>
              <a:t> (Leipzig, 1877).  The book was on the origin of man and was translated into English in 1904.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On a Florida beach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noRot="1" noChangeAspect="1"/>
          </p:cNvSpPr>
          <p:nvPr>
            <p:ph type="sldImg"/>
          </p:nvPr>
        </p:nvSpPr>
        <p:spPr>
          <a:prstGeom prst="rect">
            <a:avLst/>
          </a:prstGeom>
        </p:spPr>
        <p:txBody>
          <a:bodyPr/>
          <a:lstStyle/>
          <a:p>
            <a:endParaRPr/>
          </a:p>
        </p:txBody>
      </p:sp>
      <p:sp>
        <p:nvSpPr>
          <p:cNvPr id="1087" name="Shape 1087"/>
          <p:cNvSpPr>
            <a:spLocks noGrp="1"/>
          </p:cNvSpPr>
          <p:nvPr>
            <p:ph type="body" sz="quarter" idx="1"/>
          </p:nvPr>
        </p:nvSpPr>
        <p:spPr>
          <a:prstGeom prst="rect">
            <a:avLst/>
          </a:prstGeom>
        </p:spPr>
        <p:txBody>
          <a:bodyPr/>
          <a:lstStyle>
            <a:lvl1pPr marL="40639" marR="40639" defTabSz="914400">
              <a:spcBef>
                <a:spcPts val="400"/>
              </a:spcBef>
              <a:buClr>
                <a:srgbClr val="FFFFFF"/>
              </a:buClr>
              <a:buFont typeface="Arial"/>
              <a:defRPr sz="1200">
                <a:uFill>
                  <a:solidFill>
                    <a:srgbClr val="000000"/>
                  </a:solidFill>
                </a:uFill>
                <a:latin typeface="Arial"/>
                <a:ea typeface="Arial"/>
                <a:cs typeface="Arial"/>
                <a:sym typeface="Arial"/>
              </a:defRPr>
            </a:lvl1pPr>
          </a:lstStyle>
          <a:p>
            <a:r>
              <a:t>Gitt is Dir. &amp; Prof. at the German Federal Institute of Physics and Technology, and a YEC.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prstGeom prst="rect">
            <a:avLst/>
          </a:prstGeom>
        </p:spPr>
        <p:txBody>
          <a:bodyPr/>
          <a:lstStyle/>
          <a:p>
            <a:endParaRPr/>
          </a:p>
        </p:txBody>
      </p:sp>
      <p:sp>
        <p:nvSpPr>
          <p:cNvPr id="1114" name="Shape 1114"/>
          <p:cNvSpPr>
            <a:spLocks noGrp="1"/>
          </p:cNvSpPr>
          <p:nvPr>
            <p:ph type="body" sz="quarter" idx="1"/>
          </p:nvPr>
        </p:nvSpPr>
        <p:spPr>
          <a:prstGeom prst="rect">
            <a:avLst/>
          </a:prstGeom>
        </p:spPr>
        <p:txBody>
          <a:bodyPr/>
          <a:lstStyle/>
          <a:p>
            <a:pPr marL="80327"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DNA is organized into chromosomes (people have 46) upon which many thousands of genes (units of heredity, comprised of nucleotide bases called T, G, C and A) are found.  A chromosome is made up of 1 DNA molecule and associated proteins.  DNA is a sequence of genes.</a:t>
            </a:r>
          </a:p>
          <a:p>
            <a:pPr marL="80327"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UK evolutionist, Richard Dawkins, says that the amount of information in the DNA molecule of every cell of the human body is equivalent to about 3-4 sets of the 20 volumes of </a:t>
            </a:r>
            <a:r>
              <a:rPr sz="1200" i="1">
                <a:uFill>
                  <a:solidFill>
                    <a:srgbClr val="000000"/>
                  </a:solidFill>
                </a:uFill>
                <a:latin typeface="Arial"/>
                <a:ea typeface="Arial"/>
                <a:cs typeface="Arial"/>
                <a:sym typeface="Arial"/>
              </a:rPr>
              <a:t>Encyclopedia Britannica</a:t>
            </a:r>
            <a:r>
              <a:rPr sz="1200">
                <a:uFill>
                  <a:solidFill>
                    <a:srgbClr val="000000"/>
                  </a:solidFill>
                </a:uFill>
                <a:latin typeface="Arial"/>
                <a:ea typeface="Arial"/>
                <a:cs typeface="Arial"/>
                <a:sym typeface="Arial"/>
              </a:rPr>
              <a:t>.</a:t>
            </a:r>
          </a:p>
          <a:p>
            <a:pPr marL="80327"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For comparison, the amount of information that could be stored in a pinhead’s volume of DNA is equal to a pile of paperback books (each different in content) 500 times as high as the distance from the earth to the moon.  Or, a pinhead of DNA could hold 100 </a:t>
            </a:r>
            <a:r>
              <a:rPr sz="1200" i="1">
                <a:uFill>
                  <a:solidFill>
                    <a:srgbClr val="000000"/>
                  </a:solidFill>
                </a:uFill>
                <a:latin typeface="Arial"/>
                <a:ea typeface="Arial"/>
                <a:cs typeface="Arial"/>
                <a:sym typeface="Arial"/>
              </a:rPr>
              <a:t>million</a:t>
            </a:r>
            <a:r>
              <a:rPr sz="1200">
                <a:uFill>
                  <a:solidFill>
                    <a:srgbClr val="000000"/>
                  </a:solidFill>
                </a:uFill>
                <a:latin typeface="Arial"/>
                <a:ea typeface="Arial"/>
                <a:cs typeface="Arial"/>
                <a:sym typeface="Arial"/>
              </a:rPr>
              <a:t> times more information than a 40 gigabyte hard drive.</a:t>
            </a:r>
          </a:p>
          <a:p>
            <a:pPr marL="80327"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Source: Jonathan Sarfati, “DNA: marvellous messages or mostly mess?,” </a:t>
            </a:r>
            <a:r>
              <a:rPr sz="1200" i="1">
                <a:uFill>
                  <a:solidFill>
                    <a:srgbClr val="000000"/>
                  </a:solidFill>
                </a:uFill>
                <a:latin typeface="Arial"/>
                <a:ea typeface="Arial"/>
                <a:cs typeface="Arial"/>
                <a:sym typeface="Arial"/>
              </a:rPr>
              <a:t>Creation</a:t>
            </a:r>
            <a:r>
              <a:rPr sz="1200">
                <a:uFill>
                  <a:solidFill>
                    <a:srgbClr val="000000"/>
                  </a:solidFill>
                </a:uFill>
                <a:latin typeface="Arial"/>
                <a:ea typeface="Arial"/>
                <a:cs typeface="Arial"/>
                <a:sym typeface="Arial"/>
              </a:rPr>
              <a:t>, 25:2 (March-May 2003), pp. 27-28.</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lvl1pPr marL="80327" marR="40639" defTabSz="914400">
              <a:spcBef>
                <a:spcPts val="400"/>
              </a:spcBef>
              <a:buClr>
                <a:srgbClr val="000000"/>
              </a:buClr>
              <a:buFont typeface="Arial"/>
              <a:defRPr sz="2400">
                <a:uFill>
                  <a:solidFill>
                    <a:srgbClr val="000000"/>
                  </a:solidFill>
                </a:uFill>
                <a:latin typeface="Arial"/>
                <a:ea typeface="Arial"/>
                <a:cs typeface="Arial"/>
                <a:sym typeface="Arial"/>
              </a:defRPr>
            </a:lvl1pPr>
          </a:lstStyle>
          <a:p>
            <a:r>
              <a:t>Evolutionists say that the beginning of life was about 1.9-3.8 billion years ago in the ocean.  The trunk of the tree before any branch would actually be much longer than the upper part of the tree as in the evolutionary view it took a very long time (1.4-3.3 bill yrs) to go from single celled to multicelled creatures (about 550 million years ago).</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Shape 1210"/>
          <p:cNvSpPr>
            <a:spLocks noGrp="1" noRot="1" noChangeAspect="1"/>
          </p:cNvSpPr>
          <p:nvPr>
            <p:ph type="sldImg"/>
          </p:nvPr>
        </p:nvSpPr>
        <p:spPr>
          <a:prstGeom prst="rect">
            <a:avLst/>
          </a:prstGeom>
        </p:spPr>
        <p:txBody>
          <a:bodyPr/>
          <a:lstStyle/>
          <a:p>
            <a:endParaRPr/>
          </a:p>
        </p:txBody>
      </p:sp>
      <p:sp>
        <p:nvSpPr>
          <p:cNvPr id="1211" name="Shape 1211"/>
          <p:cNvSpPr>
            <a:spLocks noGrp="1"/>
          </p:cNvSpPr>
          <p:nvPr>
            <p:ph type="body" sz="quarter" idx="1"/>
          </p:nvPr>
        </p:nvSpPr>
        <p:spPr>
          <a:prstGeom prst="rect">
            <a:avLst/>
          </a:prstGeom>
        </p:spPr>
        <p:txBody>
          <a:bodyPr/>
          <a:lstStyle/>
          <a:p>
            <a:r>
              <a:t>AJUTOR is Romanian for “help”</a:t>
            </a:r>
          </a:p>
          <a:p>
            <a:r>
              <a:t>Phrase in middle: beads on a rope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a:spLocks noGrp="1" noRot="1" noChangeAspect="1"/>
          </p:cNvSpPr>
          <p:nvPr>
            <p:ph type="sldImg"/>
          </p:nvPr>
        </p:nvSpPr>
        <p:spPr>
          <a:prstGeom prst="rect">
            <a:avLst/>
          </a:prstGeom>
        </p:spPr>
        <p:txBody>
          <a:bodyPr/>
          <a:lstStyle/>
          <a:p>
            <a:endParaRPr/>
          </a:p>
        </p:txBody>
      </p:sp>
      <p:sp>
        <p:nvSpPr>
          <p:cNvPr id="1232" name="Shape 1232"/>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Werner Gitt said here “Let's look at the amount of information that could be contained in a pinhead volume of DNA. If all this information were written into paperback books, it would make a pile of such books 500 times higher than from here to the moon!”  His appendix calculates this with a 160-page, 250,000-letter book.</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	See his article “Dazzling Design in Miniature” </a:t>
            </a:r>
            <a:r>
              <a:rPr sz="1200" u="sng">
                <a:uFill>
                  <a:solidFill>
                    <a:srgbClr val="000000"/>
                  </a:solidFill>
                </a:uFill>
                <a:latin typeface="Arial"/>
                <a:ea typeface="Arial"/>
                <a:cs typeface="Arial"/>
                <a:sym typeface="Arial"/>
                <a:hlinkClick r:id="rId3"/>
              </a:rPr>
              <a:t>http://www.answersingenesis.org/creation/v20/i1/design.asp</a:t>
            </a:r>
            <a:r>
              <a:rPr sz="1200">
                <a:uFill>
                  <a:solidFill>
                    <a:srgbClr val="000000"/>
                  </a:solidFill>
                </a:uFill>
                <a:latin typeface="Arial"/>
                <a:ea typeface="Arial"/>
                <a:cs typeface="Arial"/>
                <a:sym typeface="Arial"/>
              </a:rPr>
              <a:t>.</a:t>
            </a:r>
          </a:p>
          <a:p>
            <a:pPr marL="40639" marR="40639" defTabSz="914400">
              <a:spcBef>
                <a:spcPts val="400"/>
              </a:spcBef>
              <a:buClr>
                <a:srgbClr val="000000"/>
              </a:buClr>
              <a:buFont typeface="Arial"/>
              <a:defRPr sz="2200"/>
            </a:pPr>
            <a:endParaRPr sz="120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The volume of a pinhead that is 2mm in diameter is probably about 1.4mm3 (I used the formula for the volume of a sphere [4/3πr3] and multiplied it times one-third [1/3] thus getting an estimated volume for a pinhead [4/9πr3]; I chose one-third because a pinhead looks to be about one-third of a sphere). Now, the average length of a human DNA molecule (all 46 chromosomes plus 2 sex chromosomes) is about 2m (or 2000mm) and the width is about 2.4x10-6mm (or 24 angstroms; </a:t>
            </a:r>
            <a:r>
              <a:rPr sz="1200" u="sng">
                <a:solidFill>
                  <a:srgbClr val="00A8AA"/>
                </a:solidFill>
                <a:uFill>
                  <a:solidFill>
                    <a:srgbClr val="00A8AA"/>
                  </a:solidFill>
                </a:uFill>
                <a:latin typeface="Arial"/>
                <a:ea typeface="Arial"/>
                <a:cs typeface="Arial"/>
                <a:sym typeface="Arial"/>
                <a:hlinkClick r:id="rId4"/>
              </a:rPr>
              <a:t>http://webphysics.davidson.edu/alumni/jocowan/FinalP/finres.htm</a:t>
            </a:r>
            <a:r>
              <a:rPr sz="1200">
                <a:uFill>
                  <a:solidFill>
                    <a:srgbClr val="000000"/>
                  </a:solidFill>
                </a:uFill>
                <a:latin typeface="Arial"/>
                <a:ea typeface="Arial"/>
                <a:cs typeface="Arial"/>
                <a:sym typeface="Arial"/>
              </a:rPr>
              <a:t>), thus it can cover a volume of about 9.0x10-9mm3 (using the volume formula for a cylinder [πr2h] because of the DNA’s helical shape). Which means you could fit about 154,733,972 human DNA molecules in the volume of a pinhead that is 2mm in diameter.  Calculation by David Wright in the AiG office.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Shape 1243"/>
          <p:cNvSpPr>
            <a:spLocks noGrp="1" noRot="1" noChangeAspect="1"/>
          </p:cNvSpPr>
          <p:nvPr>
            <p:ph type="sldImg"/>
          </p:nvPr>
        </p:nvSpPr>
        <p:spPr>
          <a:prstGeom prst="rect">
            <a:avLst/>
          </a:prstGeom>
        </p:spPr>
        <p:txBody>
          <a:bodyPr/>
          <a:lstStyle/>
          <a:p>
            <a:endParaRPr/>
          </a:p>
        </p:txBody>
      </p:sp>
      <p:sp>
        <p:nvSpPr>
          <p:cNvPr id="1244" name="Shape 1244"/>
          <p:cNvSpPr>
            <a:spLocks noGrp="1"/>
          </p:cNvSpPr>
          <p:nvPr>
            <p:ph type="body" sz="quarter" idx="1"/>
          </p:nvPr>
        </p:nvSpPr>
        <p:spPr>
          <a:prstGeom prst="rect">
            <a:avLst/>
          </a:prstGeom>
        </p:spPr>
        <p:txBody>
          <a:bodyPr/>
          <a:lstStyle/>
          <a:p>
            <a:pPr>
              <a:defRPr sz="1600">
                <a:latin typeface="Arial"/>
                <a:ea typeface="Arial"/>
                <a:cs typeface="Arial"/>
                <a:sym typeface="Arial"/>
              </a:defRPr>
            </a:pPr>
            <a:r>
              <a:t>Photo from Wikipedia</a:t>
            </a:r>
          </a:p>
          <a:p>
            <a:pPr>
              <a:defRPr sz="1600">
                <a:latin typeface="Arial"/>
                <a:ea typeface="Arial"/>
                <a:cs typeface="Arial"/>
                <a:sym typeface="Arial"/>
              </a:defRPr>
            </a:pPr>
            <a:r>
              <a:t>Creative Commons Attribution—Photo:World Economic Forum</a:t>
            </a:r>
          </a:p>
          <a:p>
            <a:pPr>
              <a:defRPr sz="1600">
                <a:latin typeface="Arial"/>
                <a:ea typeface="Arial"/>
                <a:cs typeface="Arial"/>
                <a:sym typeface="Arial"/>
              </a:defRPr>
            </a:pPr>
            <a:r>
              <a:rPr u="sng">
                <a:hlinkClick r:id="rId3"/>
              </a:rPr>
              <a:t>http://en.wikipedia.org/wiki/File:BillGates2012.jpg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Shape 1254"/>
          <p:cNvSpPr>
            <a:spLocks noGrp="1" noRot="1" noChangeAspect="1"/>
          </p:cNvSpPr>
          <p:nvPr>
            <p:ph type="sldImg"/>
          </p:nvPr>
        </p:nvSpPr>
        <p:spPr>
          <a:prstGeom prst="rect">
            <a:avLst/>
          </a:prstGeom>
        </p:spPr>
        <p:txBody>
          <a:bodyPr/>
          <a:lstStyle/>
          <a:p>
            <a:endParaRPr/>
          </a:p>
        </p:txBody>
      </p:sp>
      <p:sp>
        <p:nvSpPr>
          <p:cNvPr id="1255" name="Shape 1255"/>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Miller died in 2007 at age 77, still after a career of research on the origin of life with no idea of how the first living cell evolved by chance from non-living matter.</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Harold Urey (prof) and Stanley Miller (grad student); 1953 experiment at Univ. of Chicago.</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Although secular textbooks continue to show this experiment and state that Miller was successful in creating amino acids necessary for life, the textbooks and media fail to mention that what Miller actually produced was a mixture of left and right-handed amino acids, which is detrimental to life. What Miller produced was actually a soup of potent poisons, not the basic ingredients for producing the first living cell.  Since then, similar experiments have also failed to prove this idea.</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Also the experiment had a trap to collect what was created because Miller and Urey knew that the same environment that produced them would destroy them (even more easily than they were made), if left in the system.  Unfortunately, the primordial oceans had no such trap.</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Miller took Urey’s assumption of a reducing atmosphere (no free oxygen), but the deepest rocks of the earth have iron oxides showing that this assumption was wrong.</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Miller died in 2007 at age 77, still with no idea of how the first living cell evolved by chance.</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u="sng">
                <a:hlinkClick r:id="rId3"/>
              </a:rPr>
              <a:t>http://en.wikipedia.org/wiki/Miller</a:t>
            </a:r>
            <a:r>
              <a:t>–Urey_experiment, accessed 2013 Mar 5 says:</a:t>
            </a:r>
          </a:p>
          <a:p>
            <a:pPr marR="457200" defTabSz="457200">
              <a:spcBef>
                <a:spcPts val="600"/>
              </a:spcBef>
              <a:defRPr sz="1300">
                <a:latin typeface="Helvetica"/>
                <a:ea typeface="Helvetica"/>
                <a:cs typeface="Helvetica"/>
                <a:sym typeface="Helvetica"/>
              </a:defRPr>
            </a:pPr>
            <a:r>
              <a:t>The experiment used </a:t>
            </a:r>
            <a:r>
              <a:rPr b="1"/>
              <a:t>water</a:t>
            </a:r>
            <a:r>
              <a:t> (H</a:t>
            </a:r>
            <a:r>
              <a:rPr sz="1100" baseline="-5999"/>
              <a:t>2</a:t>
            </a:r>
            <a:r>
              <a:t>O), </a:t>
            </a:r>
            <a:r>
              <a:rPr b="1"/>
              <a:t>methane</a:t>
            </a:r>
            <a:r>
              <a:t> (CH</a:t>
            </a:r>
            <a:r>
              <a:rPr sz="1100" baseline="-5999"/>
              <a:t>4</a:t>
            </a:r>
            <a:r>
              <a:t>), </a:t>
            </a:r>
            <a:r>
              <a:rPr b="1"/>
              <a:t>ammonia</a:t>
            </a:r>
            <a:r>
              <a:t> (NH</a:t>
            </a:r>
            <a:r>
              <a:rPr sz="1100" baseline="-5999"/>
              <a:t>3</a:t>
            </a:r>
            <a:r>
              <a:t>), and </a:t>
            </a:r>
            <a:r>
              <a:rPr b="1"/>
              <a:t>hydrogen</a:t>
            </a:r>
            <a:r>
              <a:t> (H</a:t>
            </a:r>
            <a:r>
              <a:rPr sz="1100" baseline="-5999"/>
              <a:t>2</a:t>
            </a:r>
            <a:r>
              <a:t>). The chemicals were all sealed inside a sterile array of glass tubes and flasks connected in a loop, with one flask half-full of liquid water and another flask containing a pair of electrodes. The liquid water was heated to induce evaporation, sparks were fired between the electrodes to simulate lightening through the atmosphere and water vapor, and then the atmosphere was cooled again so that the water could condense and trickle back into the first flask in a continuous cycle.</a:t>
            </a:r>
          </a:p>
          <a:p>
            <a:pPr marR="457200" defTabSz="457200">
              <a:spcBef>
                <a:spcPts val="600"/>
              </a:spcBef>
              <a:defRPr sz="1300">
                <a:latin typeface="Helvetica"/>
                <a:ea typeface="Helvetica"/>
                <a:cs typeface="Helvetica"/>
                <a:sym typeface="Helvetica"/>
              </a:defRPr>
            </a:pPr>
            <a:r>
              <a:t>Within a day, the mixture had turned pink in color, and at the end of two weeks of continuous operation, Miller and Urey observed that as much as 10–15% of the carbon within the system was now in the form of organic compounds. Two percent of the carbon had formed amino acids that are used to make proteins in living cells, with glycine as the most abundant. Sugars were also formed. Nucleic acids were not formed within the reaction. 18% of the methane-molecules become bio-molecules. The rest turns into hydrocarbons like bitumen.</a:t>
            </a:r>
          </a:p>
          <a:p>
            <a:pPr marR="457200" defTabSz="457200">
              <a:spcBef>
                <a:spcPts val="600"/>
              </a:spcBef>
              <a:defRPr sz="1300">
                <a:latin typeface="Helvetica"/>
                <a:ea typeface="Helvetica"/>
                <a:cs typeface="Helvetica"/>
                <a:sym typeface="Helvetica"/>
              </a:defRPr>
            </a:pPr>
            <a:r>
              <a:t>In an interview, Stanley Miller stated: "Just turning on the spark in a basic pre-biotic experiment will yield 11 out of 20 amino acids."</a:t>
            </a:r>
          </a:p>
          <a:p>
            <a:pPr marR="457200" defTabSz="457200">
              <a:spcBef>
                <a:spcPts val="600"/>
              </a:spcBef>
              <a:defRPr sz="1300" b="1">
                <a:latin typeface="Helvetica"/>
                <a:ea typeface="Helvetica"/>
                <a:cs typeface="Helvetica"/>
                <a:sym typeface="Helvetica"/>
              </a:defRPr>
            </a:pPr>
            <a:r>
              <a:t>As observed in all subsequent experiments, both left-handed (L) and right-handed (D) optical isomers were created in a racemic mixture. In biological systems, most of the compounds are non-racemic, or homochiral.</a:t>
            </a:r>
          </a:p>
          <a:p>
            <a:pPr marR="457200" defTabSz="457200">
              <a:defRPr sz="1300">
                <a:latin typeface="Helvetica"/>
                <a:ea typeface="Helvetica"/>
                <a:cs typeface="Helvetica"/>
                <a:sym typeface="Helvetica"/>
              </a:defRPr>
            </a:pPr>
            <a:r>
              <a:t>The original experiment remains today under the care of Miller and Urey's former student Jeffrey Bada, a professor at UCSD, at the University of California, San Diego, Scripps Institution of Oceanography. The apparatus used to conduct the experiment is on display at the Denver Museum of Nature and Science.</a:t>
            </a:r>
            <a:endParaRPr sz="1200">
              <a:latin typeface="Times New Roman"/>
              <a:ea typeface="Times New Roman"/>
              <a:cs typeface="Times New Roman"/>
              <a:sym typeface="Times New Roman"/>
            </a:endParaRPr>
          </a:p>
          <a:p>
            <a:r>
              <a:t>Picture: </a:t>
            </a:r>
            <a:r>
              <a:rPr u="sng">
                <a:hlinkClick r:id="rId4"/>
              </a:rPr>
              <a:t>http://en.wikipedia.org/wiki/File:Miller-Urey_experiment-en.svg</a:t>
            </a:r>
            <a:r>
              <a:t>, accessed 2013 Mar 5.</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Shape 1260"/>
          <p:cNvSpPr>
            <a:spLocks noGrp="1" noRot="1" noChangeAspect="1"/>
          </p:cNvSpPr>
          <p:nvPr>
            <p:ph type="sldImg"/>
          </p:nvPr>
        </p:nvSpPr>
        <p:spPr>
          <a:prstGeom prst="rect">
            <a:avLst/>
          </a:prstGeom>
        </p:spPr>
        <p:txBody>
          <a:bodyPr/>
          <a:lstStyle/>
          <a:p>
            <a:endParaRPr/>
          </a:p>
        </p:txBody>
      </p:sp>
      <p:sp>
        <p:nvSpPr>
          <p:cNvPr id="1261" name="Shape 1261"/>
          <p:cNvSpPr>
            <a:spLocks noGrp="1"/>
          </p:cNvSpPr>
          <p:nvPr>
            <p:ph type="body" sz="quarter" idx="1"/>
          </p:nvPr>
        </p:nvSpPr>
        <p:spPr>
          <a:prstGeom prst="rect">
            <a:avLst/>
          </a:prstGeom>
        </p:spPr>
        <p:txBody>
          <a:bodyPr/>
          <a:lstStyle/>
          <a:p>
            <a:pPr defTabSz="457200">
              <a:lnSpc>
                <a:spcPts val="3400"/>
              </a:lnSpc>
              <a:defRPr sz="1300">
                <a:latin typeface="Helvetica"/>
                <a:ea typeface="Helvetica"/>
                <a:cs typeface="Helvetica"/>
                <a:sym typeface="Helvetica"/>
              </a:defRPr>
            </a:pPr>
            <a:endParaRPr/>
          </a:p>
          <a:p>
            <a:pPr defTabSz="457200">
              <a:lnSpc>
                <a:spcPts val="3400"/>
              </a:lnSpc>
              <a:defRPr sz="1300">
                <a:latin typeface="Helvetica"/>
                <a:ea typeface="Helvetica"/>
                <a:cs typeface="Helvetica"/>
                <a:sym typeface="Helvetica"/>
              </a:defRPr>
            </a:pPr>
            <a:r>
              <a:t>PHOTO: This work has been released into the </a:t>
            </a:r>
            <a:r>
              <a:rPr b="1" u="sng">
                <a:solidFill>
                  <a:srgbClr val="663366"/>
                </a:solidFill>
                <a:hlinkClick r:id="rId3"/>
              </a:rPr>
              <a:t>public domain</a:t>
            </a:r>
            <a:r>
              <a:t> by its author, </a:t>
            </a:r>
            <a:r>
              <a:rPr b="1"/>
              <a:t>Arizona State University</a:t>
            </a:r>
            <a:r>
              <a:t>. This applies worldwide.</a:t>
            </a:r>
          </a:p>
          <a:p>
            <a:pPr defTabSz="457200">
              <a:lnSpc>
                <a:spcPts val="3100"/>
              </a:lnSpc>
              <a:defRPr sz="1000">
                <a:latin typeface="Helvetica"/>
                <a:ea typeface="Helvetica"/>
                <a:cs typeface="Helvetica"/>
                <a:sym typeface="Helvetica"/>
              </a:defRPr>
            </a:pPr>
            <a:r>
              <a:t>In some countries this may not be legally possible; if so:</a:t>
            </a:r>
            <a:endParaRPr sz="1300"/>
          </a:p>
          <a:p>
            <a:pPr defTabSz="457200">
              <a:lnSpc>
                <a:spcPts val="3400"/>
              </a:lnSpc>
              <a:defRPr sz="1300" i="1">
                <a:latin typeface="Helvetica"/>
                <a:ea typeface="Helvetica"/>
                <a:cs typeface="Helvetica"/>
                <a:sym typeface="Helvetica"/>
              </a:defRPr>
            </a:pPr>
            <a:r>
              <a:t>Arizona State University grants anyone the right to use this work </a:t>
            </a:r>
            <a:r>
              <a:rPr b="1"/>
              <a:t>for any purpose</a:t>
            </a:r>
            <a:r>
              <a:t>, without any conditions, unless such conditions are required by law.</a:t>
            </a:r>
          </a:p>
          <a:p>
            <a:pPr defTabSz="457200">
              <a:lnSpc>
                <a:spcPts val="3400"/>
              </a:lnSpc>
              <a:defRPr sz="1300" i="1">
                <a:latin typeface="Helvetica"/>
                <a:ea typeface="Helvetica"/>
                <a:cs typeface="Helvetica"/>
                <a:sym typeface="Helvetica"/>
              </a:defRPr>
            </a:pPr>
            <a:r>
              <a:rPr u="sng">
                <a:hlinkClick r:id="rId4"/>
              </a:rPr>
              <a:t>http://en.wikipedia.org/wiki/File:Paul_Davies.jpg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Shape 1293"/>
          <p:cNvSpPr>
            <a:spLocks noGrp="1" noRot="1" noChangeAspect="1"/>
          </p:cNvSpPr>
          <p:nvPr>
            <p:ph type="sldImg"/>
          </p:nvPr>
        </p:nvSpPr>
        <p:spPr>
          <a:prstGeom prst="rect">
            <a:avLst/>
          </a:prstGeom>
        </p:spPr>
        <p:txBody>
          <a:bodyPr/>
          <a:lstStyle/>
          <a:p>
            <a:endParaRPr/>
          </a:p>
        </p:txBody>
      </p:sp>
      <p:sp>
        <p:nvSpPr>
          <p:cNvPr id="1294" name="Shape 1294"/>
          <p:cNvSpPr>
            <a:spLocks noGrp="1"/>
          </p:cNvSpPr>
          <p:nvPr>
            <p:ph type="body" sz="quarter" idx="1"/>
          </p:nvPr>
        </p:nvSpPr>
        <p:spPr>
          <a:prstGeom prst="rect">
            <a:avLst/>
          </a:prstGeom>
        </p:spPr>
        <p:txBody>
          <a:bodyPr/>
          <a:lstStyle/>
          <a:p>
            <a:r>
              <a:rPr sz="1200">
                <a:uFill>
                  <a:solidFill>
                    <a:srgbClr val="000000"/>
                  </a:solidFill>
                </a:uFill>
                <a:latin typeface="Arial"/>
                <a:ea typeface="Arial"/>
                <a:cs typeface="Arial"/>
                <a:sym typeface="Arial"/>
              </a:rPr>
              <a:t> Michael Majerus (1954-2009, died unexpectedly of cancer) was a geneticist and Professor of Ecology at Cambridge University   I have the whole PPT talk and the WORD text of the speech on file.  Capitalization in the quote is in the original.</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Photo, PPT lecture and WORD notes available from </a:t>
            </a:r>
            <a:r>
              <a:rPr u="sng">
                <a:hlinkClick r:id="rId3"/>
              </a:rPr>
              <a:t>http://www.gen.cam.ac.uk/Research/majerus.htm</a:t>
            </a:r>
            <a:r>
              <a:t>, accessed 22 Oct. 2007.</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Shape 1305"/>
          <p:cNvSpPr>
            <a:spLocks noGrp="1" noRot="1" noChangeAspect="1"/>
          </p:cNvSpPr>
          <p:nvPr>
            <p:ph type="sldImg"/>
          </p:nvPr>
        </p:nvSpPr>
        <p:spPr>
          <a:prstGeom prst="rect">
            <a:avLst/>
          </a:prstGeom>
        </p:spPr>
        <p:txBody>
          <a:bodyPr/>
          <a:lstStyle/>
          <a:p>
            <a:endParaRPr/>
          </a:p>
        </p:txBody>
      </p:sp>
      <p:sp>
        <p:nvSpPr>
          <p:cNvPr id="1306" name="Shape 1306"/>
          <p:cNvSpPr>
            <a:spLocks noGrp="1"/>
          </p:cNvSpPr>
          <p:nvPr>
            <p:ph type="body" sz="quarter" idx="1"/>
          </p:nvPr>
        </p:nvSpPr>
        <p:spPr>
          <a:prstGeom prst="rect">
            <a:avLst/>
          </a:prstGeom>
        </p:spPr>
        <p:txBody>
          <a:bodyPr/>
          <a:lstStyle/>
          <a:p>
            <a:pPr>
              <a:defRPr>
                <a:latin typeface="Gill Sans"/>
                <a:ea typeface="Gill Sans"/>
                <a:cs typeface="Gill Sans"/>
                <a:sym typeface="Gill Sans"/>
              </a:defRPr>
            </a:pPr>
            <a:r>
              <a:t>Photo: Richard C. Lewontin, </a:t>
            </a:r>
            <a:r>
              <a:rPr i="1"/>
              <a:t>Adaptation</a:t>
            </a:r>
            <a:r>
              <a:t>, Scientific American, Sept. 1978, p. 212. </a:t>
            </a:r>
          </a:p>
          <a:p>
            <a:pPr marL="40639" marR="40639" defTabSz="914400">
              <a:spcBef>
                <a:spcPts val="400"/>
              </a:spcBef>
              <a:buClr>
                <a:srgbClr val="000000"/>
              </a:buClr>
              <a:buFont typeface="Arial"/>
              <a:defRPr sz="3600">
                <a:uFill>
                  <a:solidFill>
                    <a:srgbClr val="000000"/>
                  </a:solidFill>
                </a:uFill>
                <a:latin typeface="Arial"/>
                <a:ea typeface="Arial"/>
                <a:cs typeface="Arial"/>
                <a:sym typeface="Arial"/>
              </a:defRPr>
            </a:pPr>
            <a:r>
              <a:t>This was actually fraud because dead moths were glued or pinned on trees to provide the fotos.  The moths don’t rest on tree trunks during the day but on the underside of the leafy canopy at the top of the tree.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 name="Shape 1312"/>
          <p:cNvSpPr>
            <a:spLocks noGrp="1" noRot="1" noChangeAspect="1"/>
          </p:cNvSpPr>
          <p:nvPr>
            <p:ph type="sldImg"/>
          </p:nvPr>
        </p:nvSpPr>
        <p:spPr>
          <a:prstGeom prst="rect">
            <a:avLst/>
          </a:prstGeom>
        </p:spPr>
        <p:txBody>
          <a:bodyPr/>
          <a:lstStyle/>
          <a:p>
            <a:endParaRPr/>
          </a:p>
        </p:txBody>
      </p:sp>
      <p:sp>
        <p:nvSpPr>
          <p:cNvPr id="1313" name="Shape 131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From Robert A. Wallace, Jack L. King, Gerald P. Sanders, </a:t>
            </a:r>
            <a:r>
              <a:rPr sz="1200" i="1">
                <a:uFill>
                  <a:solidFill>
                    <a:srgbClr val="000000"/>
                  </a:solidFill>
                </a:uFill>
                <a:latin typeface="Arial"/>
                <a:ea typeface="Arial"/>
                <a:cs typeface="Arial"/>
                <a:sym typeface="Arial"/>
              </a:rPr>
              <a:t>Biology: the Science of Life</a:t>
            </a:r>
            <a:r>
              <a:rPr sz="1200">
                <a:uFill>
                  <a:solidFill>
                    <a:srgbClr val="000000"/>
                  </a:solidFill>
                </a:uFill>
                <a:latin typeface="Arial"/>
                <a:ea typeface="Arial"/>
                <a:cs typeface="Arial"/>
                <a:sym typeface="Arial"/>
              </a:rPr>
              <a:t> (Glenview, IL: Scott, Foresman &amp; Co., 1986), p. 395.  The lines of interbreeding are in the source.  The text on that page says: “The interbreeding situation among the eight species of the genus </a:t>
            </a:r>
            <a:r>
              <a:rPr sz="1200" i="1">
                <a:uFill>
                  <a:solidFill>
                    <a:srgbClr val="000000"/>
                  </a:solidFill>
                </a:uFill>
                <a:latin typeface="Arial"/>
                <a:ea typeface="Arial"/>
                <a:cs typeface="Arial"/>
                <a:sym typeface="Arial"/>
              </a:rPr>
              <a:t>Canis </a:t>
            </a:r>
            <a:r>
              <a:rPr sz="1200">
                <a:uFill>
                  <a:solidFill>
                    <a:srgbClr val="000000"/>
                  </a:solidFill>
                </a:uFill>
                <a:latin typeface="Arial"/>
                <a:ea typeface="Arial"/>
                <a:cs typeface="Arial"/>
                <a:sym typeface="Arial"/>
              </a:rPr>
              <a:t>appears to be more one of unwillingness rather than inability.  The eight species are similar enough </a:t>
            </a:r>
            <a:r>
              <a:rPr sz="1200" i="1">
                <a:uFill>
                  <a:solidFill>
                    <a:srgbClr val="000000"/>
                  </a:solidFill>
                </a:uFill>
                <a:latin typeface="Arial"/>
                <a:ea typeface="Arial"/>
                <a:cs typeface="Arial"/>
                <a:sym typeface="Arial"/>
              </a:rPr>
              <a:t>physiologically</a:t>
            </a:r>
            <a:r>
              <a:rPr sz="1200">
                <a:uFill>
                  <a:solidFill>
                    <a:srgbClr val="000000"/>
                  </a:solidFill>
                </a:uFill>
                <a:latin typeface="Arial"/>
                <a:ea typeface="Arial"/>
                <a:cs typeface="Arial"/>
                <a:sym typeface="Arial"/>
              </a:rPr>
              <a:t> to be able to produce fertile hybrid offspring.”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Dr. Jean LIghtner (YEC, veterinarian) has found documented evidence of hybrid offspring between foxes and dogs. </a:t>
            </a:r>
          </a:p>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DINGOS</a:t>
            </a:r>
            <a:r>
              <a:rPr sz="1200">
                <a:uFill>
                  <a:solidFill>
                    <a:srgbClr val="000000"/>
                  </a:solidFill>
                </a:uFill>
                <a:latin typeface="Arial"/>
                <a:ea typeface="Arial"/>
                <a:cs typeface="Arial"/>
                <a:sym typeface="Arial"/>
              </a:rPr>
              <a:t> “New DNA research has found that Australia's iconic wild dog, the dingo, probably descended from a family pet brought to the continent 5,000 years ago.  The research unveiled at a New South Wales University conference and reported in Tuesday's press, said the mother of all dingoes might have been a single pregnant female traveling with a group of migrants from what is now Indonesia.  ‘All the dingoes have a very similar DNA type,’ said Alan Wilton, a molecular biologist and geneticist at the university. ‘Any variations we find in a population is only a single mutation away from the main type,’ he said.” (30 Sept. 2003, </a:t>
            </a:r>
            <a:r>
              <a:rPr sz="1200" u="sng">
                <a:uFill>
                  <a:solidFill>
                    <a:srgbClr val="000000"/>
                  </a:solidFill>
                </a:uFill>
                <a:latin typeface="Arial"/>
                <a:ea typeface="Arial"/>
                <a:cs typeface="Arial"/>
                <a:sym typeface="Arial"/>
                <a:hlinkClick r:id="rId3"/>
              </a:rPr>
              <a:t>http://animal.discovery.com/news/afp/20030929/dingoes.html</a:t>
            </a:r>
            <a:r>
              <a:rPr sz="1200">
                <a:uFill>
                  <a:solidFill>
                    <a:srgbClr val="000000"/>
                  </a:solidFill>
                </a:uFill>
                <a:latin typeface="Arial"/>
                <a:ea typeface="Arial"/>
                <a:cs typeface="Arial"/>
                <a:sym typeface="Arial"/>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 name="Shape 1347"/>
          <p:cNvSpPr>
            <a:spLocks noGrp="1" noRot="1" noChangeAspect="1"/>
          </p:cNvSpPr>
          <p:nvPr>
            <p:ph type="sldImg"/>
          </p:nvPr>
        </p:nvSpPr>
        <p:spPr>
          <a:prstGeom prst="rect">
            <a:avLst/>
          </a:prstGeom>
        </p:spPr>
        <p:txBody>
          <a:bodyPr/>
          <a:lstStyle/>
          <a:p>
            <a:endParaRPr/>
          </a:p>
        </p:txBody>
      </p:sp>
      <p:sp>
        <p:nvSpPr>
          <p:cNvPr id="1348" name="Shape 1348"/>
          <p:cNvSpPr>
            <a:spLocks noGrp="1"/>
          </p:cNvSpPr>
          <p:nvPr>
            <p:ph type="body" sz="quarter" idx="1"/>
          </p:nvPr>
        </p:nvSpPr>
        <p:spPr>
          <a:prstGeom prst="rect">
            <a:avLst/>
          </a:prstGeom>
        </p:spPr>
        <p:txBody>
          <a:bodyPr/>
          <a:lstStyle/>
          <a:p>
            <a:pPr>
              <a:defRPr sz="2200"/>
            </a:pPr>
            <a:r>
              <a:t>Grey wolf is common ancestor of all wild and domestic dogs: </a:t>
            </a:r>
            <a:r>
              <a:rPr u="sng">
                <a:hlinkClick r:id="rId3"/>
              </a:rPr>
              <a:t>http://www.nytimes.com/2015/10/20/science/central-asia-could-be-birthplace-of-the-modern-dog.html?WT.mc_id=SmartBriefs-Newsletter&amp;WT.mc_ev=click&amp;_r=1</a:t>
            </a:r>
            <a:r>
              <a:t>, accessed 21 Oct 2015.  It says dogs originated in Central Asia.</a:t>
            </a:r>
          </a:p>
          <a:p>
            <a:pPr>
              <a:defRPr sz="2200"/>
            </a:pPr>
            <a:r>
              <a:t>	“But in the world of dog studies, very little is definitive. The most recent common ancestor of today’s dogs lived in Central Asia, Dr. Boyko said, although he cannot rule out the possibility that some dogs could have been domesticated elsewhere and died out. Or dogs domesticated elsewhere could have gone to Central Asia from somewhere else and then diversified into all the canines alive today, he said.</a:t>
            </a:r>
          </a:p>
          <a:p>
            <a:pPr>
              <a:defRPr sz="2200"/>
            </a:pPr>
            <a:r>
              <a:t>	“Dr. Larson, who was not involved with the study, said he thought the Central Asia finding required further testing. He said he suspected that the origins of modern dogs were ‘extremely messy’ and that no amount of sampling of living populations would be definitive. He said a combination of studies of modern and ancient DNA was necessary.”</a:t>
            </a:r>
          </a:p>
          <a:p>
            <a:pPr>
              <a:defRPr sz="2200"/>
            </a:pPr>
            <a:r>
              <a:t>Another great article on all wild and domestic dogs being descended from a grey wolf (and on the problems with defining what a species is): </a:t>
            </a:r>
            <a:r>
              <a:rPr u="sng">
                <a:hlinkClick r:id="rId4"/>
              </a:rPr>
              <a:t>https://newrepublic.com/article/124453/whats-species-anyways</a:t>
            </a:r>
            <a: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Shape 1355"/>
          <p:cNvSpPr>
            <a:spLocks noGrp="1" noRot="1" noChangeAspect="1"/>
          </p:cNvSpPr>
          <p:nvPr>
            <p:ph type="sldImg"/>
          </p:nvPr>
        </p:nvSpPr>
        <p:spPr>
          <a:prstGeom prst="rect">
            <a:avLst/>
          </a:prstGeom>
        </p:spPr>
        <p:txBody>
          <a:bodyPr/>
          <a:lstStyle/>
          <a:p>
            <a:endParaRPr/>
          </a:p>
        </p:txBody>
      </p:sp>
      <p:sp>
        <p:nvSpPr>
          <p:cNvPr id="1356" name="Shape 1356"/>
          <p:cNvSpPr>
            <a:spLocks noGrp="1"/>
          </p:cNvSpPr>
          <p:nvPr>
            <p:ph type="body" sz="quarter" idx="1"/>
          </p:nvPr>
        </p:nvSpPr>
        <p:spPr>
          <a:prstGeom prst="rect">
            <a:avLst/>
          </a:prstGeom>
        </p:spPr>
        <p:txBody>
          <a:bodyPr/>
          <a:lstStyle/>
          <a:p>
            <a:r>
              <a:t>Erzsi’s first litter, 2013</a:t>
            </a:r>
          </a:p>
          <a:p>
            <a:r>
              <a:t>2 yellow, 2 chocolate, 3 black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 name="Shape 1381"/>
          <p:cNvSpPr>
            <a:spLocks noGrp="1" noRot="1" noChangeAspect="1"/>
          </p:cNvSpPr>
          <p:nvPr>
            <p:ph type="sldImg"/>
          </p:nvPr>
        </p:nvSpPr>
        <p:spPr>
          <a:prstGeom prst="rect">
            <a:avLst/>
          </a:prstGeom>
        </p:spPr>
        <p:txBody>
          <a:bodyPr/>
          <a:lstStyle/>
          <a:p>
            <a:endParaRPr/>
          </a:p>
        </p:txBody>
      </p:sp>
      <p:sp>
        <p:nvSpPr>
          <p:cNvPr id="1382" name="Shape 1382"/>
          <p:cNvSpPr>
            <a:spLocks noGrp="1"/>
          </p:cNvSpPr>
          <p:nvPr>
            <p:ph type="body" sz="quarter" idx="1"/>
          </p:nvPr>
        </p:nvSpPr>
        <p:spPr>
          <a:prstGeom prst="rect">
            <a:avLst/>
          </a:prstGeom>
        </p:spPr>
        <p:txBody>
          <a:bodyPr/>
          <a:lstStyle/>
          <a:p>
            <a:r>
              <a:t>S = Short hair</a:t>
            </a:r>
          </a:p>
          <a:p>
            <a:r>
              <a:t>L = Long hair</a:t>
            </a:r>
          </a:p>
          <a:p>
            <a:pPr marL="80327" marR="40639" defTabSz="914400">
              <a:spcBef>
                <a:spcPts val="400"/>
              </a:spcBef>
              <a:buClr>
                <a:srgbClr val="000000"/>
              </a:buClr>
              <a:buFont typeface="Arial"/>
              <a:defRPr sz="1200">
                <a:uFill>
                  <a:solidFill>
                    <a:srgbClr val="000000"/>
                  </a:solidFill>
                </a:uFill>
                <a:latin typeface="Arial"/>
                <a:ea typeface="Arial"/>
                <a:cs typeface="Arial"/>
                <a:sym typeface="Arial"/>
              </a:defRPr>
            </a:pPr>
            <a:r>
              <a:t>David Menton’s simplified illustration: hair (fur) length is determined by different alleles for a gene that codes for hair length (Alleles are alternative forms of a single gene)</a:t>
            </a:r>
          </a:p>
          <a:p>
            <a:pPr marL="80327" marR="40639" defTabSz="914400">
              <a:spcBef>
                <a:spcPts val="400"/>
              </a:spcBef>
              <a:buClr>
                <a:srgbClr val="000000"/>
              </a:buClr>
              <a:buFont typeface="Arial"/>
              <a:defRPr sz="1200">
                <a:uFill>
                  <a:solidFill>
                    <a:srgbClr val="000000"/>
                  </a:solidFill>
                </a:uFill>
                <a:latin typeface="Arial"/>
                <a:ea typeface="Arial"/>
                <a:cs typeface="Arial"/>
                <a:sym typeface="Arial"/>
              </a:defRPr>
            </a:pPr>
            <a:r>
              <a:t>If they work together as Additive alleles then L+L=L, L+S=M and S+S=S</a:t>
            </a:r>
          </a:p>
          <a:p>
            <a:pPr marL="80327" marR="40639" defTabSz="914400">
              <a:spcBef>
                <a:spcPts val="400"/>
              </a:spcBef>
              <a:buClr>
                <a:srgbClr val="000000"/>
              </a:buClr>
              <a:buFont typeface="Arial"/>
              <a:defRPr sz="1200">
                <a:uFill>
                  <a:solidFill>
                    <a:srgbClr val="000000"/>
                  </a:solidFill>
                </a:uFill>
                <a:latin typeface="Arial"/>
                <a:ea typeface="Arial"/>
                <a:cs typeface="Arial"/>
                <a:sym typeface="Arial"/>
              </a:defRPr>
            </a:pPr>
            <a:r>
              <a:t>If they work as Dominant vs Recessive alleles: L would dominate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 name="Shape 1524"/>
          <p:cNvSpPr>
            <a:spLocks noGrp="1" noRot="1" noChangeAspect="1"/>
          </p:cNvSpPr>
          <p:nvPr>
            <p:ph type="sldImg"/>
          </p:nvPr>
        </p:nvSpPr>
        <p:spPr>
          <a:prstGeom prst="rect">
            <a:avLst/>
          </a:prstGeom>
        </p:spPr>
        <p:txBody>
          <a:bodyPr/>
          <a:lstStyle/>
          <a:p>
            <a:endParaRPr/>
          </a:p>
        </p:txBody>
      </p:sp>
      <p:sp>
        <p:nvSpPr>
          <p:cNvPr id="1525" name="Shape 1525"/>
          <p:cNvSpPr>
            <a:spLocks noGrp="1"/>
          </p:cNvSpPr>
          <p:nvPr>
            <p:ph type="body" sz="quarter" idx="1"/>
          </p:nvPr>
        </p:nvSpPr>
        <p:spPr>
          <a:prstGeom prst="rect">
            <a:avLst/>
          </a:prstGeom>
        </p:spPr>
        <p:txBody>
          <a:bodyPr/>
          <a:lstStyle/>
          <a:p>
            <a:r>
              <a:t>Mutations are any changes in the DNA sequence compared to the ancestral state.  They can be caused by:</a:t>
            </a:r>
          </a:p>
          <a:p>
            <a:pPr marL="498928" indent="-498928">
              <a:buSzPct val="100000"/>
              <a:buAutoNum type="arabicPeriod"/>
            </a:pPr>
            <a:r>
              <a:t>uncorrected copying errors</a:t>
            </a:r>
          </a:p>
          <a:p>
            <a:pPr marL="498928" indent="-498928">
              <a:buSzPct val="100000"/>
              <a:buAutoNum type="arabicPeriod"/>
            </a:pPr>
            <a:r>
              <a:t>harmful mutagens (e.g., UV light)</a:t>
            </a:r>
          </a:p>
          <a:p>
            <a:pPr marL="498928" indent="-498928">
              <a:buSzPct val="100000"/>
              <a:buAutoNum type="arabicPeriod"/>
            </a:pPr>
            <a:r>
              <a:t>programmed changes (e.g., within the immune system adaptive mutations are regularly introduced into B cells as part of a normal immune response.  There is no scientific reason that something similar cannot happen within reproductive cells to produce adaptive mutations.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 name="Shape 1528"/>
          <p:cNvSpPr>
            <a:spLocks noGrp="1" noRot="1" noChangeAspect="1"/>
          </p:cNvSpPr>
          <p:nvPr>
            <p:ph type="sldImg"/>
          </p:nvPr>
        </p:nvSpPr>
        <p:spPr>
          <a:prstGeom prst="rect">
            <a:avLst/>
          </a:prstGeom>
        </p:spPr>
        <p:txBody>
          <a:bodyPr/>
          <a:lstStyle/>
          <a:p>
            <a:endParaRPr/>
          </a:p>
        </p:txBody>
      </p:sp>
      <p:sp>
        <p:nvSpPr>
          <p:cNvPr id="1529" name="Shape 1529"/>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Totally Naked Rooster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a:lstStyle/>
          <a:p>
            <a:endParaRPr/>
          </a:p>
        </p:txBody>
      </p:sp>
      <p:sp>
        <p:nvSpPr>
          <p:cNvPr id="1533" name="Shape 1533"/>
          <p:cNvSpPr>
            <a:spLocks noGrp="1"/>
          </p:cNvSpPr>
          <p:nvPr>
            <p:ph type="body" sz="quarter" idx="1"/>
          </p:nvPr>
        </p:nvSpPr>
        <p:spPr>
          <a:prstGeom prst="rect">
            <a:avLst/>
          </a:prstGeom>
        </p:spPr>
        <p:txBody>
          <a:bodyPr/>
          <a:lstStyle/>
          <a:p>
            <a:pPr marL="269240" marR="40639" indent="-228600" defTabSz="914400">
              <a:spcBef>
                <a:spcPts val="400"/>
              </a:spcBef>
              <a:buClr>
                <a:srgbClr val="000000"/>
              </a:buClr>
              <a:buFont typeface="Arial"/>
              <a:defRPr sz="1200">
                <a:uFill>
                  <a:solidFill>
                    <a:srgbClr val="000000"/>
                  </a:solidFill>
                </a:uFill>
                <a:latin typeface="Arial"/>
                <a:ea typeface="Arial"/>
                <a:cs typeface="Arial"/>
                <a:sym typeface="Arial"/>
              </a:defRPr>
            </a:pPr>
            <a:r>
              <a:t>Picture by Terry at Alligator Farm, St. Augustine, FL, Oct. 2005</a:t>
            </a:r>
          </a:p>
          <a:p>
            <a:pPr marL="269240" marR="40639" indent="-228600" defTabSz="914400">
              <a:spcBef>
                <a:spcPts val="400"/>
              </a:spcBef>
              <a:buClr>
                <a:srgbClr val="000000"/>
              </a:buClr>
              <a:buFont typeface="Arial"/>
              <a:defRPr sz="1200">
                <a:uFill>
                  <a:solidFill>
                    <a:srgbClr val="000000"/>
                  </a:solidFill>
                </a:uFill>
                <a:latin typeface="Arial"/>
                <a:ea typeface="Arial"/>
                <a:cs typeface="Arial"/>
                <a:sym typeface="Arial"/>
              </a:defRPr>
            </a:pPr>
            <a:r>
              <a:t>Albinos are produced by a mutation that prevents the production of melanin in the skin, as in normal crocodiles and alligators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Shape 1539"/>
          <p:cNvSpPr>
            <a:spLocks noGrp="1" noRot="1" noChangeAspect="1"/>
          </p:cNvSpPr>
          <p:nvPr>
            <p:ph type="sldImg"/>
          </p:nvPr>
        </p:nvSpPr>
        <p:spPr>
          <a:prstGeom prst="rect">
            <a:avLst/>
          </a:prstGeom>
        </p:spPr>
        <p:txBody>
          <a:bodyPr/>
          <a:lstStyle/>
          <a:p>
            <a:endParaRPr/>
          </a:p>
        </p:txBody>
      </p:sp>
      <p:sp>
        <p:nvSpPr>
          <p:cNvPr id="1540" name="Shape 1540"/>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“The [Chinese] boy has a condition known as polydactyly, in which one of a variety of genetic disorders - which can be inherited, or are new mutations - gives rise to excess digits.”</a:t>
            </a:r>
            <a:br/>
            <a:r>
              <a:t>Surgery gave him 10 toes and 10 fingers</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Quote and photo: “Schoolboy with 31 fingers and toes has surgery to remove his extra digits,” </a:t>
            </a:r>
            <a:r>
              <a:rPr u="sng">
                <a:hlinkClick r:id="rId3"/>
              </a:rPr>
              <a:t>http://www.dailymail.co.uk/news/worldnews/article-1260245/Schoolboy-31-fingers-toes-surgery-remove-extra-digits.html</a:t>
            </a:r>
            <a:r>
              <a:t>, 24 Mar 2010, accessed 25 Mar 2010.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Shape 1544"/>
          <p:cNvSpPr>
            <a:spLocks noGrp="1" noRot="1" noChangeAspect="1"/>
          </p:cNvSpPr>
          <p:nvPr>
            <p:ph type="sldImg"/>
          </p:nvPr>
        </p:nvSpPr>
        <p:spPr>
          <a:prstGeom prst="rect">
            <a:avLst/>
          </a:prstGeom>
        </p:spPr>
        <p:txBody>
          <a:bodyPr/>
          <a:lstStyle/>
          <a:p>
            <a:endParaRPr/>
          </a:p>
        </p:txBody>
      </p:sp>
      <p:sp>
        <p:nvSpPr>
          <p:cNvPr id="1545" name="Shape 1545"/>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From Francisco J. Ayala, “The Mechanisms of Evolution,” </a:t>
            </a:r>
            <a:r>
              <a:rPr sz="1200" i="1">
                <a:uFill>
                  <a:solidFill>
                    <a:srgbClr val="000000"/>
                  </a:solidFill>
                </a:uFill>
                <a:latin typeface="Arial"/>
                <a:ea typeface="Arial"/>
                <a:cs typeface="Arial"/>
                <a:sym typeface="Arial"/>
              </a:rPr>
              <a:t>Scientific American</a:t>
            </a:r>
            <a:r>
              <a:rPr sz="1200">
                <a:uFill>
                  <a:solidFill>
                    <a:srgbClr val="000000"/>
                  </a:solidFill>
                </a:uFill>
                <a:latin typeface="Arial"/>
                <a:ea typeface="Arial"/>
                <a:cs typeface="Arial"/>
                <a:sym typeface="Arial"/>
              </a:rPr>
              <a:t>, vol. 239:3 (Sept. 1978), p. 60.</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noRot="1" noChangeAspect="1"/>
          </p:cNvSpPr>
          <p:nvPr>
            <p:ph type="sldImg"/>
          </p:nvPr>
        </p:nvSpPr>
        <p:spPr>
          <a:prstGeom prst="rect">
            <a:avLst/>
          </a:prstGeom>
        </p:spPr>
        <p:txBody>
          <a:bodyPr/>
          <a:lstStyle/>
          <a:p>
            <a:endParaRPr/>
          </a:p>
        </p:txBody>
      </p:sp>
      <p:sp>
        <p:nvSpPr>
          <p:cNvPr id="1551" name="Shape 1551"/>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Mutations do not increase genetic information.  See </a:t>
            </a:r>
            <a:r>
              <a:rPr sz="1200" u="sng">
                <a:uFill>
                  <a:solidFill>
                    <a:srgbClr val="000000"/>
                  </a:solidFill>
                </a:uFill>
                <a:latin typeface="Arial"/>
                <a:ea typeface="Arial"/>
                <a:cs typeface="Arial"/>
                <a:sym typeface="Arial"/>
                <a:hlinkClick r:id="rId3"/>
              </a:rPr>
              <a:t>https://answersingenesis.org/genetics/mutations/are-mutations-part-of-the-engine-of-evolution/</a:t>
            </a:r>
            <a:r>
              <a:rPr sz="1200">
                <a:uFill>
                  <a:solidFill>
                    <a:srgbClr val="000000"/>
                  </a:solidFill>
                </a:uFill>
                <a:latin typeface="Arial"/>
                <a:ea typeface="Arial"/>
                <a:cs typeface="Arial"/>
                <a:sym typeface="Arial"/>
              </a:rP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Shape 1567"/>
          <p:cNvSpPr>
            <a:spLocks noGrp="1" noRot="1" noChangeAspect="1"/>
          </p:cNvSpPr>
          <p:nvPr>
            <p:ph type="sldImg"/>
          </p:nvPr>
        </p:nvSpPr>
        <p:spPr>
          <a:prstGeom prst="rect">
            <a:avLst/>
          </a:prstGeom>
        </p:spPr>
        <p:txBody>
          <a:bodyPr/>
          <a:lstStyle/>
          <a:p>
            <a:endParaRPr/>
          </a:p>
        </p:txBody>
      </p:sp>
      <p:sp>
        <p:nvSpPr>
          <p:cNvPr id="1568" name="Shape 1568"/>
          <p:cNvSpPr>
            <a:spLocks noGrp="1"/>
          </p:cNvSpPr>
          <p:nvPr>
            <p:ph type="body" sz="quarter" idx="1"/>
          </p:nvPr>
        </p:nvSpPr>
        <p:spPr>
          <a:prstGeom prst="rect">
            <a:avLst/>
          </a:prstGeom>
        </p:spPr>
        <p:txBody>
          <a:bodyPr/>
          <a:lstStyle/>
          <a:p>
            <a:pPr marL="40639" marR="40639" defTabSz="914400">
              <a:spcBef>
                <a:spcPts val="200"/>
              </a:spcBef>
              <a:buClr>
                <a:srgbClr val="000000"/>
              </a:buClr>
              <a:buFont typeface="Arial"/>
              <a:defRPr sz="2000" b="1">
                <a:uFill>
                  <a:solidFill>
                    <a:srgbClr val="000000"/>
                  </a:solidFill>
                </a:uFill>
                <a:latin typeface="DejaVu Sans"/>
                <a:ea typeface="DejaVu Sans"/>
                <a:cs typeface="DejaVu Sans"/>
                <a:sym typeface="DejaVu Sans"/>
              </a:defRPr>
            </a:pPr>
            <a:r>
              <a:t>On Shannon Information—not undermining our position.</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The paper at </a:t>
            </a:r>
            <a:r>
              <a:rPr u="sng">
                <a:hlinkClick r:id="rId3"/>
              </a:rPr>
              <a:t>http://www.ideacenter.org/contentmgr/showdetails.php/id/1376</a:t>
            </a:r>
            <a:r>
              <a:rPr>
                <a:uFill>
                  <a:solidFill>
                    <a:srgbClr val="000000"/>
                  </a:solidFill>
                </a:uFill>
              </a:rPr>
              <a:t> is a must read.  It’s short and it makes very clear the point that ‘</a:t>
            </a:r>
            <a:r>
              <a:rPr b="1">
                <a:uFill>
                  <a:solidFill>
                    <a:srgbClr val="000000"/>
                  </a:solidFill>
                </a:uFill>
              </a:rPr>
              <a:t>Shannon information’ is (almost) irrelevant to biological information or any other meaningful information.</a:t>
            </a:r>
            <a:r>
              <a:rPr>
                <a:uFill>
                  <a:solidFill>
                    <a:srgbClr val="000000"/>
                  </a:solidFill>
                </a:uFill>
              </a:rPr>
              <a:t>  This is very important to understand if anyone asks questions about Shannon information in the context of mutations adding genetic information.  Dawkins and co., like to talk about Shannon information because it fits with their concepts of random mutations creating it, but </a:t>
            </a:r>
            <a:r>
              <a:rPr b="1">
                <a:uFill>
                  <a:solidFill>
                    <a:srgbClr val="000000"/>
                  </a:solidFill>
                </a:uFill>
              </a:rPr>
              <a:t>Shannon information is almost the opposite of meaningful information (specified complexity).</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Werner Gitt's </a:t>
            </a:r>
            <a:r>
              <a:rPr>
                <a:uFill>
                  <a:solidFill>
                    <a:srgbClr val="000000"/>
                  </a:solidFill>
                </a:uFill>
                <a:latin typeface="DejaVu Sans Oblique"/>
                <a:ea typeface="DejaVu Sans Oblique"/>
                <a:cs typeface="DejaVu Sans Oblique"/>
                <a:sym typeface="DejaVu Sans Oblique"/>
              </a:rPr>
              <a:t>TJ</a:t>
            </a:r>
            <a:r>
              <a:rPr>
                <a:uFill>
                  <a:solidFill>
                    <a:srgbClr val="000000"/>
                  </a:solidFill>
                </a:uFill>
              </a:rPr>
              <a:t> paper </a:t>
            </a:r>
            <a:r>
              <a:rPr u="sng">
                <a:hlinkClick r:id="rId4"/>
              </a:rPr>
              <a:t>http://www.answersingenesis.org/tj/v10/i2/information.asp</a:t>
            </a:r>
            <a:r>
              <a:rPr>
                <a:uFill>
                  <a:solidFill>
                    <a:srgbClr val="000000"/>
                  </a:solidFill>
                </a:uFill>
              </a:rPr>
              <a:t> makes similar points to the ones made in the above paper.  In the first part of the paper </a:t>
            </a:r>
            <a:r>
              <a:rPr b="1">
                <a:uFill>
                  <a:solidFill>
                    <a:srgbClr val="000000"/>
                  </a:solidFill>
                </a:uFill>
              </a:rPr>
              <a:t>Werner shows how Shannon 'information' has nothing to do with meaning, or what we mean by 'information' in everyday parlance.</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I also highly recommend the two-part series of review papers on information by Alex Williams in </a:t>
            </a:r>
            <a:r>
              <a:rPr>
                <a:uFill>
                  <a:solidFill>
                    <a:srgbClr val="000000"/>
                  </a:solidFill>
                </a:uFill>
                <a:latin typeface="DejaVu Sans Oblique"/>
                <a:ea typeface="DejaVu Sans Oblique"/>
                <a:cs typeface="DejaVu Sans Oblique"/>
                <a:sym typeface="DejaVu Sans Oblique"/>
              </a:rPr>
              <a:t>TJ</a:t>
            </a:r>
            <a:r>
              <a:rPr>
                <a:uFill>
                  <a:solidFill>
                    <a:srgbClr val="000000"/>
                  </a:solidFill>
                </a:uFill>
              </a:rPr>
              <a:t>, 19:2 (2005), pp. 29-41  and part 3 of the series to be printed in the next TJ for further reading, which clarifies many issues regarding information theory.</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I think the only mention of Shannon information on our web site is at </a:t>
            </a:r>
            <a:r>
              <a:rPr u="sng">
                <a:hlinkClick r:id="rId5"/>
              </a:rPr>
              <a:t>http://www.answersingenesis.org/tj/v17/i1/dependence.asp</a:t>
            </a:r>
            <a:r>
              <a:rPr>
                <a:uFill>
                  <a:solidFill>
                    <a:srgbClr val="000000"/>
                  </a:solidFill>
                </a:uFill>
              </a:rPr>
              <a:t> where Royal Truman uses the concept of Shannon information incorrectly:</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‘Evolutionary computer models assume there is a continuum in protein sequence space which links minimally functional to highly optimised variants. Many paths are presumed to be available for evolutionary attempts which can lead to ever narrower sets of variants. This trend, if true, would represent an increase in information content in the Shannon sense.’</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(This is not ‘in the Shannon sense’, because a random sequence has more Shannon ‘information’ than a non-random sequence). </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Dr Don Batten, AiG Australia, 12 Sept 2005 email communication</a:t>
            </a:r>
          </a:p>
          <a:p>
            <a:pPr marL="40639" marR="40639" defTabSz="914400">
              <a:spcBef>
                <a:spcPts val="200"/>
              </a:spcBef>
              <a:buClr>
                <a:srgbClr val="000000"/>
              </a:buClr>
              <a:buFont typeface="Arial"/>
              <a:defRPr sz="2000">
                <a:latin typeface="DejaVu Sans"/>
                <a:ea typeface="DejaVu Sans"/>
                <a:cs typeface="DejaVu Sans"/>
                <a:sym typeface="DejaVu Sans"/>
              </a:defRPr>
            </a:pPr>
            <a:endParaRPr>
              <a:uFill>
                <a:solidFill>
                  <a:srgbClr val="000000"/>
                </a:solidFill>
              </a:uFill>
            </a:endParaRP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On 22 Sept 2005 Don wrote again:</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It is good that to have a little understanding of this issue if someone asks about information and spouts forth on ‘Shannon information’.  I sent something recently about this.</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 </a:t>
            </a:r>
          </a:p>
          <a:p>
            <a:pPr marL="40639" marR="40639" defTabSz="914400">
              <a:spcBef>
                <a:spcPts val="200"/>
              </a:spcBef>
              <a:buClr>
                <a:srgbClr val="000000"/>
              </a:buClr>
              <a:buFont typeface="Arial"/>
              <a:defRPr sz="2000">
                <a:latin typeface="DejaVu Sans"/>
                <a:ea typeface="DejaVu Sans"/>
                <a:cs typeface="DejaVu Sans"/>
                <a:sym typeface="DejaVu Sans"/>
              </a:defRPr>
            </a:pPr>
            <a:r>
              <a:rPr>
                <a:uFill>
                  <a:solidFill>
                    <a:srgbClr val="000000"/>
                  </a:solidFill>
                </a:uFill>
              </a:rPr>
              <a:t>Here is a more technical paper (“Information Theory Demystified” by Scott Uminsky, </a:t>
            </a:r>
            <a:r>
              <a:rPr u="sng">
                <a:hlinkClick r:id="rId6"/>
              </a:rPr>
              <a:t>http://www.ideacenter.org/contentmgr/showdetails.php/id/1236</a:t>
            </a:r>
            <a:r>
              <a:rPr>
                <a:uFill>
                  <a:solidFill>
                    <a:srgbClr val="000000"/>
                  </a:solidFill>
                </a:uFill>
              </a:rPr>
              <a:t>) that makes the point that Shannon ‘information’ is not what we mean normally by information and is not an adequate measure of biological information on the DNA, for example.  </a:t>
            </a:r>
            <a:r>
              <a:rPr b="1">
                <a:uFill>
                  <a:solidFill>
                    <a:srgbClr val="000000"/>
                  </a:solidFill>
                </a:uFill>
              </a:rPr>
              <a:t>The Shannon concept might be relevant to the transmission of strings of letters or numbers electronically, but bits of Shannon ‘information’ (or Shannon entropy or uncertainty) do not measure the meaningful content of the message.  A random string of letters has the same Shannon information as a meaningful string. </a:t>
            </a:r>
            <a:r>
              <a:rPr>
                <a:uFill>
                  <a:solidFill>
                    <a:srgbClr val="000000"/>
                  </a:solidFill>
                </a:uFill>
              </a:rPr>
              <a:t> However, if the receiver has knowledge of the system, the possible messages can be constrained and this </a:t>
            </a:r>
            <a:r>
              <a:rPr>
                <a:uFill>
                  <a:solidFill>
                    <a:srgbClr val="000000"/>
                  </a:solidFill>
                </a:uFill>
                <a:latin typeface="DejaVu Sans Oblique"/>
                <a:ea typeface="DejaVu Sans Oblique"/>
                <a:cs typeface="DejaVu Sans Oblique"/>
                <a:sym typeface="DejaVu Sans Oblique"/>
              </a:rPr>
              <a:t>reduces</a:t>
            </a:r>
            <a:r>
              <a:rPr>
                <a:uFill>
                  <a:solidFill>
                    <a:srgbClr val="000000"/>
                  </a:solidFill>
                </a:uFill>
              </a:rPr>
              <a:t> the Shannon information.  For example, if you sent an SMS message “Will I c u @ 8?” the expected replies would be yes or no.  The limited range of expected responses constrains the information such that it reduces the uncertainty / Shannon entropy or Shannon information greatly of the message received.  </a:t>
            </a:r>
            <a:r>
              <a:rPr b="1">
                <a:uFill>
                  <a:solidFill>
                    <a:srgbClr val="000000"/>
                  </a:solidFill>
                </a:uFill>
              </a:rPr>
              <a:t>So, under the circumstance where an intelligent receiver interprets the message (a la Gitt information theory), the random string has more bits of Shannon information (uncertainty / Shannon entropy) than a meaningful string.</a:t>
            </a:r>
          </a:p>
          <a:p>
            <a:pPr marL="40639" marR="40639" defTabSz="914400">
              <a:spcBef>
                <a:spcPts val="200"/>
              </a:spcBef>
              <a:buClr>
                <a:srgbClr val="000000"/>
              </a:buClr>
              <a:buFont typeface="Arial"/>
              <a:defRPr sz="2000">
                <a:latin typeface="DejaVu Sans"/>
                <a:ea typeface="DejaVu Sans"/>
                <a:cs typeface="DejaVu Sans"/>
                <a:sym typeface="DejaVu Sans"/>
              </a:defRPr>
            </a:pPr>
            <a:r>
              <a:rPr b="1">
                <a:uFill>
                  <a:solidFill>
                    <a:srgbClr val="000000"/>
                  </a:solidFill>
                </a:uFill>
              </a:rPr>
              <a:t>The bottom line: a </a:t>
            </a:r>
            <a:r>
              <a:rPr b="1" i="1">
                <a:uFill>
                  <a:solidFill>
                    <a:srgbClr val="000000"/>
                  </a:solidFill>
                </a:uFill>
              </a:rPr>
              <a:t>decrease</a:t>
            </a:r>
            <a:r>
              <a:rPr b="1">
                <a:uFill>
                  <a:solidFill>
                    <a:srgbClr val="000000"/>
                  </a:solidFill>
                </a:uFill>
              </a:rPr>
              <a:t> in the bits of Shannon information / entropy / uncertainty will often accompany an </a:t>
            </a:r>
            <a:r>
              <a:rPr b="1" i="1">
                <a:uFill>
                  <a:solidFill>
                    <a:srgbClr val="000000"/>
                  </a:solidFill>
                </a:uFill>
              </a:rPr>
              <a:t>increase</a:t>
            </a:r>
            <a:r>
              <a:rPr b="1">
                <a:uFill>
                  <a:solidFill>
                    <a:srgbClr val="000000"/>
                  </a:solidFill>
                </a:uFill>
              </a:rPr>
              <a:t> in meaningful information.</a:t>
            </a:r>
          </a:p>
          <a:p>
            <a:pPr marL="40639" marR="40639" defTabSz="914400">
              <a:spcBef>
                <a:spcPts val="200"/>
              </a:spcBef>
              <a:buClr>
                <a:srgbClr val="000000"/>
              </a:buClr>
              <a:buFont typeface="Arial"/>
              <a:defRPr sz="2000" b="1">
                <a:uFill>
                  <a:solidFill>
                    <a:srgbClr val="000000"/>
                  </a:solidFill>
                </a:uFill>
                <a:latin typeface="DejaVu Sans"/>
                <a:ea typeface="DejaVu Sans"/>
                <a:cs typeface="DejaVu Sans"/>
                <a:sym typeface="DejaVu Sans"/>
              </a:defRPr>
            </a:pPr>
            <a:r>
              <a:t>It’s probably best to call it Shannon entropy or Shannon uncertainty, leaving out ‘information’, to minimize confusion.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 name="Shape 1575"/>
          <p:cNvSpPr>
            <a:spLocks noGrp="1" noRot="1" noChangeAspect="1"/>
          </p:cNvSpPr>
          <p:nvPr>
            <p:ph type="sldImg"/>
          </p:nvPr>
        </p:nvSpPr>
        <p:spPr>
          <a:prstGeom prst="rect">
            <a:avLst/>
          </a:prstGeom>
        </p:spPr>
        <p:txBody>
          <a:bodyPr/>
          <a:lstStyle/>
          <a:p>
            <a:endParaRPr/>
          </a:p>
        </p:txBody>
      </p:sp>
      <p:sp>
        <p:nvSpPr>
          <p:cNvPr id="1576" name="Shape 1576"/>
          <p:cNvSpPr>
            <a:spLocks noGrp="1"/>
          </p:cNvSpPr>
          <p:nvPr>
            <p:ph type="body" sz="quarter" idx="1"/>
          </p:nvPr>
        </p:nvSpPr>
        <p:spPr>
          <a:prstGeom prst="rect">
            <a:avLst/>
          </a:prstGeom>
        </p:spPr>
        <p:txBody>
          <a:bodyPr/>
          <a:lstStyle/>
          <a:p>
            <a:pPr>
              <a:defRPr sz="2400">
                <a:latin typeface="Arial"/>
                <a:ea typeface="Arial"/>
                <a:cs typeface="Arial"/>
                <a:sym typeface="Arial"/>
              </a:defRPr>
            </a:pPr>
            <a:r>
              <a:t>“A</a:t>
            </a:r>
            <a:r>
              <a:rPr>
                <a:solidFill>
                  <a:srgbClr val="232323"/>
                </a:solidFill>
              </a:rPr>
              <a:t>moebas are puny, stupid blobs, so scientists were surprised to learn that they contain 200 times more DNA than Einstein did.”</a:t>
            </a:r>
          </a:p>
          <a:p>
            <a:pPr>
              <a:defRPr sz="1800">
                <a:latin typeface="Arial"/>
                <a:ea typeface="Arial"/>
                <a:cs typeface="Arial"/>
                <a:sym typeface="Arial"/>
              </a:defRPr>
            </a:pPr>
            <a:r>
              <a:rPr u="sng">
                <a:solidFill>
                  <a:srgbClr val="232323"/>
                </a:solidFill>
                <a:hlinkClick r:id="rId3"/>
              </a:rPr>
              <a:t>http://nautil.us/issue/9/time/evolution-youre-drunk</a:t>
            </a:r>
            <a:r>
              <a:rPr>
                <a:solidFill>
                  <a:srgbClr val="232323"/>
                </a:solidFill>
              </a:rPr>
              <a:t>, accessed 4 Feb 2014</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 name="Shape 1580"/>
          <p:cNvSpPr>
            <a:spLocks noGrp="1" noRot="1" noChangeAspect="1"/>
          </p:cNvSpPr>
          <p:nvPr>
            <p:ph type="sldImg"/>
          </p:nvPr>
        </p:nvSpPr>
        <p:spPr>
          <a:prstGeom prst="rect">
            <a:avLst/>
          </a:prstGeom>
        </p:spPr>
        <p:txBody>
          <a:bodyPr/>
          <a:lstStyle/>
          <a:p>
            <a:endParaRPr/>
          </a:p>
        </p:txBody>
      </p:sp>
      <p:sp>
        <p:nvSpPr>
          <p:cNvPr id="1581" name="Shape 1581"/>
          <p:cNvSpPr>
            <a:spLocks noGrp="1"/>
          </p:cNvSpPr>
          <p:nvPr>
            <p:ph type="body" sz="quarter" idx="1"/>
          </p:nvPr>
        </p:nvSpPr>
        <p:spPr>
          <a:prstGeom prst="rect">
            <a:avLst/>
          </a:prstGeom>
        </p:spPr>
        <p:txBody>
          <a:bodyPr/>
          <a:lstStyle/>
          <a:p>
            <a:pPr marR="457200" defTabSz="457200">
              <a:defRPr sz="2400">
                <a:latin typeface="Arial"/>
                <a:ea typeface="Arial"/>
                <a:cs typeface="Arial"/>
                <a:sym typeface="Arial"/>
              </a:defRPr>
            </a:pPr>
            <a:r>
              <a:t>Helicobacter pylori, a bacterium in the stomach that can case ulcers and possibly even cancer.</a:t>
            </a:r>
          </a:p>
          <a:p>
            <a:pPr marR="457200" defTabSz="457200">
              <a:defRPr sz="1200">
                <a:latin typeface="Arial"/>
                <a:ea typeface="Arial"/>
                <a:cs typeface="Arial"/>
                <a:sym typeface="Arial"/>
              </a:defRPr>
            </a:pPr>
            <a:r>
              <a:rPr u="sng">
                <a:hlinkClick r:id="rId3"/>
              </a:rPr>
              <a:t>http://en.wikipedia.org/wiki/Helicobacter_pylori</a:t>
            </a:r>
            <a:r>
              <a:t>, accessed 2014 April 3</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noRot="1" noChangeAspect="1"/>
          </p:cNvSpPr>
          <p:nvPr>
            <p:ph type="sldImg"/>
          </p:nvPr>
        </p:nvSpPr>
        <p:spPr>
          <a:prstGeom prst="rect">
            <a:avLst/>
          </a:prstGeom>
        </p:spPr>
        <p:txBody>
          <a:bodyPr/>
          <a:lstStyle/>
          <a:p>
            <a:endParaRPr/>
          </a:p>
        </p:txBody>
      </p:sp>
      <p:sp>
        <p:nvSpPr>
          <p:cNvPr id="716" name="Shape 716"/>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Shape 1640"/>
          <p:cNvSpPr>
            <a:spLocks noGrp="1" noRot="1" noChangeAspect="1"/>
          </p:cNvSpPr>
          <p:nvPr>
            <p:ph type="sldImg"/>
          </p:nvPr>
        </p:nvSpPr>
        <p:spPr>
          <a:prstGeom prst="rect">
            <a:avLst/>
          </a:prstGeom>
        </p:spPr>
        <p:txBody>
          <a:bodyPr/>
          <a:lstStyle/>
          <a:p>
            <a:endParaRPr/>
          </a:p>
        </p:txBody>
      </p:sp>
      <p:sp>
        <p:nvSpPr>
          <p:cNvPr id="1641" name="Shape 1641"/>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NASB</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Shape 1644"/>
          <p:cNvSpPr>
            <a:spLocks noGrp="1" noRot="1" noChangeAspect="1"/>
          </p:cNvSpPr>
          <p:nvPr>
            <p:ph type="sldImg"/>
          </p:nvPr>
        </p:nvSpPr>
        <p:spPr>
          <a:prstGeom prst="rect">
            <a:avLst/>
          </a:prstGeom>
        </p:spPr>
        <p:txBody>
          <a:bodyPr/>
          <a:lstStyle/>
          <a:p>
            <a:endParaRPr/>
          </a:p>
        </p:txBody>
      </p:sp>
      <p:sp>
        <p:nvSpPr>
          <p:cNvPr id="1645" name="Shape 1645"/>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Mutations do not increase information—further information for those who object to the points made here: Jonathan Sarfati, "Is antibiotic resistance really due to increase in information?" (27 Sept 2003 "Today's Feature"), </a:t>
            </a:r>
            <a:r>
              <a:rPr sz="1200" u="sng">
                <a:solidFill>
                  <a:srgbClr val="00A8AA"/>
                </a:solidFill>
                <a:uFill>
                  <a:solidFill>
                    <a:srgbClr val="00A8AA"/>
                  </a:solidFill>
                </a:uFill>
                <a:latin typeface="Arial"/>
                <a:ea typeface="Arial"/>
                <a:cs typeface="Arial"/>
                <a:sym typeface="Arial"/>
                <a:hlinkClick r:id="rId3"/>
              </a:rPr>
              <a:t>http://www.answersingenesis.org/home/area/feedback/negative_22October2001.asp</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 name="Shape 1736"/>
          <p:cNvSpPr>
            <a:spLocks noGrp="1" noRot="1" noChangeAspect="1"/>
          </p:cNvSpPr>
          <p:nvPr>
            <p:ph type="sldImg"/>
          </p:nvPr>
        </p:nvSpPr>
        <p:spPr>
          <a:prstGeom prst="rect">
            <a:avLst/>
          </a:prstGeom>
        </p:spPr>
        <p:txBody>
          <a:bodyPr/>
          <a:lstStyle/>
          <a:p>
            <a:endParaRPr/>
          </a:p>
        </p:txBody>
      </p:sp>
      <p:sp>
        <p:nvSpPr>
          <p:cNvPr id="1737" name="Shape 1737"/>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picture: </a:t>
            </a:r>
            <a:r>
              <a:rPr u="sng">
                <a:hlinkClick r:id="rId3"/>
              </a:rPr>
              <a:t>http://www.eugeneweekly.com/2005/graphics/021005calendar2.jpg</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Quote: </a:t>
            </a:r>
            <a:r>
              <a:rPr u="sng">
                <a:hlinkClick r:id="rId4"/>
              </a:rPr>
              <a:t>http://activistcash.com/biography_quotes.cfm/bid/456</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 name="Shape 1757"/>
          <p:cNvSpPr>
            <a:spLocks noGrp="1" noRot="1" noChangeAspect="1"/>
          </p:cNvSpPr>
          <p:nvPr>
            <p:ph type="sldImg"/>
          </p:nvPr>
        </p:nvSpPr>
        <p:spPr>
          <a:prstGeom prst="rect">
            <a:avLst/>
          </a:prstGeom>
        </p:spPr>
        <p:txBody>
          <a:bodyPr/>
          <a:lstStyle/>
          <a:p>
            <a:endParaRPr/>
          </a:p>
        </p:txBody>
      </p:sp>
      <p:sp>
        <p:nvSpPr>
          <p:cNvPr id="1758" name="Shape 1758"/>
          <p:cNvSpPr>
            <a:spLocks noGrp="1"/>
          </p:cNvSpPr>
          <p:nvPr>
            <p:ph type="body" sz="quarter" idx="1"/>
          </p:nvPr>
        </p:nvSpPr>
        <p:spPr>
          <a:prstGeom prst="rect">
            <a:avLst/>
          </a:prstGeom>
        </p:spPr>
        <p:txBody>
          <a:bodyPr/>
          <a:lstStyle/>
          <a:p>
            <a:r>
              <a:t>Answer the 130 most asked questions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134</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noRot="1" noChangeAspect="1"/>
          </p:cNvSpPr>
          <p:nvPr>
            <p:ph type="sldImg"/>
          </p:nvPr>
        </p:nvSpPr>
        <p:spPr>
          <a:prstGeom prst="rect">
            <a:avLst/>
          </a:prstGeom>
        </p:spPr>
        <p:txBody>
          <a:bodyPr/>
          <a:lstStyle/>
          <a:p>
            <a:endParaRPr/>
          </a:p>
        </p:txBody>
      </p:sp>
      <p:sp>
        <p:nvSpPr>
          <p:cNvPr id="721" name="Shape 721"/>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p>
            <a:r>
              <a:t>NASB</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copy">
    <p:spTree>
      <p:nvGrpSpPr>
        <p:cNvPr id="1" name=""/>
        <p:cNvGrpSpPr/>
        <p:nvPr/>
      </p:nvGrpSpPr>
      <p:grpSpPr>
        <a:xfrm>
          <a:off x="0" y="0"/>
          <a:ext cx="0" cy="0"/>
          <a:chOff x="0" y="0"/>
          <a:chExt cx="0" cy="0"/>
        </a:xfrm>
      </p:grpSpPr>
      <p:sp>
        <p:nvSpPr>
          <p:cNvPr id="12" name="Title Text"/>
          <p:cNvSpPr>
            <a:spLocks noGrp="1"/>
          </p:cNvSpPr>
          <p:nvPr>
            <p:ph type="title"/>
          </p:nvPr>
        </p:nvSpPr>
        <p:spPr>
          <a:prstGeom prst="rect">
            <a:avLst/>
          </a:prstGeom>
        </p:spPr>
        <p:txBody>
          <a:bodyPr/>
          <a:lstStyle/>
          <a:p>
            <a:r>
              <a:t>Title Text</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88" name="Title Text"/>
          <p:cNvSpPr>
            <a:spLocks noGrp="1"/>
          </p:cNvSpPr>
          <p:nvPr>
            <p:ph type="title"/>
          </p:nvPr>
        </p:nvSpPr>
        <p:spPr>
          <a:xfrm>
            <a:off x="0" y="-457200"/>
            <a:ext cx="24384000" cy="457200"/>
          </a:xfrm>
          <a:prstGeom prst="rect">
            <a:avLst/>
          </a:prstGeom>
        </p:spPr>
        <p:txBody>
          <a:bodyPr lIns="0" tIns="0" rIns="0" bIns="0"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89" name="Slide Number"/>
          <p:cNvSpPr>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96"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0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105" name="Slide Number"/>
          <p:cNvSpPr>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1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22"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13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31" name="image9.png" descr="image9.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132" name="Title Text"/>
          <p:cNvSpPr>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3" name="Body Level One…"/>
          <p:cNvSpPr>
            <a:spLocks noGrp="1"/>
          </p:cNvSpPr>
          <p:nvPr>
            <p:ph type="body" idx="1"/>
          </p:nvPr>
        </p:nvSpPr>
        <p:spPr>
          <a:xfrm>
            <a:off x="1219358" y="3200412"/>
            <a:ext cx="21948460" cy="10515588"/>
          </a:xfrm>
          <a:prstGeom prst="rect">
            <a:avLst/>
          </a:prstGeom>
          <a:ln>
            <a:round/>
          </a:ln>
        </p:spPr>
        <p:txBody>
          <a:bodyPr lIns="38100" tIns="38100" rIns="38100" bIns="38100"/>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41"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42"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43"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44" name="Title Text"/>
          <p:cNvSpPr>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9.png" descr="image9.png"/>
          <p:cNvPicPr>
            <a:picLocks noChangeAspect="1"/>
          </p:cNvPicPr>
          <p:nvPr/>
        </p:nvPicPr>
        <p:blipFill>
          <a:blip r:embed="rId2">
            <a:extLst/>
          </a:blip>
          <a:stretch>
            <a:fillRect/>
          </a:stretch>
        </p:blipFill>
        <p:spPr>
          <a:xfrm>
            <a:off x="15521751" y="10274300"/>
            <a:ext cx="5601430" cy="2566989"/>
          </a:xfrm>
          <a:prstGeom prst="rect">
            <a:avLst/>
          </a:prstGeom>
        </p:spPr>
      </p:pic>
      <p:sp>
        <p:nvSpPr>
          <p:cNvPr id="155" name="Title Text"/>
          <p:cNvSpPr>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6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65" name="image9.png" descr="image9.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166" name="Title Text"/>
          <p:cNvSpPr>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9.png" descr="image9.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177" name="Title Text"/>
          <p:cNvSpPr>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criipture">
    <p:spTree>
      <p:nvGrpSpPr>
        <p:cNvPr id="1" name=""/>
        <p:cNvGrpSpPr/>
        <p:nvPr/>
      </p:nvGrpSpPr>
      <p:grpSpPr>
        <a:xfrm>
          <a:off x="0" y="0"/>
          <a:ext cx="0" cy="0"/>
          <a:chOff x="0" y="0"/>
          <a:chExt cx="0" cy="0"/>
        </a:xfrm>
      </p:grpSpPr>
      <p:sp>
        <p:nvSpPr>
          <p:cNvPr id="20" name="Title Text"/>
          <p:cNvSpPr>
            <a:spLocks noGrp="1"/>
          </p:cNvSpPr>
          <p:nvPr>
            <p:ph type="title"/>
          </p:nvPr>
        </p:nvSpPr>
        <p:spPr>
          <a:xfrm>
            <a:off x="1435100" y="1473200"/>
            <a:ext cx="20904200" cy="2209800"/>
          </a:xfrm>
          <a:prstGeom prst="rect">
            <a:avLst/>
          </a:prstGeom>
        </p:spPr>
        <p:txBody>
          <a:bodyPr/>
          <a:lstStyle>
            <a:lvl1pPr algn="l"/>
          </a:lstStyle>
          <a:p>
            <a:r>
              <a:t>Title Text</a:t>
            </a:r>
          </a:p>
        </p:txBody>
      </p:sp>
      <p:sp>
        <p:nvSpPr>
          <p:cNvPr id="21" name="Body Level One…"/>
          <p:cNvSpPr>
            <a:spLocks noGrp="1"/>
          </p:cNvSpPr>
          <p:nvPr>
            <p:ph type="body" idx="1"/>
          </p:nvPr>
        </p:nvSpPr>
        <p:spPr>
          <a:xfrm>
            <a:off x="1422400" y="3911600"/>
            <a:ext cx="21221700" cy="8991600"/>
          </a:xfrm>
          <a:prstGeom prst="rect">
            <a:avLst/>
          </a:prstGeom>
        </p:spPr>
        <p:txBody>
          <a:bodyPr/>
          <a:lstStyle>
            <a:lvl1pPr>
              <a:defRPr>
                <a:latin typeface="DejaVu Sans Condensed"/>
                <a:ea typeface="DejaVu Sans Condensed"/>
                <a:cs typeface="DejaVu Sans Condensed"/>
                <a:sym typeface="DejaVu Sans Condensed"/>
              </a:defRPr>
            </a:lvl1pPr>
            <a:lvl2pPr>
              <a:defRPr>
                <a:latin typeface="DejaVu Sans Condensed"/>
                <a:ea typeface="DejaVu Sans Condensed"/>
                <a:cs typeface="DejaVu Sans Condensed"/>
                <a:sym typeface="DejaVu Sans Condensed"/>
              </a:defRPr>
            </a:lvl2pPr>
            <a:lvl3pPr>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18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8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188" name="Title Text"/>
          <p:cNvSpPr>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8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9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97"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98" name="Title Text"/>
          <p:cNvSpPr>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99"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06"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20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208" name="Title Text"/>
          <p:cNvSpPr>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20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21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17" name="Title Text"/>
          <p:cNvSpPr>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8" name="Body Level One…"/>
          <p:cNvSpPr>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2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27" name="Title Text"/>
          <p:cNvSpPr>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22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2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23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3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238" name="Title Text"/>
          <p:cNvSpPr>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39" name="Body Level One…"/>
          <p:cNvSpPr>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2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8" name="Title Text"/>
          <p:cNvSpPr>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49" name="Body Level One…"/>
          <p:cNvSpPr>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0"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halkboard">
    <p:spTree>
      <p:nvGrpSpPr>
        <p:cNvPr id="1" name=""/>
        <p:cNvGrpSpPr/>
        <p:nvPr/>
      </p:nvGrpSpPr>
      <p:grpSpPr>
        <a:xfrm>
          <a:off x="0" y="0"/>
          <a:ext cx="0" cy="0"/>
          <a:chOff x="0" y="0"/>
          <a:chExt cx="0" cy="0"/>
        </a:xfrm>
      </p:grpSpPr>
      <p:pic>
        <p:nvPicPr>
          <p:cNvPr id="257" name="Chalkboard BG.jpg" descr="Chalkboard BG.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 9_Title and Content copy 1">
    <p:spTree>
      <p:nvGrpSpPr>
        <p:cNvPr id="1" name=""/>
        <p:cNvGrpSpPr/>
        <p:nvPr/>
      </p:nvGrpSpPr>
      <p:grpSpPr>
        <a:xfrm>
          <a:off x="0" y="0"/>
          <a:ext cx="0" cy="0"/>
          <a:chOff x="0" y="0"/>
          <a:chExt cx="0" cy="0"/>
        </a:xfrm>
      </p:grpSpPr>
      <p:pic>
        <p:nvPicPr>
          <p:cNvPr id="265"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6" name="Body Level One…"/>
          <p:cNvSpPr>
            <a:spLocks noGrp="1"/>
          </p:cNvSpPr>
          <p:nvPr>
            <p:ph type="body" idx="1"/>
          </p:nvPr>
        </p:nvSpPr>
        <p:spPr>
          <a:xfrm>
            <a:off x="1765300" y="1498600"/>
            <a:ext cx="20866100" cy="10998200"/>
          </a:xfrm>
          <a:prstGeom prst="rect">
            <a:avLst/>
          </a:prstGeom>
          <a:ln w="9525">
            <a:round/>
          </a:ln>
        </p:spPr>
        <p:txBody>
          <a:bodyPr lIns="0" tIns="0" rIns="0" bIns="0"/>
          <a:lstStyle>
            <a:lvl1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74" name="Title Text"/>
          <p:cNvSpPr>
            <a:spLocks noGrp="1"/>
          </p:cNvSpPr>
          <p:nvPr>
            <p:ph type="title"/>
          </p:nvPr>
        </p:nvSpPr>
        <p:spPr>
          <a:xfrm>
            <a:off x="1739900" y="2298700"/>
            <a:ext cx="20904200" cy="4635500"/>
          </a:xfrm>
          <a:prstGeom prst="rect">
            <a:avLst/>
          </a:prstGeom>
        </p:spPr>
        <p:txBody>
          <a:bodyPr anchor="b"/>
          <a:lstStyle>
            <a:lvl1pPr>
              <a:defRPr sz="11600">
                <a:solidFill>
                  <a:srgbClr val="000000"/>
                </a:solidFill>
                <a:latin typeface="Gill Sans"/>
                <a:ea typeface="Gill Sans"/>
                <a:cs typeface="Gill Sans"/>
                <a:sym typeface="Gill Sans"/>
              </a:defRPr>
            </a:lvl1pPr>
          </a:lstStyle>
          <a:p>
            <a:r>
              <a:t>Title Text</a:t>
            </a:r>
          </a:p>
        </p:txBody>
      </p:sp>
      <p:sp>
        <p:nvSpPr>
          <p:cNvPr id="275" name="Body Level One…"/>
          <p:cNvSpPr>
            <a:spLocks noGrp="1"/>
          </p:cNvSpPr>
          <p:nvPr>
            <p:ph type="body" sz="quarter" idx="1"/>
          </p:nvPr>
        </p:nvSpPr>
        <p:spPr>
          <a:xfrm>
            <a:off x="1739900" y="7061200"/>
            <a:ext cx="20904200" cy="1587500"/>
          </a:xfrm>
          <a:prstGeom prst="rect">
            <a:avLst/>
          </a:prstGeom>
        </p:spPr>
        <p:txBody>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29" name="Title Text"/>
          <p:cNvSpPr>
            <a:spLocks noGrp="1"/>
          </p:cNvSpPr>
          <p:nvPr>
            <p:ph type="title"/>
          </p:nvPr>
        </p:nvSpPr>
        <p:spPr>
          <a:xfrm>
            <a:off x="1778000" y="1384300"/>
            <a:ext cx="20828000" cy="100457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28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9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29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8" name="Title Text"/>
          <p:cNvSpPr>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9" name="Body Level One…"/>
          <p:cNvSpPr>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0"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30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8" name="Title Text"/>
          <p:cNvSpPr>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309" name="Body Level One…"/>
          <p:cNvSpPr>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lstStyle>
            <a:lvl1pPr>
              <a:defRPr sz="3600">
                <a:solidFill>
                  <a:srgbClr val="FEFCDD"/>
                </a:solidFill>
                <a:latin typeface="DejaVu Sans Condensed"/>
                <a:ea typeface="DejaVu Sans Condensed"/>
                <a:cs typeface="DejaVu Sans Condensed"/>
                <a:sym typeface="DejaVu Sans Condensed"/>
              </a:defRPr>
            </a:lvl1pPr>
            <a:lvl2pPr>
              <a:defRPr sz="3600">
                <a:solidFill>
                  <a:srgbClr val="FEFCDD"/>
                </a:solidFill>
                <a:latin typeface="DejaVu Sans Condensed"/>
                <a:ea typeface="DejaVu Sans Condensed"/>
                <a:cs typeface="DejaVu Sans Condensed"/>
                <a:sym typeface="DejaVu Sans Condensed"/>
              </a:defRPr>
            </a:lvl2pPr>
            <a:lvl3pPr>
              <a:defRPr sz="3600">
                <a:solidFill>
                  <a:srgbClr val="FEFCDD"/>
                </a:solidFill>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17" name="Strips_LightBlue.png" descr="Strips_LightBlu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8" name="Title Text"/>
          <p:cNvSpPr>
            <a:spLocks noGrp="1"/>
          </p:cNvSpPr>
          <p:nvPr>
            <p:ph type="title"/>
          </p:nvPr>
        </p:nvSpPr>
        <p:spPr>
          <a:xfrm>
            <a:off x="1739900" y="355600"/>
            <a:ext cx="20904200" cy="3441700"/>
          </a:xfrm>
          <a:prstGeom prst="rect">
            <a:avLst/>
          </a:prstGeom>
        </p:spPr>
        <p:txBody>
          <a:bodyPr anchor="ctr"/>
          <a:lstStyle>
            <a:lvl1pPr>
              <a:defRPr sz="11600">
                <a:solidFill>
                  <a:srgbClr val="000000"/>
                </a:solidFill>
                <a:latin typeface="Gill Sans"/>
                <a:ea typeface="Gill Sans"/>
                <a:cs typeface="Gill Sans"/>
                <a:sym typeface="Gill Sans"/>
              </a:defRPr>
            </a:lvl1pPr>
          </a:lstStyle>
          <a:p>
            <a:r>
              <a:t>Title Text</a:t>
            </a:r>
          </a:p>
        </p:txBody>
      </p:sp>
      <p:sp>
        <p:nvSpPr>
          <p:cNvPr id="31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Museum Pics">
    <p:spTree>
      <p:nvGrpSpPr>
        <p:cNvPr id="1" name=""/>
        <p:cNvGrpSpPr/>
        <p:nvPr/>
      </p:nvGrpSpPr>
      <p:grpSpPr>
        <a:xfrm>
          <a:off x="0" y="0"/>
          <a:ext cx="0" cy="0"/>
          <a:chOff x="0" y="0"/>
          <a:chExt cx="0" cy="0"/>
        </a:xfrm>
      </p:grpSpPr>
      <p:sp>
        <p:nvSpPr>
          <p:cNvPr id="326"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7" name="Title Text"/>
          <p:cNvSpPr>
            <a:spLocks noGrp="1"/>
          </p:cNvSpPr>
          <p:nvPr>
            <p:ph type="title"/>
          </p:nvPr>
        </p:nvSpPr>
        <p:spPr>
          <a:xfrm>
            <a:off x="1739900" y="12065000"/>
            <a:ext cx="20904200" cy="1270000"/>
          </a:xfrm>
          <a:prstGeom prst="rect">
            <a:avLst/>
          </a:prstGeom>
        </p:spPr>
        <p:txBody>
          <a:bodyPr anchor="b"/>
          <a:lstStyle>
            <a:lvl1pPr>
              <a:defRPr sz="11600">
                <a:solidFill>
                  <a:srgbClr val="E7E7E7"/>
                </a:solidFill>
                <a:latin typeface="Copperplate"/>
                <a:ea typeface="Copperplate"/>
                <a:cs typeface="Copperplate"/>
                <a:sym typeface="Copperplate"/>
              </a:defRPr>
            </a:lvl1pPr>
          </a:lstStyle>
          <a:p>
            <a:r>
              <a:t>Title Text</a:t>
            </a:r>
          </a:p>
        </p:txBody>
      </p:sp>
      <p:sp>
        <p:nvSpPr>
          <p:cNvPr id="32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335"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6"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7"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8" name="Title Text"/>
          <p:cNvSpPr>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33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Scriipture">
    <p:spTree>
      <p:nvGrpSpPr>
        <p:cNvPr id="1" name=""/>
        <p:cNvGrpSpPr/>
        <p:nvPr/>
      </p:nvGrpSpPr>
      <p:grpSpPr>
        <a:xfrm>
          <a:off x="0" y="0"/>
          <a:ext cx="0" cy="0"/>
          <a:chOff x="0" y="0"/>
          <a:chExt cx="0" cy="0"/>
        </a:xfrm>
      </p:grpSpPr>
      <p:sp>
        <p:nvSpPr>
          <p:cNvPr id="346" name="Title Text"/>
          <p:cNvSpPr>
            <a:spLocks noGrp="1"/>
          </p:cNvSpPr>
          <p:nvPr>
            <p:ph type="title"/>
          </p:nvPr>
        </p:nvSpPr>
        <p:spPr>
          <a:xfrm>
            <a:off x="1435100" y="1473200"/>
            <a:ext cx="20904200" cy="2438400"/>
          </a:xfrm>
          <a:prstGeom prst="rect">
            <a:avLst/>
          </a:prstGeom>
        </p:spPr>
        <p:txBody>
          <a:bodyPr/>
          <a:lstStyle>
            <a:lvl1pPr algn="l" defTabSz="914400">
              <a:defRPr>
                <a:solidFill>
                  <a:srgbClr val="37121A"/>
                </a:solidFill>
                <a:uFill>
                  <a:solidFill>
                    <a:srgbClr val="37121A"/>
                  </a:solidFill>
                </a:uFill>
              </a:defRPr>
            </a:lvl1pPr>
          </a:lstStyle>
          <a:p>
            <a:r>
              <a:t>Title Text</a:t>
            </a:r>
          </a:p>
        </p:txBody>
      </p:sp>
      <p:sp>
        <p:nvSpPr>
          <p:cNvPr id="347" name="Body Level One…"/>
          <p:cNvSpPr>
            <a:spLocks noGrp="1"/>
          </p:cNvSpPr>
          <p:nvPr>
            <p:ph type="body" idx="1"/>
          </p:nvPr>
        </p:nvSpPr>
        <p:spPr>
          <a:xfrm>
            <a:off x="1422400" y="3911600"/>
            <a:ext cx="21221700" cy="9804400"/>
          </a:xfrm>
          <a:prstGeom prst="rect">
            <a:avLst/>
          </a:prstGeom>
        </p:spPr>
        <p:txBody>
          <a:bodyPr/>
          <a:lstStyle>
            <a:lvl1pPr marL="342900" indent="-342900" defTabSz="914400">
              <a:defRPr>
                <a:solidFill>
                  <a:srgbClr val="37121A"/>
                </a:solidFill>
                <a:uFill>
                  <a:solidFill>
                    <a:srgbClr val="37121A"/>
                  </a:solidFill>
                </a:uFill>
                <a:latin typeface="DejaVu Sans Condensed"/>
                <a:ea typeface="DejaVu Sans Condensed"/>
                <a:cs typeface="DejaVu Sans Condensed"/>
                <a:sym typeface="DejaVu Sans Condensed"/>
              </a:defRPr>
            </a:lvl1pPr>
            <a:lvl2pPr marL="742950" indent="-285750" defTabSz="914400">
              <a:defRPr>
                <a:solidFill>
                  <a:srgbClr val="37121A"/>
                </a:solidFill>
                <a:uFill>
                  <a:solidFill>
                    <a:srgbClr val="37121A"/>
                  </a:solidFill>
                </a:uFill>
                <a:latin typeface="DejaVu Sans Condensed"/>
                <a:ea typeface="DejaVu Sans Condensed"/>
                <a:cs typeface="DejaVu Sans Condensed"/>
                <a:sym typeface="DejaVu Sans Condensed"/>
              </a:defRPr>
            </a:lvl2pPr>
            <a:lvl3pPr marL="11430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3pPr>
            <a:lvl4pPr marL="16002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4pPr>
            <a:lvl5pPr marL="20574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8" name="Slide Number"/>
          <p:cNvSpPr>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55" name="Slide Number"/>
          <p:cNvSpPr>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3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6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Quote, Reference">
    <p:spTree>
      <p:nvGrpSpPr>
        <p:cNvPr id="1" name=""/>
        <p:cNvGrpSpPr/>
        <p:nvPr/>
      </p:nvGrpSpPr>
      <p:grpSpPr>
        <a:xfrm>
          <a:off x="0" y="0"/>
          <a:ext cx="0" cy="0"/>
          <a:chOff x="0" y="0"/>
          <a:chExt cx="0" cy="0"/>
        </a:xfrm>
      </p:grpSpPr>
      <p:sp>
        <p:nvSpPr>
          <p:cNvPr id="37" name="Title Text"/>
          <p:cNvSpPr>
            <a:spLocks noGrp="1"/>
          </p:cNvSpPr>
          <p:nvPr>
            <p:ph type="title"/>
          </p:nvPr>
        </p:nvSpPr>
        <p:spPr>
          <a:xfrm>
            <a:off x="1778000" y="1574800"/>
            <a:ext cx="20828000" cy="86360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8" name="Body Level One…"/>
          <p:cNvSpPr>
            <a:spLocks noGrp="1"/>
          </p:cNvSpPr>
          <p:nvPr>
            <p:ph type="body" sz="quarter" idx="1"/>
          </p:nvPr>
        </p:nvSpPr>
        <p:spPr>
          <a:xfrm>
            <a:off x="1752600" y="10198100"/>
            <a:ext cx="20866100" cy="1689100"/>
          </a:xfrm>
          <a:prstGeom prst="rect">
            <a:avLst/>
          </a:prstGeom>
        </p:spPr>
        <p:txBody>
          <a:bodyPr lIns="0" tIns="0" rIns="0" bIns="0" anchor="b"/>
          <a:lstStyle>
            <a:lvl1pPr>
              <a:defRPr sz="3600">
                <a:latin typeface="DejaVu Sans Condensed"/>
                <a:ea typeface="DejaVu Sans Condensed"/>
                <a:cs typeface="DejaVu Sans Condensed"/>
                <a:sym typeface="DejaVu Sans Condensed"/>
              </a:defRPr>
            </a:lvl1pPr>
            <a:lvl2pPr>
              <a:defRPr sz="3600">
                <a:latin typeface="DejaVu Sans Condensed"/>
                <a:ea typeface="DejaVu Sans Condensed"/>
                <a:cs typeface="DejaVu Sans Condensed"/>
                <a:sym typeface="DejaVu Sans Condensed"/>
              </a:defRPr>
            </a:lvl2pPr>
            <a:lvl3pPr>
              <a:defRPr sz="3600">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7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71" name="image9.png" descr="image9.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372" name="Title Text"/>
          <p:cNvSpPr>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73" name="Body Level One…"/>
          <p:cNvSpPr>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74"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38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38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89" name="Title Text"/>
          <p:cNvSpPr>
            <a:spLocks noGrp="1"/>
          </p:cNvSpPr>
          <p:nvPr>
            <p:ph type="title"/>
          </p:nvPr>
        </p:nvSpPr>
        <p:spPr>
          <a:xfrm>
            <a:off x="1778231" y="1371600"/>
            <a:ext cx="20830713" cy="1930401"/>
          </a:xfrm>
          <a:prstGeom prst="rect">
            <a:avLst/>
          </a:prstGeom>
          <a:ln>
            <a:round/>
          </a:ln>
        </p:spPr>
        <p:txBody>
          <a:bodyPr/>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90" name="Body Level One…"/>
          <p:cNvSpPr>
            <a:spLocks noGrp="1"/>
          </p:cNvSpPr>
          <p:nvPr>
            <p:ph type="body" idx="1"/>
          </p:nvPr>
        </p:nvSpPr>
        <p:spPr>
          <a:xfrm>
            <a:off x="1765528" y="2971800"/>
            <a:ext cx="20868819" cy="10744200"/>
          </a:xfrm>
          <a:prstGeom prst="rect">
            <a:avLst/>
          </a:prstGeom>
          <a:ln>
            <a:round/>
          </a:ln>
        </p:spPr>
        <p:txBody>
          <a:bodyPr/>
          <a:lstStyle>
            <a:lvl1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9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copy 4">
    <p:spTree>
      <p:nvGrpSpPr>
        <p:cNvPr id="1" name=""/>
        <p:cNvGrpSpPr/>
        <p:nvPr/>
      </p:nvGrpSpPr>
      <p:grpSpPr>
        <a:xfrm>
          <a:off x="0" y="0"/>
          <a:ext cx="0" cy="0"/>
          <a:chOff x="0" y="0"/>
          <a:chExt cx="0" cy="0"/>
        </a:xfrm>
      </p:grpSpPr>
      <p:sp>
        <p:nvSpPr>
          <p:cNvPr id="40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copy 5">
    <p:spTree>
      <p:nvGrpSpPr>
        <p:cNvPr id="1" name=""/>
        <p:cNvGrpSpPr/>
        <p:nvPr/>
      </p:nvGrpSpPr>
      <p:grpSpPr>
        <a:xfrm>
          <a:off x="0" y="0"/>
          <a:ext cx="0" cy="0"/>
          <a:chOff x="0" y="0"/>
          <a:chExt cx="0" cy="0"/>
        </a:xfrm>
      </p:grpSpPr>
      <p:sp>
        <p:nvSpPr>
          <p:cNvPr id="41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copy 6">
    <p:spTree>
      <p:nvGrpSpPr>
        <p:cNvPr id="1" name=""/>
        <p:cNvGrpSpPr/>
        <p:nvPr/>
      </p:nvGrpSpPr>
      <p:grpSpPr>
        <a:xfrm>
          <a:off x="0" y="0"/>
          <a:ext cx="0" cy="0"/>
          <a:chOff x="0" y="0"/>
          <a:chExt cx="0" cy="0"/>
        </a:xfrm>
      </p:grpSpPr>
      <p:sp>
        <p:nvSpPr>
          <p:cNvPr id="41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nk copy 7">
    <p:spTree>
      <p:nvGrpSpPr>
        <p:cNvPr id="1" name=""/>
        <p:cNvGrpSpPr/>
        <p:nvPr/>
      </p:nvGrpSpPr>
      <p:grpSpPr>
        <a:xfrm>
          <a:off x="0" y="0"/>
          <a:ext cx="0" cy="0"/>
          <a:chOff x="0" y="0"/>
          <a:chExt cx="0" cy="0"/>
        </a:xfrm>
      </p:grpSpPr>
      <p:sp>
        <p:nvSpPr>
          <p:cNvPr id="42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43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44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4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0" name="Title Text"/>
          <p:cNvSpPr>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lIns="0" tIns="0" rIns="0" bIns="0"/>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451" name="Body Level One…"/>
          <p:cNvSpPr>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lIns="0" tIns="0" rIns="0" bIns="0">
            <a:normAutofit/>
          </a:bodyPr>
          <a:lstStyle>
            <a:lvl1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45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0" name="Title Text"/>
          <p:cNvSpPr>
            <a:spLocks noGrp="1"/>
          </p:cNvSpPr>
          <p:nvPr>
            <p:ph type="title"/>
          </p:nvPr>
        </p:nvSpPr>
        <p:spPr>
          <a:xfrm>
            <a:off x="2324100" y="1384300"/>
            <a:ext cx="19697700" cy="15621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46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468"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0"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1" name="Title Text"/>
          <p:cNvSpPr>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4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47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48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9" name="Title Text"/>
          <p:cNvSpPr>
            <a:spLocks noGrp="1"/>
          </p:cNvSpPr>
          <p:nvPr>
            <p:ph type="title"/>
          </p:nvPr>
        </p:nvSpPr>
        <p:spPr>
          <a:xfrm>
            <a:off x="1866900" y="0"/>
            <a:ext cx="20637500" cy="2705100"/>
          </a:xfrm>
          <a:prstGeom prst="rect">
            <a:avLst/>
          </a:prstGeom>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90" name="Slide Number"/>
          <p:cNvSpPr>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4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9" name="Title Text"/>
          <p:cNvSpPr>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0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0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515" name="Title Text"/>
          <p:cNvSpPr>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16" name="Body Level One…"/>
          <p:cNvSpPr>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Slide Number"/>
          <p:cNvSpPr>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524" name="Title Text"/>
          <p:cNvSpPr>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25" name="Body Level One…"/>
          <p:cNvSpPr>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533"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34" name="1504_AnswersMegaConference_Slide.jpg" descr="1504_AnswersMegaConference_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53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icture">
    <p:spTree>
      <p:nvGrpSpPr>
        <p:cNvPr id="1" name=""/>
        <p:cNvGrpSpPr/>
        <p:nvPr/>
      </p:nvGrpSpPr>
      <p:grpSpPr>
        <a:xfrm>
          <a:off x="0" y="0"/>
          <a:ext cx="0" cy="0"/>
          <a:chOff x="0" y="0"/>
          <a:chExt cx="0" cy="0"/>
        </a:xfrm>
      </p:grpSpPr>
      <p:sp>
        <p:nvSpPr>
          <p:cNvPr id="53" name="Title Text"/>
          <p:cNvSpPr>
            <a:spLocks noGrp="1"/>
          </p:cNvSpPr>
          <p:nvPr>
            <p:ph type="title"/>
          </p:nvPr>
        </p:nvSpPr>
        <p:spPr>
          <a:xfrm>
            <a:off x="1739900" y="10972800"/>
            <a:ext cx="20904200" cy="2209800"/>
          </a:xfrm>
          <a:prstGeom prst="rect">
            <a:avLst/>
          </a:prstGeom>
        </p:spPr>
        <p:txBody>
          <a:bodyPr/>
          <a:lstStyle>
            <a:lvl1pPr>
              <a:defRPr sz="11000"/>
            </a:lvl1pPr>
          </a:lstStyle>
          <a:p>
            <a:r>
              <a:t>Title Text</a:t>
            </a:r>
          </a:p>
        </p:txBody>
      </p:sp>
      <p:sp>
        <p:nvSpPr>
          <p:cNvPr id="5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54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43"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44" name="Title Text"/>
          <p:cNvSpPr>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4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552"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53"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554"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pic>
        <p:nvPicPr>
          <p:cNvPr id="56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6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6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0" name="Title Text"/>
          <p:cNvSpPr>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pic>
        <p:nvPicPr>
          <p:cNvPr id="571"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5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7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8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Quote  TS">
    <p:spTree>
      <p:nvGrpSpPr>
        <p:cNvPr id="1" name=""/>
        <p:cNvGrpSpPr/>
        <p:nvPr/>
      </p:nvGrpSpPr>
      <p:grpSpPr>
        <a:xfrm>
          <a:off x="0" y="0"/>
          <a:ext cx="0" cy="0"/>
          <a:chOff x="0" y="0"/>
          <a:chExt cx="0" cy="0"/>
        </a:xfrm>
      </p:grpSpPr>
      <p:pic>
        <p:nvPicPr>
          <p:cNvPr id="58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88" name="Title Text"/>
          <p:cNvSpPr>
            <a:spLocks noGrp="1"/>
          </p:cNvSpPr>
          <p:nvPr>
            <p:ph type="title"/>
          </p:nvPr>
        </p:nvSpPr>
        <p:spPr>
          <a:xfrm>
            <a:off x="2349500" y="1003300"/>
            <a:ext cx="19672300" cy="9550400"/>
          </a:xfrm>
          <a:prstGeom prst="rect">
            <a:avLst/>
          </a:prstGeom>
        </p:spPr>
        <p:txBody>
          <a:bodyPr lIns="0" tIns="0" rIns="0" bIns="0"/>
          <a:lstStyle>
            <a:lvl1pPr algn="l">
              <a:defRPr sz="7200">
                <a:solidFill>
                  <a:srgbClr val="FFFFFF"/>
                </a:solidFill>
                <a:latin typeface="+mj-lt"/>
                <a:ea typeface="+mj-ea"/>
                <a:cs typeface="+mj-cs"/>
                <a:sym typeface="Calibri"/>
              </a:defRPr>
            </a:lvl1pPr>
          </a:lstStyle>
          <a:p>
            <a:r>
              <a:t>Title Text</a:t>
            </a:r>
          </a:p>
        </p:txBody>
      </p:sp>
      <p:sp>
        <p:nvSpPr>
          <p:cNvPr id="589" name="Body Level One…"/>
          <p:cNvSpPr>
            <a:spLocks noGrp="1"/>
          </p:cNvSpPr>
          <p:nvPr>
            <p:ph type="body" sz="quarter" idx="1"/>
          </p:nvPr>
        </p:nvSpPr>
        <p:spPr>
          <a:xfrm>
            <a:off x="2324100" y="10591800"/>
            <a:ext cx="19659600" cy="1879600"/>
          </a:xfrm>
          <a:prstGeom prst="rect">
            <a:avLst/>
          </a:prstGeom>
        </p:spPr>
        <p:txBody>
          <a:bodyPr anchor="b"/>
          <a:lstStyle>
            <a:lvl1pPr>
              <a:lnSpc>
                <a:spcPct val="90000"/>
              </a:lnSpc>
              <a:defRPr sz="3600">
                <a:solidFill>
                  <a:srgbClr val="FFFFFF"/>
                </a:solidFill>
                <a:latin typeface="+mj-lt"/>
                <a:ea typeface="+mj-ea"/>
                <a:cs typeface="+mj-cs"/>
                <a:sym typeface="Calibri"/>
              </a:defRPr>
            </a:lvl1pPr>
            <a:lvl2pPr>
              <a:lnSpc>
                <a:spcPct val="90000"/>
              </a:lnSpc>
              <a:defRPr sz="3600">
                <a:solidFill>
                  <a:srgbClr val="FFFFFF"/>
                </a:solidFill>
                <a:latin typeface="+mj-lt"/>
                <a:ea typeface="+mj-ea"/>
                <a:cs typeface="+mj-cs"/>
                <a:sym typeface="Calibri"/>
              </a:defRPr>
            </a:lvl2pPr>
            <a:lvl3pPr>
              <a:lnSpc>
                <a:spcPct val="90000"/>
              </a:lnSpc>
              <a:defRPr sz="3600">
                <a:solidFill>
                  <a:srgbClr val="FFFFFF"/>
                </a:solidFill>
                <a:latin typeface="+mj-lt"/>
                <a:ea typeface="+mj-ea"/>
                <a:cs typeface="+mj-cs"/>
                <a:sym typeface="Calibri"/>
              </a:defRPr>
            </a:lvl3pPr>
            <a:lvl4pPr>
              <a:defRPr sz="3600">
                <a:solidFill>
                  <a:srgbClr val="38220C"/>
                </a:solidFill>
                <a:latin typeface="+mj-lt"/>
                <a:ea typeface="+mj-ea"/>
                <a:cs typeface="+mj-cs"/>
                <a:sym typeface="Calibri"/>
              </a:defRPr>
            </a:lvl4pPr>
            <a:lvl5pPr>
              <a:defRPr sz="3600">
                <a:solidFill>
                  <a:srgbClr val="38220C"/>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59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defRPr>
                <a:uFill>
                  <a:solidFill>
                    <a:srgbClr val="000000"/>
                  </a:solidFill>
                </a:uFill>
              </a:defRPr>
            </a:pPr>
            <a:endParaRPr/>
          </a:p>
        </p:txBody>
      </p:sp>
      <p:sp>
        <p:nvSpPr>
          <p:cNvPr id="598" name="Slide Number"/>
          <p:cNvSpPr>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60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60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60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608" name="Title Text"/>
          <p:cNvSpPr>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9" name="Body Level One…"/>
          <p:cNvSpPr>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0"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61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8" name="Title Text"/>
          <p:cNvSpPr>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619" name="Body Level One…"/>
          <p:cNvSpPr>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20" name="Slide Number"/>
          <p:cNvSpPr>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Picture">
    <p:spTree>
      <p:nvGrpSpPr>
        <p:cNvPr id="1" name=""/>
        <p:cNvGrpSpPr/>
        <p:nvPr/>
      </p:nvGrpSpPr>
      <p:grpSpPr>
        <a:xfrm>
          <a:off x="0" y="0"/>
          <a:ext cx="0" cy="0"/>
          <a:chOff x="0" y="0"/>
          <a:chExt cx="0" cy="0"/>
        </a:xfrm>
      </p:grpSpPr>
      <p:pic>
        <p:nvPicPr>
          <p:cNvPr id="627"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sp>
        <p:nvSpPr>
          <p:cNvPr id="628" name="Title Text"/>
          <p:cNvSpPr>
            <a:spLocks noGrp="1"/>
          </p:cNvSpPr>
          <p:nvPr>
            <p:ph type="title"/>
          </p:nvPr>
        </p:nvSpPr>
        <p:spPr>
          <a:xfrm>
            <a:off x="1739900" y="10972800"/>
            <a:ext cx="20904200" cy="2209800"/>
          </a:xfrm>
          <a:prstGeom prst="rect">
            <a:avLst/>
          </a:prstGeom>
        </p:spPr>
        <p:txBody>
          <a:bodyPr/>
          <a:lstStyle>
            <a:lvl1pPr defTabSz="914400">
              <a:defRPr sz="11000">
                <a:solidFill>
                  <a:srgbClr val="37121A"/>
                </a:solidFill>
                <a:uFill>
                  <a:solidFill>
                    <a:srgbClr val="37121A"/>
                  </a:solidFill>
                </a:uFill>
              </a:defRPr>
            </a:lvl1pPr>
          </a:lstStyle>
          <a:p>
            <a:r>
              <a:t>Title Text</a:t>
            </a:r>
          </a:p>
        </p:txBody>
      </p:sp>
      <p:sp>
        <p:nvSpPr>
          <p:cNvPr id="629" name="Slide Number"/>
          <p:cNvSpPr>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Title Text"/>
          <p:cNvSpPr>
            <a:spLocks noGrp="1"/>
          </p:cNvSpPr>
          <p:nvPr>
            <p:ph type="title"/>
          </p:nvPr>
        </p:nvSpPr>
        <p:spPr>
          <a:xfrm>
            <a:off x="1739900" y="2298700"/>
            <a:ext cx="20904200" cy="4635500"/>
          </a:xfrm>
          <a:prstGeom prst="rect">
            <a:avLst/>
          </a:prstGeom>
        </p:spPr>
        <p:txBody>
          <a:bodyPr anchor="b"/>
          <a:lstStyle>
            <a:lvl1pPr>
              <a:defRPr sz="11600">
                <a:solidFill>
                  <a:srgbClr val="FFFFFF"/>
                </a:solidFill>
                <a:latin typeface="Gill Sans"/>
                <a:ea typeface="Gill Sans"/>
                <a:cs typeface="Gill Sans"/>
                <a:sym typeface="Gill Sans"/>
              </a:defRPr>
            </a:lvl1pPr>
          </a:lstStyle>
          <a:p>
            <a:r>
              <a:t>Title Text</a:t>
            </a:r>
          </a:p>
        </p:txBody>
      </p:sp>
      <p:sp>
        <p:nvSpPr>
          <p:cNvPr id="62" name="Body Level One…"/>
          <p:cNvSpPr>
            <a:spLocks noGrp="1"/>
          </p:cNvSpPr>
          <p:nvPr>
            <p:ph type="body" sz="quarter" idx="1"/>
          </p:nvPr>
        </p:nvSpPr>
        <p:spPr>
          <a:xfrm>
            <a:off x="1739900" y="7061200"/>
            <a:ext cx="20904200" cy="1587500"/>
          </a:xfrm>
          <a:prstGeom prst="rect">
            <a:avLst/>
          </a:prstGeom>
        </p:spPr>
        <p:txBody>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ext">
    <p:spTree>
      <p:nvGrpSpPr>
        <p:cNvPr id="1" name=""/>
        <p:cNvGrpSpPr/>
        <p:nvPr/>
      </p:nvGrpSpPr>
      <p:grpSpPr>
        <a:xfrm>
          <a:off x="0" y="0"/>
          <a:ext cx="0" cy="0"/>
          <a:chOff x="0" y="0"/>
          <a:chExt cx="0" cy="0"/>
        </a:xfrm>
      </p:grpSpPr>
      <p:pic>
        <p:nvPicPr>
          <p:cNvPr id="636"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sp>
        <p:nvSpPr>
          <p:cNvPr id="637" name="Title Text"/>
          <p:cNvSpPr>
            <a:spLocks noGrp="1"/>
          </p:cNvSpPr>
          <p:nvPr>
            <p:ph type="title"/>
          </p:nvPr>
        </p:nvSpPr>
        <p:spPr>
          <a:xfrm>
            <a:off x="1778000" y="1384300"/>
            <a:ext cx="20828000" cy="10045700"/>
          </a:xfrm>
          <a:prstGeom prst="rect">
            <a:avLst/>
          </a:prstGeom>
        </p:spPr>
        <p:txBody>
          <a:bodyPr lIns="0" tIns="0" rIns="0" bIns="0"/>
          <a:lstStyle>
            <a:lvl1pPr algn="l" defTabSz="914400">
              <a:defRPr sz="7200">
                <a:solidFill>
                  <a:srgbClr val="37121A"/>
                </a:solidFill>
                <a:uFill>
                  <a:solidFill>
                    <a:srgbClr val="37121A"/>
                  </a:solidFill>
                </a:uFill>
                <a:latin typeface="DejaVu Sans Condensed"/>
                <a:ea typeface="DejaVu Sans Condensed"/>
                <a:cs typeface="DejaVu Sans Condensed"/>
                <a:sym typeface="DejaVu Sans Condensed"/>
              </a:defRPr>
            </a:lvl1pPr>
          </a:lstStyle>
          <a:p>
            <a:r>
              <a:t>Title Text</a:t>
            </a:r>
          </a:p>
        </p:txBody>
      </p:sp>
      <p:sp>
        <p:nvSpPr>
          <p:cNvPr id="638" name="Slide Number"/>
          <p:cNvSpPr>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0712371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lvl1pPr>
            <a:lvl2pPr marL="1088428" indent="0">
              <a:buNone/>
              <a:defRPr sz="4300"/>
            </a:lvl2pPr>
            <a:lvl3pPr marL="2176857" indent="0">
              <a:buNone/>
              <a:defRPr sz="3800"/>
            </a:lvl3pPr>
            <a:lvl4pPr marL="3265285" indent="0">
              <a:buNone/>
              <a:defRPr sz="3300"/>
            </a:lvl4pPr>
            <a:lvl5pPr marL="4353714" indent="0">
              <a:buNone/>
              <a:defRPr sz="3300"/>
            </a:lvl5pPr>
            <a:lvl6pPr marL="5442142" indent="0">
              <a:buNone/>
              <a:defRPr sz="3300"/>
            </a:lvl6pPr>
            <a:lvl7pPr marL="6530568" indent="0">
              <a:buNone/>
              <a:defRPr sz="3300"/>
            </a:lvl7pPr>
            <a:lvl8pPr marL="7618992" indent="0">
              <a:buNone/>
              <a:defRPr sz="3300"/>
            </a:lvl8pPr>
            <a:lvl9pPr marL="8707425" indent="0">
              <a:buNone/>
              <a:defRPr sz="33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9416100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82431610"/>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5536087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6108360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6939373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1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35069472"/>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28" indent="0">
              <a:buNone/>
              <a:defRPr sz="6700"/>
            </a:lvl2pPr>
            <a:lvl3pPr marL="2176857" indent="0">
              <a:buNone/>
              <a:defRPr sz="5700"/>
            </a:lvl3pPr>
            <a:lvl4pPr marL="3265285" indent="0">
              <a:buNone/>
              <a:defRPr sz="4800"/>
            </a:lvl4pPr>
            <a:lvl5pPr marL="4353714" indent="0">
              <a:buNone/>
              <a:defRPr sz="4800"/>
            </a:lvl5pPr>
            <a:lvl6pPr marL="5442142" indent="0">
              <a:buNone/>
              <a:defRPr sz="4800"/>
            </a:lvl6pPr>
            <a:lvl7pPr marL="6530568" indent="0">
              <a:buNone/>
              <a:defRPr sz="4800"/>
            </a:lvl7pPr>
            <a:lvl8pPr marL="7618992" indent="0">
              <a:buNone/>
              <a:defRPr sz="4800"/>
            </a:lvl8pPr>
            <a:lvl9pPr marL="8707425" indent="0">
              <a:buNone/>
              <a:defRPr sz="48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452308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429951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70" name="Title Text"/>
          <p:cNvSpPr>
            <a:spLocks noGrp="1"/>
          </p:cNvSpPr>
          <p:nvPr>
            <p:ph type="title"/>
          </p:nvPr>
        </p:nvSpPr>
        <p:spPr>
          <a:xfrm>
            <a:off x="1739900" y="2298700"/>
            <a:ext cx="20904200" cy="4635500"/>
          </a:xfrm>
          <a:prstGeom prst="rect">
            <a:avLst/>
          </a:prstGeom>
        </p:spPr>
        <p:txBody>
          <a:bodyPr anchor="b"/>
          <a:lstStyle>
            <a:lvl1pPr>
              <a:defRPr sz="11600">
                <a:solidFill>
                  <a:srgbClr val="FFFFFF"/>
                </a:solidFill>
                <a:latin typeface="Gill Sans"/>
                <a:ea typeface="Gill Sans"/>
                <a:cs typeface="Gill Sans"/>
                <a:sym typeface="Gill Sans"/>
              </a:defRPr>
            </a:lvl1pPr>
          </a:lstStyle>
          <a:p>
            <a:r>
              <a:t>Title Text</a:t>
            </a:r>
          </a:p>
        </p:txBody>
      </p:sp>
      <p:sp>
        <p:nvSpPr>
          <p:cNvPr id="71" name="Body Level One…"/>
          <p:cNvSpPr>
            <a:spLocks noGrp="1"/>
          </p:cNvSpPr>
          <p:nvPr>
            <p:ph type="body" sz="quarter" idx="1"/>
          </p:nvPr>
        </p:nvSpPr>
        <p:spPr>
          <a:xfrm>
            <a:off x="1739900" y="7061200"/>
            <a:ext cx="20904200" cy="1587500"/>
          </a:xfrm>
          <a:prstGeom prst="rect">
            <a:avLst/>
          </a:prstGeom>
        </p:spPr>
        <p:txBody>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0923273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088428" indent="0" algn="ctr">
              <a:buNone/>
              <a:defRPr/>
            </a:lvl2pPr>
            <a:lvl3pPr marL="2176857" indent="0" algn="ctr">
              <a:buNone/>
              <a:defRPr/>
            </a:lvl3pPr>
            <a:lvl4pPr marL="3265285" indent="0" algn="ctr">
              <a:buNone/>
              <a:defRPr/>
            </a:lvl4pPr>
            <a:lvl5pPr marL="4353714" indent="0" algn="ctr">
              <a:buNone/>
              <a:defRPr/>
            </a:lvl5pPr>
            <a:lvl6pPr marL="5442142" indent="0" algn="ctr">
              <a:buNone/>
              <a:defRPr/>
            </a:lvl6pPr>
            <a:lvl7pPr marL="6530568" indent="0" algn="ctr">
              <a:buNone/>
              <a:defRPr/>
            </a:lvl7pPr>
            <a:lvl8pPr marL="7618992" indent="0" algn="ctr">
              <a:buNone/>
              <a:defRPr/>
            </a:lvl8pPr>
            <a:lvl9pPr marL="8707425"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99898663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79" name="Title Text"/>
          <p:cNvSpPr>
            <a:spLocks noGrp="1"/>
          </p:cNvSpPr>
          <p:nvPr>
            <p:ph type="title"/>
          </p:nvPr>
        </p:nvSpPr>
        <p:spPr>
          <a:xfrm>
            <a:off x="1739900" y="355600"/>
            <a:ext cx="20904200" cy="3441700"/>
          </a:xfrm>
          <a:prstGeom prst="rect">
            <a:avLst/>
          </a:prstGeom>
        </p:spPr>
        <p:txBody>
          <a:bodyPr anchor="ctr"/>
          <a:lstStyle>
            <a:lvl1pPr>
              <a:defRPr sz="11600">
                <a:solidFill>
                  <a:srgbClr val="FFFFFF"/>
                </a:solidFill>
                <a:latin typeface="Gill Sans"/>
                <a:ea typeface="Gill Sans"/>
                <a:cs typeface="Gill Sans"/>
                <a:sym typeface="Gill Sans"/>
              </a:defRPr>
            </a:lvl1pPr>
          </a:lstStyle>
          <a:p>
            <a:r>
              <a:t>Title Text</a:t>
            </a:r>
          </a:p>
        </p:txBody>
      </p:sp>
      <p:sp>
        <p:nvSpPr>
          <p:cNvPr id="80" name="Body Level One…"/>
          <p:cNvSpPr>
            <a:spLocks noGrp="1"/>
          </p:cNvSpPr>
          <p:nvPr>
            <p:ph type="body" idx="1"/>
          </p:nvPr>
        </p:nvSpPr>
        <p:spPr>
          <a:xfrm>
            <a:off x="1739900" y="3898900"/>
            <a:ext cx="20904200" cy="8547100"/>
          </a:xfrm>
          <a:prstGeom prst="rect">
            <a:avLst/>
          </a:prstGeom>
        </p:spPr>
        <p:txBody>
          <a:bodyPr anchor="ctr"/>
          <a:lstStyle>
            <a:lvl1pPr marL="1117600" indent="-800100">
              <a:spcBef>
                <a:spcPts val="5200"/>
              </a:spcBef>
              <a:buSzPct val="171000"/>
              <a:buChar char="•"/>
              <a:defRPr sz="5600">
                <a:solidFill>
                  <a:srgbClr val="FFFFFF"/>
                </a:solidFill>
                <a:latin typeface="Gill Sans"/>
                <a:ea typeface="Gill Sans"/>
                <a:cs typeface="Gill Sans"/>
                <a:sym typeface="Gill Sans"/>
              </a:defRPr>
            </a:lvl1pPr>
            <a:lvl2pPr marL="1562100" indent="-800100">
              <a:spcBef>
                <a:spcPts val="5200"/>
              </a:spcBef>
              <a:buSzPct val="171000"/>
              <a:buChar char="•"/>
              <a:defRPr sz="5600">
                <a:solidFill>
                  <a:srgbClr val="FFFFFF"/>
                </a:solidFill>
                <a:latin typeface="Gill Sans"/>
                <a:ea typeface="Gill Sans"/>
                <a:cs typeface="Gill Sans"/>
                <a:sym typeface="Gill Sans"/>
              </a:defRPr>
            </a:lvl2pPr>
            <a:lvl3pPr marL="2006600" indent="-800100">
              <a:spcBef>
                <a:spcPts val="5200"/>
              </a:spcBef>
              <a:buSzPct val="171000"/>
              <a:buChar char="•"/>
              <a:defRPr sz="5600">
                <a:solidFill>
                  <a:srgbClr val="FFFFFF"/>
                </a:solidFill>
                <a:latin typeface="Gill Sans"/>
                <a:ea typeface="Gill Sans"/>
                <a:cs typeface="Gill Sans"/>
                <a:sym typeface="Gill Sans"/>
              </a:defRPr>
            </a:lvl3pPr>
            <a:lvl4pPr marL="2451100" indent="-800100">
              <a:spcBef>
                <a:spcPts val="5200"/>
              </a:spcBef>
              <a:buSzPct val="171000"/>
              <a:buChar char="•"/>
              <a:defRPr sz="5600">
                <a:solidFill>
                  <a:srgbClr val="FFFFFF"/>
                </a:solidFill>
                <a:latin typeface="Gill Sans"/>
                <a:ea typeface="Gill Sans"/>
                <a:cs typeface="Gill Sans"/>
                <a:sym typeface="Gill Sans"/>
              </a:defRPr>
            </a:lvl4pPr>
            <a:lvl5pPr marL="2895600" indent="-800100">
              <a:spcBef>
                <a:spcPts val="5200"/>
              </a:spcBef>
              <a:buSzPct val="171000"/>
              <a:buChar char="•"/>
              <a:defRPr sz="56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slideLayout" Target="../slideLayouts/slideLayout70.xml"/><Relationship Id="rId71" Type="http://schemas.openxmlformats.org/officeDocument/2006/relationships/theme" Target="../theme/theme1.xml"/><Relationship Id="rId72" Type="http://schemas.openxmlformats.org/officeDocument/2006/relationships/image" Target="../media/image2.jpe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2.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aper_Red_GeneralBG.jpg" descr="Paper_Red_GeneralBG.jpg"/>
          <p:cNvPicPr>
            <a:picLocks noChangeAspect="1"/>
          </p:cNvPicPr>
          <p:nvPr/>
        </p:nvPicPr>
        <p:blipFill>
          <a:blip r:embed="rId72">
            <a:extLst/>
          </a:blip>
          <a:stretch>
            <a:fillRect/>
          </a:stretch>
        </p:blipFill>
        <p:spPr>
          <a:xfrm>
            <a:off x="0" y="0"/>
            <a:ext cx="24384000" cy="13716000"/>
          </a:xfrm>
          <a:prstGeom prst="rect">
            <a:avLst/>
          </a:prstGeom>
          <a:ln w="12700">
            <a:miter lim="400000"/>
          </a:ln>
        </p:spPr>
      </p:pic>
      <p:sp>
        <p:nvSpPr>
          <p:cNvPr id="3" name="Title Text"/>
          <p:cNvSpPr>
            <a:spLocks noGrp="1"/>
          </p:cNvSpPr>
          <p:nvPr>
            <p:ph type="title"/>
          </p:nvPr>
        </p:nvSpPr>
        <p:spPr>
          <a:xfrm>
            <a:off x="1739900" y="5753100"/>
            <a:ext cx="20904200"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Title Text</a:t>
            </a:r>
          </a:p>
        </p:txBody>
      </p:sp>
      <p:sp>
        <p:nvSpPr>
          <p:cNvPr id="4" name="Body Level One…"/>
          <p:cNvSpPr>
            <a:spLocks noGrp="1"/>
          </p:cNvSpPr>
          <p:nvPr>
            <p:ph type="body" idx="1"/>
          </p:nvPr>
        </p:nvSpPr>
        <p:spPr>
          <a:xfrm>
            <a:off x="1422400" y="4140200"/>
            <a:ext cx="21221700" cy="876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5" name="Slide Number"/>
          <p:cNvSpPr>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Lst>
  <p:transition xmlns:p14="http://schemas.microsoft.com/office/powerpoint/2010/main" spd="med"/>
  <p:txStyles>
    <p:titleStyle>
      <a:lvl1pPr marL="0" marR="0" indent="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1pPr>
      <a:lvl2pPr marL="0" marR="0" indent="2286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2pPr>
      <a:lvl3pPr marL="0" marR="0" indent="4572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3pPr>
      <a:lvl4pPr marL="0" marR="0" indent="6858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4pPr>
      <a:lvl5pPr marL="0" marR="0" indent="9144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5pPr>
      <a:lvl6pPr marL="0" marR="0" indent="11430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6pPr>
      <a:lvl7pPr marL="0" marR="0" indent="13716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7pPr>
      <a:lvl8pPr marL="0" marR="0" indent="16002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8pPr>
      <a:lvl9pPr marL="0" marR="0" indent="18288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61"/>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7"/>
            <a:ext cx="21945600" cy="2279650"/>
          </a:xfrm>
          <a:prstGeom prst="rect">
            <a:avLst/>
          </a:prstGeom>
          <a:noFill/>
          <a:ln w="9525">
            <a:noFill/>
            <a:miter lim="800000"/>
            <a:headEnd/>
            <a:tailEnd/>
          </a:ln>
          <a:effectLst/>
        </p:spPr>
        <p:txBody>
          <a:bodyPr vert="horz" wrap="square" lIns="217686" tIns="108843" rIns="217686" bIns="108843"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11"/>
            <a:ext cx="21945600" cy="906145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defRPr sz="2400">
                <a:solidFill>
                  <a:srgbClr val="FFFFFF"/>
                </a:solidFill>
                <a:effectLst>
                  <a:outerShdw blurRad="38100" dist="38100" dir="2700000" algn="tl">
                    <a:srgbClr val="000000"/>
                  </a:outerShdw>
                </a:effectLst>
                <a:latin typeface="Arial" pitchFamily="-112" charset="0"/>
                <a:ea typeface="+mn-ea"/>
                <a:cs typeface="+mn-cs"/>
              </a:defRPr>
            </a:lvl1pPr>
          </a:lstStyle>
          <a:p>
            <a:pPr algn="l" defTabSz="2176857" fontAlgn="base" hangingPunct="1">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ct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r">
              <a:defRPr sz="24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176857" fontAlgn="base" hangingPunct="1">
              <a:spcBef>
                <a:spcPct val="0"/>
              </a:spcBef>
              <a:spcAft>
                <a:spcPct val="0"/>
              </a:spcAft>
              <a:defRPr/>
            </a:pPr>
            <a:fld id="{61F442D0-A11F-2640-8129-5D1BEF7A3C1E}" type="slidenum">
              <a:rPr lang="en-US" kern="1200"/>
              <a:pPr defTabSz="2176857" fontAlgn="base" hangingPunct="1">
                <a:spcBef>
                  <a:spcPct val="0"/>
                </a:spcBef>
                <a:spcAft>
                  <a:spcPct val="0"/>
                </a:spcAft>
                <a:defRPr/>
              </a:pPr>
              <a:t>‹#›</a:t>
            </a:fld>
            <a:endParaRPr lang="en-US" kern="1200"/>
          </a:p>
        </p:txBody>
      </p:sp>
    </p:spTree>
    <p:extLst>
      <p:ext uri="{BB962C8B-B14F-4D97-AF65-F5344CB8AC3E}">
        <p14:creationId xmlns:p14="http://schemas.microsoft.com/office/powerpoint/2010/main" val="256772484"/>
      </p:ext>
    </p:extLst>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088428"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6pPr>
      <a:lvl7pPr marL="2176857"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7pPr>
      <a:lvl8pPr marL="3265285"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8pPr>
      <a:lvl9pPr marL="4353714"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9pPr>
    </p:titleStyle>
    <p:bodyStyle>
      <a:lvl1pPr marL="816320" indent="-816320" algn="l" rtl="0" eaLnBrk="0" fontAlgn="base" hangingPunct="0">
        <a:spcBef>
          <a:spcPct val="20000"/>
        </a:spcBef>
        <a:spcAft>
          <a:spcPct val="0"/>
        </a:spcAft>
        <a:buClr>
          <a:schemeClr val="hlink"/>
        </a:buClr>
        <a:buSzPct val="75000"/>
        <a:buFont typeface="Wingdings" charset="0"/>
        <a:buChar char="l"/>
        <a:defRPr sz="7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768697" indent="-680271" algn="l" rtl="0" eaLnBrk="0" fontAlgn="base" hangingPunct="0">
        <a:spcBef>
          <a:spcPct val="20000"/>
        </a:spcBef>
        <a:spcAft>
          <a:spcPct val="0"/>
        </a:spcAft>
        <a:buClr>
          <a:schemeClr val="tx2"/>
        </a:buClr>
        <a:buSzPct val="75000"/>
        <a:buFont typeface="Wingdings" charset="0"/>
        <a:buChar char="l"/>
        <a:defRPr sz="6700">
          <a:solidFill>
            <a:schemeClr val="tx1"/>
          </a:solidFill>
          <a:effectLst>
            <a:outerShdw blurRad="38100" dist="38100" dir="2700000" algn="tl">
              <a:srgbClr val="000000"/>
            </a:outerShdw>
          </a:effectLst>
          <a:latin typeface="+mn-lt"/>
          <a:ea typeface="ＭＳ Ｐゴシック" pitchFamily="-111" charset="-128"/>
        </a:defRPr>
      </a:lvl2pPr>
      <a:lvl3pPr marL="2721071" indent="-544214" algn="l" rtl="0" eaLnBrk="0" fontAlgn="base" hangingPunct="0">
        <a:spcBef>
          <a:spcPct val="20000"/>
        </a:spcBef>
        <a:spcAft>
          <a:spcPct val="0"/>
        </a:spcAft>
        <a:buClr>
          <a:schemeClr val="accent2"/>
        </a:buClr>
        <a:buSzPct val="75000"/>
        <a:buFont typeface="Wingdings" charset="0"/>
        <a:buChar char="l"/>
        <a:defRPr sz="5700">
          <a:solidFill>
            <a:schemeClr val="tx1"/>
          </a:solidFill>
          <a:effectLst>
            <a:outerShdw blurRad="38100" dist="38100" dir="2700000" algn="tl">
              <a:srgbClr val="000000"/>
            </a:outerShdw>
          </a:effectLst>
          <a:latin typeface="+mn-lt"/>
          <a:ea typeface="ＭＳ Ｐゴシック" charset="0"/>
          <a:cs typeface="Geneva" charset="0"/>
        </a:defRPr>
      </a:lvl3pPr>
      <a:lvl4pPr marL="3809500" indent="-544214" algn="l" rtl="0" eaLnBrk="0" fontAlgn="base" hangingPunct="0">
        <a:spcBef>
          <a:spcPct val="20000"/>
        </a:spcBef>
        <a:spcAft>
          <a:spcPct val="0"/>
        </a:spcAft>
        <a:buClr>
          <a:schemeClr val="folHlink"/>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4pPr>
      <a:lvl5pPr marL="4897928" indent="-544214" algn="l" rtl="0" eaLnBrk="0" fontAlgn="base" hangingPunct="0">
        <a:spcBef>
          <a:spcPct val="20000"/>
        </a:spcBef>
        <a:spcAft>
          <a:spcPct val="0"/>
        </a:spcAft>
        <a:buClr>
          <a:schemeClr val="tx1"/>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5pPr>
      <a:lvl6pPr marL="5986356"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6pPr>
      <a:lvl7pPr marL="7074782"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7pPr>
      <a:lvl8pPr marL="8163209"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8pPr>
      <a:lvl9pPr marL="9251635"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088428" rtl="0" eaLnBrk="1" latinLnBrk="0" hangingPunct="1">
        <a:defRPr sz="4300" kern="1200">
          <a:solidFill>
            <a:schemeClr val="tx1"/>
          </a:solidFill>
          <a:latin typeface="+mn-lt"/>
          <a:ea typeface="+mn-ea"/>
          <a:cs typeface="+mn-cs"/>
        </a:defRPr>
      </a:lvl1pPr>
      <a:lvl2pPr marL="1088428" algn="l" defTabSz="1088428" rtl="0" eaLnBrk="1" latinLnBrk="0" hangingPunct="1">
        <a:defRPr sz="4300" kern="1200">
          <a:solidFill>
            <a:schemeClr val="tx1"/>
          </a:solidFill>
          <a:latin typeface="+mn-lt"/>
          <a:ea typeface="+mn-ea"/>
          <a:cs typeface="+mn-cs"/>
        </a:defRPr>
      </a:lvl2pPr>
      <a:lvl3pPr marL="2176857" algn="l" defTabSz="1088428" rtl="0" eaLnBrk="1" latinLnBrk="0" hangingPunct="1">
        <a:defRPr sz="4300" kern="1200">
          <a:solidFill>
            <a:schemeClr val="tx1"/>
          </a:solidFill>
          <a:latin typeface="+mn-lt"/>
          <a:ea typeface="+mn-ea"/>
          <a:cs typeface="+mn-cs"/>
        </a:defRPr>
      </a:lvl3pPr>
      <a:lvl4pPr marL="3265285" algn="l" defTabSz="1088428" rtl="0" eaLnBrk="1" latinLnBrk="0" hangingPunct="1">
        <a:defRPr sz="4300" kern="1200">
          <a:solidFill>
            <a:schemeClr val="tx1"/>
          </a:solidFill>
          <a:latin typeface="+mn-lt"/>
          <a:ea typeface="+mn-ea"/>
          <a:cs typeface="+mn-cs"/>
        </a:defRPr>
      </a:lvl4pPr>
      <a:lvl5pPr marL="4353714" algn="l" defTabSz="1088428" rtl="0" eaLnBrk="1" latinLnBrk="0" hangingPunct="1">
        <a:defRPr sz="4300" kern="1200">
          <a:solidFill>
            <a:schemeClr val="tx1"/>
          </a:solidFill>
          <a:latin typeface="+mn-lt"/>
          <a:ea typeface="+mn-ea"/>
          <a:cs typeface="+mn-cs"/>
        </a:defRPr>
      </a:lvl5pPr>
      <a:lvl6pPr marL="5442142" algn="l" defTabSz="1088428" rtl="0" eaLnBrk="1" latinLnBrk="0" hangingPunct="1">
        <a:defRPr sz="4300" kern="1200">
          <a:solidFill>
            <a:schemeClr val="tx1"/>
          </a:solidFill>
          <a:latin typeface="+mn-lt"/>
          <a:ea typeface="+mn-ea"/>
          <a:cs typeface="+mn-cs"/>
        </a:defRPr>
      </a:lvl6pPr>
      <a:lvl7pPr marL="6530568" algn="l" defTabSz="1088428" rtl="0" eaLnBrk="1" latinLnBrk="0" hangingPunct="1">
        <a:defRPr sz="4300" kern="1200">
          <a:solidFill>
            <a:schemeClr val="tx1"/>
          </a:solidFill>
          <a:latin typeface="+mn-lt"/>
          <a:ea typeface="+mn-ea"/>
          <a:cs typeface="+mn-cs"/>
        </a:defRPr>
      </a:lvl7pPr>
      <a:lvl8pPr marL="7618992" algn="l" defTabSz="1088428" rtl="0" eaLnBrk="1" latinLnBrk="0" hangingPunct="1">
        <a:defRPr sz="4300" kern="1200">
          <a:solidFill>
            <a:schemeClr val="tx1"/>
          </a:solidFill>
          <a:latin typeface="+mn-lt"/>
          <a:ea typeface="+mn-ea"/>
          <a:cs typeface="+mn-cs"/>
        </a:defRPr>
      </a:lvl8pPr>
      <a:lvl9pPr marL="8707425" algn="l" defTabSz="108842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101.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5.xml"/><Relationship Id="rId2" Type="http://schemas.openxmlformats.org/officeDocument/2006/relationships/image" Target="../media/image15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6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16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9.xml"/><Relationship Id="rId3" Type="http://schemas.openxmlformats.org/officeDocument/2006/relationships/image" Target="../media/image16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1.jpeg"/></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72.jpeg"/><Relationship Id="rId1" Type="http://schemas.openxmlformats.org/officeDocument/2006/relationships/slideLayout" Target="../slideLayouts/slideLayout38.xml"/><Relationship Id="rId2" Type="http://schemas.openxmlformats.org/officeDocument/2006/relationships/notesSlide" Target="../notesSlides/notesSlide5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115.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jpeg"/><Relationship Id="rId1" Type="http://schemas.openxmlformats.org/officeDocument/2006/relationships/slideLayout" Target="../slideLayouts/slideLayout70.xml"/><Relationship Id="rId2" Type="http://schemas.openxmlformats.org/officeDocument/2006/relationships/image" Target="../media/image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71.png"/><Relationship Id="rId1" Type="http://schemas.openxmlformats.org/officeDocument/2006/relationships/slideLayout" Target="../slideLayouts/slideLayout70.xml"/><Relationship Id="rId2" Type="http://schemas.openxmlformats.org/officeDocument/2006/relationships/image" Target="../media/image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17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0.jpeg"/><Relationship Id="rId3" Type="http://schemas.openxmlformats.org/officeDocument/2006/relationships/image" Target="../media/image181.png"/></Relationships>
</file>

<file path=ppt/slides/_rels/slide126.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pn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127.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6" Type="http://schemas.openxmlformats.org/officeDocument/2006/relationships/image" Target="../media/image190.png"/><Relationship Id="rId1" Type="http://schemas.openxmlformats.org/officeDocument/2006/relationships/slideLayout" Target="../slideLayouts/slideLayout10.xml"/><Relationship Id="rId2" Type="http://schemas.openxmlformats.org/officeDocument/2006/relationships/image" Target="../media/image18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19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19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4.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png"/><Relationship Id="rId1" Type="http://schemas.openxmlformats.org/officeDocument/2006/relationships/slideLayout" Target="../slideLayouts/slideLayout81.xml"/><Relationship Id="rId2" Type="http://schemas.openxmlformats.org/officeDocument/2006/relationships/notesSlide" Target="../notesSlides/notesSlide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jpeg"/><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2.jpeg"/><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46.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 Id="rId3"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 Id="rId3"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jpeg"/><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1.png"/><Relationship Id="rId1" Type="http://schemas.openxmlformats.org/officeDocument/2006/relationships/slideLayout" Target="../slideLayouts/slideLayout5.xml"/><Relationship Id="rId2" Type="http://schemas.openxmlformats.org/officeDocument/2006/relationships/image" Target="../media/image5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9.jpeg"/><Relationship Id="rId3"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58.jpeg"/><Relationship Id="rId1" Type="http://schemas.openxmlformats.org/officeDocument/2006/relationships/slideLayout" Target="../slideLayouts/slideLayout38.xml"/><Relationship Id="rId2" Type="http://schemas.openxmlformats.org/officeDocument/2006/relationships/image" Target="../media/image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jpeg"/><Relationship Id="rId3" Type="http://schemas.openxmlformats.org/officeDocument/2006/relationships/image" Target="../media/image6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71.png"/><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7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jpeg"/><Relationship Id="rId3"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7.jpeg"/><Relationship Id="rId1" Type="http://schemas.openxmlformats.org/officeDocument/2006/relationships/slideLayout" Target="../slideLayouts/slideLayout5.xml"/><Relationship Id="rId2" Type="http://schemas.openxmlformats.org/officeDocument/2006/relationships/image" Target="../media/image7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38.xml"/><Relationship Id="rId2" Type="http://schemas.openxmlformats.org/officeDocument/2006/relationships/notesSlide" Target="../notesSlides/notesSlide29.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97.png"/><Relationship Id="rId10"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48.png"/><Relationship Id="rId6" Type="http://schemas.openxmlformats.org/officeDocument/2006/relationships/image" Target="../media/image101.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0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jpeg"/><Relationship Id="rId3" Type="http://schemas.openxmlformats.org/officeDocument/2006/relationships/image" Target="../media/image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69.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 Id="rId9" Type="http://schemas.openxmlformats.org/officeDocument/2006/relationships/image" Target="../media/image126.png"/><Relationship Id="rId10" Type="http://schemas.openxmlformats.org/officeDocument/2006/relationships/image" Target="../media/image127.png"/><Relationship Id="rId11" Type="http://schemas.openxmlformats.org/officeDocument/2006/relationships/image" Target="../media/image128.png"/><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1" Type="http://schemas.openxmlformats.org/officeDocument/2006/relationships/slideLayout" Target="../slideLayouts/slideLayout9.xml"/><Relationship Id="rId2" Type="http://schemas.openxmlformats.org/officeDocument/2006/relationships/image" Target="../media/image129.jpeg"/></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9.xml"/><Relationship Id="rId2" Type="http://schemas.openxmlformats.org/officeDocument/2006/relationships/image" Target="../media/image134.jpeg"/></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9.xml"/><Relationship Id="rId2" Type="http://schemas.openxmlformats.org/officeDocument/2006/relationships/image" Target="../media/image134.jpe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40.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1.png"/><Relationship Id="rId8" Type="http://schemas.openxmlformats.org/officeDocument/2006/relationships/image" Target="../media/image141.png"/><Relationship Id="rId9" Type="http://schemas.openxmlformats.org/officeDocument/2006/relationships/image" Target="../media/image122.png"/><Relationship Id="rId10" Type="http://schemas.openxmlformats.org/officeDocument/2006/relationships/image" Target="../media/image142.png"/><Relationship Id="rId1" Type="http://schemas.openxmlformats.org/officeDocument/2006/relationships/slideLayout" Target="../slideLayouts/slideLayout9.xml"/><Relationship Id="rId2" Type="http://schemas.openxmlformats.org/officeDocument/2006/relationships/image" Target="../media/image139.jpeg"/></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1" Type="http://schemas.openxmlformats.org/officeDocument/2006/relationships/slideLayout" Target="../slideLayouts/slideLayout9.xml"/><Relationship Id="rId2" Type="http://schemas.openxmlformats.org/officeDocument/2006/relationships/image" Target="../media/image129.jpeg"/></Relationships>
</file>

<file path=ppt/slides/_rels/slide88.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9.xml"/><Relationship Id="rId2" Type="http://schemas.openxmlformats.org/officeDocument/2006/relationships/image" Target="../media/image143.jpeg"/></Relationships>
</file>

<file path=ppt/slides/_rels/slide89.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9.xml"/><Relationship Id="rId2" Type="http://schemas.openxmlformats.org/officeDocument/2006/relationships/image" Target="../media/image14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1" Type="http://schemas.openxmlformats.org/officeDocument/2006/relationships/slideLayout" Target="../slideLayouts/slideLayout9.xml"/><Relationship Id="rId2" Type="http://schemas.openxmlformats.org/officeDocument/2006/relationships/image" Target="../media/image143.jpeg"/></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52.png"/><Relationship Id="rId7" Type="http://schemas.openxmlformats.org/officeDocument/2006/relationships/image" Target="../media/image128.png"/><Relationship Id="rId8" Type="http://schemas.openxmlformats.org/officeDocument/2006/relationships/image" Target="../media/image125.png"/><Relationship Id="rId9" Type="http://schemas.openxmlformats.org/officeDocument/2006/relationships/image" Target="../media/image142.png"/><Relationship Id="rId10" Type="http://schemas.openxmlformats.org/officeDocument/2006/relationships/image" Target="../media/image141.png"/><Relationship Id="rId1" Type="http://schemas.openxmlformats.org/officeDocument/2006/relationships/slideLayout" Target="../slideLayouts/slideLayout9.xml"/><Relationship Id="rId2" Type="http://schemas.openxmlformats.org/officeDocument/2006/relationships/image" Target="../media/image151.jpeg"/></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50.png"/><Relationship Id="rId6" Type="http://schemas.openxmlformats.org/officeDocument/2006/relationships/image" Target="../media/image132.png"/><Relationship Id="rId1" Type="http://schemas.openxmlformats.org/officeDocument/2006/relationships/slideLayout" Target="../slideLayouts/slideLayout9.xml"/><Relationship Id="rId2" Type="http://schemas.openxmlformats.org/officeDocument/2006/relationships/image" Target="../media/image12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5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54.png"/></Relationships>
</file>

<file path=ppt/slides/_rels/slide98.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99.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Evoluția versus Creația"/>
          <p:cNvSpPr>
            <a:spLocks noGrp="1"/>
          </p:cNvSpPr>
          <p:nvPr>
            <p:ph type="ctrTitle"/>
          </p:nvPr>
        </p:nvSpPr>
        <p:spPr>
          <a:xfrm>
            <a:off x="1739900" y="2368550"/>
            <a:ext cx="20904200" cy="4508500"/>
          </a:xfrm>
          <a:prstGeom prst="rect">
            <a:avLst/>
          </a:prstGeom>
        </p:spPr>
        <p:txBody>
          <a:bodyPr/>
          <a:lstStyle>
            <a:lvl1pPr>
              <a:defRPr sz="15000">
                <a:solidFill>
                  <a:srgbClr val="381C00"/>
                </a:solidFill>
              </a:defRPr>
            </a:lvl1pPr>
          </a:lstStyle>
          <a:p>
            <a:r>
              <a:t>Evoluția versus Creația</a:t>
            </a:r>
          </a:p>
        </p:txBody>
      </p:sp>
      <p:sp>
        <p:nvSpPr>
          <p:cNvPr id="666" name="Știința versus Credința?…"/>
          <p:cNvSpPr/>
          <p:nvPr/>
        </p:nvSpPr>
        <p:spPr>
          <a:xfrm>
            <a:off x="4914900" y="5398938"/>
            <a:ext cx="14554200" cy="5254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1600">
                <a:solidFill>
                  <a:srgbClr val="381C00"/>
                </a:solidFill>
                <a:latin typeface="HarabaraHand"/>
                <a:ea typeface="HarabaraHand"/>
                <a:cs typeface="HarabaraHand"/>
                <a:sym typeface="HarabaraHand"/>
              </a:defRPr>
            </a:pPr>
            <a:r>
              <a:rPr sz="16600">
                <a:latin typeface="Savoye LET"/>
                <a:ea typeface="Savoye LET"/>
                <a:cs typeface="Savoye LET"/>
                <a:sym typeface="Savoye LET"/>
              </a:rPr>
              <a:t>Știința versus Credința?</a:t>
            </a:r>
          </a:p>
          <a:p>
            <a:pPr>
              <a:defRPr sz="11600">
                <a:solidFill>
                  <a:srgbClr val="381C00"/>
                </a:solidFill>
                <a:latin typeface="HarabaraHand"/>
                <a:ea typeface="HarabaraHand"/>
                <a:cs typeface="HarabaraHand"/>
                <a:sym typeface="HarabaraHand"/>
              </a:defRPr>
            </a:pPr>
            <a:r>
              <a:rPr sz="16600">
                <a:latin typeface="Savoye LET"/>
                <a:ea typeface="Savoye LET"/>
                <a:cs typeface="Savoye LET"/>
                <a:sym typeface="Savoye LET"/>
              </a:rPr>
              <a:t>Care-i dreaptă</a:t>
            </a:r>
            <a:r>
              <a:t>?</a:t>
            </a:r>
          </a:p>
        </p:txBody>
      </p:sp>
      <p:sp>
        <p:nvSpPr>
          <p:cNvPr id="667" name="Dr. Terry Mortenson"/>
          <p:cNvSpPr/>
          <p:nvPr/>
        </p:nvSpPr>
        <p:spPr>
          <a:xfrm>
            <a:off x="15935027" y="10388600"/>
            <a:ext cx="600010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Dr. Terry Mortenson</a:t>
            </a:r>
          </a:p>
        </p:txBody>
      </p:sp>
    </p:spTree>
    <p:extLst>
      <p:ext uri="{BB962C8B-B14F-4D97-AF65-F5344CB8AC3E}">
        <p14:creationId xmlns:p14="http://schemas.microsoft.com/office/powerpoint/2010/main" val="602608061"/>
      </p:ext>
    </p:extLst>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Viziunea Biblică Asupra Lumii"/>
          <p:cNvSpPr>
            <a:spLocks noGrp="1"/>
          </p:cNvSpPr>
          <p:nvPr>
            <p:ph type="title"/>
          </p:nvPr>
        </p:nvSpPr>
        <p:spPr>
          <a:xfrm>
            <a:off x="2438400" y="1473200"/>
            <a:ext cx="19481800" cy="2209800"/>
          </a:xfrm>
          <a:prstGeom prst="rect">
            <a:avLst/>
          </a:prstGeom>
        </p:spPr>
        <p:txBody>
          <a:bodyPr/>
          <a:lstStyle>
            <a:lvl1pPr algn="ctr">
              <a:defRPr sz="9600" b="1">
                <a:solidFill>
                  <a:srgbClr val="381C00"/>
                </a:solidFill>
                <a:latin typeface="DejaVu Sans Condensed"/>
                <a:ea typeface="DejaVu Sans Condensed"/>
                <a:cs typeface="DejaVu Sans Condensed"/>
                <a:sym typeface="DejaVu Sans Condensed"/>
              </a:defRPr>
            </a:lvl1pPr>
          </a:lstStyle>
          <a:p>
            <a:r>
              <a:t>Viziunea Biblică Asupra Lumii</a:t>
            </a:r>
          </a:p>
        </p:txBody>
      </p:sp>
      <p:sp>
        <p:nvSpPr>
          <p:cNvPr id="705" name="1) Dumnezeu veșnic, bun, atotștiutor, atotputernic, sfânt  există și a creeat toate lucrurile."/>
          <p:cNvSpPr>
            <a:spLocks noGrp="1"/>
          </p:cNvSpPr>
          <p:nvPr>
            <p:ph type="body" sz="half" idx="1"/>
          </p:nvPr>
        </p:nvSpPr>
        <p:spPr>
          <a:xfrm>
            <a:off x="2438400" y="3275602"/>
            <a:ext cx="19481800" cy="4024665"/>
          </a:xfrm>
          <a:prstGeom prst="rect">
            <a:avLst/>
          </a:prstGeom>
        </p:spPr>
        <p:txBody>
          <a:bodyPr/>
          <a:lstStyle>
            <a:lvl1pPr>
              <a:defRPr>
                <a:solidFill>
                  <a:srgbClr val="381C00"/>
                </a:solidFill>
              </a:defRPr>
            </a:lvl1pPr>
          </a:lstStyle>
          <a:p>
            <a:r>
              <a:t>1) Dumnezeu veșnic, bun, atotștiutor, atotputernic, sfânt  există și a creeat toate lucrurile.</a:t>
            </a:r>
          </a:p>
        </p:txBody>
      </p:sp>
      <p:sp>
        <p:nvSpPr>
          <p:cNvPr id="706" name="2) Biblia, mărturia oculară adevărată și completă a lui Dumnezeu, explică evenimentele cheie din istorie, pentru ca noi să putem interpreta corect evidența de la origine și de la istoria creației (facerii)."/>
          <p:cNvSpPr/>
          <p:nvPr/>
        </p:nvSpPr>
        <p:spPr>
          <a:xfrm>
            <a:off x="2438400" y="6849001"/>
            <a:ext cx="20012736" cy="5959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3" indent="0" algn="l">
              <a:defRPr sz="7200">
                <a:solidFill>
                  <a:srgbClr val="381C00"/>
                </a:solidFill>
                <a:latin typeface="DejaVu Sans Condensed"/>
                <a:ea typeface="DejaVu Sans Condensed"/>
                <a:cs typeface="DejaVu Sans Condensed"/>
                <a:sym typeface="DejaVu Sans Condensed"/>
              </a:defRPr>
            </a:pPr>
            <a:r>
              <a:t>2)</a:t>
            </a:r>
            <a:r>
              <a:rPr spc="-792"/>
              <a:t> </a:t>
            </a:r>
            <a:r>
              <a:t>Biblia, mărturia oculară adevărată și completă a lui Dumnezeu, explică evenimentele cheie din istorie, pentru ca noi să putem interpreta corect evidența de la origine și de la istoria creației (facerii).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1" animBg="1" advAuto="0"/>
      <p:bldP spid="706" grpId="2"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Mutațiile sunt UN FENOMEN REAL."/>
          <p:cNvSpPr>
            <a:spLocks noGrp="1"/>
          </p:cNvSpPr>
          <p:nvPr>
            <p:ph type="title"/>
          </p:nvPr>
        </p:nvSpPr>
        <p:spPr>
          <a:xfrm>
            <a:off x="1778000" y="2667000"/>
            <a:ext cx="20828000" cy="1409700"/>
          </a:xfrm>
          <a:prstGeom prst="rect">
            <a:avLst/>
          </a:prstGeom>
        </p:spPr>
        <p:txBody>
          <a:bodyPr/>
          <a:lstStyle/>
          <a:p>
            <a:pPr algn="ctr">
              <a:defRPr sz="9600">
                <a:solidFill>
                  <a:srgbClr val="381C00"/>
                </a:solidFill>
              </a:defRPr>
            </a:pPr>
            <a:r>
              <a:rPr sz="8500"/>
              <a:t>Mutațiile sunt UN FENOMEN REAL</a:t>
            </a:r>
            <a:r>
              <a:t>.</a:t>
            </a:r>
          </a:p>
        </p:txBody>
      </p:sp>
      <p:sp>
        <p:nvSpPr>
          <p:cNvPr id="1548" name="Dar mutațiile aproape întotdeauna reduc informația genetică."/>
          <p:cNvSpPr/>
          <p:nvPr/>
        </p:nvSpPr>
        <p:spPr>
          <a:xfrm>
            <a:off x="774700" y="4953000"/>
            <a:ext cx="228219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9600">
                <a:solidFill>
                  <a:srgbClr val="381C00"/>
                </a:solidFill>
                <a:latin typeface="DejaVu Sans Condensed"/>
                <a:ea typeface="DejaVu Sans Condensed"/>
                <a:cs typeface="DejaVu Sans Condensed"/>
                <a:sym typeface="DejaVu Sans Condensed"/>
              </a:defRPr>
            </a:pPr>
            <a:r>
              <a:rPr sz="8500" b="1"/>
              <a:t>Dar</a:t>
            </a:r>
            <a:r>
              <a:rPr sz="8500"/>
              <a:t> mutațiile aproape întotdeauna</a:t>
            </a:r>
            <a:r>
              <a:t> </a:t>
            </a:r>
            <a:r>
              <a:rPr b="1"/>
              <a:t>reduc informația genetică</a:t>
            </a:r>
            <a:r>
              <a:rPr sz="8500"/>
              <a:t>.</a:t>
            </a:r>
          </a:p>
        </p:txBody>
      </p:sp>
      <p:sp>
        <p:nvSpPr>
          <p:cNvPr id="1549" name="Ele niciodată NU SPORESC informația genetică funcțională."/>
          <p:cNvSpPr/>
          <p:nvPr/>
        </p:nvSpPr>
        <p:spPr>
          <a:xfrm>
            <a:off x="2971800" y="8769350"/>
            <a:ext cx="19126200" cy="278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9600">
                <a:solidFill>
                  <a:srgbClr val="381C00"/>
                </a:solidFill>
                <a:latin typeface="DejaVu Sans Condensed"/>
                <a:ea typeface="DejaVu Sans Condensed"/>
                <a:cs typeface="DejaVu Sans Condensed"/>
                <a:sym typeface="DejaVu Sans Condensed"/>
              </a:defRPr>
            </a:pPr>
            <a:r>
              <a:rPr sz="8500"/>
              <a:t>Ele </a:t>
            </a:r>
            <a:r>
              <a:rPr sz="8500" b="1"/>
              <a:t>niciodată </a:t>
            </a:r>
            <a:r>
              <a:rPr b="1"/>
              <a:t>NU SPORESC</a:t>
            </a:r>
            <a:r>
              <a:rPr sz="8500"/>
              <a:t> informația genetică funcțională.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48"/>
                                        </p:tgtEl>
                                        <p:attrNameLst>
                                          <p:attrName>style.visibility</p:attrName>
                                        </p:attrNameLst>
                                      </p:cBhvr>
                                      <p:to>
                                        <p:strVal val="visible"/>
                                      </p:to>
                                    </p:set>
                                    <p:animEffect transition="in" filter="dissolve">
                                      <p:cBhvr>
                                        <p:cTn id="7" dur="500"/>
                                        <p:tgtEl>
                                          <p:spTgt spid="15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549"/>
                                        </p:tgtEl>
                                        <p:attrNameLst>
                                          <p:attrName>style.visibility</p:attrName>
                                        </p:attrNameLst>
                                      </p:cBhvr>
                                      <p:to>
                                        <p:strVal val="visible"/>
                                      </p:to>
                                    </p:set>
                                    <p:animEffect transition="in" filter="dissolve">
                                      <p:cBhvr>
                                        <p:cTn id="12" dur="500"/>
                                        <p:tgtEl>
                                          <p:spTgt spid="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8" grpId="1" animBg="1" advAuto="0"/>
      <p:bldP spid="1549" grpId="2"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 name="Group"/>
          <p:cNvGrpSpPr/>
          <p:nvPr/>
        </p:nvGrpSpPr>
        <p:grpSpPr>
          <a:xfrm>
            <a:off x="6451599" y="7848600"/>
            <a:ext cx="12192001" cy="4089400"/>
            <a:chOff x="0" y="0"/>
            <a:chExt cx="12192000" cy="4089400"/>
          </a:xfrm>
        </p:grpSpPr>
        <p:sp>
          <p:nvSpPr>
            <p:cNvPr id="1553" name="Arrow"/>
            <p:cNvSpPr/>
            <p:nvPr/>
          </p:nvSpPr>
          <p:spPr>
            <a:xfrm rot="16200000">
              <a:off x="9537700" y="1409700"/>
              <a:ext cx="3302000" cy="2006600"/>
            </a:xfrm>
            <a:prstGeom prst="rightArrow">
              <a:avLst>
                <a:gd name="adj1" fmla="val 29114"/>
                <a:gd name="adj2" fmla="val 51899"/>
              </a:avLst>
            </a:prstGeom>
            <a:solidFill>
              <a:srgbClr val="280D0A"/>
            </a:solidFill>
            <a:ln w="25400" cap="flat">
              <a:solidFill>
                <a:srgbClr val="000000">
                  <a:alpha val="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54" name="Rectangle"/>
            <p:cNvSpPr/>
            <p:nvPr/>
          </p:nvSpPr>
          <p:spPr>
            <a:xfrm>
              <a:off x="0" y="3505200"/>
              <a:ext cx="11480800" cy="584200"/>
            </a:xfrm>
            <a:prstGeom prst="rect">
              <a:avLst/>
            </a:prstGeom>
            <a:solidFill>
              <a:srgbClr val="280D0A"/>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55" name="Rectangle"/>
            <p:cNvSpPr/>
            <p:nvPr/>
          </p:nvSpPr>
          <p:spPr>
            <a:xfrm rot="16200000">
              <a:off x="-1739900" y="1739900"/>
              <a:ext cx="4064000" cy="584200"/>
            </a:xfrm>
            <a:prstGeom prst="rect">
              <a:avLst/>
            </a:prstGeom>
            <a:solidFill>
              <a:srgbClr val="280D0A"/>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pic>
        <p:nvPicPr>
          <p:cNvPr id="1557" name="technology.jpg" descr="technology.jpg"/>
          <p:cNvPicPr>
            <a:picLocks/>
          </p:cNvPicPr>
          <p:nvPr/>
        </p:nvPicPr>
        <p:blipFill>
          <a:blip r:embed="rId2">
            <a:extLst/>
          </a:blip>
          <a:stretch>
            <a:fillRect/>
          </a:stretch>
        </p:blipFill>
        <p:spPr>
          <a:xfrm>
            <a:off x="2171700" y="1522412"/>
            <a:ext cx="9131300" cy="6959601"/>
          </a:xfrm>
          <a:prstGeom prst="rect">
            <a:avLst/>
          </a:prstGeom>
        </p:spPr>
      </p:pic>
      <p:grpSp>
        <p:nvGrpSpPr>
          <p:cNvPr id="1560" name="Group"/>
          <p:cNvGrpSpPr/>
          <p:nvPr/>
        </p:nvGrpSpPr>
        <p:grpSpPr>
          <a:xfrm>
            <a:off x="12937126" y="1422400"/>
            <a:ext cx="9398006" cy="7164670"/>
            <a:chOff x="0" y="0"/>
            <a:chExt cx="9398004" cy="7164669"/>
          </a:xfrm>
        </p:grpSpPr>
        <p:pic>
          <p:nvPicPr>
            <p:cNvPr id="1558" name="Rectangle" descr="Rectangle"/>
            <p:cNvPicPr>
              <a:picLocks/>
            </p:cNvPicPr>
            <p:nvPr/>
          </p:nvPicPr>
          <p:blipFill>
            <a:blip r:embed="rId3">
              <a:extLst/>
            </a:blip>
            <a:stretch>
              <a:fillRect/>
            </a:stretch>
          </p:blipFill>
          <p:spPr>
            <a:xfrm>
              <a:off x="598172" y="189421"/>
              <a:ext cx="8523133" cy="6975249"/>
            </a:xfrm>
            <a:prstGeom prst="rect">
              <a:avLst/>
            </a:prstGeom>
            <a:effectLst/>
          </p:spPr>
        </p:pic>
        <p:pic>
          <p:nvPicPr>
            <p:cNvPr id="1559" name="laptop 2.png" descr="laptop 2.png"/>
            <p:cNvPicPr>
              <a:picLocks noChangeAspect="1"/>
            </p:cNvPicPr>
            <p:nvPr/>
          </p:nvPicPr>
          <p:blipFill>
            <a:blip r:embed="rId4">
              <a:extLst/>
            </a:blip>
            <a:stretch>
              <a:fillRect/>
            </a:stretch>
          </p:blipFill>
          <p:spPr>
            <a:xfrm>
              <a:off x="0" y="0"/>
              <a:ext cx="9398005" cy="6779290"/>
            </a:xfrm>
            <a:prstGeom prst="rect">
              <a:avLst/>
            </a:prstGeom>
            <a:ln w="12700" cap="flat">
              <a:noFill/>
              <a:miter lim="400000"/>
            </a:ln>
            <a:effectLst/>
          </p:spPr>
        </p:pic>
      </p:grpSp>
      <p:sp>
        <p:nvSpPr>
          <p:cNvPr id="1561" name="Procese naturale oarbe…"/>
          <p:cNvSpPr/>
          <p:nvPr/>
        </p:nvSpPr>
        <p:spPr>
          <a:xfrm>
            <a:off x="6946125" y="9613265"/>
            <a:ext cx="10777115" cy="16776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70000"/>
              </a:lnSpc>
              <a:defRPr sz="6200">
                <a:solidFill>
                  <a:srgbClr val="381C00"/>
                </a:solidFill>
                <a:latin typeface="DejaVu Sans"/>
                <a:ea typeface="DejaVu Sans"/>
                <a:cs typeface="DejaVu Sans"/>
                <a:sym typeface="DejaVu Sans"/>
              </a:defRPr>
            </a:pPr>
            <a:r>
              <a:t>Procese naturale oarbe </a:t>
            </a:r>
          </a:p>
          <a:p>
            <a:pPr>
              <a:lnSpc>
                <a:spcPct val="70000"/>
              </a:lnSpc>
              <a:defRPr sz="6200">
                <a:solidFill>
                  <a:srgbClr val="381C00"/>
                </a:solidFill>
                <a:latin typeface="DejaVu Sans"/>
                <a:ea typeface="DejaVu Sans"/>
                <a:cs typeface="DejaVu Sans"/>
                <a:sym typeface="DejaVu Sans"/>
              </a:defRPr>
            </a:pPr>
            <a:r>
              <a:t>și fără direcție ?</a:t>
            </a:r>
          </a:p>
        </p:txBody>
      </p:sp>
      <p:sp>
        <p:nvSpPr>
          <p:cNvPr id="1562" name="NICIODATĂ!!!"/>
          <p:cNvSpPr/>
          <p:nvPr/>
        </p:nvSpPr>
        <p:spPr>
          <a:xfrm>
            <a:off x="6663501" y="9671050"/>
            <a:ext cx="11056998"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10000" b="1">
                <a:solidFill>
                  <a:srgbClr val="FF2600"/>
                </a:solidFill>
              </a:defRPr>
            </a:lvl1pPr>
          </a:lstStyle>
          <a:p>
            <a:r>
              <a:t>NICIODATĂ!!!</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556"/>
                                        </p:tgtEl>
                                        <p:attrNameLst>
                                          <p:attrName>style.visibility</p:attrName>
                                        </p:attrNameLst>
                                      </p:cBhvr>
                                      <p:to>
                                        <p:strVal val="visible"/>
                                      </p:to>
                                    </p:set>
                                    <p:animEffect transition="in" filter="wipe(left)">
                                      <p:cBhvr>
                                        <p:cTn id="7" dur="500"/>
                                        <p:tgtEl>
                                          <p:spTgt spid="1556"/>
                                        </p:tgtEl>
                                      </p:cBhvr>
                                    </p:animEffect>
                                  </p:childTnLst>
                                </p:cTn>
                              </p:par>
                            </p:childTnLst>
                          </p:cTn>
                        </p:par>
                        <p:par>
                          <p:cTn id="8" fill="hold">
                            <p:stCondLst>
                              <p:cond delay="500"/>
                            </p:stCondLst>
                            <p:childTnLst>
                              <p:par>
                                <p:cTn id="9" presetID="9" presetClass="entr" fill="hold" grpId="2" nodeType="afterEffect">
                                  <p:stCondLst>
                                    <p:cond delay="500"/>
                                  </p:stCondLst>
                                  <p:iterate>
                                    <p:tmAbs val="0"/>
                                  </p:iterate>
                                  <p:childTnLst>
                                    <p:set>
                                      <p:cBhvr>
                                        <p:cTn id="10" fill="hold"/>
                                        <p:tgtEl>
                                          <p:spTgt spid="1560"/>
                                        </p:tgtEl>
                                        <p:attrNameLst>
                                          <p:attrName>style.visibility</p:attrName>
                                        </p:attrNameLst>
                                      </p:cBhvr>
                                      <p:to>
                                        <p:strVal val="visible"/>
                                      </p:to>
                                    </p:set>
                                    <p:animEffect transition="in" filter="dissolve">
                                      <p:cBhvr>
                                        <p:cTn id="11" dur="500"/>
                                        <p:tgtEl>
                                          <p:spTgt spid="1560"/>
                                        </p:tgtEl>
                                      </p:cBhvr>
                                    </p:animEffect>
                                  </p:childTnLst>
                                </p:cTn>
                              </p:par>
                            </p:childTnLst>
                          </p:cTn>
                        </p:par>
                        <p:par>
                          <p:cTn id="12" fill="hold">
                            <p:stCondLst>
                              <p:cond delay="1500"/>
                            </p:stCondLst>
                            <p:childTnLst>
                              <p:par>
                                <p:cTn id="13" presetID="9" presetClass="entr" fill="hold" grpId="3" nodeType="afterEffect">
                                  <p:stCondLst>
                                    <p:cond delay="0"/>
                                  </p:stCondLst>
                                  <p:iterate>
                                    <p:tmAbs val="0"/>
                                  </p:iterate>
                                  <p:childTnLst>
                                    <p:set>
                                      <p:cBhvr>
                                        <p:cTn id="14" fill="hold"/>
                                        <p:tgtEl>
                                          <p:spTgt spid="1561"/>
                                        </p:tgtEl>
                                        <p:attrNameLst>
                                          <p:attrName>style.visibility</p:attrName>
                                        </p:attrNameLst>
                                      </p:cBhvr>
                                      <p:to>
                                        <p:strVal val="visible"/>
                                      </p:to>
                                    </p:set>
                                    <p:animEffect transition="in" filter="dissolve">
                                      <p:cBhvr>
                                        <p:cTn id="15" dur="500"/>
                                        <p:tgtEl>
                                          <p:spTgt spid="156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fill="hold" grpId="4" nodeType="clickEffect">
                                  <p:stCondLst>
                                    <p:cond delay="0"/>
                                  </p:stCondLst>
                                  <p:iterate>
                                    <p:tmAbs val="0"/>
                                  </p:iterate>
                                  <p:childTnLst>
                                    <p:animEffect transition="out" filter="dissolve">
                                      <p:cBhvr>
                                        <p:cTn id="19" dur="500" fill="hold"/>
                                        <p:tgtEl>
                                          <p:spTgt spid="1561"/>
                                        </p:tgtEl>
                                      </p:cBhvr>
                                    </p:animEffect>
                                    <p:set>
                                      <p:cBhvr>
                                        <p:cTn id="20" fill="hold">
                                          <p:stCondLst>
                                            <p:cond delay="499"/>
                                          </p:stCondLst>
                                        </p:cTn>
                                        <p:tgtEl>
                                          <p:spTgt spid="1561"/>
                                        </p:tgtEl>
                                        <p:attrNameLst>
                                          <p:attrName>style.visibility</p:attrName>
                                        </p:attrNameLst>
                                      </p:cBhvr>
                                      <p:to>
                                        <p:strVal val="hidden"/>
                                      </p:to>
                                    </p:se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1562"/>
                                        </p:tgtEl>
                                        <p:attrNameLst>
                                          <p:attrName>style.visibility</p:attrName>
                                        </p:attrNameLst>
                                      </p:cBhvr>
                                      <p:to>
                                        <p:strVal val="visible"/>
                                      </p:to>
                                    </p:set>
                                    <p:animEffect transition="in" filter="dissolve">
                                      <p:cBhvr>
                                        <p:cTn id="24" dur="500"/>
                                        <p:tgtEl>
                                          <p:spTgt spid="1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 grpId="1" animBg="1" advAuto="0"/>
      <p:bldP spid="1560" grpId="2" animBg="1" advAuto="0"/>
      <p:bldP spid="1561" grpId="3" animBg="1" advAuto="0"/>
      <p:bldP spid="1561" grpId="4" animBg="1" advAuto="0"/>
      <p:bldP spid="1562" grpId="5"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Totul arată că mutațiile care au fost studiate la nivel molecular s-au dovedit să reducă informația genetică și nu să o crească.”"/>
          <p:cNvSpPr>
            <a:spLocks noGrp="1"/>
          </p:cNvSpPr>
          <p:nvPr>
            <p:ph type="title"/>
          </p:nvPr>
        </p:nvSpPr>
        <p:spPr>
          <a:xfrm>
            <a:off x="2425700" y="1574800"/>
            <a:ext cx="12915900" cy="5715000"/>
          </a:xfrm>
          <a:prstGeom prst="rect">
            <a:avLst/>
          </a:prstGeom>
        </p:spPr>
        <p:txBody>
          <a:bodyPr/>
          <a:lstStyle/>
          <a:p>
            <a:pPr>
              <a:defRPr>
                <a:solidFill>
                  <a:srgbClr val="381C00"/>
                </a:solidFill>
              </a:defRPr>
            </a:pPr>
            <a:r>
              <a:t>„</a:t>
            </a:r>
            <a:r>
              <a:rPr b="1"/>
              <a:t>Totul</a:t>
            </a:r>
            <a:r>
              <a:t> arată că mutațiile care au fost studiate la nivel molecular s-au dovedit </a:t>
            </a:r>
            <a:r>
              <a:rPr b="1"/>
              <a:t>să reducă </a:t>
            </a:r>
            <a:r>
              <a:t>informația genetică și nu să o crească.”</a:t>
            </a:r>
          </a:p>
        </p:txBody>
      </p:sp>
      <p:sp>
        <p:nvSpPr>
          <p:cNvPr id="1565" name="Lee Spetner, Not by Chance: Shattering the Modern Theory of Evolution (New York: Judaica Press, 1998), p. 138."/>
          <p:cNvSpPr>
            <a:spLocks noGrp="1"/>
          </p:cNvSpPr>
          <p:nvPr>
            <p:ph type="body" sz="quarter" idx="1"/>
          </p:nvPr>
        </p:nvSpPr>
        <p:spPr>
          <a:xfrm>
            <a:off x="2425700" y="10198100"/>
            <a:ext cx="11696700" cy="1689100"/>
          </a:xfrm>
          <a:prstGeom prst="rect">
            <a:avLst/>
          </a:prstGeom>
        </p:spPr>
        <p:txBody>
          <a:bodyPr/>
          <a:lstStyle/>
          <a:p>
            <a:pPr>
              <a:defRPr>
                <a:solidFill>
                  <a:srgbClr val="381C00"/>
                </a:solidFill>
              </a:defRPr>
            </a:pPr>
            <a:r>
              <a:t>Lee Spetner, </a:t>
            </a:r>
            <a:r>
              <a:rPr>
                <a:latin typeface="DejaVu Sans Condensed Oblique"/>
                <a:ea typeface="DejaVu Sans Condensed Oblique"/>
                <a:cs typeface="DejaVu Sans Condensed Oblique"/>
                <a:sym typeface="DejaVu Sans Condensed Oblique"/>
              </a:rPr>
              <a:t>Not by Chance: Shattering the Modern Theory of Evolution </a:t>
            </a:r>
            <a:r>
              <a:t>(New York: Judaica Press, 1998), p. 138.</a:t>
            </a:r>
          </a:p>
        </p:txBody>
      </p:sp>
      <p:pic>
        <p:nvPicPr>
          <p:cNvPr id="1566" name="Not by chance.jpg" descr="Not by chance.jpg"/>
          <p:cNvPicPr>
            <a:picLocks/>
          </p:cNvPicPr>
          <p:nvPr/>
        </p:nvPicPr>
        <p:blipFill>
          <a:blip r:embed="rId3">
            <a:extLst/>
          </a:blip>
          <a:srcRect l="996" t="237" b="355"/>
          <a:stretch>
            <a:fillRect/>
          </a:stretch>
        </p:blipFill>
        <p:spPr>
          <a:xfrm>
            <a:off x="15443200" y="1778000"/>
            <a:ext cx="6489700" cy="96393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64"/>
                                        </p:tgtEl>
                                        <p:attrNameLst>
                                          <p:attrName>style.visibility</p:attrName>
                                        </p:attrNameLst>
                                      </p:cBhvr>
                                      <p:to>
                                        <p:strVal val="visible"/>
                                      </p:to>
                                    </p:set>
                                    <p:animEffect transition="in" filter="dissolve">
                                      <p:cBhvr>
                                        <p:cTn id="7" dur="500"/>
                                        <p:tgtEl>
                                          <p:spTgt spid="1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 grpId="1"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0" name="image.jpeg" descr="image.jpeg"/>
          <p:cNvPicPr>
            <a:picLocks noChangeAspect="1"/>
          </p:cNvPicPr>
          <p:nvPr/>
        </p:nvPicPr>
        <p:blipFill>
          <a:blip r:embed="rId3">
            <a:extLst/>
          </a:blip>
          <a:srcRect/>
          <a:stretch>
            <a:fillRect/>
          </a:stretch>
        </p:blipFill>
        <p:spPr>
          <a:xfrm>
            <a:off x="4934005" y="1187648"/>
            <a:ext cx="15120063" cy="11340703"/>
          </a:xfrm>
          <a:prstGeom prst="rect">
            <a:avLst/>
          </a:prstGeom>
          <a:ln w="12700">
            <a:miter lim="400000"/>
          </a:ln>
        </p:spPr>
      </p:pic>
      <p:sp>
        <p:nvSpPr>
          <p:cNvPr id="1571" name="ADN-ul unei amibe"/>
          <p:cNvSpPr/>
          <p:nvPr/>
        </p:nvSpPr>
        <p:spPr>
          <a:xfrm>
            <a:off x="9695736" y="1216518"/>
            <a:ext cx="7137749"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a:lvl1pPr>
          </a:lstStyle>
          <a:p>
            <a:r>
              <a:t>ADN-ul unei amibe</a:t>
            </a:r>
          </a:p>
        </p:txBody>
      </p:sp>
      <p:sp>
        <p:nvSpPr>
          <p:cNvPr id="1572" name="Noi informații folositoare (genele)"/>
          <p:cNvSpPr/>
          <p:nvPr/>
        </p:nvSpPr>
        <p:spPr>
          <a:xfrm>
            <a:off x="7463235" y="6185607"/>
            <a:ext cx="11030691" cy="829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indent="39687" algn="l" defTabSz="914400">
              <a:defRPr sz="5100" b="1">
                <a:latin typeface="Arial"/>
                <a:ea typeface="Arial"/>
                <a:cs typeface="Arial"/>
                <a:sym typeface="Arial"/>
              </a:defRPr>
            </a:lvl1pPr>
          </a:lstStyle>
          <a:p>
            <a:r>
              <a:t>Noi informații folositoare (genele)</a:t>
            </a:r>
          </a:p>
        </p:txBody>
      </p:sp>
      <p:sp>
        <p:nvSpPr>
          <p:cNvPr id="1573" name="ADN-ul unui cal"/>
          <p:cNvSpPr/>
          <p:nvPr/>
        </p:nvSpPr>
        <p:spPr>
          <a:xfrm>
            <a:off x="3708996" y="11707528"/>
            <a:ext cx="9101459"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defTabSz="457200">
              <a:defRPr sz="5000" b="1">
                <a:latin typeface="Arial"/>
                <a:ea typeface="Arial"/>
                <a:cs typeface="Arial"/>
                <a:sym typeface="Arial"/>
              </a:defRPr>
            </a:lvl1pPr>
          </a:lstStyle>
          <a:p>
            <a:r>
              <a:t>ADN-ul unui cal</a:t>
            </a:r>
          </a:p>
        </p:txBody>
      </p:sp>
      <p:sp>
        <p:nvSpPr>
          <p:cNvPr id="1574" name="Rectangle"/>
          <p:cNvSpPr/>
          <p:nvPr/>
        </p:nvSpPr>
        <p:spPr>
          <a:xfrm>
            <a:off x="4944389" y="5965462"/>
            <a:ext cx="15120145" cy="6621906"/>
          </a:xfrm>
          <a:prstGeom prst="rect">
            <a:avLst/>
          </a:prstGeom>
          <a:solidFill>
            <a:srgbClr val="381C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1" fill="hold" grpId="1" nodeType="clickEffect">
                                  <p:stCondLst>
                                    <p:cond delay="0"/>
                                  </p:stCondLst>
                                  <p:iterate>
                                    <p:tmAbs val="0"/>
                                  </p:iterate>
                                  <p:childTnLst>
                                    <p:animEffect transition="out" filter="wipe(up)">
                                      <p:cBhvr>
                                        <p:cTn id="6" dur="499" fill="hold"/>
                                        <p:tgtEl>
                                          <p:spTgt spid="1574"/>
                                        </p:tgtEl>
                                      </p:cBhvr>
                                    </p:animEffect>
                                    <p:set>
                                      <p:cBhvr>
                                        <p:cTn id="7" fill="hold">
                                          <p:stCondLst>
                                            <p:cond delay="498"/>
                                          </p:stCondLst>
                                        </p:cTn>
                                        <p:tgtEl>
                                          <p:spTgt spid="15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4" grpId="1"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8" name="pic.png" descr="pic.png"/>
          <p:cNvPicPr>
            <a:picLocks noChangeAspect="1"/>
          </p:cNvPicPr>
          <p:nvPr/>
        </p:nvPicPr>
        <p:blipFill>
          <a:blip r:embed="rId3">
            <a:extLst/>
          </a:blip>
          <a:stretch>
            <a:fillRect/>
          </a:stretch>
        </p:blipFill>
        <p:spPr>
          <a:xfrm>
            <a:off x="0" y="0"/>
            <a:ext cx="24384001" cy="13716001"/>
          </a:xfrm>
          <a:prstGeom prst="rect">
            <a:avLst/>
          </a:prstGeom>
          <a:ln w="12700">
            <a:miter lim="400000"/>
          </a:ln>
        </p:spPr>
      </p:pic>
      <p:sp>
        <p:nvSpPr>
          <p:cNvPr id="1579" name="H. pylori…"/>
          <p:cNvSpPr/>
          <p:nvPr/>
        </p:nvSpPr>
        <p:spPr>
          <a:xfrm>
            <a:off x="5287406" y="6321663"/>
            <a:ext cx="5784677" cy="137747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914400">
              <a:buFont typeface="Arial"/>
              <a:defRPr sz="4700">
                <a:uFill>
                  <a:solidFill>
                    <a:srgbClr val="000000"/>
                  </a:solidFill>
                </a:uFill>
                <a:latin typeface="Arial"/>
                <a:ea typeface="Arial"/>
                <a:cs typeface="Arial"/>
                <a:sym typeface="Arial"/>
              </a:defRPr>
            </a:pPr>
            <a:r>
              <a:t>H. pylori</a:t>
            </a:r>
          </a:p>
          <a:p>
            <a:pPr defTabSz="914400">
              <a:buFont typeface="Arial"/>
              <a:defRPr sz="4700">
                <a:uFill>
                  <a:solidFill>
                    <a:srgbClr val="000000"/>
                  </a:solidFill>
                </a:uFill>
                <a:latin typeface="Arial"/>
                <a:ea typeface="Arial"/>
                <a:cs typeface="Arial"/>
                <a:sym typeface="Arial"/>
              </a:defRPr>
            </a:pPr>
            <a:r>
              <a:t>(Helicobacteria pylori)</a:t>
            </a:r>
          </a:p>
        </p:txBody>
      </p:sp>
    </p:spTree>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3" name="pic.png" descr="pic.png"/>
          <p:cNvPicPr>
            <a:picLocks noChangeAspect="1"/>
          </p:cNvPicPr>
          <p:nvPr/>
        </p:nvPicPr>
        <p:blipFill>
          <a:blip r:embed="rId2">
            <a:extLst/>
          </a:blip>
          <a:stretch>
            <a:fillRect/>
          </a:stretch>
        </p:blipFill>
        <p:spPr>
          <a:xfrm>
            <a:off x="0" y="0"/>
            <a:ext cx="24384001" cy="13716001"/>
          </a:xfrm>
          <a:prstGeom prst="rect">
            <a:avLst/>
          </a:prstGeom>
          <a:ln w="12700">
            <a:miter lim="400000"/>
          </a:ln>
        </p:spPr>
      </p:pic>
      <p:sp>
        <p:nvSpPr>
          <p:cNvPr id="1584" name="Antibiotic…"/>
          <p:cNvSpPr/>
          <p:nvPr/>
        </p:nvSpPr>
        <p:spPr>
          <a:xfrm>
            <a:off x="16303792" y="1902050"/>
            <a:ext cx="3441305" cy="2623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4400">
                <a:latin typeface="Arial"/>
                <a:ea typeface="Arial"/>
                <a:cs typeface="Arial"/>
                <a:sym typeface="Arial"/>
              </a:defRPr>
            </a:pPr>
            <a:r>
              <a:t>Antibiotic</a:t>
            </a:r>
          </a:p>
          <a:p>
            <a:pPr defTabSz="914400">
              <a:defRPr sz="4400">
                <a:latin typeface="Arial"/>
                <a:ea typeface="Arial"/>
                <a:cs typeface="Arial"/>
                <a:sym typeface="Arial"/>
              </a:defRPr>
            </a:pPr>
            <a:r>
              <a:t>Absorbit prin </a:t>
            </a:r>
          </a:p>
          <a:p>
            <a:pPr defTabSz="914400">
              <a:defRPr sz="4400">
                <a:latin typeface="Arial"/>
                <a:ea typeface="Arial"/>
                <a:cs typeface="Arial"/>
                <a:sym typeface="Arial"/>
              </a:defRPr>
            </a:pPr>
            <a:r>
              <a:t>peretele </a:t>
            </a:r>
          </a:p>
          <a:p>
            <a:pPr defTabSz="914400">
              <a:defRPr sz="4400">
                <a:latin typeface="Arial"/>
                <a:ea typeface="Arial"/>
                <a:cs typeface="Arial"/>
                <a:sym typeface="Arial"/>
              </a:defRPr>
            </a:pPr>
            <a:r>
              <a:t>celular</a:t>
            </a:r>
          </a:p>
        </p:txBody>
      </p:sp>
      <p:sp>
        <p:nvSpPr>
          <p:cNvPr id="1585" name="H. pylori…"/>
          <p:cNvSpPr/>
          <p:nvPr/>
        </p:nvSpPr>
        <p:spPr>
          <a:xfrm>
            <a:off x="5287406" y="6321663"/>
            <a:ext cx="5784677" cy="137747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914400">
              <a:buFont typeface="Arial"/>
              <a:defRPr sz="4700">
                <a:uFill>
                  <a:solidFill>
                    <a:srgbClr val="000000"/>
                  </a:solidFill>
                </a:uFill>
                <a:latin typeface="Arial"/>
                <a:ea typeface="Arial"/>
                <a:cs typeface="Arial"/>
                <a:sym typeface="Arial"/>
              </a:defRPr>
            </a:pPr>
            <a:r>
              <a:t>H. pylori</a:t>
            </a:r>
          </a:p>
          <a:p>
            <a:pPr defTabSz="914400">
              <a:buFont typeface="Arial"/>
              <a:defRPr sz="4700">
                <a:uFill>
                  <a:solidFill>
                    <a:srgbClr val="000000"/>
                  </a:solidFill>
                </a:uFill>
                <a:latin typeface="Arial"/>
                <a:ea typeface="Arial"/>
                <a:cs typeface="Arial"/>
                <a:sym typeface="Arial"/>
              </a:defRPr>
            </a:pPr>
            <a:r>
              <a:t>(Helicobacteria pylori)</a:t>
            </a:r>
          </a:p>
        </p:txBody>
      </p:sp>
    </p:spTree>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 name="pic.png" descr="pic.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88" name="Antibiotic…"/>
          <p:cNvSpPr/>
          <p:nvPr/>
        </p:nvSpPr>
        <p:spPr>
          <a:xfrm>
            <a:off x="15824451" y="1656748"/>
            <a:ext cx="4131703" cy="2623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4400">
                <a:latin typeface="Arial"/>
                <a:ea typeface="Arial"/>
                <a:cs typeface="Arial"/>
                <a:sym typeface="Arial"/>
              </a:defRPr>
            </a:pPr>
            <a:r>
              <a:t>Antibiotic</a:t>
            </a:r>
          </a:p>
          <a:p>
            <a:pPr defTabSz="914400">
              <a:defRPr sz="4400">
                <a:latin typeface="Arial"/>
                <a:ea typeface="Arial"/>
                <a:cs typeface="Arial"/>
                <a:sym typeface="Arial"/>
              </a:defRPr>
            </a:pPr>
            <a:r>
              <a:t>Absorbit prin </a:t>
            </a:r>
          </a:p>
          <a:p>
            <a:pPr defTabSz="914400">
              <a:defRPr sz="4400">
                <a:latin typeface="Arial"/>
                <a:ea typeface="Arial"/>
                <a:cs typeface="Arial"/>
                <a:sym typeface="Arial"/>
              </a:defRPr>
            </a:pPr>
            <a:r>
              <a:t>peretele </a:t>
            </a:r>
          </a:p>
          <a:p>
            <a:pPr defTabSz="914400">
              <a:defRPr sz="4400">
                <a:latin typeface="Arial"/>
                <a:ea typeface="Arial"/>
                <a:cs typeface="Arial"/>
                <a:sym typeface="Arial"/>
              </a:defRPr>
            </a:pPr>
            <a:r>
              <a:t>celular</a:t>
            </a:r>
          </a:p>
        </p:txBody>
      </p:sp>
      <p:sp>
        <p:nvSpPr>
          <p:cNvPr id="1589" name="H. pylori…"/>
          <p:cNvSpPr/>
          <p:nvPr/>
        </p:nvSpPr>
        <p:spPr>
          <a:xfrm>
            <a:off x="15665208" y="5890693"/>
            <a:ext cx="4450187" cy="38831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4400">
                <a:latin typeface="Arial"/>
                <a:ea typeface="Arial"/>
                <a:cs typeface="Arial"/>
                <a:sym typeface="Arial"/>
              </a:defRPr>
            </a:pPr>
            <a:r>
              <a:t>H. pylori </a:t>
            </a:r>
          </a:p>
          <a:p>
            <a:pPr defTabSz="914400">
              <a:defRPr sz="4400">
                <a:latin typeface="Arial"/>
                <a:ea typeface="Arial"/>
                <a:cs typeface="Arial"/>
                <a:sym typeface="Arial"/>
              </a:defRPr>
            </a:pPr>
            <a:r>
              <a:t>produce o enzimă care convertește antibioticul </a:t>
            </a:r>
          </a:p>
          <a:p>
            <a:pPr defTabSz="914400">
              <a:defRPr sz="4400">
                <a:latin typeface="Arial"/>
                <a:ea typeface="Arial"/>
                <a:cs typeface="Arial"/>
                <a:sym typeface="Arial"/>
              </a:defRPr>
            </a:pPr>
            <a:r>
              <a:t>în otravă</a:t>
            </a:r>
          </a:p>
        </p:txBody>
      </p:sp>
      <p:sp>
        <p:nvSpPr>
          <p:cNvPr id="1590" name="H. pylori…"/>
          <p:cNvSpPr/>
          <p:nvPr/>
        </p:nvSpPr>
        <p:spPr>
          <a:xfrm>
            <a:off x="5287406" y="6321663"/>
            <a:ext cx="5784677" cy="137747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914400">
              <a:buFont typeface="Arial"/>
              <a:defRPr sz="4700">
                <a:uFill>
                  <a:solidFill>
                    <a:srgbClr val="000000"/>
                  </a:solidFill>
                </a:uFill>
                <a:latin typeface="Arial"/>
                <a:ea typeface="Arial"/>
                <a:cs typeface="Arial"/>
                <a:sym typeface="Arial"/>
              </a:defRPr>
            </a:pPr>
            <a:r>
              <a:t>H. pylori</a:t>
            </a:r>
          </a:p>
          <a:p>
            <a:pPr defTabSz="914400">
              <a:buFont typeface="Arial"/>
              <a:defRPr sz="4700">
                <a:uFill>
                  <a:solidFill>
                    <a:srgbClr val="000000"/>
                  </a:solidFill>
                </a:uFill>
                <a:latin typeface="Arial"/>
                <a:ea typeface="Arial"/>
                <a:cs typeface="Arial"/>
                <a:sym typeface="Arial"/>
              </a:defRPr>
            </a:pPr>
            <a:r>
              <a:t>(Helicobacteria pylori)</a:t>
            </a:r>
          </a:p>
        </p:txBody>
      </p:sp>
    </p:spTree>
  </p:cSld>
  <p:clrMapOvr>
    <a:masterClrMapping/>
  </p:clrMapOvr>
  <p:transition xmlns:p14="http://schemas.microsoft.com/office/powerpoint/2010/mai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2" name="pic.png" descr="pic.png"/>
          <p:cNvPicPr>
            <a:picLocks noChangeAspect="1"/>
          </p:cNvPicPr>
          <p:nvPr/>
        </p:nvPicPr>
        <p:blipFill>
          <a:blip r:embed="rId2">
            <a:extLst/>
          </a:blip>
          <a:stretch>
            <a:fillRect/>
          </a:stretch>
        </p:blipFill>
        <p:spPr>
          <a:xfrm>
            <a:off x="-1" y="0"/>
            <a:ext cx="24384001" cy="13716001"/>
          </a:xfrm>
          <a:prstGeom prst="rect">
            <a:avLst/>
          </a:prstGeom>
          <a:ln w="12700">
            <a:miter lim="400000"/>
          </a:ln>
        </p:spPr>
      </p:pic>
      <p:sp>
        <p:nvSpPr>
          <p:cNvPr id="1593" name="Antibiotic…"/>
          <p:cNvSpPr/>
          <p:nvPr/>
        </p:nvSpPr>
        <p:spPr>
          <a:xfrm>
            <a:off x="16064938" y="1909936"/>
            <a:ext cx="4131703" cy="2623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4400">
                <a:latin typeface="Arial"/>
                <a:ea typeface="Arial"/>
                <a:cs typeface="Arial"/>
                <a:sym typeface="Arial"/>
              </a:defRPr>
            </a:pPr>
            <a:r>
              <a:t>Antibiotic</a:t>
            </a:r>
          </a:p>
          <a:p>
            <a:pPr defTabSz="914400">
              <a:defRPr sz="4400">
                <a:latin typeface="Arial"/>
                <a:ea typeface="Arial"/>
                <a:cs typeface="Arial"/>
                <a:sym typeface="Arial"/>
              </a:defRPr>
            </a:pPr>
            <a:r>
              <a:t>Absorbit prin </a:t>
            </a:r>
          </a:p>
          <a:p>
            <a:pPr defTabSz="914400">
              <a:defRPr sz="4400">
                <a:latin typeface="Arial"/>
                <a:ea typeface="Arial"/>
                <a:cs typeface="Arial"/>
                <a:sym typeface="Arial"/>
              </a:defRPr>
            </a:pPr>
            <a:r>
              <a:t>peretele </a:t>
            </a:r>
          </a:p>
          <a:p>
            <a:pPr defTabSz="914400">
              <a:defRPr sz="4400">
                <a:latin typeface="Arial"/>
                <a:ea typeface="Arial"/>
                <a:cs typeface="Arial"/>
                <a:sym typeface="Arial"/>
              </a:defRPr>
            </a:pPr>
            <a:r>
              <a:t>celular</a:t>
            </a:r>
          </a:p>
        </p:txBody>
      </p:sp>
      <p:sp>
        <p:nvSpPr>
          <p:cNvPr id="1594" name="H. pylori…"/>
          <p:cNvSpPr/>
          <p:nvPr/>
        </p:nvSpPr>
        <p:spPr>
          <a:xfrm>
            <a:off x="16449771" y="5279734"/>
            <a:ext cx="4450187" cy="38831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defTabSz="914400">
              <a:defRPr sz="4400">
                <a:latin typeface="Arial"/>
                <a:ea typeface="Arial"/>
                <a:cs typeface="Arial"/>
                <a:sym typeface="Arial"/>
              </a:defRPr>
            </a:pPr>
            <a:r>
              <a:t>H. pylori </a:t>
            </a:r>
          </a:p>
          <a:p>
            <a:pPr algn="l" defTabSz="914400">
              <a:defRPr sz="4400">
                <a:latin typeface="Arial"/>
                <a:ea typeface="Arial"/>
                <a:cs typeface="Arial"/>
                <a:sym typeface="Arial"/>
              </a:defRPr>
            </a:pPr>
            <a:r>
              <a:t>produce o enzimă care convertește antibioticul </a:t>
            </a:r>
          </a:p>
          <a:p>
            <a:pPr algn="l" defTabSz="914400">
              <a:defRPr sz="4400">
                <a:latin typeface="Arial"/>
                <a:ea typeface="Arial"/>
                <a:cs typeface="Arial"/>
                <a:sym typeface="Arial"/>
              </a:defRPr>
            </a:pPr>
            <a:r>
              <a:t>în otravă</a:t>
            </a:r>
          </a:p>
        </p:txBody>
      </p:sp>
      <p:sp>
        <p:nvSpPr>
          <p:cNvPr id="1595" name="Otrava omoară bacteria"/>
          <p:cNvSpPr/>
          <p:nvPr/>
        </p:nvSpPr>
        <p:spPr>
          <a:xfrm>
            <a:off x="7995963" y="11708003"/>
            <a:ext cx="11770737" cy="9038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a:latin typeface="Arial"/>
                <a:ea typeface="Arial"/>
                <a:cs typeface="Arial"/>
                <a:sym typeface="Arial"/>
              </a:defRPr>
            </a:lvl1pPr>
          </a:lstStyle>
          <a:p>
            <a:r>
              <a:t>Otrava omoară bacteria</a:t>
            </a:r>
          </a:p>
        </p:txBody>
      </p:sp>
      <p:sp>
        <p:nvSpPr>
          <p:cNvPr id="1596" name="H. pylori…"/>
          <p:cNvSpPr/>
          <p:nvPr/>
        </p:nvSpPr>
        <p:spPr>
          <a:xfrm>
            <a:off x="5287406" y="6321663"/>
            <a:ext cx="5784677" cy="137747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914400">
              <a:buFont typeface="Arial"/>
              <a:defRPr sz="4700">
                <a:uFill>
                  <a:solidFill>
                    <a:srgbClr val="000000"/>
                  </a:solidFill>
                </a:uFill>
                <a:latin typeface="Arial"/>
                <a:ea typeface="Arial"/>
                <a:cs typeface="Arial"/>
                <a:sym typeface="Arial"/>
              </a:defRPr>
            </a:pPr>
            <a:r>
              <a:t>H. pylori</a:t>
            </a:r>
          </a:p>
          <a:p>
            <a:pPr defTabSz="914400">
              <a:buFont typeface="Arial"/>
              <a:defRPr sz="4700">
                <a:uFill>
                  <a:solidFill>
                    <a:srgbClr val="000000"/>
                  </a:solidFill>
                </a:uFill>
                <a:latin typeface="Arial"/>
                <a:ea typeface="Arial"/>
                <a:cs typeface="Arial"/>
                <a:sym typeface="Arial"/>
              </a:defRPr>
            </a:pPr>
            <a:r>
              <a:t>(Helicobacteria pylori)</a:t>
            </a:r>
          </a:p>
        </p:txBody>
      </p:sp>
    </p:spTree>
  </p:cSld>
  <p:clrMapOvr>
    <a:masterClrMapping/>
  </p:clrMapOvr>
  <p:transition xmlns:p14="http://schemas.microsoft.com/office/powerpoint/2010/mai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8" name="KNwide Slides to layer for translation 2017 Feb 3.031.jpg" descr="KNwide Slides to layer for translation 2017 Feb 3.03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99" name="H. pylori…"/>
          <p:cNvSpPr/>
          <p:nvPr/>
        </p:nvSpPr>
        <p:spPr>
          <a:xfrm>
            <a:off x="5236606" y="6321663"/>
            <a:ext cx="5784677" cy="137747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914400">
              <a:buFont typeface="Arial"/>
              <a:defRPr sz="4700">
                <a:uFill>
                  <a:solidFill>
                    <a:srgbClr val="000000"/>
                  </a:solidFill>
                </a:uFill>
                <a:latin typeface="Arial"/>
                <a:ea typeface="Arial"/>
                <a:cs typeface="Arial"/>
                <a:sym typeface="Arial"/>
              </a:defRPr>
            </a:pPr>
            <a:r>
              <a:t>H. pylori</a:t>
            </a:r>
          </a:p>
          <a:p>
            <a:pPr defTabSz="914400">
              <a:buFont typeface="Arial"/>
              <a:defRPr sz="4700">
                <a:uFill>
                  <a:solidFill>
                    <a:srgbClr val="000000"/>
                  </a:solidFill>
                </a:uFill>
                <a:latin typeface="Arial"/>
                <a:ea typeface="Arial"/>
                <a:cs typeface="Arial"/>
                <a:sym typeface="Arial"/>
              </a:defRPr>
            </a:pPr>
            <a:r>
              <a:t>(Helicobacteria pylori)</a:t>
            </a:r>
          </a:p>
        </p:txBody>
      </p:sp>
      <p:sp>
        <p:nvSpPr>
          <p:cNvPr id="1600" name="MUTANTĂ"/>
          <p:cNvSpPr/>
          <p:nvPr/>
        </p:nvSpPr>
        <p:spPr>
          <a:xfrm rot="20460000">
            <a:off x="5229616" y="2802008"/>
            <a:ext cx="6281257"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B01601"/>
                </a:solidFill>
                <a:latin typeface="Arial Black"/>
                <a:ea typeface="Arial Black"/>
                <a:cs typeface="Arial Black"/>
                <a:sym typeface="Arial Black"/>
              </a:defRPr>
            </a:lvl1pPr>
          </a:lstStyle>
          <a:p>
            <a:r>
              <a:t>MUTANTĂ</a:t>
            </a:r>
          </a:p>
        </p:txBody>
      </p:sp>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2" name="KNwide Slides to layer for translation 2017 Feb 3.032.jpg" descr="KNwide Slides to layer for translation 2017 Feb 3.032.jpg"/>
          <p:cNvPicPr>
            <a:picLocks noChangeAspect="1"/>
          </p:cNvPicPr>
          <p:nvPr/>
        </p:nvPicPr>
        <p:blipFill>
          <a:blip r:embed="rId2">
            <a:extLst/>
          </a:blip>
          <a:stretch>
            <a:fillRect/>
          </a:stretch>
        </p:blipFill>
        <p:spPr>
          <a:xfrm>
            <a:off x="0" y="0"/>
            <a:ext cx="24384001" cy="13716000"/>
          </a:xfrm>
          <a:prstGeom prst="rect">
            <a:avLst/>
          </a:prstGeom>
          <a:ln w="12700">
            <a:miter lim="400000"/>
          </a:ln>
        </p:spPr>
      </p:pic>
      <p:sp>
        <p:nvSpPr>
          <p:cNvPr id="1603" name="MUTANTĂ"/>
          <p:cNvSpPr/>
          <p:nvPr/>
        </p:nvSpPr>
        <p:spPr>
          <a:xfrm rot="20460000">
            <a:off x="5229616" y="2802008"/>
            <a:ext cx="6281257"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B01601"/>
                </a:solidFill>
                <a:latin typeface="Arial Black"/>
                <a:ea typeface="Arial Black"/>
                <a:cs typeface="Arial Black"/>
                <a:sym typeface="Arial Black"/>
              </a:defRPr>
            </a:lvl1pPr>
          </a:lstStyle>
          <a:p>
            <a:r>
              <a:t>MUTANTĂ</a:t>
            </a:r>
          </a:p>
        </p:txBody>
      </p:sp>
      <p:sp>
        <p:nvSpPr>
          <p:cNvPr id="1604" name="Antibiotic…"/>
          <p:cNvSpPr/>
          <p:nvPr/>
        </p:nvSpPr>
        <p:spPr>
          <a:xfrm>
            <a:off x="15469057" y="1698561"/>
            <a:ext cx="4131703" cy="2623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4400">
                <a:latin typeface="Arial"/>
                <a:ea typeface="Arial"/>
                <a:cs typeface="Arial"/>
                <a:sym typeface="Arial"/>
              </a:defRPr>
            </a:pPr>
            <a:r>
              <a:t>Antibiotic</a:t>
            </a:r>
          </a:p>
          <a:p>
            <a:pPr defTabSz="914400">
              <a:defRPr sz="4400">
                <a:latin typeface="Arial"/>
                <a:ea typeface="Arial"/>
                <a:cs typeface="Arial"/>
                <a:sym typeface="Arial"/>
              </a:defRPr>
            </a:pPr>
            <a:r>
              <a:t>absorbit prin </a:t>
            </a:r>
          </a:p>
          <a:p>
            <a:pPr defTabSz="914400">
              <a:defRPr sz="4400">
                <a:latin typeface="Arial"/>
                <a:ea typeface="Arial"/>
                <a:cs typeface="Arial"/>
                <a:sym typeface="Arial"/>
              </a:defRPr>
            </a:pPr>
            <a:r>
              <a:t>peretele </a:t>
            </a:r>
          </a:p>
          <a:p>
            <a:pPr defTabSz="914400">
              <a:defRPr sz="4400">
                <a:latin typeface="Arial"/>
                <a:ea typeface="Arial"/>
                <a:cs typeface="Arial"/>
                <a:sym typeface="Arial"/>
              </a:defRPr>
            </a:pPr>
            <a:r>
              <a:t>celular</a:t>
            </a:r>
          </a:p>
        </p:txBody>
      </p:sp>
      <p:sp>
        <p:nvSpPr>
          <p:cNvPr id="1605" name="H. pylori…"/>
          <p:cNvSpPr/>
          <p:nvPr/>
        </p:nvSpPr>
        <p:spPr>
          <a:xfrm>
            <a:off x="5236606" y="6321663"/>
            <a:ext cx="5784677" cy="137747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914400">
              <a:buFont typeface="Arial"/>
              <a:defRPr sz="4700">
                <a:uFill>
                  <a:solidFill>
                    <a:srgbClr val="000000"/>
                  </a:solidFill>
                </a:uFill>
                <a:latin typeface="Arial"/>
                <a:ea typeface="Arial"/>
                <a:cs typeface="Arial"/>
                <a:sym typeface="Arial"/>
              </a:defRPr>
            </a:pPr>
            <a:r>
              <a:t>H. pylori</a:t>
            </a:r>
          </a:p>
          <a:p>
            <a:pPr defTabSz="914400">
              <a:buFont typeface="Arial"/>
              <a:defRPr sz="4700">
                <a:uFill>
                  <a:solidFill>
                    <a:srgbClr val="000000"/>
                  </a:solidFill>
                </a:uFill>
                <a:latin typeface="Arial"/>
                <a:ea typeface="Arial"/>
                <a:cs typeface="Arial"/>
                <a:sym typeface="Arial"/>
              </a:defRPr>
            </a:pPr>
            <a:r>
              <a:t>(Helicobacteria pylori)</a:t>
            </a:r>
          </a:p>
        </p:txBody>
      </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Geneza 1:11–12"/>
          <p:cNvSpPr>
            <a:spLocks noGrp="1"/>
          </p:cNvSpPr>
          <p:nvPr>
            <p:ph type="title"/>
          </p:nvPr>
        </p:nvSpPr>
        <p:spPr>
          <a:xfrm>
            <a:off x="2425700" y="1473200"/>
            <a:ext cx="19913600" cy="2209800"/>
          </a:xfrm>
          <a:prstGeom prst="rect">
            <a:avLst/>
          </a:prstGeom>
        </p:spPr>
        <p:txBody>
          <a:bodyPr/>
          <a:lstStyle>
            <a:lvl1pPr>
              <a:defRPr>
                <a:solidFill>
                  <a:srgbClr val="381C00"/>
                </a:solidFill>
              </a:defRPr>
            </a:lvl1pPr>
          </a:lstStyle>
          <a:p>
            <a:r>
              <a:t>Geneza 1:11–12</a:t>
            </a:r>
          </a:p>
        </p:txBody>
      </p:sp>
      <p:sp>
        <p:nvSpPr>
          <p:cNvPr id="709" name="11 Apoi Dumnezeu a zis: „Să dea pământul verdeaţă, iarbă cu sămânţă, pomi roditori, care să facă rod după soiul lor şi care să aibă în ei sămânţa lor pe pământ.” Şi aşa a fost.…"/>
          <p:cNvSpPr>
            <a:spLocks noGrp="1"/>
          </p:cNvSpPr>
          <p:nvPr>
            <p:ph type="body" idx="1"/>
          </p:nvPr>
        </p:nvSpPr>
        <p:spPr>
          <a:xfrm>
            <a:off x="2425700" y="3365500"/>
            <a:ext cx="19519900" cy="8991600"/>
          </a:xfrm>
          <a:prstGeom prst="rect">
            <a:avLst/>
          </a:prstGeom>
        </p:spPr>
        <p:txBody>
          <a:bodyPr/>
          <a:lstStyle/>
          <a:p>
            <a:pPr>
              <a:defRPr>
                <a:solidFill>
                  <a:srgbClr val="381C00"/>
                </a:solidFill>
              </a:defRPr>
            </a:pPr>
            <a:r>
              <a:rPr baseline="31999"/>
              <a:t>11</a:t>
            </a:r>
            <a:r>
              <a:t> Apoi Dumnezeu a zis: „Să dea pământul verdeaţă, iarbă cu sămânţă, pomi roditori, care să facă rod </a:t>
            </a:r>
            <a:r>
              <a:rPr b="1"/>
              <a:t>după soiul lor</a:t>
            </a:r>
            <a:r>
              <a:t> şi care să aibă în ei sămânţa lor pe pământ.” Şi aşa a fost. </a:t>
            </a:r>
            <a:r>
              <a:rPr sz="1200" b="1">
                <a:latin typeface="Arial"/>
                <a:ea typeface="Arial"/>
                <a:cs typeface="Arial"/>
                <a:sym typeface="Arial"/>
              </a:rPr>
              <a:t>  </a:t>
            </a:r>
          </a:p>
          <a:p>
            <a:pPr>
              <a:defRPr>
                <a:solidFill>
                  <a:srgbClr val="381C00"/>
                </a:solidFill>
              </a:defRPr>
            </a:pPr>
            <a:r>
              <a:rPr baseline="31999"/>
              <a:t>12</a:t>
            </a:r>
            <a:r>
              <a:t> Pământul a dat verdeaţă, iarbă cu sămânţă </a:t>
            </a:r>
            <a:r>
              <a:rPr b="1"/>
              <a:t>după soiul ei </a:t>
            </a:r>
            <a:r>
              <a:t>şi pomi care fac rod şi care îşi au sămânţa în ei, </a:t>
            </a:r>
            <a:r>
              <a:rPr b="1"/>
              <a:t>după soiul lor</a:t>
            </a:r>
            <a:r>
              <a:t>. Dumnezeu a văzut că lucrul acesta era bun. </a:t>
            </a:r>
          </a:p>
        </p:txBody>
      </p:sp>
    </p:spTree>
  </p:cSld>
  <p:clrMapOvr>
    <a:masterClrMapping/>
  </p:clrMapOvr>
  <p:transition xmlns:p14="http://schemas.microsoft.com/office/powerpoint/2010/mai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 name="KNwide Slides to layer for translation 2017 Feb 3.032.jpg" descr="KNwide Slides to layer for translation 2017 Feb 3.032.jpg"/>
          <p:cNvPicPr>
            <a:picLocks noChangeAspect="1"/>
          </p:cNvPicPr>
          <p:nvPr/>
        </p:nvPicPr>
        <p:blipFill>
          <a:blip r:embed="rId2">
            <a:extLst/>
          </a:blip>
          <a:srcRect l="17962" t="7436" r="18341" b="7436"/>
          <a:stretch>
            <a:fillRect/>
          </a:stretch>
        </p:blipFill>
        <p:spPr>
          <a:xfrm>
            <a:off x="4426346" y="1019968"/>
            <a:ext cx="15531477" cy="11676125"/>
          </a:xfrm>
          <a:prstGeom prst="rect">
            <a:avLst/>
          </a:prstGeom>
          <a:ln w="12700">
            <a:miter lim="400000"/>
          </a:ln>
        </p:spPr>
      </p:pic>
      <p:sp>
        <p:nvSpPr>
          <p:cNvPr id="1608" name="Antibiotic…"/>
          <p:cNvSpPr/>
          <p:nvPr/>
        </p:nvSpPr>
        <p:spPr>
          <a:xfrm>
            <a:off x="15469057" y="1698561"/>
            <a:ext cx="4131703" cy="2623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4400">
                <a:latin typeface="Arial"/>
                <a:ea typeface="Arial"/>
                <a:cs typeface="Arial"/>
                <a:sym typeface="Arial"/>
              </a:defRPr>
            </a:pPr>
            <a:r>
              <a:t>Antibiotic</a:t>
            </a:r>
          </a:p>
          <a:p>
            <a:pPr defTabSz="914400">
              <a:defRPr sz="4400">
                <a:latin typeface="Arial"/>
                <a:ea typeface="Arial"/>
                <a:cs typeface="Arial"/>
                <a:sym typeface="Arial"/>
              </a:defRPr>
            </a:pPr>
            <a:r>
              <a:t>absorbit prin </a:t>
            </a:r>
          </a:p>
          <a:p>
            <a:pPr defTabSz="914400">
              <a:defRPr sz="4400">
                <a:latin typeface="Arial"/>
                <a:ea typeface="Arial"/>
                <a:cs typeface="Arial"/>
                <a:sym typeface="Arial"/>
              </a:defRPr>
            </a:pPr>
            <a:r>
              <a:t>peretele </a:t>
            </a:r>
          </a:p>
          <a:p>
            <a:pPr defTabSz="914400">
              <a:defRPr sz="4400">
                <a:latin typeface="Arial"/>
                <a:ea typeface="Arial"/>
                <a:cs typeface="Arial"/>
                <a:sym typeface="Arial"/>
              </a:defRPr>
            </a:pPr>
            <a:r>
              <a:t>celular</a:t>
            </a:r>
          </a:p>
        </p:txBody>
      </p:sp>
      <p:sp>
        <p:nvSpPr>
          <p:cNvPr id="1609" name="H. pylori…"/>
          <p:cNvSpPr/>
          <p:nvPr/>
        </p:nvSpPr>
        <p:spPr>
          <a:xfrm>
            <a:off x="14878186" y="5000580"/>
            <a:ext cx="5313442" cy="32481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4400">
                <a:latin typeface="Arial"/>
                <a:ea typeface="Arial"/>
                <a:cs typeface="Arial"/>
                <a:sym typeface="Arial"/>
              </a:defRPr>
            </a:pPr>
            <a:r>
              <a:t>H. pylori </a:t>
            </a:r>
          </a:p>
          <a:p>
            <a:pPr defTabSz="914400">
              <a:defRPr sz="4400">
                <a:latin typeface="Arial"/>
                <a:ea typeface="Arial"/>
                <a:cs typeface="Arial"/>
                <a:sym typeface="Arial"/>
              </a:defRPr>
            </a:pPr>
            <a:r>
              <a:t>Mutantă </a:t>
            </a:r>
          </a:p>
          <a:p>
            <a:pPr defTabSz="914400">
              <a:defRPr sz="4400">
                <a:latin typeface="Arial"/>
                <a:ea typeface="Arial"/>
                <a:cs typeface="Arial"/>
                <a:sym typeface="Arial"/>
              </a:defRPr>
            </a:pPr>
            <a:r>
              <a:t>nu are abilitatea </a:t>
            </a:r>
          </a:p>
          <a:p>
            <a:pPr defTabSz="914400">
              <a:defRPr sz="4400">
                <a:latin typeface="Arial"/>
                <a:ea typeface="Arial"/>
                <a:cs typeface="Arial"/>
                <a:sym typeface="Arial"/>
              </a:defRPr>
            </a:pPr>
            <a:r>
              <a:t>de a produce </a:t>
            </a:r>
          </a:p>
          <a:p>
            <a:pPr defTabSz="914400">
              <a:defRPr sz="4400">
                <a:latin typeface="Arial"/>
                <a:ea typeface="Arial"/>
                <a:cs typeface="Arial"/>
                <a:sym typeface="Arial"/>
              </a:defRPr>
            </a:pPr>
            <a:r>
              <a:t>enzimă</a:t>
            </a:r>
          </a:p>
        </p:txBody>
      </p:sp>
      <p:sp>
        <p:nvSpPr>
          <p:cNvPr id="1610" name="MUTANTĂ"/>
          <p:cNvSpPr/>
          <p:nvPr/>
        </p:nvSpPr>
        <p:spPr>
          <a:xfrm rot="20460000">
            <a:off x="5229616" y="2802008"/>
            <a:ext cx="6281257"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B01601"/>
                </a:solidFill>
                <a:latin typeface="Arial Black"/>
                <a:ea typeface="Arial Black"/>
                <a:cs typeface="Arial Black"/>
                <a:sym typeface="Arial Black"/>
              </a:defRPr>
            </a:lvl1pPr>
          </a:lstStyle>
          <a:p>
            <a:r>
              <a:t>MUTANTĂ</a:t>
            </a:r>
          </a:p>
        </p:txBody>
      </p:sp>
      <p:sp>
        <p:nvSpPr>
          <p:cNvPr id="1611" name="Rectangle"/>
          <p:cNvSpPr/>
          <p:nvPr/>
        </p:nvSpPr>
        <p:spPr>
          <a:xfrm rot="1440000">
            <a:off x="14950030" y="5963201"/>
            <a:ext cx="1603346" cy="144421"/>
          </a:xfrm>
          <a:prstGeom prst="rect">
            <a:avLst/>
          </a:prstGeom>
          <a:solidFill>
            <a:srgbClr val="971817"/>
          </a:solidFill>
          <a:ln w="12700">
            <a:miter lim="400000"/>
          </a:ln>
        </p:spPr>
        <p:txBody>
          <a:bodyPr lIns="50800" tIns="50800" rIns="50800" bIns="50800" anchor="ctr"/>
          <a:lstStyle/>
          <a:p>
            <a:pPr>
              <a:defRPr sz="3600">
                <a:solidFill>
                  <a:srgbClr val="FFFFFF"/>
                </a:solidFill>
                <a:latin typeface="Helvetica Light"/>
                <a:ea typeface="Helvetica Light"/>
                <a:cs typeface="Helvetica Light"/>
                <a:sym typeface="Helvetica Light"/>
              </a:defRPr>
            </a:pPr>
            <a:endParaRPr/>
          </a:p>
        </p:txBody>
      </p:sp>
      <p:sp>
        <p:nvSpPr>
          <p:cNvPr id="1612" name="H. pylori…"/>
          <p:cNvSpPr/>
          <p:nvPr/>
        </p:nvSpPr>
        <p:spPr>
          <a:xfrm>
            <a:off x="5236606" y="6321663"/>
            <a:ext cx="5784677" cy="137747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914400">
              <a:buFont typeface="Arial"/>
              <a:defRPr sz="4700">
                <a:uFill>
                  <a:solidFill>
                    <a:srgbClr val="000000"/>
                  </a:solidFill>
                </a:uFill>
                <a:latin typeface="Arial"/>
                <a:ea typeface="Arial"/>
                <a:cs typeface="Arial"/>
                <a:sym typeface="Arial"/>
              </a:defRPr>
            </a:pPr>
            <a:r>
              <a:t>H. pylori</a:t>
            </a:r>
          </a:p>
          <a:p>
            <a:pPr defTabSz="914400">
              <a:buFont typeface="Arial"/>
              <a:defRPr sz="4700">
                <a:uFill>
                  <a:solidFill>
                    <a:srgbClr val="000000"/>
                  </a:solidFill>
                </a:uFill>
                <a:latin typeface="Arial"/>
                <a:ea typeface="Arial"/>
                <a:cs typeface="Arial"/>
                <a:sym typeface="Arial"/>
              </a:defRPr>
            </a:pPr>
            <a:r>
              <a:t>(Helicobacteria pylori)</a:t>
            </a:r>
          </a:p>
        </p:txBody>
      </p:sp>
    </p:spTree>
  </p:cSld>
  <p:clrMapOvr>
    <a:masterClrMapping/>
  </p:clrMapOvr>
  <p:transition xmlns:p14="http://schemas.microsoft.com/office/powerpoint/2010/mai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4" name="KNwide Slides to layer for translation 2017 Feb 3.034.jpg" descr="KNwide Slides to layer for translation 2017 Feb 3.034.jpg"/>
          <p:cNvPicPr>
            <a:picLocks/>
          </p:cNvPicPr>
          <p:nvPr/>
        </p:nvPicPr>
        <p:blipFill>
          <a:blip r:embed="rId2">
            <a:extLst/>
          </a:blip>
          <a:srcRect l="18102" t="6821" r="18102" b="7650"/>
          <a:stretch>
            <a:fillRect/>
          </a:stretch>
        </p:blipFill>
        <p:spPr>
          <a:xfrm>
            <a:off x="4425949" y="1022349"/>
            <a:ext cx="15532101" cy="11671301"/>
          </a:xfrm>
          <a:prstGeom prst="rect">
            <a:avLst/>
          </a:prstGeom>
          <a:ln w="12700">
            <a:miter lim="400000"/>
          </a:ln>
        </p:spPr>
      </p:pic>
      <p:sp>
        <p:nvSpPr>
          <p:cNvPr id="1615" name="Rectangle"/>
          <p:cNvSpPr/>
          <p:nvPr/>
        </p:nvSpPr>
        <p:spPr>
          <a:xfrm rot="1440000">
            <a:off x="14950030" y="5963201"/>
            <a:ext cx="1603346" cy="144421"/>
          </a:xfrm>
          <a:prstGeom prst="rect">
            <a:avLst/>
          </a:prstGeom>
          <a:solidFill>
            <a:srgbClr val="971817"/>
          </a:solidFill>
          <a:ln w="12700">
            <a:miter lim="400000"/>
          </a:ln>
        </p:spPr>
        <p:txBody>
          <a:bodyPr lIns="50800" tIns="50800" rIns="50800" bIns="50800" anchor="ctr"/>
          <a:lstStyle/>
          <a:p>
            <a:pPr>
              <a:defRPr sz="3600">
                <a:solidFill>
                  <a:srgbClr val="FFFFFF"/>
                </a:solidFill>
                <a:latin typeface="Helvetica Light"/>
                <a:ea typeface="Helvetica Light"/>
                <a:cs typeface="Helvetica Light"/>
                <a:sym typeface="Helvetica Light"/>
              </a:defRPr>
            </a:pPr>
            <a:endParaRPr/>
          </a:p>
        </p:txBody>
      </p:sp>
      <p:sp>
        <p:nvSpPr>
          <p:cNvPr id="1616" name="A supraviețuit datorită…"/>
          <p:cNvSpPr/>
          <p:nvPr/>
        </p:nvSpPr>
        <p:spPr>
          <a:xfrm>
            <a:off x="12404696" y="8983987"/>
            <a:ext cx="3810598" cy="2472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100">
                <a:solidFill>
                  <a:srgbClr val="941751"/>
                </a:solidFill>
                <a:latin typeface="Arial"/>
                <a:ea typeface="Arial"/>
                <a:cs typeface="Arial"/>
                <a:sym typeface="Arial"/>
              </a:defRPr>
            </a:pPr>
            <a:r>
              <a:t>A supraviețuit datorită </a:t>
            </a:r>
          </a:p>
          <a:p>
            <a:pPr>
              <a:defRPr sz="4100">
                <a:solidFill>
                  <a:srgbClr val="941751"/>
                </a:solidFill>
                <a:latin typeface="Arial"/>
                <a:ea typeface="Arial"/>
                <a:cs typeface="Arial"/>
                <a:sym typeface="Arial"/>
              </a:defRPr>
            </a:pPr>
            <a:r>
              <a:t>informației </a:t>
            </a:r>
            <a:r>
              <a:rPr b="1"/>
              <a:t>deficitare</a:t>
            </a:r>
            <a:r>
              <a:t>!</a:t>
            </a:r>
          </a:p>
        </p:txBody>
      </p:sp>
      <p:sp>
        <p:nvSpPr>
          <p:cNvPr id="1617" name="Fără enzimă…"/>
          <p:cNvSpPr/>
          <p:nvPr/>
        </p:nvSpPr>
        <p:spPr>
          <a:xfrm>
            <a:off x="6601412" y="9176601"/>
            <a:ext cx="3916415" cy="1875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100">
                <a:solidFill>
                  <a:srgbClr val="941751"/>
                </a:solidFill>
                <a:latin typeface="Arial"/>
                <a:ea typeface="Arial"/>
                <a:cs typeface="Arial"/>
                <a:sym typeface="Arial"/>
              </a:defRPr>
            </a:pPr>
            <a:r>
              <a:t>Fără enzimă</a:t>
            </a:r>
          </a:p>
          <a:p>
            <a:pPr>
              <a:defRPr sz="4100">
                <a:solidFill>
                  <a:srgbClr val="941751"/>
                </a:solidFill>
                <a:latin typeface="Arial"/>
                <a:ea typeface="Arial"/>
                <a:cs typeface="Arial"/>
                <a:sym typeface="Arial"/>
              </a:defRPr>
            </a:pPr>
            <a:r>
              <a:t>Fără otravă</a:t>
            </a:r>
          </a:p>
          <a:p>
            <a:pPr>
              <a:defRPr sz="4100">
                <a:solidFill>
                  <a:srgbClr val="941751"/>
                </a:solidFill>
                <a:latin typeface="Arial"/>
                <a:ea typeface="Arial"/>
                <a:cs typeface="Arial"/>
                <a:sym typeface="Arial"/>
              </a:defRPr>
            </a:pPr>
            <a:r>
              <a:t>Fără moarte</a:t>
            </a:r>
          </a:p>
        </p:txBody>
      </p:sp>
      <p:sp>
        <p:nvSpPr>
          <p:cNvPr id="1618" name="Antibiotic…"/>
          <p:cNvSpPr/>
          <p:nvPr/>
        </p:nvSpPr>
        <p:spPr>
          <a:xfrm>
            <a:off x="15469057" y="1698561"/>
            <a:ext cx="4131703" cy="2623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a:defRPr sz="4400">
                <a:latin typeface="Arial"/>
                <a:ea typeface="Arial"/>
                <a:cs typeface="Arial"/>
                <a:sym typeface="Arial"/>
              </a:defRPr>
            </a:pPr>
            <a:r>
              <a:t>Antibiotic</a:t>
            </a:r>
          </a:p>
          <a:p>
            <a:pPr defTabSz="914400">
              <a:defRPr sz="4400">
                <a:latin typeface="Arial"/>
                <a:ea typeface="Arial"/>
                <a:cs typeface="Arial"/>
                <a:sym typeface="Arial"/>
              </a:defRPr>
            </a:pPr>
            <a:r>
              <a:t>absorbit prin </a:t>
            </a:r>
          </a:p>
          <a:p>
            <a:pPr defTabSz="914400">
              <a:defRPr sz="4400">
                <a:latin typeface="Arial"/>
                <a:ea typeface="Arial"/>
                <a:cs typeface="Arial"/>
                <a:sym typeface="Arial"/>
              </a:defRPr>
            </a:pPr>
            <a:r>
              <a:t>peretele </a:t>
            </a:r>
          </a:p>
          <a:p>
            <a:pPr defTabSz="914400">
              <a:defRPr sz="4400">
                <a:latin typeface="Arial"/>
                <a:ea typeface="Arial"/>
                <a:cs typeface="Arial"/>
                <a:sym typeface="Arial"/>
              </a:defRPr>
            </a:pPr>
            <a:r>
              <a:t>celular</a:t>
            </a:r>
          </a:p>
        </p:txBody>
      </p:sp>
      <p:sp>
        <p:nvSpPr>
          <p:cNvPr id="1619" name="H. pylori…"/>
          <p:cNvSpPr/>
          <p:nvPr/>
        </p:nvSpPr>
        <p:spPr>
          <a:xfrm>
            <a:off x="14878186" y="5000580"/>
            <a:ext cx="5313442" cy="32481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4400">
                <a:latin typeface="Arial"/>
                <a:ea typeface="Arial"/>
                <a:cs typeface="Arial"/>
                <a:sym typeface="Arial"/>
              </a:defRPr>
            </a:pPr>
            <a:r>
              <a:t>H. pylori </a:t>
            </a:r>
          </a:p>
          <a:p>
            <a:pPr defTabSz="914400">
              <a:defRPr sz="4400">
                <a:latin typeface="Arial"/>
                <a:ea typeface="Arial"/>
                <a:cs typeface="Arial"/>
                <a:sym typeface="Arial"/>
              </a:defRPr>
            </a:pPr>
            <a:r>
              <a:t>Mutantă </a:t>
            </a:r>
          </a:p>
          <a:p>
            <a:pPr defTabSz="914400">
              <a:defRPr sz="4400">
                <a:latin typeface="Arial"/>
                <a:ea typeface="Arial"/>
                <a:cs typeface="Arial"/>
                <a:sym typeface="Arial"/>
              </a:defRPr>
            </a:pPr>
            <a:r>
              <a:t>nu are abilitatea </a:t>
            </a:r>
          </a:p>
          <a:p>
            <a:pPr defTabSz="914400">
              <a:defRPr sz="4400">
                <a:latin typeface="Arial"/>
                <a:ea typeface="Arial"/>
                <a:cs typeface="Arial"/>
                <a:sym typeface="Arial"/>
              </a:defRPr>
            </a:pPr>
            <a:r>
              <a:t>de a produce </a:t>
            </a:r>
          </a:p>
          <a:p>
            <a:pPr defTabSz="914400">
              <a:defRPr sz="4400">
                <a:latin typeface="Arial"/>
                <a:ea typeface="Arial"/>
                <a:cs typeface="Arial"/>
                <a:sym typeface="Arial"/>
              </a:defRPr>
            </a:pPr>
            <a:r>
              <a:t>enzimă</a:t>
            </a:r>
          </a:p>
        </p:txBody>
      </p:sp>
      <p:sp>
        <p:nvSpPr>
          <p:cNvPr id="1620" name="H. pylori…"/>
          <p:cNvSpPr/>
          <p:nvPr/>
        </p:nvSpPr>
        <p:spPr>
          <a:xfrm>
            <a:off x="5236606" y="6321663"/>
            <a:ext cx="5784677" cy="1377474"/>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914400">
              <a:buFont typeface="Arial"/>
              <a:defRPr sz="4700">
                <a:uFill>
                  <a:solidFill>
                    <a:srgbClr val="000000"/>
                  </a:solidFill>
                </a:uFill>
                <a:latin typeface="Arial"/>
                <a:ea typeface="Arial"/>
                <a:cs typeface="Arial"/>
                <a:sym typeface="Arial"/>
              </a:defRPr>
            </a:pPr>
            <a:r>
              <a:t>H. pylori</a:t>
            </a:r>
          </a:p>
          <a:p>
            <a:pPr defTabSz="914400">
              <a:buFont typeface="Arial"/>
              <a:defRPr sz="4700">
                <a:uFill>
                  <a:solidFill>
                    <a:srgbClr val="000000"/>
                  </a:solidFill>
                </a:uFill>
                <a:latin typeface="Arial"/>
                <a:ea typeface="Arial"/>
                <a:cs typeface="Arial"/>
                <a:sym typeface="Arial"/>
              </a:defRPr>
            </a:pPr>
            <a:r>
              <a:t>(Helicobacteria pylori)</a:t>
            </a:r>
          </a:p>
        </p:txBody>
      </p:sp>
      <p:sp>
        <p:nvSpPr>
          <p:cNvPr id="1621" name="MUTANTĂ"/>
          <p:cNvSpPr/>
          <p:nvPr/>
        </p:nvSpPr>
        <p:spPr>
          <a:xfrm rot="20460000">
            <a:off x="5229616" y="2802008"/>
            <a:ext cx="6281257"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B01601"/>
                </a:solidFill>
                <a:latin typeface="Arial Black"/>
                <a:ea typeface="Arial Black"/>
                <a:cs typeface="Arial Black"/>
                <a:sym typeface="Arial Black"/>
              </a:defRPr>
            </a:lvl1pPr>
          </a:lstStyle>
          <a:p>
            <a:r>
              <a:t>MUTANTĂ</a:t>
            </a:r>
          </a:p>
        </p:txBody>
      </p:sp>
    </p:spTree>
  </p:cSld>
  <p:clrMapOvr>
    <a:masterClrMapping/>
  </p:clrMapOvr>
  <p:transition xmlns:p14="http://schemas.microsoft.com/office/powerpoint/2010/mai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 name="H pylori Dies &amp; Survives"/>
          <p:cNvSpPr>
            <a:spLocks noGrp="1"/>
          </p:cNvSpPr>
          <p:nvPr>
            <p:ph type="title" idx="4294967295"/>
          </p:nvPr>
        </p:nvSpPr>
        <p:spPr>
          <a:xfrm>
            <a:off x="5033669" y="846696"/>
            <a:ext cx="8229601" cy="1143001"/>
          </a:xfrm>
          <a:prstGeom prst="rect">
            <a:avLst/>
          </a:prstGeom>
        </p:spPr>
        <p:txBody>
          <a:bodyPr lIns="45719" tIns="45719" rIns="45719" bIns="45719" anchor="ctr">
            <a:normAutofit/>
          </a:bodyPr>
          <a:lstStyle>
            <a:lvl1pPr defTabSz="914400">
              <a:defRPr sz="4400">
                <a:solidFill>
                  <a:srgbClr val="000000"/>
                </a:solidFill>
                <a:latin typeface="Arial"/>
                <a:ea typeface="Arial"/>
                <a:cs typeface="Arial"/>
                <a:sym typeface="Arial"/>
              </a:defRPr>
            </a:lvl1pPr>
          </a:lstStyle>
          <a:p>
            <a:r>
              <a:t>H pylori Dies &amp; Survives</a:t>
            </a:r>
          </a:p>
        </p:txBody>
      </p:sp>
      <p:pic>
        <p:nvPicPr>
          <p:cNvPr id="1624" name="H" descr="H"/>
          <p:cNvPicPr>
            <a:picLocks noChangeAspect="1"/>
          </p:cNvPicPr>
          <p:nvPr/>
        </p:nvPicPr>
        <p:blipFill>
          <a:blip r:embed="rId2">
            <a:extLst/>
          </a:blip>
          <a:stretch>
            <a:fillRect/>
          </a:stretch>
        </p:blipFill>
        <p:spPr>
          <a:xfrm>
            <a:off x="4219364" y="738385"/>
            <a:ext cx="16556330" cy="12239132"/>
          </a:xfrm>
          <a:prstGeom prst="rect">
            <a:avLst/>
          </a:prstGeom>
          <a:ln w="12700">
            <a:miter lim="400000"/>
          </a:ln>
        </p:spPr>
      </p:pic>
      <p:sp>
        <p:nvSpPr>
          <p:cNvPr id="1625" name="H. pylori"/>
          <p:cNvSpPr/>
          <p:nvPr/>
        </p:nvSpPr>
        <p:spPr>
          <a:xfrm>
            <a:off x="5650457" y="1124590"/>
            <a:ext cx="3429001" cy="9428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914400">
              <a:defRPr sz="6000">
                <a:latin typeface="Arial"/>
                <a:ea typeface="Arial"/>
                <a:cs typeface="Arial"/>
                <a:sym typeface="Arial"/>
              </a:defRPr>
            </a:lvl1pPr>
          </a:lstStyle>
          <a:p>
            <a:r>
              <a:t>H. pylori</a:t>
            </a:r>
          </a:p>
        </p:txBody>
      </p:sp>
      <p:sp>
        <p:nvSpPr>
          <p:cNvPr id="1626" name="Normal…"/>
          <p:cNvSpPr/>
          <p:nvPr/>
        </p:nvSpPr>
        <p:spPr>
          <a:xfrm>
            <a:off x="4869965" y="5821860"/>
            <a:ext cx="4187593" cy="16714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5100" b="1">
                <a:solidFill>
                  <a:schemeClr val="accent3">
                    <a:hueOff val="929958"/>
                    <a:satOff val="10247"/>
                    <a:lumOff val="-24509"/>
                  </a:schemeClr>
                </a:solidFill>
                <a:latin typeface="Arial"/>
                <a:ea typeface="Arial"/>
                <a:cs typeface="Arial"/>
                <a:sym typeface="Arial"/>
              </a:defRPr>
            </a:pPr>
            <a:r>
              <a:t>Normal</a:t>
            </a:r>
          </a:p>
          <a:p>
            <a:pPr defTabSz="914400">
              <a:defRPr sz="4000" b="1">
                <a:solidFill>
                  <a:schemeClr val="accent3">
                    <a:hueOff val="929958"/>
                    <a:satOff val="10247"/>
                    <a:lumOff val="-24509"/>
                  </a:schemeClr>
                </a:solidFill>
                <a:latin typeface="Arial"/>
                <a:ea typeface="Arial"/>
                <a:cs typeface="Arial"/>
                <a:sym typeface="Arial"/>
              </a:defRPr>
            </a:pPr>
            <a:r>
              <a:rPr b="0"/>
              <a:t> (produce enzimă)</a:t>
            </a:r>
            <a:endParaRPr sz="1800" b="0"/>
          </a:p>
        </p:txBody>
      </p:sp>
      <p:sp>
        <p:nvSpPr>
          <p:cNvPr id="1627" name="Mutantă…"/>
          <p:cNvSpPr/>
          <p:nvPr/>
        </p:nvSpPr>
        <p:spPr>
          <a:xfrm>
            <a:off x="4494347" y="11615732"/>
            <a:ext cx="4522560" cy="17672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2800">
                <a:solidFill>
                  <a:srgbClr val="FF2600"/>
                </a:solidFill>
                <a:latin typeface="Arial"/>
                <a:ea typeface="Arial"/>
                <a:cs typeface="Arial"/>
                <a:sym typeface="Arial"/>
              </a:defRPr>
            </a:pPr>
            <a:r>
              <a:rPr sz="5100"/>
              <a:t>Mutantă</a:t>
            </a:r>
          </a:p>
          <a:p>
            <a:pPr defTabSz="914400">
              <a:defRPr sz="3200">
                <a:latin typeface="Arial"/>
                <a:ea typeface="Arial"/>
                <a:cs typeface="Arial"/>
                <a:sym typeface="Arial"/>
              </a:defRPr>
            </a:pPr>
            <a:r>
              <a:t>(nu produce enzimă)</a:t>
            </a:r>
          </a:p>
        </p:txBody>
      </p:sp>
      <p:sp>
        <p:nvSpPr>
          <p:cNvPr id="1628" name="Antibioticul aplicat"/>
          <p:cNvSpPr/>
          <p:nvPr/>
        </p:nvSpPr>
        <p:spPr>
          <a:xfrm>
            <a:off x="10383087" y="925296"/>
            <a:ext cx="3907347" cy="15688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5100" b="1">
                <a:solidFill>
                  <a:srgbClr val="008000"/>
                </a:solidFill>
                <a:latin typeface="Arial"/>
                <a:ea typeface="Arial"/>
                <a:cs typeface="Arial"/>
                <a:sym typeface="Arial"/>
              </a:defRPr>
            </a:lvl1pPr>
          </a:lstStyle>
          <a:p>
            <a:r>
              <a:t>Antibioticul aplicat</a:t>
            </a:r>
          </a:p>
        </p:txBody>
      </p:sp>
      <p:sp>
        <p:nvSpPr>
          <p:cNvPr id="1629" name="moarte"/>
          <p:cNvSpPr/>
          <p:nvPr/>
        </p:nvSpPr>
        <p:spPr>
          <a:xfrm>
            <a:off x="10713906" y="6253958"/>
            <a:ext cx="3245709" cy="8072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5000">
                <a:solidFill>
                  <a:srgbClr val="008000"/>
                </a:solidFill>
                <a:latin typeface="Arial"/>
                <a:ea typeface="Arial"/>
                <a:cs typeface="Arial"/>
                <a:sym typeface="Arial"/>
              </a:defRPr>
            </a:lvl1pPr>
          </a:lstStyle>
          <a:p>
            <a:r>
              <a:t>moarte</a:t>
            </a:r>
          </a:p>
        </p:txBody>
      </p:sp>
      <p:sp>
        <p:nvSpPr>
          <p:cNvPr id="1630" name="supraviețuiește"/>
          <p:cNvSpPr/>
          <p:nvPr/>
        </p:nvSpPr>
        <p:spPr>
          <a:xfrm>
            <a:off x="10361635" y="12185095"/>
            <a:ext cx="3660729"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3600">
                <a:solidFill>
                  <a:schemeClr val="accent3">
                    <a:hueOff val="929958"/>
                    <a:satOff val="10247"/>
                    <a:lumOff val="-24509"/>
                  </a:schemeClr>
                </a:solidFill>
                <a:latin typeface="Arial"/>
                <a:ea typeface="Arial"/>
                <a:cs typeface="Arial"/>
                <a:sym typeface="Arial"/>
              </a:defRPr>
            </a:lvl1pPr>
          </a:lstStyle>
          <a:p>
            <a:r>
              <a:t>supraviețuiește</a:t>
            </a:r>
          </a:p>
        </p:txBody>
      </p:sp>
      <p:sp>
        <p:nvSpPr>
          <p:cNvPr id="1631" name="Continuă să se reproducă și să producă descendenți care rezistă antibioticelor folosite pentru a o trata"/>
          <p:cNvSpPr/>
          <p:nvPr/>
        </p:nvSpPr>
        <p:spPr>
          <a:xfrm>
            <a:off x="14828363" y="5422550"/>
            <a:ext cx="5649241" cy="29323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4000">
                <a:latin typeface="Arial"/>
                <a:ea typeface="Arial"/>
                <a:cs typeface="Arial"/>
                <a:sym typeface="Arial"/>
              </a:defRPr>
            </a:lvl1pPr>
          </a:lstStyle>
          <a:p>
            <a:r>
              <a:t>Continuă să se reproducă și să producă descendenți care rezistă antibioticelor folosite pentru a o trata</a:t>
            </a:r>
          </a:p>
        </p:txBody>
      </p:sp>
      <p:sp>
        <p:nvSpPr>
          <p:cNvPr id="1632" name="HA HA HA!"/>
          <p:cNvSpPr/>
          <p:nvPr/>
        </p:nvSpPr>
        <p:spPr>
          <a:xfrm>
            <a:off x="13720027" y="8331497"/>
            <a:ext cx="2092475" cy="5859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900">
                <a:solidFill>
                  <a:srgbClr val="0096FF"/>
                </a:solidFill>
                <a:latin typeface="Futura"/>
                <a:ea typeface="Futura"/>
                <a:cs typeface="Futura"/>
                <a:sym typeface="Futura"/>
              </a:defRPr>
            </a:lvl1pPr>
          </a:lstStyle>
          <a:p>
            <a:r>
              <a:t>HA HA HA!</a:t>
            </a:r>
          </a:p>
        </p:txBody>
      </p:sp>
    </p:spTree>
  </p:cSld>
  <p:clrMapOvr>
    <a:masterClrMapping/>
  </p:clrMapOvr>
  <p:transition xmlns:p14="http://schemas.microsoft.com/office/powerpoint/2010/mai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4" name="Paper_Red_GeneralBG.jpg" descr="Paper_Red_GeneralBG.jpg"/>
          <p:cNvPicPr>
            <a:picLocks/>
          </p:cNvPicPr>
          <p:nvPr/>
        </p:nvPicPr>
        <p:blipFill>
          <a:blip r:embed="rId3">
            <a:extLst/>
          </a:blip>
          <a:stretch>
            <a:fillRect/>
          </a:stretch>
        </p:blipFill>
        <p:spPr>
          <a:xfrm>
            <a:off x="0" y="0"/>
            <a:ext cx="24384000" cy="13716000"/>
          </a:xfrm>
          <a:prstGeom prst="rect">
            <a:avLst/>
          </a:prstGeom>
          <a:ln w="12700">
            <a:miter lim="400000"/>
          </a:ln>
        </p:spPr>
      </p:pic>
      <p:pic>
        <p:nvPicPr>
          <p:cNvPr id="1635" name="Sin_Romans822_NoText.jpg" descr="Sin_Romans822_NoText.jpg"/>
          <p:cNvPicPr>
            <a:picLocks/>
          </p:cNvPicPr>
          <p:nvPr/>
        </p:nvPicPr>
        <p:blipFill>
          <a:blip r:embed="rId4">
            <a:extLst/>
          </a:blip>
          <a:stretch>
            <a:fillRect/>
          </a:stretch>
        </p:blipFill>
        <p:spPr>
          <a:xfrm>
            <a:off x="0" y="0"/>
            <a:ext cx="24384000" cy="13716000"/>
          </a:xfrm>
          <a:prstGeom prst="rect">
            <a:avLst/>
          </a:prstGeom>
          <a:ln w="12700">
            <a:miter lim="400000"/>
          </a:ln>
        </p:spPr>
      </p:pic>
      <p:sp>
        <p:nvSpPr>
          <p:cNvPr id="1636" name="Circle"/>
          <p:cNvSpPr/>
          <p:nvPr/>
        </p:nvSpPr>
        <p:spPr>
          <a:xfrm>
            <a:off x="6178550" y="273050"/>
            <a:ext cx="12052300" cy="12052300"/>
          </a:xfrm>
          <a:prstGeom prst="ellipse">
            <a:avLst/>
          </a:prstGeom>
          <a:solidFill>
            <a:srgbClr val="000000">
              <a:alpha val="60000"/>
            </a:srgbClr>
          </a:solidFill>
          <a:ln w="25400">
            <a:solidFill>
              <a:srgbClr val="000000">
                <a:alpha val="60000"/>
              </a:srgbClr>
            </a:solidFill>
          </a:ln>
        </p:spPr>
        <p:txBody>
          <a:bodyPr lIns="50800" tIns="50800" rIns="50800" bIns="50800" anchor="ctr"/>
          <a:lstStyle/>
          <a:p>
            <a:pPr marL="40639" marR="40639" defTabSz="914400">
              <a:defRPr>
                <a:uFill>
                  <a:solidFill>
                    <a:srgbClr val="000000"/>
                  </a:solidFill>
                </a:uFill>
              </a:defRPr>
            </a:pPr>
            <a:endParaRPr/>
          </a:p>
        </p:txBody>
      </p:sp>
      <p:sp>
        <p:nvSpPr>
          <p:cNvPr id="1637" name="PĂCATUL"/>
          <p:cNvSpPr/>
          <p:nvPr/>
        </p:nvSpPr>
        <p:spPr>
          <a:xfrm>
            <a:off x="6058286" y="5118099"/>
            <a:ext cx="12485991" cy="2603501"/>
          </a:xfrm>
          <a:prstGeom prst="rect">
            <a:avLst/>
          </a:prstGeom>
          <a:ln w="12700">
            <a:miter lim="400000"/>
          </a:ln>
          <a:effectLst>
            <a:outerShdw blurRad="63500" dist="12700" dir="5400000" rotWithShape="0">
              <a:srgbClr val="000000">
                <a:alpha val="72999"/>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ECB3E"/>
              </a:buClr>
              <a:buFont typeface="DejaVu Sans"/>
              <a:defRPr sz="17600" b="1">
                <a:solidFill>
                  <a:srgbClr val="FECB3E"/>
                </a:solidFill>
                <a:effectLst>
                  <a:outerShdw blurRad="12700" dist="215900" dir="2700000" rotWithShape="0">
                    <a:srgbClr val="000000"/>
                  </a:outerShdw>
                </a:effectLst>
                <a:uFill>
                  <a:solidFill>
                    <a:srgbClr val="FECB3E"/>
                  </a:solidFill>
                </a:uFill>
                <a:latin typeface="DejaVu Sans"/>
                <a:ea typeface="DejaVu Sans"/>
                <a:cs typeface="DejaVu Sans"/>
                <a:sym typeface="DejaVu Sans"/>
              </a:defRPr>
            </a:lvl1pPr>
          </a:lstStyle>
          <a:p>
            <a:r>
              <a:t>PĂCATUL</a:t>
            </a:r>
          </a:p>
        </p:txBody>
      </p:sp>
      <p:sp>
        <p:nvSpPr>
          <p:cNvPr id="1638" name="Dar ştim că, până în…"/>
          <p:cNvSpPr>
            <a:spLocks noGrp="1"/>
          </p:cNvSpPr>
          <p:nvPr>
            <p:ph type="title" idx="4294967295"/>
          </p:nvPr>
        </p:nvSpPr>
        <p:spPr>
          <a:xfrm>
            <a:off x="556430" y="1384300"/>
            <a:ext cx="5803901" cy="10071100"/>
          </a:xfrm>
          <a:prstGeom prst="rect">
            <a:avLst/>
          </a:prstGeom>
        </p:spPr>
        <p:txBody>
          <a:bodyPr anchor="ctr"/>
          <a:lstStyle/>
          <a:p>
            <a:pPr algn="l">
              <a:lnSpc>
                <a:spcPct val="130000"/>
              </a:lnSpc>
              <a:defRPr sz="7200">
                <a:solidFill>
                  <a:srgbClr val="FFFFFF"/>
                </a:solidFill>
                <a:latin typeface="DejaVu Sans"/>
                <a:ea typeface="DejaVu Sans"/>
                <a:cs typeface="DejaVu Sans"/>
                <a:sym typeface="DejaVu Sans"/>
              </a:defRPr>
            </a:pPr>
            <a:r>
              <a:t>Dar ştim că, până în </a:t>
            </a:r>
          </a:p>
          <a:p>
            <a:pPr algn="l">
              <a:lnSpc>
                <a:spcPct val="130000"/>
              </a:lnSpc>
              <a:defRPr sz="7200">
                <a:solidFill>
                  <a:srgbClr val="FFFFFF"/>
                </a:solidFill>
                <a:latin typeface="DejaVu Sans"/>
                <a:ea typeface="DejaVu Sans"/>
                <a:cs typeface="DejaVu Sans"/>
                <a:sym typeface="DejaVu Sans"/>
              </a:defRPr>
            </a:pPr>
            <a:r>
              <a:t>ziua de azi, toată firea</a:t>
            </a:r>
          </a:p>
        </p:txBody>
      </p:sp>
      <p:sp>
        <p:nvSpPr>
          <p:cNvPr id="1639" name="suspină şi suferă durerile naşterii.…"/>
          <p:cNvSpPr/>
          <p:nvPr/>
        </p:nvSpPr>
        <p:spPr>
          <a:xfrm>
            <a:off x="17470460" y="1822450"/>
            <a:ext cx="6184901" cy="10071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r">
              <a:lnSpc>
                <a:spcPct val="130000"/>
              </a:lnSpc>
              <a:defRPr sz="7200">
                <a:solidFill>
                  <a:srgbClr val="FFFFFF"/>
                </a:solidFill>
                <a:latin typeface="DejaVu Sans"/>
                <a:ea typeface="DejaVu Sans"/>
                <a:cs typeface="DejaVu Sans"/>
                <a:sym typeface="DejaVu Sans"/>
              </a:defRPr>
            </a:pPr>
            <a:r>
              <a:t>suspină şi suferă durerile naşterii.</a:t>
            </a:r>
          </a:p>
          <a:p>
            <a:pPr algn="r">
              <a:lnSpc>
                <a:spcPct val="130000"/>
              </a:lnSpc>
              <a:defRPr sz="6400" b="1">
                <a:solidFill>
                  <a:srgbClr val="FFFFFF"/>
                </a:solidFill>
                <a:latin typeface="DejaVu Sans"/>
                <a:ea typeface="DejaVu Sans"/>
                <a:cs typeface="DejaVu Sans"/>
                <a:sym typeface="DejaVu Sans"/>
              </a:defRPr>
            </a:pPr>
            <a:r>
              <a:t>Romani 8:22</a:t>
            </a:r>
          </a:p>
        </p:txBody>
      </p:sp>
    </p:spTree>
  </p:cSld>
  <p:clrMapOvr>
    <a:masterClrMapping/>
  </p:clrMapOvr>
  <p:transition xmlns:p14="http://schemas.microsoft.com/office/powerpoint/2010/mai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 name="Mutațiile sunt consecințele menite de Dumnezeu - blestemul Lui asupra creației- din pricina păcatului lui Adam."/>
          <p:cNvSpPr>
            <a:spLocks noGrp="1"/>
          </p:cNvSpPr>
          <p:nvPr>
            <p:ph type="ctrTitle"/>
          </p:nvPr>
        </p:nvSpPr>
        <p:spPr>
          <a:xfrm>
            <a:off x="1739900" y="3098800"/>
            <a:ext cx="20904200" cy="7505700"/>
          </a:xfrm>
          <a:prstGeom prst="rect">
            <a:avLst/>
          </a:prstGeom>
        </p:spPr>
        <p:txBody>
          <a:bodyPr/>
          <a:lstStyle/>
          <a:p>
            <a:pPr>
              <a:defRPr sz="12500">
                <a:solidFill>
                  <a:srgbClr val="381C00"/>
                </a:solidFill>
                <a:latin typeface="Times New Roman"/>
                <a:ea typeface="Times New Roman"/>
                <a:cs typeface="Times New Roman"/>
                <a:sym typeface="Times New Roman"/>
              </a:defRPr>
            </a:pPr>
            <a:r>
              <a:rPr b="1"/>
              <a:t>Mutațiile </a:t>
            </a:r>
            <a:r>
              <a:t>sunt consecințele menite de Dumnezeu - blestemul Lui asupra creației- din pricina păcatului lui Adam.</a:t>
            </a:r>
          </a:p>
        </p:txBody>
      </p:sp>
    </p:spTree>
  </p:cSld>
  <p:clrMapOvr>
    <a:masterClrMapping/>
  </p:clrMapOvr>
  <p:transition xmlns:p14="http://schemas.microsoft.com/office/powerpoint/2010/mai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7"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sp>
        <p:nvSpPr>
          <p:cNvPr id="1648" name="Fără…"/>
          <p:cNvSpPr>
            <a:spLocks noGrp="1"/>
          </p:cNvSpPr>
          <p:nvPr>
            <p:ph type="title"/>
          </p:nvPr>
        </p:nvSpPr>
        <p:spPr>
          <a:xfrm>
            <a:off x="1409700" y="9207500"/>
            <a:ext cx="6565900" cy="2902304"/>
          </a:xfrm>
          <a:prstGeom prst="rect">
            <a:avLst/>
          </a:prstGeom>
        </p:spPr>
        <p:txBody>
          <a:bodyPr/>
          <a:lstStyle/>
          <a:p>
            <a:pPr algn="ctr">
              <a:lnSpc>
                <a:spcPct val="70000"/>
              </a:lnSpc>
              <a:defRPr sz="9400"/>
            </a:pPr>
            <a:r>
              <a:rPr>
                <a:latin typeface="+mn-lt"/>
                <a:ea typeface="+mn-ea"/>
                <a:cs typeface="+mn-cs"/>
                <a:sym typeface="Plantagenet Cherokee"/>
              </a:rPr>
              <a:t>Fără</a:t>
            </a:r>
          </a:p>
          <a:p>
            <a:pPr algn="ctr">
              <a:lnSpc>
                <a:spcPct val="70000"/>
              </a:lnSpc>
              <a:defRPr sz="9400"/>
            </a:pPr>
            <a:r>
              <a:rPr>
                <a:latin typeface="+mn-lt"/>
                <a:ea typeface="+mn-ea"/>
                <a:cs typeface="+mn-cs"/>
                <a:sym typeface="Plantagenet Cherokee"/>
              </a:rPr>
              <a:t>mutații</a:t>
            </a:r>
          </a:p>
        </p:txBody>
      </p:sp>
      <p:sp>
        <p:nvSpPr>
          <p:cNvPr id="1649" name="Mutațiile sunt în creștere"/>
          <p:cNvSpPr/>
          <p:nvPr/>
        </p:nvSpPr>
        <p:spPr>
          <a:xfrm>
            <a:off x="8420100" y="8699500"/>
            <a:ext cx="7835900" cy="3708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lnSpc>
                <a:spcPct val="90000"/>
              </a:lnSpc>
              <a:buClr>
                <a:srgbClr val="37121A"/>
              </a:buClr>
              <a:buFont typeface="Plantagenet Cherokee"/>
              <a:defRPr sz="9400">
                <a:solidFill>
                  <a:srgbClr val="37121A"/>
                </a:solidFill>
                <a:uFill>
                  <a:solidFill>
                    <a:srgbClr val="37121A"/>
                  </a:solidFill>
                </a:uFill>
                <a:latin typeface="+mn-lt"/>
                <a:ea typeface="+mn-ea"/>
                <a:cs typeface="+mn-cs"/>
                <a:sym typeface="Plantagenet Cherokee"/>
              </a:defRPr>
            </a:lvl1pPr>
          </a:lstStyle>
          <a:p>
            <a:r>
              <a:t>Mutațiile sunt în creștere</a:t>
            </a:r>
          </a:p>
        </p:txBody>
      </p:sp>
      <p:sp>
        <p:nvSpPr>
          <p:cNvPr id="1650" name="Fără…"/>
          <p:cNvSpPr/>
          <p:nvPr/>
        </p:nvSpPr>
        <p:spPr>
          <a:xfrm>
            <a:off x="16700500" y="9359900"/>
            <a:ext cx="6223000" cy="26206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lnSpc>
                <a:spcPct val="70000"/>
              </a:lnSpc>
              <a:buClr>
                <a:srgbClr val="37121A"/>
              </a:buClr>
              <a:buFont typeface="Plantagenet Cherokee"/>
              <a:defRPr sz="9400">
                <a:solidFill>
                  <a:srgbClr val="37121A"/>
                </a:solidFill>
                <a:uFill>
                  <a:solidFill>
                    <a:srgbClr val="37121A"/>
                  </a:solidFill>
                </a:uFill>
                <a:latin typeface="+mn-lt"/>
                <a:ea typeface="+mn-ea"/>
                <a:cs typeface="+mn-cs"/>
                <a:sym typeface="Plantagenet Cherokee"/>
              </a:defRPr>
            </a:pPr>
            <a:r>
              <a:t>Fără</a:t>
            </a:r>
          </a:p>
          <a:p>
            <a:pPr defTabSz="914400">
              <a:lnSpc>
                <a:spcPct val="70000"/>
              </a:lnSpc>
              <a:buClr>
                <a:srgbClr val="37121A"/>
              </a:buClr>
              <a:buFont typeface="Plantagenet Cherokee"/>
              <a:defRPr sz="9400">
                <a:solidFill>
                  <a:srgbClr val="37121A"/>
                </a:solidFill>
                <a:uFill>
                  <a:solidFill>
                    <a:srgbClr val="37121A"/>
                  </a:solidFill>
                </a:uFill>
                <a:latin typeface="+mn-lt"/>
                <a:ea typeface="+mn-ea"/>
                <a:cs typeface="+mn-cs"/>
                <a:sym typeface="Plantagenet Cherokee"/>
              </a:defRPr>
            </a:pPr>
            <a:r>
              <a:t>mutații</a:t>
            </a:r>
          </a:p>
        </p:txBody>
      </p:sp>
      <p:sp>
        <p:nvSpPr>
          <p:cNvPr id="1651" name="Line"/>
          <p:cNvSpPr/>
          <p:nvPr/>
        </p:nvSpPr>
        <p:spPr>
          <a:xfrm>
            <a:off x="8228806" y="7874057"/>
            <a:ext cx="1588" cy="5005388"/>
          </a:xfrm>
          <a:prstGeom prst="line">
            <a:avLst/>
          </a:prstGeom>
          <a:ln w="127000">
            <a:solidFill>
              <a:srgbClr val="270C0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52" name="Line"/>
          <p:cNvSpPr/>
          <p:nvPr/>
        </p:nvSpPr>
        <p:spPr>
          <a:xfrm flipH="1">
            <a:off x="16190912" y="7932000"/>
            <a:ext cx="2" cy="5005429"/>
          </a:xfrm>
          <a:prstGeom prst="line">
            <a:avLst/>
          </a:prstGeom>
          <a:ln w="127000">
            <a:solidFill>
              <a:srgbClr val="270C0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653" name="image.png" descr="image.png"/>
          <p:cNvPicPr>
            <a:picLocks/>
          </p:cNvPicPr>
          <p:nvPr/>
        </p:nvPicPr>
        <p:blipFill>
          <a:blip r:embed="rId3">
            <a:extLst/>
          </a:blip>
          <a:stretch>
            <a:fillRect/>
          </a:stretch>
        </p:blipFill>
        <p:spPr>
          <a:xfrm>
            <a:off x="3949700" y="698500"/>
            <a:ext cx="16433800" cy="7239000"/>
          </a:xfrm>
          <a:prstGeom prst="rect">
            <a:avLst/>
          </a:prstGeom>
          <a:ln w="12700">
            <a:miter lim="400000"/>
          </a:ln>
        </p:spPr>
      </p:pic>
      <p:pic>
        <p:nvPicPr>
          <p:cNvPr id="1654" name="Bib Hist death.jpg" descr="Bib Hist death.jpg"/>
          <p:cNvPicPr>
            <a:picLocks/>
          </p:cNvPicPr>
          <p:nvPr/>
        </p:nvPicPr>
        <p:blipFill>
          <a:blip r:embed="rId4">
            <a:extLst/>
          </a:blip>
          <a:stretch>
            <a:fillRect/>
          </a:stretch>
        </p:blipFill>
        <p:spPr>
          <a:xfrm>
            <a:off x="4381500" y="1168400"/>
            <a:ext cx="15621000" cy="6248400"/>
          </a:xfrm>
          <a:prstGeom prst="rect">
            <a:avLst/>
          </a:prstGeom>
          <a:ln w="12700">
            <a:miter lim="400000"/>
          </a:ln>
        </p:spPr>
      </p:pic>
      <p:sp>
        <p:nvSpPr>
          <p:cNvPr id="1655" name="Oval"/>
          <p:cNvSpPr/>
          <p:nvPr/>
        </p:nvSpPr>
        <p:spPr>
          <a:xfrm>
            <a:off x="4953000" y="1244600"/>
            <a:ext cx="2247900" cy="1714500"/>
          </a:xfrm>
          <a:prstGeom prst="ellipse">
            <a:avLst/>
          </a:prstGeom>
          <a:solidFill>
            <a:srgbClr val="FDED13"/>
          </a:solidFill>
          <a:ln w="12700">
            <a:miter lim="400000"/>
          </a:ln>
        </p:spPr>
        <p:txBody>
          <a:bodyPr lIns="50800" tIns="50800" rIns="50800" bIns="50800" anchor="ctr"/>
          <a:lstStyle/>
          <a:p>
            <a:pPr marL="40639" marR="40639" defTabSz="914400">
              <a:defRPr>
                <a:uFill>
                  <a:solidFill>
                    <a:srgbClr val="000000"/>
                  </a:solidFill>
                </a:uFill>
              </a:defRPr>
            </a:pPr>
            <a:endParaRPr/>
          </a:p>
        </p:txBody>
      </p:sp>
      <p:sp>
        <p:nvSpPr>
          <p:cNvPr id="1656" name="Rectangle"/>
          <p:cNvSpPr/>
          <p:nvPr/>
        </p:nvSpPr>
        <p:spPr>
          <a:xfrm>
            <a:off x="8547100" y="6311900"/>
            <a:ext cx="6858000" cy="876300"/>
          </a:xfrm>
          <a:prstGeom prst="rect">
            <a:avLst/>
          </a:prstGeom>
          <a:solidFill>
            <a:srgbClr val="E93733"/>
          </a:solidFill>
          <a:ln w="12700">
            <a:miter lim="400000"/>
          </a:ln>
        </p:spPr>
        <p:txBody>
          <a:bodyPr lIns="50800" tIns="50800" rIns="50800" bIns="50800" anchor="ctr"/>
          <a:lstStyle/>
          <a:p>
            <a:pPr marL="40639" marR="40639" defTabSz="914400">
              <a:defRPr>
                <a:uFill>
                  <a:solidFill>
                    <a:srgbClr val="000000"/>
                  </a:solidFill>
                </a:uFill>
              </a:defRPr>
            </a:pPr>
            <a:endParaRPr/>
          </a:p>
        </p:txBody>
      </p:sp>
      <p:sp>
        <p:nvSpPr>
          <p:cNvPr id="1657" name="Rectangle"/>
          <p:cNvSpPr/>
          <p:nvPr/>
        </p:nvSpPr>
        <p:spPr>
          <a:xfrm>
            <a:off x="4470400" y="6311900"/>
            <a:ext cx="3822700" cy="876300"/>
          </a:xfrm>
          <a:prstGeom prst="rect">
            <a:avLst/>
          </a:prstGeom>
          <a:solidFill>
            <a:srgbClr val="FDED13"/>
          </a:solidFill>
          <a:ln w="12700">
            <a:miter lim="400000"/>
          </a:ln>
        </p:spPr>
        <p:txBody>
          <a:bodyPr lIns="50800" tIns="50800" rIns="50800" bIns="50800" anchor="ctr"/>
          <a:lstStyle/>
          <a:p>
            <a:pPr marL="40639" marR="40639" defTabSz="914400">
              <a:defRPr>
                <a:uFill>
                  <a:solidFill>
                    <a:srgbClr val="000000"/>
                  </a:solidFill>
                </a:uFill>
              </a:defRPr>
            </a:pPr>
            <a:endParaRPr/>
          </a:p>
        </p:txBody>
      </p:sp>
      <p:sp>
        <p:nvSpPr>
          <p:cNvPr id="1658" name="Rectangle"/>
          <p:cNvSpPr/>
          <p:nvPr/>
        </p:nvSpPr>
        <p:spPr>
          <a:xfrm>
            <a:off x="16192500" y="6311900"/>
            <a:ext cx="3619500" cy="876300"/>
          </a:xfrm>
          <a:prstGeom prst="rect">
            <a:avLst/>
          </a:prstGeom>
          <a:solidFill>
            <a:srgbClr val="FDED13"/>
          </a:solidFill>
          <a:ln w="12700">
            <a:miter lim="400000"/>
          </a:ln>
        </p:spPr>
        <p:txBody>
          <a:bodyPr lIns="50800" tIns="50800" rIns="50800" bIns="50800" anchor="ctr"/>
          <a:lstStyle/>
          <a:p>
            <a:pPr marL="40639" marR="40639" defTabSz="914400">
              <a:defRPr b="1">
                <a:uFill>
                  <a:solidFill>
                    <a:srgbClr val="000000"/>
                  </a:solidFill>
                </a:uFill>
              </a:defRPr>
            </a:pPr>
            <a:endParaRPr/>
          </a:p>
        </p:txBody>
      </p:sp>
      <p:sp>
        <p:nvSpPr>
          <p:cNvPr id="1659" name="Rectangle"/>
          <p:cNvSpPr/>
          <p:nvPr/>
        </p:nvSpPr>
        <p:spPr>
          <a:xfrm>
            <a:off x="12319000" y="2768600"/>
            <a:ext cx="3022600" cy="876300"/>
          </a:xfrm>
          <a:prstGeom prst="rect">
            <a:avLst/>
          </a:prstGeom>
          <a:solidFill>
            <a:srgbClr val="070000"/>
          </a:solidFill>
          <a:ln w="12700">
            <a:miter lim="400000"/>
          </a:ln>
        </p:spPr>
        <p:txBody>
          <a:bodyPr lIns="50800" tIns="50800" rIns="50800" bIns="50800" anchor="ctr"/>
          <a:lstStyle/>
          <a:p>
            <a:pPr marL="40639" marR="40639" defTabSz="914400">
              <a:defRPr>
                <a:uFill>
                  <a:solidFill>
                    <a:srgbClr val="000000"/>
                  </a:solidFill>
                </a:uFill>
              </a:defRPr>
            </a:pPr>
            <a:endParaRPr/>
          </a:p>
        </p:txBody>
      </p:sp>
      <p:sp>
        <p:nvSpPr>
          <p:cNvPr id="1660" name="Rectangle"/>
          <p:cNvSpPr/>
          <p:nvPr/>
        </p:nvSpPr>
        <p:spPr>
          <a:xfrm>
            <a:off x="16383000" y="2768600"/>
            <a:ext cx="3022600" cy="876300"/>
          </a:xfrm>
          <a:prstGeom prst="rect">
            <a:avLst/>
          </a:prstGeom>
          <a:solidFill>
            <a:srgbClr val="86D9F5"/>
          </a:solidFill>
          <a:ln w="12700">
            <a:miter lim="400000"/>
          </a:ln>
        </p:spPr>
        <p:txBody>
          <a:bodyPr lIns="50800" tIns="50800" rIns="50800" bIns="50800" anchor="ctr"/>
          <a:lstStyle/>
          <a:p>
            <a:pPr marL="40639" marR="40639" defTabSz="914400">
              <a:defRPr>
                <a:uFill>
                  <a:solidFill>
                    <a:srgbClr val="000000"/>
                  </a:solidFill>
                </a:uFill>
              </a:defRPr>
            </a:pPr>
            <a:endParaRPr/>
          </a:p>
        </p:txBody>
      </p:sp>
      <p:sp>
        <p:nvSpPr>
          <p:cNvPr id="1661" name="Rectangle"/>
          <p:cNvSpPr/>
          <p:nvPr/>
        </p:nvSpPr>
        <p:spPr>
          <a:xfrm>
            <a:off x="4559300" y="3111500"/>
            <a:ext cx="2082800" cy="736600"/>
          </a:xfrm>
          <a:prstGeom prst="rect">
            <a:avLst/>
          </a:prstGeom>
          <a:solidFill>
            <a:srgbClr val="86D9F5"/>
          </a:solidFill>
          <a:ln w="12700">
            <a:miter lim="400000"/>
          </a:ln>
        </p:spPr>
        <p:txBody>
          <a:bodyPr lIns="50800" tIns="50800" rIns="50800" bIns="50800" anchor="ctr"/>
          <a:lstStyle/>
          <a:p>
            <a:pPr marL="40639" marR="40639" defTabSz="914400">
              <a:defRPr>
                <a:uFill>
                  <a:solidFill>
                    <a:srgbClr val="000000"/>
                  </a:solidFill>
                </a:uFill>
              </a:defRPr>
            </a:pPr>
            <a:endParaRPr/>
          </a:p>
        </p:txBody>
      </p:sp>
      <p:sp>
        <p:nvSpPr>
          <p:cNvPr id="1662" name="Rectangle"/>
          <p:cNvSpPr/>
          <p:nvPr/>
        </p:nvSpPr>
        <p:spPr>
          <a:xfrm>
            <a:off x="7493000" y="5308600"/>
            <a:ext cx="1473200" cy="647700"/>
          </a:xfrm>
          <a:prstGeom prst="rect">
            <a:avLst/>
          </a:prstGeom>
          <a:solidFill>
            <a:srgbClr val="9AC87B"/>
          </a:solidFill>
          <a:ln w="12700">
            <a:miter lim="400000"/>
          </a:ln>
        </p:spPr>
        <p:txBody>
          <a:bodyPr lIns="50800" tIns="50800" rIns="50800" bIns="50800" anchor="ctr"/>
          <a:lstStyle/>
          <a:p>
            <a:pPr marL="40639" marR="40639" defTabSz="914400">
              <a:defRPr>
                <a:uFill>
                  <a:solidFill>
                    <a:srgbClr val="000000"/>
                  </a:solidFill>
                </a:uFill>
              </a:defRPr>
            </a:pPr>
            <a:endParaRPr/>
          </a:p>
        </p:txBody>
      </p:sp>
      <p:sp>
        <p:nvSpPr>
          <p:cNvPr id="1663" name="Adam"/>
          <p:cNvSpPr/>
          <p:nvPr/>
        </p:nvSpPr>
        <p:spPr>
          <a:xfrm>
            <a:off x="7242249" y="5207000"/>
            <a:ext cx="184452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DejaVu Sans Condensed"/>
              <a:defRPr sz="5000" b="1">
                <a:uFill>
                  <a:solidFill>
                    <a:srgbClr val="000000"/>
                  </a:solidFill>
                </a:uFill>
                <a:latin typeface="DejaVu Sans Condensed"/>
                <a:ea typeface="DejaVu Sans Condensed"/>
                <a:cs typeface="DejaVu Sans Condensed"/>
                <a:sym typeface="DejaVu Sans Condensed"/>
              </a:defRPr>
            </a:lvl1pPr>
          </a:lstStyle>
          <a:p>
            <a:r>
              <a:t>Adam</a:t>
            </a:r>
          </a:p>
        </p:txBody>
      </p:sp>
      <p:sp>
        <p:nvSpPr>
          <p:cNvPr id="1664" name="PREZENT"/>
          <p:cNvSpPr/>
          <p:nvPr/>
        </p:nvSpPr>
        <p:spPr>
          <a:xfrm>
            <a:off x="12421344" y="2674396"/>
            <a:ext cx="2990751" cy="67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DejaVu Sans Condensed"/>
              <a:defRPr sz="4500" b="1">
                <a:solidFill>
                  <a:srgbClr val="FFFFFF"/>
                </a:solidFill>
                <a:uFill>
                  <a:solidFill>
                    <a:srgbClr val="FFFFFF"/>
                  </a:solidFill>
                </a:uFill>
                <a:latin typeface="DejaVu Sans Condensed"/>
                <a:ea typeface="DejaVu Sans Condensed"/>
                <a:cs typeface="DejaVu Sans Condensed"/>
                <a:sym typeface="DejaVu Sans Condensed"/>
              </a:defRPr>
            </a:lvl1pPr>
          </a:lstStyle>
          <a:p>
            <a:r>
              <a:t>PREZENT</a:t>
            </a:r>
          </a:p>
        </p:txBody>
      </p:sp>
      <p:sp>
        <p:nvSpPr>
          <p:cNvPr id="1665" name="VIITOR"/>
          <p:cNvSpPr/>
          <p:nvPr/>
        </p:nvSpPr>
        <p:spPr>
          <a:xfrm>
            <a:off x="16561717" y="2598196"/>
            <a:ext cx="2962028" cy="825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DejaVu Sans Condensed"/>
              <a:defRPr b="1">
                <a:uFill>
                  <a:solidFill>
                    <a:srgbClr val="000000"/>
                  </a:solidFill>
                </a:uFill>
                <a:latin typeface="DejaVu Sans Condensed"/>
                <a:ea typeface="DejaVu Sans Condensed"/>
                <a:cs typeface="DejaVu Sans Condensed"/>
                <a:sym typeface="DejaVu Sans Condensed"/>
              </a:defRPr>
            </a:lvl1pPr>
          </a:lstStyle>
          <a:p>
            <a:r>
              <a:t>VIITOR</a:t>
            </a:r>
          </a:p>
        </p:txBody>
      </p:sp>
      <p:sp>
        <p:nvSpPr>
          <p:cNvPr id="1666" name="FĂRĂ MOARTE"/>
          <p:cNvSpPr/>
          <p:nvPr/>
        </p:nvSpPr>
        <p:spPr>
          <a:xfrm>
            <a:off x="16126150" y="6413500"/>
            <a:ext cx="3536300" cy="673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DejaVu Sans Condensed"/>
              <a:defRPr sz="3700" b="1">
                <a:uFill>
                  <a:solidFill>
                    <a:srgbClr val="000000"/>
                  </a:solidFill>
                </a:uFill>
                <a:latin typeface="DejaVu Sans Condensed"/>
                <a:ea typeface="DejaVu Sans Condensed"/>
                <a:cs typeface="DejaVu Sans Condensed"/>
                <a:sym typeface="DejaVu Sans Condensed"/>
              </a:defRPr>
            </a:lvl1pPr>
          </a:lstStyle>
          <a:p>
            <a:r>
              <a:t>FĂRĂ MOARTE</a:t>
            </a:r>
          </a:p>
        </p:txBody>
      </p:sp>
      <p:sp>
        <p:nvSpPr>
          <p:cNvPr id="1667" name="MOARTE"/>
          <p:cNvSpPr/>
          <p:nvPr/>
        </p:nvSpPr>
        <p:spPr>
          <a:xfrm>
            <a:off x="12453470" y="6362700"/>
            <a:ext cx="3004048" cy="825500"/>
          </a:xfrm>
          <a:prstGeom prst="rect">
            <a:avLst/>
          </a:prstGeom>
          <a:ln w="12700">
            <a:miter lim="400000"/>
          </a:ln>
          <a:effectLst>
            <a:outerShdw blurRad="63500" dist="12700" dir="5400000" rotWithShape="0">
              <a:srgbClr val="000000">
                <a:alpha val="72999"/>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DejaVu Sans Condensed"/>
              <a:defRPr b="1">
                <a:solidFill>
                  <a:srgbClr val="FFFFFF"/>
                </a:solidFill>
                <a:uFill>
                  <a:solidFill>
                    <a:srgbClr val="FFFFFF"/>
                  </a:solidFill>
                </a:uFill>
                <a:latin typeface="DejaVu Sans Condensed"/>
                <a:ea typeface="DejaVu Sans Condensed"/>
                <a:cs typeface="DejaVu Sans Condensed"/>
                <a:sym typeface="DejaVu Sans Condensed"/>
              </a:defRPr>
            </a:lvl1pPr>
          </a:lstStyle>
          <a:p>
            <a:r>
              <a:t>MOARTE</a:t>
            </a:r>
          </a:p>
        </p:txBody>
      </p:sp>
      <p:sp>
        <p:nvSpPr>
          <p:cNvPr id="1668" name="MOARTE"/>
          <p:cNvSpPr/>
          <p:nvPr/>
        </p:nvSpPr>
        <p:spPr>
          <a:xfrm>
            <a:off x="8714443" y="6362700"/>
            <a:ext cx="3004047" cy="825500"/>
          </a:xfrm>
          <a:prstGeom prst="rect">
            <a:avLst/>
          </a:prstGeom>
          <a:ln w="12700">
            <a:miter lim="400000"/>
          </a:ln>
          <a:effectLst>
            <a:outerShdw blurRad="63500" dist="12700" dir="5400000" rotWithShape="0">
              <a:srgbClr val="000000">
                <a:alpha val="72999"/>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DejaVu Sans Condensed"/>
              <a:defRPr b="1">
                <a:solidFill>
                  <a:srgbClr val="FFFFFF"/>
                </a:solidFill>
                <a:uFill>
                  <a:solidFill>
                    <a:srgbClr val="FFFFFF"/>
                  </a:solidFill>
                </a:uFill>
                <a:latin typeface="DejaVu Sans Condensed"/>
                <a:ea typeface="DejaVu Sans Condensed"/>
                <a:cs typeface="DejaVu Sans Condensed"/>
                <a:sym typeface="DejaVu Sans Condensed"/>
              </a:defRPr>
            </a:lvl1pPr>
          </a:lstStyle>
          <a:p>
            <a:r>
              <a:t>MOARTE</a:t>
            </a:r>
          </a:p>
        </p:txBody>
      </p:sp>
      <p:sp>
        <p:nvSpPr>
          <p:cNvPr id="1669" name="FĂRĂ MOARTE"/>
          <p:cNvSpPr/>
          <p:nvPr/>
        </p:nvSpPr>
        <p:spPr>
          <a:xfrm>
            <a:off x="4443162" y="6438900"/>
            <a:ext cx="3536300" cy="673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DejaVu Sans Condensed"/>
              <a:defRPr sz="3800" b="1">
                <a:uFill>
                  <a:solidFill>
                    <a:srgbClr val="000000"/>
                  </a:solidFill>
                </a:uFill>
                <a:latin typeface="DejaVu Sans Condensed"/>
                <a:ea typeface="DejaVu Sans Condensed"/>
                <a:cs typeface="DejaVu Sans Condensed"/>
                <a:sym typeface="DejaVu Sans Condensed"/>
              </a:defRPr>
            </a:lvl1pPr>
          </a:lstStyle>
          <a:p>
            <a:r>
              <a:t>FĂRĂ MOARTE</a:t>
            </a:r>
          </a:p>
        </p:txBody>
      </p:sp>
      <p:sp>
        <p:nvSpPr>
          <p:cNvPr id="1670" name="TRECUT"/>
          <p:cNvSpPr/>
          <p:nvPr/>
        </p:nvSpPr>
        <p:spPr>
          <a:xfrm>
            <a:off x="4119686" y="3143249"/>
            <a:ext cx="296202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DejaVu Sans Condensed"/>
              <a:defRPr sz="4500" b="1">
                <a:uFill>
                  <a:solidFill>
                    <a:srgbClr val="000000"/>
                  </a:solidFill>
                </a:uFill>
                <a:latin typeface="DejaVu Sans Condensed"/>
                <a:ea typeface="DejaVu Sans Condensed"/>
                <a:cs typeface="DejaVu Sans Condensed"/>
                <a:sym typeface="DejaVu Sans Condensed"/>
              </a:defRPr>
            </a:lvl1pPr>
          </a:lstStyle>
          <a:p>
            <a:r>
              <a:t>TRECUT</a:t>
            </a:r>
          </a:p>
        </p:txBody>
      </p:sp>
      <p:sp>
        <p:nvSpPr>
          <p:cNvPr id="1671" name="FOARTE…"/>
          <p:cNvSpPr/>
          <p:nvPr/>
        </p:nvSpPr>
        <p:spPr>
          <a:xfrm>
            <a:off x="4346500" y="1587499"/>
            <a:ext cx="3460900" cy="10287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defTabSz="914400">
              <a:lnSpc>
                <a:spcPct val="80000"/>
              </a:lnSpc>
              <a:buClr>
                <a:srgbClr val="000000"/>
              </a:buClr>
              <a:buFont typeface="DejaVu Sans Condensed"/>
              <a:defRPr sz="3900" b="1">
                <a:uFill>
                  <a:solidFill>
                    <a:srgbClr val="000000"/>
                  </a:solidFill>
                </a:uFill>
                <a:latin typeface="DejaVu Sans Condensed"/>
                <a:ea typeface="DejaVu Sans Condensed"/>
                <a:cs typeface="DejaVu Sans Condensed"/>
                <a:sym typeface="DejaVu Sans Condensed"/>
              </a:defRPr>
            </a:pPr>
            <a:r>
              <a:t>FOARTE </a:t>
            </a:r>
          </a:p>
          <a:p>
            <a:pPr defTabSz="914400">
              <a:lnSpc>
                <a:spcPct val="80000"/>
              </a:lnSpc>
              <a:buClr>
                <a:srgbClr val="000000"/>
              </a:buClr>
              <a:buFont typeface="DejaVu Sans Condensed"/>
              <a:defRPr sz="3900" b="1">
                <a:uFill>
                  <a:solidFill>
                    <a:srgbClr val="000000"/>
                  </a:solidFill>
                </a:uFill>
                <a:latin typeface="DejaVu Sans Condensed"/>
                <a:ea typeface="DejaVu Sans Condensed"/>
                <a:cs typeface="DejaVu Sans Condensed"/>
                <a:sym typeface="DejaVu Sans Condensed"/>
              </a:defRPr>
            </a:pPr>
            <a:r>
              <a:t>BINE!</a:t>
            </a:r>
          </a:p>
        </p:txBody>
      </p:sp>
    </p:spTree>
  </p:cSld>
  <p:clrMapOvr>
    <a:masterClrMapping/>
  </p:clrMapOvr>
  <p:transition xmlns:p14="http://schemas.microsoft.com/office/powerpoint/2010/mai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pic>
        <p:nvPicPr>
          <p:cNvPr id="1674" name="image.png" descr="image.png"/>
          <p:cNvPicPr>
            <a:picLocks/>
          </p:cNvPicPr>
          <p:nvPr/>
        </p:nvPicPr>
        <p:blipFill>
          <a:blip r:embed="rId3">
            <a:extLst/>
          </a:blip>
          <a:stretch>
            <a:fillRect/>
          </a:stretch>
        </p:blipFill>
        <p:spPr>
          <a:xfrm>
            <a:off x="2565400" y="6502400"/>
            <a:ext cx="9677400" cy="6781800"/>
          </a:xfrm>
          <a:prstGeom prst="rect">
            <a:avLst/>
          </a:prstGeom>
          <a:ln w="12700">
            <a:miter lim="400000"/>
          </a:ln>
        </p:spPr>
      </p:pic>
      <p:pic>
        <p:nvPicPr>
          <p:cNvPr id="1675" name="image.png" descr="image.png"/>
          <p:cNvPicPr>
            <a:picLocks/>
          </p:cNvPicPr>
          <p:nvPr/>
        </p:nvPicPr>
        <p:blipFill>
          <a:blip r:embed="rId4">
            <a:extLst/>
          </a:blip>
          <a:stretch>
            <a:fillRect/>
          </a:stretch>
        </p:blipFill>
        <p:spPr>
          <a:xfrm>
            <a:off x="2552700" y="596900"/>
            <a:ext cx="9702800" cy="6045200"/>
          </a:xfrm>
          <a:prstGeom prst="rect">
            <a:avLst/>
          </a:prstGeom>
          <a:ln w="12700">
            <a:miter lim="400000"/>
          </a:ln>
        </p:spPr>
      </p:pic>
      <p:sp>
        <p:nvSpPr>
          <p:cNvPr id="1676" name="Nu există o evidență reală"/>
          <p:cNvSpPr>
            <a:spLocks noGrp="1"/>
          </p:cNvSpPr>
          <p:nvPr>
            <p:ph type="title"/>
          </p:nvPr>
        </p:nvSpPr>
        <p:spPr>
          <a:xfrm>
            <a:off x="12065000" y="2589402"/>
            <a:ext cx="10985500" cy="3467101"/>
          </a:xfrm>
          <a:prstGeom prst="rect">
            <a:avLst/>
          </a:prstGeom>
        </p:spPr>
        <p:txBody>
          <a:bodyPr/>
          <a:lstStyle>
            <a:lvl1pPr algn="ctr">
              <a:lnSpc>
                <a:spcPts val="11200"/>
              </a:lnSpc>
              <a:defRPr sz="11500">
                <a:latin typeface="+mn-lt"/>
                <a:ea typeface="+mn-ea"/>
                <a:cs typeface="+mn-cs"/>
                <a:sym typeface="Plantagenet Cherokee"/>
              </a:defRPr>
            </a:lvl1pPr>
          </a:lstStyle>
          <a:p>
            <a:r>
              <a:t>Nu există o evidență reală</a:t>
            </a:r>
          </a:p>
        </p:txBody>
      </p:sp>
      <p:sp>
        <p:nvSpPr>
          <p:cNvPr id="1677" name="Potrivit cu datele!"/>
          <p:cNvSpPr/>
          <p:nvPr/>
        </p:nvSpPr>
        <p:spPr>
          <a:xfrm>
            <a:off x="13030200" y="8445500"/>
            <a:ext cx="9055100" cy="29907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buClr>
                <a:srgbClr val="37121A"/>
              </a:buClr>
              <a:buFont typeface="Plantagenet Cherokee"/>
              <a:defRPr sz="11500">
                <a:solidFill>
                  <a:srgbClr val="37121A"/>
                </a:solidFill>
                <a:uFill>
                  <a:solidFill>
                    <a:srgbClr val="37121A"/>
                  </a:solidFill>
                </a:uFill>
                <a:latin typeface="+mn-lt"/>
                <a:ea typeface="+mn-ea"/>
                <a:cs typeface="+mn-cs"/>
                <a:sym typeface="Plantagenet Cherokee"/>
              </a:defRPr>
            </a:lvl1pPr>
          </a:lstStyle>
          <a:p>
            <a:r>
              <a:t>Potrivit cu datele!</a:t>
            </a:r>
          </a:p>
        </p:txBody>
      </p:sp>
      <p:sp>
        <p:nvSpPr>
          <p:cNvPr id="1678" name="Rectangle"/>
          <p:cNvSpPr/>
          <p:nvPr/>
        </p:nvSpPr>
        <p:spPr>
          <a:xfrm>
            <a:off x="3009900" y="4533900"/>
            <a:ext cx="838200" cy="152400"/>
          </a:xfrm>
          <a:prstGeom prst="rect">
            <a:avLst/>
          </a:prstGeom>
          <a:solidFill>
            <a:srgbClr val="FFFFFF"/>
          </a:solidFill>
          <a:ln w="12700">
            <a:miter lim="400000"/>
          </a:ln>
        </p:spPr>
        <p:txBody>
          <a:bodyPr lIns="50800" tIns="50800" rIns="50800" bIns="50800" anchor="ctr"/>
          <a:lstStyle/>
          <a:p>
            <a:pPr marL="40639" marR="40639" defTabSz="914400">
              <a:defRPr>
                <a:uFill>
                  <a:solidFill>
                    <a:srgbClr val="000000"/>
                  </a:solidFill>
                </a:uFill>
              </a:defRPr>
            </a:pPr>
            <a:endParaRPr/>
          </a:p>
        </p:txBody>
      </p:sp>
      <p:sp>
        <p:nvSpPr>
          <p:cNvPr id="1679" name="Pădurea Creației Vieții"/>
          <p:cNvSpPr/>
          <p:nvPr/>
        </p:nvSpPr>
        <p:spPr>
          <a:xfrm>
            <a:off x="3235325" y="6940550"/>
            <a:ext cx="84963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defTabSz="914400">
              <a:spcBef>
                <a:spcPts val="3000"/>
              </a:spcBef>
              <a:buClr>
                <a:srgbClr val="007600"/>
              </a:buClr>
              <a:buFont typeface="DejaVu Sans"/>
              <a:defRPr sz="3600" b="1">
                <a:solidFill>
                  <a:srgbClr val="007600"/>
                </a:solidFill>
                <a:uFill>
                  <a:solidFill>
                    <a:srgbClr val="007600"/>
                  </a:solidFill>
                </a:uFill>
                <a:latin typeface="DejaVu Sans"/>
                <a:ea typeface="DejaVu Sans"/>
                <a:cs typeface="DejaVu Sans"/>
                <a:sym typeface="DejaVu Sans"/>
              </a:defRPr>
            </a:lvl1pPr>
          </a:lstStyle>
          <a:p>
            <a:r>
              <a:t>Pădurea Creației Vieții</a:t>
            </a:r>
          </a:p>
        </p:txBody>
      </p:sp>
      <p:sp>
        <p:nvSpPr>
          <p:cNvPr id="1680" name="Potopul"/>
          <p:cNvSpPr/>
          <p:nvPr/>
        </p:nvSpPr>
        <p:spPr>
          <a:xfrm>
            <a:off x="895350" y="10730879"/>
            <a:ext cx="3543300" cy="520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r" defTabSz="914400">
              <a:spcBef>
                <a:spcPts val="1900"/>
              </a:spcBef>
              <a:buClr>
                <a:srgbClr val="000000"/>
              </a:buClr>
              <a:buFont typeface="DejaVu Sans"/>
              <a:defRPr sz="2700" b="1">
                <a:uFill>
                  <a:solidFill>
                    <a:srgbClr val="000000"/>
                  </a:solidFill>
                </a:uFill>
                <a:latin typeface="DejaVu Sans"/>
                <a:ea typeface="DejaVu Sans"/>
                <a:cs typeface="DejaVu Sans"/>
                <a:sym typeface="DejaVu Sans"/>
              </a:defRPr>
            </a:lvl1pPr>
          </a:lstStyle>
          <a:p>
            <a:r>
              <a:t>Potopul</a:t>
            </a:r>
          </a:p>
        </p:txBody>
      </p:sp>
      <p:sp>
        <p:nvSpPr>
          <p:cNvPr id="1681" name="Creația"/>
          <p:cNvSpPr/>
          <p:nvPr/>
        </p:nvSpPr>
        <p:spPr>
          <a:xfrm>
            <a:off x="-1555234" y="12136437"/>
            <a:ext cx="5969001" cy="520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r" defTabSz="914400">
              <a:spcBef>
                <a:spcPts val="1900"/>
              </a:spcBef>
              <a:buClr>
                <a:srgbClr val="000000"/>
              </a:buClr>
              <a:buFont typeface="DejaVu Sans"/>
              <a:defRPr sz="2800" b="1">
                <a:uFill>
                  <a:solidFill>
                    <a:srgbClr val="000000"/>
                  </a:solidFill>
                </a:uFill>
                <a:latin typeface="DejaVu Sans"/>
                <a:ea typeface="DejaVu Sans"/>
                <a:cs typeface="DejaVu Sans"/>
                <a:sym typeface="DejaVu Sans"/>
              </a:defRPr>
            </a:lvl1pPr>
          </a:lstStyle>
          <a:p>
            <a:r>
              <a:t>Creația</a:t>
            </a:r>
          </a:p>
        </p:txBody>
      </p:sp>
      <p:sp>
        <p:nvSpPr>
          <p:cNvPr id="1682" name="Prezentul"/>
          <p:cNvSpPr/>
          <p:nvPr/>
        </p:nvSpPr>
        <p:spPr>
          <a:xfrm>
            <a:off x="977900" y="7620000"/>
            <a:ext cx="35433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r" defTabSz="914400">
              <a:spcBef>
                <a:spcPts val="1900"/>
              </a:spcBef>
              <a:buClr>
                <a:srgbClr val="000000"/>
              </a:buClr>
              <a:buFont typeface="DejaVu Sans"/>
              <a:defRPr sz="2500" b="1">
                <a:uFill>
                  <a:solidFill>
                    <a:srgbClr val="000000"/>
                  </a:solidFill>
                </a:uFill>
                <a:latin typeface="DejaVu Sans"/>
                <a:ea typeface="DejaVu Sans"/>
                <a:cs typeface="DejaVu Sans"/>
                <a:sym typeface="DejaVu Sans"/>
              </a:defRPr>
            </a:lvl1pPr>
          </a:lstStyle>
          <a:p>
            <a:r>
              <a:t>Prezentul</a:t>
            </a:r>
          </a:p>
        </p:txBody>
      </p:sp>
      <p:sp>
        <p:nvSpPr>
          <p:cNvPr id="1683" name="Arborele Evolutiv al vieții"/>
          <p:cNvSpPr/>
          <p:nvPr/>
        </p:nvSpPr>
        <p:spPr>
          <a:xfrm>
            <a:off x="3971925" y="1073150"/>
            <a:ext cx="74041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defTabSz="914400">
              <a:spcBef>
                <a:spcPts val="3000"/>
              </a:spcBef>
              <a:buClr>
                <a:srgbClr val="007600"/>
              </a:buClr>
              <a:buFont typeface="DejaVu Sans"/>
              <a:defRPr sz="3600" b="1">
                <a:solidFill>
                  <a:srgbClr val="007600"/>
                </a:solidFill>
                <a:uFill>
                  <a:solidFill>
                    <a:srgbClr val="007600"/>
                  </a:solidFill>
                </a:uFill>
                <a:latin typeface="DejaVu Sans"/>
                <a:ea typeface="DejaVu Sans"/>
                <a:cs typeface="DejaVu Sans"/>
                <a:sym typeface="DejaVu Sans"/>
              </a:defRPr>
            </a:lvl1pPr>
          </a:lstStyle>
          <a:p>
            <a:r>
              <a:t>Arborele Evolutiv al vieții</a:t>
            </a:r>
          </a:p>
        </p:txBody>
      </p:sp>
      <p:sp>
        <p:nvSpPr>
          <p:cNvPr id="1684" name="Prezentul"/>
          <p:cNvSpPr/>
          <p:nvPr/>
        </p:nvSpPr>
        <p:spPr>
          <a:xfrm>
            <a:off x="895350" y="1744662"/>
            <a:ext cx="3543300" cy="520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r" defTabSz="914400">
              <a:spcBef>
                <a:spcPts val="1900"/>
              </a:spcBef>
              <a:buClr>
                <a:srgbClr val="000000"/>
              </a:buClr>
              <a:buFont typeface="DejaVu Sans"/>
              <a:defRPr sz="2400" b="1">
                <a:uFill>
                  <a:solidFill>
                    <a:srgbClr val="000000"/>
                  </a:solidFill>
                </a:uFill>
                <a:latin typeface="DejaVu Sans"/>
                <a:ea typeface="DejaVu Sans"/>
                <a:cs typeface="DejaVu Sans"/>
                <a:sym typeface="DejaVu Sans"/>
              </a:defRPr>
            </a:lvl1pPr>
          </a:lstStyle>
          <a:p>
            <a:r>
              <a:t>Prezentul</a:t>
            </a:r>
          </a:p>
        </p:txBody>
      </p:sp>
      <p:sp>
        <p:nvSpPr>
          <p:cNvPr id="1685" name="Începutul"/>
          <p:cNvSpPr/>
          <p:nvPr/>
        </p:nvSpPr>
        <p:spPr>
          <a:xfrm>
            <a:off x="-1172121" y="5553075"/>
            <a:ext cx="5969001"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r" defTabSz="914400">
              <a:spcBef>
                <a:spcPts val="1900"/>
              </a:spcBef>
              <a:buClr>
                <a:srgbClr val="000000"/>
              </a:buClr>
              <a:buFont typeface="DejaVu Sans"/>
              <a:defRPr sz="2500" b="1">
                <a:uFill>
                  <a:solidFill>
                    <a:srgbClr val="000000"/>
                  </a:solidFill>
                </a:uFill>
                <a:latin typeface="DejaVu Sans"/>
                <a:ea typeface="DejaVu Sans"/>
                <a:cs typeface="DejaVu Sans"/>
                <a:sym typeface="DejaVu Sans"/>
              </a:defRPr>
            </a:lvl1pPr>
          </a:lstStyle>
          <a:p>
            <a:r>
              <a:t>Începutul</a:t>
            </a:r>
          </a:p>
        </p:txBody>
      </p:sp>
      <p:pic>
        <p:nvPicPr>
          <p:cNvPr id="1686" name="X--red medium.png" descr="X--red medium.png"/>
          <p:cNvPicPr>
            <a:picLocks noChangeAspect="1"/>
          </p:cNvPicPr>
          <p:nvPr/>
        </p:nvPicPr>
        <p:blipFill>
          <a:blip r:embed="rId5">
            <a:extLst/>
          </a:blip>
          <a:stretch>
            <a:fillRect/>
          </a:stretch>
        </p:blipFill>
        <p:spPr>
          <a:xfrm>
            <a:off x="5029200" y="-1473200"/>
            <a:ext cx="5803900" cy="9846182"/>
          </a:xfrm>
          <a:prstGeom prst="rect">
            <a:avLst/>
          </a:prstGeom>
          <a:ln w="12700">
            <a:miter lim="400000"/>
          </a:ln>
        </p:spPr>
      </p:pic>
      <p:sp>
        <p:nvSpPr>
          <p:cNvPr id="1687" name="Milioane de ani"/>
          <p:cNvSpPr/>
          <p:nvPr/>
        </p:nvSpPr>
        <p:spPr>
          <a:xfrm rot="16200000">
            <a:off x="1807585" y="3448304"/>
            <a:ext cx="2743697" cy="419336"/>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914400">
              <a:buFont typeface="Arial"/>
              <a:defRPr sz="3000" b="1">
                <a:uFill>
                  <a:solidFill>
                    <a:srgbClr val="000000"/>
                  </a:solidFill>
                </a:uFill>
                <a:latin typeface="Arial"/>
                <a:ea typeface="Arial"/>
                <a:cs typeface="Arial"/>
                <a:sym typeface="Arial"/>
              </a:defRPr>
            </a:lvl1pPr>
          </a:lstStyle>
          <a:p>
            <a:r>
              <a:t>Milioane de ani</a:t>
            </a:r>
          </a:p>
        </p:txBody>
      </p:sp>
      <p:sp>
        <p:nvSpPr>
          <p:cNvPr id="1688" name="Mii de ani"/>
          <p:cNvSpPr/>
          <p:nvPr/>
        </p:nvSpPr>
        <p:spPr>
          <a:xfrm rot="16200000">
            <a:off x="2305136" y="9179600"/>
            <a:ext cx="1748595" cy="419337"/>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914400">
              <a:buFont typeface="Arial"/>
              <a:defRPr sz="3000" b="1">
                <a:uFill>
                  <a:solidFill>
                    <a:srgbClr val="000000"/>
                  </a:solidFill>
                </a:uFill>
                <a:latin typeface="Arial"/>
                <a:ea typeface="Arial"/>
                <a:cs typeface="Arial"/>
                <a:sym typeface="Arial"/>
              </a:defRPr>
            </a:lvl1pPr>
          </a:lstStyle>
          <a:p>
            <a:r>
              <a:t>Mii de ani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6"/>
                                        </p:tgtEl>
                                        <p:attrNameLst>
                                          <p:attrName>style.visibility</p:attrName>
                                        </p:attrNameLst>
                                      </p:cBhvr>
                                      <p:to>
                                        <p:strVal val="visible"/>
                                      </p:to>
                                    </p:set>
                                  </p:childTnLst>
                                </p:cTn>
                              </p:par>
                            </p:childTnLst>
                          </p:cTn>
                        </p:par>
                        <p:par>
                          <p:cTn id="7" fill="hold">
                            <p:stCondLst>
                              <p:cond delay="0"/>
                            </p:stCondLst>
                            <p:childTnLst>
                              <p:par>
                                <p:cTn id="8" presetID="9" presetClass="entr" fill="hold" grpId="2" nodeType="afterEffect">
                                  <p:stCondLst>
                                    <p:cond delay="0"/>
                                  </p:stCondLst>
                                  <p:iterate>
                                    <p:tmAbs val="0"/>
                                  </p:iterate>
                                  <p:childTnLst>
                                    <p:set>
                                      <p:cBhvr>
                                        <p:cTn id="9" fill="hold"/>
                                        <p:tgtEl>
                                          <p:spTgt spid="1686"/>
                                        </p:tgtEl>
                                        <p:attrNameLst>
                                          <p:attrName>style.visibility</p:attrName>
                                        </p:attrNameLst>
                                      </p:cBhvr>
                                      <p:to>
                                        <p:strVal val="visible"/>
                                      </p:to>
                                    </p:set>
                                    <p:animEffect transition="in" filter="dissolve">
                                      <p:cBhvr>
                                        <p:cTn id="10" dur="500"/>
                                        <p:tgtEl>
                                          <p:spTgt spid="168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6" grpId="1" animBg="1" advAuto="0"/>
      <p:bldP spid="1677" grpId="3" animBg="1" advAuto="0"/>
      <p:bldP spid="1686" grpId="2"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 name="Selecția naturală?"/>
          <p:cNvSpPr>
            <a:spLocks noGrp="1"/>
          </p:cNvSpPr>
          <p:nvPr>
            <p:ph type="title"/>
          </p:nvPr>
        </p:nvSpPr>
        <p:spPr>
          <a:xfrm>
            <a:off x="2371503" y="1643305"/>
            <a:ext cx="12134693" cy="2209801"/>
          </a:xfrm>
          <a:prstGeom prst="rect">
            <a:avLst/>
          </a:prstGeom>
        </p:spPr>
        <p:txBody>
          <a:bodyPr/>
          <a:lstStyle>
            <a:lvl1pPr>
              <a:defRPr sz="10500">
                <a:solidFill>
                  <a:srgbClr val="381C00"/>
                </a:solidFill>
              </a:defRPr>
            </a:lvl1pPr>
          </a:lstStyle>
          <a:p>
            <a:r>
              <a:t>Selecția naturală?</a:t>
            </a:r>
          </a:p>
        </p:txBody>
      </p:sp>
      <p:sp>
        <p:nvSpPr>
          <p:cNvPr id="1691" name="FAPT!…"/>
          <p:cNvSpPr>
            <a:spLocks noGrp="1"/>
          </p:cNvSpPr>
          <p:nvPr>
            <p:ph type="body" sz="quarter" idx="1"/>
          </p:nvPr>
        </p:nvSpPr>
        <p:spPr>
          <a:xfrm>
            <a:off x="18048464" y="1356504"/>
            <a:ext cx="5082154" cy="2366992"/>
          </a:xfrm>
          <a:prstGeom prst="rect">
            <a:avLst/>
          </a:prstGeom>
        </p:spPr>
        <p:txBody>
          <a:bodyPr/>
          <a:lstStyle/>
          <a:p>
            <a:pPr>
              <a:lnSpc>
                <a:spcPct val="50000"/>
              </a:lnSpc>
              <a:defRPr sz="10500">
                <a:solidFill>
                  <a:srgbClr val="381C00"/>
                </a:solidFill>
                <a:latin typeface="+mn-lt"/>
                <a:ea typeface="+mn-ea"/>
                <a:cs typeface="+mn-cs"/>
                <a:sym typeface="Plantagenet Cherokee"/>
              </a:defRPr>
            </a:pPr>
            <a:r>
              <a:rPr spc="-104"/>
              <a:t>F</a:t>
            </a:r>
            <a:r>
              <a:rPr spc="-209"/>
              <a:t>A</a:t>
            </a:r>
            <a:r>
              <a:rPr spc="630"/>
              <a:t>P</a:t>
            </a:r>
            <a:r>
              <a:t>T!</a:t>
            </a:r>
          </a:p>
          <a:p>
            <a:pPr>
              <a:lnSpc>
                <a:spcPct val="50000"/>
              </a:lnSpc>
              <a:defRPr sz="10500">
                <a:solidFill>
                  <a:srgbClr val="381C00"/>
                </a:solidFill>
                <a:latin typeface="+mn-lt"/>
                <a:ea typeface="+mn-ea"/>
                <a:cs typeface="+mn-cs"/>
                <a:sym typeface="Plantagenet Cherokee"/>
              </a:defRPr>
            </a:pPr>
            <a:r>
              <a:t>(adevăr)</a:t>
            </a:r>
          </a:p>
        </p:txBody>
      </p:sp>
      <p:sp>
        <p:nvSpPr>
          <p:cNvPr id="1692" name="Mutațiile?"/>
          <p:cNvSpPr/>
          <p:nvPr/>
        </p:nvSpPr>
        <p:spPr>
          <a:xfrm>
            <a:off x="2296132" y="4559300"/>
            <a:ext cx="7194961"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0500">
                <a:solidFill>
                  <a:srgbClr val="381C00"/>
                </a:solidFill>
                <a:latin typeface="+mn-lt"/>
                <a:ea typeface="+mn-ea"/>
                <a:cs typeface="+mn-cs"/>
                <a:sym typeface="Plantagenet Cherokee"/>
              </a:defRPr>
            </a:lvl1pPr>
          </a:lstStyle>
          <a:p>
            <a:r>
              <a:t>Mutațiile?</a:t>
            </a:r>
          </a:p>
        </p:txBody>
      </p:sp>
      <p:sp>
        <p:nvSpPr>
          <p:cNvPr id="1693" name="Selecția Naturală + Mutații = evoluție de la moleculă la om?"/>
          <p:cNvSpPr/>
          <p:nvPr/>
        </p:nvSpPr>
        <p:spPr>
          <a:xfrm>
            <a:off x="2388820" y="8265792"/>
            <a:ext cx="13164208" cy="5676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10500"/>
              </a:lnSpc>
              <a:defRPr sz="10500">
                <a:solidFill>
                  <a:srgbClr val="381C00"/>
                </a:solidFill>
                <a:latin typeface="+mn-lt"/>
                <a:ea typeface="+mn-ea"/>
                <a:cs typeface="+mn-cs"/>
                <a:sym typeface="Plantagenet Cherokee"/>
              </a:defRPr>
            </a:lvl1pPr>
          </a:lstStyle>
          <a:p>
            <a:r>
              <a:t>Selecția Naturală + Mutații = evoluție de la moleculă la om?</a:t>
            </a:r>
          </a:p>
        </p:txBody>
      </p:sp>
      <p:sp>
        <p:nvSpPr>
          <p:cNvPr id="1694" name="MIT!"/>
          <p:cNvSpPr/>
          <p:nvPr/>
        </p:nvSpPr>
        <p:spPr>
          <a:xfrm>
            <a:off x="18151132" y="9787453"/>
            <a:ext cx="4236121" cy="195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defRPr sz="10500">
                <a:solidFill>
                  <a:srgbClr val="381C00"/>
                </a:solidFill>
                <a:latin typeface="+mn-lt"/>
                <a:ea typeface="+mn-ea"/>
                <a:cs typeface="+mn-cs"/>
                <a:sym typeface="Plantagenet Cherokee"/>
              </a:defRPr>
            </a:pPr>
            <a:r>
              <a:rPr spc="839"/>
              <a:t>MIT</a:t>
            </a:r>
            <a:r>
              <a:t>!</a:t>
            </a:r>
          </a:p>
        </p:txBody>
      </p:sp>
      <p:sp>
        <p:nvSpPr>
          <p:cNvPr id="1695" name="Line"/>
          <p:cNvSpPr/>
          <p:nvPr/>
        </p:nvSpPr>
        <p:spPr>
          <a:xfrm>
            <a:off x="14948458" y="2539996"/>
            <a:ext cx="2286354" cy="8"/>
          </a:xfrm>
          <a:prstGeom prst="line">
            <a:avLst/>
          </a:prstGeom>
          <a:ln w="127000">
            <a:solidFill>
              <a:srgbClr val="381C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96" name="Line"/>
          <p:cNvSpPr/>
          <p:nvPr/>
        </p:nvSpPr>
        <p:spPr>
          <a:xfrm>
            <a:off x="14948179" y="5664196"/>
            <a:ext cx="2286912" cy="8"/>
          </a:xfrm>
          <a:prstGeom prst="line">
            <a:avLst/>
          </a:prstGeom>
          <a:ln w="127000">
            <a:solidFill>
              <a:srgbClr val="381C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97" name="Line"/>
          <p:cNvSpPr/>
          <p:nvPr/>
        </p:nvSpPr>
        <p:spPr>
          <a:xfrm>
            <a:off x="14948179" y="10448656"/>
            <a:ext cx="2286912" cy="8"/>
          </a:xfrm>
          <a:prstGeom prst="line">
            <a:avLst/>
          </a:prstGeom>
          <a:ln w="127000">
            <a:solidFill>
              <a:srgbClr val="381C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98" name="FAPT!…"/>
          <p:cNvSpPr/>
          <p:nvPr/>
        </p:nvSpPr>
        <p:spPr>
          <a:xfrm>
            <a:off x="18048464" y="4743706"/>
            <a:ext cx="5082154" cy="23669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lnSpc>
                <a:spcPct val="50000"/>
              </a:lnSpc>
              <a:defRPr sz="10500">
                <a:solidFill>
                  <a:srgbClr val="381C00"/>
                </a:solidFill>
                <a:latin typeface="+mn-lt"/>
                <a:ea typeface="+mn-ea"/>
                <a:cs typeface="+mn-cs"/>
                <a:sym typeface="Plantagenet Cherokee"/>
              </a:defRPr>
            </a:pPr>
            <a:r>
              <a:rPr spc="-104"/>
              <a:t>F</a:t>
            </a:r>
            <a:r>
              <a:rPr spc="-209"/>
              <a:t>A</a:t>
            </a:r>
            <a:r>
              <a:rPr spc="630"/>
              <a:t>P</a:t>
            </a:r>
            <a:r>
              <a:t>T!</a:t>
            </a:r>
          </a:p>
          <a:p>
            <a:pPr algn="l">
              <a:lnSpc>
                <a:spcPct val="50000"/>
              </a:lnSpc>
              <a:defRPr sz="10500">
                <a:solidFill>
                  <a:srgbClr val="381C00"/>
                </a:solidFill>
                <a:latin typeface="+mn-lt"/>
                <a:ea typeface="+mn-ea"/>
                <a:cs typeface="+mn-cs"/>
                <a:sym typeface="Plantagenet Cherokee"/>
              </a:defRPr>
            </a:pPr>
            <a:r>
              <a:t>(adevăr)</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1" grpId="1" animBg="1" advAuto="0"/>
      <p:bldP spid="1694" grpId="3" animBg="1" advAuto="0"/>
      <p:bldP spid="1698" grpId="2"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 name="Cele mai simple forme de viață au apărut oare din întâmplare?"/>
          <p:cNvSpPr>
            <a:spLocks noGrp="1"/>
          </p:cNvSpPr>
          <p:nvPr>
            <p:ph type="title"/>
          </p:nvPr>
        </p:nvSpPr>
        <p:spPr>
          <a:xfrm>
            <a:off x="1916647" y="1266443"/>
            <a:ext cx="21022208" cy="2416558"/>
          </a:xfrm>
          <a:prstGeom prst="rect">
            <a:avLst/>
          </a:prstGeom>
        </p:spPr>
        <p:txBody>
          <a:bodyPr/>
          <a:lstStyle>
            <a:lvl1pPr algn="ctr">
              <a:defRPr sz="7400">
                <a:solidFill>
                  <a:srgbClr val="381C00"/>
                </a:solidFill>
              </a:defRPr>
            </a:lvl1pPr>
          </a:lstStyle>
          <a:p>
            <a:r>
              <a:t>Cele mai simple forme de viață au apărut oare din întâmplare?</a:t>
            </a:r>
          </a:p>
        </p:txBody>
      </p:sp>
      <p:sp>
        <p:nvSpPr>
          <p:cNvPr id="1701" name="Evoluția de la amiba la om oare a existat în trecut?"/>
          <p:cNvSpPr/>
          <p:nvPr/>
        </p:nvSpPr>
        <p:spPr>
          <a:xfrm>
            <a:off x="774700" y="5295900"/>
            <a:ext cx="2282190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381C00"/>
                </a:solidFill>
                <a:latin typeface="DejaVu Sans Condensed"/>
                <a:ea typeface="DejaVu Sans Condensed"/>
                <a:cs typeface="DejaVu Sans Condensed"/>
                <a:sym typeface="DejaVu Sans Condensed"/>
              </a:defRPr>
            </a:lvl1pPr>
          </a:lstStyle>
          <a:p>
            <a:r>
              <a:t>Evoluția de la amiba la om oare a existat în trecut?</a:t>
            </a:r>
          </a:p>
        </p:txBody>
      </p:sp>
      <p:sp>
        <p:nvSpPr>
          <p:cNvPr id="1702" name="Selecția naturală + mutația = cu evoluția în ziua de azi ?"/>
          <p:cNvSpPr/>
          <p:nvPr/>
        </p:nvSpPr>
        <p:spPr>
          <a:xfrm>
            <a:off x="546100" y="8470899"/>
            <a:ext cx="23266400"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381C00"/>
                </a:solidFill>
                <a:latin typeface="DejaVu Sans Condensed"/>
                <a:ea typeface="DejaVu Sans Condensed"/>
                <a:cs typeface="DejaVu Sans Condensed"/>
                <a:sym typeface="DejaVu Sans Condensed"/>
              </a:defRPr>
            </a:lvl1pPr>
          </a:lstStyle>
          <a:p>
            <a:r>
              <a:t>Selecția naturală + mutația = cu evoluția în ziua de azi ?</a:t>
            </a:r>
          </a:p>
        </p:txBody>
      </p:sp>
      <p:sp>
        <p:nvSpPr>
          <p:cNvPr id="1703" name="Informația nu provine din materie."/>
          <p:cNvSpPr/>
          <p:nvPr/>
        </p:nvSpPr>
        <p:spPr>
          <a:xfrm>
            <a:off x="652809" y="3352800"/>
            <a:ext cx="230378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400" b="1">
                <a:solidFill>
                  <a:srgbClr val="381C00"/>
                </a:solidFill>
                <a:latin typeface="DejaVu Sans Condensed"/>
                <a:ea typeface="DejaVu Sans Condensed"/>
                <a:cs typeface="DejaVu Sans Condensed"/>
                <a:sym typeface="DejaVu Sans Condensed"/>
              </a:defRPr>
            </a:lvl1pPr>
          </a:lstStyle>
          <a:p>
            <a:r>
              <a:t>Informația nu provine din materie.</a:t>
            </a:r>
          </a:p>
        </p:txBody>
      </p:sp>
      <p:sp>
        <p:nvSpPr>
          <p:cNvPr id="1704" name="Nu există fosile intermediare necontestabile"/>
          <p:cNvSpPr/>
          <p:nvPr/>
        </p:nvSpPr>
        <p:spPr>
          <a:xfrm>
            <a:off x="976659" y="6451600"/>
            <a:ext cx="223901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400" b="1">
                <a:solidFill>
                  <a:srgbClr val="381C00"/>
                </a:solidFill>
                <a:latin typeface="DejaVu Sans Condensed"/>
                <a:ea typeface="DejaVu Sans Condensed"/>
                <a:cs typeface="DejaVu Sans Condensed"/>
                <a:sym typeface="DejaVu Sans Condensed"/>
              </a:defRPr>
            </a:lvl1pPr>
          </a:lstStyle>
          <a:p>
            <a:r>
              <a:t>Nu există fosile intermediare necontestabile</a:t>
            </a:r>
          </a:p>
        </p:txBody>
      </p:sp>
      <p:sp>
        <p:nvSpPr>
          <p:cNvPr id="1705" name="Natura nu produce nici o informație nouă."/>
          <p:cNvSpPr/>
          <p:nvPr/>
        </p:nvSpPr>
        <p:spPr>
          <a:xfrm>
            <a:off x="1129059" y="10655300"/>
            <a:ext cx="220853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400" b="1">
                <a:solidFill>
                  <a:srgbClr val="381C00"/>
                </a:solidFill>
                <a:latin typeface="DejaVu Sans Condensed"/>
                <a:ea typeface="DejaVu Sans Condensed"/>
                <a:cs typeface="DejaVu Sans Condensed"/>
                <a:sym typeface="DejaVu Sans Condensed"/>
              </a:defRPr>
            </a:lvl1pPr>
          </a:lstStyle>
          <a:p>
            <a:r>
              <a:t>Natura nu produce nici o informație nouă.</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703"/>
                                        </p:tgtEl>
                                        <p:attrNameLst>
                                          <p:attrName>style.visibility</p:attrName>
                                        </p:attrNameLst>
                                      </p:cBhvr>
                                      <p:to>
                                        <p:strVal val="visible"/>
                                      </p:to>
                                    </p:set>
                                    <p:anim calcmode="lin" valueType="num">
                                      <p:cBhvr>
                                        <p:cTn id="7" dur="500" fill="hold"/>
                                        <p:tgtEl>
                                          <p:spTgt spid="1703"/>
                                        </p:tgtEl>
                                        <p:attrNameLst>
                                          <p:attrName>ppt_w</p:attrName>
                                        </p:attrNameLst>
                                      </p:cBhvr>
                                      <p:tavLst>
                                        <p:tav tm="0">
                                          <p:val>
                                            <p:fltVal val="0"/>
                                          </p:val>
                                        </p:tav>
                                        <p:tav tm="100000">
                                          <p:val>
                                            <p:strVal val="#ppt_w"/>
                                          </p:val>
                                        </p:tav>
                                      </p:tavLst>
                                    </p:anim>
                                    <p:anim calcmode="lin" valueType="num">
                                      <p:cBhvr>
                                        <p:cTn id="8" dur="500" fill="hold"/>
                                        <p:tgtEl>
                                          <p:spTgt spid="17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704"/>
                                        </p:tgtEl>
                                        <p:attrNameLst>
                                          <p:attrName>style.visibility</p:attrName>
                                        </p:attrNameLst>
                                      </p:cBhvr>
                                      <p:to>
                                        <p:strVal val="visible"/>
                                      </p:to>
                                    </p:set>
                                    <p:anim calcmode="lin" valueType="num">
                                      <p:cBhvr>
                                        <p:cTn id="13" dur="500" fill="hold"/>
                                        <p:tgtEl>
                                          <p:spTgt spid="1704"/>
                                        </p:tgtEl>
                                        <p:attrNameLst>
                                          <p:attrName>ppt_w</p:attrName>
                                        </p:attrNameLst>
                                      </p:cBhvr>
                                      <p:tavLst>
                                        <p:tav tm="0">
                                          <p:val>
                                            <p:fltVal val="0"/>
                                          </p:val>
                                        </p:tav>
                                        <p:tav tm="100000">
                                          <p:val>
                                            <p:strVal val="#ppt_w"/>
                                          </p:val>
                                        </p:tav>
                                      </p:tavLst>
                                    </p:anim>
                                    <p:anim calcmode="lin" valueType="num">
                                      <p:cBhvr>
                                        <p:cTn id="14" dur="500" fill="hold"/>
                                        <p:tgtEl>
                                          <p:spTgt spid="170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1705"/>
                                        </p:tgtEl>
                                        <p:attrNameLst>
                                          <p:attrName>style.visibility</p:attrName>
                                        </p:attrNameLst>
                                      </p:cBhvr>
                                      <p:to>
                                        <p:strVal val="visible"/>
                                      </p:to>
                                    </p:set>
                                    <p:anim calcmode="lin" valueType="num">
                                      <p:cBhvr>
                                        <p:cTn id="19" dur="500" fill="hold"/>
                                        <p:tgtEl>
                                          <p:spTgt spid="1705"/>
                                        </p:tgtEl>
                                        <p:attrNameLst>
                                          <p:attrName>ppt_w</p:attrName>
                                        </p:attrNameLst>
                                      </p:cBhvr>
                                      <p:tavLst>
                                        <p:tav tm="0">
                                          <p:val>
                                            <p:fltVal val="0"/>
                                          </p:val>
                                        </p:tav>
                                        <p:tav tm="100000">
                                          <p:val>
                                            <p:strVal val="#ppt_w"/>
                                          </p:val>
                                        </p:tav>
                                      </p:tavLst>
                                    </p:anim>
                                    <p:anim calcmode="lin" valueType="num">
                                      <p:cBhvr>
                                        <p:cTn id="20" dur="500" fill="hold"/>
                                        <p:tgtEl>
                                          <p:spTgt spid="17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3" grpId="1" animBg="1" advAuto="0"/>
      <p:bldP spid="1704" grpId="2" animBg="1" advAuto="0"/>
      <p:bldP spid="1705" grpId="3"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 name="Problema NU e…"/>
          <p:cNvSpPr/>
          <p:nvPr/>
        </p:nvSpPr>
        <p:spPr>
          <a:xfrm>
            <a:off x="7467600" y="1397000"/>
            <a:ext cx="9448800" cy="501650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300"/>
              </a:spcBef>
              <a:buClr>
                <a:srgbClr val="FFFFFF"/>
              </a:buClr>
              <a:buFont typeface="Arial"/>
              <a:defRPr sz="7200">
                <a:solidFill>
                  <a:srgbClr val="381C00"/>
                </a:solidFill>
                <a:uFill>
                  <a:solidFill>
                    <a:srgbClr val="381C00"/>
                  </a:solidFill>
                </a:uFill>
                <a:latin typeface="DejaVu Sans Condensed"/>
                <a:ea typeface="DejaVu Sans Condensed"/>
                <a:cs typeface="DejaVu Sans Condensed"/>
                <a:sym typeface="DejaVu Sans Condensed"/>
              </a:defRPr>
            </a:pPr>
            <a:r>
              <a:t>Problema NU e </a:t>
            </a:r>
          </a:p>
          <a:p>
            <a:pPr marL="40639" marR="40639" defTabSz="914400">
              <a:buClr>
                <a:srgbClr val="FFFB00"/>
              </a:buClr>
              <a:buFont typeface="Arial"/>
              <a:defRPr sz="7200">
                <a:solidFill>
                  <a:srgbClr val="381C00"/>
                </a:solidFill>
                <a:uFill>
                  <a:solidFill>
                    <a:srgbClr val="381C00"/>
                  </a:solidFill>
                </a:uFill>
                <a:latin typeface="DejaVu Sans Condensed"/>
                <a:ea typeface="DejaVu Sans Condensed"/>
                <a:cs typeface="DejaVu Sans Condensed"/>
                <a:sym typeface="DejaVu Sans Condensed"/>
              </a:defRPr>
            </a:pPr>
            <a:r>
              <a:rPr sz="5400" b="1">
                <a:solidFill>
                  <a:srgbClr val="AB4500"/>
                </a:solidFill>
                <a:uFill>
                  <a:solidFill>
                    <a:srgbClr val="AB4500"/>
                  </a:solidFill>
                </a:uFill>
              </a:rPr>
              <a:t>micro</a:t>
            </a:r>
            <a:r>
              <a:t>-evoluția </a:t>
            </a:r>
          </a:p>
          <a:p>
            <a:pPr marL="40639" marR="40639" defTabSz="914400">
              <a:buClr>
                <a:srgbClr val="FFFFFF"/>
              </a:buClr>
              <a:buFont typeface="Arial"/>
              <a:defRPr sz="7200">
                <a:solidFill>
                  <a:srgbClr val="381C00"/>
                </a:solidFill>
                <a:uFill>
                  <a:solidFill>
                    <a:srgbClr val="381C00"/>
                  </a:solidFill>
                </a:uFill>
                <a:latin typeface="DejaVu Sans Condensed"/>
                <a:ea typeface="DejaVu Sans Condensed"/>
                <a:cs typeface="DejaVu Sans Condensed"/>
                <a:sym typeface="DejaVu Sans Condensed"/>
              </a:defRPr>
            </a:pPr>
            <a:r>
              <a:t>versus </a:t>
            </a:r>
          </a:p>
          <a:p>
            <a:pPr marL="40639" marR="40639" defTabSz="914400">
              <a:buClr>
                <a:srgbClr val="FFFB00"/>
              </a:buClr>
              <a:buFont typeface="Arial"/>
              <a:defRPr sz="7200">
                <a:solidFill>
                  <a:srgbClr val="381C00"/>
                </a:solidFill>
                <a:uFill>
                  <a:solidFill>
                    <a:srgbClr val="381C00"/>
                  </a:solidFill>
                </a:uFill>
                <a:latin typeface="DejaVu Sans Condensed"/>
                <a:ea typeface="DejaVu Sans Condensed"/>
                <a:cs typeface="DejaVu Sans Condensed"/>
                <a:sym typeface="DejaVu Sans Condensed"/>
              </a:defRPr>
            </a:pPr>
            <a:r>
              <a:rPr sz="11600" b="1">
                <a:solidFill>
                  <a:srgbClr val="AB4500"/>
                </a:solidFill>
                <a:uFill>
                  <a:solidFill>
                    <a:srgbClr val="AB4500"/>
                  </a:solidFill>
                </a:uFill>
              </a:rPr>
              <a:t>macro</a:t>
            </a:r>
            <a:r>
              <a:t>-evoluția.</a:t>
            </a:r>
          </a:p>
        </p:txBody>
      </p:sp>
      <p:sp>
        <p:nvSpPr>
          <p:cNvPr id="1708" name="Problema NU e cantitatea de schimbare biologică."/>
          <p:cNvSpPr/>
          <p:nvPr/>
        </p:nvSpPr>
        <p:spPr>
          <a:xfrm>
            <a:off x="5842000" y="7200900"/>
            <a:ext cx="12700000" cy="436880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700"/>
              </a:spcBef>
              <a:buClr>
                <a:srgbClr val="FFFFFF"/>
              </a:buClr>
              <a:buFont typeface="Arial"/>
              <a:defRPr sz="9600">
                <a:solidFill>
                  <a:srgbClr val="381C00"/>
                </a:solidFill>
                <a:uFill>
                  <a:solidFill>
                    <a:srgbClr val="381C00"/>
                  </a:solidFill>
                </a:uFill>
                <a:latin typeface="DejaVu Sans Condensed"/>
                <a:ea typeface="DejaVu Sans Condensed"/>
                <a:cs typeface="DejaVu Sans Condensed"/>
                <a:sym typeface="DejaVu Sans Condensed"/>
              </a:defRPr>
            </a:pPr>
            <a:r>
              <a:t>Problema NU e </a:t>
            </a:r>
            <a:r>
              <a:rPr b="1">
                <a:solidFill>
                  <a:srgbClr val="AB4500"/>
                </a:solidFill>
                <a:uFill>
                  <a:solidFill>
                    <a:srgbClr val="AB4500"/>
                  </a:solidFill>
                </a:uFill>
              </a:rPr>
              <a:t>cantitatea</a:t>
            </a:r>
            <a:r>
              <a:t> de schimbare biologică.</a:t>
            </a:r>
          </a:p>
        </p:txBody>
      </p:sp>
      <p:sp>
        <p:nvSpPr>
          <p:cNvPr id="1709" name="Problema este…"/>
          <p:cNvSpPr/>
          <p:nvPr/>
        </p:nvSpPr>
        <p:spPr>
          <a:xfrm>
            <a:off x="5499080" y="7200900"/>
            <a:ext cx="13971072" cy="436880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9600">
                <a:solidFill>
                  <a:srgbClr val="381C00"/>
                </a:solidFill>
                <a:uFill>
                  <a:solidFill>
                    <a:srgbClr val="381C00"/>
                  </a:solidFill>
                </a:uFill>
                <a:latin typeface="DejaVu Sans Condensed"/>
                <a:ea typeface="DejaVu Sans Condensed"/>
                <a:cs typeface="DejaVu Sans Condensed"/>
                <a:sym typeface="DejaVu Sans Condensed"/>
              </a:defRPr>
            </a:pPr>
            <a:r>
              <a:t>Problema este</a:t>
            </a:r>
          </a:p>
          <a:p>
            <a:pPr marL="40639" marR="40639" defTabSz="914400">
              <a:buClr>
                <a:srgbClr val="FFFFFF"/>
              </a:buClr>
              <a:buFont typeface="Arial"/>
              <a:defRPr sz="9600">
                <a:solidFill>
                  <a:srgbClr val="381C00"/>
                </a:solidFill>
                <a:uFill>
                  <a:solidFill>
                    <a:srgbClr val="381C00"/>
                  </a:solidFill>
                </a:uFill>
                <a:latin typeface="DejaVu Sans Condensed"/>
                <a:ea typeface="DejaVu Sans Condensed"/>
                <a:cs typeface="DejaVu Sans Condensed"/>
                <a:sym typeface="DejaVu Sans Condensed"/>
              </a:defRPr>
            </a:pPr>
            <a:r>
              <a:t> </a:t>
            </a:r>
            <a:r>
              <a:rPr b="1">
                <a:solidFill>
                  <a:srgbClr val="AB4500"/>
                </a:solidFill>
                <a:uFill>
                  <a:solidFill>
                    <a:srgbClr val="AB4500"/>
                  </a:solidFill>
                </a:uFill>
              </a:rPr>
              <a:t>originea</a:t>
            </a:r>
            <a:r>
              <a:t> și </a:t>
            </a:r>
            <a:r>
              <a:rPr b="1">
                <a:solidFill>
                  <a:srgbClr val="AB4500"/>
                </a:solidFill>
                <a:uFill>
                  <a:solidFill>
                    <a:srgbClr val="AB4500"/>
                  </a:solidFill>
                </a:uFill>
              </a:rPr>
              <a:t>adăugarea</a:t>
            </a:r>
            <a:r>
              <a:t> informației genetice.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708"/>
                                        </p:tgtEl>
                                        <p:attrNameLst>
                                          <p:attrName>style.visibility</p:attrName>
                                        </p:attrNameLst>
                                      </p:cBhvr>
                                      <p:to>
                                        <p:strVal val="visible"/>
                                      </p:to>
                                    </p:set>
                                    <p:anim calcmode="lin" valueType="num">
                                      <p:cBhvr>
                                        <p:cTn id="7" dur="500" fill="hold"/>
                                        <p:tgtEl>
                                          <p:spTgt spid="1708"/>
                                        </p:tgtEl>
                                        <p:attrNameLst>
                                          <p:attrName>ppt_w</p:attrName>
                                        </p:attrNameLst>
                                      </p:cBhvr>
                                      <p:tavLst>
                                        <p:tav tm="0">
                                          <p:val>
                                            <p:fltVal val="0"/>
                                          </p:val>
                                        </p:tav>
                                        <p:tav tm="100000">
                                          <p:val>
                                            <p:strVal val="#ppt_w"/>
                                          </p:val>
                                        </p:tav>
                                      </p:tavLst>
                                    </p:anim>
                                    <p:anim calcmode="lin" valueType="num">
                                      <p:cBhvr>
                                        <p:cTn id="8" dur="500" fill="hold"/>
                                        <p:tgtEl>
                                          <p:spTgt spid="170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grpId="2" nodeType="clickEffect">
                                  <p:stCondLst>
                                    <p:cond delay="0"/>
                                  </p:stCondLst>
                                  <p:iterate>
                                    <p:tmAbs val="0"/>
                                  </p:iterate>
                                  <p:childTnLst>
                                    <p:anim calcmode="lin" valueType="num">
                                      <p:cBhvr>
                                        <p:cTn id="12" dur="500" fill="hold"/>
                                        <p:tgtEl>
                                          <p:spTgt spid="1708"/>
                                        </p:tgtEl>
                                        <p:attrNameLst>
                                          <p:attrName>ppt_w</p:attrName>
                                        </p:attrNameLst>
                                      </p:cBhvr>
                                      <p:tavLst>
                                        <p:tav tm="0">
                                          <p:val>
                                            <p:strVal val="ppt_w"/>
                                          </p:val>
                                        </p:tav>
                                        <p:tav tm="100000">
                                          <p:val>
                                            <p:fltVal val="0"/>
                                          </p:val>
                                        </p:tav>
                                      </p:tavLst>
                                    </p:anim>
                                    <p:anim calcmode="lin" valueType="num">
                                      <p:cBhvr>
                                        <p:cTn id="13" dur="500" fill="hold"/>
                                        <p:tgtEl>
                                          <p:spTgt spid="1708"/>
                                        </p:tgtEl>
                                        <p:attrNameLst>
                                          <p:attrName>ppt_h</p:attrName>
                                        </p:attrNameLst>
                                      </p:cBhvr>
                                      <p:tavLst>
                                        <p:tav tm="0">
                                          <p:val>
                                            <p:strVal val="ppt_h"/>
                                          </p:val>
                                        </p:tav>
                                        <p:tav tm="100000">
                                          <p:val>
                                            <p:fltVal val="0"/>
                                          </p:val>
                                        </p:tav>
                                      </p:tavLst>
                                    </p:anim>
                                    <p:set>
                                      <p:cBhvr>
                                        <p:cTn id="14" fill="hold">
                                          <p:stCondLst>
                                            <p:cond delay="499"/>
                                          </p:stCondLst>
                                        </p:cTn>
                                        <p:tgtEl>
                                          <p:spTgt spid="1708"/>
                                        </p:tgtEl>
                                        <p:attrNameLst>
                                          <p:attrName>style.visibility</p:attrName>
                                        </p:attrNameLst>
                                      </p:cBhvr>
                                      <p:to>
                                        <p:strVal val="hidden"/>
                                      </p:to>
                                    </p:set>
                                  </p:childTnLst>
                                </p:cTn>
                              </p:par>
                            </p:childTnLst>
                          </p:cTn>
                        </p:par>
                        <p:par>
                          <p:cTn id="15" fill="hold">
                            <p:stCondLst>
                              <p:cond delay="500"/>
                            </p:stCondLst>
                            <p:childTnLst>
                              <p:par>
                                <p:cTn id="16" presetID="23" presetClass="entr" presetSubtype="16" fill="hold" grpId="3" nodeType="afterEffect">
                                  <p:stCondLst>
                                    <p:cond delay="0"/>
                                  </p:stCondLst>
                                  <p:iterate>
                                    <p:tmAbs val="0"/>
                                  </p:iterate>
                                  <p:childTnLst>
                                    <p:set>
                                      <p:cBhvr>
                                        <p:cTn id="17" fill="hold"/>
                                        <p:tgtEl>
                                          <p:spTgt spid="1709"/>
                                        </p:tgtEl>
                                        <p:attrNameLst>
                                          <p:attrName>style.visibility</p:attrName>
                                        </p:attrNameLst>
                                      </p:cBhvr>
                                      <p:to>
                                        <p:strVal val="visible"/>
                                      </p:to>
                                    </p:set>
                                    <p:anim calcmode="lin" valueType="num">
                                      <p:cBhvr>
                                        <p:cTn id="18" dur="500" fill="hold"/>
                                        <p:tgtEl>
                                          <p:spTgt spid="1709"/>
                                        </p:tgtEl>
                                        <p:attrNameLst>
                                          <p:attrName>ppt_w</p:attrName>
                                        </p:attrNameLst>
                                      </p:cBhvr>
                                      <p:tavLst>
                                        <p:tav tm="0">
                                          <p:val>
                                            <p:fltVal val="0"/>
                                          </p:val>
                                        </p:tav>
                                        <p:tav tm="100000">
                                          <p:val>
                                            <p:strVal val="#ppt_w"/>
                                          </p:val>
                                        </p:tav>
                                      </p:tavLst>
                                    </p:anim>
                                    <p:anim calcmode="lin" valueType="num">
                                      <p:cBhvr>
                                        <p:cTn id="19" dur="500" fill="hold"/>
                                        <p:tgtEl>
                                          <p:spTgt spid="17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8" grpId="1" animBg="1" advAuto="0"/>
      <p:bldP spid="1708" grpId="2" animBg="1" advAuto="0"/>
      <p:bldP spid="1709"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Dumnezeu a făcut peştii cei mari şi toate vieţuitoarele care se mişcă şi de care mişună apele, după soiurile lor; a făcut şi orice pasăre înaripată după soiul ei. Dumnezeu a văzut că erau bune."/>
          <p:cNvSpPr>
            <a:spLocks noGrp="1"/>
          </p:cNvSpPr>
          <p:nvPr>
            <p:ph type="body" idx="1"/>
          </p:nvPr>
        </p:nvSpPr>
        <p:spPr>
          <a:xfrm>
            <a:off x="2425700" y="3911600"/>
            <a:ext cx="19532600" cy="8991600"/>
          </a:xfrm>
          <a:prstGeom prst="rect">
            <a:avLst/>
          </a:prstGeom>
        </p:spPr>
        <p:txBody>
          <a:bodyPr/>
          <a:lstStyle/>
          <a:p>
            <a:pPr>
              <a:defRPr>
                <a:solidFill>
                  <a:srgbClr val="381C00"/>
                </a:solidFill>
              </a:defRPr>
            </a:pPr>
            <a:r>
              <a:t>Dumnezeu a făcut peştii cei mari şi toate vieţuitoarele care se mişcă şi de care mişună apele, </a:t>
            </a:r>
            <a:r>
              <a:rPr b="1"/>
              <a:t>după soiurile lor</a:t>
            </a:r>
            <a:r>
              <a:t>; a făcut şi orice pasăre înaripată </a:t>
            </a:r>
            <a:r>
              <a:rPr b="1"/>
              <a:t>după soiul ei</a:t>
            </a:r>
            <a:r>
              <a:t>. Dumnezeu a văzut că erau bune.</a:t>
            </a:r>
          </a:p>
        </p:txBody>
      </p:sp>
      <p:sp>
        <p:nvSpPr>
          <p:cNvPr id="714" name="Geneza 1:21"/>
          <p:cNvSpPr/>
          <p:nvPr/>
        </p:nvSpPr>
        <p:spPr>
          <a:xfrm>
            <a:off x="2425700" y="1473200"/>
            <a:ext cx="19913600"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4400">
                <a:solidFill>
                  <a:srgbClr val="381C00"/>
                </a:solidFill>
                <a:latin typeface="+mn-lt"/>
                <a:ea typeface="+mn-ea"/>
                <a:cs typeface="+mn-cs"/>
                <a:sym typeface="Plantagenet Cherokee"/>
              </a:defRPr>
            </a:lvl1pPr>
          </a:lstStyle>
          <a:p>
            <a:r>
              <a:t>Geneza 1:21</a:t>
            </a:r>
          </a:p>
        </p:txBody>
      </p:sp>
    </p:spTree>
  </p:cSld>
  <p:clrMapOvr>
    <a:masterClrMapping/>
  </p:clrMapOvr>
  <p:transition xmlns:p14="http://schemas.microsoft.com/office/powerpoint/2010/mai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1" name="pasted-image.pdf" descr="pasted-image.pdf"/>
          <p:cNvPicPr>
            <a:picLocks noChangeAspect="1"/>
          </p:cNvPicPr>
          <p:nvPr/>
        </p:nvPicPr>
        <p:blipFill>
          <a:blip r:embed="rId2">
            <a:extLst/>
          </a:blip>
          <a:stretch>
            <a:fillRect/>
          </a:stretch>
        </p:blipFill>
        <p:spPr>
          <a:xfrm>
            <a:off x="4720059" y="1254045"/>
            <a:ext cx="14943882" cy="11207910"/>
          </a:xfrm>
          <a:prstGeom prst="rect">
            <a:avLst/>
          </a:prstGeom>
          <a:ln w="12700">
            <a:miter lim="400000"/>
          </a:ln>
          <a:effectLst>
            <a:outerShdw blurRad="190500" dist="8455" dir="5400000" rotWithShape="0">
              <a:srgbClr val="000000"/>
            </a:outerShdw>
          </a:effectLst>
        </p:spPr>
      </p:pic>
      <p:sp>
        <p:nvSpPr>
          <p:cNvPr id="1712" name="Alba Iulia"/>
          <p:cNvSpPr/>
          <p:nvPr/>
        </p:nvSpPr>
        <p:spPr>
          <a:xfrm>
            <a:off x="10218511" y="6190835"/>
            <a:ext cx="3220716" cy="1066801"/>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600">
                <a:solidFill>
                  <a:srgbClr val="FFFFFF"/>
                </a:solidFill>
              </a:defRPr>
            </a:lvl1pPr>
          </a:lstStyle>
          <a:p>
            <a:r>
              <a:t>Alba Iulia</a:t>
            </a:r>
          </a:p>
        </p:txBody>
      </p:sp>
      <p:sp>
        <p:nvSpPr>
          <p:cNvPr id="1713" name="Cluj-Napoca"/>
          <p:cNvSpPr/>
          <p:nvPr/>
        </p:nvSpPr>
        <p:spPr>
          <a:xfrm>
            <a:off x="4696107" y="1263891"/>
            <a:ext cx="3552851" cy="838201"/>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5000">
                <a:solidFill>
                  <a:srgbClr val="FFFFFF"/>
                </a:solidFill>
                <a:latin typeface="DejaVu Sans Condensed"/>
                <a:ea typeface="DejaVu Sans Condensed"/>
                <a:cs typeface="DejaVu Sans Condensed"/>
                <a:sym typeface="DejaVu Sans Condensed"/>
              </a:defRPr>
            </a:lvl1pPr>
          </a:lstStyle>
          <a:p>
            <a:r>
              <a:t>Cluj-Napoca</a:t>
            </a:r>
          </a:p>
        </p:txBody>
      </p:sp>
    </p:spTree>
  </p:cSld>
  <p:clrMapOvr>
    <a:masterClrMapping/>
  </p:clrMapOvr>
  <p:transition xmlns:p14="http://schemas.microsoft.com/office/powerpoint/2010/mai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5" name="pasted-image.pdf" descr="pasted-image.pdf"/>
          <p:cNvPicPr>
            <a:picLocks noChangeAspect="1"/>
          </p:cNvPicPr>
          <p:nvPr/>
        </p:nvPicPr>
        <p:blipFill>
          <a:blip r:embed="rId2">
            <a:extLst/>
          </a:blip>
          <a:stretch>
            <a:fillRect/>
          </a:stretch>
        </p:blipFill>
        <p:spPr>
          <a:xfrm>
            <a:off x="4718050" y="1252537"/>
            <a:ext cx="14947900" cy="11210926"/>
          </a:xfrm>
          <a:prstGeom prst="rect">
            <a:avLst/>
          </a:prstGeom>
          <a:ln w="12700">
            <a:miter lim="400000"/>
          </a:ln>
          <a:effectLst>
            <a:outerShdw blurRad="190500" dist="8455" dir="5400000" rotWithShape="0">
              <a:srgbClr val="000000"/>
            </a:outerShdw>
          </a:effectLst>
        </p:spPr>
      </p:pic>
      <p:sp>
        <p:nvSpPr>
          <p:cNvPr id="1716" name="Alba Iulia"/>
          <p:cNvSpPr/>
          <p:nvPr/>
        </p:nvSpPr>
        <p:spPr>
          <a:xfrm>
            <a:off x="10218511" y="6190835"/>
            <a:ext cx="3220716" cy="1066801"/>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6600">
                <a:solidFill>
                  <a:srgbClr val="FFFFFF"/>
                </a:solidFill>
              </a:defRPr>
            </a:lvl1pPr>
          </a:lstStyle>
          <a:p>
            <a:r>
              <a:t>Alba Iulia</a:t>
            </a:r>
          </a:p>
        </p:txBody>
      </p:sp>
      <p:sp>
        <p:nvSpPr>
          <p:cNvPr id="1717" name="Bucharesti"/>
          <p:cNvSpPr/>
          <p:nvPr/>
        </p:nvSpPr>
        <p:spPr>
          <a:xfrm>
            <a:off x="16422189" y="11557000"/>
            <a:ext cx="3147295" cy="838200"/>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5000">
                <a:solidFill>
                  <a:srgbClr val="FFFFFF"/>
                </a:solidFill>
                <a:latin typeface="DejaVu Sans Condensed"/>
                <a:ea typeface="DejaVu Sans Condensed"/>
                <a:cs typeface="DejaVu Sans Condensed"/>
                <a:sym typeface="DejaVu Sans Condensed"/>
              </a:defRPr>
            </a:lvl1pPr>
          </a:lstStyle>
          <a:p>
            <a:r>
              <a:t>Bucharesti</a:t>
            </a:r>
          </a:p>
        </p:txBody>
      </p:sp>
      <p:sp>
        <p:nvSpPr>
          <p:cNvPr id="1718" name="Cluj-Napoca"/>
          <p:cNvSpPr/>
          <p:nvPr/>
        </p:nvSpPr>
        <p:spPr>
          <a:xfrm>
            <a:off x="4696107" y="1263891"/>
            <a:ext cx="3552851" cy="838201"/>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5000">
                <a:solidFill>
                  <a:srgbClr val="FFFFFF"/>
                </a:solidFill>
                <a:latin typeface="DejaVu Sans Condensed"/>
                <a:ea typeface="DejaVu Sans Condensed"/>
                <a:cs typeface="DejaVu Sans Condensed"/>
                <a:sym typeface="DejaVu Sans Condensed"/>
              </a:defRPr>
            </a:lvl1pPr>
          </a:lstStyle>
          <a:p>
            <a:r>
              <a:t>Cluj-Napoca</a:t>
            </a:r>
          </a:p>
        </p:txBody>
      </p:sp>
    </p:spTree>
  </p:cSld>
  <p:clrMapOvr>
    <a:masterClrMapping/>
  </p:clrMapOvr>
  <p:transition xmlns:p14="http://schemas.microsoft.com/office/powerpoint/2010/mai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 name="pasted-image.pdf" descr="pasted-image.pdf"/>
          <p:cNvPicPr>
            <a:picLocks noChangeAspect="1"/>
          </p:cNvPicPr>
          <p:nvPr/>
        </p:nvPicPr>
        <p:blipFill>
          <a:blip r:embed="rId2">
            <a:extLst/>
          </a:blip>
          <a:stretch>
            <a:fillRect/>
          </a:stretch>
        </p:blipFill>
        <p:spPr>
          <a:xfrm>
            <a:off x="4720059" y="1254045"/>
            <a:ext cx="14943882" cy="11207910"/>
          </a:xfrm>
          <a:prstGeom prst="rect">
            <a:avLst/>
          </a:prstGeom>
          <a:ln w="12700">
            <a:miter lim="400000"/>
          </a:ln>
          <a:effectLst>
            <a:outerShdw blurRad="190500" dist="8455" dir="5400000" rotWithShape="0">
              <a:srgbClr val="000000"/>
            </a:outerShdw>
          </a:effectLst>
        </p:spPr>
      </p:pic>
      <p:sp>
        <p:nvSpPr>
          <p:cNvPr id="1721" name="Viețuitoare"/>
          <p:cNvSpPr/>
          <p:nvPr/>
        </p:nvSpPr>
        <p:spPr>
          <a:xfrm>
            <a:off x="9807165" y="6338894"/>
            <a:ext cx="4135786" cy="866565"/>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lnSpc>
                <a:spcPct val="70000"/>
              </a:lnSpc>
              <a:defRPr sz="5400">
                <a:solidFill>
                  <a:srgbClr val="FFFFFF"/>
                </a:solidFill>
                <a:latin typeface="Arial"/>
                <a:ea typeface="Arial"/>
                <a:cs typeface="Arial"/>
                <a:sym typeface="Arial"/>
              </a:defRPr>
            </a:lvl1pPr>
          </a:lstStyle>
          <a:p>
            <a:r>
              <a:t>Viețuitoare</a:t>
            </a:r>
          </a:p>
        </p:txBody>
      </p:sp>
      <p:sp>
        <p:nvSpPr>
          <p:cNvPr id="1722" name="Informație…"/>
          <p:cNvSpPr/>
          <p:nvPr/>
        </p:nvSpPr>
        <p:spPr>
          <a:xfrm>
            <a:off x="4935792" y="1202096"/>
            <a:ext cx="4231280" cy="1800338"/>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l">
              <a:lnSpc>
                <a:spcPct val="70000"/>
              </a:lnSpc>
              <a:defRPr sz="4900">
                <a:solidFill>
                  <a:srgbClr val="FFFFFF"/>
                </a:solidFill>
                <a:latin typeface="Arial"/>
                <a:ea typeface="Arial"/>
                <a:cs typeface="Arial"/>
                <a:sym typeface="Arial"/>
              </a:defRPr>
            </a:pPr>
            <a:r>
              <a:t>Informație</a:t>
            </a:r>
          </a:p>
          <a:p>
            <a:pPr algn="l">
              <a:lnSpc>
                <a:spcPct val="70000"/>
              </a:lnSpc>
              <a:defRPr sz="4900">
                <a:solidFill>
                  <a:srgbClr val="FFFFFF"/>
                </a:solidFill>
                <a:latin typeface="Arial"/>
                <a:ea typeface="Arial"/>
                <a:cs typeface="Arial"/>
                <a:sym typeface="Arial"/>
              </a:defRPr>
            </a:pPr>
            <a:r>
              <a:t>Mărită</a:t>
            </a:r>
          </a:p>
        </p:txBody>
      </p:sp>
      <p:sp>
        <p:nvSpPr>
          <p:cNvPr id="1723" name="Tren al Selecției și Mutațiilor Naturale"/>
          <p:cNvSpPr/>
          <p:nvPr/>
        </p:nvSpPr>
        <p:spPr>
          <a:xfrm>
            <a:off x="9726648" y="2969885"/>
            <a:ext cx="5750979" cy="1482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90000"/>
              </a:lnSpc>
              <a:defRPr sz="5000">
                <a:latin typeface="Arial"/>
                <a:ea typeface="Arial"/>
                <a:cs typeface="Arial"/>
                <a:sym typeface="Arial"/>
              </a:defRPr>
            </a:lvl1pPr>
          </a:lstStyle>
          <a:p>
            <a:r>
              <a:t>Tren al Selecției și Mutațiilor Naturale</a:t>
            </a:r>
          </a:p>
        </p:txBody>
      </p:sp>
      <p:sp>
        <p:nvSpPr>
          <p:cNvPr id="1724" name="„Teorie”"/>
          <p:cNvSpPr/>
          <p:nvPr/>
        </p:nvSpPr>
        <p:spPr>
          <a:xfrm>
            <a:off x="8999569" y="8886553"/>
            <a:ext cx="5750979"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9000"/>
            </a:lvl1pPr>
          </a:lstStyle>
          <a:p>
            <a:r>
              <a:t>„Teorie”</a:t>
            </a:r>
          </a:p>
        </p:txBody>
      </p:sp>
    </p:spTree>
  </p:cSld>
  <p:clrMapOvr>
    <a:masterClrMapping/>
  </p:clrMapOvr>
  <p:transition xmlns:p14="http://schemas.microsoft.com/office/powerpoint/2010/mai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6" name="pasted-image.pdf" descr="pasted-image.pdf"/>
          <p:cNvPicPr>
            <a:picLocks noChangeAspect="1"/>
          </p:cNvPicPr>
          <p:nvPr/>
        </p:nvPicPr>
        <p:blipFill>
          <a:blip r:embed="rId2">
            <a:extLst/>
          </a:blip>
          <a:stretch>
            <a:fillRect/>
          </a:stretch>
        </p:blipFill>
        <p:spPr>
          <a:xfrm>
            <a:off x="4718050" y="1252537"/>
            <a:ext cx="14947900" cy="11210926"/>
          </a:xfrm>
          <a:prstGeom prst="rect">
            <a:avLst/>
          </a:prstGeom>
          <a:ln w="12700">
            <a:miter lim="400000"/>
          </a:ln>
          <a:effectLst>
            <a:outerShdw blurRad="190500" dist="8455" dir="5400000" rotWithShape="0">
              <a:srgbClr val="000000"/>
            </a:outerShdw>
          </a:effectLst>
        </p:spPr>
      </p:pic>
      <p:sp>
        <p:nvSpPr>
          <p:cNvPr id="1727" name="Informație Micșorată"/>
          <p:cNvSpPr/>
          <p:nvPr/>
        </p:nvSpPr>
        <p:spPr>
          <a:xfrm>
            <a:off x="15304735" y="11231880"/>
            <a:ext cx="4231280" cy="1296390"/>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lgn="r">
              <a:lnSpc>
                <a:spcPct val="70000"/>
              </a:lnSpc>
              <a:defRPr sz="4900">
                <a:solidFill>
                  <a:srgbClr val="FFFFFF"/>
                </a:solidFill>
                <a:latin typeface="Arial"/>
                <a:ea typeface="Arial"/>
                <a:cs typeface="Arial"/>
                <a:sym typeface="Arial"/>
              </a:defRPr>
            </a:lvl1pPr>
          </a:lstStyle>
          <a:p>
            <a:r>
              <a:t>Informație Micșorată</a:t>
            </a:r>
          </a:p>
        </p:txBody>
      </p:sp>
      <p:sp>
        <p:nvSpPr>
          <p:cNvPr id="1728" name="Tren al Selecției și Mutațiilor Naturale"/>
          <p:cNvSpPr/>
          <p:nvPr/>
        </p:nvSpPr>
        <p:spPr>
          <a:xfrm>
            <a:off x="9849180" y="8054990"/>
            <a:ext cx="5750980" cy="2394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90000"/>
              </a:lnSpc>
              <a:defRPr>
                <a:latin typeface="Arial"/>
                <a:ea typeface="Arial"/>
                <a:cs typeface="Arial"/>
                <a:sym typeface="Arial"/>
              </a:defRPr>
            </a:lvl1pPr>
          </a:lstStyle>
          <a:p>
            <a:r>
              <a:t>Tren al Selecției și Mutațiilor Naturale</a:t>
            </a:r>
          </a:p>
        </p:txBody>
      </p:sp>
      <p:sp>
        <p:nvSpPr>
          <p:cNvPr id="1729" name="FAPT!"/>
          <p:cNvSpPr/>
          <p:nvPr/>
        </p:nvSpPr>
        <p:spPr>
          <a:xfrm>
            <a:off x="8999569" y="3066252"/>
            <a:ext cx="5750979"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9000"/>
            </a:lvl1pPr>
          </a:lstStyle>
          <a:p>
            <a:r>
              <a:t>FAPT!</a:t>
            </a:r>
          </a:p>
        </p:txBody>
      </p:sp>
      <p:sp>
        <p:nvSpPr>
          <p:cNvPr id="1730" name="Viețuitoare"/>
          <p:cNvSpPr/>
          <p:nvPr/>
        </p:nvSpPr>
        <p:spPr>
          <a:xfrm>
            <a:off x="9807165" y="6338894"/>
            <a:ext cx="4135786" cy="866565"/>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lnSpc>
                <a:spcPct val="70000"/>
              </a:lnSpc>
              <a:defRPr sz="5400">
                <a:solidFill>
                  <a:srgbClr val="FFFFFF"/>
                </a:solidFill>
                <a:latin typeface="Arial"/>
                <a:ea typeface="Arial"/>
                <a:cs typeface="Arial"/>
                <a:sym typeface="Arial"/>
              </a:defRPr>
            </a:lvl1pPr>
          </a:lstStyle>
          <a:p>
            <a:r>
              <a:t>Viețuitoare</a:t>
            </a:r>
          </a:p>
        </p:txBody>
      </p:sp>
      <p:sp>
        <p:nvSpPr>
          <p:cNvPr id="1731" name="Informație…"/>
          <p:cNvSpPr/>
          <p:nvPr/>
        </p:nvSpPr>
        <p:spPr>
          <a:xfrm>
            <a:off x="4935792" y="1202096"/>
            <a:ext cx="4231280" cy="1800338"/>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l">
              <a:lnSpc>
                <a:spcPct val="70000"/>
              </a:lnSpc>
              <a:defRPr sz="4900">
                <a:solidFill>
                  <a:srgbClr val="FFFFFF"/>
                </a:solidFill>
                <a:latin typeface="Arial"/>
                <a:ea typeface="Arial"/>
                <a:cs typeface="Arial"/>
                <a:sym typeface="Arial"/>
              </a:defRPr>
            </a:pPr>
            <a:r>
              <a:t>Informație</a:t>
            </a:r>
          </a:p>
          <a:p>
            <a:pPr algn="l">
              <a:lnSpc>
                <a:spcPct val="70000"/>
              </a:lnSpc>
              <a:defRPr sz="4900">
                <a:solidFill>
                  <a:srgbClr val="FFFFFF"/>
                </a:solidFill>
                <a:latin typeface="Arial"/>
                <a:ea typeface="Arial"/>
                <a:cs typeface="Arial"/>
                <a:sym typeface="Arial"/>
              </a:defRPr>
            </a:pPr>
            <a:r>
              <a:t>Mărită</a:t>
            </a:r>
          </a:p>
        </p:txBody>
      </p:sp>
    </p:spTree>
  </p:cSld>
  <p:clrMapOvr>
    <a:masterClrMapping/>
  </p:clrMapOvr>
  <p:transition xmlns:p14="http://schemas.microsoft.com/office/powerpoint/2010/main" spd="med"/>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3" name="„Nu există o bază rațională pentru a spune că o ființă omenească are drepturi speciale.  În cazul în care există un sistem nervos central și abilitatea de a simți durere, foame și sete, un șobolan este un porc care este un câine care este un băiat.  Ei toți sunt animale.”"/>
          <p:cNvSpPr>
            <a:spLocks noGrp="1"/>
          </p:cNvSpPr>
          <p:nvPr>
            <p:ph type="title"/>
          </p:nvPr>
        </p:nvSpPr>
        <p:spPr>
          <a:xfrm>
            <a:off x="6426200" y="1574800"/>
            <a:ext cx="16179800" cy="8636000"/>
          </a:xfrm>
          <a:prstGeom prst="rect">
            <a:avLst/>
          </a:prstGeom>
        </p:spPr>
        <p:txBody>
          <a:bodyPr/>
          <a:lstStyle/>
          <a:p>
            <a:r>
              <a:t>„Nu există o bază rațională pentru a spune că o ființă omenească are drepturi speciale.  În cazul în care există un sistem nervos central și abilitatea de a simți durere, foame și sete, un șobolan este un porc care este un câine care este un băiat.  Ei toți sunt animale.”</a:t>
            </a:r>
          </a:p>
        </p:txBody>
      </p:sp>
      <p:sp>
        <p:nvSpPr>
          <p:cNvPr id="1734" name="Ingrid Newkirk (founder of People for the Ethical Treatment of Animals), quoted in Washingtonian magazine, Aug. 1, 1986, activistcash.com."/>
          <p:cNvSpPr>
            <a:spLocks noGrp="1"/>
          </p:cNvSpPr>
          <p:nvPr>
            <p:ph type="body" sz="quarter" idx="1"/>
          </p:nvPr>
        </p:nvSpPr>
        <p:spPr>
          <a:prstGeom prst="rect">
            <a:avLst/>
          </a:prstGeom>
        </p:spPr>
        <p:txBody>
          <a:bodyPr/>
          <a:lstStyle/>
          <a:p>
            <a:r>
              <a:t>Ingrid Newkirk (founder of People for the Ethical Treatment of Animals), quoted in </a:t>
            </a:r>
            <a:r>
              <a:rPr>
                <a:latin typeface="DejaVu Sans Condensed Oblique"/>
                <a:ea typeface="DejaVu Sans Condensed Oblique"/>
                <a:cs typeface="DejaVu Sans Condensed Oblique"/>
                <a:sym typeface="DejaVu Sans Condensed Oblique"/>
              </a:rPr>
              <a:t>Washingtonian</a:t>
            </a:r>
            <a:r>
              <a:t> magazine, Aug. 1, 1986, activistcash.com.</a:t>
            </a:r>
          </a:p>
        </p:txBody>
      </p:sp>
      <p:pic>
        <p:nvPicPr>
          <p:cNvPr id="1735" name="Newkirk, Ingrid.jpg" descr="Newkirk, Ingrid.jpg"/>
          <p:cNvPicPr>
            <a:picLocks/>
          </p:cNvPicPr>
          <p:nvPr/>
        </p:nvPicPr>
        <p:blipFill>
          <a:blip r:embed="rId3">
            <a:extLst/>
          </a:blip>
          <a:stretch>
            <a:fillRect/>
          </a:stretch>
        </p:blipFill>
        <p:spPr>
          <a:xfrm>
            <a:off x="1495425" y="1654175"/>
            <a:ext cx="4356100" cy="60198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33"/>
                                        </p:tgtEl>
                                        <p:attrNameLst>
                                          <p:attrName>style.visibility</p:attrName>
                                        </p:attrNameLst>
                                      </p:cBhvr>
                                      <p:to>
                                        <p:strVal val="visible"/>
                                      </p:to>
                                    </p:set>
                                    <p:animEffect transition="in" filter="dissolve">
                                      <p:cBhvr>
                                        <p:cTn id="7" dur="500"/>
                                        <p:tgtEl>
                                          <p:spTgt spid="1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 grpId="1"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 name="Rectangle"/>
          <p:cNvSpPr/>
          <p:nvPr/>
        </p:nvSpPr>
        <p:spPr>
          <a:xfrm>
            <a:off x="12090400" y="1524000"/>
            <a:ext cx="1270000" cy="10629900"/>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740" name="Scient &amp; Bible-Biology.jpg" descr="Scient &amp; Bible-Biology.jpg"/>
          <p:cNvPicPr>
            <a:picLocks/>
          </p:cNvPicPr>
          <p:nvPr/>
        </p:nvPicPr>
        <p:blipFill>
          <a:blip r:embed="rId2">
            <a:extLst/>
          </a:blip>
          <a:srcRect r="46411"/>
          <a:stretch>
            <a:fillRect/>
          </a:stretch>
        </p:blipFill>
        <p:spPr>
          <a:xfrm>
            <a:off x="4663564" y="1535180"/>
            <a:ext cx="7591936" cy="10618401"/>
          </a:xfrm>
          <a:prstGeom prst="rect">
            <a:avLst/>
          </a:prstGeom>
          <a:ln w="12700">
            <a:miter lim="400000"/>
          </a:ln>
        </p:spPr>
      </p:pic>
      <p:pic>
        <p:nvPicPr>
          <p:cNvPr id="1741" name="Scient &amp; Bible-Biology.jpg" descr="Scient &amp; Bible-Biology.jpg"/>
          <p:cNvPicPr>
            <a:picLocks/>
          </p:cNvPicPr>
          <p:nvPr/>
        </p:nvPicPr>
        <p:blipFill>
          <a:blip r:embed="rId2">
            <a:extLst/>
          </a:blip>
          <a:srcRect l="53536"/>
          <a:stretch>
            <a:fillRect/>
          </a:stretch>
        </p:blipFill>
        <p:spPr>
          <a:xfrm>
            <a:off x="13195300" y="1523722"/>
            <a:ext cx="6581235" cy="10626807"/>
          </a:xfrm>
          <a:prstGeom prst="rect">
            <a:avLst/>
          </a:prstGeom>
          <a:ln w="12700">
            <a:miter lim="400000"/>
          </a:ln>
        </p:spPr>
      </p:pic>
      <p:sp>
        <p:nvSpPr>
          <p:cNvPr id="1742" name="Confirmed by real science"/>
          <p:cNvSpPr/>
          <p:nvPr/>
        </p:nvSpPr>
        <p:spPr>
          <a:xfrm>
            <a:off x="13335139" y="5562600"/>
            <a:ext cx="5245101" cy="2590800"/>
          </a:xfrm>
          <a:prstGeom prst="rect">
            <a:avLst/>
          </a:prstGeom>
          <a:solidFill>
            <a:srgbClr val="7A43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2000"/>
              </a:spcBef>
              <a:defRPr sz="6000" b="1">
                <a:solidFill>
                  <a:srgbClr val="FFFB00"/>
                </a:solidFill>
                <a:latin typeface="DejaVu Sans"/>
                <a:ea typeface="DejaVu Sans"/>
                <a:cs typeface="DejaVu Sans"/>
                <a:sym typeface="DejaVu Sans"/>
              </a:defRPr>
            </a:lvl1pPr>
          </a:lstStyle>
          <a:p>
            <a:r>
              <a:t>Confirmed by real science</a:t>
            </a:r>
          </a:p>
        </p:txBody>
      </p:sp>
      <p:sp>
        <p:nvSpPr>
          <p:cNvPr id="1743" name="Line"/>
          <p:cNvSpPr/>
          <p:nvPr/>
        </p:nvSpPr>
        <p:spPr>
          <a:xfrm flipH="1">
            <a:off x="13205023" y="2768699"/>
            <a:ext cx="15659" cy="705843"/>
          </a:xfrm>
          <a:prstGeom prst="line">
            <a:avLst/>
          </a:prstGeom>
          <a:ln w="1270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744" name="pic.png" descr="pic.png"/>
          <p:cNvPicPr>
            <a:picLocks noChangeAspect="1"/>
          </p:cNvPicPr>
          <p:nvPr/>
        </p:nvPicPr>
        <p:blipFill>
          <a:blip r:embed="rId3">
            <a:extLst/>
          </a:blip>
          <a:stretch>
            <a:fillRect/>
          </a:stretch>
        </p:blipFill>
        <p:spPr>
          <a:xfrm>
            <a:off x="-144556" y="211931"/>
            <a:ext cx="23556201" cy="13250363"/>
          </a:xfrm>
          <a:prstGeom prst="rect">
            <a:avLst/>
          </a:prstGeom>
          <a:ln w="12700">
            <a:miter lim="400000"/>
          </a:ln>
        </p:spPr>
      </p:pic>
      <p:sp>
        <p:nvSpPr>
          <p:cNvPr id="1745" name="Quote Bubble"/>
          <p:cNvSpPr/>
          <p:nvPr/>
        </p:nvSpPr>
        <p:spPr>
          <a:xfrm>
            <a:off x="8015684" y="727784"/>
            <a:ext cx="5119492" cy="3642279"/>
          </a:xfrm>
          <a:prstGeom prst="wedgeEllipseCallout">
            <a:avLst>
              <a:gd name="adj1" fmla="val -49347"/>
              <a:gd name="adj2" fmla="val 64689"/>
            </a:avLst>
          </a:prstGeom>
          <a:solidFill>
            <a:srgbClr val="11DBE3"/>
          </a:solidFill>
          <a:ln w="12700">
            <a:miter lim="400000"/>
          </a:ln>
        </p:spPr>
        <p:txBody>
          <a:bodyPr lIns="50800" tIns="50800" rIns="50800" bIns="50800" anchor="ctr"/>
          <a:lstStyle/>
          <a:p>
            <a:pPr>
              <a:defRPr sz="3600">
                <a:solidFill>
                  <a:srgbClr val="FFFFFF"/>
                </a:solidFill>
                <a:latin typeface="Helvetica Light"/>
                <a:ea typeface="Helvetica Light"/>
                <a:cs typeface="Helvetica Light"/>
                <a:sym typeface="Helvetica Light"/>
              </a:defRPr>
            </a:pPr>
            <a:endParaRPr/>
          </a:p>
        </p:txBody>
      </p:sp>
      <p:sp>
        <p:nvSpPr>
          <p:cNvPr id="1746" name="Totul a evoluat…"/>
          <p:cNvSpPr/>
          <p:nvPr/>
        </p:nvSpPr>
        <p:spPr>
          <a:xfrm>
            <a:off x="8510494" y="1247444"/>
            <a:ext cx="4206268" cy="28256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4600">
                <a:effectLst>
                  <a:outerShdw blurRad="38100" dist="12700" dir="5400000" rotWithShape="0">
                    <a:srgbClr val="000000">
                      <a:alpha val="50000"/>
                    </a:srgbClr>
                  </a:outerShdw>
                </a:effectLst>
                <a:latin typeface="Arial"/>
                <a:ea typeface="Arial"/>
                <a:cs typeface="Arial"/>
                <a:sym typeface="Arial"/>
              </a:defRPr>
            </a:pPr>
            <a:r>
              <a:t>Totul a evoluat </a:t>
            </a:r>
          </a:p>
          <a:p>
            <a:pPr defTabSz="584200">
              <a:defRPr sz="4600">
                <a:effectLst>
                  <a:outerShdw blurRad="38100" dist="12700" dir="5400000" rotWithShape="0">
                    <a:srgbClr val="000000">
                      <a:alpha val="50000"/>
                    </a:srgbClr>
                  </a:outerShdw>
                </a:effectLst>
                <a:latin typeface="Arial"/>
                <a:ea typeface="Arial"/>
                <a:cs typeface="Arial"/>
                <a:sym typeface="Arial"/>
              </a:defRPr>
            </a:pPr>
            <a:r>
              <a:t>dintr-o celulă, </a:t>
            </a:r>
          </a:p>
          <a:p>
            <a:pPr defTabSz="584200">
              <a:defRPr sz="4600">
                <a:effectLst>
                  <a:outerShdw blurRad="38100" dist="12700" dir="5400000" rotWithShape="0">
                    <a:srgbClr val="000000">
                      <a:alpha val="50000"/>
                    </a:srgbClr>
                  </a:outerShdw>
                </a:effectLst>
                <a:latin typeface="Arial"/>
                <a:ea typeface="Arial"/>
                <a:cs typeface="Arial"/>
                <a:sym typeface="Arial"/>
              </a:defRPr>
            </a:pPr>
            <a:r>
              <a:t>crede-mă </a:t>
            </a:r>
          </a:p>
          <a:p>
            <a:pPr defTabSz="584200">
              <a:defRPr sz="4600">
                <a:effectLst>
                  <a:outerShdw blurRad="38100" dist="12700" dir="5400000" rotWithShape="0">
                    <a:srgbClr val="000000">
                      <a:alpha val="50000"/>
                    </a:srgbClr>
                  </a:outerShdw>
                </a:effectLst>
                <a:latin typeface="Arial"/>
                <a:ea typeface="Arial"/>
                <a:cs typeface="Arial"/>
                <a:sym typeface="Arial"/>
              </a:defRPr>
            </a:pPr>
            <a:r>
              <a:t>pe cuvânt!</a:t>
            </a:r>
          </a:p>
        </p:txBody>
      </p:sp>
      <p:sp>
        <p:nvSpPr>
          <p:cNvPr id="1747" name="Quote Bubble"/>
          <p:cNvSpPr/>
          <p:nvPr/>
        </p:nvSpPr>
        <p:spPr>
          <a:xfrm rot="4449229">
            <a:off x="14582571" y="-191624"/>
            <a:ext cx="4509692" cy="7000479"/>
          </a:xfrm>
          <a:custGeom>
            <a:avLst/>
            <a:gdLst/>
            <a:ahLst/>
            <a:cxnLst>
              <a:cxn ang="0">
                <a:pos x="wd2" y="hd2"/>
              </a:cxn>
              <a:cxn ang="5400000">
                <a:pos x="wd2" y="hd2"/>
              </a:cxn>
              <a:cxn ang="10800000">
                <a:pos x="wd2" y="hd2"/>
              </a:cxn>
              <a:cxn ang="16200000">
                <a:pos x="wd2" y="hd2"/>
              </a:cxn>
            </a:cxnLst>
            <a:rect l="0" t="0" r="r" b="b"/>
            <a:pathLst>
              <a:path w="21600" h="21600" extrusionOk="0">
                <a:moveTo>
                  <a:pt x="10801" y="21600"/>
                </a:moveTo>
                <a:cubicBezTo>
                  <a:pt x="4836" y="21600"/>
                  <a:pt x="0" y="17058"/>
                  <a:pt x="0" y="11456"/>
                </a:cubicBezTo>
                <a:cubicBezTo>
                  <a:pt x="0" y="8825"/>
                  <a:pt x="1074" y="6436"/>
                  <a:pt x="2823" y="4634"/>
                </a:cubicBezTo>
                <a:lnTo>
                  <a:pt x="127" y="0"/>
                </a:lnTo>
                <a:lnTo>
                  <a:pt x="4517" y="3207"/>
                </a:lnTo>
                <a:cubicBezTo>
                  <a:pt x="6287" y="2015"/>
                  <a:pt x="8457" y="1312"/>
                  <a:pt x="10801" y="1312"/>
                </a:cubicBezTo>
                <a:cubicBezTo>
                  <a:pt x="16766" y="1312"/>
                  <a:pt x="21600" y="5853"/>
                  <a:pt x="21600" y="11456"/>
                </a:cubicBezTo>
                <a:cubicBezTo>
                  <a:pt x="21600" y="17058"/>
                  <a:pt x="16766" y="21600"/>
                  <a:pt x="10801" y="21600"/>
                </a:cubicBezTo>
                <a:close/>
              </a:path>
            </a:pathLst>
          </a:custGeom>
          <a:solidFill>
            <a:srgbClr val="302B71"/>
          </a:solidFill>
          <a:ln w="12700">
            <a:miter lim="400000"/>
          </a:ln>
        </p:spPr>
        <p:txBody>
          <a:bodyPr lIns="50800" tIns="50800" rIns="50800" bIns="50800" anchor="ctr"/>
          <a:lstStyle/>
          <a:p>
            <a:pPr>
              <a:defRPr sz="3600">
                <a:solidFill>
                  <a:srgbClr val="FFFFFF"/>
                </a:solidFill>
                <a:latin typeface="Helvetica Light"/>
                <a:ea typeface="Helvetica Light"/>
                <a:cs typeface="Helvetica Light"/>
                <a:sym typeface="Helvetica Light"/>
              </a:defRPr>
            </a:pPr>
            <a:endParaRPr/>
          </a:p>
        </p:txBody>
      </p:sp>
      <p:sp>
        <p:nvSpPr>
          <p:cNvPr id="1748" name="Eu am creat…"/>
          <p:cNvSpPr/>
          <p:nvPr/>
        </p:nvSpPr>
        <p:spPr>
          <a:xfrm>
            <a:off x="13227384" y="1457083"/>
            <a:ext cx="6582669" cy="401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4800">
                <a:solidFill>
                  <a:srgbClr val="FFFFFF"/>
                </a:solidFill>
                <a:latin typeface="DejaVu Sans"/>
                <a:ea typeface="DejaVu Sans"/>
                <a:cs typeface="DejaVu Sans"/>
                <a:sym typeface="DejaVu Sans"/>
              </a:defRPr>
            </a:pPr>
            <a:r>
              <a:t>    Eu am creat </a:t>
            </a:r>
          </a:p>
          <a:p>
            <a:pPr>
              <a:lnSpc>
                <a:spcPct val="90000"/>
              </a:lnSpc>
              <a:defRPr sz="4800">
                <a:solidFill>
                  <a:srgbClr val="FFFFFF"/>
                </a:solidFill>
                <a:latin typeface="DejaVu Sans"/>
                <a:ea typeface="DejaVu Sans"/>
                <a:cs typeface="DejaVu Sans"/>
                <a:sym typeface="DejaVu Sans"/>
              </a:defRPr>
            </a:pPr>
            <a:r>
              <a:t>SOIURI </a:t>
            </a:r>
          </a:p>
          <a:p>
            <a:pPr>
              <a:lnSpc>
                <a:spcPct val="90000"/>
              </a:lnSpc>
              <a:defRPr sz="4800">
                <a:solidFill>
                  <a:srgbClr val="FFFFFF"/>
                </a:solidFill>
                <a:latin typeface="DejaVu Sans"/>
                <a:ea typeface="DejaVu Sans"/>
                <a:cs typeface="DejaVu Sans"/>
                <a:sym typeface="DejaVu Sans"/>
              </a:defRPr>
            </a:pPr>
            <a:r>
              <a:t>distinctive ca să </a:t>
            </a:r>
          </a:p>
          <a:p>
            <a:pPr>
              <a:lnSpc>
                <a:spcPct val="90000"/>
              </a:lnSpc>
              <a:defRPr sz="4800">
                <a:solidFill>
                  <a:srgbClr val="FFFFFF"/>
                </a:solidFill>
                <a:latin typeface="DejaVu Sans"/>
                <a:ea typeface="DejaVu Sans"/>
                <a:cs typeface="DejaVu Sans"/>
                <a:sym typeface="DejaVu Sans"/>
              </a:defRPr>
            </a:pPr>
            <a:r>
              <a:t>rămână distinctive.  </a:t>
            </a:r>
          </a:p>
          <a:p>
            <a:pPr>
              <a:lnSpc>
                <a:spcPct val="90000"/>
              </a:lnSpc>
              <a:defRPr sz="4800">
                <a:solidFill>
                  <a:srgbClr val="FFFFFF"/>
                </a:solidFill>
                <a:latin typeface="DejaVu Sans"/>
                <a:ea typeface="DejaVu Sans"/>
                <a:cs typeface="DejaVu Sans"/>
                <a:sym typeface="DejaVu Sans"/>
              </a:defRPr>
            </a:pPr>
            <a:r>
              <a:t>Pe Cuvântul </a:t>
            </a:r>
          </a:p>
          <a:p>
            <a:pPr>
              <a:lnSpc>
                <a:spcPct val="90000"/>
              </a:lnSpc>
              <a:defRPr sz="4800">
                <a:solidFill>
                  <a:srgbClr val="FFFFFF"/>
                </a:solidFill>
                <a:latin typeface="DejaVu Sans"/>
                <a:ea typeface="DejaVu Sans"/>
                <a:cs typeface="DejaVu Sans"/>
                <a:sym typeface="DejaVu Sans"/>
              </a:defRPr>
            </a:pPr>
            <a:r>
              <a:t>Meu!</a:t>
            </a:r>
          </a:p>
        </p:txBody>
      </p:sp>
      <p:sp>
        <p:nvSpPr>
          <p:cNvPr id="1749" name="Confirmat de adevărata știință"/>
          <p:cNvSpPr/>
          <p:nvPr/>
        </p:nvSpPr>
        <p:spPr>
          <a:xfrm>
            <a:off x="13335139" y="5863173"/>
            <a:ext cx="6392944" cy="2590801"/>
          </a:xfrm>
          <a:prstGeom prst="rect">
            <a:avLst/>
          </a:prstGeom>
          <a:solidFill>
            <a:srgbClr val="7A43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2000"/>
              </a:spcBef>
              <a:defRPr sz="6000" b="1">
                <a:solidFill>
                  <a:srgbClr val="FFFB00"/>
                </a:solidFill>
                <a:latin typeface="DejaVu Sans"/>
                <a:ea typeface="DejaVu Sans"/>
                <a:cs typeface="DejaVu Sans"/>
                <a:sym typeface="DejaVu Sans"/>
              </a:defRPr>
            </a:lvl1pPr>
          </a:lstStyle>
          <a:p>
            <a:r>
              <a:t>Confirmat de adevărata știință</a:t>
            </a:r>
          </a:p>
        </p:txBody>
      </p:sp>
      <p:sp>
        <p:nvSpPr>
          <p:cNvPr id="1750" name="SFÂNTA…"/>
          <p:cNvSpPr/>
          <p:nvPr/>
        </p:nvSpPr>
        <p:spPr>
          <a:xfrm>
            <a:off x="14960293" y="8822296"/>
            <a:ext cx="1994793" cy="94343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400"/>
              </a:lnSpc>
              <a:defRPr sz="2400" b="1">
                <a:solidFill>
                  <a:srgbClr val="FFFFFF"/>
                </a:solidFill>
                <a:latin typeface="Arial"/>
                <a:ea typeface="Arial"/>
                <a:cs typeface="Arial"/>
                <a:sym typeface="Arial"/>
              </a:defRPr>
            </a:pPr>
            <a:r>
              <a:t>SFÂNTA </a:t>
            </a:r>
          </a:p>
          <a:p>
            <a:pPr>
              <a:lnSpc>
                <a:spcPts val="3400"/>
              </a:lnSpc>
              <a:defRPr sz="2400" b="1">
                <a:solidFill>
                  <a:srgbClr val="FFFFFF"/>
                </a:solidFill>
                <a:latin typeface="Arial"/>
                <a:ea typeface="Arial"/>
                <a:cs typeface="Arial"/>
                <a:sym typeface="Arial"/>
              </a:defRPr>
            </a:pPr>
            <a:r>
              <a:t>BIBLIE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49"/>
                                        </p:tgtEl>
                                        <p:attrNameLst>
                                          <p:attrName>style.visibility</p:attrName>
                                        </p:attrNameLst>
                                      </p:cBhvr>
                                      <p:to>
                                        <p:strVal val="visible"/>
                                      </p:to>
                                    </p:set>
                                    <p:animEffect transition="in" filter="dissolve">
                                      <p:cBhvr>
                                        <p:cTn id="7" dur="500"/>
                                        <p:tgtEl>
                                          <p:spTgt spid="17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1740"/>
                                        </p:tgtEl>
                                      </p:cBhvr>
                                    </p:animEffect>
                                    <p:set>
                                      <p:cBhvr>
                                        <p:cTn id="12" fill="hold">
                                          <p:stCondLst>
                                            <p:cond delay="499"/>
                                          </p:stCondLst>
                                        </p:cTn>
                                        <p:tgtEl>
                                          <p:spTgt spid="174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742"/>
                                        </p:tgtEl>
                                        <p:attrNameLst>
                                          <p:attrName>style.visibility</p:attrName>
                                        </p:attrNameLst>
                                      </p:cBhvr>
                                      <p:to>
                                        <p:strVal val="visible"/>
                                      </p:to>
                                    </p:set>
                                    <p:animEffect transition="in" filter="dissolve">
                                      <p:cBhvr>
                                        <p:cTn id="17" dur="500"/>
                                        <p:tgtEl>
                                          <p:spTgt spid="1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 grpId="2" animBg="1" advAuto="0"/>
      <p:bldP spid="1742" grpId="3" animBg="1" advAuto="0"/>
      <p:bldP spid="1749" grpId="1"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2" name="Noua Carte a Răspunsurilor 1, 2, 3 &amp; 4"/>
          <p:cNvSpPr>
            <a:spLocks noGrp="1"/>
          </p:cNvSpPr>
          <p:nvPr>
            <p:ph type="title"/>
          </p:nvPr>
        </p:nvSpPr>
        <p:spPr>
          <a:xfrm>
            <a:off x="1779788" y="869950"/>
            <a:ext cx="21069859" cy="1828800"/>
          </a:xfrm>
          <a:prstGeom prst="rect">
            <a:avLst/>
          </a:prstGeom>
        </p:spPr>
        <p:txBody>
          <a:bodyPr anchor="ctr"/>
          <a:lstStyle/>
          <a:p>
            <a:r>
              <a:rPr sz="9500"/>
              <a:t>Noua Carte a Răspunsurilor</a:t>
            </a:r>
            <a:r>
              <a:t> </a:t>
            </a:r>
            <a:r>
              <a:rPr sz="9500"/>
              <a:t>1, 2, 3 &amp; 4</a:t>
            </a:r>
          </a:p>
        </p:txBody>
      </p:sp>
      <p:pic>
        <p:nvPicPr>
          <p:cNvPr id="1753" name="10-2-267_NewAnswersBook1_MultiFnt.png" descr="10-2-267_NewAnswersBook1_MultiFnt.png"/>
          <p:cNvPicPr>
            <a:picLocks noChangeAspect="1"/>
          </p:cNvPicPr>
          <p:nvPr/>
        </p:nvPicPr>
        <p:blipFill>
          <a:blip r:embed="rId3">
            <a:extLst/>
          </a:blip>
          <a:stretch>
            <a:fillRect/>
          </a:stretch>
        </p:blipFill>
        <p:spPr>
          <a:xfrm>
            <a:off x="-1244600" y="3644900"/>
            <a:ext cx="9512300" cy="9512300"/>
          </a:xfrm>
          <a:prstGeom prst="rect">
            <a:avLst/>
          </a:prstGeom>
          <a:ln w="12700">
            <a:miter lim="400000"/>
          </a:ln>
        </p:spPr>
      </p:pic>
      <p:pic>
        <p:nvPicPr>
          <p:cNvPr id="1754" name="10-2-321_NewAnswersBook2_MultiFnt.png" descr="10-2-321_NewAnswersBook2_MultiFnt.png"/>
          <p:cNvPicPr>
            <a:picLocks noChangeAspect="1"/>
          </p:cNvPicPr>
          <p:nvPr/>
        </p:nvPicPr>
        <p:blipFill>
          <a:blip r:embed="rId4">
            <a:extLst/>
          </a:blip>
          <a:stretch>
            <a:fillRect/>
          </a:stretch>
        </p:blipFill>
        <p:spPr>
          <a:xfrm>
            <a:off x="4038600" y="3644900"/>
            <a:ext cx="9512300" cy="9512300"/>
          </a:xfrm>
          <a:prstGeom prst="rect">
            <a:avLst/>
          </a:prstGeom>
          <a:ln w="12700">
            <a:miter lim="400000"/>
          </a:ln>
        </p:spPr>
      </p:pic>
      <p:pic>
        <p:nvPicPr>
          <p:cNvPr id="1755" name="10-2-378_NewAnswers3_MultiFnt.png" descr="10-2-378_NewAnswers3_MultiFnt.png"/>
          <p:cNvPicPr>
            <a:picLocks noChangeAspect="1"/>
          </p:cNvPicPr>
          <p:nvPr/>
        </p:nvPicPr>
        <p:blipFill>
          <a:blip r:embed="rId5">
            <a:extLst/>
          </a:blip>
          <a:stretch>
            <a:fillRect/>
          </a:stretch>
        </p:blipFill>
        <p:spPr>
          <a:xfrm>
            <a:off x="9271000" y="3644900"/>
            <a:ext cx="9512300" cy="9512300"/>
          </a:xfrm>
          <a:prstGeom prst="rect">
            <a:avLst/>
          </a:prstGeom>
          <a:ln w="12700">
            <a:miter lim="400000"/>
          </a:ln>
        </p:spPr>
      </p:pic>
      <p:pic>
        <p:nvPicPr>
          <p:cNvPr id="1756" name="NewAnswersBook4_FRNT.png" descr="NewAnswersBook4_FRNT.png"/>
          <p:cNvPicPr>
            <a:picLocks noChangeAspect="1"/>
          </p:cNvPicPr>
          <p:nvPr/>
        </p:nvPicPr>
        <p:blipFill>
          <a:blip r:embed="rId6">
            <a:extLst/>
          </a:blip>
          <a:stretch>
            <a:fillRect/>
          </a:stretch>
        </p:blipFill>
        <p:spPr>
          <a:xfrm>
            <a:off x="14547850" y="3638550"/>
            <a:ext cx="9512300" cy="9512300"/>
          </a:xfrm>
          <a:prstGeom prst="rect">
            <a:avLst/>
          </a:prstGeom>
          <a:ln w="12700">
            <a:miter lim="400000"/>
          </a:ln>
        </p:spPr>
      </p:pic>
    </p:spTree>
  </p:cSld>
  <p:clrMapOvr>
    <a:masterClrMapping/>
  </p:clrMapOvr>
  <p:transition xmlns:p14="http://schemas.microsoft.com/office/powerpoint/2010/mai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 name="Title"/>
          <p:cNvSpPr>
            <a:spLocks noGrp="1"/>
          </p:cNvSpPr>
          <p:nvPr>
            <p:ph type="title"/>
          </p:nvPr>
        </p:nvSpPr>
        <p:spPr>
          <a:prstGeom prst="rect">
            <a:avLst/>
          </a:prstGeom>
        </p:spPr>
        <p:txBody>
          <a:bodyPr/>
          <a:lstStyle/>
          <a:p>
            <a:endParaRPr/>
          </a:p>
        </p:txBody>
      </p:sp>
      <p:pic>
        <p:nvPicPr>
          <p:cNvPr id="1761" name="IMG_0212.JPG" descr="IMG_0212.JPG"/>
          <p:cNvPicPr>
            <a:picLocks noChangeAspect="1"/>
          </p:cNvPicPr>
          <p:nvPr/>
        </p:nvPicPr>
        <p:blipFill>
          <a:blip r:embed="rId2">
            <a:extLst/>
          </a:blip>
          <a:stretch>
            <a:fillRect/>
          </a:stretch>
        </p:blipFill>
        <p:spPr>
          <a:xfrm rot="16200000">
            <a:off x="-627605" y="1952119"/>
            <a:ext cx="6211662" cy="4658746"/>
          </a:xfrm>
          <a:prstGeom prst="rect">
            <a:avLst/>
          </a:prstGeom>
          <a:ln w="12700">
            <a:miter lim="400000"/>
          </a:ln>
          <a:effectLst>
            <a:outerShdw blurRad="190500" dist="8455" dir="5400000" rotWithShape="0">
              <a:srgbClr val="000000"/>
            </a:outerShdw>
          </a:effectLst>
        </p:spPr>
      </p:pic>
      <p:pic>
        <p:nvPicPr>
          <p:cNvPr id="1762" name="IMG_0213.JPG" descr="IMG_0213.JPG"/>
          <p:cNvPicPr>
            <a:picLocks noChangeAspect="1"/>
          </p:cNvPicPr>
          <p:nvPr/>
        </p:nvPicPr>
        <p:blipFill>
          <a:blip r:embed="rId3">
            <a:extLst/>
          </a:blip>
          <a:stretch>
            <a:fillRect/>
          </a:stretch>
        </p:blipFill>
        <p:spPr>
          <a:xfrm rot="16200000">
            <a:off x="4215931" y="7550053"/>
            <a:ext cx="6211662" cy="4658746"/>
          </a:xfrm>
          <a:prstGeom prst="rect">
            <a:avLst/>
          </a:prstGeom>
          <a:ln w="12700">
            <a:miter lim="400000"/>
          </a:ln>
          <a:effectLst>
            <a:outerShdw blurRad="190500" dist="8455" dir="5400000" rotWithShape="0">
              <a:srgbClr val="000000"/>
            </a:outerShdw>
          </a:effectLst>
        </p:spPr>
      </p:pic>
      <p:pic>
        <p:nvPicPr>
          <p:cNvPr id="1763" name="IMG_0214.JPG" descr="IMG_0214.JPG"/>
          <p:cNvPicPr>
            <a:picLocks noChangeAspect="1"/>
          </p:cNvPicPr>
          <p:nvPr/>
        </p:nvPicPr>
        <p:blipFill>
          <a:blip r:embed="rId4">
            <a:extLst/>
          </a:blip>
          <a:stretch>
            <a:fillRect/>
          </a:stretch>
        </p:blipFill>
        <p:spPr>
          <a:xfrm rot="16200000">
            <a:off x="9059467" y="1952119"/>
            <a:ext cx="6211663" cy="4658746"/>
          </a:xfrm>
          <a:prstGeom prst="rect">
            <a:avLst/>
          </a:prstGeom>
          <a:ln w="12700">
            <a:miter lim="400000"/>
          </a:ln>
          <a:effectLst>
            <a:outerShdw blurRad="190500" dist="8455" dir="5400000" rotWithShape="0">
              <a:srgbClr val="000000"/>
            </a:outerShdw>
          </a:effectLst>
        </p:spPr>
      </p:pic>
      <p:pic>
        <p:nvPicPr>
          <p:cNvPr id="1764" name="IMG_0210.JPG" descr="IMG_0210.JPG"/>
          <p:cNvPicPr>
            <a:picLocks noChangeAspect="1"/>
          </p:cNvPicPr>
          <p:nvPr/>
        </p:nvPicPr>
        <p:blipFill>
          <a:blip r:embed="rId5">
            <a:extLst/>
          </a:blip>
          <a:stretch>
            <a:fillRect/>
          </a:stretch>
        </p:blipFill>
        <p:spPr>
          <a:xfrm>
            <a:off x="14679462" y="7036666"/>
            <a:ext cx="4658746" cy="6211663"/>
          </a:xfrm>
          <a:prstGeom prst="rect">
            <a:avLst/>
          </a:prstGeom>
          <a:ln w="12700">
            <a:miter lim="400000"/>
          </a:ln>
          <a:effectLst>
            <a:outerShdw blurRad="190500" dist="8455" dir="5400000" rotWithShape="0">
              <a:srgbClr val="000000"/>
            </a:outerShdw>
          </a:effectLst>
        </p:spPr>
      </p:pic>
      <p:pic>
        <p:nvPicPr>
          <p:cNvPr id="1765" name="IMG_0211.JPG" descr="IMG_0211.JPG"/>
          <p:cNvPicPr>
            <a:picLocks noChangeAspect="1"/>
          </p:cNvPicPr>
          <p:nvPr/>
        </p:nvPicPr>
        <p:blipFill>
          <a:blip r:embed="rId6">
            <a:extLst/>
          </a:blip>
          <a:stretch>
            <a:fillRect/>
          </a:stretch>
        </p:blipFill>
        <p:spPr>
          <a:xfrm>
            <a:off x="19522999" y="1175661"/>
            <a:ext cx="4658746" cy="6211662"/>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768"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769" name="1400_Website_MobileFriendly_Slide.jpg" descr="1400_Website_MobileFriendly_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70" name="Răspunsuri biblice…"/>
          <p:cNvSpPr/>
          <p:nvPr/>
        </p:nvSpPr>
        <p:spPr>
          <a:xfrm>
            <a:off x="1561082" y="3342800"/>
            <a:ext cx="13570314" cy="4277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10400" b="1">
                <a:solidFill>
                  <a:srgbClr val="2BA5D9"/>
                </a:solidFill>
                <a:effectLst>
                  <a:outerShdw blurRad="38100" dist="12700" dir="5400000" rotWithShape="0">
                    <a:srgbClr val="000000">
                      <a:alpha val="50000"/>
                    </a:srgbClr>
                  </a:outerShdw>
                </a:effectLst>
                <a:latin typeface="Arial"/>
                <a:ea typeface="Arial"/>
                <a:cs typeface="Arial"/>
                <a:sym typeface="Arial"/>
              </a:defRPr>
            </a:pPr>
            <a:r>
              <a:t>Răspunsuri biblice</a:t>
            </a:r>
          </a:p>
          <a:p>
            <a:pPr defTabSz="584200">
              <a:defRPr sz="8700">
                <a:solidFill>
                  <a:srgbClr val="2BA5D9"/>
                </a:solidFill>
                <a:effectLst>
                  <a:outerShdw blurRad="38100" dist="12700" dir="5400000" rotWithShape="0">
                    <a:srgbClr val="000000">
                      <a:alpha val="50000"/>
                    </a:srgbClr>
                  </a:outerShdw>
                </a:effectLst>
                <a:latin typeface="Arial"/>
                <a:ea typeface="Arial"/>
                <a:cs typeface="Arial"/>
                <a:sym typeface="Arial"/>
              </a:defRPr>
            </a:pPr>
            <a:r>
              <a:t>la vârfurile degetelor</a:t>
            </a:r>
          </a:p>
        </p:txBody>
      </p:sp>
      <p:sp>
        <p:nvSpPr>
          <p:cNvPr id="1771" name="ACUM UȘOR…"/>
          <p:cNvSpPr/>
          <p:nvPr/>
        </p:nvSpPr>
        <p:spPr>
          <a:xfrm>
            <a:off x="17507213" y="802213"/>
            <a:ext cx="6505376" cy="283230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6600" b="1">
                <a:solidFill>
                  <a:srgbClr val="2BA5D9"/>
                </a:solidFill>
                <a:effectLst>
                  <a:outerShdw blurRad="38100" dist="12700" dir="5400000" rotWithShape="0">
                    <a:srgbClr val="000000">
                      <a:alpha val="50000"/>
                    </a:srgbClr>
                  </a:outerShdw>
                </a:effectLst>
                <a:latin typeface="Arial"/>
                <a:ea typeface="Arial"/>
                <a:cs typeface="Arial"/>
                <a:sym typeface="Arial"/>
              </a:defRPr>
            </a:pPr>
            <a:r>
              <a:rPr>
                <a:solidFill>
                  <a:srgbClr val="5B5854"/>
                </a:solidFill>
              </a:rPr>
              <a:t>ACUM</a:t>
            </a:r>
            <a:r>
              <a:t> </a:t>
            </a:r>
            <a:r>
              <a:rPr>
                <a:solidFill>
                  <a:srgbClr val="5B5854"/>
                </a:solidFill>
              </a:rPr>
              <a:t>UȘOR </a:t>
            </a:r>
          </a:p>
          <a:p>
            <a:pPr defTabSz="584200">
              <a:defRPr sz="6600" b="1">
                <a:solidFill>
                  <a:srgbClr val="2BA5D9"/>
                </a:solidFill>
                <a:effectLst>
                  <a:outerShdw blurRad="38100" dist="12700" dir="5400000" rotWithShape="0">
                    <a:srgbClr val="000000">
                      <a:alpha val="50000"/>
                    </a:srgbClr>
                  </a:outerShdw>
                </a:effectLst>
                <a:latin typeface="Arial"/>
                <a:ea typeface="Arial"/>
                <a:cs typeface="Arial"/>
                <a:sym typeface="Arial"/>
              </a:defRPr>
            </a:pPr>
            <a:r>
              <a:rPr>
                <a:solidFill>
                  <a:srgbClr val="5B5854"/>
                </a:solidFill>
              </a:rPr>
              <a:t>PE MOBIL</a:t>
            </a:r>
          </a:p>
        </p:txBody>
      </p:sp>
    </p:spTree>
  </p:cSld>
  <p:clrMapOvr>
    <a:masterClrMapping/>
  </p:clrMapOvr>
  <p:transition xmlns:p14="http://schemas.microsoft.com/office/powerpoint/2010/main" spd="med"/>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3" name="1608_AnswersResearchJournal.jpg" descr="1608_AnswersResearchJournal.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74" name="„Soiuri” Create"/>
          <p:cNvSpPr/>
          <p:nvPr/>
        </p:nvSpPr>
        <p:spPr>
          <a:xfrm>
            <a:off x="15402802" y="8202363"/>
            <a:ext cx="6993881"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600"/>
            </a:lvl1pPr>
          </a:lstStyle>
          <a:p>
            <a:r>
              <a:t>„Soiuri” Create</a:t>
            </a:r>
          </a:p>
        </p:txBody>
      </p:sp>
      <p:sp>
        <p:nvSpPr>
          <p:cNvPr id="1775" name="Răspunsuri…"/>
          <p:cNvSpPr/>
          <p:nvPr/>
        </p:nvSpPr>
        <p:spPr>
          <a:xfrm>
            <a:off x="14993018" y="1558040"/>
            <a:ext cx="7094240" cy="24024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10300">
                <a:solidFill>
                  <a:srgbClr val="CC2913"/>
                </a:solidFill>
                <a:latin typeface="Arial"/>
                <a:ea typeface="Arial"/>
                <a:cs typeface="Arial"/>
                <a:sym typeface="Arial"/>
              </a:defRPr>
            </a:pPr>
            <a:r>
              <a:t>Răspunsuri</a:t>
            </a:r>
          </a:p>
          <a:p>
            <a:pPr>
              <a:defRPr>
                <a:solidFill>
                  <a:srgbClr val="CC2913"/>
                </a:solidFill>
                <a:latin typeface="Arial"/>
                <a:ea typeface="Arial"/>
                <a:cs typeface="Arial"/>
                <a:sym typeface="Arial"/>
              </a:defRPr>
            </a:pPr>
            <a:r>
              <a:t>Revistă de Cercetări</a:t>
            </a:r>
          </a:p>
        </p:txBody>
      </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Dumnezeu a făcut fiarele pământului după soiul lor, vitele după soiul lor şi toate târâtoarele pământului după soiul lor. Dumnezeu a văzut că erau bune."/>
          <p:cNvSpPr>
            <a:spLocks noGrp="1"/>
          </p:cNvSpPr>
          <p:nvPr>
            <p:ph type="body" idx="1"/>
          </p:nvPr>
        </p:nvSpPr>
        <p:spPr>
          <a:xfrm>
            <a:off x="2425700" y="3911600"/>
            <a:ext cx="19519900" cy="8991600"/>
          </a:xfrm>
          <a:prstGeom prst="rect">
            <a:avLst/>
          </a:prstGeom>
        </p:spPr>
        <p:txBody>
          <a:bodyPr/>
          <a:lstStyle/>
          <a:p>
            <a:pPr>
              <a:defRPr>
                <a:solidFill>
                  <a:srgbClr val="381C00"/>
                </a:solidFill>
              </a:defRPr>
            </a:pPr>
            <a:r>
              <a:t>Dumnezeu a făcut fiarele pământului </a:t>
            </a:r>
            <a:r>
              <a:rPr b="1"/>
              <a:t>după soiul lor</a:t>
            </a:r>
            <a:r>
              <a:t>, vitele </a:t>
            </a:r>
            <a:r>
              <a:rPr b="1"/>
              <a:t>după soiul lor</a:t>
            </a:r>
            <a:r>
              <a:t> şi toate târâtoarele pământului </a:t>
            </a:r>
            <a:r>
              <a:rPr b="1"/>
              <a:t>după soiul lor</a:t>
            </a:r>
            <a:r>
              <a:t>. Dumnezeu a văzut că erau bune.</a:t>
            </a:r>
          </a:p>
        </p:txBody>
      </p:sp>
      <p:sp>
        <p:nvSpPr>
          <p:cNvPr id="719" name="Geneza 1:25"/>
          <p:cNvSpPr/>
          <p:nvPr/>
        </p:nvSpPr>
        <p:spPr>
          <a:xfrm>
            <a:off x="2425700" y="1473200"/>
            <a:ext cx="19913600"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4400">
                <a:solidFill>
                  <a:srgbClr val="381C00"/>
                </a:solidFill>
                <a:latin typeface="+mn-lt"/>
                <a:ea typeface="+mn-ea"/>
                <a:cs typeface="+mn-cs"/>
                <a:sym typeface="Plantagenet Cherokee"/>
              </a:defRPr>
            </a:lvl1pPr>
          </a:lstStyle>
          <a:p>
            <a:r>
              <a:t>Geneza 1:25</a:t>
            </a:r>
          </a:p>
        </p:txBody>
      </p:sp>
    </p:spTree>
  </p:cSld>
  <p:clrMapOvr>
    <a:masterClrMapping/>
  </p:clrMapOvr>
  <p:transition xmlns:p14="http://schemas.microsoft.com/office/powerpoint/2010/mai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7" name="Romani 1:18–19"/>
          <p:cNvSpPr>
            <a:spLocks noGrp="1"/>
          </p:cNvSpPr>
          <p:nvPr>
            <p:ph type="title"/>
          </p:nvPr>
        </p:nvSpPr>
        <p:spPr>
          <a:xfrm>
            <a:off x="2438400" y="1473200"/>
            <a:ext cx="19900900" cy="2209800"/>
          </a:xfrm>
          <a:prstGeom prst="rect">
            <a:avLst/>
          </a:prstGeom>
        </p:spPr>
        <p:txBody>
          <a:bodyPr/>
          <a:lstStyle/>
          <a:p>
            <a:r>
              <a:t>Romani 1:18–19</a:t>
            </a:r>
          </a:p>
        </p:txBody>
      </p:sp>
      <p:sp>
        <p:nvSpPr>
          <p:cNvPr id="1778" name="18 Mânia lui Dumnezeu se descoperă din cer împotriva oricărei necinstiri a lui Dumnezeu şi împotriva oricărei nelegiuiri a oamenilor, care înăbuşă adevărul în nelegiuirea lor. 19 Fiindcă ce se poate cunoaşte despre Dumnezeu le este descoperit în ei, căci le-a fost arătat de Dumnezeu."/>
          <p:cNvSpPr>
            <a:spLocks noGrp="1"/>
          </p:cNvSpPr>
          <p:nvPr>
            <p:ph type="body" idx="1"/>
          </p:nvPr>
        </p:nvSpPr>
        <p:spPr>
          <a:xfrm>
            <a:off x="1909357" y="3911600"/>
            <a:ext cx="20023543" cy="8991600"/>
          </a:xfrm>
          <a:prstGeom prst="rect">
            <a:avLst/>
          </a:prstGeom>
        </p:spPr>
        <p:txBody>
          <a:bodyPr/>
          <a:lstStyle/>
          <a:p>
            <a:r>
              <a:rPr sz="3500" b="1">
                <a:latin typeface="Arial"/>
                <a:ea typeface="Arial"/>
                <a:cs typeface="Arial"/>
                <a:sym typeface="Arial"/>
              </a:rPr>
              <a:t>18 </a:t>
            </a:r>
            <a:r>
              <a:t>Mânia lui Dumnezeu se descoperă din cer împotriva oricărei necinstiri a lui Dumnezeu şi împotriva oricărei nelegiuiri a oamenilor, </a:t>
            </a:r>
            <a:r>
              <a:rPr b="1"/>
              <a:t>care înăbuşă adevărul în nelegiuirea lor.</a:t>
            </a:r>
            <a:r>
              <a:t> </a:t>
            </a:r>
            <a:r>
              <a:rPr sz="3500" b="1">
                <a:latin typeface="Arial"/>
                <a:ea typeface="Arial"/>
                <a:cs typeface="Arial"/>
                <a:sym typeface="Arial"/>
              </a:rPr>
              <a:t>19 </a:t>
            </a:r>
            <a:r>
              <a:t>Fiindcă ce se poate cunoaşte despre Dumnezeu le este descoperit în ei, căci </a:t>
            </a:r>
            <a:r>
              <a:rPr b="1"/>
              <a:t>le-a fost arătat de Dumnezeu.</a:t>
            </a:r>
          </a:p>
        </p:txBody>
      </p:sp>
    </p:spTree>
  </p:cSld>
  <p:clrMapOvr>
    <a:masterClrMapping/>
  </p:clrMapOvr>
  <p:transition xmlns:p14="http://schemas.microsoft.com/office/powerpoint/2010/mai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 name="20 În adevăr, însuşirile nevăzute ale Lui, puterea Lui veşnică şi dumnezeirea Lui, se văd lămurit de la facerea lumii, când te uiţi cu băgare de seamă la ele în lucrurile făcute de El. Aşa că nu se pot dezvinovăţi."/>
          <p:cNvSpPr>
            <a:spLocks noGrp="1"/>
          </p:cNvSpPr>
          <p:nvPr>
            <p:ph type="body" idx="1"/>
          </p:nvPr>
        </p:nvSpPr>
        <p:spPr>
          <a:xfrm>
            <a:off x="2438400" y="3911600"/>
            <a:ext cx="19532600" cy="8991600"/>
          </a:xfrm>
          <a:prstGeom prst="rect">
            <a:avLst/>
          </a:prstGeom>
        </p:spPr>
        <p:txBody>
          <a:bodyPr/>
          <a:lstStyle/>
          <a:p>
            <a:r>
              <a:rPr sz="3500" b="1">
                <a:latin typeface="Arial"/>
                <a:ea typeface="Arial"/>
                <a:cs typeface="Arial"/>
                <a:sym typeface="Arial"/>
              </a:rPr>
              <a:t>20 </a:t>
            </a:r>
            <a:r>
              <a:t>În adevăr, </a:t>
            </a:r>
            <a:r>
              <a:rPr b="1"/>
              <a:t>însuşirile nevăzute ale Lui</a:t>
            </a:r>
            <a:r>
              <a:t>, puterea Lui veşnică şi dumnezeirea Lui, </a:t>
            </a:r>
            <a:r>
              <a:rPr b="1"/>
              <a:t>se văd lămurit</a:t>
            </a:r>
            <a:r>
              <a:t> de la facerea lumii, când te uiţi cu băgare de seamă la ele în lucrurile făcute de El. Aşa că nu se pot dezvinovăţi. </a:t>
            </a:r>
          </a:p>
        </p:txBody>
      </p:sp>
      <p:sp>
        <p:nvSpPr>
          <p:cNvPr id="1781" name="Romani 1:20"/>
          <p:cNvSpPr/>
          <p:nvPr/>
        </p:nvSpPr>
        <p:spPr>
          <a:xfrm>
            <a:off x="2438400" y="1473200"/>
            <a:ext cx="19900900"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4400">
                <a:solidFill>
                  <a:srgbClr val="38131A"/>
                </a:solidFill>
                <a:latin typeface="+mn-lt"/>
                <a:ea typeface="+mn-ea"/>
                <a:cs typeface="+mn-cs"/>
                <a:sym typeface="Plantagenet Cherokee"/>
              </a:defRPr>
            </a:lvl1pPr>
          </a:lstStyle>
          <a:p>
            <a:r>
              <a:t>Romani 1:20</a:t>
            </a:r>
          </a:p>
        </p:txBody>
      </p:sp>
    </p:spTree>
  </p:cSld>
  <p:clrMapOvr>
    <a:masterClrMapping/>
  </p:clrMapOvr>
  <p:transition xmlns:p14="http://schemas.microsoft.com/office/powerpoint/2010/main" spd="med"/>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3" name="Ioan 3:16"/>
          <p:cNvSpPr>
            <a:spLocks noGrp="1"/>
          </p:cNvSpPr>
          <p:nvPr>
            <p:ph type="title"/>
          </p:nvPr>
        </p:nvSpPr>
        <p:spPr>
          <a:xfrm>
            <a:off x="2425700" y="1473200"/>
            <a:ext cx="19913600" cy="2209800"/>
          </a:xfrm>
          <a:prstGeom prst="rect">
            <a:avLst/>
          </a:prstGeom>
        </p:spPr>
        <p:txBody>
          <a:bodyPr/>
          <a:lstStyle>
            <a:lvl1pPr>
              <a:defRPr>
                <a:solidFill>
                  <a:srgbClr val="381C00"/>
                </a:solidFill>
              </a:defRPr>
            </a:lvl1pPr>
          </a:lstStyle>
          <a:p>
            <a:r>
              <a:t>Ioan 3:16</a:t>
            </a:r>
          </a:p>
        </p:txBody>
      </p:sp>
      <p:sp>
        <p:nvSpPr>
          <p:cNvPr id="1784" name="Fiindcă atât de mult a iubit Dumnezeu lumea, că a dat pe singurul Lui Fiu, pentru ca oricine crede în El să nu piară, ci să aibă viaţa veşnică."/>
          <p:cNvSpPr>
            <a:spLocks noGrp="1"/>
          </p:cNvSpPr>
          <p:nvPr>
            <p:ph type="body" sz="half" idx="1"/>
          </p:nvPr>
        </p:nvSpPr>
        <p:spPr>
          <a:xfrm>
            <a:off x="2425700" y="3911600"/>
            <a:ext cx="20218400" cy="4076700"/>
          </a:xfrm>
          <a:prstGeom prst="rect">
            <a:avLst/>
          </a:prstGeom>
        </p:spPr>
        <p:txBody>
          <a:bodyPr/>
          <a:lstStyle>
            <a:lvl1pPr>
              <a:defRPr>
                <a:solidFill>
                  <a:srgbClr val="381C00"/>
                </a:solidFill>
              </a:defRPr>
            </a:lvl1pPr>
          </a:lstStyle>
          <a:p>
            <a:r>
              <a:t>Fiindcă atât de mult a iubit Dumnezeu lumea, că a dat pe singurul Lui Fiu, pentru ca oricine crede în El să nu piară, ci să aibă viaţa veşnică.</a:t>
            </a:r>
          </a:p>
        </p:txBody>
      </p:sp>
    </p:spTree>
  </p:cSld>
  <p:clrMapOvr>
    <a:masterClrMapping/>
  </p:clrMapOvr>
  <p:transition xmlns:p14="http://schemas.microsoft.com/office/powerpoint/2010/mai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9"/>
            <a:ext cx="7143664" cy="5044302"/>
          </a:xfrm>
        </p:spPr>
        <p:txBody>
          <a:bodyPr/>
          <a:lstStyle/>
          <a:p>
            <a:pPr algn="r"/>
            <a:r>
              <a:rPr lang="en-US" dirty="0" smtClean="0"/>
              <a:t>Black</a:t>
            </a:r>
            <a:endParaRPr lang="en-US" dirty="0"/>
          </a:p>
        </p:txBody>
      </p:sp>
    </p:spTree>
    <p:extLst>
      <p:ext uri="{BB962C8B-B14F-4D97-AF65-F5344CB8AC3E}">
        <p14:creationId xmlns:p14="http://schemas.microsoft.com/office/powerpoint/2010/main" val="2780122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33867"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1" tIns="108840" rIns="217681" bIns="10884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2176809" eaLnBrk="1" fontAlgn="base" hangingPunct="1">
              <a:spcBef>
                <a:spcPct val="0"/>
              </a:spcBef>
              <a:spcAft>
                <a:spcPct val="0"/>
              </a:spcAft>
            </a:pPr>
            <a:r>
              <a:rPr lang="en-US" sz="9500" b="1" kern="1200">
                <a:solidFill>
                  <a:srgbClr val="FFFFFF"/>
                </a:solidFill>
                <a:latin typeface="Arial" charset="0"/>
                <a:cs typeface="Arial" charset="0"/>
              </a:rPr>
              <a:t>Get this presentation for free!</a:t>
            </a:r>
            <a:endParaRPr lang="en-US" sz="3300" b="1" kern="1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
        <p:nvSpPr>
          <p:cNvPr id="7" name="Rectangle 1026"/>
          <p:cNvSpPr txBox="1">
            <a:spLocks noChangeArrowheads="1"/>
          </p:cNvSpPr>
          <p:nvPr/>
        </p:nvSpPr>
        <p:spPr bwMode="auto">
          <a:xfrm>
            <a:off x="0" y="12344400"/>
            <a:ext cx="24384000" cy="1371600"/>
          </a:xfrm>
          <a:prstGeom prst="rect">
            <a:avLst/>
          </a:prstGeom>
          <a:noFill/>
          <a:ln w="9525">
            <a:noFill/>
            <a:miter lim="800000"/>
            <a:headEnd/>
            <a:tailEnd/>
          </a:ln>
          <a:effectLst/>
        </p:spPr>
        <p:txBody>
          <a:bodyPr vert="horz" wrap="square" lIns="217681" tIns="108840" rIns="217681" bIns="10884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1088405" eaLnBrk="1" hangingPunct="1">
              <a:defRPr/>
            </a:pPr>
            <a:r>
              <a:rPr lang="en-US" sz="5700" b="1" kern="1200" dirty="0">
                <a:solidFill>
                  <a:srgbClr val="FFFFFF"/>
                </a:solidFill>
                <a:latin typeface="Arial" charset="0"/>
                <a:ea typeface="ＭＳ Ｐゴシック" charset="0"/>
              </a:rPr>
              <a:t>Creația • BibleStudyDownloads.org</a:t>
            </a:r>
            <a:endParaRPr lang="en-US" sz="2400" b="1" kern="1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2664532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Geneza 1:11–12"/>
          <p:cNvSpPr>
            <a:spLocks noGrp="1"/>
          </p:cNvSpPr>
          <p:nvPr>
            <p:ph type="title"/>
          </p:nvPr>
        </p:nvSpPr>
        <p:spPr>
          <a:xfrm>
            <a:off x="2425700" y="1473200"/>
            <a:ext cx="19913600" cy="2209800"/>
          </a:xfrm>
          <a:prstGeom prst="rect">
            <a:avLst/>
          </a:prstGeom>
        </p:spPr>
        <p:txBody>
          <a:bodyPr/>
          <a:lstStyle>
            <a:lvl1pPr>
              <a:defRPr>
                <a:solidFill>
                  <a:srgbClr val="381C00"/>
                </a:solidFill>
              </a:defRPr>
            </a:lvl1pPr>
          </a:lstStyle>
          <a:p>
            <a:r>
              <a:t>Geneza 1:11–12</a:t>
            </a:r>
          </a:p>
        </p:txBody>
      </p:sp>
      <p:sp>
        <p:nvSpPr>
          <p:cNvPr id="724" name="11 Apoi Dumnezeu a zis: „Să dea pământul verdeaţă, iarbă cu sămânţă, pomi roditori, care să facă rod după soiul lor şi care să aibă în ei sămânţa lor pe pământ.” Şi aşa a fost.…"/>
          <p:cNvSpPr>
            <a:spLocks noGrp="1"/>
          </p:cNvSpPr>
          <p:nvPr>
            <p:ph type="body" idx="1"/>
          </p:nvPr>
        </p:nvSpPr>
        <p:spPr>
          <a:xfrm>
            <a:off x="2425700" y="3365500"/>
            <a:ext cx="19519900" cy="8991600"/>
          </a:xfrm>
          <a:prstGeom prst="rect">
            <a:avLst/>
          </a:prstGeom>
        </p:spPr>
        <p:txBody>
          <a:bodyPr/>
          <a:lstStyle/>
          <a:p>
            <a:pPr>
              <a:defRPr>
                <a:solidFill>
                  <a:srgbClr val="381C00"/>
                </a:solidFill>
              </a:defRPr>
            </a:pPr>
            <a:r>
              <a:rPr baseline="31999"/>
              <a:t>11</a:t>
            </a:r>
            <a:r>
              <a:t> Apoi Dumnezeu a zis: „Să dea pământul verdeaţă, iarbă </a:t>
            </a:r>
            <a:r>
              <a:rPr b="1"/>
              <a:t>cu sămânţă</a:t>
            </a:r>
            <a:r>
              <a:t>, pomi roditori, care să facă rod după soiul lor şi care să aibă în ei </a:t>
            </a:r>
            <a:r>
              <a:rPr b="1"/>
              <a:t>sămânţa</a:t>
            </a:r>
            <a:r>
              <a:t> lor pe pământ.” Şi aşa a fost.</a:t>
            </a:r>
          </a:p>
          <a:p>
            <a:pPr>
              <a:defRPr>
                <a:solidFill>
                  <a:srgbClr val="381C00"/>
                </a:solidFill>
              </a:defRPr>
            </a:pPr>
            <a:r>
              <a:rPr baseline="31999"/>
              <a:t>12</a:t>
            </a:r>
            <a:r>
              <a:t> Pământul a dat verdeaţă, iarbă </a:t>
            </a:r>
            <a:r>
              <a:rPr b="1"/>
              <a:t>cu sămânţă </a:t>
            </a:r>
            <a:r>
              <a:t>după soiul ei şi pomi care fac rod şi care îşi au </a:t>
            </a:r>
            <a:r>
              <a:rPr b="1"/>
              <a:t>sămânţa</a:t>
            </a:r>
            <a:r>
              <a:t> în ei, după soiul lor. Dumnezeu a văzut că lucrul acesta era bun.</a:t>
            </a:r>
          </a:p>
        </p:txBody>
      </p:sp>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22 Dumnezeu le-a binecuvântat şi a zis: „Creşteţi, înmulţiţi-vă şi umpleţi apele mărilor; să se înmulţească şi păsările pe pământ.”"/>
          <p:cNvSpPr>
            <a:spLocks noGrp="1"/>
          </p:cNvSpPr>
          <p:nvPr>
            <p:ph type="body" idx="1"/>
          </p:nvPr>
        </p:nvSpPr>
        <p:spPr>
          <a:xfrm>
            <a:off x="2425700" y="3911600"/>
            <a:ext cx="19532600" cy="8991600"/>
          </a:xfrm>
          <a:prstGeom prst="rect">
            <a:avLst/>
          </a:prstGeom>
        </p:spPr>
        <p:txBody>
          <a:bodyPr/>
          <a:lstStyle/>
          <a:p>
            <a:pPr>
              <a:defRPr>
                <a:solidFill>
                  <a:srgbClr val="381C00"/>
                </a:solidFill>
              </a:defRPr>
            </a:pPr>
            <a:r>
              <a:rPr sz="3600"/>
              <a:t>22</a:t>
            </a:r>
            <a:r>
              <a:t> Dumnezeu le-a binecuvântat şi a zis: „</a:t>
            </a:r>
            <a:r>
              <a:rPr b="1"/>
              <a:t>Creşteţi, înmulţiţi-vă</a:t>
            </a:r>
            <a:r>
              <a:t> şi umpleţi apele mărilor; să se înmulţească şi păsările pe pământ.”</a:t>
            </a:r>
          </a:p>
        </p:txBody>
      </p:sp>
      <p:sp>
        <p:nvSpPr>
          <p:cNvPr id="729" name="Geneza 1:22"/>
          <p:cNvSpPr/>
          <p:nvPr/>
        </p:nvSpPr>
        <p:spPr>
          <a:xfrm>
            <a:off x="2425700" y="1473200"/>
            <a:ext cx="19913600"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4400">
                <a:solidFill>
                  <a:srgbClr val="381C00"/>
                </a:solidFill>
                <a:latin typeface="+mn-lt"/>
                <a:ea typeface="+mn-ea"/>
                <a:cs typeface="+mn-cs"/>
                <a:sym typeface="Plantagenet Cherokee"/>
              </a:defRPr>
            </a:lvl1pPr>
          </a:lstStyle>
          <a:p>
            <a:r>
              <a:t>Geneza 1:22</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Geneza 1:28"/>
          <p:cNvSpPr>
            <a:spLocks noGrp="1"/>
          </p:cNvSpPr>
          <p:nvPr>
            <p:ph type="title"/>
          </p:nvPr>
        </p:nvSpPr>
        <p:spPr>
          <a:prstGeom prst="rect">
            <a:avLst/>
          </a:prstGeom>
        </p:spPr>
        <p:txBody>
          <a:bodyPr/>
          <a:lstStyle/>
          <a:p>
            <a:r>
              <a:t>Geneza 1:28</a:t>
            </a:r>
          </a:p>
        </p:txBody>
      </p:sp>
      <p:sp>
        <p:nvSpPr>
          <p:cNvPr id="734" name="28 Dumnezeu i-a binecuvântat şi Dumnezeu le-a zis: „Creşteţi, înmulţiţi-vă, umpleţi pământul şi supuneţi-l şi stăpâniţi peste peştii mării, peste păsările cerului şi peste orice vieţuitoare care se mişcă pe pământ.”"/>
          <p:cNvSpPr>
            <a:spLocks noGrp="1"/>
          </p:cNvSpPr>
          <p:nvPr>
            <p:ph type="body" idx="1"/>
          </p:nvPr>
        </p:nvSpPr>
        <p:spPr>
          <a:prstGeom prst="rect">
            <a:avLst/>
          </a:prstGeom>
        </p:spPr>
        <p:txBody>
          <a:bodyPr/>
          <a:lstStyle/>
          <a:p>
            <a:r>
              <a:rPr sz="3600"/>
              <a:t>28</a:t>
            </a:r>
            <a:r>
              <a:t> Dumnezeu i-a binecuvântat şi Dumnezeu le-a zis: „</a:t>
            </a:r>
            <a:r>
              <a:rPr b="1"/>
              <a:t>Creşteţi</a:t>
            </a:r>
            <a:r>
              <a:t>, </a:t>
            </a:r>
            <a:r>
              <a:rPr b="1"/>
              <a:t>înmulţiţi-vă</a:t>
            </a:r>
            <a:r>
              <a:t>, umpleţi pământul şi supuneţi-l şi </a:t>
            </a:r>
            <a:r>
              <a:rPr b="1"/>
              <a:t>stăpâniţi</a:t>
            </a:r>
            <a:r>
              <a:t> peste peştii mării, peste păsările cerului şi peste orice vieţuitoare care se mişcă pe pământ.”</a:t>
            </a:r>
          </a:p>
        </p:txBody>
      </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pic>
        <p:nvPicPr>
          <p:cNvPr id="739" name="droppedImage.pdf" descr="droppedImage.pdf"/>
          <p:cNvPicPr>
            <a:picLocks noChangeAspect="1"/>
          </p:cNvPicPr>
          <p:nvPr/>
        </p:nvPicPr>
        <p:blipFill>
          <a:blip r:embed="rId3">
            <a:extLst/>
          </a:blip>
          <a:stretch>
            <a:fillRect/>
          </a:stretch>
        </p:blipFill>
        <p:spPr>
          <a:xfrm>
            <a:off x="8940800" y="1376805"/>
            <a:ext cx="11468100" cy="10967596"/>
          </a:xfrm>
          <a:prstGeom prst="rect">
            <a:avLst/>
          </a:prstGeom>
          <a:ln w="25400"/>
        </p:spPr>
      </p:pic>
      <p:sp>
        <p:nvSpPr>
          <p:cNvPr id="740" name="Regn Încrengătură Clasă Ordin Familie Gen Specie"/>
          <p:cNvSpPr>
            <a:spLocks noGrp="1"/>
          </p:cNvSpPr>
          <p:nvPr>
            <p:ph type="title"/>
          </p:nvPr>
        </p:nvSpPr>
        <p:spPr>
          <a:xfrm>
            <a:off x="2396718" y="2184400"/>
            <a:ext cx="6112282" cy="11125200"/>
          </a:xfrm>
          <a:prstGeom prst="rect">
            <a:avLst/>
          </a:prstGeom>
        </p:spPr>
        <p:txBody>
          <a:bodyPr/>
          <a:lstStyle/>
          <a:p>
            <a:pPr algn="r">
              <a:lnSpc>
                <a:spcPct val="140000"/>
              </a:lnSpc>
              <a:defRPr sz="7200">
                <a:solidFill>
                  <a:srgbClr val="381C00"/>
                </a:solidFill>
                <a:uFill>
                  <a:solidFill>
                    <a:srgbClr val="381C00"/>
                  </a:solidFill>
                </a:uFill>
              </a:defRPr>
            </a:pPr>
            <a:r>
              <a:t>Regn</a:t>
            </a:r>
          </a:p>
          <a:p>
            <a:pPr algn="r">
              <a:lnSpc>
                <a:spcPct val="140000"/>
              </a:lnSpc>
              <a:defRPr sz="7200">
                <a:solidFill>
                  <a:srgbClr val="381C00"/>
                </a:solidFill>
                <a:uFill>
                  <a:solidFill>
                    <a:srgbClr val="381C00"/>
                  </a:solidFill>
                </a:uFill>
              </a:defRPr>
            </a:pPr>
            <a:r>
              <a:t>Încrengătură</a:t>
            </a:r>
          </a:p>
          <a:p>
            <a:pPr algn="r">
              <a:lnSpc>
                <a:spcPct val="140000"/>
              </a:lnSpc>
              <a:defRPr sz="7200">
                <a:solidFill>
                  <a:srgbClr val="381C00"/>
                </a:solidFill>
                <a:uFill>
                  <a:solidFill>
                    <a:srgbClr val="381C00"/>
                  </a:solidFill>
                </a:uFill>
              </a:defRPr>
            </a:pPr>
            <a:r>
              <a:t>Clasă</a:t>
            </a:r>
          </a:p>
          <a:p>
            <a:pPr algn="r">
              <a:lnSpc>
                <a:spcPct val="140000"/>
              </a:lnSpc>
              <a:defRPr sz="7200">
                <a:solidFill>
                  <a:srgbClr val="381C00"/>
                </a:solidFill>
                <a:uFill>
                  <a:solidFill>
                    <a:srgbClr val="381C00"/>
                  </a:solidFill>
                </a:uFill>
              </a:defRPr>
            </a:pPr>
            <a:r>
              <a:t>Ordin</a:t>
            </a:r>
          </a:p>
          <a:p>
            <a:pPr algn="r">
              <a:lnSpc>
                <a:spcPct val="140000"/>
              </a:lnSpc>
              <a:defRPr sz="7200">
                <a:solidFill>
                  <a:srgbClr val="381C00"/>
                </a:solidFill>
                <a:uFill>
                  <a:solidFill>
                    <a:srgbClr val="381C00"/>
                  </a:solidFill>
                </a:uFill>
              </a:defRPr>
            </a:pPr>
            <a:r>
              <a:t>Familie</a:t>
            </a:r>
          </a:p>
          <a:p>
            <a:pPr algn="r">
              <a:lnSpc>
                <a:spcPct val="140000"/>
              </a:lnSpc>
              <a:defRPr sz="7200">
                <a:solidFill>
                  <a:srgbClr val="381C00"/>
                </a:solidFill>
                <a:uFill>
                  <a:solidFill>
                    <a:srgbClr val="381C00"/>
                  </a:solidFill>
                </a:uFill>
              </a:defRPr>
            </a:pPr>
            <a:r>
              <a:t>Gen</a:t>
            </a:r>
          </a:p>
          <a:p>
            <a:pPr algn="r">
              <a:lnSpc>
                <a:spcPct val="140000"/>
              </a:lnSpc>
              <a:defRPr sz="7200">
                <a:solidFill>
                  <a:srgbClr val="381C00"/>
                </a:solidFill>
                <a:uFill>
                  <a:solidFill>
                    <a:srgbClr val="381C00"/>
                  </a:solidFill>
                </a:uFill>
              </a:defRPr>
            </a:pPr>
            <a:r>
              <a:t>Specie</a:t>
            </a:r>
          </a:p>
        </p:txBody>
      </p:sp>
      <p:sp>
        <p:nvSpPr>
          <p:cNvPr id="741" name="Rectangle"/>
          <p:cNvSpPr/>
          <p:nvPr/>
        </p:nvSpPr>
        <p:spPr>
          <a:xfrm>
            <a:off x="2528394" y="7797800"/>
            <a:ext cx="17817006" cy="1473200"/>
          </a:xfrm>
          <a:prstGeom prst="rect">
            <a:avLst/>
          </a:prstGeom>
          <a:ln w="152400">
            <a:solidFill>
              <a:srgbClr val="FF2600"/>
            </a:solidFill>
          </a:ln>
        </p:spPr>
        <p:txBody>
          <a:bodyPr lIns="50800" tIns="50800" rIns="50800" bIns="50800" anchor="ctr"/>
          <a:lstStyle/>
          <a:p>
            <a:pPr marL="40639" marR="40639" defTabSz="914400">
              <a:defRPr>
                <a:uFill>
                  <a:solidFill>
                    <a:srgbClr val="000000"/>
                  </a:solidFill>
                </a:uFill>
              </a:defRPr>
            </a:pPr>
            <a:endParaRPr/>
          </a:p>
        </p:txBody>
      </p:sp>
      <p:sp>
        <p:nvSpPr>
          <p:cNvPr id="742" name="Soi ="/>
          <p:cNvSpPr/>
          <p:nvPr/>
        </p:nvSpPr>
        <p:spPr>
          <a:xfrm>
            <a:off x="2365734" y="7975600"/>
            <a:ext cx="3131132" cy="1181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7600" b="1" i="1">
                <a:solidFill>
                  <a:srgbClr val="0433FF"/>
                </a:solidFill>
                <a:uFill>
                  <a:solidFill>
                    <a:srgbClr val="0433FF"/>
                  </a:solidFill>
                </a:uFill>
                <a:latin typeface="Arial"/>
                <a:ea typeface="Arial"/>
                <a:cs typeface="Arial"/>
                <a:sym typeface="Arial"/>
              </a:defRPr>
            </a:lvl1pPr>
          </a:lstStyle>
          <a:p>
            <a:r>
              <a:t>Soi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1" animBg="1" advAuto="0"/>
      <p:bldP spid="742"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pic>
        <p:nvPicPr>
          <p:cNvPr id="745" name="image.png" descr="image.png"/>
          <p:cNvPicPr>
            <a:picLocks/>
          </p:cNvPicPr>
          <p:nvPr/>
        </p:nvPicPr>
        <p:blipFill>
          <a:blip r:embed="rId3">
            <a:extLst/>
          </a:blip>
          <a:stretch>
            <a:fillRect/>
          </a:stretch>
        </p:blipFill>
        <p:spPr>
          <a:xfrm>
            <a:off x="933450" y="1828800"/>
            <a:ext cx="23096538" cy="12992100"/>
          </a:xfrm>
          <a:prstGeom prst="rect">
            <a:avLst/>
          </a:prstGeom>
          <a:ln w="12700">
            <a:miter lim="400000"/>
          </a:ln>
        </p:spPr>
      </p:pic>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 name="Dog Variations 03045.jpg" descr="Dog Variations 03045.jpg"/>
          <p:cNvPicPr>
            <a:picLocks/>
          </p:cNvPicPr>
          <p:nvPr/>
        </p:nvPicPr>
        <p:blipFill>
          <a:blip r:embed="rId3">
            <a:extLst/>
          </a:blip>
          <a:stretch>
            <a:fillRect/>
          </a:stretch>
        </p:blipFill>
        <p:spPr>
          <a:xfrm>
            <a:off x="4330700" y="889000"/>
            <a:ext cx="15709900" cy="11925300"/>
          </a:xfrm>
          <a:prstGeom prst="rect">
            <a:avLst/>
          </a:prstGeom>
        </p:spPr>
      </p:pic>
      <p:sp>
        <p:nvSpPr>
          <p:cNvPr id="748" name="Rectangle"/>
          <p:cNvSpPr/>
          <p:nvPr/>
        </p:nvSpPr>
        <p:spPr>
          <a:xfrm>
            <a:off x="5008981" y="1260427"/>
            <a:ext cx="14366038" cy="1838509"/>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49" name="Variații la Câini"/>
          <p:cNvSpPr/>
          <p:nvPr/>
        </p:nvSpPr>
        <p:spPr>
          <a:xfrm>
            <a:off x="7978700" y="1499493"/>
            <a:ext cx="8426600" cy="13968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9200" b="1">
                <a:latin typeface="Arial"/>
                <a:ea typeface="Arial"/>
                <a:cs typeface="Arial"/>
                <a:sym typeface="Arial"/>
              </a:defRPr>
            </a:lvl1pPr>
          </a:lstStyle>
          <a:p>
            <a:r>
              <a:t>Variații la Câini</a:t>
            </a:r>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9"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50"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651" name="Răspunsuri în Geneza"/>
          <p:cNvSpPr/>
          <p:nvPr/>
        </p:nvSpPr>
        <p:spPr>
          <a:xfrm>
            <a:off x="6603086" y="1315694"/>
            <a:ext cx="10748964" cy="1231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700" b="1">
                <a:solidFill>
                  <a:srgbClr val="FEFCDD"/>
                </a:solidFill>
              </a:defRPr>
            </a:lvl1pPr>
          </a:lstStyle>
          <a:p>
            <a:r>
              <a:t>Răspunsuri în Geneza</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 name="Chicken Variations 03046.jpg" descr="Chicken Variations 03046.jpg"/>
          <p:cNvPicPr>
            <a:picLocks/>
          </p:cNvPicPr>
          <p:nvPr/>
        </p:nvPicPr>
        <p:blipFill>
          <a:blip r:embed="rId2">
            <a:extLst/>
          </a:blip>
          <a:stretch>
            <a:fillRect/>
          </a:stretch>
        </p:blipFill>
        <p:spPr>
          <a:xfrm>
            <a:off x="4330700" y="889000"/>
            <a:ext cx="15709900" cy="11925300"/>
          </a:xfrm>
          <a:prstGeom prst="rect">
            <a:avLst/>
          </a:prstGeom>
        </p:spPr>
      </p:pic>
      <p:sp>
        <p:nvSpPr>
          <p:cNvPr id="754" name="Rectangle"/>
          <p:cNvSpPr/>
          <p:nvPr/>
        </p:nvSpPr>
        <p:spPr>
          <a:xfrm>
            <a:off x="5008981" y="1146127"/>
            <a:ext cx="14366038" cy="1838509"/>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55" name="Variații la Cocoși și Găini"/>
          <p:cNvSpPr/>
          <p:nvPr/>
        </p:nvSpPr>
        <p:spPr>
          <a:xfrm>
            <a:off x="5186635" y="1499493"/>
            <a:ext cx="14010730" cy="13968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9200" b="1">
                <a:latin typeface="Arial"/>
                <a:ea typeface="Arial"/>
                <a:cs typeface="Arial"/>
                <a:sym typeface="Arial"/>
              </a:defRPr>
            </a:lvl1pPr>
          </a:lstStyle>
          <a:p>
            <a:r>
              <a:t>Variații la Cocoși și Găini</a:t>
            </a:r>
          </a:p>
        </p:txBody>
      </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 name="250px-Victoria_crowned_pigeon_750pix.jpg" descr="250px-Victoria_crowned_pigeon_750pix.jpg"/>
          <p:cNvPicPr>
            <a:picLocks noChangeAspect="1"/>
          </p:cNvPicPr>
          <p:nvPr/>
        </p:nvPicPr>
        <p:blipFill>
          <a:blip r:embed="rId3">
            <a:extLst/>
          </a:blip>
          <a:srcRect b="5084"/>
          <a:stretch>
            <a:fillRect/>
          </a:stretch>
        </p:blipFill>
        <p:spPr>
          <a:xfrm>
            <a:off x="9575800" y="4651247"/>
            <a:ext cx="4737100" cy="5305553"/>
          </a:xfrm>
          <a:prstGeom prst="rect">
            <a:avLst/>
          </a:prstGeom>
          <a:ln w="28575">
            <a:solidFill>
              <a:srgbClr val="000000"/>
            </a:solidFill>
            <a:miter lim="400000"/>
          </a:ln>
        </p:spPr>
      </p:pic>
      <p:pic>
        <p:nvPicPr>
          <p:cNvPr id="758" name="english-carriers.jpg" descr="english-carriers.jpg"/>
          <p:cNvPicPr>
            <a:picLocks noChangeAspect="1"/>
          </p:cNvPicPr>
          <p:nvPr/>
        </p:nvPicPr>
        <p:blipFill>
          <a:blip r:embed="rId4">
            <a:extLst/>
          </a:blip>
          <a:stretch>
            <a:fillRect/>
          </a:stretch>
        </p:blipFill>
        <p:spPr>
          <a:xfrm>
            <a:off x="3200400" y="2425700"/>
            <a:ext cx="4941635" cy="5080000"/>
          </a:xfrm>
          <a:prstGeom prst="rect">
            <a:avLst/>
          </a:prstGeom>
          <a:ln w="28575">
            <a:solidFill>
              <a:srgbClr val="000000"/>
            </a:solidFill>
            <a:miter lim="400000"/>
          </a:ln>
        </p:spPr>
      </p:pic>
      <p:pic>
        <p:nvPicPr>
          <p:cNvPr id="759" name="croppers.jpg" descr="croppers.jpg"/>
          <p:cNvPicPr>
            <a:picLocks noChangeAspect="1"/>
          </p:cNvPicPr>
          <p:nvPr/>
        </p:nvPicPr>
        <p:blipFill>
          <a:blip r:embed="rId5">
            <a:extLst/>
          </a:blip>
          <a:stretch>
            <a:fillRect/>
          </a:stretch>
        </p:blipFill>
        <p:spPr>
          <a:xfrm>
            <a:off x="14833600" y="2429561"/>
            <a:ext cx="5934580" cy="5080001"/>
          </a:xfrm>
          <a:prstGeom prst="rect">
            <a:avLst/>
          </a:prstGeom>
          <a:ln w="28575">
            <a:solidFill>
              <a:srgbClr val="000000"/>
            </a:solidFill>
            <a:miter lim="400000"/>
          </a:ln>
        </p:spPr>
      </p:pic>
      <p:pic>
        <p:nvPicPr>
          <p:cNvPr id="760" name="crested_pigeons_1.jpg" descr="crested_pigeons_1.jpg"/>
          <p:cNvPicPr>
            <a:picLocks noChangeAspect="1"/>
          </p:cNvPicPr>
          <p:nvPr/>
        </p:nvPicPr>
        <p:blipFill>
          <a:blip r:embed="rId6">
            <a:extLst/>
          </a:blip>
          <a:stretch>
            <a:fillRect/>
          </a:stretch>
        </p:blipFill>
        <p:spPr>
          <a:xfrm>
            <a:off x="14833600" y="7965042"/>
            <a:ext cx="5923528" cy="4876801"/>
          </a:xfrm>
          <a:prstGeom prst="rect">
            <a:avLst/>
          </a:prstGeom>
          <a:ln w="28575">
            <a:solidFill>
              <a:srgbClr val="000000"/>
            </a:solidFill>
            <a:miter lim="400000"/>
          </a:ln>
        </p:spPr>
      </p:pic>
      <p:pic>
        <p:nvPicPr>
          <p:cNvPr id="761" name="PIGEBLF_L.jpg" descr="PIGEBLF_L.jpg"/>
          <p:cNvPicPr>
            <a:picLocks noChangeAspect="1"/>
          </p:cNvPicPr>
          <p:nvPr/>
        </p:nvPicPr>
        <p:blipFill>
          <a:blip r:embed="rId7">
            <a:extLst/>
          </a:blip>
          <a:srcRect t="7999" r="8363"/>
          <a:stretch>
            <a:fillRect/>
          </a:stretch>
        </p:blipFill>
        <p:spPr>
          <a:xfrm>
            <a:off x="2286000" y="7899089"/>
            <a:ext cx="6769100" cy="4943786"/>
          </a:xfrm>
          <a:prstGeom prst="rect">
            <a:avLst/>
          </a:prstGeom>
          <a:ln w="28575">
            <a:solidFill>
              <a:srgbClr val="000000"/>
            </a:solidFill>
            <a:miter lim="400000"/>
          </a:ln>
        </p:spPr>
      </p:pic>
      <p:sp>
        <p:nvSpPr>
          <p:cNvPr id="762" name="Variații în Soiul de porumbei"/>
          <p:cNvSpPr>
            <a:spLocks noGrp="1"/>
          </p:cNvSpPr>
          <p:nvPr>
            <p:ph type="title" idx="4294967295"/>
          </p:nvPr>
        </p:nvSpPr>
        <p:spPr>
          <a:xfrm>
            <a:off x="3543300" y="533400"/>
            <a:ext cx="17284700" cy="2209800"/>
          </a:xfrm>
          <a:prstGeom prst="rect">
            <a:avLst/>
          </a:prstGeom>
        </p:spPr>
        <p:txBody>
          <a:bodyPr anchor="ctr"/>
          <a:lstStyle>
            <a:lvl1pPr marL="40639" marR="40639" defTabSz="914400">
              <a:defRPr sz="9600">
                <a:solidFill>
                  <a:srgbClr val="381C00"/>
                </a:solidFill>
                <a:uFill>
                  <a:solidFill>
                    <a:srgbClr val="381C00"/>
                  </a:solidFill>
                </a:uFill>
                <a:latin typeface="+mj-lt"/>
                <a:ea typeface="+mj-ea"/>
                <a:cs typeface="+mj-cs"/>
                <a:sym typeface="Calibri"/>
              </a:defRPr>
            </a:lvl1pPr>
          </a:lstStyle>
          <a:p>
            <a:r>
              <a:t>Variații în Soiul de porumbei</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 name="Cat Kind 03118.jpg" descr="Cat Kind 03118.jpg"/>
          <p:cNvPicPr>
            <a:picLocks/>
          </p:cNvPicPr>
          <p:nvPr/>
        </p:nvPicPr>
        <p:blipFill>
          <a:blip r:embed="rId2">
            <a:extLst/>
          </a:blip>
          <a:stretch>
            <a:fillRect/>
          </a:stretch>
        </p:blipFill>
        <p:spPr>
          <a:xfrm>
            <a:off x="5143500" y="1498600"/>
            <a:ext cx="14084300" cy="10706100"/>
          </a:xfrm>
          <a:prstGeom prst="rect">
            <a:avLst/>
          </a:prstGeom>
        </p:spPr>
      </p:pic>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Elephant Kind 03120.jpg" descr="Elephant Kind 03120.jpg"/>
          <p:cNvPicPr>
            <a:picLocks/>
          </p:cNvPicPr>
          <p:nvPr/>
        </p:nvPicPr>
        <p:blipFill>
          <a:blip r:embed="rId2">
            <a:extLst/>
          </a:blip>
          <a:stretch>
            <a:fillRect/>
          </a:stretch>
        </p:blipFill>
        <p:spPr>
          <a:xfrm>
            <a:off x="5143500" y="1460500"/>
            <a:ext cx="14084300" cy="10706100"/>
          </a:xfrm>
          <a:prstGeom prst="rect">
            <a:avLst/>
          </a:prstGeom>
        </p:spPr>
      </p:pic>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 name="Alligator and crocodile varieties.jpg" descr="Alligator and crocodile varieties.jpg"/>
          <p:cNvPicPr>
            <a:picLocks noChangeAspect="1"/>
          </p:cNvPicPr>
          <p:nvPr/>
        </p:nvPicPr>
        <p:blipFill>
          <a:blip r:embed="rId2">
            <a:extLst/>
          </a:blip>
          <a:stretch>
            <a:fillRect/>
          </a:stretch>
        </p:blipFill>
        <p:spPr>
          <a:xfrm>
            <a:off x="7518400" y="400050"/>
            <a:ext cx="9347200" cy="12915900"/>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 name="Horse Kind 03121.jpg" descr="Horse Kind 03121.jpg"/>
          <p:cNvPicPr>
            <a:picLocks/>
          </p:cNvPicPr>
          <p:nvPr/>
        </p:nvPicPr>
        <p:blipFill>
          <a:blip r:embed="rId2">
            <a:extLst/>
          </a:blip>
          <a:stretch>
            <a:fillRect/>
          </a:stretch>
        </p:blipFill>
        <p:spPr>
          <a:xfrm>
            <a:off x="5143500" y="1460500"/>
            <a:ext cx="14084300" cy="10706100"/>
          </a:xfrm>
          <a:prstGeom prst="rect">
            <a:avLst/>
          </a:prstGeom>
        </p:spPr>
      </p:pic>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Zebrula (zebră / cal)"/>
          <p:cNvSpPr>
            <a:spLocks noGrp="1"/>
          </p:cNvSpPr>
          <p:nvPr>
            <p:ph type="title"/>
          </p:nvPr>
        </p:nvSpPr>
        <p:spPr>
          <a:xfrm>
            <a:off x="1739900" y="11099800"/>
            <a:ext cx="20904200" cy="2374900"/>
          </a:xfrm>
          <a:prstGeom prst="rect">
            <a:avLst/>
          </a:prstGeom>
        </p:spPr>
        <p:txBody>
          <a:bodyPr anchor="ctr"/>
          <a:lstStyle/>
          <a:p>
            <a:pPr>
              <a:defRPr>
                <a:solidFill>
                  <a:srgbClr val="381C00"/>
                </a:solidFill>
              </a:defRPr>
            </a:pPr>
            <a:r>
              <a:t>Zebrula </a:t>
            </a:r>
            <a:r>
              <a:rPr sz="8000"/>
              <a:t>(zebră / cal)</a:t>
            </a:r>
          </a:p>
        </p:txBody>
      </p:sp>
      <p:pic>
        <p:nvPicPr>
          <p:cNvPr id="775" name="zorse.jpg" descr="zorse.jpg"/>
          <p:cNvPicPr>
            <a:picLocks/>
          </p:cNvPicPr>
          <p:nvPr/>
        </p:nvPicPr>
        <p:blipFill>
          <a:blip r:embed="rId3">
            <a:extLst/>
          </a:blip>
          <a:stretch>
            <a:fillRect/>
          </a:stretch>
        </p:blipFill>
        <p:spPr>
          <a:xfrm>
            <a:off x="6661150" y="1339850"/>
            <a:ext cx="11036300" cy="9893300"/>
          </a:xfrm>
          <a:prstGeom prst="rect">
            <a:avLst/>
          </a:prstGeom>
        </p:spPr>
      </p:pic>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Muzeul Creației: Zonkey (zebră/măgar)"/>
          <p:cNvSpPr>
            <a:spLocks noGrp="1"/>
          </p:cNvSpPr>
          <p:nvPr>
            <p:ph type="title"/>
          </p:nvPr>
        </p:nvSpPr>
        <p:spPr>
          <a:xfrm>
            <a:off x="1215486" y="11050288"/>
            <a:ext cx="21953028" cy="1896564"/>
          </a:xfrm>
          <a:prstGeom prst="rect">
            <a:avLst/>
          </a:prstGeom>
        </p:spPr>
        <p:txBody>
          <a:bodyPr anchor="ctr"/>
          <a:lstStyle/>
          <a:p>
            <a:pPr>
              <a:lnSpc>
                <a:spcPts val="8800"/>
              </a:lnSpc>
              <a:defRPr>
                <a:solidFill>
                  <a:srgbClr val="381C00"/>
                </a:solidFill>
              </a:defRPr>
            </a:pPr>
            <a:r>
              <a:t>Muzeul Creației: Zonkey </a:t>
            </a:r>
            <a:r>
              <a:rPr sz="7300"/>
              <a:t>(zebră/măgar)</a:t>
            </a:r>
          </a:p>
        </p:txBody>
      </p:sp>
      <p:pic>
        <p:nvPicPr>
          <p:cNvPr id="780" name="Petting Zoo update 6-18-08 073 copy.jpg" descr="Petting Zoo update 6-18-08 073 copy.jpg"/>
          <p:cNvPicPr>
            <a:picLocks/>
          </p:cNvPicPr>
          <p:nvPr/>
        </p:nvPicPr>
        <p:blipFill>
          <a:blip r:embed="rId3">
            <a:extLst/>
          </a:blip>
          <a:stretch>
            <a:fillRect/>
          </a:stretch>
        </p:blipFill>
        <p:spPr>
          <a:xfrm>
            <a:off x="4368800" y="802096"/>
            <a:ext cx="15633700" cy="10299701"/>
          </a:xfrm>
          <a:prstGeom prst="rect">
            <a:avLst/>
          </a:prstGeom>
        </p:spPr>
      </p:pic>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 name="Apple kinds.jpg" descr="Apple kinds.jpg"/>
          <p:cNvPicPr>
            <a:picLocks noChangeAspect="1"/>
          </p:cNvPicPr>
          <p:nvPr/>
        </p:nvPicPr>
        <p:blipFill>
          <a:blip r:embed="rId2">
            <a:extLst/>
          </a:blip>
          <a:stretch>
            <a:fillRect/>
          </a:stretch>
        </p:blipFill>
        <p:spPr>
          <a:xfrm>
            <a:off x="6059269" y="2288945"/>
            <a:ext cx="6966731" cy="4667710"/>
          </a:xfrm>
          <a:prstGeom prst="rect">
            <a:avLst/>
          </a:prstGeom>
          <a:ln w="12700">
            <a:miter lim="400000"/>
          </a:ln>
        </p:spPr>
      </p:pic>
      <p:sp>
        <p:nvSpPr>
          <p:cNvPr id="785" name="Soiuri de mere"/>
          <p:cNvSpPr/>
          <p:nvPr/>
        </p:nvSpPr>
        <p:spPr>
          <a:xfrm>
            <a:off x="2582913" y="2405366"/>
            <a:ext cx="3262123"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7200">
                <a:latin typeface="DejaVu Sans Condensed"/>
                <a:ea typeface="DejaVu Sans Condensed"/>
                <a:cs typeface="DejaVu Sans Condensed"/>
                <a:sym typeface="DejaVu Sans Condensed"/>
              </a:defRPr>
            </a:lvl1pPr>
          </a:lstStyle>
          <a:p>
            <a:r>
              <a:t>Soiuri de mere</a:t>
            </a:r>
          </a:p>
        </p:txBody>
      </p:sp>
      <p:grpSp>
        <p:nvGrpSpPr>
          <p:cNvPr id="788" name="Group"/>
          <p:cNvGrpSpPr/>
          <p:nvPr/>
        </p:nvGrpSpPr>
        <p:grpSpPr>
          <a:xfrm>
            <a:off x="14828992" y="2323057"/>
            <a:ext cx="6088371" cy="9069886"/>
            <a:chOff x="0" y="0"/>
            <a:chExt cx="6088369" cy="9069885"/>
          </a:xfrm>
        </p:grpSpPr>
        <p:pic>
          <p:nvPicPr>
            <p:cNvPr id="786" name="Pine tree kinds.jpg" descr="Pine tree kinds.jpg"/>
            <p:cNvPicPr>
              <a:picLocks noChangeAspect="1"/>
            </p:cNvPicPr>
            <p:nvPr/>
          </p:nvPicPr>
          <p:blipFill>
            <a:blip r:embed="rId3">
              <a:extLst/>
            </a:blip>
            <a:stretch>
              <a:fillRect/>
            </a:stretch>
          </p:blipFill>
          <p:spPr>
            <a:xfrm>
              <a:off x="267910" y="1117506"/>
              <a:ext cx="5552551" cy="7952380"/>
            </a:xfrm>
            <a:prstGeom prst="rect">
              <a:avLst/>
            </a:prstGeom>
            <a:ln w="12700" cap="flat">
              <a:noFill/>
              <a:miter lim="400000"/>
            </a:ln>
            <a:effectLst/>
          </p:spPr>
        </p:pic>
        <p:sp>
          <p:nvSpPr>
            <p:cNvPr id="787" name="Soiuri de Pini"/>
            <p:cNvSpPr/>
            <p:nvPr/>
          </p:nvSpPr>
          <p:spPr>
            <a:xfrm>
              <a:off x="0" y="-1"/>
              <a:ext cx="6088370"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7200">
                  <a:latin typeface="DejaVu Sans Condensed"/>
                  <a:ea typeface="DejaVu Sans Condensed"/>
                  <a:cs typeface="DejaVu Sans Condensed"/>
                  <a:sym typeface="DejaVu Sans Condensed"/>
                </a:defRPr>
              </a:lvl1pPr>
            </a:lstStyle>
            <a:p>
              <a:r>
                <a:t>Soiuri de Pini</a:t>
              </a:r>
            </a:p>
          </p:txBody>
        </p:sp>
      </p:grpSp>
      <p:grpSp>
        <p:nvGrpSpPr>
          <p:cNvPr id="791" name="Group"/>
          <p:cNvGrpSpPr/>
          <p:nvPr/>
        </p:nvGrpSpPr>
        <p:grpSpPr>
          <a:xfrm>
            <a:off x="3331384" y="7353798"/>
            <a:ext cx="11515463" cy="4432301"/>
            <a:chOff x="0" y="0"/>
            <a:chExt cx="11515462" cy="4432300"/>
          </a:xfrm>
        </p:grpSpPr>
        <p:pic>
          <p:nvPicPr>
            <p:cNvPr id="789" name="Corn kinds.jpg" descr="Corn kinds.jpg"/>
            <p:cNvPicPr>
              <a:picLocks noChangeAspect="1"/>
            </p:cNvPicPr>
            <p:nvPr/>
          </p:nvPicPr>
          <p:blipFill>
            <a:blip r:embed="rId4">
              <a:extLst/>
            </a:blip>
            <a:stretch>
              <a:fillRect/>
            </a:stretch>
          </p:blipFill>
          <p:spPr>
            <a:xfrm>
              <a:off x="0" y="0"/>
              <a:ext cx="7620000" cy="4432300"/>
            </a:xfrm>
            <a:prstGeom prst="rect">
              <a:avLst/>
            </a:prstGeom>
            <a:ln w="12700" cap="flat">
              <a:noFill/>
              <a:miter lim="400000"/>
            </a:ln>
            <a:effectLst/>
          </p:spPr>
        </p:pic>
        <p:sp>
          <p:nvSpPr>
            <p:cNvPr id="790" name="Soiuri de porumb"/>
            <p:cNvSpPr/>
            <p:nvPr/>
          </p:nvSpPr>
          <p:spPr>
            <a:xfrm>
              <a:off x="7927743" y="565150"/>
              <a:ext cx="3587720" cy="330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7200">
                  <a:latin typeface="DejaVu Sans Condensed"/>
                  <a:ea typeface="DejaVu Sans Condensed"/>
                  <a:cs typeface="DejaVu Sans Condensed"/>
                  <a:sym typeface="DejaVu Sans Condensed"/>
                </a:defRPr>
              </a:lvl1pPr>
            </a:lstStyle>
            <a:p>
              <a:r>
                <a:t>Soiuri de porumb</a:t>
              </a:r>
            </a:p>
          </p:txBody>
        </p:sp>
      </p:gr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19 Din tot ce trăieşte, din orice făptură, să iei în corabie câte două din fiecare soi, ca să le ţii vii cu tine: să fie o parte bărbătească şi o parte femeiască. 20 Din păsări după soiul lor, din vite după soiul lor şi din toate târâtoarele de pe pământ după soiul lor, să vină la tine înăuntru câte două din fiecare soi, ca să le ţii cu viaţă."/>
          <p:cNvSpPr>
            <a:spLocks noGrp="1"/>
          </p:cNvSpPr>
          <p:nvPr>
            <p:ph type="body" idx="1"/>
          </p:nvPr>
        </p:nvSpPr>
        <p:spPr>
          <a:xfrm>
            <a:off x="2413000" y="3365500"/>
            <a:ext cx="19558000" cy="8991600"/>
          </a:xfrm>
          <a:prstGeom prst="rect">
            <a:avLst/>
          </a:prstGeom>
        </p:spPr>
        <p:txBody>
          <a:bodyPr/>
          <a:lstStyle/>
          <a:p>
            <a:pPr>
              <a:defRPr>
                <a:solidFill>
                  <a:srgbClr val="381C00"/>
                </a:solidFill>
              </a:defRPr>
            </a:pPr>
            <a:r>
              <a:rPr sz="3600"/>
              <a:t>19</a:t>
            </a:r>
            <a:r>
              <a:t> Din tot ce trăieşte, din orice făptură, să iei în corabie </a:t>
            </a:r>
            <a:r>
              <a:rPr b="1"/>
              <a:t>câte</a:t>
            </a:r>
            <a:r>
              <a:t> </a:t>
            </a:r>
            <a:r>
              <a:rPr b="1"/>
              <a:t>două din fiecare soi</a:t>
            </a:r>
            <a:r>
              <a:t>, ca să le ţii vii cu tine: să fie o parte bărbătească şi o parte femeiască. </a:t>
            </a:r>
            <a:r>
              <a:rPr sz="1200" b="1">
                <a:latin typeface="Arial"/>
                <a:ea typeface="Arial"/>
                <a:cs typeface="Arial"/>
                <a:sym typeface="Arial"/>
              </a:rPr>
              <a:t>20 </a:t>
            </a:r>
            <a:r>
              <a:t>Din păsări </a:t>
            </a:r>
            <a:r>
              <a:rPr b="1"/>
              <a:t>după soiul lor</a:t>
            </a:r>
            <a:r>
              <a:t>, din vite </a:t>
            </a:r>
            <a:r>
              <a:rPr b="1"/>
              <a:t>după soiul lor</a:t>
            </a:r>
            <a:r>
              <a:t> şi din toate târâtoarele de pe pământ </a:t>
            </a:r>
            <a:r>
              <a:rPr b="1"/>
              <a:t>după soiul lor</a:t>
            </a:r>
            <a:r>
              <a:t>, să vină la tine înăuntru </a:t>
            </a:r>
            <a:r>
              <a:rPr b="1"/>
              <a:t>câte două din fiecare soi</a:t>
            </a:r>
            <a:r>
              <a:t>, ca să le ţii cu viaţă.</a:t>
            </a:r>
          </a:p>
        </p:txBody>
      </p:sp>
      <p:sp>
        <p:nvSpPr>
          <p:cNvPr id="794" name="Geneza 6:19–20"/>
          <p:cNvSpPr/>
          <p:nvPr/>
        </p:nvSpPr>
        <p:spPr>
          <a:xfrm>
            <a:off x="2425700" y="1473200"/>
            <a:ext cx="19913600"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4400">
                <a:solidFill>
                  <a:srgbClr val="381C00"/>
                </a:solidFill>
                <a:latin typeface="+mn-lt"/>
                <a:ea typeface="+mn-ea"/>
                <a:cs typeface="+mn-cs"/>
                <a:sym typeface="Plantagenet Cherokee"/>
              </a:defRPr>
            </a:lvl1pPr>
          </a:lstStyle>
          <a:p>
            <a:r>
              <a:t>Geneza 6:19–20</a:t>
            </a: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3"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grpSp>
        <p:nvGrpSpPr>
          <p:cNvPr id="656" name="2008-08-18, Walkaround publicity shots 021.jpg"/>
          <p:cNvGrpSpPr/>
          <p:nvPr/>
        </p:nvGrpSpPr>
        <p:grpSpPr>
          <a:xfrm>
            <a:off x="2527300" y="673100"/>
            <a:ext cx="19685000" cy="11455400"/>
            <a:chOff x="0" y="0"/>
            <a:chExt cx="19685000" cy="11455400"/>
          </a:xfrm>
        </p:grpSpPr>
        <p:pic>
          <p:nvPicPr>
            <p:cNvPr id="655" name="2008-08-18, Walkaround publicity shots 021.jpg" descr="2008-08-18, Walkaround publicity shots 021.jpg"/>
            <p:cNvPicPr>
              <a:picLocks noChangeAspect="1"/>
            </p:cNvPicPr>
            <p:nvPr/>
          </p:nvPicPr>
          <p:blipFill>
            <a:blip r:embed="rId2">
              <a:extLst/>
            </a:blip>
            <a:srcRect l="391" t="7770" r="652" b="8194"/>
            <a:stretch>
              <a:fillRect/>
            </a:stretch>
          </p:blipFill>
          <p:spPr>
            <a:xfrm>
              <a:off x="215900" y="139700"/>
              <a:ext cx="19253200" cy="10896600"/>
            </a:xfrm>
            <a:prstGeom prst="rect">
              <a:avLst/>
            </a:prstGeom>
            <a:ln>
              <a:noFill/>
            </a:ln>
            <a:effectLst/>
          </p:spPr>
        </p:pic>
        <p:pic>
          <p:nvPicPr>
            <p:cNvPr id="654" name="2008-08-18, Walkaround publicity shots 021.jpg" descr="2008-08-18, Walkaround publicity shots 021.jpg"/>
            <p:cNvPicPr>
              <a:picLocks/>
            </p:cNvPicPr>
            <p:nvPr/>
          </p:nvPicPr>
          <p:blipFill>
            <a:blip r:embed="rId3">
              <a:extLst/>
            </a:blip>
            <a:stretch>
              <a:fillRect/>
            </a:stretch>
          </p:blipFill>
          <p:spPr>
            <a:xfrm>
              <a:off x="0" y="0"/>
              <a:ext cx="19685000" cy="11455400"/>
            </a:xfrm>
            <a:prstGeom prst="rect">
              <a:avLst/>
            </a:prstGeom>
            <a:effectLst/>
          </p:spPr>
        </p:pic>
      </p:grpSp>
      <p:sp>
        <p:nvSpPr>
          <p:cNvPr id="657"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658" name="Muzeul Creației, Petersburg, KY"/>
          <p:cNvSpPr/>
          <p:nvPr/>
        </p:nvSpPr>
        <p:spPr>
          <a:xfrm>
            <a:off x="4766629" y="12090400"/>
            <a:ext cx="14851139" cy="1168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7200" spc="431">
                <a:solidFill>
                  <a:srgbClr val="FFFFFF"/>
                </a:solidFill>
                <a:uFill>
                  <a:solidFill>
                    <a:srgbClr val="FFFFFF"/>
                  </a:solidFill>
                </a:uFill>
                <a:latin typeface="Helvetica"/>
                <a:ea typeface="Helvetica"/>
                <a:cs typeface="Helvetica"/>
                <a:sym typeface="Helvetica"/>
              </a:defRPr>
            </a:lvl1pPr>
          </a:lstStyle>
          <a:p>
            <a:r>
              <a:t>Muzeul Creației, Petersburg, KY</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 name="pic.png" descr="pic.png"/>
          <p:cNvPicPr>
            <a:picLocks noChangeAspect="1"/>
          </p:cNvPicPr>
          <p:nvPr/>
        </p:nvPicPr>
        <p:blipFill>
          <a:blip r:embed="rId3">
            <a:extLst/>
          </a:blip>
          <a:stretch>
            <a:fillRect/>
          </a:stretch>
        </p:blipFill>
        <p:spPr>
          <a:xfrm>
            <a:off x="1462285" y="373272"/>
            <a:ext cx="21611830" cy="12156656"/>
          </a:xfrm>
          <a:prstGeom prst="rect">
            <a:avLst/>
          </a:prstGeom>
          <a:ln w="12700">
            <a:miter lim="400000"/>
          </a:ln>
        </p:spPr>
      </p:pic>
      <p:sp>
        <p:nvSpPr>
          <p:cNvPr id="799" name="Rectangle"/>
          <p:cNvSpPr/>
          <p:nvPr/>
        </p:nvSpPr>
        <p:spPr>
          <a:xfrm>
            <a:off x="6979153" y="7727184"/>
            <a:ext cx="14224001" cy="2440719"/>
          </a:xfrm>
          <a:prstGeom prst="rect">
            <a:avLst/>
          </a:prstGeom>
          <a:solidFill>
            <a:srgbClr val="FFFFFF"/>
          </a:solidFill>
          <a:ln w="12700">
            <a:miter lim="400000"/>
          </a:ln>
        </p:spPr>
        <p:txBody>
          <a:bodyPr lIns="50800" tIns="50800" rIns="50800" bIns="50800" anchor="ctr"/>
          <a:lstStyle/>
          <a:p>
            <a:pPr marL="40639" marR="40639" algn="l" defTabSz="914400">
              <a:defRPr sz="1800">
                <a:uFill>
                  <a:solidFill>
                    <a:srgbClr val="000000"/>
                  </a:solidFill>
                </a:uFill>
                <a:latin typeface="Arial"/>
                <a:ea typeface="Arial"/>
                <a:cs typeface="Arial"/>
                <a:sym typeface="Arial"/>
              </a:defRPr>
            </a:pPr>
            <a:endParaRPr/>
          </a:p>
        </p:txBody>
      </p:sp>
      <p:grpSp>
        <p:nvGrpSpPr>
          <p:cNvPr id="802" name="Group"/>
          <p:cNvGrpSpPr/>
          <p:nvPr/>
        </p:nvGrpSpPr>
        <p:grpSpPr>
          <a:xfrm>
            <a:off x="4115630" y="2892169"/>
            <a:ext cx="17183102" cy="5448106"/>
            <a:chOff x="0" y="0"/>
            <a:chExt cx="17183100" cy="5448104"/>
          </a:xfrm>
        </p:grpSpPr>
        <p:sp>
          <p:nvSpPr>
            <p:cNvPr id="800" name="Rectangle"/>
            <p:cNvSpPr/>
            <p:nvPr/>
          </p:nvSpPr>
          <p:spPr>
            <a:xfrm>
              <a:off x="3149538" y="0"/>
              <a:ext cx="14033563" cy="5448105"/>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algn="l" defTabSz="914400">
                <a:defRPr sz="1800">
                  <a:uFill>
                    <a:solidFill>
                      <a:srgbClr val="000000"/>
                    </a:solidFill>
                  </a:uFill>
                  <a:latin typeface="Arial"/>
                  <a:ea typeface="Arial"/>
                  <a:cs typeface="Arial"/>
                  <a:sym typeface="Arial"/>
                </a:defRPr>
              </a:pPr>
              <a:endParaRPr/>
            </a:p>
          </p:txBody>
        </p:sp>
        <p:sp>
          <p:nvSpPr>
            <p:cNvPr id="801" name="Rectangle"/>
            <p:cNvSpPr/>
            <p:nvPr/>
          </p:nvSpPr>
          <p:spPr>
            <a:xfrm>
              <a:off x="0" y="27872"/>
              <a:ext cx="4515268" cy="1393602"/>
            </a:xfrm>
            <a:prstGeom prst="rect">
              <a:avLst/>
            </a:prstGeom>
            <a:solidFill>
              <a:srgbClr val="FFFFFF"/>
            </a:solidFill>
            <a:ln w="25400" cap="flat">
              <a:solidFill>
                <a:srgbClr val="000000">
                  <a:alpha val="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803" name="Mii de ani"/>
          <p:cNvSpPr/>
          <p:nvPr/>
        </p:nvSpPr>
        <p:spPr>
          <a:xfrm rot="16200000">
            <a:off x="2828958" y="6487802"/>
            <a:ext cx="3021584" cy="740396"/>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914400">
              <a:buFont typeface="Arial"/>
              <a:defRPr sz="5200" b="1">
                <a:uFill>
                  <a:solidFill>
                    <a:srgbClr val="000000"/>
                  </a:solidFill>
                </a:uFill>
                <a:latin typeface="Arial"/>
                <a:ea typeface="Arial"/>
                <a:cs typeface="Arial"/>
                <a:sym typeface="Arial"/>
              </a:defRPr>
            </a:lvl1pPr>
          </a:lstStyle>
          <a:p>
            <a:r>
              <a:t>Mii de ani</a:t>
            </a:r>
          </a:p>
        </p:txBody>
      </p:sp>
      <p:sp>
        <p:nvSpPr>
          <p:cNvPr id="804" name="Creația"/>
          <p:cNvSpPr/>
          <p:nvPr/>
        </p:nvSpPr>
        <p:spPr>
          <a:xfrm>
            <a:off x="5007357" y="10023733"/>
            <a:ext cx="2843436" cy="740396"/>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914400">
              <a:buFont typeface="Arial"/>
              <a:defRPr sz="5200" b="1">
                <a:uFill>
                  <a:solidFill>
                    <a:srgbClr val="000000"/>
                  </a:solidFill>
                </a:uFill>
                <a:latin typeface="Arial"/>
                <a:ea typeface="Arial"/>
                <a:cs typeface="Arial"/>
                <a:sym typeface="Arial"/>
              </a:defRPr>
            </a:lvl1pPr>
          </a:lstStyle>
          <a:p>
            <a:r>
              <a:t>Creația</a:t>
            </a:r>
          </a:p>
        </p:txBody>
      </p:sp>
      <p:sp>
        <p:nvSpPr>
          <p:cNvPr id="805" name="Soiuri Create Original"/>
          <p:cNvSpPr/>
          <p:nvPr/>
        </p:nvSpPr>
        <p:spPr>
          <a:xfrm>
            <a:off x="13268684" y="10620306"/>
            <a:ext cx="6801794" cy="740396"/>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914400">
              <a:buFont typeface="Arial"/>
              <a:defRPr sz="5200" b="1">
                <a:uFill>
                  <a:solidFill>
                    <a:srgbClr val="000000"/>
                  </a:solidFill>
                </a:uFill>
                <a:latin typeface="Arial"/>
                <a:ea typeface="Arial"/>
                <a:cs typeface="Arial"/>
                <a:sym typeface="Arial"/>
              </a:defRPr>
            </a:lvl1pPr>
          </a:lstStyle>
          <a:p>
            <a:r>
              <a:t>Soiuri Create Original</a:t>
            </a:r>
          </a:p>
        </p:txBody>
      </p:sp>
      <p:sp>
        <p:nvSpPr>
          <p:cNvPr id="806" name="ARBORELE VIEȚII CREAȚIEI"/>
          <p:cNvSpPr/>
          <p:nvPr/>
        </p:nvSpPr>
        <p:spPr>
          <a:xfrm>
            <a:off x="3877350" y="1838303"/>
            <a:ext cx="16781699" cy="1382100"/>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914400">
              <a:buFont typeface="Arial"/>
              <a:defRPr sz="9700" b="1">
                <a:solidFill>
                  <a:srgbClr val="308B16"/>
                </a:solidFill>
                <a:uFill>
                  <a:solidFill>
                    <a:srgbClr val="000000"/>
                  </a:solidFill>
                </a:uFill>
                <a:latin typeface="Arial"/>
                <a:ea typeface="Arial"/>
                <a:cs typeface="Arial"/>
                <a:sym typeface="Arial"/>
              </a:defRPr>
            </a:lvl1pPr>
          </a:lstStyle>
          <a:p>
            <a:r>
              <a:t>ARBORELE VIEȚII CREAȚIEI</a:t>
            </a:r>
          </a:p>
        </p:txBody>
      </p:sp>
      <p:sp>
        <p:nvSpPr>
          <p:cNvPr id="807" name="Potop"/>
          <p:cNvSpPr/>
          <p:nvPr/>
        </p:nvSpPr>
        <p:spPr>
          <a:xfrm>
            <a:off x="4804157" y="7961002"/>
            <a:ext cx="2843436" cy="740396"/>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914400">
              <a:buFont typeface="Arial"/>
              <a:defRPr sz="5200" b="1">
                <a:uFill>
                  <a:solidFill>
                    <a:srgbClr val="000000"/>
                  </a:solidFill>
                </a:uFill>
                <a:latin typeface="Arial"/>
                <a:ea typeface="Arial"/>
                <a:cs typeface="Arial"/>
                <a:sym typeface="Arial"/>
              </a:defRPr>
            </a:lvl1pPr>
          </a:lstStyle>
          <a:p>
            <a:r>
              <a:t>Potop</a:t>
            </a:r>
          </a:p>
        </p:txBody>
      </p:sp>
      <p:sp>
        <p:nvSpPr>
          <p:cNvPr id="808" name="Prezent"/>
          <p:cNvSpPr/>
          <p:nvPr/>
        </p:nvSpPr>
        <p:spPr>
          <a:xfrm>
            <a:off x="5007357" y="3205871"/>
            <a:ext cx="2843436" cy="740396"/>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914400">
              <a:buFont typeface="Arial"/>
              <a:defRPr sz="5200" b="1">
                <a:uFill>
                  <a:solidFill>
                    <a:srgbClr val="000000"/>
                  </a:solidFill>
                </a:uFill>
                <a:latin typeface="Arial"/>
                <a:ea typeface="Arial"/>
                <a:cs typeface="Arial"/>
                <a:sym typeface="Arial"/>
              </a:defRPr>
            </a:lvl1pPr>
          </a:lstStyle>
          <a:p>
            <a:r>
              <a:t>Prezent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iterate>
                                    <p:tmAbs val="0"/>
                                  </p:iterate>
                                  <p:childTnLst>
                                    <p:animEffect transition="out" filter="wipe(down)">
                                      <p:cBhvr>
                                        <p:cTn id="6" dur="500" fill="hold"/>
                                        <p:tgtEl>
                                          <p:spTgt spid="799"/>
                                        </p:tgtEl>
                                      </p:cBhvr>
                                    </p:animEffect>
                                    <p:set>
                                      <p:cBhvr>
                                        <p:cTn id="7" fill="hold">
                                          <p:stCondLst>
                                            <p:cond delay="499"/>
                                          </p:stCondLst>
                                        </p:cTn>
                                        <p:tgtEl>
                                          <p:spTgt spid="79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2" nodeType="clickEffect">
                                  <p:stCondLst>
                                    <p:cond delay="0"/>
                                  </p:stCondLst>
                                  <p:iterate>
                                    <p:tmAbs val="0"/>
                                  </p:iterate>
                                  <p:childTnLst>
                                    <p:animEffect transition="out" filter="wipe(down)">
                                      <p:cBhvr>
                                        <p:cTn id="11" dur="500" fill="hold"/>
                                        <p:tgtEl>
                                          <p:spTgt spid="802"/>
                                        </p:tgtEl>
                                      </p:cBhvr>
                                    </p:animEffect>
                                    <p:set>
                                      <p:cBhvr>
                                        <p:cTn id="12" fill="hold">
                                          <p:stCondLst>
                                            <p:cond delay="499"/>
                                          </p:stCondLst>
                                        </p:cTn>
                                        <p:tgtEl>
                                          <p:spTgt spid="8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 grpId="1" animBg="1" advAuto="0"/>
      <p:bldP spid="802"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 name="Group"/>
          <p:cNvGrpSpPr/>
          <p:nvPr/>
        </p:nvGrpSpPr>
        <p:grpSpPr>
          <a:xfrm>
            <a:off x="5978776" y="6490061"/>
            <a:ext cx="12426448" cy="6989878"/>
            <a:chOff x="0" y="0"/>
            <a:chExt cx="12426446" cy="6989876"/>
          </a:xfrm>
        </p:grpSpPr>
        <p:pic>
          <p:nvPicPr>
            <p:cNvPr id="812" name="pic.png" descr="pic.png"/>
            <p:cNvPicPr>
              <a:picLocks noChangeAspect="1"/>
            </p:cNvPicPr>
            <p:nvPr/>
          </p:nvPicPr>
          <p:blipFill>
            <a:blip r:embed="rId3">
              <a:extLst/>
            </a:blip>
            <a:stretch>
              <a:fillRect/>
            </a:stretch>
          </p:blipFill>
          <p:spPr>
            <a:xfrm>
              <a:off x="0" y="0"/>
              <a:ext cx="12426447" cy="6989877"/>
            </a:xfrm>
            <a:prstGeom prst="rect">
              <a:avLst/>
            </a:prstGeom>
            <a:ln w="12700" cap="flat">
              <a:noFill/>
              <a:miter lim="400000"/>
            </a:ln>
            <a:effectLst/>
          </p:spPr>
        </p:pic>
        <p:sp>
          <p:nvSpPr>
            <p:cNvPr id="813" name="Mii de ani"/>
            <p:cNvSpPr/>
            <p:nvPr/>
          </p:nvSpPr>
          <p:spPr>
            <a:xfrm rot="16200000">
              <a:off x="618470" y="3285270"/>
              <a:ext cx="1748595"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Mii de ani</a:t>
              </a:r>
            </a:p>
          </p:txBody>
        </p:sp>
        <p:sp>
          <p:nvSpPr>
            <p:cNvPr id="814" name="Creația"/>
            <p:cNvSpPr/>
            <p:nvPr/>
          </p:nvSpPr>
          <p:spPr>
            <a:xfrm>
              <a:off x="2154335" y="5570157"/>
              <a:ext cx="1304529" cy="41933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Creația</a:t>
              </a:r>
            </a:p>
          </p:txBody>
        </p:sp>
        <p:sp>
          <p:nvSpPr>
            <p:cNvPr id="815" name="Soiurile create original"/>
            <p:cNvSpPr/>
            <p:nvPr/>
          </p:nvSpPr>
          <p:spPr>
            <a:xfrm>
              <a:off x="6674826" y="5942680"/>
              <a:ext cx="4120357" cy="41933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Soiurile create original</a:t>
              </a:r>
            </a:p>
          </p:txBody>
        </p:sp>
        <p:sp>
          <p:nvSpPr>
            <p:cNvPr id="816" name="PĂDUREA VIEȚII A CREAȚIEI"/>
            <p:cNvSpPr/>
            <p:nvPr/>
          </p:nvSpPr>
          <p:spPr>
            <a:xfrm>
              <a:off x="2758966" y="1014557"/>
              <a:ext cx="7567707" cy="604435"/>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4300" b="1">
                  <a:solidFill>
                    <a:srgbClr val="308B16"/>
                  </a:solidFill>
                  <a:uFill>
                    <a:solidFill>
                      <a:srgbClr val="000000"/>
                    </a:solidFill>
                  </a:uFill>
                  <a:latin typeface="Arial"/>
                  <a:ea typeface="Arial"/>
                  <a:cs typeface="Arial"/>
                  <a:sym typeface="Arial"/>
                </a:defRPr>
              </a:lvl1pPr>
            </a:lstStyle>
            <a:p>
              <a:r>
                <a:t>PĂDUREA VIEȚII A CREAȚIEI</a:t>
              </a:r>
            </a:p>
          </p:txBody>
        </p:sp>
        <p:sp>
          <p:nvSpPr>
            <p:cNvPr id="817" name="Potopul"/>
            <p:cNvSpPr/>
            <p:nvPr/>
          </p:nvSpPr>
          <p:spPr>
            <a:xfrm>
              <a:off x="2091362" y="4330107"/>
              <a:ext cx="1430475"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Potopul</a:t>
              </a:r>
            </a:p>
          </p:txBody>
        </p:sp>
        <p:sp>
          <p:nvSpPr>
            <p:cNvPr id="818" name="Prezentul"/>
            <p:cNvSpPr/>
            <p:nvPr/>
          </p:nvSpPr>
          <p:spPr>
            <a:xfrm>
              <a:off x="1689277" y="1729933"/>
              <a:ext cx="1811817"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Prezentul</a:t>
              </a:r>
            </a:p>
          </p:txBody>
        </p:sp>
      </p:grpSp>
      <p:grpSp>
        <p:nvGrpSpPr>
          <p:cNvPr id="826" name="Group"/>
          <p:cNvGrpSpPr/>
          <p:nvPr/>
        </p:nvGrpSpPr>
        <p:grpSpPr>
          <a:xfrm>
            <a:off x="5016253" y="-237970"/>
            <a:ext cx="14351494" cy="8072716"/>
            <a:chOff x="0" y="0"/>
            <a:chExt cx="14351492" cy="8072715"/>
          </a:xfrm>
        </p:grpSpPr>
        <p:pic>
          <p:nvPicPr>
            <p:cNvPr id="820" name="pic.png" descr="pic.png"/>
            <p:cNvPicPr>
              <a:picLocks noChangeAspect="1"/>
            </p:cNvPicPr>
            <p:nvPr/>
          </p:nvPicPr>
          <p:blipFill>
            <a:blip r:embed="rId4">
              <a:extLst/>
            </a:blip>
            <a:srcRect/>
            <a:stretch>
              <a:fillRect/>
            </a:stretch>
          </p:blipFill>
          <p:spPr>
            <a:xfrm>
              <a:off x="0" y="0"/>
              <a:ext cx="14351493" cy="8072716"/>
            </a:xfrm>
            <a:prstGeom prst="rect">
              <a:avLst/>
            </a:prstGeom>
            <a:ln w="12700" cap="flat">
              <a:noFill/>
              <a:miter lim="400000"/>
            </a:ln>
            <a:effectLst/>
          </p:spPr>
        </p:pic>
        <p:sp>
          <p:nvSpPr>
            <p:cNvPr id="821" name="Prezentul"/>
            <p:cNvSpPr/>
            <p:nvPr/>
          </p:nvSpPr>
          <p:spPr>
            <a:xfrm>
              <a:off x="2905288" y="2443402"/>
              <a:ext cx="1727573"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Prezentul</a:t>
              </a:r>
            </a:p>
          </p:txBody>
        </p:sp>
        <p:sp>
          <p:nvSpPr>
            <p:cNvPr id="822" name="Milioane de ani"/>
            <p:cNvSpPr/>
            <p:nvPr/>
          </p:nvSpPr>
          <p:spPr>
            <a:xfrm rot="16200000">
              <a:off x="1058522" y="4143637"/>
              <a:ext cx="2743698"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Milioane de ani</a:t>
              </a:r>
            </a:p>
          </p:txBody>
        </p:sp>
        <p:sp>
          <p:nvSpPr>
            <p:cNvPr id="823" name="Începutul"/>
            <p:cNvSpPr/>
            <p:nvPr/>
          </p:nvSpPr>
          <p:spPr>
            <a:xfrm>
              <a:off x="3148307" y="5782874"/>
              <a:ext cx="1705993"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Începutul</a:t>
              </a:r>
            </a:p>
          </p:txBody>
        </p:sp>
        <p:sp>
          <p:nvSpPr>
            <p:cNvPr id="824" name="Prima celulă vie"/>
            <p:cNvSpPr/>
            <p:nvPr/>
          </p:nvSpPr>
          <p:spPr>
            <a:xfrm>
              <a:off x="9059581" y="6151753"/>
              <a:ext cx="2893083"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Prima celulă vie</a:t>
              </a:r>
            </a:p>
          </p:txBody>
        </p:sp>
        <p:sp>
          <p:nvSpPr>
            <p:cNvPr id="825" name="ARBORELE VIEȚII AL EVOLUȚIEI"/>
            <p:cNvSpPr/>
            <p:nvPr/>
          </p:nvSpPr>
          <p:spPr>
            <a:xfrm>
              <a:off x="3118036" y="1600297"/>
              <a:ext cx="8629775" cy="604435"/>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4300" b="1">
                  <a:solidFill>
                    <a:srgbClr val="308B16"/>
                  </a:solidFill>
                  <a:uFill>
                    <a:solidFill>
                      <a:srgbClr val="000000"/>
                    </a:solidFill>
                  </a:uFill>
                  <a:latin typeface="Arial"/>
                  <a:ea typeface="Arial"/>
                  <a:cs typeface="Arial"/>
                  <a:sym typeface="Arial"/>
                </a:defRPr>
              </a:lvl1pPr>
            </a:lstStyle>
            <a:p>
              <a:r>
                <a:t>ARBORELE VIEȚII AL EVOLUȚIEI</a:t>
              </a:r>
            </a:p>
          </p:txBody>
        </p:sp>
      </p:grpSp>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2" name="Group"/>
          <p:cNvGrpSpPr/>
          <p:nvPr/>
        </p:nvGrpSpPr>
        <p:grpSpPr>
          <a:xfrm rot="16200000">
            <a:off x="14173199" y="11099799"/>
            <a:ext cx="1663767" cy="1270001"/>
            <a:chOff x="0" y="0"/>
            <a:chExt cx="1663765" cy="1270000"/>
          </a:xfrm>
        </p:grpSpPr>
        <p:sp>
          <p:nvSpPr>
            <p:cNvPr id="830" name="Line"/>
            <p:cNvSpPr/>
            <p:nvPr/>
          </p:nvSpPr>
          <p:spPr>
            <a:xfrm>
              <a:off x="353515" y="137551"/>
              <a:ext cx="1310251" cy="2123"/>
            </a:xfrm>
            <a:prstGeom prst="line">
              <a:avLst/>
            </a:prstGeom>
            <a:noFill/>
            <a:ln w="317500" cap="flat">
              <a:solidFill>
                <a:srgbClr val="381C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31" name="Arrow"/>
            <p:cNvSpPr/>
            <p:nvPr/>
          </p:nvSpPr>
          <p:spPr>
            <a:xfrm rot="5400000">
              <a:off x="-95250" y="95250"/>
              <a:ext cx="1270000" cy="1079500"/>
            </a:xfrm>
            <a:prstGeom prst="rightArrow">
              <a:avLst>
                <a:gd name="adj1" fmla="val 32000"/>
                <a:gd name="adj2" fmla="val 51765"/>
              </a:avLst>
            </a:prstGeom>
            <a:solidFill>
              <a:srgbClr val="381C00"/>
            </a:solidFill>
            <a:ln w="25400" cap="flat">
              <a:solidFill>
                <a:srgbClr val="381C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835" name="Group"/>
          <p:cNvGrpSpPr/>
          <p:nvPr/>
        </p:nvGrpSpPr>
        <p:grpSpPr>
          <a:xfrm>
            <a:off x="15659100" y="11125200"/>
            <a:ext cx="5689600" cy="1959513"/>
            <a:chOff x="0" y="0"/>
            <a:chExt cx="5689600" cy="1959512"/>
          </a:xfrm>
        </p:grpSpPr>
        <p:pic>
          <p:nvPicPr>
            <p:cNvPr id="833" name="SM_TanPaper.png" descr="SM_TanPaper.png"/>
            <p:cNvPicPr>
              <a:picLocks/>
            </p:cNvPicPr>
            <p:nvPr/>
          </p:nvPicPr>
          <p:blipFill>
            <a:blip r:embed="rId2">
              <a:extLst/>
            </a:blip>
            <a:srcRect l="1694" t="1111" r="2372" b="1621"/>
            <a:stretch>
              <a:fillRect/>
            </a:stretch>
          </p:blipFill>
          <p:spPr>
            <a:xfrm>
              <a:off x="0" y="0"/>
              <a:ext cx="5689600" cy="1828801"/>
            </a:xfrm>
            <a:prstGeom prst="rect">
              <a:avLst/>
            </a:prstGeom>
            <a:ln w="12700" cap="flat">
              <a:noFill/>
              <a:miter lim="400000"/>
            </a:ln>
            <a:effectLst/>
          </p:spPr>
        </p:pic>
        <p:sp>
          <p:nvSpPr>
            <p:cNvPr id="834" name="Creația"/>
            <p:cNvSpPr/>
            <p:nvPr/>
          </p:nvSpPr>
          <p:spPr>
            <a:xfrm>
              <a:off x="497749" y="32145"/>
              <a:ext cx="4749665" cy="19273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9600">
                  <a:solidFill>
                    <a:srgbClr val="381C00"/>
                  </a:solidFill>
                  <a:latin typeface="+mn-lt"/>
                  <a:ea typeface="+mn-ea"/>
                  <a:cs typeface="+mn-cs"/>
                  <a:sym typeface="Plantagenet Cherokee"/>
                </a:defRPr>
              </a:lvl1pPr>
            </a:lstStyle>
            <a:p>
              <a:r>
                <a:t>Creația</a:t>
              </a:r>
            </a:p>
          </p:txBody>
        </p:sp>
      </p:grpSp>
      <p:grpSp>
        <p:nvGrpSpPr>
          <p:cNvPr id="838" name="Group"/>
          <p:cNvGrpSpPr/>
          <p:nvPr/>
        </p:nvGrpSpPr>
        <p:grpSpPr>
          <a:xfrm rot="5400000">
            <a:off x="8102599" y="11099800"/>
            <a:ext cx="1752602" cy="1270001"/>
            <a:chOff x="0" y="0"/>
            <a:chExt cx="1752600" cy="1270000"/>
          </a:xfrm>
        </p:grpSpPr>
        <p:sp>
          <p:nvSpPr>
            <p:cNvPr id="836" name="Line"/>
            <p:cNvSpPr/>
            <p:nvPr/>
          </p:nvSpPr>
          <p:spPr>
            <a:xfrm>
              <a:off x="0" y="139700"/>
              <a:ext cx="1397000" cy="1"/>
            </a:xfrm>
            <a:prstGeom prst="line">
              <a:avLst/>
            </a:prstGeom>
            <a:noFill/>
            <a:ln w="317500" cap="flat">
              <a:solidFill>
                <a:srgbClr val="381C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37" name="Arrow"/>
            <p:cNvSpPr/>
            <p:nvPr/>
          </p:nvSpPr>
          <p:spPr>
            <a:xfrm rot="5400000">
              <a:off x="577850" y="95250"/>
              <a:ext cx="1270000" cy="1079500"/>
            </a:xfrm>
            <a:prstGeom prst="rightArrow">
              <a:avLst>
                <a:gd name="adj1" fmla="val 32000"/>
                <a:gd name="adj2" fmla="val 51765"/>
              </a:avLst>
            </a:prstGeom>
            <a:solidFill>
              <a:srgbClr val="381C00"/>
            </a:solidFill>
            <a:ln w="25400" cap="flat">
              <a:solidFill>
                <a:srgbClr val="381C00"/>
              </a:solidFill>
              <a:prstDash val="solid"/>
              <a:miter lim="400000"/>
            </a:ln>
            <a:effectLst/>
          </p:spPr>
          <p:txBody>
            <a:bodyPr wrap="square" lIns="50800" tIns="50800" rIns="50800" bIns="50800" numCol="1" anchor="ctr">
              <a:noAutofit/>
            </a:bodyPr>
            <a:lstStyle/>
            <a:p>
              <a:pPr defTabSz="584200">
                <a:defRPr sz="4000">
                  <a:solidFill>
                    <a:srgbClr val="381C00"/>
                  </a:solidFill>
                  <a:effectLst>
                    <a:outerShdw blurRad="38100" dist="12700" dir="5400000" rotWithShape="0">
                      <a:srgbClr val="000000">
                        <a:alpha val="50000"/>
                      </a:srgbClr>
                    </a:outerShdw>
                  </a:effectLst>
                </a:defRPr>
              </a:pPr>
              <a:endParaRPr/>
            </a:p>
          </p:txBody>
        </p:sp>
      </p:grpSp>
      <p:grpSp>
        <p:nvGrpSpPr>
          <p:cNvPr id="841" name="Group"/>
          <p:cNvGrpSpPr/>
          <p:nvPr/>
        </p:nvGrpSpPr>
        <p:grpSpPr>
          <a:xfrm>
            <a:off x="2641600" y="11125200"/>
            <a:ext cx="5689600" cy="1881219"/>
            <a:chOff x="0" y="0"/>
            <a:chExt cx="5689600" cy="1881218"/>
          </a:xfrm>
        </p:grpSpPr>
        <p:pic>
          <p:nvPicPr>
            <p:cNvPr id="839" name="SM_TanPaper.png" descr="SM_TanPaper.png"/>
            <p:cNvPicPr>
              <a:picLocks/>
            </p:cNvPicPr>
            <p:nvPr/>
          </p:nvPicPr>
          <p:blipFill>
            <a:blip r:embed="rId2">
              <a:extLst/>
            </a:blip>
            <a:srcRect l="1694" t="1111" r="2372" b="1621"/>
            <a:stretch>
              <a:fillRect/>
            </a:stretch>
          </p:blipFill>
          <p:spPr>
            <a:xfrm>
              <a:off x="0" y="0"/>
              <a:ext cx="5689600" cy="1828800"/>
            </a:xfrm>
            <a:prstGeom prst="rect">
              <a:avLst/>
            </a:prstGeom>
            <a:ln w="12700" cap="flat">
              <a:noFill/>
              <a:miter lim="400000"/>
            </a:ln>
            <a:effectLst/>
          </p:spPr>
        </p:pic>
        <p:sp>
          <p:nvSpPr>
            <p:cNvPr id="840" name="Evoluția"/>
            <p:cNvSpPr/>
            <p:nvPr/>
          </p:nvSpPr>
          <p:spPr>
            <a:xfrm>
              <a:off x="182122" y="172113"/>
              <a:ext cx="5349516" cy="1709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ts val="21300"/>
                </a:lnSpc>
                <a:defRPr sz="9600">
                  <a:solidFill>
                    <a:srgbClr val="381C00"/>
                  </a:solidFill>
                  <a:latin typeface="+mn-lt"/>
                  <a:ea typeface="+mn-ea"/>
                  <a:cs typeface="+mn-cs"/>
                  <a:sym typeface="Plantagenet Cherokee"/>
                </a:defRPr>
              </a:lvl1pPr>
            </a:lstStyle>
            <a:p>
              <a:r>
                <a:t>Evoluția</a:t>
              </a:r>
            </a:p>
          </p:txBody>
        </p:sp>
      </p:grpSp>
      <p:grpSp>
        <p:nvGrpSpPr>
          <p:cNvPr id="844" name="Group"/>
          <p:cNvGrpSpPr/>
          <p:nvPr/>
        </p:nvGrpSpPr>
        <p:grpSpPr>
          <a:xfrm>
            <a:off x="8229600" y="1727200"/>
            <a:ext cx="1752601" cy="1270000"/>
            <a:chOff x="0" y="0"/>
            <a:chExt cx="1752600" cy="1270000"/>
          </a:xfrm>
        </p:grpSpPr>
        <p:sp>
          <p:nvSpPr>
            <p:cNvPr id="842" name="Line"/>
            <p:cNvSpPr/>
            <p:nvPr/>
          </p:nvSpPr>
          <p:spPr>
            <a:xfrm flipV="1">
              <a:off x="0" y="139695"/>
              <a:ext cx="1397000" cy="5"/>
            </a:xfrm>
            <a:prstGeom prst="line">
              <a:avLst/>
            </a:prstGeom>
            <a:noFill/>
            <a:ln w="317500" cap="flat">
              <a:solidFill>
                <a:srgbClr val="381C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43" name="Arrow"/>
            <p:cNvSpPr/>
            <p:nvPr/>
          </p:nvSpPr>
          <p:spPr>
            <a:xfrm rot="5400000">
              <a:off x="577850" y="95250"/>
              <a:ext cx="1270000" cy="1079500"/>
            </a:xfrm>
            <a:prstGeom prst="rightArrow">
              <a:avLst>
                <a:gd name="adj1" fmla="val 32000"/>
                <a:gd name="adj2" fmla="val 51765"/>
              </a:avLst>
            </a:prstGeom>
            <a:solidFill>
              <a:srgbClr val="381C00"/>
            </a:solidFill>
            <a:ln w="25400" cap="flat">
              <a:solidFill>
                <a:srgbClr val="381C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847" name="Group"/>
          <p:cNvGrpSpPr/>
          <p:nvPr/>
        </p:nvGrpSpPr>
        <p:grpSpPr>
          <a:xfrm>
            <a:off x="2921000" y="800100"/>
            <a:ext cx="5689600" cy="2159000"/>
            <a:chOff x="0" y="0"/>
            <a:chExt cx="5689600" cy="2159000"/>
          </a:xfrm>
        </p:grpSpPr>
        <p:pic>
          <p:nvPicPr>
            <p:cNvPr id="845" name="SM_TanPaper.png" descr="SM_TanPaper.png"/>
            <p:cNvPicPr>
              <a:picLocks/>
            </p:cNvPicPr>
            <p:nvPr/>
          </p:nvPicPr>
          <p:blipFill>
            <a:blip r:embed="rId2">
              <a:extLst/>
            </a:blip>
            <a:srcRect l="1694" t="1111" r="2372" b="1621"/>
            <a:stretch>
              <a:fillRect/>
            </a:stretch>
          </p:blipFill>
          <p:spPr>
            <a:xfrm>
              <a:off x="0" y="0"/>
              <a:ext cx="5689600" cy="2159000"/>
            </a:xfrm>
            <a:prstGeom prst="rect">
              <a:avLst/>
            </a:prstGeom>
            <a:ln w="12700" cap="flat">
              <a:noFill/>
              <a:miter lim="400000"/>
            </a:ln>
            <a:effectLst/>
          </p:spPr>
        </p:pic>
        <p:sp>
          <p:nvSpPr>
            <p:cNvPr id="846" name="Presupunere…"/>
            <p:cNvSpPr/>
            <p:nvPr/>
          </p:nvSpPr>
          <p:spPr>
            <a:xfrm>
              <a:off x="736894" y="254252"/>
              <a:ext cx="4239972" cy="1726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solidFill>
                    <a:srgbClr val="381C00"/>
                  </a:solidFill>
                  <a:latin typeface="+mn-lt"/>
                  <a:ea typeface="+mn-ea"/>
                  <a:cs typeface="+mn-cs"/>
                  <a:sym typeface="Plantagenet Cherokee"/>
                </a:defRPr>
              </a:pPr>
              <a:r>
                <a:t>Presupunere</a:t>
              </a:r>
            </a:p>
            <a:p>
              <a:pPr>
                <a:defRPr>
                  <a:solidFill>
                    <a:srgbClr val="381C00"/>
                  </a:solidFill>
                  <a:latin typeface="+mn-lt"/>
                  <a:ea typeface="+mn-ea"/>
                  <a:cs typeface="+mn-cs"/>
                  <a:sym typeface="Plantagenet Cherokee"/>
                </a:defRPr>
              </a:pPr>
              <a:r>
                <a:t>Naturalistică</a:t>
              </a:r>
            </a:p>
          </p:txBody>
        </p:sp>
      </p:grpSp>
      <p:grpSp>
        <p:nvGrpSpPr>
          <p:cNvPr id="850" name="Group"/>
          <p:cNvGrpSpPr/>
          <p:nvPr/>
        </p:nvGrpSpPr>
        <p:grpSpPr>
          <a:xfrm>
            <a:off x="14008099" y="1727200"/>
            <a:ext cx="1663767" cy="1270000"/>
            <a:chOff x="0" y="0"/>
            <a:chExt cx="1663765" cy="1270000"/>
          </a:xfrm>
        </p:grpSpPr>
        <p:sp>
          <p:nvSpPr>
            <p:cNvPr id="848" name="Line"/>
            <p:cNvSpPr/>
            <p:nvPr/>
          </p:nvSpPr>
          <p:spPr>
            <a:xfrm>
              <a:off x="355593" y="139700"/>
              <a:ext cx="1308173" cy="1"/>
            </a:xfrm>
            <a:prstGeom prst="line">
              <a:avLst/>
            </a:prstGeom>
            <a:noFill/>
            <a:ln w="317500" cap="flat">
              <a:solidFill>
                <a:srgbClr val="381C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49" name="Arrow"/>
            <p:cNvSpPr/>
            <p:nvPr/>
          </p:nvSpPr>
          <p:spPr>
            <a:xfrm rot="5400000">
              <a:off x="-95250" y="95250"/>
              <a:ext cx="1270000" cy="1079500"/>
            </a:xfrm>
            <a:prstGeom prst="rightArrow">
              <a:avLst>
                <a:gd name="adj1" fmla="val 32000"/>
                <a:gd name="adj2" fmla="val 51765"/>
              </a:avLst>
            </a:prstGeom>
            <a:solidFill>
              <a:srgbClr val="381C00"/>
            </a:solidFill>
            <a:ln w="25400" cap="flat">
              <a:solidFill>
                <a:srgbClr val="381C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853" name="Group"/>
          <p:cNvGrpSpPr/>
          <p:nvPr/>
        </p:nvGrpSpPr>
        <p:grpSpPr>
          <a:xfrm>
            <a:off x="15392400" y="812800"/>
            <a:ext cx="5689600" cy="2159000"/>
            <a:chOff x="0" y="0"/>
            <a:chExt cx="5689600" cy="2159000"/>
          </a:xfrm>
        </p:grpSpPr>
        <p:pic>
          <p:nvPicPr>
            <p:cNvPr id="851" name="SM_TanPaper.png" descr="SM_TanPaper.png"/>
            <p:cNvPicPr>
              <a:picLocks/>
            </p:cNvPicPr>
            <p:nvPr/>
          </p:nvPicPr>
          <p:blipFill>
            <a:blip r:embed="rId2">
              <a:extLst/>
            </a:blip>
            <a:srcRect l="1694" t="1111" r="2372" b="1621"/>
            <a:stretch>
              <a:fillRect/>
            </a:stretch>
          </p:blipFill>
          <p:spPr>
            <a:xfrm>
              <a:off x="0" y="0"/>
              <a:ext cx="5689600" cy="2159000"/>
            </a:xfrm>
            <a:prstGeom prst="rect">
              <a:avLst/>
            </a:prstGeom>
            <a:ln w="12700" cap="flat">
              <a:noFill/>
              <a:miter lim="400000"/>
            </a:ln>
            <a:effectLst/>
          </p:spPr>
        </p:pic>
        <p:sp>
          <p:nvSpPr>
            <p:cNvPr id="852" name="Presupunere…"/>
            <p:cNvSpPr/>
            <p:nvPr/>
          </p:nvSpPr>
          <p:spPr>
            <a:xfrm>
              <a:off x="736894" y="254252"/>
              <a:ext cx="4239972" cy="1726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solidFill>
                    <a:srgbClr val="381C00"/>
                  </a:solidFill>
                  <a:latin typeface="+mn-lt"/>
                  <a:ea typeface="+mn-ea"/>
                  <a:cs typeface="+mn-cs"/>
                  <a:sym typeface="Plantagenet Cherokee"/>
                </a:defRPr>
              </a:pPr>
              <a:r>
                <a:t>Presupunere</a:t>
              </a:r>
            </a:p>
            <a:p>
              <a:pPr>
                <a:defRPr>
                  <a:solidFill>
                    <a:srgbClr val="381C00"/>
                  </a:solidFill>
                  <a:latin typeface="+mn-lt"/>
                  <a:ea typeface="+mn-ea"/>
                  <a:cs typeface="+mn-cs"/>
                  <a:sym typeface="Plantagenet Cherokee"/>
                </a:defRPr>
              </a:pPr>
              <a:r>
                <a:t>Biblică</a:t>
              </a:r>
            </a:p>
          </p:txBody>
        </p:sp>
      </p:grpSp>
      <p:pic>
        <p:nvPicPr>
          <p:cNvPr id="854" name="KNwide Slides to layer for translation 2017 Feb 3.025.jpg" descr="KNwide Slides to layer for translation 2017 Feb 3.025.jpg"/>
          <p:cNvPicPr>
            <a:picLocks noChangeAspect="1"/>
          </p:cNvPicPr>
          <p:nvPr/>
        </p:nvPicPr>
        <p:blipFill>
          <a:blip r:embed="rId3">
            <a:extLst/>
          </a:blip>
          <a:srcRect l="19546" t="22481" r="19546" b="19922"/>
          <a:stretch>
            <a:fillRect/>
          </a:stretch>
        </p:blipFill>
        <p:spPr>
          <a:xfrm>
            <a:off x="4766318" y="3083623"/>
            <a:ext cx="14851364" cy="7899786"/>
          </a:xfrm>
          <a:prstGeom prst="rect">
            <a:avLst/>
          </a:prstGeom>
          <a:ln w="12700">
            <a:miter lim="400000"/>
          </a:ln>
        </p:spPr>
      </p:pic>
      <p:sp>
        <p:nvSpPr>
          <p:cNvPr id="855" name="FAPTE (date)"/>
          <p:cNvSpPr/>
          <p:nvPr/>
        </p:nvSpPr>
        <p:spPr>
          <a:xfrm>
            <a:off x="8867142" y="3023423"/>
            <a:ext cx="6649716" cy="1435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0">
                <a:solidFill>
                  <a:srgbClr val="FFFFFF"/>
                </a:solidFill>
                <a:latin typeface="DejaVu Sans Condensed"/>
                <a:ea typeface="DejaVu Sans Condensed"/>
                <a:cs typeface="DejaVu Sans Condensed"/>
                <a:sym typeface="DejaVu Sans Condensed"/>
              </a:defRPr>
            </a:lvl1pPr>
          </a:lstStyle>
          <a:p>
            <a:r>
              <a:t>FAPTE (date)</a:t>
            </a:r>
          </a:p>
        </p:txBody>
      </p:sp>
      <p:sp>
        <p:nvSpPr>
          <p:cNvPr id="856" name="CREATURI VII"/>
          <p:cNvSpPr/>
          <p:nvPr/>
        </p:nvSpPr>
        <p:spPr>
          <a:xfrm>
            <a:off x="8769473" y="9502964"/>
            <a:ext cx="6845053" cy="1435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0">
                <a:solidFill>
                  <a:srgbClr val="FFFFFF"/>
                </a:solidFill>
                <a:latin typeface="DejaVu Sans Condensed"/>
                <a:ea typeface="DejaVu Sans Condensed"/>
                <a:cs typeface="DejaVu Sans Condensed"/>
                <a:sym typeface="DejaVu Sans Condensed"/>
              </a:defRPr>
            </a:lvl1pPr>
          </a:lstStyle>
          <a:p>
            <a:r>
              <a:t>CREATURI VII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47"/>
                                        </p:tgtEl>
                                        <p:attrNameLst>
                                          <p:attrName>style.visibility</p:attrName>
                                        </p:attrNameLst>
                                      </p:cBhvr>
                                      <p:to>
                                        <p:strVal val="visible"/>
                                      </p:to>
                                    </p:set>
                                    <p:animEffect transition="in" filter="dissolve">
                                      <p:cBhvr>
                                        <p:cTn id="7" dur="500"/>
                                        <p:tgtEl>
                                          <p:spTgt spid="847"/>
                                        </p:tgtEl>
                                      </p:cBhvr>
                                    </p:animEffect>
                                  </p:childTnLst>
                                </p:cTn>
                              </p:par>
                            </p:childTnLst>
                          </p:cTn>
                        </p:par>
                        <p:par>
                          <p:cTn id="8" fill="hold">
                            <p:stCondLst>
                              <p:cond delay="500"/>
                            </p:stCondLst>
                            <p:childTnLst>
                              <p:par>
                                <p:cTn id="9" presetID="18" presetClass="entr" presetSubtype="6" fill="hold" grpId="2" nodeType="afterEffect">
                                  <p:stCondLst>
                                    <p:cond delay="0"/>
                                  </p:stCondLst>
                                  <p:iterate>
                                    <p:tmAbs val="0"/>
                                  </p:iterate>
                                  <p:childTnLst>
                                    <p:set>
                                      <p:cBhvr>
                                        <p:cTn id="10" fill="hold"/>
                                        <p:tgtEl>
                                          <p:spTgt spid="844"/>
                                        </p:tgtEl>
                                        <p:attrNameLst>
                                          <p:attrName>style.visibility</p:attrName>
                                        </p:attrNameLst>
                                      </p:cBhvr>
                                      <p:to>
                                        <p:strVal val="visible"/>
                                      </p:to>
                                    </p:set>
                                    <p:animEffect transition="in" filter="strips(downRight)">
                                      <p:cBhvr>
                                        <p:cTn id="11" dur="250"/>
                                        <p:tgtEl>
                                          <p:spTgt spid="844"/>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3" nodeType="clickEffect">
                                  <p:stCondLst>
                                    <p:cond delay="0"/>
                                  </p:stCondLst>
                                  <p:iterate>
                                    <p:tmAbs val="0"/>
                                  </p:iterate>
                                  <p:childTnLst>
                                    <p:set>
                                      <p:cBhvr>
                                        <p:cTn id="15" fill="hold"/>
                                        <p:tgtEl>
                                          <p:spTgt spid="838"/>
                                        </p:tgtEl>
                                        <p:attrNameLst>
                                          <p:attrName>style.visibility</p:attrName>
                                        </p:attrNameLst>
                                      </p:cBhvr>
                                      <p:to>
                                        <p:strVal val="visible"/>
                                      </p:to>
                                    </p:set>
                                    <p:animEffect transition="in" filter="strips(downLeft)">
                                      <p:cBhvr>
                                        <p:cTn id="16" dur="250"/>
                                        <p:tgtEl>
                                          <p:spTgt spid="838"/>
                                        </p:tgtEl>
                                      </p:cBhvr>
                                    </p:animEffect>
                                  </p:childTnLst>
                                </p:cTn>
                              </p:par>
                            </p:childTnLst>
                          </p:cTn>
                        </p:par>
                        <p:par>
                          <p:cTn id="17" fill="hold">
                            <p:stCondLst>
                              <p:cond delay="250"/>
                            </p:stCondLst>
                            <p:childTnLst>
                              <p:par>
                                <p:cTn id="18" presetID="9" presetClass="entr" fill="hold" grpId="4" nodeType="afterEffect">
                                  <p:stCondLst>
                                    <p:cond delay="0"/>
                                  </p:stCondLst>
                                  <p:iterate>
                                    <p:tmAbs val="0"/>
                                  </p:iterate>
                                  <p:childTnLst>
                                    <p:set>
                                      <p:cBhvr>
                                        <p:cTn id="19" fill="hold"/>
                                        <p:tgtEl>
                                          <p:spTgt spid="841"/>
                                        </p:tgtEl>
                                        <p:attrNameLst>
                                          <p:attrName>style.visibility</p:attrName>
                                        </p:attrNameLst>
                                      </p:cBhvr>
                                      <p:to>
                                        <p:strVal val="visible"/>
                                      </p:to>
                                    </p:set>
                                    <p:animEffect transition="in" filter="dissolve">
                                      <p:cBhvr>
                                        <p:cTn id="20" dur="500"/>
                                        <p:tgtEl>
                                          <p:spTgt spid="84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5" nodeType="clickEffect">
                                  <p:stCondLst>
                                    <p:cond delay="0"/>
                                  </p:stCondLst>
                                  <p:iterate>
                                    <p:tmAbs val="0"/>
                                  </p:iterate>
                                  <p:childTnLst>
                                    <p:set>
                                      <p:cBhvr>
                                        <p:cTn id="24" fill="hold"/>
                                        <p:tgtEl>
                                          <p:spTgt spid="853"/>
                                        </p:tgtEl>
                                        <p:attrNameLst>
                                          <p:attrName>style.visibility</p:attrName>
                                        </p:attrNameLst>
                                      </p:cBhvr>
                                      <p:to>
                                        <p:strVal val="visible"/>
                                      </p:to>
                                    </p:set>
                                    <p:animEffect transition="in" filter="dissolve">
                                      <p:cBhvr>
                                        <p:cTn id="25" dur="500"/>
                                        <p:tgtEl>
                                          <p:spTgt spid="853"/>
                                        </p:tgtEl>
                                      </p:cBhvr>
                                    </p:animEffect>
                                  </p:childTnLst>
                                </p:cTn>
                              </p:par>
                            </p:childTnLst>
                          </p:cTn>
                        </p:par>
                        <p:par>
                          <p:cTn id="26" fill="hold">
                            <p:stCondLst>
                              <p:cond delay="500"/>
                            </p:stCondLst>
                            <p:childTnLst>
                              <p:par>
                                <p:cTn id="27" presetID="18" presetClass="entr" presetSubtype="12" fill="hold" grpId="6" nodeType="afterEffect">
                                  <p:stCondLst>
                                    <p:cond delay="0"/>
                                  </p:stCondLst>
                                  <p:iterate>
                                    <p:tmAbs val="0"/>
                                  </p:iterate>
                                  <p:childTnLst>
                                    <p:set>
                                      <p:cBhvr>
                                        <p:cTn id="28" fill="hold"/>
                                        <p:tgtEl>
                                          <p:spTgt spid="850"/>
                                        </p:tgtEl>
                                        <p:attrNameLst>
                                          <p:attrName>style.visibility</p:attrName>
                                        </p:attrNameLst>
                                      </p:cBhvr>
                                      <p:to>
                                        <p:strVal val="visible"/>
                                      </p:to>
                                    </p:set>
                                    <p:animEffect transition="in" filter="strips(downLeft)">
                                      <p:cBhvr>
                                        <p:cTn id="29" dur="250"/>
                                        <p:tgtEl>
                                          <p:spTgt spid="850"/>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7" nodeType="clickEffect">
                                  <p:stCondLst>
                                    <p:cond delay="0"/>
                                  </p:stCondLst>
                                  <p:iterate>
                                    <p:tmAbs val="0"/>
                                  </p:iterate>
                                  <p:childTnLst>
                                    <p:set>
                                      <p:cBhvr>
                                        <p:cTn id="33" fill="hold"/>
                                        <p:tgtEl>
                                          <p:spTgt spid="832"/>
                                        </p:tgtEl>
                                        <p:attrNameLst>
                                          <p:attrName>style.visibility</p:attrName>
                                        </p:attrNameLst>
                                      </p:cBhvr>
                                      <p:to>
                                        <p:strVal val="visible"/>
                                      </p:to>
                                    </p:set>
                                    <p:animEffect transition="in" filter="strips(downRight)">
                                      <p:cBhvr>
                                        <p:cTn id="34" dur="250"/>
                                        <p:tgtEl>
                                          <p:spTgt spid="832"/>
                                        </p:tgtEl>
                                      </p:cBhvr>
                                    </p:animEffect>
                                  </p:childTnLst>
                                </p:cTn>
                              </p:par>
                            </p:childTnLst>
                          </p:cTn>
                        </p:par>
                        <p:par>
                          <p:cTn id="35" fill="hold">
                            <p:stCondLst>
                              <p:cond delay="250"/>
                            </p:stCondLst>
                            <p:childTnLst>
                              <p:par>
                                <p:cTn id="36" presetID="9" presetClass="entr" fill="hold" grpId="8" nodeType="afterEffect">
                                  <p:stCondLst>
                                    <p:cond delay="0"/>
                                  </p:stCondLst>
                                  <p:iterate>
                                    <p:tmAbs val="0"/>
                                  </p:iterate>
                                  <p:childTnLst>
                                    <p:set>
                                      <p:cBhvr>
                                        <p:cTn id="37" fill="hold"/>
                                        <p:tgtEl>
                                          <p:spTgt spid="835"/>
                                        </p:tgtEl>
                                        <p:attrNameLst>
                                          <p:attrName>style.visibility</p:attrName>
                                        </p:attrNameLst>
                                      </p:cBhvr>
                                      <p:to>
                                        <p:strVal val="visible"/>
                                      </p:to>
                                    </p:set>
                                    <p:animEffect transition="in" filter="dissolve">
                                      <p:cBhvr>
                                        <p:cTn id="38" dur="500"/>
                                        <p:tgtEl>
                                          <p:spTgt spid="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 grpId="7" animBg="1" advAuto="0"/>
      <p:bldP spid="835" grpId="8" animBg="1" advAuto="0"/>
      <p:bldP spid="838" grpId="3" animBg="1" advAuto="0"/>
      <p:bldP spid="841" grpId="4" animBg="1" advAuto="0"/>
      <p:bldP spid="844" grpId="2" animBg="1" advAuto="0"/>
      <p:bldP spid="847" grpId="1" animBg="1" advAuto="0"/>
      <p:bldP spid="850" grpId="6" animBg="1" advAuto="0"/>
      <p:bldP spid="853" grpId="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 name="EvolutionVSCreation_NoWords.jpg" descr="EvolutionVSCreation_NoWords.jpg"/>
          <p:cNvPicPr>
            <a:picLocks noChangeAspect="1"/>
          </p:cNvPicPr>
          <p:nvPr/>
        </p:nvPicPr>
        <p:blipFill>
          <a:blip r:embed="rId2">
            <a:extLst/>
          </a:blip>
          <a:srcRect l="58447" t="9832" r="87" b="58"/>
          <a:stretch>
            <a:fillRect/>
          </a:stretch>
        </p:blipFill>
        <p:spPr>
          <a:xfrm>
            <a:off x="12103100" y="2959100"/>
            <a:ext cx="8051800" cy="9842500"/>
          </a:xfrm>
          <a:prstGeom prst="rect">
            <a:avLst/>
          </a:prstGeom>
          <a:ln w="12700">
            <a:miter lim="400000"/>
          </a:ln>
        </p:spPr>
      </p:pic>
      <p:pic>
        <p:nvPicPr>
          <p:cNvPr id="859" name="EvolutionVSCreation_NoWords.jpg" descr="EvolutionVSCreation_NoWords.jpg"/>
          <p:cNvPicPr>
            <a:picLocks noChangeAspect="1"/>
          </p:cNvPicPr>
          <p:nvPr/>
        </p:nvPicPr>
        <p:blipFill>
          <a:blip r:embed="rId2">
            <a:extLst/>
          </a:blip>
          <a:srcRect l="52229" t="9922" r="30352" b="193"/>
          <a:stretch>
            <a:fillRect/>
          </a:stretch>
        </p:blipFill>
        <p:spPr>
          <a:xfrm>
            <a:off x="12102321" y="2959100"/>
            <a:ext cx="3390901" cy="9842500"/>
          </a:xfrm>
          <a:prstGeom prst="rect">
            <a:avLst/>
          </a:prstGeom>
          <a:ln w="12700">
            <a:miter lim="400000"/>
          </a:ln>
        </p:spPr>
      </p:pic>
      <p:pic>
        <p:nvPicPr>
          <p:cNvPr id="860" name="EvolutionVSCreation_NoWords.jpg" descr="EvolutionVSCreation_NoWords.jpg"/>
          <p:cNvPicPr>
            <a:picLocks noChangeAspect="1"/>
          </p:cNvPicPr>
          <p:nvPr/>
        </p:nvPicPr>
        <p:blipFill>
          <a:blip r:embed="rId2">
            <a:extLst/>
          </a:blip>
          <a:srcRect l="43" t="10231" r="61654" b="173"/>
          <a:stretch>
            <a:fillRect/>
          </a:stretch>
        </p:blipFill>
        <p:spPr>
          <a:xfrm>
            <a:off x="4648200" y="2959100"/>
            <a:ext cx="7480300" cy="9842500"/>
          </a:xfrm>
          <a:prstGeom prst="rect">
            <a:avLst/>
          </a:prstGeom>
          <a:ln w="12700">
            <a:miter lim="400000"/>
          </a:ln>
        </p:spPr>
      </p:pic>
      <p:grpSp>
        <p:nvGrpSpPr>
          <p:cNvPr id="863" name="Group"/>
          <p:cNvGrpSpPr/>
          <p:nvPr/>
        </p:nvGrpSpPr>
        <p:grpSpPr>
          <a:xfrm>
            <a:off x="13068300" y="914400"/>
            <a:ext cx="5689600" cy="1839972"/>
            <a:chOff x="0" y="0"/>
            <a:chExt cx="5689600" cy="1839971"/>
          </a:xfrm>
        </p:grpSpPr>
        <p:pic>
          <p:nvPicPr>
            <p:cNvPr id="861" name="SM_TanPaper.png" descr="SM_TanPaper.png"/>
            <p:cNvPicPr>
              <a:picLocks/>
            </p:cNvPicPr>
            <p:nvPr/>
          </p:nvPicPr>
          <p:blipFill>
            <a:blip r:embed="rId3">
              <a:extLst/>
            </a:blip>
            <a:srcRect l="1694" t="1111" r="2372" b="1621"/>
            <a:stretch>
              <a:fillRect/>
            </a:stretch>
          </p:blipFill>
          <p:spPr>
            <a:xfrm>
              <a:off x="0" y="0"/>
              <a:ext cx="5689600" cy="1828801"/>
            </a:xfrm>
            <a:prstGeom prst="rect">
              <a:avLst/>
            </a:prstGeom>
            <a:ln w="12700" cap="flat">
              <a:noFill/>
              <a:miter lim="400000"/>
            </a:ln>
            <a:effectLst/>
          </p:spPr>
        </p:pic>
        <p:sp>
          <p:nvSpPr>
            <p:cNvPr id="862" name="Creația"/>
            <p:cNvSpPr/>
            <p:nvPr/>
          </p:nvSpPr>
          <p:spPr>
            <a:xfrm>
              <a:off x="497749" y="26880"/>
              <a:ext cx="4749665" cy="18130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9600">
                  <a:solidFill>
                    <a:srgbClr val="280D0A"/>
                  </a:solidFill>
                  <a:latin typeface="+mn-lt"/>
                  <a:ea typeface="+mn-ea"/>
                  <a:cs typeface="+mn-cs"/>
                  <a:sym typeface="Plantagenet Cherokee"/>
                </a:defRPr>
              </a:lvl1pPr>
            </a:lstStyle>
            <a:p>
              <a:r>
                <a:t>Creația</a:t>
              </a:r>
            </a:p>
          </p:txBody>
        </p:sp>
      </p:grpSp>
      <p:sp>
        <p:nvSpPr>
          <p:cNvPr id="864" name="Arrow"/>
          <p:cNvSpPr/>
          <p:nvPr/>
        </p:nvSpPr>
        <p:spPr>
          <a:xfrm rot="16200000">
            <a:off x="5676900" y="6705600"/>
            <a:ext cx="8432800" cy="2362200"/>
          </a:xfrm>
          <a:prstGeom prst="rightArrow">
            <a:avLst>
              <a:gd name="adj1" fmla="val 44086"/>
              <a:gd name="adj2" fmla="val 47312"/>
            </a:avLst>
          </a:prstGeom>
          <a:solidFill>
            <a:srgbClr val="DCB883"/>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867" name="Group"/>
          <p:cNvGrpSpPr/>
          <p:nvPr/>
        </p:nvGrpSpPr>
        <p:grpSpPr>
          <a:xfrm>
            <a:off x="5435600" y="914400"/>
            <a:ext cx="5689600" cy="1828800"/>
            <a:chOff x="0" y="0"/>
            <a:chExt cx="5689600" cy="1828800"/>
          </a:xfrm>
        </p:grpSpPr>
        <p:pic>
          <p:nvPicPr>
            <p:cNvPr id="865" name="SM_TanPaper.png" descr="SM_TanPaper.png"/>
            <p:cNvPicPr>
              <a:picLocks/>
            </p:cNvPicPr>
            <p:nvPr/>
          </p:nvPicPr>
          <p:blipFill>
            <a:blip r:embed="rId3">
              <a:extLst/>
            </a:blip>
            <a:srcRect l="1694" t="1111" r="2372" b="1621"/>
            <a:stretch>
              <a:fillRect/>
            </a:stretch>
          </p:blipFill>
          <p:spPr>
            <a:xfrm>
              <a:off x="0" y="0"/>
              <a:ext cx="5689600" cy="1828800"/>
            </a:xfrm>
            <a:prstGeom prst="rect">
              <a:avLst/>
            </a:prstGeom>
            <a:ln w="12700" cap="flat">
              <a:noFill/>
              <a:miter lim="400000"/>
            </a:ln>
            <a:effectLst/>
          </p:spPr>
        </p:pic>
        <p:sp>
          <p:nvSpPr>
            <p:cNvPr id="866" name="Evoluția"/>
            <p:cNvSpPr/>
            <p:nvPr/>
          </p:nvSpPr>
          <p:spPr>
            <a:xfrm>
              <a:off x="182122" y="31870"/>
              <a:ext cx="5349516" cy="17955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9600">
                  <a:solidFill>
                    <a:srgbClr val="381C00"/>
                  </a:solidFill>
                  <a:latin typeface="+mn-lt"/>
                  <a:ea typeface="+mn-ea"/>
                  <a:cs typeface="+mn-cs"/>
                  <a:sym typeface="Plantagenet Cherokee"/>
                </a:defRPr>
              </a:lvl1pPr>
            </a:lstStyle>
            <a:p>
              <a:r>
                <a:t>Evoluția</a:t>
              </a:r>
            </a:p>
          </p:txBody>
        </p:sp>
      </p:grpSp>
      <p:sp>
        <p:nvSpPr>
          <p:cNvPr id="868" name="Line"/>
          <p:cNvSpPr/>
          <p:nvPr/>
        </p:nvSpPr>
        <p:spPr>
          <a:xfrm>
            <a:off x="15049500" y="4152900"/>
            <a:ext cx="2007935" cy="12"/>
          </a:xfrm>
          <a:prstGeom prst="line">
            <a:avLst/>
          </a:prstGeom>
          <a:ln w="152400">
            <a:solidFill>
              <a:srgbClr val="DCB883"/>
            </a:solidFill>
            <a:miter lim="400000"/>
            <a:headEnd type="triangle"/>
            <a:tailEnd type="triangle"/>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9" name="Line"/>
          <p:cNvSpPr/>
          <p:nvPr/>
        </p:nvSpPr>
        <p:spPr>
          <a:xfrm>
            <a:off x="15049500" y="5295894"/>
            <a:ext cx="1992332" cy="12"/>
          </a:xfrm>
          <a:prstGeom prst="line">
            <a:avLst/>
          </a:prstGeom>
          <a:ln w="152400">
            <a:solidFill>
              <a:srgbClr val="DCB883"/>
            </a:solidFill>
            <a:miter lim="400000"/>
            <a:headEnd type="triangle"/>
            <a:tailEnd type="triangle"/>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0" name="Line"/>
          <p:cNvSpPr/>
          <p:nvPr/>
        </p:nvSpPr>
        <p:spPr>
          <a:xfrm>
            <a:off x="15049500" y="6591293"/>
            <a:ext cx="2012188" cy="13"/>
          </a:xfrm>
          <a:prstGeom prst="line">
            <a:avLst/>
          </a:prstGeom>
          <a:ln w="152400">
            <a:solidFill>
              <a:srgbClr val="DCB883"/>
            </a:solidFill>
            <a:miter lim="400000"/>
            <a:headEnd type="triangle"/>
            <a:tailEnd type="triangle"/>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75" name="Group"/>
          <p:cNvGrpSpPr/>
          <p:nvPr/>
        </p:nvGrpSpPr>
        <p:grpSpPr>
          <a:xfrm>
            <a:off x="15049500" y="7861296"/>
            <a:ext cx="2032000" cy="3962401"/>
            <a:chOff x="0" y="0"/>
            <a:chExt cx="2032000" cy="3962399"/>
          </a:xfrm>
        </p:grpSpPr>
        <p:sp>
          <p:nvSpPr>
            <p:cNvPr id="871" name="Line"/>
            <p:cNvSpPr/>
            <p:nvPr/>
          </p:nvSpPr>
          <p:spPr>
            <a:xfrm flipV="1">
              <a:off x="0" y="0"/>
              <a:ext cx="2032000" cy="25395"/>
            </a:xfrm>
            <a:prstGeom prst="line">
              <a:avLst/>
            </a:prstGeom>
            <a:noFill/>
            <a:ln w="152400" cap="flat">
              <a:solidFill>
                <a:srgbClr val="DCB883"/>
              </a:solidFill>
              <a:prstDash val="solid"/>
              <a:miter lim="400000"/>
              <a:headEnd type="triangle" w="med" len="med"/>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72" name="Line"/>
            <p:cNvSpPr/>
            <p:nvPr/>
          </p:nvSpPr>
          <p:spPr>
            <a:xfrm flipV="1">
              <a:off x="0" y="1295401"/>
              <a:ext cx="2032000" cy="25395"/>
            </a:xfrm>
            <a:prstGeom prst="line">
              <a:avLst/>
            </a:prstGeom>
            <a:noFill/>
            <a:ln w="152400" cap="flat">
              <a:solidFill>
                <a:srgbClr val="DCB883"/>
              </a:solidFill>
              <a:prstDash val="solid"/>
              <a:miter lim="400000"/>
              <a:headEnd type="triangle" w="med" len="med"/>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73" name="Line"/>
            <p:cNvSpPr/>
            <p:nvPr/>
          </p:nvSpPr>
          <p:spPr>
            <a:xfrm flipV="1">
              <a:off x="0" y="2590803"/>
              <a:ext cx="2032000" cy="25395"/>
            </a:xfrm>
            <a:prstGeom prst="line">
              <a:avLst/>
            </a:prstGeom>
            <a:noFill/>
            <a:ln w="152400" cap="flat">
              <a:solidFill>
                <a:srgbClr val="DCB883"/>
              </a:solidFill>
              <a:prstDash val="solid"/>
              <a:miter lim="400000"/>
              <a:headEnd type="triangle" w="med" len="med"/>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74" name="Line"/>
            <p:cNvSpPr/>
            <p:nvPr/>
          </p:nvSpPr>
          <p:spPr>
            <a:xfrm flipV="1">
              <a:off x="0" y="3937005"/>
              <a:ext cx="2032000" cy="25395"/>
            </a:xfrm>
            <a:prstGeom prst="line">
              <a:avLst/>
            </a:prstGeom>
            <a:noFill/>
            <a:ln w="152400" cap="flat">
              <a:solidFill>
                <a:srgbClr val="DCB883"/>
              </a:solidFill>
              <a:prstDash val="solid"/>
              <a:miter lim="400000"/>
              <a:headEnd type="triangle" w="med" len="med"/>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864"/>
                                        </p:tgtEl>
                                        <p:attrNameLst>
                                          <p:attrName>style.visibility</p:attrName>
                                        </p:attrNameLst>
                                      </p:cBhvr>
                                      <p:to>
                                        <p:strVal val="visible"/>
                                      </p:to>
                                    </p:set>
                                    <p:animEffect transition="in" filter="wipe(down)">
                                      <p:cBhvr>
                                        <p:cTn id="7" dur="500"/>
                                        <p:tgtEl>
                                          <p:spTgt spid="86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863"/>
                                        </p:tgtEl>
                                        <p:attrNameLst>
                                          <p:attrName>style.visibility</p:attrName>
                                        </p:attrNameLst>
                                      </p:cBhvr>
                                      <p:to>
                                        <p:strVal val="visible"/>
                                      </p:to>
                                    </p:set>
                                    <p:anim calcmode="lin" valueType="num">
                                      <p:cBhvr>
                                        <p:cTn id="12" dur="750" fill="hold"/>
                                        <p:tgtEl>
                                          <p:spTgt spid="863"/>
                                        </p:tgtEl>
                                        <p:attrNameLst>
                                          <p:attrName>ppt_w</p:attrName>
                                        </p:attrNameLst>
                                      </p:cBhvr>
                                      <p:tavLst>
                                        <p:tav tm="0">
                                          <p:val>
                                            <p:fltVal val="0"/>
                                          </p:val>
                                        </p:tav>
                                        <p:tav tm="100000">
                                          <p:val>
                                            <p:strVal val="#ppt_w"/>
                                          </p:val>
                                        </p:tav>
                                      </p:tavLst>
                                    </p:anim>
                                    <p:anim calcmode="lin" valueType="num">
                                      <p:cBhvr>
                                        <p:cTn id="13" dur="750" fill="hold"/>
                                        <p:tgtEl>
                                          <p:spTgt spid="863"/>
                                        </p:tgtEl>
                                        <p:attrNameLst>
                                          <p:attrName>ppt_h</p:attrName>
                                        </p:attrNameLst>
                                      </p:cBhvr>
                                      <p:tavLst>
                                        <p:tav tm="0">
                                          <p:val>
                                            <p:fltVal val="0"/>
                                          </p:val>
                                        </p:tav>
                                        <p:tav tm="100000">
                                          <p:val>
                                            <p:strVal val="#ppt_h"/>
                                          </p:val>
                                        </p:tav>
                                      </p:tavLst>
                                    </p:anim>
                                  </p:childTnLst>
                                </p:cTn>
                              </p:par>
                            </p:childTnLst>
                          </p:cTn>
                        </p:par>
                        <p:par>
                          <p:cTn id="14" fill="hold">
                            <p:stCondLst>
                              <p:cond delay="750"/>
                            </p:stCondLst>
                            <p:childTnLst>
                              <p:par>
                                <p:cTn id="15" presetID="9" presetClass="entr" fill="hold" grpId="3" nodeType="afterEffect">
                                  <p:stCondLst>
                                    <p:cond delay="0"/>
                                  </p:stCondLst>
                                  <p:iterate>
                                    <p:tmAbs val="0"/>
                                  </p:iterate>
                                  <p:childTnLst>
                                    <p:set>
                                      <p:cBhvr>
                                        <p:cTn id="16" fill="hold"/>
                                        <p:tgtEl>
                                          <p:spTgt spid="859"/>
                                        </p:tgtEl>
                                        <p:attrNameLst>
                                          <p:attrName>style.visibility</p:attrName>
                                        </p:attrNameLst>
                                      </p:cBhvr>
                                      <p:to>
                                        <p:strVal val="visible"/>
                                      </p:to>
                                    </p:set>
                                    <p:animEffect transition="in" filter="dissolve">
                                      <p:cBhvr>
                                        <p:cTn id="17" dur="250"/>
                                        <p:tgtEl>
                                          <p:spTgt spid="85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858"/>
                                        </p:tgtEl>
                                        <p:attrNameLst>
                                          <p:attrName>style.visibility</p:attrName>
                                        </p:attrNameLst>
                                      </p:cBhvr>
                                      <p:to>
                                        <p:strVal val="visible"/>
                                      </p:to>
                                    </p:set>
                                    <p:animEffect transition="in" filter="dissolve">
                                      <p:cBhvr>
                                        <p:cTn id="22" dur="250"/>
                                        <p:tgtEl>
                                          <p:spTgt spid="858"/>
                                        </p:tgtEl>
                                      </p:cBhvr>
                                    </p:animEffect>
                                  </p:childTnLst>
                                </p:cTn>
                              </p:par>
                            </p:childTnLst>
                          </p:cTn>
                        </p:par>
                        <p:par>
                          <p:cTn id="23" fill="hold">
                            <p:stCondLst>
                              <p:cond delay="250"/>
                            </p:stCondLst>
                            <p:childTnLst>
                              <p:par>
                                <p:cTn id="24" presetID="23" presetClass="entr" presetSubtype="16" fill="hold" grpId="5" nodeType="afterEffect">
                                  <p:stCondLst>
                                    <p:cond delay="0"/>
                                  </p:stCondLst>
                                  <p:iterate>
                                    <p:tmAbs val="0"/>
                                  </p:iterate>
                                  <p:childTnLst>
                                    <p:set>
                                      <p:cBhvr>
                                        <p:cTn id="25" fill="hold"/>
                                        <p:tgtEl>
                                          <p:spTgt spid="868"/>
                                        </p:tgtEl>
                                        <p:attrNameLst>
                                          <p:attrName>style.visibility</p:attrName>
                                        </p:attrNameLst>
                                      </p:cBhvr>
                                      <p:to>
                                        <p:strVal val="visible"/>
                                      </p:to>
                                    </p:set>
                                    <p:anim calcmode="lin" valueType="num">
                                      <p:cBhvr>
                                        <p:cTn id="26" dur="250" fill="hold"/>
                                        <p:tgtEl>
                                          <p:spTgt spid="868"/>
                                        </p:tgtEl>
                                        <p:attrNameLst>
                                          <p:attrName>ppt_w</p:attrName>
                                        </p:attrNameLst>
                                      </p:cBhvr>
                                      <p:tavLst>
                                        <p:tav tm="0">
                                          <p:val>
                                            <p:fltVal val="0"/>
                                          </p:val>
                                        </p:tav>
                                        <p:tav tm="100000">
                                          <p:val>
                                            <p:strVal val="#ppt_w"/>
                                          </p:val>
                                        </p:tav>
                                      </p:tavLst>
                                    </p:anim>
                                    <p:anim calcmode="lin" valueType="num">
                                      <p:cBhvr>
                                        <p:cTn id="27" dur="250" fill="hold"/>
                                        <p:tgtEl>
                                          <p:spTgt spid="868"/>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6" nodeType="afterEffect">
                                  <p:stCondLst>
                                    <p:cond delay="0"/>
                                  </p:stCondLst>
                                  <p:iterate>
                                    <p:tmAbs val="0"/>
                                  </p:iterate>
                                  <p:childTnLst>
                                    <p:set>
                                      <p:cBhvr>
                                        <p:cTn id="30" fill="hold"/>
                                        <p:tgtEl>
                                          <p:spTgt spid="869"/>
                                        </p:tgtEl>
                                        <p:attrNameLst>
                                          <p:attrName>style.visibility</p:attrName>
                                        </p:attrNameLst>
                                      </p:cBhvr>
                                      <p:to>
                                        <p:strVal val="visible"/>
                                      </p:to>
                                    </p:set>
                                    <p:anim calcmode="lin" valueType="num">
                                      <p:cBhvr>
                                        <p:cTn id="31" dur="250" fill="hold"/>
                                        <p:tgtEl>
                                          <p:spTgt spid="869"/>
                                        </p:tgtEl>
                                        <p:attrNameLst>
                                          <p:attrName>ppt_w</p:attrName>
                                        </p:attrNameLst>
                                      </p:cBhvr>
                                      <p:tavLst>
                                        <p:tav tm="0">
                                          <p:val>
                                            <p:fltVal val="0"/>
                                          </p:val>
                                        </p:tav>
                                        <p:tav tm="100000">
                                          <p:val>
                                            <p:strVal val="#ppt_w"/>
                                          </p:val>
                                        </p:tav>
                                      </p:tavLst>
                                    </p:anim>
                                    <p:anim calcmode="lin" valueType="num">
                                      <p:cBhvr>
                                        <p:cTn id="32" dur="250" fill="hold"/>
                                        <p:tgtEl>
                                          <p:spTgt spid="869"/>
                                        </p:tgtEl>
                                        <p:attrNameLst>
                                          <p:attrName>ppt_h</p:attrName>
                                        </p:attrNameLst>
                                      </p:cBhvr>
                                      <p:tavLst>
                                        <p:tav tm="0">
                                          <p:val>
                                            <p:fltVal val="0"/>
                                          </p:val>
                                        </p:tav>
                                        <p:tav tm="100000">
                                          <p:val>
                                            <p:strVal val="#ppt_h"/>
                                          </p:val>
                                        </p:tav>
                                      </p:tavLst>
                                    </p:anim>
                                  </p:childTnLst>
                                </p:cTn>
                              </p:par>
                            </p:childTnLst>
                          </p:cTn>
                        </p:par>
                        <p:par>
                          <p:cTn id="33" fill="hold">
                            <p:stCondLst>
                              <p:cond delay="750"/>
                            </p:stCondLst>
                            <p:childTnLst>
                              <p:par>
                                <p:cTn id="34" presetID="23" presetClass="entr" presetSubtype="16" fill="hold" grpId="7" nodeType="afterEffect">
                                  <p:stCondLst>
                                    <p:cond delay="0"/>
                                  </p:stCondLst>
                                  <p:iterate>
                                    <p:tmAbs val="0"/>
                                  </p:iterate>
                                  <p:childTnLst>
                                    <p:set>
                                      <p:cBhvr>
                                        <p:cTn id="35" fill="hold"/>
                                        <p:tgtEl>
                                          <p:spTgt spid="870"/>
                                        </p:tgtEl>
                                        <p:attrNameLst>
                                          <p:attrName>style.visibility</p:attrName>
                                        </p:attrNameLst>
                                      </p:cBhvr>
                                      <p:to>
                                        <p:strVal val="visible"/>
                                      </p:to>
                                    </p:set>
                                    <p:anim calcmode="lin" valueType="num">
                                      <p:cBhvr>
                                        <p:cTn id="36" dur="250" fill="hold"/>
                                        <p:tgtEl>
                                          <p:spTgt spid="870"/>
                                        </p:tgtEl>
                                        <p:attrNameLst>
                                          <p:attrName>ppt_w</p:attrName>
                                        </p:attrNameLst>
                                      </p:cBhvr>
                                      <p:tavLst>
                                        <p:tav tm="0">
                                          <p:val>
                                            <p:fltVal val="0"/>
                                          </p:val>
                                        </p:tav>
                                        <p:tav tm="100000">
                                          <p:val>
                                            <p:strVal val="#ppt_w"/>
                                          </p:val>
                                        </p:tav>
                                      </p:tavLst>
                                    </p:anim>
                                    <p:anim calcmode="lin" valueType="num">
                                      <p:cBhvr>
                                        <p:cTn id="37" dur="250" fill="hold"/>
                                        <p:tgtEl>
                                          <p:spTgt spid="870"/>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9" presetClass="entr" fill="hold" grpId="8" nodeType="afterEffect">
                                  <p:stCondLst>
                                    <p:cond delay="0"/>
                                  </p:stCondLst>
                                  <p:iterate>
                                    <p:tmAbs val="0"/>
                                  </p:iterate>
                                  <p:childTnLst>
                                    <p:set>
                                      <p:cBhvr>
                                        <p:cTn id="40" fill="hold"/>
                                        <p:tgtEl>
                                          <p:spTgt spid="875"/>
                                        </p:tgtEl>
                                        <p:attrNameLst>
                                          <p:attrName>style.visibility</p:attrName>
                                        </p:attrNameLst>
                                      </p:cBhvr>
                                      <p:to>
                                        <p:strVal val="visible"/>
                                      </p:to>
                                    </p:set>
                                    <p:animEffect transition="in" filter="dissolve">
                                      <p:cBhvr>
                                        <p:cTn id="41" dur="500"/>
                                        <p:tgtEl>
                                          <p:spTgt spid="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4" animBg="1" advAuto="0"/>
      <p:bldP spid="859" grpId="3" animBg="1" advAuto="0"/>
      <p:bldP spid="863" grpId="2" animBg="1" advAuto="0"/>
      <p:bldP spid="864" grpId="1" animBg="1" advAuto="0"/>
      <p:bldP spid="868" grpId="5" animBg="1" advAuto="0"/>
      <p:bldP spid="869" grpId="6" animBg="1" advAuto="0"/>
      <p:bldP spid="870" grpId="7" animBg="1" advAuto="0"/>
      <p:bldP spid="875" grpId="8"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EvolutionVSCreation_NoWords.jpg" descr="EvolutionVSCreation_NoWords.jpg"/>
          <p:cNvPicPr>
            <a:picLocks noChangeAspect="1"/>
          </p:cNvPicPr>
          <p:nvPr/>
        </p:nvPicPr>
        <p:blipFill>
          <a:blip r:embed="rId2">
            <a:extLst/>
          </a:blip>
          <a:srcRect l="58447" t="9832" r="87" b="58"/>
          <a:stretch>
            <a:fillRect/>
          </a:stretch>
        </p:blipFill>
        <p:spPr>
          <a:xfrm>
            <a:off x="12103100" y="2959100"/>
            <a:ext cx="8051800" cy="9842500"/>
          </a:xfrm>
          <a:prstGeom prst="rect">
            <a:avLst/>
          </a:prstGeom>
          <a:ln w="12700">
            <a:miter lim="400000"/>
          </a:ln>
        </p:spPr>
      </p:pic>
      <p:pic>
        <p:nvPicPr>
          <p:cNvPr id="878" name="EvolutionVSCreation_NoWords.jpg" descr="EvolutionVSCreation_NoWords.jpg"/>
          <p:cNvPicPr>
            <a:picLocks noChangeAspect="1"/>
          </p:cNvPicPr>
          <p:nvPr/>
        </p:nvPicPr>
        <p:blipFill>
          <a:blip r:embed="rId2">
            <a:extLst/>
          </a:blip>
          <a:srcRect l="52229" t="9922" r="30352" b="193"/>
          <a:stretch>
            <a:fillRect/>
          </a:stretch>
        </p:blipFill>
        <p:spPr>
          <a:xfrm>
            <a:off x="12102321" y="2959100"/>
            <a:ext cx="3390901" cy="9842500"/>
          </a:xfrm>
          <a:prstGeom prst="rect">
            <a:avLst/>
          </a:prstGeom>
          <a:ln w="12700">
            <a:miter lim="400000"/>
          </a:ln>
        </p:spPr>
      </p:pic>
      <p:grpSp>
        <p:nvGrpSpPr>
          <p:cNvPr id="881" name="Group"/>
          <p:cNvGrpSpPr/>
          <p:nvPr/>
        </p:nvGrpSpPr>
        <p:grpSpPr>
          <a:xfrm>
            <a:off x="13068300" y="914400"/>
            <a:ext cx="5689600" cy="1828801"/>
            <a:chOff x="0" y="0"/>
            <a:chExt cx="5689600" cy="1828800"/>
          </a:xfrm>
        </p:grpSpPr>
        <p:pic>
          <p:nvPicPr>
            <p:cNvPr id="879" name="SM_TanPaper.png" descr="SM_TanPaper.png"/>
            <p:cNvPicPr>
              <a:picLocks/>
            </p:cNvPicPr>
            <p:nvPr/>
          </p:nvPicPr>
          <p:blipFill>
            <a:blip r:embed="rId3">
              <a:extLst/>
            </a:blip>
            <a:srcRect l="1694" t="1111" r="2372" b="1621"/>
            <a:stretch>
              <a:fillRect/>
            </a:stretch>
          </p:blipFill>
          <p:spPr>
            <a:xfrm>
              <a:off x="0" y="0"/>
              <a:ext cx="5689600" cy="1828801"/>
            </a:xfrm>
            <a:prstGeom prst="rect">
              <a:avLst/>
            </a:prstGeom>
            <a:ln w="12700" cap="flat">
              <a:noFill/>
              <a:miter lim="400000"/>
            </a:ln>
            <a:effectLst/>
          </p:spPr>
        </p:pic>
        <p:sp>
          <p:nvSpPr>
            <p:cNvPr id="880" name="Creația"/>
            <p:cNvSpPr/>
            <p:nvPr/>
          </p:nvSpPr>
          <p:spPr>
            <a:xfrm>
              <a:off x="497749" y="65411"/>
              <a:ext cx="4749665" cy="17544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9600">
                  <a:solidFill>
                    <a:srgbClr val="280D0A"/>
                  </a:solidFill>
                  <a:latin typeface="+mn-lt"/>
                  <a:ea typeface="+mn-ea"/>
                  <a:cs typeface="+mn-cs"/>
                  <a:sym typeface="Plantagenet Cherokee"/>
                </a:defRPr>
              </a:lvl1pPr>
            </a:lstStyle>
            <a:p>
              <a:r>
                <a:t>Creația</a:t>
              </a:r>
            </a:p>
          </p:txBody>
        </p:sp>
      </p:grpSp>
      <p:grpSp>
        <p:nvGrpSpPr>
          <p:cNvPr id="884" name="Group"/>
          <p:cNvGrpSpPr/>
          <p:nvPr/>
        </p:nvGrpSpPr>
        <p:grpSpPr>
          <a:xfrm>
            <a:off x="4648200" y="2959100"/>
            <a:ext cx="7480300" cy="9842500"/>
            <a:chOff x="0" y="0"/>
            <a:chExt cx="7480300" cy="9842500"/>
          </a:xfrm>
        </p:grpSpPr>
        <p:pic>
          <p:nvPicPr>
            <p:cNvPr id="882" name="EvolutionVSCreation_NoWords.jpg" descr="EvolutionVSCreation_NoWords.jpg"/>
            <p:cNvPicPr>
              <a:picLocks noChangeAspect="1"/>
            </p:cNvPicPr>
            <p:nvPr/>
          </p:nvPicPr>
          <p:blipFill>
            <a:blip r:embed="rId2">
              <a:extLst/>
            </a:blip>
            <a:srcRect l="43" t="10231" r="61654" b="173"/>
            <a:stretch>
              <a:fillRect/>
            </a:stretch>
          </p:blipFill>
          <p:spPr>
            <a:xfrm>
              <a:off x="0" y="0"/>
              <a:ext cx="7480300" cy="9842500"/>
            </a:xfrm>
            <a:prstGeom prst="rect">
              <a:avLst/>
            </a:prstGeom>
            <a:ln w="12700" cap="flat">
              <a:noFill/>
              <a:miter lim="400000"/>
            </a:ln>
            <a:effectLst/>
          </p:spPr>
        </p:pic>
        <p:sp>
          <p:nvSpPr>
            <p:cNvPr id="883" name="Arrow"/>
            <p:cNvSpPr/>
            <p:nvPr/>
          </p:nvSpPr>
          <p:spPr>
            <a:xfrm rot="16200000">
              <a:off x="1028700" y="3746500"/>
              <a:ext cx="8432800" cy="2362200"/>
            </a:xfrm>
            <a:prstGeom prst="rightArrow">
              <a:avLst>
                <a:gd name="adj1" fmla="val 44086"/>
                <a:gd name="adj2" fmla="val 47312"/>
              </a:avLst>
            </a:prstGeom>
            <a:solidFill>
              <a:srgbClr val="DCB883"/>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887" name="Group"/>
          <p:cNvGrpSpPr/>
          <p:nvPr/>
        </p:nvGrpSpPr>
        <p:grpSpPr>
          <a:xfrm>
            <a:off x="5435600" y="882611"/>
            <a:ext cx="5689600" cy="2032550"/>
            <a:chOff x="0" y="-31788"/>
            <a:chExt cx="5689600" cy="2032548"/>
          </a:xfrm>
        </p:grpSpPr>
        <p:pic>
          <p:nvPicPr>
            <p:cNvPr id="885" name="SM_TanPaper.png" descr="SM_TanPaper.png"/>
            <p:cNvPicPr>
              <a:picLocks/>
            </p:cNvPicPr>
            <p:nvPr/>
          </p:nvPicPr>
          <p:blipFill>
            <a:blip r:embed="rId3">
              <a:extLst/>
            </a:blip>
            <a:srcRect l="1694" t="1111" r="2372" b="1621"/>
            <a:stretch>
              <a:fillRect/>
            </a:stretch>
          </p:blipFill>
          <p:spPr>
            <a:xfrm>
              <a:off x="0" y="0"/>
              <a:ext cx="5689600" cy="1828800"/>
            </a:xfrm>
            <a:prstGeom prst="rect">
              <a:avLst/>
            </a:prstGeom>
            <a:ln w="12700" cap="flat">
              <a:noFill/>
              <a:miter lim="400000"/>
            </a:ln>
            <a:effectLst/>
          </p:spPr>
        </p:pic>
        <p:sp>
          <p:nvSpPr>
            <p:cNvPr id="886" name="Evoluția"/>
            <p:cNvSpPr/>
            <p:nvPr/>
          </p:nvSpPr>
          <p:spPr>
            <a:xfrm>
              <a:off x="182122" y="-31789"/>
              <a:ext cx="5349516" cy="2032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9600">
                  <a:solidFill>
                    <a:srgbClr val="381C00"/>
                  </a:solidFill>
                  <a:latin typeface="+mn-lt"/>
                  <a:ea typeface="+mn-ea"/>
                  <a:cs typeface="+mn-cs"/>
                  <a:sym typeface="Plantagenet Cherokee"/>
                </a:defRPr>
              </a:lvl1pPr>
            </a:lstStyle>
            <a:p>
              <a:r>
                <a:t>Evoluția</a:t>
              </a:r>
            </a:p>
          </p:txBody>
        </p:sp>
      </p:grpSp>
      <p:sp>
        <p:nvSpPr>
          <p:cNvPr id="888" name="Line"/>
          <p:cNvSpPr/>
          <p:nvPr/>
        </p:nvSpPr>
        <p:spPr>
          <a:xfrm>
            <a:off x="15049500" y="4152900"/>
            <a:ext cx="2007935" cy="12"/>
          </a:xfrm>
          <a:prstGeom prst="line">
            <a:avLst/>
          </a:prstGeom>
          <a:ln w="152400">
            <a:solidFill>
              <a:srgbClr val="DCB883"/>
            </a:solidFill>
            <a:miter lim="400000"/>
            <a:headEnd type="triangle"/>
            <a:tailEnd type="triangle"/>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89" name="Line"/>
          <p:cNvSpPr/>
          <p:nvPr/>
        </p:nvSpPr>
        <p:spPr>
          <a:xfrm>
            <a:off x="15049500" y="5295894"/>
            <a:ext cx="1992332" cy="12"/>
          </a:xfrm>
          <a:prstGeom prst="line">
            <a:avLst/>
          </a:prstGeom>
          <a:ln w="152400">
            <a:solidFill>
              <a:srgbClr val="DCB883"/>
            </a:solidFill>
            <a:miter lim="400000"/>
            <a:headEnd type="triangle"/>
            <a:tailEnd type="triangle"/>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90" name="Line"/>
          <p:cNvSpPr/>
          <p:nvPr/>
        </p:nvSpPr>
        <p:spPr>
          <a:xfrm>
            <a:off x="15049500" y="6591293"/>
            <a:ext cx="2012188" cy="13"/>
          </a:xfrm>
          <a:prstGeom prst="line">
            <a:avLst/>
          </a:prstGeom>
          <a:ln w="152400">
            <a:solidFill>
              <a:srgbClr val="DCB883"/>
            </a:solidFill>
            <a:miter lim="400000"/>
            <a:headEnd type="triangle"/>
            <a:tailEnd type="triangle"/>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95" name="Group"/>
          <p:cNvGrpSpPr/>
          <p:nvPr/>
        </p:nvGrpSpPr>
        <p:grpSpPr>
          <a:xfrm>
            <a:off x="15049500" y="7861296"/>
            <a:ext cx="2032000" cy="3962401"/>
            <a:chOff x="0" y="0"/>
            <a:chExt cx="2032000" cy="3962399"/>
          </a:xfrm>
        </p:grpSpPr>
        <p:sp>
          <p:nvSpPr>
            <p:cNvPr id="891" name="Line"/>
            <p:cNvSpPr/>
            <p:nvPr/>
          </p:nvSpPr>
          <p:spPr>
            <a:xfrm flipV="1">
              <a:off x="0" y="0"/>
              <a:ext cx="2032000" cy="25395"/>
            </a:xfrm>
            <a:prstGeom prst="line">
              <a:avLst/>
            </a:prstGeom>
            <a:noFill/>
            <a:ln w="152400" cap="flat">
              <a:solidFill>
                <a:srgbClr val="DCB883"/>
              </a:solidFill>
              <a:prstDash val="solid"/>
              <a:miter lim="400000"/>
              <a:headEnd type="triangle" w="med" len="med"/>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92" name="Line"/>
            <p:cNvSpPr/>
            <p:nvPr/>
          </p:nvSpPr>
          <p:spPr>
            <a:xfrm flipV="1">
              <a:off x="0" y="1295401"/>
              <a:ext cx="2032000" cy="25395"/>
            </a:xfrm>
            <a:prstGeom prst="line">
              <a:avLst/>
            </a:prstGeom>
            <a:noFill/>
            <a:ln w="152400" cap="flat">
              <a:solidFill>
                <a:srgbClr val="DCB883"/>
              </a:solidFill>
              <a:prstDash val="solid"/>
              <a:miter lim="400000"/>
              <a:headEnd type="triangle" w="med" len="med"/>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93" name="Line"/>
            <p:cNvSpPr/>
            <p:nvPr/>
          </p:nvSpPr>
          <p:spPr>
            <a:xfrm flipV="1">
              <a:off x="0" y="2590803"/>
              <a:ext cx="2032000" cy="25395"/>
            </a:xfrm>
            <a:prstGeom prst="line">
              <a:avLst/>
            </a:prstGeom>
            <a:noFill/>
            <a:ln w="152400" cap="flat">
              <a:solidFill>
                <a:srgbClr val="DCB883"/>
              </a:solidFill>
              <a:prstDash val="solid"/>
              <a:miter lim="400000"/>
              <a:headEnd type="triangle" w="med" len="med"/>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94" name="Line"/>
            <p:cNvSpPr/>
            <p:nvPr/>
          </p:nvSpPr>
          <p:spPr>
            <a:xfrm flipV="1">
              <a:off x="0" y="3937005"/>
              <a:ext cx="2032000" cy="25395"/>
            </a:xfrm>
            <a:prstGeom prst="line">
              <a:avLst/>
            </a:prstGeom>
            <a:noFill/>
            <a:ln w="152400" cap="flat">
              <a:solidFill>
                <a:srgbClr val="DCB883"/>
              </a:solidFill>
              <a:prstDash val="solid"/>
              <a:miter lim="400000"/>
              <a:headEnd type="triangle" w="med" len="med"/>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pic>
        <p:nvPicPr>
          <p:cNvPr id="896" name="X-red tall and thin.png" descr="X-red tall and thin.png"/>
          <p:cNvPicPr>
            <a:picLocks noChangeAspect="1"/>
          </p:cNvPicPr>
          <p:nvPr/>
        </p:nvPicPr>
        <p:blipFill>
          <a:blip r:embed="rId4">
            <a:extLst/>
          </a:blip>
          <a:stretch>
            <a:fillRect/>
          </a:stretch>
        </p:blipFill>
        <p:spPr>
          <a:xfrm>
            <a:off x="5016368" y="3473450"/>
            <a:ext cx="6528064" cy="88138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mph" fill="hold" grpId="1" nodeType="afterEffect">
                                  <p:stCondLst>
                                    <p:cond delay="0"/>
                                  </p:stCondLst>
                                  <p:childTnLst>
                                    <p:set>
                                      <p:cBhvr>
                                        <p:cTn id="6" dur="indefinite" fill="hold"/>
                                        <p:tgtEl>
                                          <p:spTgt spid="884"/>
                                        </p:tgtEl>
                                        <p:attrNameLst>
                                          <p:attrName>style.opacity</p:attrName>
                                        </p:attrNameLst>
                                      </p:cBhvr>
                                      <p:to>
                                        <p:strVal val="0.00"/>
                                      </p:to>
                                    </p:set>
                                    <p:animEffect filter="image" prLst="opacity: 0.00; ">
                                      <p:cBhvr>
                                        <p:cTn id="7" dur="indefinite" fill="hold"/>
                                        <p:tgtEl>
                                          <p:spTgt spid="884"/>
                                        </p:tgtEl>
                                      </p:cBhvr>
                                    </p:animEffect>
                                  </p:childTnLst>
                                </p:cTn>
                              </p:par>
                            </p:childTnLst>
                          </p:cTn>
                        </p:par>
                        <p:par>
                          <p:cTn id="8" fill="hold">
                            <p:stCondLst>
                              <p:cond delay="0"/>
                            </p:stCondLst>
                            <p:childTnLst>
                              <p:par>
                                <p:cTn id="9" presetID="-1" presetClass="path" presetSubtype="0" accel="50000" decel="50000" fill="hold" nodeType="withEffect">
                                  <p:stCondLst>
                                    <p:cond delay="0"/>
                                  </p:stCondLst>
                                  <p:childTnLst>
                                    <p:animMotion origin="layout" path="M 0.000000 0.000000 L 0.313021 0.000000" pathEditMode="relative">
                                      <p:cBhvr>
                                        <p:cTn id="10" dur="1000" fill="hold"/>
                                        <p:tgtEl>
                                          <p:spTgt spid="88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313021 0.000000 L 0.000000 0.000000" pathEditMode="relative">
                                      <p:cBhvr>
                                        <p:cTn id="14" dur="1000" fill="hold"/>
                                        <p:tgtEl>
                                          <p:spTgt spid="88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9" presetClass="emph" fill="hold" grpId="4" nodeType="clickEffect">
                                  <p:stCondLst>
                                    <p:cond delay="0"/>
                                  </p:stCondLst>
                                  <p:childTnLst>
                                    <p:set>
                                      <p:cBhvr>
                                        <p:cTn id="18" dur="indefinite" fill="hold"/>
                                        <p:tgtEl>
                                          <p:spTgt spid="884"/>
                                        </p:tgtEl>
                                        <p:attrNameLst>
                                          <p:attrName>style.opacity</p:attrName>
                                        </p:attrNameLst>
                                      </p:cBhvr>
                                      <p:to>
                                        <p:strVal val="1.00"/>
                                      </p:to>
                                    </p:set>
                                    <p:animEffect filter="image" prLst="opacity: 1.00; ">
                                      <p:cBhvr>
                                        <p:cTn id="19" dur="indefinite" fill="hold"/>
                                        <p:tgtEl>
                                          <p:spTgt spid="88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5" nodeType="clickEffect">
                                  <p:stCondLst>
                                    <p:cond delay="0"/>
                                  </p:stCondLst>
                                  <p:iterate>
                                    <p:tmAbs val="0"/>
                                  </p:iterate>
                                  <p:childTnLst>
                                    <p:set>
                                      <p:cBhvr>
                                        <p:cTn id="23" fill="hold"/>
                                        <p:tgtEl>
                                          <p:spTgt spid="896"/>
                                        </p:tgtEl>
                                        <p:attrNameLst>
                                          <p:attrName>style.visibility</p:attrName>
                                        </p:attrNameLst>
                                      </p:cBhvr>
                                      <p:to>
                                        <p:strVal val="visible"/>
                                      </p:to>
                                    </p:set>
                                    <p:animEffect transition="in" filter="dissolve">
                                      <p:cBhvr>
                                        <p:cTn id="24" dur="5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1" animBg="1" advAuto="0"/>
      <p:bldP spid="884" grpId="4" animBg="1" advAuto="0"/>
      <p:bldP spid="896" grpId="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 name="1 DISCOVER 1-05.jpg" descr="1 DISCOVER 1-05.jpg"/>
          <p:cNvPicPr>
            <a:picLocks/>
          </p:cNvPicPr>
          <p:nvPr/>
        </p:nvPicPr>
        <p:blipFill>
          <a:blip r:embed="rId2">
            <a:extLst/>
          </a:blip>
          <a:stretch>
            <a:fillRect/>
          </a:stretch>
        </p:blipFill>
        <p:spPr>
          <a:xfrm>
            <a:off x="12268200" y="693737"/>
            <a:ext cx="9512300" cy="12509501"/>
          </a:xfrm>
          <a:prstGeom prst="rect">
            <a:avLst/>
          </a:prstGeom>
        </p:spPr>
      </p:pic>
      <p:sp>
        <p:nvSpPr>
          <p:cNvPr id="899" name="Rounded Rectangle"/>
          <p:cNvSpPr/>
          <p:nvPr/>
        </p:nvSpPr>
        <p:spPr>
          <a:xfrm>
            <a:off x="13347700" y="6007100"/>
            <a:ext cx="3340100" cy="2197100"/>
          </a:xfrm>
          <a:prstGeom prst="roundRect">
            <a:avLst>
              <a:gd name="adj" fmla="val 8671"/>
            </a:avLst>
          </a:prstGeom>
          <a:ln w="254000">
            <a:solidFill>
              <a:srgbClr val="FFFB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900" name="Arrow"/>
          <p:cNvSpPr/>
          <p:nvPr/>
        </p:nvSpPr>
        <p:spPr>
          <a:xfrm rot="10785736">
            <a:off x="10363200" y="6235699"/>
            <a:ext cx="2463800" cy="1524001"/>
          </a:xfrm>
          <a:prstGeom prst="rightArrow">
            <a:avLst>
              <a:gd name="adj1" fmla="val 35875"/>
              <a:gd name="adj2" fmla="val 38145"/>
            </a:avLst>
          </a:prstGeom>
          <a:ln w="254000">
            <a:solidFill>
              <a:srgbClr val="FFFB00"/>
            </a:solidFill>
            <a:miter lim="400000"/>
          </a:ln>
        </p:spPr>
        <p:txBody>
          <a:bodyPr lIns="50800" tIns="50800" rIns="50800" bIns="50800" anchor="ctr"/>
          <a:lstStyle/>
          <a:p>
            <a:pPr defTabSz="584200">
              <a:defRPr sz="4000">
                <a:solidFill>
                  <a:srgbClr val="FFFB00"/>
                </a:solidFill>
                <a:effectLst>
                  <a:outerShdw blurRad="38100" dist="12700" dir="5400000" rotWithShape="0">
                    <a:srgbClr val="000000">
                      <a:alpha val="50000"/>
                    </a:srgbClr>
                  </a:outerShdw>
                </a:effectLst>
              </a:defRPr>
            </a:pPr>
            <a:endParaRPr/>
          </a:p>
        </p:txBody>
      </p:sp>
      <p:sp>
        <p:nvSpPr>
          <p:cNvPr id="901" name="Oamenii de știință de la…"/>
          <p:cNvSpPr/>
          <p:nvPr/>
        </p:nvSpPr>
        <p:spPr>
          <a:xfrm>
            <a:off x="824906" y="4629150"/>
            <a:ext cx="11678691" cy="501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900">
                <a:solidFill>
                  <a:srgbClr val="381C00"/>
                </a:solidFill>
                <a:latin typeface="DejaVu Sans"/>
                <a:ea typeface="DejaVu Sans"/>
                <a:cs typeface="DejaVu Sans"/>
                <a:sym typeface="DejaVu Sans"/>
              </a:defRPr>
            </a:pPr>
            <a:r>
              <a:t>Oamenii de știință de la</a:t>
            </a:r>
          </a:p>
          <a:p>
            <a:pPr>
              <a:defRPr sz="5900">
                <a:solidFill>
                  <a:srgbClr val="381C00"/>
                </a:solidFill>
                <a:latin typeface="DejaVu Sans"/>
                <a:ea typeface="DejaVu Sans"/>
                <a:cs typeface="DejaVu Sans"/>
                <a:sym typeface="DejaVu Sans"/>
              </a:defRPr>
            </a:pPr>
            <a:r>
              <a:t>Universitatea Michigan State</a:t>
            </a:r>
          </a:p>
          <a:p>
            <a:pPr>
              <a:defRPr sz="7200" b="1">
                <a:solidFill>
                  <a:srgbClr val="381C00"/>
                </a:solidFill>
              </a:defRPr>
            </a:pPr>
            <a:r>
              <a:t>DOVEDESC CĂ</a:t>
            </a:r>
          </a:p>
          <a:p>
            <a:pPr>
              <a:defRPr sz="7200" b="1">
                <a:solidFill>
                  <a:srgbClr val="381C00"/>
                </a:solidFill>
              </a:defRPr>
            </a:pPr>
            <a:r>
              <a:t>EVOLUȚIA</a:t>
            </a:r>
          </a:p>
          <a:p>
            <a:pPr>
              <a:defRPr sz="7200" b="1">
                <a:solidFill>
                  <a:srgbClr val="381C00"/>
                </a:solidFill>
              </a:defRPr>
            </a:pPr>
            <a:r>
              <a:t>FUNCȚIONEAZĂ</a:t>
            </a:r>
          </a:p>
        </p:txBody>
      </p:sp>
      <p:sp>
        <p:nvSpPr>
          <p:cNvPr id="902" name="2005"/>
          <p:cNvSpPr/>
          <p:nvPr/>
        </p:nvSpPr>
        <p:spPr>
          <a:xfrm>
            <a:off x="9719443" y="11861800"/>
            <a:ext cx="2403873"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381C00"/>
                </a:solidFill>
                <a:latin typeface="DejaVu Sans Condensed"/>
                <a:ea typeface="DejaVu Sans Condensed"/>
                <a:cs typeface="DejaVu Sans Condensed"/>
                <a:sym typeface="DejaVu Sans Condensed"/>
              </a:defRPr>
            </a:lvl1pPr>
          </a:lstStyle>
          <a:p>
            <a:r>
              <a:t>2005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899"/>
                                        </p:tgtEl>
                                        <p:attrNameLst>
                                          <p:attrName>style.visibility</p:attrName>
                                        </p:attrNameLst>
                                      </p:cBhvr>
                                      <p:to>
                                        <p:strVal val="visible"/>
                                      </p:to>
                                    </p:set>
                                    <p:animEffect transition="in" filter="wipe(right)">
                                      <p:cBhvr>
                                        <p:cTn id="7" dur="250"/>
                                        <p:tgtEl>
                                          <p:spTgt spid="899"/>
                                        </p:tgtEl>
                                      </p:cBhvr>
                                    </p:animEffect>
                                  </p:childTnLst>
                                </p:cTn>
                              </p:par>
                            </p:childTnLst>
                          </p:cTn>
                        </p:par>
                        <p:par>
                          <p:cTn id="8" fill="hold">
                            <p:stCondLst>
                              <p:cond delay="250"/>
                            </p:stCondLst>
                            <p:childTnLst>
                              <p:par>
                                <p:cTn id="9" presetID="22" presetClass="entr" presetSubtype="2" fill="hold" grpId="2" nodeType="afterEffect">
                                  <p:stCondLst>
                                    <p:cond delay="0"/>
                                  </p:stCondLst>
                                  <p:iterate>
                                    <p:tmAbs val="0"/>
                                  </p:iterate>
                                  <p:childTnLst>
                                    <p:set>
                                      <p:cBhvr>
                                        <p:cTn id="10" fill="hold"/>
                                        <p:tgtEl>
                                          <p:spTgt spid="900"/>
                                        </p:tgtEl>
                                        <p:attrNameLst>
                                          <p:attrName>style.visibility</p:attrName>
                                        </p:attrNameLst>
                                      </p:cBhvr>
                                      <p:to>
                                        <p:strVal val="visible"/>
                                      </p:to>
                                    </p:set>
                                    <p:animEffect transition="in" filter="wipe(right)">
                                      <p:cBhvr>
                                        <p:cTn id="11" dur="250"/>
                                        <p:tgtEl>
                                          <p:spTgt spid="900"/>
                                        </p:tgtEl>
                                      </p:cBhvr>
                                    </p:animEffec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901"/>
                                        </p:tgtEl>
                                        <p:attrNameLst>
                                          <p:attrName>style.visibility</p:attrName>
                                        </p:attrNameLst>
                                      </p:cBhvr>
                                      <p:to>
                                        <p:strVal val="visible"/>
                                      </p:to>
                                    </p:set>
                                    <p:animEffect transition="in" filter="dissolve">
                                      <p:cBhvr>
                                        <p:cTn id="15" dur="500"/>
                                        <p:tgtEl>
                                          <p:spTgt spid="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 grpId="1" animBg="1" advAuto="0"/>
      <p:bldP spid="900" grpId="2" animBg="1" advAuto="0"/>
      <p:bldP spid="901"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Darwin a menționat diversitatea câinilor ca și un exemplu al evoluției accelerate.”"/>
          <p:cNvSpPr>
            <a:spLocks noGrp="1"/>
          </p:cNvSpPr>
          <p:nvPr>
            <p:ph type="title"/>
          </p:nvPr>
        </p:nvSpPr>
        <p:spPr>
          <a:xfrm>
            <a:off x="10858500" y="1905000"/>
            <a:ext cx="11963400" cy="9024395"/>
          </a:xfrm>
          <a:prstGeom prst="rect">
            <a:avLst/>
          </a:prstGeom>
        </p:spPr>
        <p:txBody>
          <a:bodyPr/>
          <a:lstStyle/>
          <a:p>
            <a:pPr>
              <a:defRPr>
                <a:solidFill>
                  <a:srgbClr val="381C00"/>
                </a:solidFill>
              </a:defRPr>
            </a:pPr>
            <a:r>
              <a:t>“Darwin a menționat diversitatea </a:t>
            </a:r>
            <a:r>
              <a:rPr b="1"/>
              <a:t>câinilor</a:t>
            </a:r>
            <a:r>
              <a:t> ca și un exemplu al </a:t>
            </a:r>
            <a:r>
              <a:rPr b="1"/>
              <a:t>evoluției </a:t>
            </a:r>
            <a:r>
              <a:t>accelerate.”</a:t>
            </a:r>
          </a:p>
          <a:p>
            <a:pPr>
              <a:defRPr>
                <a:solidFill>
                  <a:srgbClr val="381C00"/>
                </a:solidFill>
              </a:defRPr>
            </a:pPr>
            <a:endParaRPr/>
          </a:p>
        </p:txBody>
      </p:sp>
      <p:sp>
        <p:nvSpPr>
          <p:cNvPr id="905" name="Carl Zimmer, “Testing Darwin,” Discover, Feb. 2005, p. 28."/>
          <p:cNvSpPr>
            <a:spLocks noGrp="1"/>
          </p:cNvSpPr>
          <p:nvPr>
            <p:ph type="body" sz="quarter" idx="1"/>
          </p:nvPr>
        </p:nvSpPr>
        <p:spPr>
          <a:xfrm>
            <a:off x="2120900" y="10071100"/>
            <a:ext cx="20866100" cy="1689100"/>
          </a:xfrm>
          <a:prstGeom prst="rect">
            <a:avLst/>
          </a:prstGeom>
        </p:spPr>
        <p:txBody>
          <a:bodyPr/>
          <a:lstStyle/>
          <a:p>
            <a:pPr algn="r">
              <a:defRPr>
                <a:solidFill>
                  <a:srgbClr val="381C00"/>
                </a:solidFill>
              </a:defRPr>
            </a:pPr>
            <a:r>
              <a:t>Carl Zimmer, “Testing Darwin,” </a:t>
            </a:r>
            <a:r>
              <a:rPr>
                <a:latin typeface="DejaVu Sans Condensed Oblique"/>
                <a:ea typeface="DejaVu Sans Condensed Oblique"/>
                <a:cs typeface="DejaVu Sans Condensed Oblique"/>
                <a:sym typeface="DejaVu Sans Condensed Oblique"/>
              </a:rPr>
              <a:t>Discover</a:t>
            </a:r>
            <a:r>
              <a:t>, Feb. 2005, p. 28.</a:t>
            </a:r>
          </a:p>
        </p:txBody>
      </p:sp>
      <p:pic>
        <p:nvPicPr>
          <p:cNvPr id="906" name="DOGS Discover 1-05.jpg" descr="DOGS Discover 1-05.jpg"/>
          <p:cNvPicPr>
            <a:picLocks/>
          </p:cNvPicPr>
          <p:nvPr/>
        </p:nvPicPr>
        <p:blipFill>
          <a:blip r:embed="rId2">
            <a:extLst/>
          </a:blip>
          <a:stretch>
            <a:fillRect/>
          </a:stretch>
        </p:blipFill>
        <p:spPr>
          <a:xfrm>
            <a:off x="1395412" y="2079625"/>
            <a:ext cx="8661401" cy="98298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04"/>
                                        </p:tgtEl>
                                        <p:attrNameLst>
                                          <p:attrName>style.visibility</p:attrName>
                                        </p:attrNameLst>
                                      </p:cBhvr>
                                      <p:to>
                                        <p:strVal val="visible"/>
                                      </p:to>
                                    </p:set>
                                    <p:animEffect transition="in" filter="dissolve">
                                      <p:cBhvr>
                                        <p:cTn id="7" dur="500"/>
                                        <p:tgtEl>
                                          <p:spTgt spid="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 name="BIRDS Discover 1-05.jpg" descr="BIRDS Discover 1-05.jpg"/>
          <p:cNvPicPr>
            <a:picLocks/>
          </p:cNvPicPr>
          <p:nvPr/>
        </p:nvPicPr>
        <p:blipFill>
          <a:blip r:embed="rId3">
            <a:extLst/>
          </a:blip>
          <a:stretch>
            <a:fillRect/>
          </a:stretch>
        </p:blipFill>
        <p:spPr>
          <a:xfrm>
            <a:off x="1441450" y="2054225"/>
            <a:ext cx="8661400" cy="9829800"/>
          </a:xfrm>
          <a:prstGeom prst="rect">
            <a:avLst/>
          </a:prstGeom>
        </p:spPr>
      </p:pic>
      <p:sp>
        <p:nvSpPr>
          <p:cNvPr id="909" name="“Cintezoii (sticleții) au jucat un rol central în gândirea lui Darwin cu privire la procesul evoluționar al selecției naturale.”"/>
          <p:cNvSpPr>
            <a:spLocks noGrp="1"/>
          </p:cNvSpPr>
          <p:nvPr>
            <p:ph type="title"/>
          </p:nvPr>
        </p:nvSpPr>
        <p:spPr>
          <a:xfrm>
            <a:off x="10744200" y="2032000"/>
            <a:ext cx="12319000" cy="8636000"/>
          </a:xfrm>
          <a:prstGeom prst="rect">
            <a:avLst/>
          </a:prstGeom>
        </p:spPr>
        <p:txBody>
          <a:bodyPr/>
          <a:lstStyle/>
          <a:p>
            <a:pPr>
              <a:defRPr>
                <a:solidFill>
                  <a:srgbClr val="381C00"/>
                </a:solidFill>
              </a:defRPr>
            </a:pPr>
            <a:r>
              <a:t>“Cintezoii (sticleții) au jucat un rol central în gândirea lui Darwin cu privire la procesul </a:t>
            </a:r>
            <a:r>
              <a:rPr b="1"/>
              <a:t>evoluționar</a:t>
            </a:r>
            <a:r>
              <a:t> al </a:t>
            </a:r>
            <a:r>
              <a:rPr b="1"/>
              <a:t>selecției naturale</a:t>
            </a:r>
            <a:r>
              <a:t>.”</a:t>
            </a:r>
          </a:p>
        </p:txBody>
      </p:sp>
      <p:sp>
        <p:nvSpPr>
          <p:cNvPr id="910" name="Carl Zimmer, “Testing Darwin,” Discover, Feb. 2005, p. 34."/>
          <p:cNvSpPr>
            <a:spLocks noGrp="1"/>
          </p:cNvSpPr>
          <p:nvPr>
            <p:ph type="body" sz="quarter" idx="1"/>
          </p:nvPr>
        </p:nvSpPr>
        <p:spPr>
          <a:xfrm>
            <a:off x="2120900" y="10071100"/>
            <a:ext cx="20866100" cy="1689100"/>
          </a:xfrm>
          <a:prstGeom prst="rect">
            <a:avLst/>
          </a:prstGeom>
        </p:spPr>
        <p:txBody>
          <a:bodyPr/>
          <a:lstStyle/>
          <a:p>
            <a:pPr algn="r">
              <a:defRPr>
                <a:solidFill>
                  <a:srgbClr val="381C00"/>
                </a:solidFill>
              </a:defRPr>
            </a:pPr>
            <a:r>
              <a:t>Carl Zimmer, “Testing Darwin,” </a:t>
            </a:r>
            <a:r>
              <a:rPr>
                <a:latin typeface="DejaVu Sans Condensed Oblique"/>
                <a:ea typeface="DejaVu Sans Condensed Oblique"/>
                <a:cs typeface="DejaVu Sans Condensed Oblique"/>
                <a:sym typeface="DejaVu Sans Condensed Oblique"/>
              </a:rPr>
              <a:t>Discover</a:t>
            </a:r>
            <a:r>
              <a:t>, Feb. 2005, p. 34.</a:t>
            </a:r>
          </a:p>
        </p:txBody>
      </p:sp>
      <p:grpSp>
        <p:nvGrpSpPr>
          <p:cNvPr id="913" name="Group"/>
          <p:cNvGrpSpPr/>
          <p:nvPr/>
        </p:nvGrpSpPr>
        <p:grpSpPr>
          <a:xfrm>
            <a:off x="1028700" y="4419600"/>
            <a:ext cx="9499600" cy="8191500"/>
            <a:chOff x="0" y="0"/>
            <a:chExt cx="9499600" cy="8191500"/>
          </a:xfrm>
        </p:grpSpPr>
        <p:pic>
          <p:nvPicPr>
            <p:cNvPr id="911" name="Rectangle" descr="Rectangle"/>
            <p:cNvPicPr>
              <a:picLocks/>
            </p:cNvPicPr>
            <p:nvPr/>
          </p:nvPicPr>
          <p:blipFill>
            <a:blip r:embed="rId4">
              <a:extLst/>
            </a:blip>
            <a:stretch>
              <a:fillRect/>
            </a:stretch>
          </p:blipFill>
          <p:spPr>
            <a:xfrm>
              <a:off x="0" y="0"/>
              <a:ext cx="9499600" cy="8191500"/>
            </a:xfrm>
            <a:prstGeom prst="rect">
              <a:avLst/>
            </a:prstGeom>
            <a:effectLst/>
          </p:spPr>
        </p:pic>
        <p:pic>
          <p:nvPicPr>
            <p:cNvPr id="912" name="finches beaks.png" descr="finches beaks.png"/>
            <p:cNvPicPr>
              <a:picLocks/>
            </p:cNvPicPr>
            <p:nvPr/>
          </p:nvPicPr>
          <p:blipFill>
            <a:blip r:embed="rId5">
              <a:extLst/>
            </a:blip>
            <a:stretch>
              <a:fillRect/>
            </a:stretch>
          </p:blipFill>
          <p:spPr>
            <a:xfrm>
              <a:off x="134537" y="714143"/>
              <a:ext cx="9080501" cy="6819901"/>
            </a:xfrm>
            <a:prstGeom prst="rect">
              <a:avLst/>
            </a:prstGeom>
            <a:ln w="12700" cap="flat">
              <a:noFill/>
              <a:miter lim="400000"/>
            </a:ln>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13"/>
                                        </p:tgtEl>
                                        <p:attrNameLst>
                                          <p:attrName>style.visibility</p:attrName>
                                        </p:attrNameLst>
                                      </p:cBhvr>
                                      <p:to>
                                        <p:strVal val="visible"/>
                                      </p:to>
                                    </p:set>
                                    <p:animEffect transition="in" filter="dissolve">
                                      <p:cBhvr>
                                        <p:cTn id="7" dur="500"/>
                                        <p:tgtEl>
                                          <p:spTgt spid="9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909"/>
                                        </p:tgtEl>
                                        <p:attrNameLst>
                                          <p:attrName>style.visibility</p:attrName>
                                        </p:attrNameLst>
                                      </p:cBhvr>
                                      <p:to>
                                        <p:strVal val="visible"/>
                                      </p:to>
                                    </p:set>
                                    <p:animEffect transition="in" filter="dissolve">
                                      <p:cBhvr>
                                        <p:cTn id="12" dur="500"/>
                                        <p:tgtEl>
                                          <p:spTgt spid="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 grpId="2" animBg="1" advAuto="0"/>
      <p:bldP spid="913"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Evidența fosilelor confirmă evoluția sau creația?"/>
          <p:cNvSpPr>
            <a:spLocks noGrp="1"/>
          </p:cNvSpPr>
          <p:nvPr>
            <p:ph type="ctrTitle"/>
          </p:nvPr>
        </p:nvSpPr>
        <p:spPr>
          <a:xfrm>
            <a:off x="1473200" y="4241800"/>
            <a:ext cx="21437600" cy="5232400"/>
          </a:xfrm>
          <a:prstGeom prst="rect">
            <a:avLst/>
          </a:prstGeom>
        </p:spPr>
        <p:txBody>
          <a:bodyPr/>
          <a:lstStyle/>
          <a:p>
            <a:pPr>
              <a:defRPr>
                <a:solidFill>
                  <a:srgbClr val="381C00"/>
                </a:solidFill>
              </a:defRPr>
            </a:pPr>
            <a:r>
              <a:rPr sz="9600"/>
              <a:t>Evidența fosilelor confirmă</a:t>
            </a:r>
          </a:p>
          <a:p>
            <a:pPr>
              <a:defRPr>
                <a:solidFill>
                  <a:srgbClr val="381C00"/>
                </a:solidFill>
              </a:defRPr>
            </a:pPr>
            <a:r>
              <a:rPr sz="18500">
                <a:latin typeface="Apple Chancery"/>
                <a:ea typeface="Apple Chancery"/>
                <a:cs typeface="Apple Chancery"/>
                <a:sym typeface="Apple Chancery"/>
              </a:rPr>
              <a:t>evoluția</a:t>
            </a:r>
            <a:r>
              <a:t> </a:t>
            </a:r>
            <a:r>
              <a:rPr sz="9600"/>
              <a:t>sau</a:t>
            </a:r>
            <a:r>
              <a:t> </a:t>
            </a:r>
            <a:r>
              <a:rPr sz="18500">
                <a:latin typeface="Apple Chancery"/>
                <a:ea typeface="Apple Chancery"/>
                <a:cs typeface="Apple Chancery"/>
                <a:sym typeface="Apple Chancery"/>
              </a:rPr>
              <a:t>creația</a:t>
            </a:r>
            <a:r>
              <a:rPr sz="18500"/>
              <a:t>?</a:t>
            </a: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Marele Canion"/>
          <p:cNvSpPr>
            <a:spLocks noGrp="1"/>
          </p:cNvSpPr>
          <p:nvPr>
            <p:ph type="title"/>
          </p:nvPr>
        </p:nvSpPr>
        <p:spPr>
          <a:xfrm>
            <a:off x="1739900" y="10490200"/>
            <a:ext cx="20904200" cy="2374900"/>
          </a:xfrm>
          <a:prstGeom prst="rect">
            <a:avLst/>
          </a:prstGeom>
        </p:spPr>
        <p:txBody>
          <a:bodyPr/>
          <a:lstStyle>
            <a:lvl1pPr>
              <a:defRPr>
                <a:solidFill>
                  <a:srgbClr val="381C00"/>
                </a:solidFill>
              </a:defRPr>
            </a:lvl1pPr>
          </a:lstStyle>
          <a:p>
            <a:r>
              <a:t>Marele Canion</a:t>
            </a:r>
          </a:p>
        </p:txBody>
      </p:sp>
      <p:pic>
        <p:nvPicPr>
          <p:cNvPr id="920" name="Yaki Point wide.jpg" descr="Yaki Point wide.jpg"/>
          <p:cNvPicPr>
            <a:picLocks/>
          </p:cNvPicPr>
          <p:nvPr/>
        </p:nvPicPr>
        <p:blipFill>
          <a:blip r:embed="rId3">
            <a:extLst/>
          </a:blip>
          <a:stretch>
            <a:fillRect/>
          </a:stretch>
        </p:blipFill>
        <p:spPr>
          <a:xfrm>
            <a:off x="2693987" y="1414462"/>
            <a:ext cx="18999201" cy="9067801"/>
          </a:xfrm>
          <a:prstGeom prst="rect">
            <a:avLst/>
          </a:prstGeom>
        </p:spPr>
      </p:pic>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62" name="160830_ArkEncounter_Front-2B.jpg"/>
          <p:cNvGrpSpPr/>
          <p:nvPr/>
        </p:nvGrpSpPr>
        <p:grpSpPr>
          <a:xfrm>
            <a:off x="1486979" y="761935"/>
            <a:ext cx="21410042" cy="12446130"/>
            <a:chOff x="0" y="0"/>
            <a:chExt cx="21410040" cy="12446128"/>
          </a:xfrm>
        </p:grpSpPr>
        <p:pic>
          <p:nvPicPr>
            <p:cNvPr id="661" name="160830_ArkEncounter_Front-2B.jpg" descr="160830_ArkEncounter_Front-2B.jpg"/>
            <p:cNvPicPr>
              <a:picLocks noChangeAspect="1"/>
            </p:cNvPicPr>
            <p:nvPr/>
          </p:nvPicPr>
          <p:blipFill>
            <a:blip r:embed="rId2">
              <a:extLst/>
            </a:blip>
            <a:stretch>
              <a:fillRect/>
            </a:stretch>
          </p:blipFill>
          <p:spPr>
            <a:xfrm>
              <a:off x="215900" y="139700"/>
              <a:ext cx="20978241" cy="11887329"/>
            </a:xfrm>
            <a:prstGeom prst="rect">
              <a:avLst/>
            </a:prstGeom>
            <a:ln>
              <a:noFill/>
            </a:ln>
            <a:effectLst/>
          </p:spPr>
        </p:pic>
        <p:pic>
          <p:nvPicPr>
            <p:cNvPr id="660" name="160830_ArkEncounter_Front-2B.jpg" descr="160830_ArkEncounter_Front-2B.jpg"/>
            <p:cNvPicPr>
              <a:picLocks/>
            </p:cNvPicPr>
            <p:nvPr/>
          </p:nvPicPr>
          <p:blipFill>
            <a:blip r:embed="rId3">
              <a:extLst/>
            </a:blip>
            <a:stretch>
              <a:fillRect/>
            </a:stretch>
          </p:blipFill>
          <p:spPr>
            <a:xfrm>
              <a:off x="0" y="0"/>
              <a:ext cx="21410041" cy="12446129"/>
            </a:xfrm>
            <a:prstGeom prst="rect">
              <a:avLst/>
            </a:prstGeom>
            <a:effectLst/>
          </p:spPr>
        </p:pic>
      </p:grpSp>
      <p:sp>
        <p:nvSpPr>
          <p:cNvPr id="663" name="Întâlnirea cu Arca, Williamstown, KY"/>
          <p:cNvSpPr/>
          <p:nvPr/>
        </p:nvSpPr>
        <p:spPr>
          <a:xfrm>
            <a:off x="4761830" y="1219098"/>
            <a:ext cx="1486034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Condensed"/>
                <a:ea typeface="DejaVu Sans Condensed"/>
                <a:cs typeface="DejaVu Sans Condensed"/>
                <a:sym typeface="DejaVu Sans Condensed"/>
              </a:defRPr>
            </a:lvl1pPr>
          </a:lstStyle>
          <a:p>
            <a:r>
              <a:t>Întâlnirea cu Arca, Williamstown, KY</a:t>
            </a: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grpSp>
        <p:nvGrpSpPr>
          <p:cNvPr id="964" name="Group"/>
          <p:cNvGrpSpPr/>
          <p:nvPr/>
        </p:nvGrpSpPr>
        <p:grpSpPr>
          <a:xfrm>
            <a:off x="349" y="-107950"/>
            <a:ext cx="24766588" cy="13931900"/>
            <a:chOff x="0" y="0"/>
            <a:chExt cx="24766587" cy="13931900"/>
          </a:xfrm>
        </p:grpSpPr>
        <p:pic>
          <p:nvPicPr>
            <p:cNvPr id="925" name="Sand.jpg" descr="Sand.jpg"/>
            <p:cNvPicPr>
              <a:picLocks/>
            </p:cNvPicPr>
            <p:nvPr/>
          </p:nvPicPr>
          <p:blipFill>
            <a:blip r:embed="rId3">
              <a:extLst/>
            </a:blip>
            <a:stretch>
              <a:fillRect/>
            </a:stretch>
          </p:blipFill>
          <p:spPr>
            <a:xfrm>
              <a:off x="357187" y="120650"/>
              <a:ext cx="24384001" cy="13716000"/>
            </a:xfrm>
            <a:prstGeom prst="rect">
              <a:avLst/>
            </a:prstGeom>
            <a:ln w="12700" cap="flat">
              <a:noFill/>
              <a:miter lim="400000"/>
            </a:ln>
            <a:effectLst/>
          </p:spPr>
        </p:pic>
        <p:pic>
          <p:nvPicPr>
            <p:cNvPr id="926" name="image.jpg" descr="image.jpg"/>
            <p:cNvPicPr>
              <a:picLocks/>
            </p:cNvPicPr>
            <p:nvPr/>
          </p:nvPicPr>
          <p:blipFill>
            <a:blip r:embed="rId4">
              <a:extLst/>
            </a:blip>
            <a:stretch>
              <a:fillRect/>
            </a:stretch>
          </p:blipFill>
          <p:spPr>
            <a:xfrm>
              <a:off x="0" y="0"/>
              <a:ext cx="24766588" cy="13931900"/>
            </a:xfrm>
            <a:prstGeom prst="rect">
              <a:avLst/>
            </a:prstGeom>
            <a:ln w="12700" cap="flat">
              <a:noFill/>
              <a:miter lim="400000"/>
            </a:ln>
            <a:effectLst/>
          </p:spPr>
        </p:pic>
        <p:sp>
          <p:nvSpPr>
            <p:cNvPr id="927" name="PERIOADELE DE TIMP GEOLOGIC"/>
            <p:cNvSpPr/>
            <p:nvPr/>
          </p:nvSpPr>
          <p:spPr>
            <a:xfrm>
              <a:off x="5151171" y="161925"/>
              <a:ext cx="13768573"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sz="6800" b="1">
                  <a:solidFill>
                    <a:srgbClr val="FEFCDD"/>
                  </a:solidFill>
                  <a:uFill>
                    <a:solidFill>
                      <a:srgbClr val="FFFFFF"/>
                    </a:solidFill>
                  </a:uFill>
                  <a:latin typeface="+mj-lt"/>
                  <a:ea typeface="+mj-ea"/>
                  <a:cs typeface="+mj-cs"/>
                  <a:sym typeface="Calibri"/>
                </a:defRPr>
              </a:lvl1pPr>
            </a:lstStyle>
            <a:p>
              <a:r>
                <a:t>PERIOADELE DE TIMP GEOLOGIC</a:t>
              </a:r>
            </a:p>
          </p:txBody>
        </p:sp>
        <p:sp>
          <p:nvSpPr>
            <p:cNvPr id="928" name="ERA"/>
            <p:cNvSpPr/>
            <p:nvPr/>
          </p:nvSpPr>
          <p:spPr>
            <a:xfrm>
              <a:off x="1062037" y="1287462"/>
              <a:ext cx="208280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a:solidFill>
                    <a:srgbClr val="FFFFFF"/>
                  </a:solidFill>
                  <a:uFill>
                    <a:solidFill>
                      <a:srgbClr val="FFFFFF"/>
                    </a:solidFill>
                  </a:uFill>
                  <a:latin typeface="+mj-lt"/>
                  <a:ea typeface="+mj-ea"/>
                  <a:cs typeface="+mj-cs"/>
                  <a:sym typeface="Calibri"/>
                </a:defRPr>
              </a:lvl1pPr>
            </a:lstStyle>
            <a:p>
              <a:r>
                <a:t>ERA</a:t>
              </a:r>
            </a:p>
          </p:txBody>
        </p:sp>
        <p:sp>
          <p:nvSpPr>
            <p:cNvPr id="929" name="PERIOADA"/>
            <p:cNvSpPr/>
            <p:nvPr/>
          </p:nvSpPr>
          <p:spPr>
            <a:xfrm>
              <a:off x="7300912" y="1287462"/>
              <a:ext cx="303530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a:solidFill>
                    <a:srgbClr val="FFFFFF"/>
                  </a:solidFill>
                  <a:uFill>
                    <a:solidFill>
                      <a:srgbClr val="FFFFFF"/>
                    </a:solidFill>
                  </a:uFill>
                  <a:latin typeface="+mj-lt"/>
                  <a:ea typeface="+mj-ea"/>
                  <a:cs typeface="+mj-cs"/>
                  <a:sym typeface="Calibri"/>
                </a:defRPr>
              </a:lvl1pPr>
            </a:lstStyle>
            <a:p>
              <a:r>
                <a:t>PERIOADA</a:t>
              </a:r>
            </a:p>
          </p:txBody>
        </p:sp>
        <p:sp>
          <p:nvSpPr>
            <p:cNvPr id="930" name="EPOCA"/>
            <p:cNvSpPr/>
            <p:nvPr/>
          </p:nvSpPr>
          <p:spPr>
            <a:xfrm>
              <a:off x="12234862" y="1287462"/>
              <a:ext cx="303530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a:solidFill>
                    <a:srgbClr val="FFFFFF"/>
                  </a:solidFill>
                  <a:uFill>
                    <a:solidFill>
                      <a:srgbClr val="FFFFFF"/>
                    </a:solidFill>
                  </a:uFill>
                  <a:latin typeface="+mj-lt"/>
                  <a:ea typeface="+mj-ea"/>
                  <a:cs typeface="+mj-cs"/>
                  <a:sym typeface="Calibri"/>
                </a:defRPr>
              </a:lvl1pPr>
            </a:lstStyle>
            <a:p>
              <a:r>
                <a:t>EPOCA</a:t>
              </a:r>
            </a:p>
          </p:txBody>
        </p:sp>
        <p:sp>
          <p:nvSpPr>
            <p:cNvPr id="931" name="SUCCESIUNEA VIEȚII"/>
            <p:cNvSpPr/>
            <p:nvPr/>
          </p:nvSpPr>
          <p:spPr>
            <a:xfrm>
              <a:off x="16641762" y="1287462"/>
              <a:ext cx="797560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a:solidFill>
                    <a:srgbClr val="FFFFFF"/>
                  </a:solidFill>
                  <a:uFill>
                    <a:solidFill>
                      <a:srgbClr val="FFFFFF"/>
                    </a:solidFill>
                  </a:uFill>
                  <a:latin typeface="+mj-lt"/>
                  <a:ea typeface="+mj-ea"/>
                  <a:cs typeface="+mj-cs"/>
                  <a:sym typeface="Calibri"/>
                </a:defRPr>
              </a:lvl1pPr>
            </a:lstStyle>
            <a:p>
              <a:r>
                <a:t>SUCCESIUNEA VIEȚII</a:t>
              </a:r>
            </a:p>
          </p:txBody>
        </p:sp>
        <p:sp>
          <p:nvSpPr>
            <p:cNvPr id="932" name="CENOZOICĂ"/>
            <p:cNvSpPr/>
            <p:nvPr/>
          </p:nvSpPr>
          <p:spPr>
            <a:xfrm>
              <a:off x="471487" y="2306637"/>
              <a:ext cx="3924301"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sz="4800">
                  <a:solidFill>
                    <a:srgbClr val="FFFFFF"/>
                  </a:solidFill>
                  <a:uFill>
                    <a:solidFill>
                      <a:srgbClr val="FFFFFF"/>
                    </a:solidFill>
                  </a:uFill>
                  <a:latin typeface="+mj-lt"/>
                  <a:ea typeface="+mj-ea"/>
                  <a:cs typeface="+mj-cs"/>
                  <a:sym typeface="Calibri"/>
                </a:defRPr>
              </a:lvl1pPr>
            </a:lstStyle>
            <a:p>
              <a:r>
                <a:t>CENOZOICĂ</a:t>
              </a:r>
            </a:p>
          </p:txBody>
        </p:sp>
        <p:sp>
          <p:nvSpPr>
            <p:cNvPr id="933" name="VIAȚA nouă"/>
            <p:cNvSpPr/>
            <p:nvPr/>
          </p:nvSpPr>
          <p:spPr>
            <a:xfrm>
              <a:off x="879475" y="3063875"/>
              <a:ext cx="3035300"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sz="3100">
                  <a:solidFill>
                    <a:srgbClr val="FFFFFF"/>
                  </a:solidFill>
                  <a:uFill>
                    <a:solidFill>
                      <a:srgbClr val="FFFFFF"/>
                    </a:solidFill>
                  </a:uFill>
                  <a:latin typeface="+mj-lt"/>
                  <a:ea typeface="+mj-ea"/>
                  <a:cs typeface="+mj-cs"/>
                  <a:sym typeface="Calibri"/>
                </a:defRPr>
              </a:lvl1pPr>
            </a:lstStyle>
            <a:p>
              <a:r>
                <a:t>VIAȚA nouă</a:t>
              </a:r>
            </a:p>
          </p:txBody>
        </p:sp>
        <p:sp>
          <p:nvSpPr>
            <p:cNvPr id="934" name="CUATERNAR"/>
            <p:cNvSpPr/>
            <p:nvPr/>
          </p:nvSpPr>
          <p:spPr>
            <a:xfrm>
              <a:off x="4821237" y="2198687"/>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CUATERNAR</a:t>
              </a:r>
            </a:p>
          </p:txBody>
        </p:sp>
        <p:sp>
          <p:nvSpPr>
            <p:cNvPr id="935" name="TERȚIAR"/>
            <p:cNvSpPr/>
            <p:nvPr/>
          </p:nvSpPr>
          <p:spPr>
            <a:xfrm>
              <a:off x="4821237" y="3033712"/>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TERȚIAR</a:t>
              </a:r>
            </a:p>
          </p:txBody>
        </p:sp>
        <p:sp>
          <p:nvSpPr>
            <p:cNvPr id="936" name="CRETACIC"/>
            <p:cNvSpPr/>
            <p:nvPr/>
          </p:nvSpPr>
          <p:spPr>
            <a:xfrm>
              <a:off x="4821237" y="4116387"/>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CRETACIC</a:t>
              </a:r>
            </a:p>
          </p:txBody>
        </p:sp>
        <p:sp>
          <p:nvSpPr>
            <p:cNvPr id="937" name="JURASIC"/>
            <p:cNvSpPr/>
            <p:nvPr/>
          </p:nvSpPr>
          <p:spPr>
            <a:xfrm>
              <a:off x="4821237" y="4943475"/>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JURASIC</a:t>
              </a:r>
            </a:p>
          </p:txBody>
        </p:sp>
        <p:sp>
          <p:nvSpPr>
            <p:cNvPr id="938" name="TRIASIC"/>
            <p:cNvSpPr/>
            <p:nvPr/>
          </p:nvSpPr>
          <p:spPr>
            <a:xfrm>
              <a:off x="4821237" y="5770562"/>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TRIASIC</a:t>
              </a:r>
            </a:p>
          </p:txBody>
        </p:sp>
        <p:sp>
          <p:nvSpPr>
            <p:cNvPr id="939" name="PERMIAN"/>
            <p:cNvSpPr/>
            <p:nvPr/>
          </p:nvSpPr>
          <p:spPr>
            <a:xfrm>
              <a:off x="4821237" y="6853237"/>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PERMIAN</a:t>
              </a:r>
            </a:p>
          </p:txBody>
        </p:sp>
        <p:sp>
          <p:nvSpPr>
            <p:cNvPr id="940" name="PENNSYLVANIAN"/>
            <p:cNvSpPr/>
            <p:nvPr/>
          </p:nvSpPr>
          <p:spPr>
            <a:xfrm>
              <a:off x="5422900" y="7850187"/>
              <a:ext cx="39243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2400">
                  <a:solidFill>
                    <a:srgbClr val="FFFFFF"/>
                  </a:solidFill>
                  <a:uFill>
                    <a:solidFill>
                      <a:srgbClr val="FFFFFF"/>
                    </a:solidFill>
                  </a:uFill>
                  <a:latin typeface="+mj-lt"/>
                  <a:ea typeface="+mj-ea"/>
                  <a:cs typeface="+mj-cs"/>
                  <a:sym typeface="Calibri"/>
                </a:defRPr>
              </a:lvl1pPr>
            </a:lstStyle>
            <a:p>
              <a:r>
                <a:t>PENNSYLVANIAN</a:t>
              </a:r>
            </a:p>
          </p:txBody>
        </p:sp>
        <p:sp>
          <p:nvSpPr>
            <p:cNvPr id="941" name="MISSISSIPPIAN"/>
            <p:cNvSpPr/>
            <p:nvPr/>
          </p:nvSpPr>
          <p:spPr>
            <a:xfrm>
              <a:off x="5422900" y="8789987"/>
              <a:ext cx="39243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2400">
                  <a:solidFill>
                    <a:srgbClr val="FFFFFF"/>
                  </a:solidFill>
                  <a:uFill>
                    <a:solidFill>
                      <a:srgbClr val="FFFFFF"/>
                    </a:solidFill>
                  </a:uFill>
                  <a:latin typeface="+mj-lt"/>
                  <a:ea typeface="+mj-ea"/>
                  <a:cs typeface="+mj-cs"/>
                  <a:sym typeface="Calibri"/>
                </a:defRPr>
              </a:lvl1pPr>
            </a:lstStyle>
            <a:p>
              <a:r>
                <a:t>MISSISSIPPIAN</a:t>
              </a:r>
            </a:p>
          </p:txBody>
        </p:sp>
        <p:sp>
          <p:nvSpPr>
            <p:cNvPr id="942" name="ORDOVICIAN"/>
            <p:cNvSpPr/>
            <p:nvPr/>
          </p:nvSpPr>
          <p:spPr>
            <a:xfrm>
              <a:off x="4986337" y="11395075"/>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ORDOVICIAN</a:t>
              </a:r>
            </a:p>
          </p:txBody>
        </p:sp>
        <p:sp>
          <p:nvSpPr>
            <p:cNvPr id="943" name="CAMBRIAN"/>
            <p:cNvSpPr/>
            <p:nvPr/>
          </p:nvSpPr>
          <p:spPr>
            <a:xfrm>
              <a:off x="4986337" y="12222162"/>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CAMBRIAN</a:t>
              </a:r>
            </a:p>
          </p:txBody>
        </p:sp>
        <p:sp>
          <p:nvSpPr>
            <p:cNvPr id="944" name="PRECAMBRIAN"/>
            <p:cNvSpPr/>
            <p:nvPr/>
          </p:nvSpPr>
          <p:spPr>
            <a:xfrm>
              <a:off x="4986337" y="13049250"/>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PRECAMBRIAN</a:t>
              </a:r>
            </a:p>
          </p:txBody>
        </p:sp>
        <p:sp>
          <p:nvSpPr>
            <p:cNvPr id="945" name="DEVONIAN"/>
            <p:cNvSpPr/>
            <p:nvPr/>
          </p:nvSpPr>
          <p:spPr>
            <a:xfrm>
              <a:off x="4986337" y="9694862"/>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DEVONIAN</a:t>
              </a:r>
            </a:p>
          </p:txBody>
        </p:sp>
        <p:sp>
          <p:nvSpPr>
            <p:cNvPr id="946" name="SILURIAN"/>
            <p:cNvSpPr/>
            <p:nvPr/>
          </p:nvSpPr>
          <p:spPr>
            <a:xfrm>
              <a:off x="4986337" y="10521950"/>
              <a:ext cx="39243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600">
                  <a:solidFill>
                    <a:srgbClr val="FFFFFF"/>
                  </a:solidFill>
                  <a:uFill>
                    <a:solidFill>
                      <a:srgbClr val="FFFFFF"/>
                    </a:solidFill>
                  </a:uFill>
                  <a:latin typeface="+mj-lt"/>
                  <a:ea typeface="+mj-ea"/>
                  <a:cs typeface="+mj-cs"/>
                  <a:sym typeface="Calibri"/>
                </a:defRPr>
              </a:lvl1pPr>
            </a:lstStyle>
            <a:p>
              <a:r>
                <a:t>SILURIAN</a:t>
              </a:r>
            </a:p>
          </p:txBody>
        </p:sp>
        <p:sp>
          <p:nvSpPr>
            <p:cNvPr id="947" name="CARBONIFER"/>
            <p:cNvSpPr/>
            <p:nvPr/>
          </p:nvSpPr>
          <p:spPr>
            <a:xfrm rot="16200000">
              <a:off x="4029075" y="8345487"/>
              <a:ext cx="2197100" cy="4191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sz="2700">
                  <a:solidFill>
                    <a:srgbClr val="FFFFFF"/>
                  </a:solidFill>
                  <a:uFill>
                    <a:solidFill>
                      <a:srgbClr val="FFFFFF"/>
                    </a:solidFill>
                  </a:uFill>
                  <a:latin typeface="+mj-lt"/>
                  <a:ea typeface="+mj-ea"/>
                  <a:cs typeface="+mj-cs"/>
                  <a:sym typeface="Calibri"/>
                </a:defRPr>
              </a:lvl1pPr>
            </a:lstStyle>
            <a:p>
              <a:r>
                <a:t>CARBONIFER</a:t>
              </a:r>
            </a:p>
          </p:txBody>
        </p:sp>
        <p:sp>
          <p:nvSpPr>
            <p:cNvPr id="948" name="MESOZOICĂ"/>
            <p:cNvSpPr/>
            <p:nvPr/>
          </p:nvSpPr>
          <p:spPr>
            <a:xfrm>
              <a:off x="427037" y="4645024"/>
              <a:ext cx="3924301"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sz="4800">
                  <a:solidFill>
                    <a:srgbClr val="FFFFFF"/>
                  </a:solidFill>
                  <a:uFill>
                    <a:solidFill>
                      <a:srgbClr val="FFFFFF"/>
                    </a:solidFill>
                  </a:uFill>
                  <a:latin typeface="+mj-lt"/>
                  <a:ea typeface="+mj-ea"/>
                  <a:cs typeface="+mj-cs"/>
                  <a:sym typeface="Calibri"/>
                </a:defRPr>
              </a:lvl1pPr>
            </a:lstStyle>
            <a:p>
              <a:r>
                <a:t>MESOZOICĂ</a:t>
              </a:r>
            </a:p>
          </p:txBody>
        </p:sp>
        <p:sp>
          <p:nvSpPr>
            <p:cNvPr id="949" name="VIAȚA de mijloc"/>
            <p:cNvSpPr/>
            <p:nvPr/>
          </p:nvSpPr>
          <p:spPr>
            <a:xfrm>
              <a:off x="833437" y="5394325"/>
              <a:ext cx="3035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sz="3100">
                  <a:solidFill>
                    <a:srgbClr val="FFFFFF"/>
                  </a:solidFill>
                  <a:uFill>
                    <a:solidFill>
                      <a:srgbClr val="FFFFFF"/>
                    </a:solidFill>
                  </a:uFill>
                  <a:latin typeface="+mj-lt"/>
                  <a:ea typeface="+mj-ea"/>
                  <a:cs typeface="+mj-cs"/>
                  <a:sym typeface="Calibri"/>
                </a:defRPr>
              </a:lvl1pPr>
            </a:lstStyle>
            <a:p>
              <a:r>
                <a:t>VIAȚA de mijloc</a:t>
              </a:r>
            </a:p>
          </p:txBody>
        </p:sp>
        <p:sp>
          <p:nvSpPr>
            <p:cNvPr id="950" name="PALEOZOICĂ"/>
            <p:cNvSpPr/>
            <p:nvPr/>
          </p:nvSpPr>
          <p:spPr>
            <a:xfrm>
              <a:off x="471487" y="9080499"/>
              <a:ext cx="3924301"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sz="4800">
                  <a:solidFill>
                    <a:srgbClr val="FFFFFF"/>
                  </a:solidFill>
                  <a:uFill>
                    <a:solidFill>
                      <a:srgbClr val="FFFFFF"/>
                    </a:solidFill>
                  </a:uFill>
                  <a:latin typeface="+mj-lt"/>
                  <a:ea typeface="+mj-ea"/>
                  <a:cs typeface="+mj-cs"/>
                  <a:sym typeface="Calibri"/>
                </a:defRPr>
              </a:lvl1pPr>
            </a:lstStyle>
            <a:p>
              <a:r>
                <a:t>PALEOZOICĂ</a:t>
              </a:r>
            </a:p>
          </p:txBody>
        </p:sp>
        <p:sp>
          <p:nvSpPr>
            <p:cNvPr id="951" name="VIAȚA Antică"/>
            <p:cNvSpPr/>
            <p:nvPr/>
          </p:nvSpPr>
          <p:spPr>
            <a:xfrm>
              <a:off x="879475" y="9831387"/>
              <a:ext cx="3035300"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FFFFF"/>
                </a:buClr>
                <a:buFont typeface="Calibri"/>
                <a:defRPr sz="3100">
                  <a:solidFill>
                    <a:srgbClr val="FFFFFF"/>
                  </a:solidFill>
                  <a:uFill>
                    <a:solidFill>
                      <a:srgbClr val="FFFFFF"/>
                    </a:solidFill>
                  </a:uFill>
                  <a:latin typeface="+mj-lt"/>
                  <a:ea typeface="+mj-ea"/>
                  <a:cs typeface="+mj-cs"/>
                  <a:sym typeface="Calibri"/>
                </a:defRPr>
              </a:lvl1pPr>
            </a:lstStyle>
            <a:p>
              <a:r>
                <a:t>VIAȚA Antică</a:t>
              </a:r>
            </a:p>
          </p:txBody>
        </p:sp>
        <p:sp>
          <p:nvSpPr>
            <p:cNvPr id="952" name="0–1 MILIOANE DE ANI"/>
            <p:cNvSpPr/>
            <p:nvPr/>
          </p:nvSpPr>
          <p:spPr>
            <a:xfrm>
              <a:off x="8580437" y="2251075"/>
              <a:ext cx="3924301"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0–1 MILIOANE DE ANI</a:t>
              </a:r>
            </a:p>
          </p:txBody>
        </p:sp>
        <p:sp>
          <p:nvSpPr>
            <p:cNvPr id="953" name="62 MILIOANE DE ANI"/>
            <p:cNvSpPr/>
            <p:nvPr/>
          </p:nvSpPr>
          <p:spPr>
            <a:xfrm>
              <a:off x="8580437" y="3078162"/>
              <a:ext cx="392430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62 MILIOANE DE ANI</a:t>
              </a:r>
            </a:p>
          </p:txBody>
        </p:sp>
        <p:sp>
          <p:nvSpPr>
            <p:cNvPr id="954" name="72 MILIOANE DE ANI"/>
            <p:cNvSpPr/>
            <p:nvPr/>
          </p:nvSpPr>
          <p:spPr>
            <a:xfrm>
              <a:off x="8580437" y="4160837"/>
              <a:ext cx="392430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72 MILIOANE DE ANI</a:t>
              </a:r>
            </a:p>
          </p:txBody>
        </p:sp>
        <p:sp>
          <p:nvSpPr>
            <p:cNvPr id="955" name="46 MILIOANE DE ANI"/>
            <p:cNvSpPr/>
            <p:nvPr/>
          </p:nvSpPr>
          <p:spPr>
            <a:xfrm>
              <a:off x="8580437" y="4987925"/>
              <a:ext cx="3924301"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46 MILIOANE DE ANI</a:t>
              </a:r>
            </a:p>
          </p:txBody>
        </p:sp>
        <p:sp>
          <p:nvSpPr>
            <p:cNvPr id="956" name="49 MILIOANE DE ANI"/>
            <p:cNvSpPr/>
            <p:nvPr/>
          </p:nvSpPr>
          <p:spPr>
            <a:xfrm>
              <a:off x="8580437" y="5815012"/>
              <a:ext cx="392430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49 MILIOANE DE ANI</a:t>
              </a:r>
            </a:p>
          </p:txBody>
        </p:sp>
        <p:sp>
          <p:nvSpPr>
            <p:cNvPr id="957" name="50 MILIOANE DE ANI"/>
            <p:cNvSpPr/>
            <p:nvPr/>
          </p:nvSpPr>
          <p:spPr>
            <a:xfrm>
              <a:off x="8580437" y="6897687"/>
              <a:ext cx="392430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50 MILIOANE DE ANI</a:t>
              </a:r>
            </a:p>
          </p:txBody>
        </p:sp>
        <p:sp>
          <p:nvSpPr>
            <p:cNvPr id="958" name="30 MILIOANE DE ANI"/>
            <p:cNvSpPr/>
            <p:nvPr/>
          </p:nvSpPr>
          <p:spPr>
            <a:xfrm>
              <a:off x="9182100" y="7858124"/>
              <a:ext cx="39243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2400">
                  <a:solidFill>
                    <a:srgbClr val="FFFFFF"/>
                  </a:solidFill>
                  <a:uFill>
                    <a:solidFill>
                      <a:srgbClr val="FFFFFF"/>
                    </a:solidFill>
                  </a:uFill>
                  <a:latin typeface="+mj-lt"/>
                  <a:ea typeface="+mj-ea"/>
                  <a:cs typeface="+mj-cs"/>
                  <a:sym typeface="Calibri"/>
                </a:defRPr>
              </a:lvl1pPr>
            </a:lstStyle>
            <a:p>
              <a:r>
                <a:t>30 MILIOANE DE ANI</a:t>
              </a:r>
            </a:p>
          </p:txBody>
        </p:sp>
        <p:sp>
          <p:nvSpPr>
            <p:cNvPr id="959" name="35 MILIOANE DE ANI"/>
            <p:cNvSpPr/>
            <p:nvPr/>
          </p:nvSpPr>
          <p:spPr>
            <a:xfrm>
              <a:off x="9182100" y="8789987"/>
              <a:ext cx="3924300"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2400">
                  <a:solidFill>
                    <a:srgbClr val="FFFFFF"/>
                  </a:solidFill>
                  <a:uFill>
                    <a:solidFill>
                      <a:srgbClr val="FFFFFF"/>
                    </a:solidFill>
                  </a:uFill>
                  <a:latin typeface="+mj-lt"/>
                  <a:ea typeface="+mj-ea"/>
                  <a:cs typeface="+mj-cs"/>
                  <a:sym typeface="Calibri"/>
                </a:defRPr>
              </a:lvl1pPr>
            </a:lstStyle>
            <a:p>
              <a:r>
                <a:t>35 MILIOANE DE ANI</a:t>
              </a:r>
            </a:p>
          </p:txBody>
        </p:sp>
        <p:sp>
          <p:nvSpPr>
            <p:cNvPr id="960" name="75 MILIOANE DE ANI"/>
            <p:cNvSpPr/>
            <p:nvPr/>
          </p:nvSpPr>
          <p:spPr>
            <a:xfrm>
              <a:off x="8745537" y="11439525"/>
              <a:ext cx="3924301"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75 MILIOANE DE ANI</a:t>
              </a:r>
            </a:p>
          </p:txBody>
        </p:sp>
        <p:sp>
          <p:nvSpPr>
            <p:cNvPr id="961" name="100 MILIOANE DE ANI"/>
            <p:cNvSpPr/>
            <p:nvPr/>
          </p:nvSpPr>
          <p:spPr>
            <a:xfrm>
              <a:off x="8745537" y="12266612"/>
              <a:ext cx="392430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100 MILIOANE DE ANI</a:t>
              </a:r>
            </a:p>
          </p:txBody>
        </p:sp>
        <p:sp>
          <p:nvSpPr>
            <p:cNvPr id="962" name="60 MILIOANE DE ANI"/>
            <p:cNvSpPr/>
            <p:nvPr/>
          </p:nvSpPr>
          <p:spPr>
            <a:xfrm>
              <a:off x="8745537" y="9739312"/>
              <a:ext cx="392430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60 MILIOANE DE ANI</a:t>
              </a:r>
            </a:p>
          </p:txBody>
        </p:sp>
        <p:sp>
          <p:nvSpPr>
            <p:cNvPr id="963" name="20 MILIOANE DE ANI"/>
            <p:cNvSpPr/>
            <p:nvPr/>
          </p:nvSpPr>
          <p:spPr>
            <a:xfrm>
              <a:off x="8745537" y="10566400"/>
              <a:ext cx="3924301"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914400">
                <a:buClr>
                  <a:srgbClr val="FFFFFF"/>
                </a:buClr>
                <a:buFont typeface="Calibri"/>
                <a:defRPr sz="3000">
                  <a:solidFill>
                    <a:srgbClr val="FFFFFF"/>
                  </a:solidFill>
                  <a:uFill>
                    <a:solidFill>
                      <a:srgbClr val="FFFFFF"/>
                    </a:solidFill>
                  </a:uFill>
                  <a:latin typeface="+mj-lt"/>
                  <a:ea typeface="+mj-ea"/>
                  <a:cs typeface="+mj-cs"/>
                  <a:sym typeface="Calibri"/>
                </a:defRPr>
              </a:lvl1pPr>
            </a:lstStyle>
            <a:p>
              <a:r>
                <a:t>20 MILIOANE DE ANI</a:t>
              </a:r>
            </a:p>
          </p:txBody>
        </p:sp>
      </p:grpSp>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Evoluția Mamiferelor”"/>
          <p:cNvSpPr>
            <a:spLocks noGrp="1"/>
          </p:cNvSpPr>
          <p:nvPr>
            <p:ph type="title" idx="4294967295"/>
          </p:nvPr>
        </p:nvSpPr>
        <p:spPr>
          <a:xfrm>
            <a:off x="1739900" y="292642"/>
            <a:ext cx="20904200" cy="1689101"/>
          </a:xfrm>
          <a:prstGeom prst="rect">
            <a:avLst/>
          </a:prstGeom>
        </p:spPr>
        <p:txBody>
          <a:bodyPr lIns="0" tIns="0" rIns="0" bIns="0"/>
          <a:lstStyle>
            <a:lvl1pPr>
              <a:defRPr sz="9600">
                <a:solidFill>
                  <a:srgbClr val="381C00"/>
                </a:solidFill>
              </a:defRPr>
            </a:lvl1pPr>
          </a:lstStyle>
          <a:p>
            <a:r>
              <a:t>“Evoluția Mamiferelor”</a:t>
            </a:r>
          </a:p>
        </p:txBody>
      </p:sp>
      <p:sp>
        <p:nvSpPr>
          <p:cNvPr id="967" name="Scientific American, Sept. 1978, pp. 152–153."/>
          <p:cNvSpPr>
            <a:spLocks noGrp="1"/>
          </p:cNvSpPr>
          <p:nvPr>
            <p:ph type="body" sz="quarter" idx="4294967295"/>
          </p:nvPr>
        </p:nvSpPr>
        <p:spPr>
          <a:xfrm>
            <a:off x="1752600" y="11277600"/>
            <a:ext cx="20866100" cy="1689100"/>
          </a:xfrm>
          <a:prstGeom prst="rect">
            <a:avLst/>
          </a:prstGeom>
        </p:spPr>
        <p:txBody>
          <a:bodyPr lIns="0" tIns="0" rIns="0" bIns="0" anchor="b">
            <a:normAutofit/>
          </a:bodyPr>
          <a:lstStyle/>
          <a:p>
            <a:pPr algn="ctr">
              <a:lnSpc>
                <a:spcPct val="90000"/>
              </a:lnSpc>
              <a:defRPr sz="3600">
                <a:solidFill>
                  <a:srgbClr val="381C00"/>
                </a:solid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Scientific American</a:t>
            </a:r>
            <a:r>
              <a:t>, Sept. 1978, pp. 152–153.</a:t>
            </a:r>
          </a:p>
        </p:txBody>
      </p:sp>
      <p:pic>
        <p:nvPicPr>
          <p:cNvPr id="968" name="image.jpg" descr="image.jpg"/>
          <p:cNvPicPr>
            <a:picLocks noChangeAspect="1"/>
          </p:cNvPicPr>
          <p:nvPr/>
        </p:nvPicPr>
        <p:blipFill>
          <a:blip r:embed="rId2">
            <a:extLst/>
          </a:blip>
          <a:srcRect b="8462"/>
          <a:stretch>
            <a:fillRect/>
          </a:stretch>
        </p:blipFill>
        <p:spPr>
          <a:xfrm>
            <a:off x="5005332" y="1779130"/>
            <a:ext cx="14360974" cy="10589541"/>
          </a:xfrm>
          <a:prstGeom prst="rect">
            <a:avLst/>
          </a:prstGeom>
          <a:ln w="12700">
            <a:miter lim="400000"/>
          </a:ln>
        </p:spPr>
      </p:pic>
      <p:pic>
        <p:nvPicPr>
          <p:cNvPr id="969" name="image.jpg" descr="image.jpg"/>
          <p:cNvPicPr>
            <a:picLocks noChangeAspect="1"/>
          </p:cNvPicPr>
          <p:nvPr/>
        </p:nvPicPr>
        <p:blipFill>
          <a:blip r:embed="rId3">
            <a:extLst/>
          </a:blip>
          <a:srcRect b="92933"/>
          <a:stretch>
            <a:fillRect/>
          </a:stretch>
        </p:blipFill>
        <p:spPr>
          <a:xfrm>
            <a:off x="-1727200" y="1790700"/>
            <a:ext cx="26327100" cy="147448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69"/>
                                        </p:tgtEl>
                                        <p:attrNameLst>
                                          <p:attrName>style.visibility</p:attrName>
                                        </p:attrNameLst>
                                      </p:cBhvr>
                                      <p:to>
                                        <p:strVal val="visible"/>
                                      </p:to>
                                    </p:set>
                                    <p:anim calcmode="lin" valueType="num">
                                      <p:cBhvr>
                                        <p:cTn id="7" dur="500" fill="hold"/>
                                        <p:tgtEl>
                                          <p:spTgt spid="969"/>
                                        </p:tgtEl>
                                        <p:attrNameLst>
                                          <p:attrName>ppt_w</p:attrName>
                                        </p:attrNameLst>
                                      </p:cBhvr>
                                      <p:tavLst>
                                        <p:tav tm="0">
                                          <p:val>
                                            <p:fltVal val="0"/>
                                          </p:val>
                                        </p:tav>
                                        <p:tav tm="100000">
                                          <p:val>
                                            <p:strVal val="#ppt_w"/>
                                          </p:val>
                                        </p:tav>
                                      </p:tavLst>
                                    </p:anim>
                                    <p:anim calcmode="lin" valueType="num">
                                      <p:cBhvr>
                                        <p:cTn id="8" dur="500" fill="hold"/>
                                        <p:tgtEl>
                                          <p:spTgt spid="96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grpId="2" nodeType="clickEffect">
                                  <p:stCondLst>
                                    <p:cond delay="0"/>
                                  </p:stCondLst>
                                  <p:iterate>
                                    <p:tmAbs val="0"/>
                                  </p:iterate>
                                  <p:childTnLst>
                                    <p:anim calcmode="lin" valueType="num">
                                      <p:cBhvr>
                                        <p:cTn id="12" dur="500" fill="hold"/>
                                        <p:tgtEl>
                                          <p:spTgt spid="969"/>
                                        </p:tgtEl>
                                        <p:attrNameLst>
                                          <p:attrName>ppt_w</p:attrName>
                                        </p:attrNameLst>
                                      </p:cBhvr>
                                      <p:tavLst>
                                        <p:tav tm="0">
                                          <p:val>
                                            <p:strVal val="ppt_w"/>
                                          </p:val>
                                        </p:tav>
                                        <p:tav tm="100000">
                                          <p:val>
                                            <p:fltVal val="0"/>
                                          </p:val>
                                        </p:tav>
                                      </p:tavLst>
                                    </p:anim>
                                    <p:anim calcmode="lin" valueType="num">
                                      <p:cBhvr>
                                        <p:cTn id="13" dur="500" fill="hold"/>
                                        <p:tgtEl>
                                          <p:spTgt spid="969"/>
                                        </p:tgtEl>
                                        <p:attrNameLst>
                                          <p:attrName>ppt_h</p:attrName>
                                        </p:attrNameLst>
                                      </p:cBhvr>
                                      <p:tavLst>
                                        <p:tav tm="0">
                                          <p:val>
                                            <p:strVal val="ppt_h"/>
                                          </p:val>
                                        </p:tav>
                                        <p:tav tm="100000">
                                          <p:val>
                                            <p:fltVal val="0"/>
                                          </p:val>
                                        </p:tav>
                                      </p:tavLst>
                                    </p:anim>
                                    <p:set>
                                      <p:cBhvr>
                                        <p:cTn id="14" fill="hold">
                                          <p:stCondLst>
                                            <p:cond delay="499"/>
                                          </p:stCondLst>
                                        </p:cTn>
                                        <p:tgtEl>
                                          <p:spTgt spid="9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 grpId="1" animBg="1" advAuto="0"/>
      <p:bldP spid="969"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Raritatea extremă a formelor intermediare din evidența fosilelor persistă ca și un aranjament secret al paleontologiei.  Arborii evoluționari care împodobesc manualele noastre conțin informații  doar la vârfurile și la nodurile ramurilor lor; restul este deducție, oarecum rezonabilă, nu dovada fosilelor.”"/>
          <p:cNvSpPr>
            <a:spLocks noGrp="1"/>
          </p:cNvSpPr>
          <p:nvPr>
            <p:ph type="title"/>
          </p:nvPr>
        </p:nvSpPr>
        <p:spPr>
          <a:xfrm>
            <a:off x="5495534" y="1270000"/>
            <a:ext cx="17654452" cy="8388988"/>
          </a:xfrm>
          <a:prstGeom prst="rect">
            <a:avLst/>
          </a:prstGeom>
        </p:spPr>
        <p:txBody>
          <a:bodyPr/>
          <a:lstStyle/>
          <a:p>
            <a:pPr>
              <a:defRPr sz="7000">
                <a:solidFill>
                  <a:srgbClr val="381C00"/>
                </a:solidFill>
              </a:defRPr>
            </a:pPr>
            <a:r>
              <a:t>“</a:t>
            </a:r>
            <a:r>
              <a:rPr b="1"/>
              <a:t>Raritatea</a:t>
            </a:r>
            <a:r>
              <a:t> extremă a formelor intermediare din evidența fosilelor persistă ca și un aranjament secret al </a:t>
            </a:r>
            <a:r>
              <a:rPr b="1"/>
              <a:t>paleontologiei</a:t>
            </a:r>
            <a:r>
              <a:t>.  Arborii evoluționari care împodobesc manualele noastre conțin informații  doar la vârfurile și la nodurile ramurilor lor; restul este deducție, oarecum rezonabilă, nu dovada fosilelor.”</a:t>
            </a:r>
          </a:p>
        </p:txBody>
      </p:sp>
      <p:sp>
        <p:nvSpPr>
          <p:cNvPr id="972" name="Stephen J. Gould, “Evolution's Erratic Pace,” Natural History 86, no. 5 (May 1977): 14."/>
          <p:cNvSpPr>
            <a:spLocks noGrp="1"/>
          </p:cNvSpPr>
          <p:nvPr>
            <p:ph type="body" sz="quarter" idx="1"/>
          </p:nvPr>
        </p:nvSpPr>
        <p:spPr>
          <a:xfrm>
            <a:off x="2788064" y="10552519"/>
            <a:ext cx="19481801" cy="1689101"/>
          </a:xfrm>
          <a:prstGeom prst="rect">
            <a:avLst/>
          </a:prstGeom>
        </p:spPr>
        <p:txBody>
          <a:bodyPr/>
          <a:lstStyle/>
          <a:p>
            <a:pPr>
              <a:defRPr>
                <a:solidFill>
                  <a:srgbClr val="381C00"/>
                </a:solidFill>
              </a:defRPr>
            </a:pPr>
            <a:r>
              <a:t>Stephen J. Gould, “Evolution's Erratic Pace,” </a:t>
            </a:r>
            <a:r>
              <a:rPr>
                <a:latin typeface="DejaVu Sans Condensed Oblique"/>
                <a:ea typeface="DejaVu Sans Condensed Oblique"/>
                <a:cs typeface="DejaVu Sans Condensed Oblique"/>
                <a:sym typeface="DejaVu Sans Condensed Oblique"/>
              </a:rPr>
              <a:t>Natural History</a:t>
            </a:r>
            <a:r>
              <a:t> 86, no. 5 (May 1977): 14.</a:t>
            </a:r>
          </a:p>
        </p:txBody>
      </p:sp>
      <p:pic>
        <p:nvPicPr>
          <p:cNvPr id="973" name="Gould, Stephen J--young.jpg" descr="Gould, Stephen J--young.jpg"/>
          <p:cNvPicPr>
            <a:picLocks/>
          </p:cNvPicPr>
          <p:nvPr/>
        </p:nvPicPr>
        <p:blipFill>
          <a:blip r:embed="rId3">
            <a:extLst/>
          </a:blip>
          <a:stretch>
            <a:fillRect/>
          </a:stretch>
        </p:blipFill>
        <p:spPr>
          <a:xfrm>
            <a:off x="883575" y="1629365"/>
            <a:ext cx="4241801" cy="6769101"/>
          </a:xfrm>
          <a:prstGeom prst="rect">
            <a:avLst/>
          </a:prstGeom>
        </p:spPr>
      </p:pic>
      <p:sp>
        <p:nvSpPr>
          <p:cNvPr id="974" name="1977"/>
          <p:cNvSpPr/>
          <p:nvPr/>
        </p:nvSpPr>
        <p:spPr>
          <a:xfrm>
            <a:off x="18454078" y="9745943"/>
            <a:ext cx="3167063"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381C00"/>
                </a:solidFill>
                <a:latin typeface="DejaVu Sans Condensed"/>
                <a:ea typeface="DejaVu Sans Condensed"/>
                <a:cs typeface="DejaVu Sans Condensed"/>
                <a:sym typeface="DejaVu Sans Condensed"/>
              </a:defRPr>
            </a:lvl1pPr>
          </a:lstStyle>
          <a:p>
            <a:r>
              <a:t>1977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71"/>
                                        </p:tgtEl>
                                        <p:attrNameLst>
                                          <p:attrName>style.visibility</p:attrName>
                                        </p:attrNameLst>
                                      </p:cBhvr>
                                      <p:to>
                                        <p:strVal val="visible"/>
                                      </p:to>
                                    </p:set>
                                    <p:animEffect transition="in" filter="dissolve">
                                      <p:cBhvr>
                                        <p:cTn id="7" dur="5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Având în vedere faptul evoluției, cineva…"/>
          <p:cNvSpPr>
            <a:spLocks noGrp="1"/>
          </p:cNvSpPr>
          <p:nvPr>
            <p:ph type="title"/>
          </p:nvPr>
        </p:nvSpPr>
        <p:spPr>
          <a:xfrm>
            <a:off x="1551370" y="1219200"/>
            <a:ext cx="17686754" cy="10536445"/>
          </a:xfrm>
          <a:prstGeom prst="rect">
            <a:avLst/>
          </a:prstGeom>
        </p:spPr>
        <p:txBody>
          <a:bodyPr/>
          <a:lstStyle/>
          <a:p>
            <a:pPr>
              <a:defRPr sz="7000">
                <a:solidFill>
                  <a:srgbClr val="381C00"/>
                </a:solidFill>
              </a:defRPr>
            </a:pPr>
            <a:r>
              <a:t>“Având în vedere faptul evoluției, cineva </a:t>
            </a:r>
          </a:p>
          <a:p>
            <a:pPr>
              <a:defRPr sz="7000">
                <a:solidFill>
                  <a:srgbClr val="381C00"/>
                </a:solidFill>
              </a:defRPr>
            </a:pPr>
            <a:r>
              <a:t>s-ar aștepta ca fosilele să documenteze schimbarea graduală continuă de la formele ancestrale la descendenți.  Dar aceasta nu este găsită de paleontologist. </a:t>
            </a:r>
          </a:p>
          <a:p>
            <a:pPr>
              <a:defRPr sz="7000">
                <a:solidFill>
                  <a:srgbClr val="381C00"/>
                </a:solidFill>
              </a:defRPr>
            </a:pPr>
            <a:r>
              <a:t>În schimb, el sau ea găsește </a:t>
            </a:r>
            <a:r>
              <a:rPr b="1"/>
              <a:t>goluri</a:t>
            </a:r>
            <a:r>
              <a:t>  în aproape toate seriile filetice. … </a:t>
            </a:r>
          </a:p>
          <a:p>
            <a:pPr>
              <a:defRPr sz="7000">
                <a:solidFill>
                  <a:srgbClr val="381C00"/>
                </a:solidFill>
              </a:defRPr>
            </a:pPr>
            <a:r>
              <a:t>Descoperirea seriilor de specii neîntrerupte care se schimbă gradual în specii descendente </a:t>
            </a:r>
            <a:r>
              <a:rPr b="1"/>
              <a:t>este foarte rară</a:t>
            </a:r>
            <a:r>
              <a:t>.”</a:t>
            </a:r>
          </a:p>
        </p:txBody>
      </p:sp>
      <p:sp>
        <p:nvSpPr>
          <p:cNvPr id="979" name="Ernst Mayr, What Evolution is (New York: Basic Books, 2001), p. 14."/>
          <p:cNvSpPr>
            <a:spLocks noGrp="1"/>
          </p:cNvSpPr>
          <p:nvPr>
            <p:ph type="body" sz="quarter" idx="1"/>
          </p:nvPr>
        </p:nvSpPr>
        <p:spPr>
          <a:xfrm>
            <a:off x="2457450" y="11690764"/>
            <a:ext cx="19469100" cy="1689101"/>
          </a:xfrm>
          <a:prstGeom prst="rect">
            <a:avLst/>
          </a:prstGeom>
        </p:spPr>
        <p:txBody>
          <a:bodyPr anchor="ctr"/>
          <a:lstStyle/>
          <a:p>
            <a:pPr>
              <a:defRPr>
                <a:solidFill>
                  <a:srgbClr val="381C00"/>
                </a:solidFill>
              </a:defRPr>
            </a:pPr>
            <a:r>
              <a:t>Ernst Mayr, </a:t>
            </a:r>
            <a:r>
              <a:rPr>
                <a:latin typeface="DejaVu Sans Condensed Oblique"/>
                <a:ea typeface="DejaVu Sans Condensed Oblique"/>
                <a:cs typeface="DejaVu Sans Condensed Oblique"/>
                <a:sym typeface="DejaVu Sans Condensed Oblique"/>
              </a:rPr>
              <a:t>What Evolution is</a:t>
            </a:r>
            <a:r>
              <a:t> (New York: Basic Books, 2001), p. 14.</a:t>
            </a:r>
          </a:p>
        </p:txBody>
      </p:sp>
      <p:pic>
        <p:nvPicPr>
          <p:cNvPr id="980" name="droppedImage.pdf" descr="droppedImage.pdf"/>
          <p:cNvPicPr>
            <a:picLocks noChangeAspect="1"/>
          </p:cNvPicPr>
          <p:nvPr/>
        </p:nvPicPr>
        <p:blipFill>
          <a:blip r:embed="rId3">
            <a:extLst/>
          </a:blip>
          <a:stretch>
            <a:fillRect/>
          </a:stretch>
        </p:blipFill>
        <p:spPr>
          <a:xfrm>
            <a:off x="19387743" y="1677931"/>
            <a:ext cx="3543353" cy="4711701"/>
          </a:xfrm>
          <a:prstGeom prst="rect">
            <a:avLst/>
          </a:prstGeom>
          <a:ln w="12700">
            <a:miter lim="400000"/>
          </a:ln>
        </p:spPr>
      </p:pic>
      <p:sp>
        <p:nvSpPr>
          <p:cNvPr id="981" name="2001"/>
          <p:cNvSpPr/>
          <p:nvPr/>
        </p:nvSpPr>
        <p:spPr>
          <a:xfrm>
            <a:off x="18570748" y="10591800"/>
            <a:ext cx="3167064" cy="152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381C00"/>
                </a:solidFill>
                <a:latin typeface="DejaVu Sans Condensed"/>
                <a:ea typeface="DejaVu Sans Condensed"/>
                <a:cs typeface="DejaVu Sans Condensed"/>
                <a:sym typeface="DejaVu Sans Condensed"/>
              </a:defRPr>
            </a:lvl1pPr>
          </a:lstStyle>
          <a:p>
            <a:r>
              <a:t>2001</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78"/>
                                        </p:tgtEl>
                                        <p:attrNameLst>
                                          <p:attrName>style.visibility</p:attrName>
                                        </p:attrNameLst>
                                      </p:cBhvr>
                                      <p:to>
                                        <p:strVal val="visible"/>
                                      </p:to>
                                    </p:set>
                                    <p:animEffect transition="in" filter="wipe(up)">
                                      <p:cBhvr>
                                        <p:cTn id="7" dur="499"/>
                                        <p:tgtEl>
                                          <p:spTgt spid="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 name="image.jpg" descr="image.jpg"/>
          <p:cNvPicPr>
            <a:picLocks/>
          </p:cNvPicPr>
          <p:nvPr/>
        </p:nvPicPr>
        <p:blipFill>
          <a:blip r:embed="rId2">
            <a:extLst/>
          </a:blip>
          <a:srcRect b="7623"/>
          <a:stretch>
            <a:fillRect/>
          </a:stretch>
        </p:blipFill>
        <p:spPr>
          <a:xfrm>
            <a:off x="4368800" y="1130300"/>
            <a:ext cx="15646400" cy="11455400"/>
          </a:xfrm>
          <a:prstGeom prst="rect">
            <a:avLst/>
          </a:prstGeom>
          <a:ln w="12700">
            <a:miter lim="400000"/>
          </a:ln>
        </p:spPr>
      </p:pic>
      <p:sp>
        <p:nvSpPr>
          <p:cNvPr id="986" name="Circle"/>
          <p:cNvSpPr/>
          <p:nvPr/>
        </p:nvSpPr>
        <p:spPr>
          <a:xfrm>
            <a:off x="10871200" y="6845300"/>
            <a:ext cx="1270000" cy="1270000"/>
          </a:xfrm>
          <a:prstGeom prst="ellipse">
            <a:avLst/>
          </a:prstGeom>
          <a:ln w="152400">
            <a:solidFill>
              <a:srgbClr val="FF2600"/>
            </a:solidFill>
          </a:ln>
        </p:spPr>
        <p:txBody>
          <a:bodyPr lIns="50800" tIns="50800" rIns="50800" bIns="50800" anchor="ctr"/>
          <a:lstStyle/>
          <a:p>
            <a:pPr marL="40639" marR="40639" defTabSz="914400">
              <a:defRPr>
                <a:uFill>
                  <a:solidFill>
                    <a:srgbClr val="000000"/>
                  </a:solidFill>
                </a:uFill>
              </a:defRPr>
            </a:pPr>
            <a:endParaRPr/>
          </a:p>
        </p:txBody>
      </p:sp>
      <p:sp>
        <p:nvSpPr>
          <p:cNvPr id="987" name="Circle"/>
          <p:cNvSpPr/>
          <p:nvPr/>
        </p:nvSpPr>
        <p:spPr>
          <a:xfrm>
            <a:off x="8470900" y="7086600"/>
            <a:ext cx="1270000" cy="1270000"/>
          </a:xfrm>
          <a:prstGeom prst="ellipse">
            <a:avLst/>
          </a:prstGeom>
          <a:ln w="152400">
            <a:solidFill>
              <a:srgbClr val="FF2600"/>
            </a:solidFill>
          </a:ln>
        </p:spPr>
        <p:txBody>
          <a:bodyPr lIns="50800" tIns="50800" rIns="50800" bIns="50800" anchor="ctr"/>
          <a:lstStyle/>
          <a:p>
            <a:pPr marL="40639" marR="40639" defTabSz="914400">
              <a:defRPr>
                <a:uFill>
                  <a:solidFill>
                    <a:srgbClr val="000000"/>
                  </a:solidFill>
                </a:uFill>
              </a:defRPr>
            </a:pPr>
            <a:endParaRPr/>
          </a:p>
        </p:txBody>
      </p:sp>
      <p:sp>
        <p:nvSpPr>
          <p:cNvPr id="988" name="Circle"/>
          <p:cNvSpPr/>
          <p:nvPr/>
        </p:nvSpPr>
        <p:spPr>
          <a:xfrm>
            <a:off x="7226300" y="6223000"/>
            <a:ext cx="1270000" cy="1270000"/>
          </a:xfrm>
          <a:prstGeom prst="ellipse">
            <a:avLst/>
          </a:prstGeom>
          <a:ln w="152400">
            <a:solidFill>
              <a:srgbClr val="FF2600"/>
            </a:solidFill>
          </a:ln>
        </p:spPr>
        <p:txBody>
          <a:bodyPr lIns="50800" tIns="50800" rIns="50800" bIns="50800" anchor="ctr"/>
          <a:lstStyle/>
          <a:p>
            <a:pPr marL="40639" marR="40639" defTabSz="914400">
              <a:defRPr>
                <a:uFill>
                  <a:solidFill>
                    <a:srgbClr val="000000"/>
                  </a:solidFill>
                </a:uFill>
              </a:defRPr>
            </a:pPr>
            <a:endParaRPr/>
          </a:p>
        </p:txBody>
      </p:sp>
      <p:sp>
        <p:nvSpPr>
          <p:cNvPr id="989" name="Circle"/>
          <p:cNvSpPr/>
          <p:nvPr/>
        </p:nvSpPr>
        <p:spPr>
          <a:xfrm>
            <a:off x="6070600" y="6692900"/>
            <a:ext cx="1270000" cy="1270000"/>
          </a:xfrm>
          <a:prstGeom prst="ellipse">
            <a:avLst/>
          </a:prstGeom>
          <a:ln w="152400">
            <a:solidFill>
              <a:srgbClr val="FF2600"/>
            </a:solidFill>
          </a:ln>
        </p:spPr>
        <p:txBody>
          <a:bodyPr lIns="50800" tIns="50800" rIns="50800" bIns="50800" anchor="ctr"/>
          <a:lstStyle/>
          <a:p>
            <a:pPr marL="40639" marR="40639" defTabSz="914400">
              <a:defRPr>
                <a:uFill>
                  <a:solidFill>
                    <a:srgbClr val="000000"/>
                  </a:solidFill>
                </a:uFill>
              </a:defRPr>
            </a:pPr>
            <a:endParaRPr/>
          </a:p>
        </p:txBody>
      </p:sp>
      <p:sp>
        <p:nvSpPr>
          <p:cNvPr id="990" name="Circle"/>
          <p:cNvSpPr/>
          <p:nvPr/>
        </p:nvSpPr>
        <p:spPr>
          <a:xfrm>
            <a:off x="5473700" y="8026400"/>
            <a:ext cx="1270000" cy="1270000"/>
          </a:xfrm>
          <a:prstGeom prst="ellipse">
            <a:avLst/>
          </a:prstGeom>
          <a:ln w="152400">
            <a:solidFill>
              <a:srgbClr val="FF2600"/>
            </a:solidFill>
          </a:ln>
        </p:spPr>
        <p:txBody>
          <a:bodyPr lIns="50800" tIns="50800" rIns="50800" bIns="50800" anchor="ctr"/>
          <a:lstStyle/>
          <a:p>
            <a:pPr marL="40639" marR="40639" defTabSz="914400">
              <a:defRPr>
                <a:uFill>
                  <a:solidFill>
                    <a:srgbClr val="000000"/>
                  </a:solidFill>
                </a:uFill>
              </a:defRPr>
            </a:pPr>
            <a:endParaRPr/>
          </a:p>
        </p:txBody>
      </p:sp>
      <p:sp>
        <p:nvSpPr>
          <p:cNvPr id="991" name="Line"/>
          <p:cNvSpPr/>
          <p:nvPr/>
        </p:nvSpPr>
        <p:spPr>
          <a:xfrm flipH="1" flipV="1">
            <a:off x="5580955" y="2097285"/>
            <a:ext cx="42467" cy="6160097"/>
          </a:xfrm>
          <a:prstGeom prst="line">
            <a:avLst/>
          </a:prstGeom>
          <a:ln w="152400">
            <a:solidFill>
              <a:srgbClr val="FF2600"/>
            </a:solidFill>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992" name="image.jpg" descr="image.jpg"/>
          <p:cNvPicPr>
            <a:picLocks noChangeAspect="1"/>
          </p:cNvPicPr>
          <p:nvPr/>
        </p:nvPicPr>
        <p:blipFill>
          <a:blip r:embed="rId2">
            <a:extLst/>
          </a:blip>
          <a:srcRect l="5626" t="865" r="88663" b="92944"/>
          <a:stretch>
            <a:fillRect/>
          </a:stretch>
        </p:blipFill>
        <p:spPr>
          <a:xfrm>
            <a:off x="2082799" y="2157659"/>
            <a:ext cx="1714501" cy="1473201"/>
          </a:xfrm>
          <a:prstGeom prst="rect">
            <a:avLst/>
          </a:prstGeom>
          <a:ln w="12700">
            <a:miter lim="400000"/>
          </a:ln>
        </p:spPr>
      </p:pic>
      <p:pic>
        <p:nvPicPr>
          <p:cNvPr id="993" name="image.jpg" descr="image.jpg"/>
          <p:cNvPicPr>
            <a:picLocks noChangeAspect="1"/>
          </p:cNvPicPr>
          <p:nvPr/>
        </p:nvPicPr>
        <p:blipFill>
          <a:blip r:embed="rId2">
            <a:extLst/>
          </a:blip>
          <a:srcRect l="35745" t="476" r="57415" b="92948"/>
          <a:stretch>
            <a:fillRect/>
          </a:stretch>
        </p:blipFill>
        <p:spPr>
          <a:xfrm>
            <a:off x="1879600" y="4016714"/>
            <a:ext cx="2133600" cy="1625601"/>
          </a:xfrm>
          <a:prstGeom prst="rect">
            <a:avLst/>
          </a:prstGeom>
          <a:ln w="12700">
            <a:miter lim="400000"/>
          </a:ln>
        </p:spPr>
      </p:pic>
      <p:sp>
        <p:nvSpPr>
          <p:cNvPr id="994" name="Line"/>
          <p:cNvSpPr/>
          <p:nvPr/>
        </p:nvSpPr>
        <p:spPr>
          <a:xfrm flipH="1" flipV="1">
            <a:off x="10185400" y="1993899"/>
            <a:ext cx="61714" cy="5285980"/>
          </a:xfrm>
          <a:prstGeom prst="line">
            <a:avLst/>
          </a:prstGeom>
          <a:ln w="152400">
            <a:solidFill>
              <a:srgbClr val="FF2600"/>
            </a:solidFill>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9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2" nodeType="afterEffect">
                                  <p:stCondLst>
                                    <p:cond delay="0"/>
                                  </p:stCondLst>
                                  <p:iterate>
                                    <p:tmAbs val="0"/>
                                  </p:iterate>
                                  <p:childTnLst>
                                    <p:set>
                                      <p:cBhvr>
                                        <p:cTn id="9" fill="hold"/>
                                        <p:tgtEl>
                                          <p:spTgt spid="991"/>
                                        </p:tgtEl>
                                        <p:attrNameLst>
                                          <p:attrName>style.visibility</p:attrName>
                                        </p:attrNameLst>
                                      </p:cBhvr>
                                      <p:to>
                                        <p:strVal val="visible"/>
                                      </p:to>
                                    </p:set>
                                    <p:animEffect transition="in" filter="wipe(up)">
                                      <p:cBhvr>
                                        <p:cTn id="10" dur="500"/>
                                        <p:tgtEl>
                                          <p:spTgt spid="99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99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grpId="4" nodeType="afterEffect">
                                  <p:stCondLst>
                                    <p:cond delay="0"/>
                                  </p:stCondLst>
                                  <p:iterate>
                                    <p:tmAbs val="0"/>
                                  </p:iterate>
                                  <p:childTnLst>
                                    <p:set>
                                      <p:cBhvr>
                                        <p:cTn id="17" fill="hold">
                                          <p:stCondLst>
                                            <p:cond delay="0"/>
                                          </p:stCondLst>
                                        </p:cTn>
                                        <p:tgtEl>
                                          <p:spTgt spid="991"/>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993"/>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grpId="6" nodeType="afterEffect">
                                  <p:stCondLst>
                                    <p:cond delay="0"/>
                                  </p:stCondLst>
                                  <p:iterate>
                                    <p:tmAbs val="0"/>
                                  </p:iterate>
                                  <p:childTnLst>
                                    <p:set>
                                      <p:cBhvr>
                                        <p:cTn id="23" fill="hold"/>
                                        <p:tgtEl>
                                          <p:spTgt spid="994"/>
                                        </p:tgtEl>
                                        <p:attrNameLst>
                                          <p:attrName>style.visibility</p:attrName>
                                        </p:attrNameLst>
                                      </p:cBhvr>
                                      <p:to>
                                        <p:strVal val="visible"/>
                                      </p:to>
                                    </p:set>
                                    <p:animEffect transition="in" filter="wipe(up)">
                                      <p:cBhvr>
                                        <p:cTn id="24" dur="500"/>
                                        <p:tgtEl>
                                          <p:spTgt spid="99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7" nodeType="clickEffect">
                                  <p:stCondLst>
                                    <p:cond delay="0"/>
                                  </p:stCondLst>
                                  <p:iterate>
                                    <p:tmAbs val="0"/>
                                  </p:iterate>
                                  <p:childTnLst>
                                    <p:set>
                                      <p:cBhvr>
                                        <p:cTn id="28" fill="hold">
                                          <p:stCondLst>
                                            <p:cond delay="0"/>
                                          </p:stCondLst>
                                        </p:cTn>
                                        <p:tgtEl>
                                          <p:spTgt spid="994"/>
                                        </p:tgtEl>
                                        <p:attrNameLst>
                                          <p:attrName>style.visibility</p:attrName>
                                        </p:attrNameLst>
                                      </p:cBhvr>
                                      <p:to>
                                        <p:strVal val="hidden"/>
                                      </p:to>
                                    </p:set>
                                  </p:childTnLst>
                                </p:cTn>
                              </p:par>
                            </p:childTnLst>
                          </p:cTn>
                        </p:par>
                        <p:par>
                          <p:cTn id="29" fill="hold">
                            <p:stCondLst>
                              <p:cond delay="0"/>
                            </p:stCondLst>
                            <p:childTnLst>
                              <p:par>
                                <p:cTn id="30" presetID="10" presetClass="entr" fill="hold" grpId="8" nodeType="afterEffect">
                                  <p:stCondLst>
                                    <p:cond delay="0"/>
                                  </p:stCondLst>
                                  <p:iterate>
                                    <p:tmAbs val="0"/>
                                  </p:iterate>
                                  <p:childTnLst>
                                    <p:set>
                                      <p:cBhvr>
                                        <p:cTn id="31" fill="hold"/>
                                        <p:tgtEl>
                                          <p:spTgt spid="986"/>
                                        </p:tgtEl>
                                        <p:attrNameLst>
                                          <p:attrName>style.visibility</p:attrName>
                                        </p:attrNameLst>
                                      </p:cBhvr>
                                      <p:to>
                                        <p:strVal val="visible"/>
                                      </p:to>
                                    </p:set>
                                    <p:animEffect transition="in" filter="fade">
                                      <p:cBhvr>
                                        <p:cTn id="32" dur="500"/>
                                        <p:tgtEl>
                                          <p:spTgt spid="986"/>
                                        </p:tgtEl>
                                      </p:cBhvr>
                                    </p:animEffect>
                                  </p:childTnLst>
                                </p:cTn>
                              </p:par>
                            </p:childTnLst>
                          </p:cTn>
                        </p:par>
                        <p:par>
                          <p:cTn id="33" fill="hold">
                            <p:stCondLst>
                              <p:cond delay="500"/>
                            </p:stCondLst>
                            <p:childTnLst>
                              <p:par>
                                <p:cTn id="34" presetID="10" presetClass="entr" fill="hold" grpId="9" nodeType="afterEffect">
                                  <p:stCondLst>
                                    <p:cond delay="0"/>
                                  </p:stCondLst>
                                  <p:iterate>
                                    <p:tmAbs val="0"/>
                                  </p:iterate>
                                  <p:childTnLst>
                                    <p:set>
                                      <p:cBhvr>
                                        <p:cTn id="35" fill="hold"/>
                                        <p:tgtEl>
                                          <p:spTgt spid="987"/>
                                        </p:tgtEl>
                                        <p:attrNameLst>
                                          <p:attrName>style.visibility</p:attrName>
                                        </p:attrNameLst>
                                      </p:cBhvr>
                                      <p:to>
                                        <p:strVal val="visible"/>
                                      </p:to>
                                    </p:set>
                                    <p:animEffect transition="in" filter="fade">
                                      <p:cBhvr>
                                        <p:cTn id="36" dur="500"/>
                                        <p:tgtEl>
                                          <p:spTgt spid="987"/>
                                        </p:tgtEl>
                                      </p:cBhvr>
                                    </p:animEffect>
                                  </p:childTnLst>
                                </p:cTn>
                              </p:par>
                            </p:childTnLst>
                          </p:cTn>
                        </p:par>
                        <p:par>
                          <p:cTn id="37" fill="hold">
                            <p:stCondLst>
                              <p:cond delay="1000"/>
                            </p:stCondLst>
                            <p:childTnLst>
                              <p:par>
                                <p:cTn id="38" presetID="10" presetClass="entr" fill="hold" grpId="10" nodeType="afterEffect">
                                  <p:stCondLst>
                                    <p:cond delay="0"/>
                                  </p:stCondLst>
                                  <p:iterate>
                                    <p:tmAbs val="0"/>
                                  </p:iterate>
                                  <p:childTnLst>
                                    <p:set>
                                      <p:cBhvr>
                                        <p:cTn id="39" fill="hold"/>
                                        <p:tgtEl>
                                          <p:spTgt spid="988"/>
                                        </p:tgtEl>
                                        <p:attrNameLst>
                                          <p:attrName>style.visibility</p:attrName>
                                        </p:attrNameLst>
                                      </p:cBhvr>
                                      <p:to>
                                        <p:strVal val="visible"/>
                                      </p:to>
                                    </p:set>
                                    <p:animEffect transition="in" filter="fade">
                                      <p:cBhvr>
                                        <p:cTn id="40" dur="500"/>
                                        <p:tgtEl>
                                          <p:spTgt spid="988"/>
                                        </p:tgtEl>
                                      </p:cBhvr>
                                    </p:animEffect>
                                  </p:childTnLst>
                                </p:cTn>
                              </p:par>
                            </p:childTnLst>
                          </p:cTn>
                        </p:par>
                        <p:par>
                          <p:cTn id="41" fill="hold">
                            <p:stCondLst>
                              <p:cond delay="1500"/>
                            </p:stCondLst>
                            <p:childTnLst>
                              <p:par>
                                <p:cTn id="42" presetID="10" presetClass="entr" fill="hold" grpId="11" nodeType="afterEffect">
                                  <p:stCondLst>
                                    <p:cond delay="0"/>
                                  </p:stCondLst>
                                  <p:iterate>
                                    <p:tmAbs val="0"/>
                                  </p:iterate>
                                  <p:childTnLst>
                                    <p:set>
                                      <p:cBhvr>
                                        <p:cTn id="43" fill="hold"/>
                                        <p:tgtEl>
                                          <p:spTgt spid="989"/>
                                        </p:tgtEl>
                                        <p:attrNameLst>
                                          <p:attrName>style.visibility</p:attrName>
                                        </p:attrNameLst>
                                      </p:cBhvr>
                                      <p:to>
                                        <p:strVal val="visible"/>
                                      </p:to>
                                    </p:set>
                                    <p:animEffect transition="in" filter="fade">
                                      <p:cBhvr>
                                        <p:cTn id="44" dur="500"/>
                                        <p:tgtEl>
                                          <p:spTgt spid="989"/>
                                        </p:tgtEl>
                                      </p:cBhvr>
                                    </p:animEffect>
                                  </p:childTnLst>
                                </p:cTn>
                              </p:par>
                            </p:childTnLst>
                          </p:cTn>
                        </p:par>
                        <p:par>
                          <p:cTn id="45" fill="hold">
                            <p:stCondLst>
                              <p:cond delay="2000"/>
                            </p:stCondLst>
                            <p:childTnLst>
                              <p:par>
                                <p:cTn id="46" presetID="10" presetClass="entr" fill="hold" grpId="12" nodeType="afterEffect">
                                  <p:stCondLst>
                                    <p:cond delay="0"/>
                                  </p:stCondLst>
                                  <p:iterate>
                                    <p:tmAbs val="0"/>
                                  </p:iterate>
                                  <p:childTnLst>
                                    <p:set>
                                      <p:cBhvr>
                                        <p:cTn id="47" fill="hold"/>
                                        <p:tgtEl>
                                          <p:spTgt spid="990"/>
                                        </p:tgtEl>
                                        <p:attrNameLst>
                                          <p:attrName>style.visibility</p:attrName>
                                        </p:attrNameLst>
                                      </p:cBhvr>
                                      <p:to>
                                        <p:strVal val="visible"/>
                                      </p:to>
                                    </p:set>
                                    <p:animEffect transition="in" filter="fade">
                                      <p:cBhvr>
                                        <p:cTn id="48" dur="500"/>
                                        <p:tgtEl>
                                          <p:spTgt spid="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 grpId="8" animBg="1" advAuto="0"/>
      <p:bldP spid="987" grpId="9" animBg="1" advAuto="0"/>
      <p:bldP spid="988" grpId="10" animBg="1" advAuto="0"/>
      <p:bldP spid="989" grpId="11" animBg="1" advAuto="0"/>
      <p:bldP spid="990" grpId="12" animBg="1" advAuto="0"/>
      <p:bldP spid="991" grpId="2" animBg="1" advAuto="0"/>
      <p:bldP spid="991" grpId="4" animBg="1" advAuto="0"/>
      <p:bldP spid="992" grpId="1" animBg="1" advAuto="0"/>
      <p:bldP spid="992" grpId="3" animBg="1" advAuto="0"/>
      <p:bldP spid="993" grpId="5" animBg="1" advAuto="0"/>
      <p:bldP spid="994" grpId="6" animBg="1" advAuto="0"/>
      <p:bldP spid="994" grpId="7"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 name="image.jpg" descr="image.jpg"/>
          <p:cNvPicPr>
            <a:picLocks/>
          </p:cNvPicPr>
          <p:nvPr/>
        </p:nvPicPr>
        <p:blipFill>
          <a:blip r:embed="rId2">
            <a:extLst/>
          </a:blip>
          <a:srcRect b="7376"/>
          <a:stretch>
            <a:fillRect/>
          </a:stretch>
        </p:blipFill>
        <p:spPr>
          <a:xfrm>
            <a:off x="4368800" y="1117600"/>
            <a:ext cx="15638463" cy="11480800"/>
          </a:xfrm>
          <a:prstGeom prst="rect">
            <a:avLst/>
          </a:prstGeom>
          <a:ln w="12700">
            <a:miter lim="400000"/>
          </a:ln>
        </p:spPr>
      </p:pic>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Gould:"/>
          <p:cNvSpPr>
            <a:spLocks noGrp="1"/>
          </p:cNvSpPr>
          <p:nvPr>
            <p:ph type="title"/>
          </p:nvPr>
        </p:nvSpPr>
        <p:spPr>
          <a:xfrm>
            <a:off x="11988800" y="2387600"/>
            <a:ext cx="10350500" cy="2209800"/>
          </a:xfrm>
          <a:prstGeom prst="rect">
            <a:avLst/>
          </a:prstGeom>
        </p:spPr>
        <p:txBody>
          <a:bodyPr/>
          <a:lstStyle>
            <a:lvl1pPr>
              <a:defRPr>
                <a:solidFill>
                  <a:srgbClr val="381C00"/>
                </a:solidFill>
              </a:defRPr>
            </a:lvl1pPr>
          </a:lstStyle>
          <a:p>
            <a:r>
              <a:t>Gould:</a:t>
            </a:r>
          </a:p>
        </p:txBody>
      </p:sp>
      <p:sp>
        <p:nvSpPr>
          <p:cNvPr id="999" name="Apariția și Staza (stagnarea) Abruptă"/>
          <p:cNvSpPr>
            <a:spLocks noGrp="1"/>
          </p:cNvSpPr>
          <p:nvPr>
            <p:ph type="body" sz="quarter" idx="1"/>
          </p:nvPr>
        </p:nvSpPr>
        <p:spPr>
          <a:xfrm>
            <a:off x="12041946" y="4150553"/>
            <a:ext cx="11112361" cy="2489201"/>
          </a:xfrm>
          <a:prstGeom prst="rect">
            <a:avLst/>
          </a:prstGeom>
        </p:spPr>
        <p:txBody>
          <a:bodyPr/>
          <a:lstStyle>
            <a:lvl1pPr>
              <a:defRPr>
                <a:solidFill>
                  <a:srgbClr val="381C00"/>
                </a:solidFill>
              </a:defRPr>
            </a:lvl1pPr>
          </a:lstStyle>
          <a:p>
            <a:r>
              <a:t>Apariția și Staza (stagnarea) Abruptă</a:t>
            </a:r>
          </a:p>
        </p:txBody>
      </p:sp>
      <p:pic>
        <p:nvPicPr>
          <p:cNvPr id="1000" name="abrupt appear stasis.jpg" descr="abrupt appear stasis.jpg"/>
          <p:cNvPicPr>
            <a:picLocks/>
          </p:cNvPicPr>
          <p:nvPr/>
        </p:nvPicPr>
        <p:blipFill>
          <a:blip r:embed="rId3">
            <a:extLst/>
          </a:blip>
          <a:stretch>
            <a:fillRect/>
          </a:stretch>
        </p:blipFill>
        <p:spPr>
          <a:xfrm>
            <a:off x="1714500" y="1117600"/>
            <a:ext cx="9563100" cy="11684000"/>
          </a:xfrm>
          <a:prstGeom prst="rect">
            <a:avLst/>
          </a:prstGeom>
        </p:spPr>
      </p:pic>
      <p:grpSp>
        <p:nvGrpSpPr>
          <p:cNvPr id="1003" name="Group"/>
          <p:cNvGrpSpPr/>
          <p:nvPr/>
        </p:nvGrpSpPr>
        <p:grpSpPr>
          <a:xfrm>
            <a:off x="11908526" y="7611371"/>
            <a:ext cx="11379201" cy="4241801"/>
            <a:chOff x="0" y="0"/>
            <a:chExt cx="11379200" cy="4241800"/>
          </a:xfrm>
        </p:grpSpPr>
        <p:sp>
          <p:nvSpPr>
            <p:cNvPr id="1001" name="Dumnezeu:"/>
            <p:cNvSpPr/>
            <p:nvPr/>
          </p:nvSpPr>
          <p:spPr>
            <a:xfrm>
              <a:off x="0" y="0"/>
              <a:ext cx="10350500" cy="2209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a:defRPr sz="14400">
                  <a:solidFill>
                    <a:srgbClr val="381C00"/>
                  </a:solidFill>
                  <a:latin typeface="+mn-lt"/>
                  <a:ea typeface="+mn-ea"/>
                  <a:cs typeface="+mn-cs"/>
                  <a:sym typeface="Plantagenet Cherokee"/>
                </a:defRPr>
              </a:lvl1pPr>
            </a:lstStyle>
            <a:p>
              <a:r>
                <a:t>Dumnezeu:</a:t>
              </a:r>
            </a:p>
          </p:txBody>
        </p:sp>
        <p:sp>
          <p:nvSpPr>
            <p:cNvPr id="1002" name="Creația „după soiul lor”…"/>
            <p:cNvSpPr/>
            <p:nvPr/>
          </p:nvSpPr>
          <p:spPr>
            <a:xfrm>
              <a:off x="25400" y="1752600"/>
              <a:ext cx="11353800" cy="2489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lgn="l">
                <a:defRPr sz="7200">
                  <a:solidFill>
                    <a:srgbClr val="381C00"/>
                  </a:solidFill>
                  <a:latin typeface="DejaVu Sans Condensed"/>
                  <a:ea typeface="DejaVu Sans Condensed"/>
                  <a:cs typeface="DejaVu Sans Condensed"/>
                  <a:sym typeface="DejaVu Sans Condensed"/>
                </a:defRPr>
              </a:pPr>
              <a:r>
                <a:t>Creația „după soiul lor”</a:t>
              </a:r>
            </a:p>
            <a:p>
              <a:pPr algn="l">
                <a:defRPr sz="7200">
                  <a:solidFill>
                    <a:srgbClr val="381C00"/>
                  </a:solidFill>
                  <a:latin typeface="DejaVu Sans Condensed"/>
                  <a:ea typeface="DejaVu Sans Condensed"/>
                  <a:cs typeface="DejaVu Sans Condensed"/>
                  <a:sym typeface="DejaVu Sans Condensed"/>
                </a:defRPr>
              </a:pPr>
              <a:r>
                <a:t>(Facerea)</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3"/>
                                        </p:tgtEl>
                                        <p:attrNameLst>
                                          <p:attrName>style.visibility</p:attrName>
                                        </p:attrNameLst>
                                      </p:cBhvr>
                                      <p:to>
                                        <p:strVal val="visible"/>
                                      </p:to>
                                    </p:set>
                                    <p:animEffect transition="in" filter="dissolve">
                                      <p:cBhvr>
                                        <p:cTn id="7" dur="500"/>
                                        <p:tgtEl>
                                          <p:spTgt spid="1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Libelula: „de 200 de milioane de ani”"/>
          <p:cNvSpPr>
            <a:spLocks noGrp="1"/>
          </p:cNvSpPr>
          <p:nvPr>
            <p:ph type="title"/>
          </p:nvPr>
        </p:nvSpPr>
        <p:spPr>
          <a:xfrm>
            <a:off x="1739900" y="1320800"/>
            <a:ext cx="20904200" cy="2209800"/>
          </a:xfrm>
          <a:prstGeom prst="rect">
            <a:avLst/>
          </a:prstGeom>
        </p:spPr>
        <p:txBody>
          <a:bodyPr/>
          <a:lstStyle/>
          <a:p>
            <a:pPr algn="ctr">
              <a:defRPr sz="9600">
                <a:solidFill>
                  <a:srgbClr val="381C00"/>
                </a:solidFill>
              </a:defRPr>
            </a:pPr>
            <a:r>
              <a:t>Libelula: „de </a:t>
            </a:r>
            <a:r>
              <a:rPr sz="12500"/>
              <a:t>200</a:t>
            </a:r>
            <a:r>
              <a:t> de milioane de ani”</a:t>
            </a:r>
          </a:p>
        </p:txBody>
      </p:sp>
      <p:sp>
        <p:nvSpPr>
          <p:cNvPr id="1008" name="Atlasul Creației"/>
          <p:cNvSpPr>
            <a:spLocks noGrp="1"/>
          </p:cNvSpPr>
          <p:nvPr>
            <p:ph type="body" sz="quarter" idx="1"/>
          </p:nvPr>
        </p:nvSpPr>
        <p:spPr>
          <a:xfrm>
            <a:off x="13843000" y="11226800"/>
            <a:ext cx="6972300" cy="1066800"/>
          </a:xfrm>
          <a:prstGeom prst="rect">
            <a:avLst/>
          </a:prstGeom>
        </p:spPr>
        <p:txBody>
          <a:bodyPr/>
          <a:lstStyle>
            <a:lvl1pPr algn="r">
              <a:defRPr sz="6400">
                <a:solidFill>
                  <a:srgbClr val="381C00"/>
                </a:solidFill>
                <a:latin typeface="DejaVu Sans Condensed Oblique"/>
                <a:ea typeface="DejaVu Sans Condensed Oblique"/>
                <a:cs typeface="DejaVu Sans Condensed Oblique"/>
                <a:sym typeface="DejaVu Sans Condensed Oblique"/>
              </a:defRPr>
            </a:lvl1pPr>
          </a:lstStyle>
          <a:p>
            <a:r>
              <a:t>Atlasul Creației</a:t>
            </a:r>
          </a:p>
        </p:txBody>
      </p:sp>
      <p:pic>
        <p:nvPicPr>
          <p:cNvPr id="1009" name="protolindenia.jpg" descr="protolindenia.jpg"/>
          <p:cNvPicPr>
            <a:picLocks/>
          </p:cNvPicPr>
          <p:nvPr/>
        </p:nvPicPr>
        <p:blipFill>
          <a:blip r:embed="rId3">
            <a:extLst/>
          </a:blip>
          <a:stretch>
            <a:fillRect/>
          </a:stretch>
        </p:blipFill>
        <p:spPr>
          <a:xfrm>
            <a:off x="8597900" y="3441700"/>
            <a:ext cx="12242800" cy="7848600"/>
          </a:xfrm>
          <a:prstGeom prst="rect">
            <a:avLst/>
          </a:prstGeom>
        </p:spPr>
      </p:pic>
      <p:pic>
        <p:nvPicPr>
          <p:cNvPr id="1010" name="dragonfly.jpg" descr="dragonfly.jpg"/>
          <p:cNvPicPr>
            <a:picLocks/>
          </p:cNvPicPr>
          <p:nvPr/>
        </p:nvPicPr>
        <p:blipFill>
          <a:blip r:embed="rId4">
            <a:extLst/>
          </a:blip>
          <a:stretch>
            <a:fillRect/>
          </a:stretch>
        </p:blipFill>
        <p:spPr>
          <a:xfrm>
            <a:off x="3314700" y="8051800"/>
            <a:ext cx="6756400" cy="42164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10"/>
                                        </p:tgtEl>
                                        <p:attrNameLst>
                                          <p:attrName>style.visibility</p:attrName>
                                        </p:attrNameLst>
                                      </p:cBhvr>
                                      <p:to>
                                        <p:strVal val="visible"/>
                                      </p:to>
                                    </p:set>
                                    <p:anim calcmode="lin" valueType="num">
                                      <p:cBhvr>
                                        <p:cTn id="7" dur="500" fill="hold"/>
                                        <p:tgtEl>
                                          <p:spTgt spid="1010"/>
                                        </p:tgtEl>
                                        <p:attrNameLst>
                                          <p:attrName>ppt_w</p:attrName>
                                        </p:attrNameLst>
                                      </p:cBhvr>
                                      <p:tavLst>
                                        <p:tav tm="0">
                                          <p:val>
                                            <p:fltVal val="0"/>
                                          </p:val>
                                        </p:tav>
                                        <p:tav tm="100000">
                                          <p:val>
                                            <p:strVal val="#ppt_w"/>
                                          </p:val>
                                        </p:tav>
                                      </p:tavLst>
                                    </p:anim>
                                    <p:anim calcmode="lin" valueType="num">
                                      <p:cBhvr>
                                        <p:cTn id="8" dur="500" fill="hold"/>
                                        <p:tgtEl>
                                          <p:spTgt spid="10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Furnica: „de 135 de milioane de ani”"/>
          <p:cNvSpPr>
            <a:spLocks noGrp="1"/>
          </p:cNvSpPr>
          <p:nvPr>
            <p:ph type="title"/>
          </p:nvPr>
        </p:nvSpPr>
        <p:spPr>
          <a:xfrm>
            <a:off x="1739900" y="1320800"/>
            <a:ext cx="20904200" cy="2209800"/>
          </a:xfrm>
          <a:prstGeom prst="rect">
            <a:avLst/>
          </a:prstGeom>
        </p:spPr>
        <p:txBody>
          <a:bodyPr/>
          <a:lstStyle/>
          <a:p>
            <a:pPr algn="ctr">
              <a:defRPr sz="9600">
                <a:solidFill>
                  <a:srgbClr val="381C00"/>
                </a:solidFill>
              </a:defRPr>
            </a:pPr>
            <a:r>
              <a:t>Furnica: „de </a:t>
            </a:r>
            <a:r>
              <a:rPr sz="12500"/>
              <a:t>135</a:t>
            </a:r>
            <a:r>
              <a:t> de milioane de ani”</a:t>
            </a:r>
          </a:p>
        </p:txBody>
      </p:sp>
      <p:pic>
        <p:nvPicPr>
          <p:cNvPr id="1015" name="Ant.jpg" descr="Ant.jpg"/>
          <p:cNvPicPr>
            <a:picLocks/>
          </p:cNvPicPr>
          <p:nvPr/>
        </p:nvPicPr>
        <p:blipFill>
          <a:blip r:embed="rId3">
            <a:extLst/>
          </a:blip>
          <a:stretch>
            <a:fillRect/>
          </a:stretch>
        </p:blipFill>
        <p:spPr>
          <a:xfrm>
            <a:off x="6591300" y="3467100"/>
            <a:ext cx="11201400" cy="8788400"/>
          </a:xfrm>
          <a:prstGeom prst="rect">
            <a:avLst/>
          </a:prstGeom>
        </p:spPr>
      </p:pic>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Nautilus: „de 114 milioane de ani”"/>
          <p:cNvSpPr>
            <a:spLocks noGrp="1"/>
          </p:cNvSpPr>
          <p:nvPr>
            <p:ph type="title"/>
          </p:nvPr>
        </p:nvSpPr>
        <p:spPr>
          <a:xfrm>
            <a:off x="1739900" y="1320800"/>
            <a:ext cx="20904200" cy="2209800"/>
          </a:xfrm>
          <a:prstGeom prst="rect">
            <a:avLst/>
          </a:prstGeom>
        </p:spPr>
        <p:txBody>
          <a:bodyPr/>
          <a:lstStyle/>
          <a:p>
            <a:pPr algn="ctr">
              <a:defRPr sz="9600">
                <a:solidFill>
                  <a:srgbClr val="381C00"/>
                </a:solidFill>
              </a:defRPr>
            </a:pPr>
            <a:r>
              <a:t>Nautilus: „de </a:t>
            </a:r>
            <a:r>
              <a:rPr sz="12500"/>
              <a:t>114</a:t>
            </a:r>
            <a:r>
              <a:t> milioane de ani”</a:t>
            </a:r>
          </a:p>
        </p:txBody>
      </p:sp>
      <p:sp>
        <p:nvSpPr>
          <p:cNvPr id="1020" name="Atlasul Creației"/>
          <p:cNvSpPr>
            <a:spLocks noGrp="1"/>
          </p:cNvSpPr>
          <p:nvPr>
            <p:ph type="body" sz="quarter" idx="1"/>
          </p:nvPr>
        </p:nvSpPr>
        <p:spPr>
          <a:xfrm>
            <a:off x="13061950" y="11349826"/>
            <a:ext cx="6972300" cy="1066801"/>
          </a:xfrm>
          <a:prstGeom prst="rect">
            <a:avLst/>
          </a:prstGeom>
        </p:spPr>
        <p:txBody>
          <a:bodyPr/>
          <a:lstStyle>
            <a:lvl1pPr algn="ctr">
              <a:defRPr sz="4400">
                <a:solidFill>
                  <a:srgbClr val="381C00"/>
                </a:solidFill>
                <a:latin typeface="DejaVu Sans Condensed Oblique"/>
                <a:ea typeface="DejaVu Sans Condensed Oblique"/>
                <a:cs typeface="DejaVu Sans Condensed Oblique"/>
                <a:sym typeface="DejaVu Sans Condensed Oblique"/>
              </a:defRPr>
            </a:lvl1pPr>
          </a:lstStyle>
          <a:p>
            <a:r>
              <a:t>Atlasul Creației</a:t>
            </a:r>
          </a:p>
        </p:txBody>
      </p:sp>
      <p:pic>
        <p:nvPicPr>
          <p:cNvPr id="1021" name="image.png" descr="image.png"/>
          <p:cNvPicPr>
            <a:picLocks/>
          </p:cNvPicPr>
          <p:nvPr/>
        </p:nvPicPr>
        <p:blipFill>
          <a:blip r:embed="rId3">
            <a:extLst/>
          </a:blip>
          <a:stretch>
            <a:fillRect/>
          </a:stretch>
        </p:blipFill>
        <p:spPr>
          <a:xfrm>
            <a:off x="11734800" y="3365500"/>
            <a:ext cx="9626600" cy="8033810"/>
          </a:xfrm>
          <a:prstGeom prst="rect">
            <a:avLst/>
          </a:prstGeom>
        </p:spPr>
      </p:pic>
      <p:pic>
        <p:nvPicPr>
          <p:cNvPr id="1022" name="image.png" descr="image.png"/>
          <p:cNvPicPr>
            <a:picLocks/>
          </p:cNvPicPr>
          <p:nvPr/>
        </p:nvPicPr>
        <p:blipFill>
          <a:blip r:embed="rId4">
            <a:extLst/>
          </a:blip>
          <a:stretch>
            <a:fillRect/>
          </a:stretch>
        </p:blipFill>
        <p:spPr>
          <a:xfrm>
            <a:off x="3009900" y="4982633"/>
            <a:ext cx="8445500" cy="637540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22"/>
                                        </p:tgtEl>
                                        <p:attrNameLst>
                                          <p:attrName>style.visibility</p:attrName>
                                        </p:attrNameLst>
                                      </p:cBhvr>
                                      <p:to>
                                        <p:strVal val="visible"/>
                                      </p:to>
                                    </p:set>
                                    <p:animEffect transition="in" filter="dissolve">
                                      <p:cBhvr>
                                        <p:cTn id="7" dur="500"/>
                                        <p:tgtEl>
                                          <p:spTgt spid="1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Evoluția versus Creația"/>
          <p:cNvSpPr>
            <a:spLocks noGrp="1"/>
          </p:cNvSpPr>
          <p:nvPr>
            <p:ph type="ctrTitle"/>
          </p:nvPr>
        </p:nvSpPr>
        <p:spPr>
          <a:xfrm>
            <a:off x="1739900" y="2368550"/>
            <a:ext cx="20904200" cy="4508500"/>
          </a:xfrm>
          <a:prstGeom prst="rect">
            <a:avLst/>
          </a:prstGeom>
        </p:spPr>
        <p:txBody>
          <a:bodyPr/>
          <a:lstStyle>
            <a:lvl1pPr>
              <a:defRPr sz="15000">
                <a:solidFill>
                  <a:srgbClr val="381C00"/>
                </a:solidFill>
              </a:defRPr>
            </a:lvl1pPr>
          </a:lstStyle>
          <a:p>
            <a:r>
              <a:t>Evoluția versus Creația</a:t>
            </a:r>
          </a:p>
        </p:txBody>
      </p:sp>
      <p:sp>
        <p:nvSpPr>
          <p:cNvPr id="666" name="Știința versus Credința?…"/>
          <p:cNvSpPr/>
          <p:nvPr/>
        </p:nvSpPr>
        <p:spPr>
          <a:xfrm>
            <a:off x="4914900" y="5398938"/>
            <a:ext cx="14554200" cy="5254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1600">
                <a:solidFill>
                  <a:srgbClr val="381C00"/>
                </a:solidFill>
                <a:latin typeface="HarabaraHand"/>
                <a:ea typeface="HarabaraHand"/>
                <a:cs typeface="HarabaraHand"/>
                <a:sym typeface="HarabaraHand"/>
              </a:defRPr>
            </a:pPr>
            <a:r>
              <a:rPr sz="16600">
                <a:latin typeface="Savoye LET"/>
                <a:ea typeface="Savoye LET"/>
                <a:cs typeface="Savoye LET"/>
                <a:sym typeface="Savoye LET"/>
              </a:rPr>
              <a:t>Știința versus Credința?</a:t>
            </a:r>
          </a:p>
          <a:p>
            <a:pPr>
              <a:defRPr sz="11600">
                <a:solidFill>
                  <a:srgbClr val="381C00"/>
                </a:solidFill>
                <a:latin typeface="HarabaraHand"/>
                <a:ea typeface="HarabaraHand"/>
                <a:cs typeface="HarabaraHand"/>
                <a:sym typeface="HarabaraHand"/>
              </a:defRPr>
            </a:pPr>
            <a:r>
              <a:rPr sz="16600">
                <a:latin typeface="Savoye LET"/>
                <a:ea typeface="Savoye LET"/>
                <a:cs typeface="Savoye LET"/>
                <a:sym typeface="Savoye LET"/>
              </a:rPr>
              <a:t>Care-i dreaptă</a:t>
            </a:r>
            <a:r>
              <a:t>?</a:t>
            </a:r>
          </a:p>
        </p:txBody>
      </p:sp>
      <p:sp>
        <p:nvSpPr>
          <p:cNvPr id="667" name="Dr. Terry Mortenson"/>
          <p:cNvSpPr/>
          <p:nvPr/>
        </p:nvSpPr>
        <p:spPr>
          <a:xfrm>
            <a:off x="15935027" y="10388600"/>
            <a:ext cx="6000106"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Dr. Terry Mortenson</a:t>
            </a: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Crabul: „de 50 de milioane de ani”"/>
          <p:cNvSpPr>
            <a:spLocks noGrp="1"/>
          </p:cNvSpPr>
          <p:nvPr>
            <p:ph type="title"/>
          </p:nvPr>
        </p:nvSpPr>
        <p:spPr>
          <a:xfrm>
            <a:off x="1739900" y="1320800"/>
            <a:ext cx="20904200" cy="2209800"/>
          </a:xfrm>
          <a:prstGeom prst="rect">
            <a:avLst/>
          </a:prstGeom>
        </p:spPr>
        <p:txBody>
          <a:bodyPr/>
          <a:lstStyle/>
          <a:p>
            <a:pPr algn="ctr">
              <a:defRPr sz="9600">
                <a:solidFill>
                  <a:srgbClr val="381C00"/>
                </a:solidFill>
              </a:defRPr>
            </a:pPr>
            <a:r>
              <a:t>Crabul: „de </a:t>
            </a:r>
            <a:r>
              <a:rPr sz="12500"/>
              <a:t>50</a:t>
            </a:r>
            <a:r>
              <a:t> de milioane de ani”</a:t>
            </a:r>
          </a:p>
        </p:txBody>
      </p:sp>
      <p:sp>
        <p:nvSpPr>
          <p:cNvPr id="1027" name="Muzeul Creației"/>
          <p:cNvSpPr>
            <a:spLocks noGrp="1"/>
          </p:cNvSpPr>
          <p:nvPr>
            <p:ph type="body" sz="quarter" idx="1"/>
          </p:nvPr>
        </p:nvSpPr>
        <p:spPr>
          <a:xfrm>
            <a:off x="6184900" y="11569700"/>
            <a:ext cx="12014200" cy="1066800"/>
          </a:xfrm>
          <a:prstGeom prst="rect">
            <a:avLst/>
          </a:prstGeom>
        </p:spPr>
        <p:txBody>
          <a:bodyPr/>
          <a:lstStyle>
            <a:lvl1pPr algn="ctr">
              <a:defRPr sz="6400">
                <a:solidFill>
                  <a:srgbClr val="381C00"/>
                </a:solidFill>
              </a:defRPr>
            </a:lvl1pPr>
          </a:lstStyle>
          <a:p>
            <a:r>
              <a:t>Muzeul Creației</a:t>
            </a:r>
          </a:p>
        </p:txBody>
      </p:sp>
      <p:pic>
        <p:nvPicPr>
          <p:cNvPr id="1028" name="image.jpg" descr="image.jpg"/>
          <p:cNvPicPr>
            <a:picLocks/>
          </p:cNvPicPr>
          <p:nvPr/>
        </p:nvPicPr>
        <p:blipFill>
          <a:blip r:embed="rId3">
            <a:extLst/>
          </a:blip>
          <a:stretch>
            <a:fillRect/>
          </a:stretch>
        </p:blipFill>
        <p:spPr>
          <a:xfrm>
            <a:off x="6197600" y="3111500"/>
            <a:ext cx="11988800" cy="8509000"/>
          </a:xfrm>
          <a:prstGeom prst="rect">
            <a:avLst/>
          </a:prstGeom>
        </p:spPr>
      </p:pic>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9" name="Group"/>
          <p:cNvGrpSpPr/>
          <p:nvPr/>
        </p:nvGrpSpPr>
        <p:grpSpPr>
          <a:xfrm>
            <a:off x="5866061" y="6332065"/>
            <a:ext cx="12426448" cy="6989878"/>
            <a:chOff x="-112714" y="0"/>
            <a:chExt cx="12426446" cy="6989876"/>
          </a:xfrm>
        </p:grpSpPr>
        <p:pic>
          <p:nvPicPr>
            <p:cNvPr id="1032" name="pic.png" descr="pic.png"/>
            <p:cNvPicPr>
              <a:picLocks noChangeAspect="1"/>
            </p:cNvPicPr>
            <p:nvPr/>
          </p:nvPicPr>
          <p:blipFill>
            <a:blip r:embed="rId2">
              <a:extLst/>
            </a:blip>
            <a:stretch>
              <a:fillRect/>
            </a:stretch>
          </p:blipFill>
          <p:spPr>
            <a:xfrm>
              <a:off x="-112715" y="0"/>
              <a:ext cx="12426447" cy="6989877"/>
            </a:xfrm>
            <a:prstGeom prst="rect">
              <a:avLst/>
            </a:prstGeom>
            <a:ln w="12700" cap="flat">
              <a:noFill/>
              <a:miter lim="400000"/>
            </a:ln>
            <a:effectLst/>
          </p:spPr>
        </p:pic>
        <p:sp>
          <p:nvSpPr>
            <p:cNvPr id="1033" name="Mii de ani"/>
            <p:cNvSpPr/>
            <p:nvPr/>
          </p:nvSpPr>
          <p:spPr>
            <a:xfrm rot="16200000">
              <a:off x="505755" y="3698558"/>
              <a:ext cx="1748595" cy="41933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Mii de ani</a:t>
              </a:r>
            </a:p>
          </p:txBody>
        </p:sp>
        <p:sp>
          <p:nvSpPr>
            <p:cNvPr id="1034" name="Creația"/>
            <p:cNvSpPr/>
            <p:nvPr/>
          </p:nvSpPr>
          <p:spPr>
            <a:xfrm>
              <a:off x="2154335" y="5570157"/>
              <a:ext cx="1304529" cy="41933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Creația</a:t>
              </a:r>
            </a:p>
          </p:txBody>
        </p:sp>
        <p:sp>
          <p:nvSpPr>
            <p:cNvPr id="1035" name="Soiurile create original"/>
            <p:cNvSpPr/>
            <p:nvPr/>
          </p:nvSpPr>
          <p:spPr>
            <a:xfrm>
              <a:off x="6674826" y="5942680"/>
              <a:ext cx="4120357" cy="41933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Soiurile create original</a:t>
              </a:r>
            </a:p>
          </p:txBody>
        </p:sp>
        <p:sp>
          <p:nvSpPr>
            <p:cNvPr id="1036" name="PĂDUREA VIEȚII A CREAȚIEI"/>
            <p:cNvSpPr/>
            <p:nvPr/>
          </p:nvSpPr>
          <p:spPr>
            <a:xfrm>
              <a:off x="2758966" y="1014557"/>
              <a:ext cx="7567707" cy="604435"/>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4300" b="1">
                  <a:solidFill>
                    <a:srgbClr val="308B16"/>
                  </a:solidFill>
                  <a:uFill>
                    <a:solidFill>
                      <a:srgbClr val="000000"/>
                    </a:solidFill>
                  </a:uFill>
                  <a:latin typeface="Arial"/>
                  <a:ea typeface="Arial"/>
                  <a:cs typeface="Arial"/>
                  <a:sym typeface="Arial"/>
                </a:defRPr>
              </a:lvl1pPr>
            </a:lstStyle>
            <a:p>
              <a:r>
                <a:t>PĂDUREA VIEȚII A CREAȚIEI</a:t>
              </a:r>
            </a:p>
          </p:txBody>
        </p:sp>
        <p:sp>
          <p:nvSpPr>
            <p:cNvPr id="1037" name="Potopul"/>
            <p:cNvSpPr/>
            <p:nvPr/>
          </p:nvSpPr>
          <p:spPr>
            <a:xfrm>
              <a:off x="2091362" y="4330107"/>
              <a:ext cx="1430475"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Potopul</a:t>
              </a:r>
            </a:p>
          </p:txBody>
        </p:sp>
        <p:sp>
          <p:nvSpPr>
            <p:cNvPr id="1038" name="Prezentul"/>
            <p:cNvSpPr/>
            <p:nvPr/>
          </p:nvSpPr>
          <p:spPr>
            <a:xfrm>
              <a:off x="1754955" y="1729933"/>
              <a:ext cx="1727573"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Prezentul</a:t>
              </a:r>
            </a:p>
          </p:txBody>
        </p:sp>
      </p:grpSp>
      <p:grpSp>
        <p:nvGrpSpPr>
          <p:cNvPr id="1046" name="Group"/>
          <p:cNvGrpSpPr/>
          <p:nvPr/>
        </p:nvGrpSpPr>
        <p:grpSpPr>
          <a:xfrm>
            <a:off x="5016253" y="-237970"/>
            <a:ext cx="14351494" cy="8072716"/>
            <a:chOff x="0" y="0"/>
            <a:chExt cx="14351492" cy="8072715"/>
          </a:xfrm>
        </p:grpSpPr>
        <p:pic>
          <p:nvPicPr>
            <p:cNvPr id="1040" name="pic.png" descr="pic.png"/>
            <p:cNvPicPr>
              <a:picLocks noChangeAspect="1"/>
            </p:cNvPicPr>
            <p:nvPr/>
          </p:nvPicPr>
          <p:blipFill>
            <a:blip r:embed="rId3">
              <a:extLst/>
            </a:blip>
            <a:srcRect/>
            <a:stretch>
              <a:fillRect/>
            </a:stretch>
          </p:blipFill>
          <p:spPr>
            <a:xfrm>
              <a:off x="0" y="0"/>
              <a:ext cx="14351493" cy="8072716"/>
            </a:xfrm>
            <a:prstGeom prst="rect">
              <a:avLst/>
            </a:prstGeom>
            <a:ln w="12700" cap="flat">
              <a:noFill/>
              <a:miter lim="400000"/>
            </a:ln>
            <a:effectLst/>
          </p:spPr>
        </p:pic>
        <p:sp>
          <p:nvSpPr>
            <p:cNvPr id="1041" name="Prezentul"/>
            <p:cNvSpPr/>
            <p:nvPr/>
          </p:nvSpPr>
          <p:spPr>
            <a:xfrm>
              <a:off x="2905288" y="2443402"/>
              <a:ext cx="1727573"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Prezentul</a:t>
              </a:r>
            </a:p>
          </p:txBody>
        </p:sp>
        <p:sp>
          <p:nvSpPr>
            <p:cNvPr id="1042" name="Milioane de ani"/>
            <p:cNvSpPr/>
            <p:nvPr/>
          </p:nvSpPr>
          <p:spPr>
            <a:xfrm rot="16200000">
              <a:off x="1058522" y="4106066"/>
              <a:ext cx="2743698" cy="41933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Milioane de ani</a:t>
              </a:r>
            </a:p>
          </p:txBody>
        </p:sp>
        <p:sp>
          <p:nvSpPr>
            <p:cNvPr id="1043" name="Începutul"/>
            <p:cNvSpPr/>
            <p:nvPr/>
          </p:nvSpPr>
          <p:spPr>
            <a:xfrm>
              <a:off x="3148307" y="5782874"/>
              <a:ext cx="1705993"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Începutul</a:t>
              </a:r>
            </a:p>
          </p:txBody>
        </p:sp>
        <p:sp>
          <p:nvSpPr>
            <p:cNvPr id="1044" name="Prima celulă vie"/>
            <p:cNvSpPr/>
            <p:nvPr/>
          </p:nvSpPr>
          <p:spPr>
            <a:xfrm>
              <a:off x="9172295" y="6114181"/>
              <a:ext cx="2893084"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3000" b="1">
                  <a:uFill>
                    <a:solidFill>
                      <a:srgbClr val="000000"/>
                    </a:solidFill>
                  </a:uFill>
                  <a:latin typeface="Arial"/>
                  <a:ea typeface="Arial"/>
                  <a:cs typeface="Arial"/>
                  <a:sym typeface="Arial"/>
                </a:defRPr>
              </a:lvl1pPr>
            </a:lstStyle>
            <a:p>
              <a:r>
                <a:t>Prima celulă vie</a:t>
              </a:r>
            </a:p>
          </p:txBody>
        </p:sp>
        <p:sp>
          <p:nvSpPr>
            <p:cNvPr id="1045" name="ARBORELE VIEȚII AL EVOLUȚIEI"/>
            <p:cNvSpPr/>
            <p:nvPr/>
          </p:nvSpPr>
          <p:spPr>
            <a:xfrm>
              <a:off x="3118036" y="1600297"/>
              <a:ext cx="8629775" cy="604435"/>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buFont typeface="Arial"/>
                <a:defRPr sz="4300" b="1">
                  <a:solidFill>
                    <a:srgbClr val="308B16"/>
                  </a:solidFill>
                  <a:uFill>
                    <a:solidFill>
                      <a:srgbClr val="000000"/>
                    </a:solidFill>
                  </a:uFill>
                  <a:latin typeface="Arial"/>
                  <a:ea typeface="Arial"/>
                  <a:cs typeface="Arial"/>
                  <a:sym typeface="Arial"/>
                </a:defRPr>
              </a:lvl1pPr>
            </a:lstStyle>
            <a:p>
              <a:r>
                <a:t>ARBORELE VIEȚII AL EVOLUȚIEI</a:t>
              </a:r>
            </a:p>
          </p:txBody>
        </p:sp>
      </p:grpSp>
      <p:pic>
        <p:nvPicPr>
          <p:cNvPr id="1047" name="X--red medium.png" descr="X--red medium.png"/>
          <p:cNvPicPr>
            <a:picLocks noChangeAspect="1"/>
          </p:cNvPicPr>
          <p:nvPr/>
        </p:nvPicPr>
        <p:blipFill>
          <a:blip r:embed="rId4">
            <a:extLst/>
          </a:blip>
          <a:stretch>
            <a:fillRect/>
          </a:stretch>
        </p:blipFill>
        <p:spPr>
          <a:xfrm>
            <a:off x="9709515" y="-1270000"/>
            <a:ext cx="5771786" cy="97917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47"/>
                                        </p:tgtEl>
                                        <p:attrNameLst>
                                          <p:attrName>style.visibility</p:attrName>
                                        </p:attrNameLst>
                                      </p:cBhvr>
                                      <p:to>
                                        <p:strVal val="visible"/>
                                      </p:to>
                                    </p:set>
                                    <p:animEffect transition="in" filter="dissolve">
                                      <p:cBhvr>
                                        <p:cTn id="7" dur="5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Oare studiul creaturilor vii confirmă evoluția sau creația?"/>
          <p:cNvSpPr>
            <a:spLocks noGrp="1"/>
          </p:cNvSpPr>
          <p:nvPr>
            <p:ph type="ctrTitle"/>
          </p:nvPr>
        </p:nvSpPr>
        <p:spPr>
          <a:xfrm>
            <a:off x="2002856" y="2068705"/>
            <a:ext cx="19532601" cy="10688170"/>
          </a:xfrm>
          <a:prstGeom prst="rect">
            <a:avLst/>
          </a:prstGeom>
        </p:spPr>
        <p:txBody>
          <a:bodyPr/>
          <a:lstStyle/>
          <a:p>
            <a:pPr>
              <a:defRPr sz="8800">
                <a:solidFill>
                  <a:srgbClr val="381C00"/>
                </a:solidFill>
              </a:defRPr>
            </a:pPr>
            <a:r>
              <a:t>Oare studiul creaturilor vii confirmă </a:t>
            </a:r>
            <a:r>
              <a:rPr sz="16500">
                <a:latin typeface="Apple Chancery"/>
                <a:ea typeface="Apple Chancery"/>
                <a:cs typeface="Apple Chancery"/>
                <a:sym typeface="Apple Chancery"/>
              </a:rPr>
              <a:t>evoluția sau</a:t>
            </a:r>
            <a:r>
              <a:rPr>
                <a:latin typeface="Apple Chancery"/>
                <a:ea typeface="Apple Chancery"/>
                <a:cs typeface="Apple Chancery"/>
                <a:sym typeface="Apple Chancery"/>
              </a:rPr>
              <a:t> </a:t>
            </a:r>
            <a:r>
              <a:rPr sz="16500">
                <a:latin typeface="Apple Chancery"/>
                <a:ea typeface="Apple Chancery"/>
                <a:cs typeface="Apple Chancery"/>
                <a:sym typeface="Apple Chancery"/>
              </a:rPr>
              <a:t>creația?</a:t>
            </a:r>
          </a:p>
        </p:txBody>
      </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Rectangle"/>
          <p:cNvSpPr/>
          <p:nvPr/>
        </p:nvSpPr>
        <p:spPr>
          <a:xfrm>
            <a:off x="2946400" y="1184275"/>
            <a:ext cx="9245600" cy="11346873"/>
          </a:xfrm>
          <a:prstGeom prst="rect">
            <a:avLst/>
          </a:prstGeom>
          <a:solidFill>
            <a:srgbClr val="FFFFFF"/>
          </a:solidFill>
          <a:ln>
            <a:solidFill>
              <a:srgbClr val="000000"/>
            </a:solidFill>
          </a:ln>
        </p:spPr>
        <p:txBody>
          <a:bodyPr lIns="50800" tIns="50800" rIns="50800" bIns="50800" anchor="ctr"/>
          <a:lstStyle/>
          <a:p>
            <a:pPr marL="40639" marR="40639" algn="l" defTabSz="914400">
              <a:defRPr sz="2400">
                <a:uFill>
                  <a:solidFill>
                    <a:srgbClr val="000000"/>
                  </a:solidFill>
                </a:uFill>
                <a:latin typeface="Arial"/>
                <a:ea typeface="Arial"/>
                <a:cs typeface="Arial"/>
                <a:sym typeface="Arial"/>
              </a:defRPr>
            </a:pPr>
            <a:endParaRPr/>
          </a:p>
        </p:txBody>
      </p:sp>
      <p:pic>
        <p:nvPicPr>
          <p:cNvPr id="1052" name="embr recap-Haeckel, 1877bk.jpg" descr="embr recap-Haeckel, 1877bk.jpg"/>
          <p:cNvPicPr>
            <a:picLocks noChangeAspect="1"/>
          </p:cNvPicPr>
          <p:nvPr/>
        </p:nvPicPr>
        <p:blipFill>
          <a:blip r:embed="rId3">
            <a:extLst/>
          </a:blip>
          <a:srcRect l="15217" t="6086" r="15217" b="10435"/>
          <a:stretch>
            <a:fillRect/>
          </a:stretch>
        </p:blipFill>
        <p:spPr>
          <a:xfrm>
            <a:off x="3149600" y="1366837"/>
            <a:ext cx="8788401" cy="9886951"/>
          </a:xfrm>
          <a:prstGeom prst="rect">
            <a:avLst/>
          </a:prstGeom>
          <a:ln w="12700">
            <a:miter lim="400000"/>
          </a:ln>
        </p:spPr>
      </p:pic>
      <p:sp>
        <p:nvSpPr>
          <p:cNvPr id="1053" name="Porc"/>
          <p:cNvSpPr/>
          <p:nvPr/>
        </p:nvSpPr>
        <p:spPr>
          <a:xfrm>
            <a:off x="3657600" y="11423650"/>
            <a:ext cx="1701800" cy="841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600"/>
              </a:spcBef>
              <a:buClr>
                <a:srgbClr val="000000"/>
              </a:buClr>
              <a:buFont typeface="Arial"/>
              <a:defRPr sz="5200" b="1">
                <a:uFill>
                  <a:solidFill>
                    <a:srgbClr val="000000"/>
                  </a:solidFill>
                </a:uFill>
                <a:latin typeface="Arial"/>
                <a:ea typeface="Arial"/>
                <a:cs typeface="Arial"/>
                <a:sym typeface="Arial"/>
              </a:defRPr>
            </a:lvl1pPr>
          </a:lstStyle>
          <a:p>
            <a:r>
              <a:t>Porc</a:t>
            </a:r>
          </a:p>
        </p:txBody>
      </p:sp>
      <p:sp>
        <p:nvSpPr>
          <p:cNvPr id="1054" name="Vacă"/>
          <p:cNvSpPr/>
          <p:nvPr/>
        </p:nvSpPr>
        <p:spPr>
          <a:xfrm>
            <a:off x="5537200" y="11423650"/>
            <a:ext cx="1828800" cy="841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600"/>
              </a:spcBef>
              <a:buClr>
                <a:srgbClr val="000000"/>
              </a:buClr>
              <a:buFont typeface="Arial"/>
              <a:defRPr sz="5200" b="1">
                <a:uFill>
                  <a:solidFill>
                    <a:srgbClr val="000000"/>
                  </a:solidFill>
                </a:uFill>
                <a:latin typeface="Arial"/>
                <a:ea typeface="Arial"/>
                <a:cs typeface="Arial"/>
                <a:sym typeface="Arial"/>
              </a:defRPr>
            </a:lvl1pPr>
          </a:lstStyle>
          <a:p>
            <a:r>
              <a:t>Vacă</a:t>
            </a:r>
          </a:p>
        </p:txBody>
      </p:sp>
      <p:sp>
        <p:nvSpPr>
          <p:cNvPr id="1055" name="Iepure"/>
          <p:cNvSpPr/>
          <p:nvPr/>
        </p:nvSpPr>
        <p:spPr>
          <a:xfrm>
            <a:off x="7364412" y="11423650"/>
            <a:ext cx="2641601" cy="841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600"/>
              </a:spcBef>
              <a:buClr>
                <a:srgbClr val="000000"/>
              </a:buClr>
              <a:buFont typeface="Arial"/>
              <a:defRPr sz="5200" b="1">
                <a:uFill>
                  <a:solidFill>
                    <a:srgbClr val="000000"/>
                  </a:solidFill>
                </a:uFill>
                <a:latin typeface="Arial"/>
                <a:ea typeface="Arial"/>
                <a:cs typeface="Arial"/>
                <a:sym typeface="Arial"/>
              </a:defRPr>
            </a:lvl1pPr>
          </a:lstStyle>
          <a:p>
            <a:r>
              <a:t>Iepure</a:t>
            </a:r>
          </a:p>
        </p:txBody>
      </p:sp>
      <p:sp>
        <p:nvSpPr>
          <p:cNvPr id="1056" name="Om"/>
          <p:cNvSpPr/>
          <p:nvPr/>
        </p:nvSpPr>
        <p:spPr>
          <a:xfrm>
            <a:off x="9866312" y="11423650"/>
            <a:ext cx="1828801" cy="841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600"/>
              </a:spcBef>
              <a:buClr>
                <a:srgbClr val="000000"/>
              </a:buClr>
              <a:buFont typeface="Arial"/>
              <a:defRPr sz="5200" b="1">
                <a:uFill>
                  <a:solidFill>
                    <a:srgbClr val="000000"/>
                  </a:solidFill>
                </a:uFill>
                <a:latin typeface="Arial"/>
                <a:ea typeface="Arial"/>
                <a:cs typeface="Arial"/>
                <a:sym typeface="Arial"/>
              </a:defRPr>
            </a:lvl1pPr>
          </a:lstStyle>
          <a:p>
            <a:r>
              <a:t>Om</a:t>
            </a:r>
          </a:p>
        </p:txBody>
      </p:sp>
      <p:sp>
        <p:nvSpPr>
          <p:cNvPr id="1057" name="Ernst Haeckel, 1877)."/>
          <p:cNvSpPr/>
          <p:nvPr/>
        </p:nvSpPr>
        <p:spPr>
          <a:xfrm>
            <a:off x="12801600" y="11423650"/>
            <a:ext cx="108585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algn="l" defTabSz="914400">
              <a:spcBef>
                <a:spcPts val="400"/>
              </a:spcBef>
              <a:buClr>
                <a:srgbClr val="000000"/>
              </a:buClr>
              <a:buFont typeface="Arial"/>
              <a:defRPr sz="5400">
                <a:uFill>
                  <a:solidFill>
                    <a:srgbClr val="000000"/>
                  </a:solidFill>
                </a:uFill>
                <a:latin typeface="DejaVu Sans Condensed"/>
                <a:ea typeface="DejaVu Sans Condensed"/>
                <a:cs typeface="DejaVu Sans Condensed"/>
                <a:sym typeface="DejaVu Sans Condensed"/>
              </a:defRPr>
            </a:lvl1pPr>
          </a:lstStyle>
          <a:p>
            <a:pPr>
              <a:defRPr>
                <a:uFillTx/>
              </a:defRPr>
            </a:pPr>
            <a:r>
              <a:rPr>
                <a:uFill>
                  <a:solidFill>
                    <a:srgbClr val="000000"/>
                  </a:solidFill>
                </a:uFill>
              </a:rPr>
              <a:t>Ernst Haeckel, 1877).</a:t>
            </a:r>
          </a:p>
        </p:txBody>
      </p:sp>
      <p:sp>
        <p:nvSpPr>
          <p:cNvPr id="1058" name="Fraudă!"/>
          <p:cNvSpPr/>
          <p:nvPr/>
        </p:nvSpPr>
        <p:spPr>
          <a:xfrm rot="20711032">
            <a:off x="13218429" y="4324816"/>
            <a:ext cx="9255126" cy="3098801"/>
          </a:xfrm>
          <a:prstGeom prst="rect">
            <a:avLst/>
          </a:prstGeom>
          <a:ln w="12700">
            <a:miter lim="400000"/>
          </a:ln>
          <a:effectLst>
            <a:outerShdw blurRad="38100" dist="88900" dir="2700000" rotWithShape="0">
              <a:srgbClr val="000000"/>
            </a:outerShdw>
          </a:effectLst>
          <a:extLst>
            <a:ext uri="{C572A759-6A51-4108-AA02-DFA0A04FC94B}">
              <ma14:wrappingTextBoxFlag xmlns:ma14="http://schemas.microsoft.com/office/mac/drawingml/2011/main" val="1"/>
            </a:ext>
          </a:extLst>
        </p:spPr>
        <p:txBody>
          <a:bodyPr lIns="0" tIns="0" rIns="0" bIns="0" anchor="just">
            <a:spAutoFit/>
          </a:bodyPr>
          <a:lstStyle>
            <a:lvl1pPr marL="40639" marR="40639" defTabSz="914400">
              <a:defRPr sz="20000">
                <a:solidFill>
                  <a:srgbClr val="FF2600"/>
                </a:solidFill>
                <a:uFill>
                  <a:solidFill>
                    <a:srgbClr val="E32400"/>
                  </a:solidFill>
                </a:uFill>
                <a:latin typeface="Impact"/>
                <a:ea typeface="Impact"/>
                <a:cs typeface="Impact"/>
                <a:sym typeface="Impact"/>
              </a:defRPr>
            </a:lvl1pPr>
          </a:lstStyle>
          <a:p>
            <a:r>
              <a:t>Fraudă!</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58"/>
                                        </p:tgtEl>
                                        <p:attrNameLst>
                                          <p:attrName>style.visibility</p:attrName>
                                        </p:attrNameLst>
                                      </p:cBhvr>
                                      <p:to>
                                        <p:strVal val="visible"/>
                                      </p:to>
                                    </p:set>
                                    <p:anim calcmode="lin" valueType="num">
                                      <p:cBhvr>
                                        <p:cTn id="7" dur="500" fill="hold"/>
                                        <p:tgtEl>
                                          <p:spTgt spid="1058"/>
                                        </p:tgtEl>
                                        <p:attrNameLst>
                                          <p:attrName>ppt_w</p:attrName>
                                        </p:attrNameLst>
                                      </p:cBhvr>
                                      <p:tavLst>
                                        <p:tav tm="0">
                                          <p:val>
                                            <p:fltVal val="0"/>
                                          </p:val>
                                        </p:tav>
                                        <p:tav tm="100000">
                                          <p:val>
                                            <p:strVal val="#ppt_w"/>
                                          </p:val>
                                        </p:tav>
                                      </p:tavLst>
                                    </p:anim>
                                    <p:anim calcmode="lin" valueType="num">
                                      <p:cBhvr>
                                        <p:cTn id="8" dur="500" fill="hold"/>
                                        <p:tgtEl>
                                          <p:spTgt spid="1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embryo OVRHD(CEN20-2).jpg" descr="embryo OVRHD(CEN20-2).jpg"/>
          <p:cNvPicPr>
            <a:picLocks noChangeAspect="1"/>
          </p:cNvPicPr>
          <p:nvPr/>
        </p:nvPicPr>
        <p:blipFill>
          <a:blip r:embed="rId2">
            <a:extLst/>
          </a:blip>
          <a:srcRect l="9115" t="2882" r="10693" b="72215"/>
          <a:stretch>
            <a:fillRect/>
          </a:stretch>
        </p:blipFill>
        <p:spPr>
          <a:xfrm>
            <a:off x="3875087" y="1617308"/>
            <a:ext cx="16637001" cy="4131384"/>
          </a:xfrm>
          <a:prstGeom prst="rect">
            <a:avLst/>
          </a:prstGeom>
          <a:ln w="12700">
            <a:miter lim="400000"/>
          </a:ln>
        </p:spPr>
      </p:pic>
      <p:pic>
        <p:nvPicPr>
          <p:cNvPr id="1063" name="embryo OVRHD(CEN20-2).jpg" descr="embryo OVRHD(CEN20-2).jpg"/>
          <p:cNvPicPr>
            <a:picLocks noChangeAspect="1"/>
          </p:cNvPicPr>
          <p:nvPr/>
        </p:nvPicPr>
        <p:blipFill>
          <a:blip r:embed="rId2">
            <a:extLst/>
          </a:blip>
          <a:srcRect l="9022" t="25469" r="10841" b="38273"/>
          <a:stretch>
            <a:fillRect/>
          </a:stretch>
        </p:blipFill>
        <p:spPr>
          <a:xfrm>
            <a:off x="3875087" y="5746750"/>
            <a:ext cx="16638959" cy="6019800"/>
          </a:xfrm>
          <a:prstGeom prst="rect">
            <a:avLst/>
          </a:prstGeom>
          <a:ln w="12700">
            <a:miter lim="400000"/>
          </a:ln>
        </p:spPr>
      </p:pic>
      <p:sp>
        <p:nvSpPr>
          <p:cNvPr id="1064" name="Rectangle"/>
          <p:cNvSpPr/>
          <p:nvPr/>
        </p:nvSpPr>
        <p:spPr>
          <a:xfrm>
            <a:off x="3886200" y="5943600"/>
            <a:ext cx="16611600" cy="58039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065" name="embryo OVRHD(CEN20-2).jpg" descr="embryo OVRHD(CEN20-2).jpg"/>
          <p:cNvPicPr>
            <a:picLocks noChangeAspect="1"/>
          </p:cNvPicPr>
          <p:nvPr/>
        </p:nvPicPr>
        <p:blipFill>
          <a:blip r:embed="rId2">
            <a:extLst/>
          </a:blip>
          <a:srcRect l="7406" t="65578" r="11111" b="7381"/>
          <a:stretch>
            <a:fillRect/>
          </a:stretch>
        </p:blipFill>
        <p:spPr>
          <a:xfrm>
            <a:off x="3900487" y="6200775"/>
            <a:ext cx="16608366" cy="45593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63"/>
                                        </p:tgtEl>
                                        <p:attrNameLst>
                                          <p:attrName>style.visibility</p:attrName>
                                        </p:attrNameLst>
                                      </p:cBhvr>
                                      <p:to>
                                        <p:strVal val="visible"/>
                                      </p:to>
                                    </p:set>
                                    <p:animEffect transition="in" filter="wipe(left)">
                                      <p:cBhvr>
                                        <p:cTn id="7" dur="500"/>
                                        <p:tgtEl>
                                          <p:spTgt spid="10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064"/>
                                        </p:tgtEl>
                                        <p:attrNameLst>
                                          <p:attrName>style.visibility</p:attrName>
                                        </p:attrNameLst>
                                      </p:cBhvr>
                                      <p:to>
                                        <p:strVal val="visible"/>
                                      </p:to>
                                    </p:set>
                                    <p:animEffect transition="in" filter="wipe(left)">
                                      <p:cBhvr>
                                        <p:cTn id="12" dur="500"/>
                                        <p:tgtEl>
                                          <p:spTgt spid="1064"/>
                                        </p:tgtEl>
                                      </p:cBhvr>
                                    </p:animEffect>
                                  </p:childTnLst>
                                </p:cTn>
                              </p:par>
                            </p:childTnLst>
                          </p:cTn>
                        </p:par>
                        <p:par>
                          <p:cTn id="13" fill="hold">
                            <p:stCondLst>
                              <p:cond delay="500"/>
                            </p:stCondLst>
                            <p:childTnLst>
                              <p:par>
                                <p:cTn id="14" presetID="22" presetClass="entr" presetSubtype="8" fill="hold" grpId="3" nodeType="afterEffect">
                                  <p:stCondLst>
                                    <p:cond delay="0"/>
                                  </p:stCondLst>
                                  <p:iterate>
                                    <p:tmAbs val="0"/>
                                  </p:iterate>
                                  <p:childTnLst>
                                    <p:set>
                                      <p:cBhvr>
                                        <p:cTn id="15" fill="hold"/>
                                        <p:tgtEl>
                                          <p:spTgt spid="1065"/>
                                        </p:tgtEl>
                                        <p:attrNameLst>
                                          <p:attrName>style.visibility</p:attrName>
                                        </p:attrNameLst>
                                      </p:cBhvr>
                                      <p:to>
                                        <p:strVal val="visible"/>
                                      </p:to>
                                    </p:set>
                                    <p:animEffect transition="in" filter="wipe(left)">
                                      <p:cBhvr>
                                        <p:cTn id="16" dur="500"/>
                                        <p:tgtEl>
                                          <p:spTgt spid="1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 grpId="1" animBg="1" advAuto="0"/>
      <p:bldP spid="1064" grpId="2" animBg="1" advAuto="0"/>
      <p:bldP spid="1065" grpId="3"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7" name="Haeckelpg257-Holt, R&amp;W.jpg" descr="Haeckelpg257-Holt, R&amp;W.jpg"/>
          <p:cNvPicPr>
            <a:picLocks noChangeAspect="1"/>
          </p:cNvPicPr>
          <p:nvPr/>
        </p:nvPicPr>
        <p:blipFill>
          <a:blip r:embed="rId2">
            <a:extLst/>
          </a:blip>
          <a:srcRect t="7499" b="16667"/>
          <a:stretch>
            <a:fillRect/>
          </a:stretch>
        </p:blipFill>
        <p:spPr>
          <a:xfrm>
            <a:off x="2436297" y="860654"/>
            <a:ext cx="12636501" cy="11979047"/>
          </a:xfrm>
          <a:prstGeom prst="rect">
            <a:avLst/>
          </a:prstGeom>
          <a:ln w="12700">
            <a:miter lim="400000"/>
          </a:ln>
        </p:spPr>
      </p:pic>
      <p:sp>
        <p:nvSpPr>
          <p:cNvPr id="1068" name="„ În stadiul timpuriu de dezvoltare toate embrioanele vertebratelor sunt remarcabil de similare.”"/>
          <p:cNvSpPr/>
          <p:nvPr/>
        </p:nvSpPr>
        <p:spPr>
          <a:xfrm>
            <a:off x="16141700" y="1663700"/>
            <a:ext cx="6985000" cy="756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1600"/>
              </a:spcBef>
              <a:buClr>
                <a:srgbClr val="FFFB00"/>
              </a:buClr>
              <a:buFont typeface="Arial"/>
              <a:defRPr sz="7200">
                <a:solidFill>
                  <a:srgbClr val="381C00"/>
                </a:solidFill>
                <a:uFill>
                  <a:solidFill>
                    <a:srgbClr val="381C00"/>
                  </a:solidFill>
                </a:uFill>
                <a:latin typeface="DejaVu Sans Condensed"/>
                <a:ea typeface="DejaVu Sans Condensed"/>
                <a:cs typeface="DejaVu Sans Condensed"/>
                <a:sym typeface="DejaVu Sans Condensed"/>
              </a:defRPr>
            </a:lvl1pPr>
          </a:lstStyle>
          <a:p>
            <a:r>
              <a:t>„ În stadiul timpuriu de dezvoltare toate embrioanele vertebratelor sunt remarcabil de similare.”</a:t>
            </a:r>
          </a:p>
        </p:txBody>
      </p:sp>
      <p:sp>
        <p:nvSpPr>
          <p:cNvPr id="1069" name="Line"/>
          <p:cNvSpPr/>
          <p:nvPr/>
        </p:nvSpPr>
        <p:spPr>
          <a:xfrm flipH="1">
            <a:off x="14598054" y="8166100"/>
            <a:ext cx="1329830" cy="2274491"/>
          </a:xfrm>
          <a:prstGeom prst="line">
            <a:avLst/>
          </a:prstGeom>
          <a:ln w="254000">
            <a:solidFill>
              <a:srgbClr val="381C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70" name="Arrow"/>
          <p:cNvSpPr/>
          <p:nvPr/>
        </p:nvSpPr>
        <p:spPr>
          <a:xfrm>
            <a:off x="-90906" y="1410368"/>
            <a:ext cx="3487336" cy="1270001"/>
          </a:xfrm>
          <a:prstGeom prst="rightArrow">
            <a:avLst>
              <a:gd name="adj1" fmla="val 32000"/>
              <a:gd name="adj2" fmla="val 64000"/>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71" name="1998"/>
          <p:cNvSpPr/>
          <p:nvPr/>
        </p:nvSpPr>
        <p:spPr>
          <a:xfrm>
            <a:off x="16219631" y="11649302"/>
            <a:ext cx="2650329"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1600"/>
              </a:spcBef>
              <a:buClr>
                <a:srgbClr val="FFFB00"/>
              </a:buClr>
              <a:buFont typeface="Arial"/>
              <a:defRPr sz="7200" b="1">
                <a:solidFill>
                  <a:srgbClr val="381C00"/>
                </a:solidFill>
                <a:uFill>
                  <a:solidFill>
                    <a:srgbClr val="381C00"/>
                  </a:solidFill>
                </a:uFill>
                <a:latin typeface="DejaVu Sans Condensed"/>
                <a:ea typeface="DejaVu Sans Condensed"/>
                <a:cs typeface="DejaVu Sans Condensed"/>
                <a:sym typeface="DejaVu Sans Condensed"/>
              </a:defRPr>
            </a:lvl1pPr>
          </a:lstStyle>
          <a:p>
            <a:r>
              <a:t>1998</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070"/>
                                        </p:tgtEl>
                                        <p:attrNameLst>
                                          <p:attrName>style.visibility</p:attrName>
                                        </p:attrNameLst>
                                      </p:cBhvr>
                                      <p:to>
                                        <p:strVal val="visible"/>
                                      </p:to>
                                    </p:set>
                                    <p:animEffect transition="in" filter="fade">
                                      <p:cBhvr>
                                        <p:cTn id="7" dur="700"/>
                                        <p:tgtEl>
                                          <p:spTgt spid="10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1069"/>
                                        </p:tgtEl>
                                        <p:attrNameLst>
                                          <p:attrName>style.visibility</p:attrName>
                                        </p:attrNameLst>
                                      </p:cBhvr>
                                      <p:to>
                                        <p:strVal val="visible"/>
                                      </p:to>
                                    </p:set>
                                    <p:animEffect transition="in" filter="wipe(down)">
                                      <p:cBhvr>
                                        <p:cTn id="12" dur="500"/>
                                        <p:tgtEl>
                                          <p:spTgt spid="1069"/>
                                        </p:tgtEl>
                                      </p:cBhvr>
                                    </p:animEffec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1068"/>
                                        </p:tgtEl>
                                        <p:attrNameLst>
                                          <p:attrName>style.visibility</p:attrName>
                                        </p:attrNameLst>
                                      </p:cBhvr>
                                      <p:to>
                                        <p:strVal val="visible"/>
                                      </p:to>
                                    </p:set>
                                    <p:animEffect transition="in" filter="wipe(down)">
                                      <p:cBhvr>
                                        <p:cTn id="16" dur="500"/>
                                        <p:tgtEl>
                                          <p:spTgt spid="1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3" animBg="1" advAuto="0"/>
      <p:bldP spid="1069" grpId="2" animBg="1" advAuto="0"/>
      <p:bldP spid="1070"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Mayr Embr Recap.jpg" descr="Mayr Embr Recap.jpg"/>
          <p:cNvPicPr>
            <a:picLocks noChangeAspect="1"/>
          </p:cNvPicPr>
          <p:nvPr/>
        </p:nvPicPr>
        <p:blipFill>
          <a:blip r:embed="rId2">
            <a:extLst/>
          </a:blip>
          <a:srcRect l="3614" r="6024"/>
          <a:stretch>
            <a:fillRect/>
          </a:stretch>
        </p:blipFill>
        <p:spPr>
          <a:xfrm>
            <a:off x="1758901" y="1628253"/>
            <a:ext cx="9728201" cy="9233153"/>
          </a:xfrm>
          <a:prstGeom prst="rect">
            <a:avLst/>
          </a:prstGeom>
          <a:ln w="12700">
            <a:miter lim="400000"/>
          </a:ln>
        </p:spPr>
      </p:pic>
      <p:sp>
        <p:nvSpPr>
          <p:cNvPr id="1074" name="În acest capitol:…"/>
          <p:cNvSpPr/>
          <p:nvPr/>
        </p:nvSpPr>
        <p:spPr>
          <a:xfrm>
            <a:off x="11735357" y="7577330"/>
            <a:ext cx="11396441" cy="32905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lnSpc>
                <a:spcPct val="90000"/>
              </a:lnSpc>
              <a:spcBef>
                <a:spcPts val="2100"/>
              </a:spcBef>
              <a:buClr>
                <a:srgbClr val="FFFFFF"/>
              </a:buClr>
              <a:buFont typeface="Arial"/>
              <a:defRPr sz="7000">
                <a:solidFill>
                  <a:srgbClr val="381C00"/>
                </a:solidFill>
                <a:uFill>
                  <a:solidFill>
                    <a:srgbClr val="381C00"/>
                  </a:solidFill>
                </a:uFill>
                <a:latin typeface="DejaVu Sans Condensed"/>
                <a:ea typeface="DejaVu Sans Condensed"/>
                <a:cs typeface="DejaVu Sans Condensed"/>
                <a:sym typeface="DejaVu Sans Condensed"/>
              </a:defRPr>
            </a:pPr>
            <a:r>
              <a:t>În acest capitol:</a:t>
            </a:r>
          </a:p>
          <a:p>
            <a:pPr marL="40639" marR="40639" algn="l" defTabSz="914400">
              <a:lnSpc>
                <a:spcPct val="90000"/>
              </a:lnSpc>
              <a:spcBef>
                <a:spcPts val="2100"/>
              </a:spcBef>
              <a:buClr>
                <a:srgbClr val="FFFB00"/>
              </a:buClr>
              <a:buFont typeface="Arial"/>
              <a:defRPr sz="7000">
                <a:solidFill>
                  <a:srgbClr val="38121A"/>
                </a:solidFill>
                <a:uFill>
                  <a:solidFill>
                    <a:srgbClr val="007600"/>
                  </a:solidFill>
                </a:uFill>
                <a:latin typeface="DejaVu Sans Condensed"/>
                <a:ea typeface="DejaVu Sans Condensed"/>
                <a:cs typeface="DejaVu Sans Condensed"/>
                <a:sym typeface="DejaVu Sans Condensed"/>
              </a:defRPr>
            </a:pPr>
            <a:r>
              <a:t>“Care este evidența pentru susținerea evoluției?”</a:t>
            </a:r>
          </a:p>
        </p:txBody>
      </p:sp>
      <p:sp>
        <p:nvSpPr>
          <p:cNvPr id="1075" name="Ernst Mayr, What Evolution Is (New York: Basic Books, 2001), p. 28."/>
          <p:cNvSpPr/>
          <p:nvPr/>
        </p:nvSpPr>
        <p:spPr>
          <a:xfrm>
            <a:off x="1827007" y="11468100"/>
            <a:ext cx="20729986"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l" defTabSz="914400">
              <a:spcBef>
                <a:spcPts val="1600"/>
              </a:spcBef>
              <a:buClr>
                <a:srgbClr val="FFFFFF"/>
              </a:buClr>
              <a:buFont typeface="Arial"/>
              <a:defRPr sz="5200">
                <a:solidFill>
                  <a:srgbClr val="381C00"/>
                </a:solidFill>
                <a:uFill>
                  <a:solidFill>
                    <a:srgbClr val="381C00"/>
                  </a:solidFill>
                </a:uFill>
                <a:latin typeface="DejaVu Sans Condensed"/>
                <a:ea typeface="DejaVu Sans Condensed"/>
                <a:cs typeface="DejaVu Sans Condensed"/>
                <a:sym typeface="DejaVu Sans Condensed"/>
              </a:defRPr>
            </a:pPr>
            <a:r>
              <a:t>Ernst Mayr, </a:t>
            </a:r>
            <a:r>
              <a:rPr>
                <a:latin typeface="DejaVu Sans Condensed Oblique"/>
                <a:ea typeface="DejaVu Sans Condensed Oblique"/>
                <a:cs typeface="DejaVu Sans Condensed Oblique"/>
                <a:sym typeface="DejaVu Sans Condensed Oblique"/>
              </a:rPr>
              <a:t>What Evolution Is</a:t>
            </a:r>
            <a:r>
              <a:t> (New York: Basic Books, 2001), p. 28.</a:t>
            </a:r>
          </a:p>
        </p:txBody>
      </p:sp>
      <p:pic>
        <p:nvPicPr>
          <p:cNvPr id="1076" name="X--red medium.png" descr="X--red medium.png"/>
          <p:cNvPicPr>
            <a:picLocks noChangeAspect="1"/>
          </p:cNvPicPr>
          <p:nvPr/>
        </p:nvPicPr>
        <p:blipFill>
          <a:blip r:embed="rId3">
            <a:extLst/>
          </a:blip>
          <a:stretch>
            <a:fillRect/>
          </a:stretch>
        </p:blipFill>
        <p:spPr>
          <a:xfrm>
            <a:off x="2463829" y="-811036"/>
            <a:ext cx="8318344" cy="14111877"/>
          </a:xfrm>
          <a:prstGeom prst="rect">
            <a:avLst/>
          </a:prstGeom>
          <a:ln w="12700">
            <a:miter lim="400000"/>
          </a:ln>
        </p:spPr>
      </p:pic>
      <p:pic>
        <p:nvPicPr>
          <p:cNvPr id="1077" name="Mayr, Ernst--100 yrs.jpg" descr="Mayr, Ernst--100 yrs.jpg"/>
          <p:cNvPicPr>
            <a:picLocks noChangeAspect="1"/>
          </p:cNvPicPr>
          <p:nvPr/>
        </p:nvPicPr>
        <p:blipFill>
          <a:blip r:embed="rId4">
            <a:extLst/>
          </a:blip>
          <a:stretch>
            <a:fillRect/>
          </a:stretch>
        </p:blipFill>
        <p:spPr>
          <a:xfrm>
            <a:off x="18875006" y="1707901"/>
            <a:ext cx="3624036" cy="5073651"/>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74"/>
                                        </p:tgtEl>
                                        <p:attrNameLst>
                                          <p:attrName>style.visibility</p:attrName>
                                        </p:attrNameLst>
                                      </p:cBhvr>
                                      <p:to>
                                        <p:strVal val="visible"/>
                                      </p:to>
                                    </p:set>
                                    <p:animEffect transition="in" filter="dissolve">
                                      <p:cBhvr>
                                        <p:cTn id="7" dur="499"/>
                                        <p:tgtEl>
                                          <p:spTgt spid="107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073"/>
                                        </p:tgtEl>
                                        <p:attrNameLst>
                                          <p:attrName>style.visibility</p:attrName>
                                        </p:attrNameLst>
                                      </p:cBhvr>
                                      <p:to>
                                        <p:strVal val="visible"/>
                                      </p:to>
                                    </p:set>
                                    <p:anim calcmode="lin" valueType="num">
                                      <p:cBhvr>
                                        <p:cTn id="12" dur="500" fill="hold"/>
                                        <p:tgtEl>
                                          <p:spTgt spid="1073"/>
                                        </p:tgtEl>
                                        <p:attrNameLst>
                                          <p:attrName>ppt_w</p:attrName>
                                        </p:attrNameLst>
                                      </p:cBhvr>
                                      <p:tavLst>
                                        <p:tav tm="0">
                                          <p:val>
                                            <p:fltVal val="0"/>
                                          </p:val>
                                        </p:tav>
                                        <p:tav tm="100000">
                                          <p:val>
                                            <p:strVal val="#ppt_w"/>
                                          </p:val>
                                        </p:tav>
                                      </p:tavLst>
                                    </p:anim>
                                    <p:anim calcmode="lin" valueType="num">
                                      <p:cBhvr>
                                        <p:cTn id="13" dur="500" fill="hold"/>
                                        <p:tgtEl>
                                          <p:spTgt spid="107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1076"/>
                                        </p:tgtEl>
                                        <p:attrNameLst>
                                          <p:attrName>style.visibility</p:attrName>
                                        </p:attrNameLst>
                                      </p:cBhvr>
                                      <p:to>
                                        <p:strVal val="visible"/>
                                      </p:to>
                                    </p:set>
                                    <p:animEffect transition="in" filter="dissolve">
                                      <p:cBhvr>
                                        <p:cTn id="18"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2" animBg="1" advAuto="0"/>
      <p:bldP spid="1074" grpId="1" animBg="1" advAuto="0"/>
      <p:bldP spid="1076" grpId="3"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 name="sandcastle21.jpg" descr="sandcastle21.jpg"/>
          <p:cNvPicPr>
            <a:picLocks/>
          </p:cNvPicPr>
          <p:nvPr/>
        </p:nvPicPr>
        <p:blipFill>
          <a:blip r:embed="rId3">
            <a:extLst/>
          </a:blip>
          <a:stretch>
            <a:fillRect/>
          </a:stretch>
        </p:blipFill>
        <p:spPr>
          <a:xfrm>
            <a:off x="4191000" y="1079500"/>
            <a:ext cx="16027401" cy="11620501"/>
          </a:xfrm>
          <a:prstGeom prst="rect">
            <a:avLst/>
          </a:prstGeom>
        </p:spPr>
      </p:pic>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Nu există nici o lege cunoscută în natură, nici vreun process cunoscut sau vreo secvență de experiențe cunoscută care pot cauza ca informația să origineze de la sine în materie.”"/>
          <p:cNvSpPr>
            <a:spLocks noGrp="1"/>
          </p:cNvSpPr>
          <p:nvPr>
            <p:ph type="title"/>
          </p:nvPr>
        </p:nvSpPr>
        <p:spPr>
          <a:xfrm>
            <a:off x="8255000" y="1562100"/>
            <a:ext cx="14147800" cy="8636000"/>
          </a:xfrm>
          <a:prstGeom prst="rect">
            <a:avLst/>
          </a:prstGeom>
        </p:spPr>
        <p:txBody>
          <a:bodyPr/>
          <a:lstStyle/>
          <a:p>
            <a:pPr>
              <a:defRPr>
                <a:solidFill>
                  <a:srgbClr val="381C00"/>
                </a:solidFill>
              </a:defRPr>
            </a:pPr>
            <a:r>
              <a:t>“Nu există nici o lege cunoscută în natură, nici vreun process cunoscut sau vreo secvență de experiențe cunoscută care pot cauza ca </a:t>
            </a:r>
            <a:r>
              <a:rPr b="1"/>
              <a:t>informația</a:t>
            </a:r>
            <a:r>
              <a:t> să origineze de la sine în materie.”</a:t>
            </a:r>
          </a:p>
        </p:txBody>
      </p:sp>
      <p:sp>
        <p:nvSpPr>
          <p:cNvPr id="1084" name="Werner Gitt, In the Beginning Was Information (Bielefeld, Germany: CLV, 1997), p. 107."/>
          <p:cNvSpPr>
            <a:spLocks noGrp="1"/>
          </p:cNvSpPr>
          <p:nvPr>
            <p:ph type="body" sz="quarter" idx="1"/>
          </p:nvPr>
        </p:nvSpPr>
        <p:spPr>
          <a:xfrm>
            <a:off x="2451100" y="10198100"/>
            <a:ext cx="19507200" cy="1689100"/>
          </a:xfrm>
          <a:prstGeom prst="rect">
            <a:avLst/>
          </a:prstGeom>
        </p:spPr>
        <p:txBody>
          <a:bodyPr/>
          <a:lstStyle/>
          <a:p>
            <a:pPr>
              <a:defRPr>
                <a:solidFill>
                  <a:srgbClr val="381C00"/>
                </a:solidFill>
              </a:defRPr>
            </a:pPr>
            <a:r>
              <a:t>Werner Gitt, </a:t>
            </a:r>
            <a:r>
              <a:rPr>
                <a:latin typeface="DejaVu Sans Condensed Oblique"/>
                <a:ea typeface="DejaVu Sans Condensed Oblique"/>
                <a:cs typeface="DejaVu Sans Condensed Oblique"/>
                <a:sym typeface="DejaVu Sans Condensed Oblique"/>
              </a:rPr>
              <a:t>In the Beginning Was Information</a:t>
            </a:r>
            <a:r>
              <a:t> (Bielefeld, Germany: CLV, 1997), p. 107.</a:t>
            </a:r>
          </a:p>
        </p:txBody>
      </p:sp>
      <p:pic>
        <p:nvPicPr>
          <p:cNvPr id="1085" name="Gitt's In Beginning Info.jpg" descr="Gitt's In Beginning Info.jpg"/>
          <p:cNvPicPr>
            <a:picLocks/>
          </p:cNvPicPr>
          <p:nvPr/>
        </p:nvPicPr>
        <p:blipFill>
          <a:blip r:embed="rId3">
            <a:extLst/>
          </a:blip>
          <a:stretch>
            <a:fillRect/>
          </a:stretch>
        </p:blipFill>
        <p:spPr>
          <a:xfrm>
            <a:off x="2463800" y="1676400"/>
            <a:ext cx="5397500" cy="78486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83"/>
                                        </p:tgtEl>
                                        <p:attrNameLst>
                                          <p:attrName>style.visibility</p:attrName>
                                        </p:attrNameLst>
                                      </p:cBhvr>
                                      <p:to>
                                        <p:strVal val="visible"/>
                                      </p:to>
                                    </p:set>
                                    <p:animEffect transition="in" filter="dissolve">
                                      <p:cBhvr>
                                        <p:cTn id="7" dur="499"/>
                                        <p:tgtEl>
                                          <p:spTgt spid="1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rodus al  timpului, șansei, și al legilor naturii"/>
          <p:cNvSpPr>
            <a:spLocks noGrp="1"/>
          </p:cNvSpPr>
          <p:nvPr>
            <p:ph type="title"/>
          </p:nvPr>
        </p:nvSpPr>
        <p:spPr>
          <a:xfrm>
            <a:off x="1625600" y="10998200"/>
            <a:ext cx="21132800" cy="2374900"/>
          </a:xfrm>
          <a:prstGeom prst="rect">
            <a:avLst/>
          </a:prstGeom>
        </p:spPr>
        <p:txBody>
          <a:bodyPr/>
          <a:lstStyle>
            <a:lvl1pPr>
              <a:defRPr sz="7000">
                <a:solidFill>
                  <a:srgbClr val="381C00"/>
                </a:solidFill>
                <a:latin typeface="DejaVu Sans Condensed"/>
                <a:ea typeface="DejaVu Sans Condensed"/>
                <a:cs typeface="DejaVu Sans Condensed"/>
                <a:sym typeface="DejaVu Sans Condensed"/>
              </a:defRPr>
            </a:lvl1pPr>
          </a:lstStyle>
          <a:p>
            <a:r>
              <a:t>Produs al  timpului, șansei, și al legilor naturii</a:t>
            </a:r>
          </a:p>
        </p:txBody>
      </p:sp>
      <p:pic>
        <p:nvPicPr>
          <p:cNvPr id="1090" name="june28.jpg" descr="june28.jpg"/>
          <p:cNvPicPr>
            <a:picLocks/>
          </p:cNvPicPr>
          <p:nvPr/>
        </p:nvPicPr>
        <p:blipFill>
          <a:blip r:embed="rId2">
            <a:extLst/>
          </a:blip>
          <a:stretch>
            <a:fillRect/>
          </a:stretch>
        </p:blipFill>
        <p:spPr>
          <a:xfrm>
            <a:off x="3695700" y="1184275"/>
            <a:ext cx="16979901" cy="10045700"/>
          </a:xfrm>
          <a:prstGeom prst="rect">
            <a:avLst/>
          </a:prstGeom>
        </p:spPr>
      </p:pic>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Este cu o siguranță absolută să poți spune că, dacă întâlnești pe cineva care ține că nu crede în evoluție, acea persoană este ignorantă, proastă sau alienată mintal (sau rău voitor, dar mai degrabă nu aș considera acest lucru).”"/>
          <p:cNvSpPr>
            <a:spLocks noGrp="1"/>
          </p:cNvSpPr>
          <p:nvPr>
            <p:ph type="title" idx="4294967295"/>
          </p:nvPr>
        </p:nvSpPr>
        <p:spPr>
          <a:xfrm>
            <a:off x="1744281" y="1866041"/>
            <a:ext cx="16490983" cy="8238352"/>
          </a:xfrm>
          <a:prstGeom prst="rect">
            <a:avLst/>
          </a:prstGeom>
          <a:effectLst>
            <a:outerShdw blurRad="50800" dist="38100" dir="5400000" rotWithShape="0">
              <a:srgbClr val="000000">
                <a:alpha val="40000"/>
              </a:srgbClr>
            </a:outerShdw>
          </a:effectLst>
        </p:spPr>
        <p:txBody>
          <a:bodyPr lIns="0" tIns="0" rIns="0" bIns="0"/>
          <a:lstStyle>
            <a:lvl1pPr algn="l" defTabSz="457200">
              <a:defRPr sz="7200">
                <a:solidFill>
                  <a:srgbClr val="381C00"/>
                </a:solidFill>
                <a:latin typeface="DejaVu Sans Condensed"/>
                <a:ea typeface="DejaVu Sans Condensed"/>
                <a:cs typeface="DejaVu Sans Condensed"/>
                <a:sym typeface="DejaVu Sans Condensed"/>
              </a:defRPr>
            </a:lvl1pPr>
          </a:lstStyle>
          <a:p>
            <a:r>
              <a:t>“Este cu o siguranță absolută să poți spune că, dacă întâlnești pe cineva care ține că nu crede în evoluție, acea persoană este ignorantă, proastă sau alienată mintal (sau rău voitor, dar mai degrabă nu aș considera acest lucru).”</a:t>
            </a:r>
          </a:p>
        </p:txBody>
      </p:sp>
      <p:sp>
        <p:nvSpPr>
          <p:cNvPr id="670" name="Richard Dawkins, “Put Your Money on Evolution” (a review of Donald Johanson and Mailand Edey, Blueprints: solving the mystery of evolution), The New York Times Review of Books (9 April 1989), p. 35."/>
          <p:cNvSpPr>
            <a:spLocks noGrp="1"/>
          </p:cNvSpPr>
          <p:nvPr>
            <p:ph type="body" sz="quarter" idx="4294967295"/>
          </p:nvPr>
        </p:nvSpPr>
        <p:spPr>
          <a:xfrm>
            <a:off x="1758950" y="10087157"/>
            <a:ext cx="20866100" cy="2471804"/>
          </a:xfrm>
          <a:prstGeom prst="rect">
            <a:avLst/>
          </a:prstGeom>
          <a:effectLst>
            <a:outerShdw blurRad="50800" dist="38100" dir="5400000" rotWithShape="0">
              <a:srgbClr val="000000">
                <a:alpha val="40000"/>
              </a:srgbClr>
            </a:outerShdw>
          </a:effectLst>
        </p:spPr>
        <p:txBody>
          <a:bodyPr lIns="0" tIns="0" rIns="0" bIns="0"/>
          <a:lstStyle/>
          <a:p>
            <a:pPr>
              <a:defRPr sz="4600">
                <a:solidFill>
                  <a:srgbClr val="381C00"/>
                </a:solidFill>
                <a:latin typeface="DejaVu Sans Condensed"/>
                <a:ea typeface="DejaVu Sans Condensed"/>
                <a:cs typeface="DejaVu Sans Condensed"/>
                <a:sym typeface="DejaVu Sans Condensed"/>
              </a:defRPr>
            </a:pPr>
            <a:r>
              <a:t>Richard Dawkins, “Put Your Money on Evolution” (a review of Donald Johanson and Mailand Edey, </a:t>
            </a:r>
            <a:r>
              <a:rPr>
                <a:latin typeface="DejaVu Sans Condensed Oblique"/>
                <a:ea typeface="DejaVu Sans Condensed Oblique"/>
                <a:cs typeface="DejaVu Sans Condensed Oblique"/>
                <a:sym typeface="DejaVu Sans Condensed Oblique"/>
              </a:rPr>
              <a:t>Blueprints: solving the mystery of evolution</a:t>
            </a:r>
            <a:r>
              <a:t>), </a:t>
            </a:r>
            <a:r>
              <a:rPr>
                <a:latin typeface="DejaVu Sans Condensed Oblique"/>
                <a:ea typeface="DejaVu Sans Condensed Oblique"/>
                <a:cs typeface="DejaVu Sans Condensed Oblique"/>
                <a:sym typeface="DejaVu Sans Condensed Oblique"/>
              </a:rPr>
              <a:t>The New York Times Review of Books</a:t>
            </a:r>
            <a:r>
              <a:t> (9 April 1989), p. 35.</a:t>
            </a:r>
          </a:p>
        </p:txBody>
      </p:sp>
      <p:pic>
        <p:nvPicPr>
          <p:cNvPr id="671" name="Dawkins 2008.jpg" descr="Dawkins 2008.jpg"/>
          <p:cNvPicPr>
            <a:picLocks noChangeAspect="1"/>
          </p:cNvPicPr>
          <p:nvPr/>
        </p:nvPicPr>
        <p:blipFill>
          <a:blip r:embed="rId3">
            <a:extLst/>
          </a:blip>
          <a:stretch>
            <a:fillRect/>
          </a:stretch>
        </p:blipFill>
        <p:spPr>
          <a:xfrm>
            <a:off x="18491200" y="2057400"/>
            <a:ext cx="3810000" cy="5575300"/>
          </a:xfrm>
          <a:prstGeom prst="rect">
            <a:avLst/>
          </a:prstGeom>
          <a:ln w="12700">
            <a:miter lim="400000"/>
          </a:ln>
        </p:spPr>
      </p:pic>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Rezultat al Inteligenței Creative"/>
          <p:cNvSpPr>
            <a:spLocks noGrp="1"/>
          </p:cNvSpPr>
          <p:nvPr>
            <p:ph type="title"/>
          </p:nvPr>
        </p:nvSpPr>
        <p:spPr>
          <a:xfrm>
            <a:off x="1739900" y="10871200"/>
            <a:ext cx="20904200" cy="2374900"/>
          </a:xfrm>
          <a:prstGeom prst="rect">
            <a:avLst/>
          </a:prstGeom>
        </p:spPr>
        <p:txBody>
          <a:bodyPr/>
          <a:lstStyle>
            <a:lvl1pPr>
              <a:defRPr sz="9600">
                <a:solidFill>
                  <a:srgbClr val="381C00"/>
                </a:solidFill>
                <a:latin typeface="DejaVu Sans Condensed"/>
                <a:ea typeface="DejaVu Sans Condensed"/>
                <a:cs typeface="DejaVu Sans Condensed"/>
                <a:sym typeface="DejaVu Sans Condensed"/>
              </a:defRPr>
            </a:lvl1pPr>
          </a:lstStyle>
          <a:p>
            <a:r>
              <a:t>Rezultat al Inteligenței Creative</a:t>
            </a:r>
          </a:p>
        </p:txBody>
      </p:sp>
      <p:pic>
        <p:nvPicPr>
          <p:cNvPr id="1093" name="image009.jpg" descr="image009.jpg"/>
          <p:cNvPicPr>
            <a:picLocks/>
          </p:cNvPicPr>
          <p:nvPr/>
        </p:nvPicPr>
        <p:blipFill>
          <a:blip r:embed="rId2">
            <a:extLst/>
          </a:blip>
          <a:stretch>
            <a:fillRect/>
          </a:stretch>
        </p:blipFill>
        <p:spPr>
          <a:xfrm>
            <a:off x="4648200" y="1409700"/>
            <a:ext cx="15074900" cy="9563100"/>
          </a:xfrm>
          <a:prstGeom prst="rect">
            <a:avLst/>
          </a:prstGeom>
        </p:spPr>
      </p:pic>
      <p:sp>
        <p:nvSpPr>
          <p:cNvPr id="1094" name="APPLE = MĂR"/>
          <p:cNvSpPr/>
          <p:nvPr/>
        </p:nvSpPr>
        <p:spPr>
          <a:xfrm rot="19602158">
            <a:off x="5629985" y="4410583"/>
            <a:ext cx="7869734" cy="1282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000" b="1">
                <a:latin typeface="DejaVu Sans"/>
                <a:ea typeface="DejaVu Sans"/>
                <a:cs typeface="DejaVu Sans"/>
                <a:sym typeface="DejaVu Sans"/>
              </a:defRPr>
            </a:lvl1pPr>
          </a:lstStyle>
          <a:p>
            <a:r>
              <a:t>APPLE = MĂR</a:t>
            </a:r>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Produs al  timpului, șansei, și al legilor naturii"/>
          <p:cNvSpPr>
            <a:spLocks noGrp="1"/>
          </p:cNvSpPr>
          <p:nvPr>
            <p:ph type="title"/>
          </p:nvPr>
        </p:nvSpPr>
        <p:spPr>
          <a:xfrm>
            <a:off x="1651000" y="11087100"/>
            <a:ext cx="21082000" cy="2374900"/>
          </a:xfrm>
          <a:prstGeom prst="rect">
            <a:avLst/>
          </a:prstGeom>
        </p:spPr>
        <p:txBody>
          <a:bodyPr/>
          <a:lstStyle>
            <a:lvl1pPr>
              <a:defRPr sz="7000">
                <a:solidFill>
                  <a:srgbClr val="381C00"/>
                </a:solidFill>
                <a:latin typeface="DejaVu Sans Condensed"/>
                <a:ea typeface="DejaVu Sans Condensed"/>
                <a:cs typeface="DejaVu Sans Condensed"/>
                <a:sym typeface="DejaVu Sans Condensed"/>
              </a:defRPr>
            </a:lvl1pPr>
          </a:lstStyle>
          <a:p>
            <a:r>
              <a:t>Produs al  timpului, șansei, și al legilor naturii</a:t>
            </a:r>
          </a:p>
        </p:txBody>
      </p:sp>
      <p:pic>
        <p:nvPicPr>
          <p:cNvPr id="1097" name="arch.jpg" descr="arch.jpg"/>
          <p:cNvPicPr>
            <a:picLocks/>
          </p:cNvPicPr>
          <p:nvPr/>
        </p:nvPicPr>
        <p:blipFill>
          <a:blip r:embed="rId2">
            <a:extLst/>
          </a:blip>
          <a:stretch>
            <a:fillRect/>
          </a:stretch>
        </p:blipFill>
        <p:spPr>
          <a:xfrm>
            <a:off x="4965700" y="1282700"/>
            <a:ext cx="14452600" cy="9944100"/>
          </a:xfrm>
          <a:prstGeom prst="rect">
            <a:avLst/>
          </a:prstGeom>
        </p:spPr>
      </p:pic>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 name="mt_rushmore.jpg" descr="mt_rushmore.jpg"/>
          <p:cNvPicPr>
            <a:picLocks/>
          </p:cNvPicPr>
          <p:nvPr/>
        </p:nvPicPr>
        <p:blipFill>
          <a:blip r:embed="rId2">
            <a:extLst/>
          </a:blip>
          <a:stretch>
            <a:fillRect/>
          </a:stretch>
        </p:blipFill>
        <p:spPr>
          <a:xfrm>
            <a:off x="4673600" y="977900"/>
            <a:ext cx="15024100" cy="10121900"/>
          </a:xfrm>
          <a:prstGeom prst="rect">
            <a:avLst/>
          </a:prstGeom>
        </p:spPr>
      </p:pic>
      <p:sp>
        <p:nvSpPr>
          <p:cNvPr id="1100" name="Produs al Inteligenței Creative"/>
          <p:cNvSpPr/>
          <p:nvPr/>
        </p:nvSpPr>
        <p:spPr>
          <a:xfrm>
            <a:off x="1739900" y="10871200"/>
            <a:ext cx="20904200" cy="237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9600">
                <a:solidFill>
                  <a:srgbClr val="381C00"/>
                </a:solidFill>
                <a:latin typeface="DejaVu Sans Condensed"/>
                <a:ea typeface="DejaVu Sans Condensed"/>
                <a:cs typeface="DejaVu Sans Condensed"/>
                <a:sym typeface="DejaVu Sans Condensed"/>
              </a:defRPr>
            </a:lvl1pPr>
          </a:lstStyle>
          <a:p>
            <a:r>
              <a:t>Produs al Inteligenței Creative</a:t>
            </a:r>
          </a:p>
        </p:txBody>
      </p:sp>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2" name="GregAmyMotorcycle-1.jpg" descr="GregAmyMotorcycle-1.jpg"/>
          <p:cNvPicPr>
            <a:picLocks/>
          </p:cNvPicPr>
          <p:nvPr/>
        </p:nvPicPr>
        <p:blipFill>
          <a:blip r:embed="rId2">
            <a:extLst/>
          </a:blip>
          <a:stretch>
            <a:fillRect/>
          </a:stretch>
        </p:blipFill>
        <p:spPr>
          <a:xfrm>
            <a:off x="16141700" y="7493000"/>
            <a:ext cx="6870700" cy="5219700"/>
          </a:xfrm>
          <a:prstGeom prst="rect">
            <a:avLst/>
          </a:prstGeom>
        </p:spPr>
      </p:pic>
      <p:pic>
        <p:nvPicPr>
          <p:cNvPr id="1103" name="cell-phone.jpg" descr="cell-phone.jpg"/>
          <p:cNvPicPr>
            <a:picLocks/>
          </p:cNvPicPr>
          <p:nvPr/>
        </p:nvPicPr>
        <p:blipFill>
          <a:blip r:embed="rId3">
            <a:extLst/>
          </a:blip>
          <a:stretch>
            <a:fillRect/>
          </a:stretch>
        </p:blipFill>
        <p:spPr>
          <a:xfrm>
            <a:off x="18491200" y="990600"/>
            <a:ext cx="4356100" cy="6502400"/>
          </a:xfrm>
          <a:prstGeom prst="rect">
            <a:avLst/>
          </a:prstGeom>
        </p:spPr>
      </p:pic>
      <p:pic>
        <p:nvPicPr>
          <p:cNvPr id="1104" name="apple-macbook-pro.jpg" descr="apple-macbook-pro.jpg"/>
          <p:cNvPicPr>
            <a:picLocks/>
          </p:cNvPicPr>
          <p:nvPr/>
        </p:nvPicPr>
        <p:blipFill>
          <a:blip r:embed="rId4">
            <a:extLst/>
          </a:blip>
          <a:stretch>
            <a:fillRect/>
          </a:stretch>
        </p:blipFill>
        <p:spPr>
          <a:xfrm>
            <a:off x="1244600" y="2667000"/>
            <a:ext cx="13068300" cy="9944100"/>
          </a:xfrm>
          <a:prstGeom prst="rect">
            <a:avLst/>
          </a:prstGeom>
        </p:spPr>
      </p:pic>
      <p:pic>
        <p:nvPicPr>
          <p:cNvPr id="1105" name="Picture 25.png" descr="Picture 25.png"/>
          <p:cNvPicPr>
            <a:picLocks/>
          </p:cNvPicPr>
          <p:nvPr/>
        </p:nvPicPr>
        <p:blipFill>
          <a:blip r:embed="rId5">
            <a:extLst/>
          </a:blip>
          <a:stretch>
            <a:fillRect/>
          </a:stretch>
        </p:blipFill>
        <p:spPr>
          <a:xfrm>
            <a:off x="9530443" y="990600"/>
            <a:ext cx="8539482" cy="6502400"/>
          </a:xfrm>
          <a:prstGeom prst="rect">
            <a:avLst/>
          </a:prstGeom>
        </p:spPr>
      </p:pic>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7" name="midge insect.jpg" descr="midge insect.jpg"/>
          <p:cNvPicPr>
            <a:picLocks/>
          </p:cNvPicPr>
          <p:nvPr/>
        </p:nvPicPr>
        <p:blipFill>
          <a:blip r:embed="rId2">
            <a:extLst/>
          </a:blip>
          <a:stretch>
            <a:fillRect/>
          </a:stretch>
        </p:blipFill>
        <p:spPr>
          <a:xfrm>
            <a:off x="7886700" y="660399"/>
            <a:ext cx="8597900" cy="12382501"/>
          </a:xfrm>
          <a:prstGeom prst="rect">
            <a:avLst/>
          </a:prstGeom>
        </p:spPr>
      </p:pic>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9" name="Paper_Red_GeneralBG.jpg" descr="Paper_Red_GeneralBG.jpg"/>
          <p:cNvPicPr>
            <a:picLocks/>
          </p:cNvPicPr>
          <p:nvPr/>
        </p:nvPicPr>
        <p:blipFill>
          <a:blip r:embed="rId3">
            <a:extLst/>
          </a:blip>
          <a:stretch>
            <a:fillRect/>
          </a:stretch>
        </p:blipFill>
        <p:spPr>
          <a:xfrm>
            <a:off x="0" y="0"/>
            <a:ext cx="24384000" cy="13716000"/>
          </a:xfrm>
          <a:prstGeom prst="rect">
            <a:avLst/>
          </a:prstGeom>
          <a:ln w="12700">
            <a:miter lim="400000"/>
          </a:ln>
        </p:spPr>
      </p:pic>
      <p:pic>
        <p:nvPicPr>
          <p:cNvPr id="1110" name="image.png" descr="image.png"/>
          <p:cNvPicPr>
            <a:picLocks/>
          </p:cNvPicPr>
          <p:nvPr/>
        </p:nvPicPr>
        <p:blipFill>
          <a:blip r:embed="rId4">
            <a:extLst/>
          </a:blip>
          <a:stretch>
            <a:fillRect/>
          </a:stretch>
        </p:blipFill>
        <p:spPr>
          <a:xfrm>
            <a:off x="12679362" y="850900"/>
            <a:ext cx="8712201" cy="12128500"/>
          </a:xfrm>
          <a:prstGeom prst="rect">
            <a:avLst/>
          </a:prstGeom>
          <a:ln w="12700">
            <a:miter lim="400000"/>
          </a:ln>
        </p:spPr>
      </p:pic>
      <p:pic>
        <p:nvPicPr>
          <p:cNvPr id="1111" name="image.png" descr="image.png"/>
          <p:cNvPicPr>
            <a:picLocks/>
          </p:cNvPicPr>
          <p:nvPr/>
        </p:nvPicPr>
        <p:blipFill>
          <a:blip r:embed="rId5">
            <a:extLst/>
          </a:blip>
          <a:stretch>
            <a:fillRect/>
          </a:stretch>
        </p:blipFill>
        <p:spPr>
          <a:xfrm>
            <a:off x="3190875" y="914400"/>
            <a:ext cx="7975600" cy="12001500"/>
          </a:xfrm>
          <a:prstGeom prst="rect">
            <a:avLst/>
          </a:prstGeom>
          <a:ln w="12700">
            <a:miter lim="400000"/>
          </a:ln>
        </p:spPr>
      </p:pic>
      <p:sp>
        <p:nvSpPr>
          <p:cNvPr id="1112" name="Group"/>
          <p:cNvSpPr/>
          <p:nvPr/>
        </p:nvSpPr>
        <p:spPr>
          <a:xfrm>
            <a:off x="16140114" y="6033559"/>
            <a:ext cx="1993901" cy="913210"/>
          </a:xfrm>
          <a:prstGeom prst="rect">
            <a:avLst/>
          </a:prstGeom>
          <a:solidFill>
            <a:schemeClr val="accent5">
              <a:satOff val="-10854"/>
              <a:lumOff val="-10463"/>
            </a:schemeClr>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defTabSz="914400">
              <a:spcBef>
                <a:spcPts val="2100"/>
              </a:spcBef>
              <a:buClr>
                <a:srgbClr val="FFFFFF"/>
              </a:buClr>
              <a:buFont typeface="Arial"/>
              <a:defRPr sz="6400" b="1">
                <a:solidFill>
                  <a:srgbClr val="FFFFFF"/>
                </a:solidFill>
                <a:uFill>
                  <a:solidFill>
                    <a:srgbClr val="FFFFFF"/>
                  </a:solidFill>
                </a:uFill>
                <a:latin typeface="Arial"/>
                <a:ea typeface="Arial"/>
                <a:cs typeface="Arial"/>
                <a:sym typeface="Arial"/>
              </a:defRPr>
            </a:lvl1pPr>
          </a:lstStyle>
          <a:p>
            <a:r>
              <a:t>ADN</a:t>
            </a:r>
          </a:p>
        </p:txBody>
      </p:sp>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Rectangle"/>
          <p:cNvSpPr/>
          <p:nvPr/>
        </p:nvSpPr>
        <p:spPr>
          <a:xfrm>
            <a:off x="0" y="0"/>
            <a:ext cx="24384000" cy="4152900"/>
          </a:xfrm>
          <a:prstGeom prst="rect">
            <a:avLst/>
          </a:prstGeom>
          <a:gradFill>
            <a:gsLst>
              <a:gs pos="0">
                <a:srgbClr val="0066C1"/>
              </a:gs>
              <a:gs pos="100000">
                <a:srgbClr val="094593"/>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17" name="A       J     U      T      O     R"/>
          <p:cNvSpPr/>
          <p:nvPr/>
        </p:nvSpPr>
        <p:spPr>
          <a:xfrm>
            <a:off x="24744" y="1084014"/>
            <a:ext cx="24334512" cy="21499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4400" b="1">
                <a:solidFill>
                  <a:srgbClr val="FFFFFF"/>
                </a:solidFill>
                <a:latin typeface="Arial"/>
                <a:ea typeface="Arial"/>
                <a:cs typeface="Arial"/>
                <a:sym typeface="Arial"/>
              </a:defRPr>
            </a:lvl1pPr>
          </a:lstStyle>
          <a:p>
            <a:r>
              <a:t>  A       J     U      T      O     R</a:t>
            </a:r>
          </a:p>
        </p:txBody>
      </p:sp>
      <p:sp>
        <p:nvSpPr>
          <p:cNvPr id="1118" name="Line"/>
          <p:cNvSpPr/>
          <p:nvPr/>
        </p:nvSpPr>
        <p:spPr>
          <a:xfrm>
            <a:off x="14160500" y="3632200"/>
            <a:ext cx="466591" cy="1"/>
          </a:xfrm>
          <a:prstGeom prst="line">
            <a:avLst/>
          </a:prstGeom>
          <a:ln w="1270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119" name="Circle"/>
          <p:cNvSpPr/>
          <p:nvPr/>
        </p:nvSpPr>
        <p:spPr>
          <a:xfrm>
            <a:off x="10083800" y="3429000"/>
            <a:ext cx="431800"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20" name="Circle"/>
          <p:cNvSpPr/>
          <p:nvPr/>
        </p:nvSpPr>
        <p:spPr>
          <a:xfrm>
            <a:off x="5461000" y="3429000"/>
            <a:ext cx="431800"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21" name="Circle"/>
          <p:cNvSpPr/>
          <p:nvPr/>
        </p:nvSpPr>
        <p:spPr>
          <a:xfrm>
            <a:off x="5987151" y="3429000"/>
            <a:ext cx="431801"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22" name="Circle"/>
          <p:cNvSpPr/>
          <p:nvPr/>
        </p:nvSpPr>
        <p:spPr>
          <a:xfrm>
            <a:off x="6553200" y="3429000"/>
            <a:ext cx="431800"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23" name="Circle"/>
          <p:cNvSpPr/>
          <p:nvPr/>
        </p:nvSpPr>
        <p:spPr>
          <a:xfrm>
            <a:off x="7024896" y="3429000"/>
            <a:ext cx="431801"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24" name="Circle"/>
          <p:cNvSpPr/>
          <p:nvPr/>
        </p:nvSpPr>
        <p:spPr>
          <a:xfrm>
            <a:off x="13614400" y="3429000"/>
            <a:ext cx="431800"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25" name="Circle"/>
          <p:cNvSpPr/>
          <p:nvPr/>
        </p:nvSpPr>
        <p:spPr>
          <a:xfrm>
            <a:off x="14706600" y="3429000"/>
            <a:ext cx="431800"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26" name="Circle"/>
          <p:cNvSpPr/>
          <p:nvPr/>
        </p:nvSpPr>
        <p:spPr>
          <a:xfrm>
            <a:off x="15252700" y="3429000"/>
            <a:ext cx="431800"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27" name="Line"/>
          <p:cNvSpPr/>
          <p:nvPr/>
        </p:nvSpPr>
        <p:spPr>
          <a:xfrm>
            <a:off x="18135600" y="3619500"/>
            <a:ext cx="466591" cy="1"/>
          </a:xfrm>
          <a:prstGeom prst="line">
            <a:avLst/>
          </a:prstGeom>
          <a:ln w="1270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128" name="Circle"/>
          <p:cNvSpPr/>
          <p:nvPr/>
        </p:nvSpPr>
        <p:spPr>
          <a:xfrm>
            <a:off x="17602200" y="3416300"/>
            <a:ext cx="431800"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29" name="Circle"/>
          <p:cNvSpPr/>
          <p:nvPr/>
        </p:nvSpPr>
        <p:spPr>
          <a:xfrm>
            <a:off x="19240500" y="3416300"/>
            <a:ext cx="431800"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130" name="Line"/>
          <p:cNvSpPr/>
          <p:nvPr/>
        </p:nvSpPr>
        <p:spPr>
          <a:xfrm>
            <a:off x="18681700" y="3619500"/>
            <a:ext cx="466591" cy="1"/>
          </a:xfrm>
          <a:prstGeom prst="line">
            <a:avLst/>
          </a:prstGeom>
          <a:ln w="1270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1145" name="Group"/>
          <p:cNvGrpSpPr/>
          <p:nvPr/>
        </p:nvGrpSpPr>
        <p:grpSpPr>
          <a:xfrm>
            <a:off x="-274806" y="4673599"/>
            <a:ext cx="24933612" cy="1856643"/>
            <a:chOff x="0" y="0"/>
            <a:chExt cx="24933611" cy="1856641"/>
          </a:xfrm>
        </p:grpSpPr>
        <p:pic>
          <p:nvPicPr>
            <p:cNvPr id="1131" name="rope.png" descr="rope.png"/>
            <p:cNvPicPr>
              <a:picLocks noChangeAspect="1"/>
            </p:cNvPicPr>
            <p:nvPr/>
          </p:nvPicPr>
          <p:blipFill>
            <a:blip r:embed="rId3">
              <a:extLst/>
            </a:blip>
            <a:stretch>
              <a:fillRect/>
            </a:stretch>
          </p:blipFill>
          <p:spPr>
            <a:xfrm>
              <a:off x="0" y="660400"/>
              <a:ext cx="24933612" cy="533400"/>
            </a:xfrm>
            <a:prstGeom prst="rect">
              <a:avLst/>
            </a:prstGeom>
            <a:ln w="12700" cap="flat">
              <a:noFill/>
              <a:miter lim="400000"/>
            </a:ln>
            <a:effectLst/>
          </p:spPr>
        </p:pic>
        <p:pic>
          <p:nvPicPr>
            <p:cNvPr id="1132" name="Beads 3.png" descr="Beads 3.png"/>
            <p:cNvPicPr>
              <a:picLocks noChangeAspect="1"/>
            </p:cNvPicPr>
            <p:nvPr/>
          </p:nvPicPr>
          <p:blipFill>
            <a:blip r:embed="rId4">
              <a:extLst/>
            </a:blip>
            <a:stretch>
              <a:fillRect/>
            </a:stretch>
          </p:blipFill>
          <p:spPr>
            <a:xfrm>
              <a:off x="13462000" y="431800"/>
              <a:ext cx="1195161" cy="1181100"/>
            </a:xfrm>
            <a:prstGeom prst="rect">
              <a:avLst/>
            </a:prstGeom>
            <a:ln w="12700" cap="flat">
              <a:noFill/>
              <a:miter lim="400000"/>
            </a:ln>
            <a:effectLst/>
          </p:spPr>
        </p:pic>
        <p:pic>
          <p:nvPicPr>
            <p:cNvPr id="1133" name="Beads 4.png" descr="Beads 4.png"/>
            <p:cNvPicPr>
              <a:picLocks noChangeAspect="1"/>
            </p:cNvPicPr>
            <p:nvPr/>
          </p:nvPicPr>
          <p:blipFill>
            <a:blip r:embed="rId5">
              <a:extLst/>
            </a:blip>
            <a:stretch>
              <a:fillRect/>
            </a:stretch>
          </p:blipFill>
          <p:spPr>
            <a:xfrm rot="5380567">
              <a:off x="4369599" y="492846"/>
              <a:ext cx="1663701" cy="868508"/>
            </a:xfrm>
            <a:prstGeom prst="rect">
              <a:avLst/>
            </a:prstGeom>
            <a:ln w="12700" cap="flat">
              <a:noFill/>
              <a:miter lim="400000"/>
            </a:ln>
            <a:effectLst/>
          </p:spPr>
        </p:pic>
        <p:pic>
          <p:nvPicPr>
            <p:cNvPr id="1134" name="Beads 4.png" descr="Beads 4.png"/>
            <p:cNvPicPr>
              <a:picLocks noChangeAspect="1"/>
            </p:cNvPicPr>
            <p:nvPr/>
          </p:nvPicPr>
          <p:blipFill>
            <a:blip r:embed="rId5">
              <a:extLst/>
            </a:blip>
            <a:stretch>
              <a:fillRect/>
            </a:stretch>
          </p:blipFill>
          <p:spPr>
            <a:xfrm rot="5380567">
              <a:off x="5283999" y="486496"/>
              <a:ext cx="1663701" cy="868508"/>
            </a:xfrm>
            <a:prstGeom prst="rect">
              <a:avLst/>
            </a:prstGeom>
            <a:ln w="12700" cap="flat">
              <a:noFill/>
              <a:miter lim="400000"/>
            </a:ln>
            <a:effectLst/>
          </p:spPr>
        </p:pic>
        <p:pic>
          <p:nvPicPr>
            <p:cNvPr id="1135" name="Beads 4.png" descr="Beads 4.png"/>
            <p:cNvPicPr>
              <a:picLocks noChangeAspect="1"/>
            </p:cNvPicPr>
            <p:nvPr/>
          </p:nvPicPr>
          <p:blipFill>
            <a:blip r:embed="rId5">
              <a:extLst/>
            </a:blip>
            <a:stretch>
              <a:fillRect/>
            </a:stretch>
          </p:blipFill>
          <p:spPr>
            <a:xfrm rot="5380567">
              <a:off x="6202877" y="492846"/>
              <a:ext cx="1663701" cy="868508"/>
            </a:xfrm>
            <a:prstGeom prst="rect">
              <a:avLst/>
            </a:prstGeom>
            <a:ln w="12700" cap="flat">
              <a:noFill/>
              <a:miter lim="400000"/>
            </a:ln>
            <a:effectLst/>
          </p:spPr>
        </p:pic>
        <p:pic>
          <p:nvPicPr>
            <p:cNvPr id="1136" name="Beads 4.png" descr="Beads 4.png"/>
            <p:cNvPicPr>
              <a:picLocks noChangeAspect="1"/>
            </p:cNvPicPr>
            <p:nvPr/>
          </p:nvPicPr>
          <p:blipFill>
            <a:blip r:embed="rId5">
              <a:extLst/>
            </a:blip>
            <a:stretch>
              <a:fillRect/>
            </a:stretch>
          </p:blipFill>
          <p:spPr>
            <a:xfrm rot="5380567">
              <a:off x="7055649" y="450837"/>
              <a:ext cx="1663701" cy="868509"/>
            </a:xfrm>
            <a:prstGeom prst="rect">
              <a:avLst/>
            </a:prstGeom>
            <a:ln w="12700" cap="flat">
              <a:noFill/>
              <a:miter lim="400000"/>
            </a:ln>
            <a:effectLst/>
          </p:spPr>
        </p:pic>
        <p:pic>
          <p:nvPicPr>
            <p:cNvPr id="1137" name="Beads 4.png" descr="Beads 4.png"/>
            <p:cNvPicPr>
              <a:picLocks noChangeAspect="1"/>
            </p:cNvPicPr>
            <p:nvPr/>
          </p:nvPicPr>
          <p:blipFill>
            <a:blip r:embed="rId5">
              <a:extLst/>
            </a:blip>
            <a:stretch>
              <a:fillRect/>
            </a:stretch>
          </p:blipFill>
          <p:spPr>
            <a:xfrm rot="5380567">
              <a:off x="9741699" y="588096"/>
              <a:ext cx="1663701" cy="868508"/>
            </a:xfrm>
            <a:prstGeom prst="rect">
              <a:avLst/>
            </a:prstGeom>
            <a:ln w="12700" cap="flat">
              <a:noFill/>
              <a:miter lim="400000"/>
            </a:ln>
            <a:effectLst/>
          </p:spPr>
        </p:pic>
        <p:pic>
          <p:nvPicPr>
            <p:cNvPr id="1138" name="Beads 4.png" descr="Beads 4.png"/>
            <p:cNvPicPr>
              <a:picLocks noChangeAspect="1"/>
            </p:cNvPicPr>
            <p:nvPr/>
          </p:nvPicPr>
          <p:blipFill>
            <a:blip r:embed="rId5">
              <a:extLst/>
            </a:blip>
            <a:stretch>
              <a:fillRect/>
            </a:stretch>
          </p:blipFill>
          <p:spPr>
            <a:xfrm rot="5380567">
              <a:off x="12205499" y="438137"/>
              <a:ext cx="1663701" cy="868509"/>
            </a:xfrm>
            <a:prstGeom prst="rect">
              <a:avLst/>
            </a:prstGeom>
            <a:ln w="12700" cap="flat">
              <a:noFill/>
              <a:miter lim="400000"/>
            </a:ln>
            <a:effectLst/>
          </p:spPr>
        </p:pic>
        <p:pic>
          <p:nvPicPr>
            <p:cNvPr id="1139" name="Beads 4.png" descr="Beads 4.png"/>
            <p:cNvPicPr>
              <a:picLocks noChangeAspect="1"/>
            </p:cNvPicPr>
            <p:nvPr/>
          </p:nvPicPr>
          <p:blipFill>
            <a:blip r:embed="rId5">
              <a:extLst/>
            </a:blip>
            <a:stretch>
              <a:fillRect/>
            </a:stretch>
          </p:blipFill>
          <p:spPr>
            <a:xfrm rot="5380567">
              <a:off x="14199399" y="438137"/>
              <a:ext cx="1663701" cy="868509"/>
            </a:xfrm>
            <a:prstGeom prst="rect">
              <a:avLst/>
            </a:prstGeom>
            <a:ln w="12700" cap="flat">
              <a:noFill/>
              <a:miter lim="400000"/>
            </a:ln>
            <a:effectLst/>
          </p:spPr>
        </p:pic>
        <p:pic>
          <p:nvPicPr>
            <p:cNvPr id="1140" name="Beads 4.png" descr="Beads 4.png"/>
            <p:cNvPicPr>
              <a:picLocks noChangeAspect="1"/>
            </p:cNvPicPr>
            <p:nvPr/>
          </p:nvPicPr>
          <p:blipFill>
            <a:blip r:embed="rId5">
              <a:extLst/>
            </a:blip>
            <a:stretch>
              <a:fillRect/>
            </a:stretch>
          </p:blipFill>
          <p:spPr>
            <a:xfrm rot="5380567">
              <a:off x="15113799" y="488937"/>
              <a:ext cx="1663701" cy="868509"/>
            </a:xfrm>
            <a:prstGeom prst="rect">
              <a:avLst/>
            </a:prstGeom>
            <a:ln w="12700" cap="flat">
              <a:noFill/>
              <a:miter lim="400000"/>
            </a:ln>
            <a:effectLst/>
          </p:spPr>
        </p:pic>
        <p:pic>
          <p:nvPicPr>
            <p:cNvPr id="1141" name="Beads 3.png" descr="Beads 3.png"/>
            <p:cNvPicPr>
              <a:picLocks noChangeAspect="1"/>
            </p:cNvPicPr>
            <p:nvPr/>
          </p:nvPicPr>
          <p:blipFill>
            <a:blip r:embed="rId4">
              <a:extLst/>
            </a:blip>
            <a:stretch>
              <a:fillRect/>
            </a:stretch>
          </p:blipFill>
          <p:spPr>
            <a:xfrm>
              <a:off x="18097500" y="393700"/>
              <a:ext cx="1195161" cy="1181100"/>
            </a:xfrm>
            <a:prstGeom prst="rect">
              <a:avLst/>
            </a:prstGeom>
            <a:ln w="12700" cap="flat">
              <a:noFill/>
              <a:miter lim="400000"/>
            </a:ln>
            <a:effectLst/>
          </p:spPr>
        </p:pic>
        <p:pic>
          <p:nvPicPr>
            <p:cNvPr id="1142" name="Beads 4.png" descr="Beads 4.png"/>
            <p:cNvPicPr>
              <a:picLocks noChangeAspect="1"/>
            </p:cNvPicPr>
            <p:nvPr/>
          </p:nvPicPr>
          <p:blipFill>
            <a:blip r:embed="rId5">
              <a:extLst/>
            </a:blip>
            <a:stretch>
              <a:fillRect/>
            </a:stretch>
          </p:blipFill>
          <p:spPr>
            <a:xfrm rot="5380567">
              <a:off x="16891799" y="400037"/>
              <a:ext cx="1663701" cy="868509"/>
            </a:xfrm>
            <a:prstGeom prst="rect">
              <a:avLst/>
            </a:prstGeom>
            <a:ln w="12700" cap="flat">
              <a:noFill/>
              <a:miter lim="400000"/>
            </a:ln>
            <a:effectLst/>
          </p:spPr>
        </p:pic>
        <p:pic>
          <p:nvPicPr>
            <p:cNvPr id="1143" name="Beads 4.png" descr="Beads 4.png"/>
            <p:cNvPicPr>
              <a:picLocks noChangeAspect="1"/>
            </p:cNvPicPr>
            <p:nvPr/>
          </p:nvPicPr>
          <p:blipFill>
            <a:blip r:embed="rId5">
              <a:extLst/>
            </a:blip>
            <a:stretch>
              <a:fillRect/>
            </a:stretch>
          </p:blipFill>
          <p:spPr>
            <a:xfrm rot="5380567">
              <a:off x="19914399" y="450837"/>
              <a:ext cx="1663701" cy="868509"/>
            </a:xfrm>
            <a:prstGeom prst="rect">
              <a:avLst/>
            </a:prstGeom>
            <a:ln w="12700" cap="flat">
              <a:noFill/>
              <a:miter lim="400000"/>
            </a:ln>
            <a:effectLst/>
          </p:spPr>
        </p:pic>
        <p:pic>
          <p:nvPicPr>
            <p:cNvPr id="1144" name="Beads 3.png" descr="Beads 3.png"/>
            <p:cNvPicPr>
              <a:picLocks noChangeAspect="1"/>
            </p:cNvPicPr>
            <p:nvPr/>
          </p:nvPicPr>
          <p:blipFill>
            <a:blip r:embed="rId4">
              <a:extLst/>
            </a:blip>
            <a:stretch>
              <a:fillRect/>
            </a:stretch>
          </p:blipFill>
          <p:spPr>
            <a:xfrm>
              <a:off x="19177000" y="330200"/>
              <a:ext cx="1195161" cy="1181100"/>
            </a:xfrm>
            <a:prstGeom prst="rect">
              <a:avLst/>
            </a:prstGeom>
            <a:ln w="12700" cap="flat">
              <a:noFill/>
              <a:miter lim="400000"/>
            </a:ln>
            <a:effectLst/>
          </p:spPr>
        </p:pic>
      </p:grpSp>
      <p:sp>
        <p:nvSpPr>
          <p:cNvPr id="1146" name="Mărgele pe o sfoară"/>
          <p:cNvSpPr/>
          <p:nvPr/>
        </p:nvSpPr>
        <p:spPr>
          <a:xfrm>
            <a:off x="8519690" y="6464300"/>
            <a:ext cx="7343380" cy="1016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FFFFFF"/>
                </a:solidFill>
                <a:latin typeface="Arial"/>
                <a:ea typeface="Arial"/>
                <a:cs typeface="Arial"/>
                <a:sym typeface="Arial"/>
              </a:defRPr>
            </a:lvl1pPr>
          </a:lstStyle>
          <a:p>
            <a:r>
              <a:t>Mărgele pe o sfoară</a:t>
            </a:r>
          </a:p>
        </p:txBody>
      </p:sp>
      <p:grpSp>
        <p:nvGrpSpPr>
          <p:cNvPr id="1199" name="Group"/>
          <p:cNvGrpSpPr/>
          <p:nvPr/>
        </p:nvGrpSpPr>
        <p:grpSpPr>
          <a:xfrm>
            <a:off x="-241300" y="5956300"/>
            <a:ext cx="24755883" cy="7797800"/>
            <a:chOff x="0" y="0"/>
            <a:chExt cx="24755882" cy="7797800"/>
          </a:xfrm>
        </p:grpSpPr>
        <p:sp>
          <p:nvSpPr>
            <p:cNvPr id="1147" name="Rectangle"/>
            <p:cNvSpPr/>
            <p:nvPr/>
          </p:nvSpPr>
          <p:spPr>
            <a:xfrm>
              <a:off x="241300" y="1739900"/>
              <a:ext cx="24384000" cy="6032500"/>
            </a:xfrm>
            <a:prstGeom prst="rect">
              <a:avLst/>
            </a:prstGeom>
            <a:gradFill flip="none" rotWithShape="1">
              <a:gsLst>
                <a:gs pos="0">
                  <a:srgbClr val="FFAD80"/>
                </a:gs>
                <a:gs pos="100000">
                  <a:srgbClr val="FFCF29"/>
                </a:gs>
              </a:gsLst>
              <a:lin ang="5400000" scaled="0"/>
            </a:gra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defTabSz="800100">
                <a:defRPr sz="4000">
                  <a:solidFill>
                    <a:srgbClr val="FFFFFF"/>
                  </a:solidFill>
                  <a:effectLst>
                    <a:outerShdw blurRad="25400" dist="23998" dir="2700000" rotWithShape="0">
                      <a:srgbClr val="000000">
                        <a:alpha val="31034"/>
                      </a:srgbClr>
                    </a:outerShdw>
                  </a:effectLst>
                </a:defRPr>
              </a:pPr>
              <a:endParaRPr/>
            </a:p>
          </p:txBody>
        </p:sp>
        <p:grpSp>
          <p:nvGrpSpPr>
            <p:cNvPr id="1197" name="Group"/>
            <p:cNvGrpSpPr/>
            <p:nvPr/>
          </p:nvGrpSpPr>
          <p:grpSpPr>
            <a:xfrm>
              <a:off x="0" y="0"/>
              <a:ext cx="24755883" cy="7797800"/>
              <a:chOff x="0" y="0"/>
              <a:chExt cx="24755882" cy="7797800"/>
            </a:xfrm>
          </p:grpSpPr>
          <p:pic>
            <p:nvPicPr>
              <p:cNvPr id="1148" name="DNA-SLIDE.png" descr="DNA-SLIDE.png"/>
              <p:cNvPicPr>
                <a:picLocks noChangeAspect="1"/>
              </p:cNvPicPr>
              <p:nvPr/>
            </p:nvPicPr>
            <p:blipFill>
              <a:blip r:embed="rId6">
                <a:extLst/>
              </a:blip>
              <a:stretch>
                <a:fillRect/>
              </a:stretch>
            </p:blipFill>
            <p:spPr>
              <a:xfrm>
                <a:off x="251621" y="0"/>
                <a:ext cx="24504262" cy="7797800"/>
              </a:xfrm>
              <a:prstGeom prst="rect">
                <a:avLst/>
              </a:prstGeom>
              <a:ln w="12700" cap="flat">
                <a:noFill/>
                <a:miter lim="400000"/>
              </a:ln>
              <a:effectLst/>
            </p:spPr>
          </p:pic>
          <p:pic>
            <p:nvPicPr>
              <p:cNvPr id="1149" name="DNA-ABCs.png" descr="DNA-ABCs.png"/>
              <p:cNvPicPr>
                <a:picLocks noChangeAspect="1"/>
              </p:cNvPicPr>
              <p:nvPr/>
            </p:nvPicPr>
            <p:blipFill>
              <a:blip r:embed="rId7">
                <a:extLst/>
              </a:blip>
              <a:stretch>
                <a:fillRect/>
              </a:stretch>
            </p:blipFill>
            <p:spPr>
              <a:xfrm>
                <a:off x="15049500" y="3594100"/>
                <a:ext cx="901700" cy="845344"/>
              </a:xfrm>
              <a:prstGeom prst="rect">
                <a:avLst/>
              </a:prstGeom>
              <a:ln w="12700" cap="flat">
                <a:noFill/>
                <a:miter lim="400000"/>
              </a:ln>
              <a:effectLst/>
            </p:spPr>
          </p:pic>
          <p:pic>
            <p:nvPicPr>
              <p:cNvPr id="1150" name="DNA-ABCs 4.png" descr="DNA-ABCs 4.png"/>
              <p:cNvPicPr>
                <a:picLocks noChangeAspect="1"/>
              </p:cNvPicPr>
              <p:nvPr/>
            </p:nvPicPr>
            <p:blipFill>
              <a:blip r:embed="rId8">
                <a:extLst/>
              </a:blip>
              <a:stretch>
                <a:fillRect/>
              </a:stretch>
            </p:blipFill>
            <p:spPr>
              <a:xfrm>
                <a:off x="18630900" y="4419600"/>
                <a:ext cx="917965" cy="1016000"/>
              </a:xfrm>
              <a:prstGeom prst="rect">
                <a:avLst/>
              </a:prstGeom>
              <a:ln w="12700" cap="flat">
                <a:noFill/>
                <a:miter lim="400000"/>
              </a:ln>
              <a:effectLst/>
            </p:spPr>
          </p:pic>
          <p:pic>
            <p:nvPicPr>
              <p:cNvPr id="1151" name="DNA-ABCs 3.png" descr="DNA-ABCs 3.png"/>
              <p:cNvPicPr>
                <a:picLocks noChangeAspect="1"/>
              </p:cNvPicPr>
              <p:nvPr/>
            </p:nvPicPr>
            <p:blipFill>
              <a:blip r:embed="rId9">
                <a:extLst/>
              </a:blip>
              <a:stretch>
                <a:fillRect/>
              </a:stretch>
            </p:blipFill>
            <p:spPr>
              <a:xfrm>
                <a:off x="15278100" y="4584448"/>
                <a:ext cx="863600" cy="889253"/>
              </a:xfrm>
              <a:prstGeom prst="rect">
                <a:avLst/>
              </a:prstGeom>
              <a:ln w="12700" cap="flat">
                <a:noFill/>
                <a:miter lim="400000"/>
              </a:ln>
              <a:effectLst/>
            </p:spPr>
          </p:pic>
          <p:pic>
            <p:nvPicPr>
              <p:cNvPr id="1152" name="DNA-ABCs 2.png" descr="DNA-ABCs 2.png"/>
              <p:cNvPicPr>
                <a:picLocks noChangeAspect="1"/>
              </p:cNvPicPr>
              <p:nvPr/>
            </p:nvPicPr>
            <p:blipFill>
              <a:blip r:embed="rId10">
                <a:extLst/>
              </a:blip>
              <a:stretch>
                <a:fillRect/>
              </a:stretch>
            </p:blipFill>
            <p:spPr>
              <a:xfrm>
                <a:off x="17513300" y="3424095"/>
                <a:ext cx="1028700" cy="957405"/>
              </a:xfrm>
              <a:prstGeom prst="rect">
                <a:avLst/>
              </a:prstGeom>
              <a:ln w="12700" cap="flat">
                <a:noFill/>
                <a:miter lim="400000"/>
              </a:ln>
              <a:effectLst/>
            </p:spPr>
          </p:pic>
          <p:pic>
            <p:nvPicPr>
              <p:cNvPr id="1153" name="DNA-ABCs 4.png" descr="DNA-ABCs 4.png"/>
              <p:cNvPicPr>
                <a:picLocks noChangeAspect="1"/>
              </p:cNvPicPr>
              <p:nvPr/>
            </p:nvPicPr>
            <p:blipFill>
              <a:blip r:embed="rId8">
                <a:extLst/>
              </a:blip>
              <a:stretch>
                <a:fillRect/>
              </a:stretch>
            </p:blipFill>
            <p:spPr>
              <a:xfrm>
                <a:off x="16268700" y="3378200"/>
                <a:ext cx="929440" cy="1028700"/>
              </a:xfrm>
              <a:prstGeom prst="rect">
                <a:avLst/>
              </a:prstGeom>
              <a:ln w="12700" cap="flat">
                <a:noFill/>
                <a:miter lim="400000"/>
              </a:ln>
              <a:effectLst/>
            </p:spPr>
          </p:pic>
          <p:pic>
            <p:nvPicPr>
              <p:cNvPr id="1154" name="DNA-ABCs 3.png" descr="DNA-ABCs 3.png"/>
              <p:cNvPicPr>
                <a:picLocks noChangeAspect="1"/>
              </p:cNvPicPr>
              <p:nvPr/>
            </p:nvPicPr>
            <p:blipFill>
              <a:blip r:embed="rId9">
                <a:extLst/>
              </a:blip>
              <a:stretch>
                <a:fillRect/>
              </a:stretch>
            </p:blipFill>
            <p:spPr>
              <a:xfrm>
                <a:off x="16281400" y="4559300"/>
                <a:ext cx="912691" cy="939800"/>
              </a:xfrm>
              <a:prstGeom prst="rect">
                <a:avLst/>
              </a:prstGeom>
              <a:ln w="12700" cap="flat">
                <a:noFill/>
                <a:miter lim="400000"/>
              </a:ln>
              <a:effectLst/>
            </p:spPr>
          </p:pic>
          <p:pic>
            <p:nvPicPr>
              <p:cNvPr id="1155" name="DNA-ABCs.png" descr="DNA-ABCs.png"/>
              <p:cNvPicPr>
                <a:picLocks noChangeAspect="1"/>
              </p:cNvPicPr>
              <p:nvPr/>
            </p:nvPicPr>
            <p:blipFill>
              <a:blip r:embed="rId7">
                <a:extLst/>
              </a:blip>
              <a:stretch>
                <a:fillRect/>
              </a:stretch>
            </p:blipFill>
            <p:spPr>
              <a:xfrm>
                <a:off x="17411700" y="4558506"/>
                <a:ext cx="1003300" cy="940594"/>
              </a:xfrm>
              <a:prstGeom prst="rect">
                <a:avLst/>
              </a:prstGeom>
              <a:ln w="12700" cap="flat">
                <a:noFill/>
                <a:miter lim="400000"/>
              </a:ln>
              <a:effectLst/>
            </p:spPr>
          </p:pic>
          <p:pic>
            <p:nvPicPr>
              <p:cNvPr id="1156" name="DNA-ABCs 2.png" descr="DNA-ABCs 2.png"/>
              <p:cNvPicPr>
                <a:picLocks noChangeAspect="1"/>
              </p:cNvPicPr>
              <p:nvPr/>
            </p:nvPicPr>
            <p:blipFill>
              <a:blip r:embed="rId10">
                <a:extLst/>
              </a:blip>
              <a:stretch>
                <a:fillRect/>
              </a:stretch>
            </p:blipFill>
            <p:spPr>
              <a:xfrm>
                <a:off x="14185900" y="4634493"/>
                <a:ext cx="901700" cy="839207"/>
              </a:xfrm>
              <a:prstGeom prst="rect">
                <a:avLst/>
              </a:prstGeom>
              <a:ln w="12700" cap="flat">
                <a:noFill/>
                <a:miter lim="400000"/>
              </a:ln>
              <a:effectLst/>
            </p:spPr>
          </p:pic>
          <p:pic>
            <p:nvPicPr>
              <p:cNvPr id="1157" name="DNA-ABCs 3.png" descr="DNA-ABCs 3.png"/>
              <p:cNvPicPr>
                <a:picLocks noChangeAspect="1"/>
              </p:cNvPicPr>
              <p:nvPr/>
            </p:nvPicPr>
            <p:blipFill>
              <a:blip r:embed="rId9">
                <a:extLst/>
              </a:blip>
              <a:stretch>
                <a:fillRect/>
              </a:stretch>
            </p:blipFill>
            <p:spPr>
              <a:xfrm>
                <a:off x="13931900" y="3668162"/>
                <a:ext cx="927100" cy="954638"/>
              </a:xfrm>
              <a:prstGeom prst="rect">
                <a:avLst/>
              </a:prstGeom>
              <a:ln w="12700" cap="flat">
                <a:noFill/>
                <a:miter lim="400000"/>
              </a:ln>
              <a:effectLst/>
            </p:spPr>
          </p:pic>
          <p:pic>
            <p:nvPicPr>
              <p:cNvPr id="1158" name="DNA-ABCs.png" descr="DNA-ABCs.png"/>
              <p:cNvPicPr>
                <a:picLocks noChangeAspect="1"/>
              </p:cNvPicPr>
              <p:nvPr/>
            </p:nvPicPr>
            <p:blipFill>
              <a:blip r:embed="rId7">
                <a:extLst/>
              </a:blip>
              <a:stretch>
                <a:fillRect/>
              </a:stretch>
            </p:blipFill>
            <p:spPr>
              <a:xfrm>
                <a:off x="18973800" y="3428206"/>
                <a:ext cx="1003300" cy="940594"/>
              </a:xfrm>
              <a:prstGeom prst="rect">
                <a:avLst/>
              </a:prstGeom>
              <a:ln w="12700" cap="flat">
                <a:noFill/>
                <a:miter lim="400000"/>
              </a:ln>
              <a:effectLst/>
            </p:spPr>
          </p:pic>
          <p:pic>
            <p:nvPicPr>
              <p:cNvPr id="1159" name="DNA-ABCs 2.png" descr="DNA-ABCs 2.png"/>
              <p:cNvPicPr>
                <a:picLocks noChangeAspect="1"/>
              </p:cNvPicPr>
              <p:nvPr/>
            </p:nvPicPr>
            <p:blipFill>
              <a:blip r:embed="rId10">
                <a:extLst/>
              </a:blip>
              <a:stretch>
                <a:fillRect/>
              </a:stretch>
            </p:blipFill>
            <p:spPr>
              <a:xfrm>
                <a:off x="23825200" y="3185814"/>
                <a:ext cx="889000" cy="827387"/>
              </a:xfrm>
              <a:prstGeom prst="rect">
                <a:avLst/>
              </a:prstGeom>
              <a:ln w="12700" cap="flat">
                <a:noFill/>
                <a:miter lim="400000"/>
              </a:ln>
              <a:effectLst/>
            </p:spPr>
          </p:pic>
          <p:pic>
            <p:nvPicPr>
              <p:cNvPr id="1160" name="DNA-ABCs 3.png" descr="DNA-ABCs 3.png"/>
              <p:cNvPicPr>
                <a:picLocks noChangeAspect="1"/>
              </p:cNvPicPr>
              <p:nvPr/>
            </p:nvPicPr>
            <p:blipFill>
              <a:blip r:embed="rId9">
                <a:extLst/>
              </a:blip>
              <a:stretch>
                <a:fillRect/>
              </a:stretch>
            </p:blipFill>
            <p:spPr>
              <a:xfrm>
                <a:off x="23799800" y="2131462"/>
                <a:ext cx="927100" cy="954638"/>
              </a:xfrm>
              <a:prstGeom prst="rect">
                <a:avLst/>
              </a:prstGeom>
              <a:ln w="12700" cap="flat">
                <a:noFill/>
                <a:miter lim="400000"/>
              </a:ln>
              <a:effectLst/>
            </p:spPr>
          </p:pic>
          <p:pic>
            <p:nvPicPr>
              <p:cNvPr id="1161" name="DNA-ABCs.png" descr="DNA-ABCs.png"/>
              <p:cNvPicPr>
                <a:picLocks noChangeAspect="1"/>
              </p:cNvPicPr>
              <p:nvPr/>
            </p:nvPicPr>
            <p:blipFill>
              <a:blip r:embed="rId7">
                <a:extLst/>
              </a:blip>
              <a:stretch>
                <a:fillRect/>
              </a:stretch>
            </p:blipFill>
            <p:spPr>
              <a:xfrm>
                <a:off x="13423900" y="4648200"/>
                <a:ext cx="704427" cy="660400"/>
              </a:xfrm>
              <a:prstGeom prst="rect">
                <a:avLst/>
              </a:prstGeom>
              <a:ln w="12700" cap="flat">
                <a:noFill/>
                <a:miter lim="400000"/>
              </a:ln>
              <a:effectLst/>
            </p:spPr>
          </p:pic>
          <p:pic>
            <p:nvPicPr>
              <p:cNvPr id="1162" name="DNA-ABCs 4.png" descr="DNA-ABCs 4.png"/>
              <p:cNvPicPr>
                <a:picLocks noChangeAspect="1"/>
              </p:cNvPicPr>
              <p:nvPr/>
            </p:nvPicPr>
            <p:blipFill>
              <a:blip r:embed="rId8">
                <a:extLst/>
              </a:blip>
              <a:stretch>
                <a:fillRect/>
              </a:stretch>
            </p:blipFill>
            <p:spPr>
              <a:xfrm>
                <a:off x="13081000" y="3975100"/>
                <a:ext cx="711423" cy="787400"/>
              </a:xfrm>
              <a:prstGeom prst="rect">
                <a:avLst/>
              </a:prstGeom>
              <a:ln w="12700" cap="flat">
                <a:noFill/>
                <a:miter lim="400000"/>
              </a:ln>
              <a:effectLst/>
            </p:spPr>
          </p:pic>
          <p:pic>
            <p:nvPicPr>
              <p:cNvPr id="1163" name="DNA-ABCs 4.png" descr="DNA-ABCs 4.png"/>
              <p:cNvPicPr>
                <a:picLocks noChangeAspect="1"/>
              </p:cNvPicPr>
              <p:nvPr/>
            </p:nvPicPr>
            <p:blipFill>
              <a:blip r:embed="rId8">
                <a:extLst/>
              </a:blip>
              <a:stretch>
                <a:fillRect/>
              </a:stretch>
            </p:blipFill>
            <p:spPr>
              <a:xfrm>
                <a:off x="22885400" y="2844800"/>
                <a:ext cx="917965" cy="1016000"/>
              </a:xfrm>
              <a:prstGeom prst="rect">
                <a:avLst/>
              </a:prstGeom>
              <a:ln w="12700" cap="flat">
                <a:noFill/>
                <a:miter lim="400000"/>
              </a:ln>
              <a:effectLst/>
            </p:spPr>
          </p:pic>
          <p:pic>
            <p:nvPicPr>
              <p:cNvPr id="1164" name="DNA-ABCs 4.png" descr="DNA-ABCs 4.png"/>
              <p:cNvPicPr>
                <a:picLocks noChangeAspect="1"/>
              </p:cNvPicPr>
              <p:nvPr/>
            </p:nvPicPr>
            <p:blipFill>
              <a:blip r:embed="rId8">
                <a:extLst/>
              </a:blip>
              <a:stretch>
                <a:fillRect/>
              </a:stretch>
            </p:blipFill>
            <p:spPr>
              <a:xfrm>
                <a:off x="11328400" y="4076700"/>
                <a:ext cx="699949" cy="774700"/>
              </a:xfrm>
              <a:prstGeom prst="rect">
                <a:avLst/>
              </a:prstGeom>
              <a:ln w="12700" cap="flat">
                <a:noFill/>
                <a:miter lim="400000"/>
              </a:ln>
              <a:effectLst/>
            </p:spPr>
          </p:pic>
          <p:pic>
            <p:nvPicPr>
              <p:cNvPr id="1165" name="DNA-ABCs 3.png" descr="DNA-ABCs 3.png"/>
              <p:cNvPicPr>
                <a:picLocks noChangeAspect="1"/>
              </p:cNvPicPr>
              <p:nvPr/>
            </p:nvPicPr>
            <p:blipFill>
              <a:blip r:embed="rId9">
                <a:extLst/>
              </a:blip>
              <a:stretch>
                <a:fillRect/>
              </a:stretch>
            </p:blipFill>
            <p:spPr>
              <a:xfrm>
                <a:off x="11353800" y="4883338"/>
                <a:ext cx="635000" cy="653862"/>
              </a:xfrm>
              <a:prstGeom prst="rect">
                <a:avLst/>
              </a:prstGeom>
              <a:ln w="12700" cap="flat">
                <a:noFill/>
                <a:miter lim="400000"/>
              </a:ln>
              <a:effectLst/>
            </p:spPr>
          </p:pic>
          <p:pic>
            <p:nvPicPr>
              <p:cNvPr id="1166" name="DNA-ABCs.png" descr="DNA-ABCs.png"/>
              <p:cNvPicPr>
                <a:picLocks noChangeAspect="1"/>
              </p:cNvPicPr>
              <p:nvPr/>
            </p:nvPicPr>
            <p:blipFill>
              <a:blip r:embed="rId7">
                <a:extLst/>
              </a:blip>
              <a:stretch>
                <a:fillRect/>
              </a:stretch>
            </p:blipFill>
            <p:spPr>
              <a:xfrm>
                <a:off x="22771100" y="1943100"/>
                <a:ext cx="1003300" cy="940594"/>
              </a:xfrm>
              <a:prstGeom prst="rect">
                <a:avLst/>
              </a:prstGeom>
              <a:ln w="12700" cap="flat">
                <a:noFill/>
                <a:miter lim="400000"/>
              </a:ln>
              <a:effectLst/>
            </p:spPr>
          </p:pic>
          <p:pic>
            <p:nvPicPr>
              <p:cNvPr id="1167" name="DNA-ABCs.png" descr="DNA-ABCs.png"/>
              <p:cNvPicPr>
                <a:picLocks noChangeAspect="1"/>
              </p:cNvPicPr>
              <p:nvPr/>
            </p:nvPicPr>
            <p:blipFill>
              <a:blip r:embed="rId7">
                <a:extLst/>
              </a:blip>
              <a:stretch>
                <a:fillRect/>
              </a:stretch>
            </p:blipFill>
            <p:spPr>
              <a:xfrm>
                <a:off x="8102600" y="5010943"/>
                <a:ext cx="812800" cy="762001"/>
              </a:xfrm>
              <a:prstGeom prst="rect">
                <a:avLst/>
              </a:prstGeom>
              <a:ln w="12700" cap="flat">
                <a:noFill/>
                <a:miter lim="400000"/>
              </a:ln>
              <a:effectLst/>
            </p:spPr>
          </p:pic>
          <p:pic>
            <p:nvPicPr>
              <p:cNvPr id="1168" name="DNA-ABCs 4.png" descr="DNA-ABCs 4.png"/>
              <p:cNvPicPr>
                <a:picLocks noChangeAspect="1"/>
              </p:cNvPicPr>
              <p:nvPr/>
            </p:nvPicPr>
            <p:blipFill>
              <a:blip r:embed="rId8">
                <a:extLst/>
              </a:blip>
              <a:stretch>
                <a:fillRect/>
              </a:stretch>
            </p:blipFill>
            <p:spPr>
              <a:xfrm>
                <a:off x="10553700" y="4965700"/>
                <a:ext cx="711423" cy="787400"/>
              </a:xfrm>
              <a:prstGeom prst="rect">
                <a:avLst/>
              </a:prstGeom>
              <a:ln w="12700" cap="flat">
                <a:noFill/>
                <a:miter lim="400000"/>
              </a:ln>
              <a:effectLst/>
            </p:spPr>
          </p:pic>
          <p:pic>
            <p:nvPicPr>
              <p:cNvPr id="1169" name="DNA-ABCs 3.png" descr="DNA-ABCs 3.png"/>
              <p:cNvPicPr>
                <a:picLocks noChangeAspect="1"/>
              </p:cNvPicPr>
              <p:nvPr/>
            </p:nvPicPr>
            <p:blipFill>
              <a:blip r:embed="rId9">
                <a:extLst/>
              </a:blip>
              <a:stretch>
                <a:fillRect/>
              </a:stretch>
            </p:blipFill>
            <p:spPr>
              <a:xfrm>
                <a:off x="8204200" y="4127751"/>
                <a:ext cx="703019" cy="723901"/>
              </a:xfrm>
              <a:prstGeom prst="rect">
                <a:avLst/>
              </a:prstGeom>
              <a:ln w="12700" cap="flat">
                <a:noFill/>
                <a:miter lim="400000"/>
              </a:ln>
              <a:effectLst/>
            </p:spPr>
          </p:pic>
          <p:pic>
            <p:nvPicPr>
              <p:cNvPr id="1170" name="DNA-ABCs 2.png" descr="DNA-ABCs 2.png"/>
              <p:cNvPicPr>
                <a:picLocks noChangeAspect="1"/>
              </p:cNvPicPr>
              <p:nvPr/>
            </p:nvPicPr>
            <p:blipFill>
              <a:blip r:embed="rId10">
                <a:extLst/>
              </a:blip>
              <a:stretch>
                <a:fillRect/>
              </a:stretch>
            </p:blipFill>
            <p:spPr>
              <a:xfrm>
                <a:off x="9486900" y="4077076"/>
                <a:ext cx="850900" cy="791928"/>
              </a:xfrm>
              <a:prstGeom prst="rect">
                <a:avLst/>
              </a:prstGeom>
              <a:ln w="12700" cap="flat">
                <a:noFill/>
                <a:miter lim="400000"/>
              </a:ln>
              <a:effectLst/>
            </p:spPr>
          </p:pic>
          <p:pic>
            <p:nvPicPr>
              <p:cNvPr id="1171" name="DNA-ABCs 4.png" descr="DNA-ABCs 4.png"/>
              <p:cNvPicPr>
                <a:picLocks noChangeAspect="1"/>
              </p:cNvPicPr>
              <p:nvPr/>
            </p:nvPicPr>
            <p:blipFill>
              <a:blip r:embed="rId8">
                <a:extLst/>
              </a:blip>
              <a:stretch>
                <a:fillRect/>
              </a:stretch>
            </p:blipFill>
            <p:spPr>
              <a:xfrm>
                <a:off x="8801100" y="4071521"/>
                <a:ext cx="762001" cy="843379"/>
              </a:xfrm>
              <a:prstGeom prst="rect">
                <a:avLst/>
              </a:prstGeom>
              <a:ln w="12700" cap="flat">
                <a:noFill/>
                <a:miter lim="400000"/>
              </a:ln>
              <a:effectLst/>
            </p:spPr>
          </p:pic>
          <p:pic>
            <p:nvPicPr>
              <p:cNvPr id="1172" name="DNA-ABCs 3.png" descr="DNA-ABCs 3.png"/>
              <p:cNvPicPr>
                <a:picLocks noChangeAspect="1"/>
              </p:cNvPicPr>
              <p:nvPr/>
            </p:nvPicPr>
            <p:blipFill>
              <a:blip r:embed="rId9">
                <a:extLst/>
              </a:blip>
              <a:stretch>
                <a:fillRect/>
              </a:stretch>
            </p:blipFill>
            <p:spPr>
              <a:xfrm>
                <a:off x="8902700" y="5029200"/>
                <a:ext cx="740020" cy="762000"/>
              </a:xfrm>
              <a:prstGeom prst="rect">
                <a:avLst/>
              </a:prstGeom>
              <a:ln w="12700" cap="flat">
                <a:noFill/>
                <a:miter lim="400000"/>
              </a:ln>
              <a:effectLst/>
            </p:spPr>
          </p:pic>
          <p:pic>
            <p:nvPicPr>
              <p:cNvPr id="1173" name="DNA-ABCs.png" descr="DNA-ABCs.png"/>
              <p:cNvPicPr>
                <a:picLocks noChangeAspect="1"/>
              </p:cNvPicPr>
              <p:nvPr/>
            </p:nvPicPr>
            <p:blipFill>
              <a:blip r:embed="rId7">
                <a:extLst/>
              </a:blip>
              <a:stretch>
                <a:fillRect/>
              </a:stretch>
            </p:blipFill>
            <p:spPr>
              <a:xfrm>
                <a:off x="9677400" y="5029200"/>
                <a:ext cx="800100" cy="750094"/>
              </a:xfrm>
              <a:prstGeom prst="rect">
                <a:avLst/>
              </a:prstGeom>
              <a:ln w="12700" cap="flat">
                <a:noFill/>
                <a:miter lim="400000"/>
              </a:ln>
              <a:effectLst/>
            </p:spPr>
          </p:pic>
          <p:pic>
            <p:nvPicPr>
              <p:cNvPr id="1174" name="DNA-ABCs 2.png" descr="DNA-ABCs 2.png"/>
              <p:cNvPicPr>
                <a:picLocks noChangeAspect="1"/>
              </p:cNvPicPr>
              <p:nvPr/>
            </p:nvPicPr>
            <p:blipFill>
              <a:blip r:embed="rId10">
                <a:extLst/>
              </a:blip>
              <a:stretch>
                <a:fillRect/>
              </a:stretch>
            </p:blipFill>
            <p:spPr>
              <a:xfrm>
                <a:off x="7467600" y="4420606"/>
                <a:ext cx="736871" cy="685801"/>
              </a:xfrm>
              <a:prstGeom prst="rect">
                <a:avLst/>
              </a:prstGeom>
              <a:ln w="12700" cap="flat">
                <a:noFill/>
                <a:miter lim="400000"/>
              </a:ln>
              <a:effectLst/>
            </p:spPr>
          </p:pic>
          <p:pic>
            <p:nvPicPr>
              <p:cNvPr id="1175" name="DNA-ABCs 3.png" descr="DNA-ABCs 3.png"/>
              <p:cNvPicPr>
                <a:picLocks noChangeAspect="1"/>
              </p:cNvPicPr>
              <p:nvPr/>
            </p:nvPicPr>
            <p:blipFill>
              <a:blip r:embed="rId9">
                <a:extLst/>
              </a:blip>
              <a:stretch>
                <a:fillRect/>
              </a:stretch>
            </p:blipFill>
            <p:spPr>
              <a:xfrm>
                <a:off x="7454900" y="5201844"/>
                <a:ext cx="673101" cy="693094"/>
              </a:xfrm>
              <a:prstGeom prst="rect">
                <a:avLst/>
              </a:prstGeom>
              <a:ln w="12700" cap="flat">
                <a:noFill/>
                <a:miter lim="400000"/>
              </a:ln>
              <a:effectLst/>
            </p:spPr>
          </p:pic>
          <p:pic>
            <p:nvPicPr>
              <p:cNvPr id="1176" name="DNA-ABCs.png" descr="DNA-ABCs.png"/>
              <p:cNvPicPr>
                <a:picLocks noChangeAspect="1"/>
              </p:cNvPicPr>
              <p:nvPr/>
            </p:nvPicPr>
            <p:blipFill>
              <a:blip r:embed="rId7">
                <a:extLst/>
              </a:blip>
              <a:stretch>
                <a:fillRect/>
              </a:stretch>
            </p:blipFill>
            <p:spPr>
              <a:xfrm>
                <a:off x="10337800" y="4153693"/>
                <a:ext cx="826347" cy="774701"/>
              </a:xfrm>
              <a:prstGeom prst="rect">
                <a:avLst/>
              </a:prstGeom>
              <a:ln w="12700" cap="flat">
                <a:noFill/>
                <a:miter lim="400000"/>
              </a:ln>
              <a:effectLst/>
            </p:spPr>
          </p:pic>
          <p:pic>
            <p:nvPicPr>
              <p:cNvPr id="1177" name="DNA-ABCs.png" descr="DNA-ABCs.png"/>
              <p:cNvPicPr>
                <a:picLocks noChangeAspect="1"/>
              </p:cNvPicPr>
              <p:nvPr/>
            </p:nvPicPr>
            <p:blipFill>
              <a:blip r:embed="rId7">
                <a:extLst/>
              </a:blip>
              <a:stretch>
                <a:fillRect/>
              </a:stretch>
            </p:blipFill>
            <p:spPr>
              <a:xfrm>
                <a:off x="3975100" y="4765675"/>
                <a:ext cx="546100" cy="511969"/>
              </a:xfrm>
              <a:prstGeom prst="rect">
                <a:avLst/>
              </a:prstGeom>
              <a:ln w="12700" cap="flat">
                <a:noFill/>
                <a:miter lim="400000"/>
              </a:ln>
              <a:effectLst/>
            </p:spPr>
          </p:pic>
          <p:pic>
            <p:nvPicPr>
              <p:cNvPr id="1178" name="DNA-ABCs 4.png" descr="DNA-ABCs 4.png"/>
              <p:cNvPicPr>
                <a:picLocks noChangeAspect="1"/>
              </p:cNvPicPr>
              <p:nvPr/>
            </p:nvPicPr>
            <p:blipFill>
              <a:blip r:embed="rId8">
                <a:extLst/>
              </a:blip>
              <a:stretch>
                <a:fillRect/>
              </a:stretch>
            </p:blipFill>
            <p:spPr>
              <a:xfrm>
                <a:off x="5016500" y="4533900"/>
                <a:ext cx="562254" cy="622300"/>
              </a:xfrm>
              <a:prstGeom prst="rect">
                <a:avLst/>
              </a:prstGeom>
              <a:ln w="12700" cap="flat">
                <a:noFill/>
                <a:miter lim="400000"/>
              </a:ln>
              <a:effectLst/>
            </p:spPr>
          </p:pic>
          <p:pic>
            <p:nvPicPr>
              <p:cNvPr id="1179" name="DNA-ABCs 3.png" descr="DNA-ABCs 3.png"/>
              <p:cNvPicPr>
                <a:picLocks noChangeAspect="1"/>
              </p:cNvPicPr>
              <p:nvPr/>
            </p:nvPicPr>
            <p:blipFill>
              <a:blip r:embed="rId9">
                <a:extLst/>
              </a:blip>
              <a:stretch>
                <a:fillRect/>
              </a:stretch>
            </p:blipFill>
            <p:spPr>
              <a:xfrm>
                <a:off x="4114800" y="5460748"/>
                <a:ext cx="482600" cy="496935"/>
              </a:xfrm>
              <a:prstGeom prst="rect">
                <a:avLst/>
              </a:prstGeom>
              <a:ln w="12700" cap="flat">
                <a:noFill/>
                <a:miter lim="400000"/>
              </a:ln>
              <a:effectLst/>
            </p:spPr>
          </p:pic>
          <p:pic>
            <p:nvPicPr>
              <p:cNvPr id="1180" name="DNA-ABCs 2.png" descr="DNA-ABCs 2.png"/>
              <p:cNvPicPr>
                <a:picLocks noChangeAspect="1"/>
              </p:cNvPicPr>
              <p:nvPr/>
            </p:nvPicPr>
            <p:blipFill>
              <a:blip r:embed="rId10">
                <a:extLst/>
              </a:blip>
              <a:stretch>
                <a:fillRect/>
              </a:stretch>
            </p:blipFill>
            <p:spPr>
              <a:xfrm>
                <a:off x="5575300" y="4612991"/>
                <a:ext cx="520700" cy="484613"/>
              </a:xfrm>
              <a:prstGeom prst="rect">
                <a:avLst/>
              </a:prstGeom>
              <a:ln w="12700" cap="flat">
                <a:noFill/>
                <a:miter lim="400000"/>
              </a:ln>
              <a:effectLst/>
            </p:spPr>
          </p:pic>
          <p:pic>
            <p:nvPicPr>
              <p:cNvPr id="1181" name="DNA-ABCs 4.png" descr="DNA-ABCs 4.png"/>
              <p:cNvPicPr>
                <a:picLocks noChangeAspect="1"/>
              </p:cNvPicPr>
              <p:nvPr/>
            </p:nvPicPr>
            <p:blipFill>
              <a:blip r:embed="rId8">
                <a:extLst/>
              </a:blip>
              <a:stretch>
                <a:fillRect/>
              </a:stretch>
            </p:blipFill>
            <p:spPr>
              <a:xfrm>
                <a:off x="3568700" y="4787900"/>
                <a:ext cx="470458" cy="520700"/>
              </a:xfrm>
              <a:prstGeom prst="rect">
                <a:avLst/>
              </a:prstGeom>
              <a:ln w="12700" cap="flat">
                <a:noFill/>
                <a:miter lim="400000"/>
              </a:ln>
              <a:effectLst/>
            </p:spPr>
          </p:pic>
          <p:pic>
            <p:nvPicPr>
              <p:cNvPr id="1182" name="DNA-ABCs 3.png" descr="DNA-ABCs 3.png"/>
              <p:cNvPicPr>
                <a:picLocks noChangeAspect="1"/>
              </p:cNvPicPr>
              <p:nvPr/>
            </p:nvPicPr>
            <p:blipFill>
              <a:blip r:embed="rId9">
                <a:extLst/>
              </a:blip>
              <a:stretch>
                <a:fillRect/>
              </a:stretch>
            </p:blipFill>
            <p:spPr>
              <a:xfrm>
                <a:off x="4430590" y="4682025"/>
                <a:ext cx="571501" cy="588476"/>
              </a:xfrm>
              <a:prstGeom prst="rect">
                <a:avLst/>
              </a:prstGeom>
              <a:ln w="12700" cap="flat">
                <a:noFill/>
                <a:miter lim="400000"/>
              </a:ln>
              <a:effectLst/>
            </p:spPr>
          </p:pic>
          <p:pic>
            <p:nvPicPr>
              <p:cNvPr id="1183" name="DNA-ABCs.png" descr="DNA-ABCs.png"/>
              <p:cNvPicPr>
                <a:picLocks noChangeAspect="1"/>
              </p:cNvPicPr>
              <p:nvPr/>
            </p:nvPicPr>
            <p:blipFill>
              <a:blip r:embed="rId7">
                <a:extLst/>
              </a:blip>
              <a:stretch>
                <a:fillRect/>
              </a:stretch>
            </p:blipFill>
            <p:spPr>
              <a:xfrm>
                <a:off x="5168900" y="5258593"/>
                <a:ext cx="623147" cy="584201"/>
              </a:xfrm>
              <a:prstGeom prst="rect">
                <a:avLst/>
              </a:prstGeom>
              <a:ln w="12700" cap="flat">
                <a:noFill/>
                <a:miter lim="400000"/>
              </a:ln>
              <a:effectLst/>
            </p:spPr>
          </p:pic>
          <p:pic>
            <p:nvPicPr>
              <p:cNvPr id="1184" name="DNA-ABCs.png" descr="DNA-ABCs.png"/>
              <p:cNvPicPr>
                <a:picLocks noChangeAspect="1"/>
              </p:cNvPicPr>
              <p:nvPr/>
            </p:nvPicPr>
            <p:blipFill>
              <a:blip r:embed="rId7">
                <a:extLst/>
              </a:blip>
              <a:stretch>
                <a:fillRect/>
              </a:stretch>
            </p:blipFill>
            <p:spPr>
              <a:xfrm>
                <a:off x="5905500" y="5322093"/>
                <a:ext cx="514774" cy="482601"/>
              </a:xfrm>
              <a:prstGeom prst="rect">
                <a:avLst/>
              </a:prstGeom>
              <a:ln w="12700" cap="flat">
                <a:noFill/>
                <a:miter lim="400000"/>
              </a:ln>
              <a:effectLst/>
            </p:spPr>
          </p:pic>
          <p:pic>
            <p:nvPicPr>
              <p:cNvPr id="1185" name="DNA-ABCs 2.png" descr="DNA-ABCs 2.png"/>
              <p:cNvPicPr>
                <a:picLocks noChangeAspect="1"/>
              </p:cNvPicPr>
              <p:nvPr/>
            </p:nvPicPr>
            <p:blipFill>
              <a:blip r:embed="rId10">
                <a:extLst/>
              </a:blip>
              <a:stretch>
                <a:fillRect/>
              </a:stretch>
            </p:blipFill>
            <p:spPr>
              <a:xfrm>
                <a:off x="4673600" y="5448300"/>
                <a:ext cx="520700" cy="484612"/>
              </a:xfrm>
              <a:prstGeom prst="rect">
                <a:avLst/>
              </a:prstGeom>
              <a:ln w="12700" cap="flat">
                <a:noFill/>
                <a:miter lim="400000"/>
              </a:ln>
              <a:effectLst/>
            </p:spPr>
          </p:pic>
          <p:pic>
            <p:nvPicPr>
              <p:cNvPr id="1186" name="DNA-ABCs 3.png" descr="DNA-ABCs 3.png"/>
              <p:cNvPicPr>
                <a:picLocks noChangeAspect="1"/>
              </p:cNvPicPr>
              <p:nvPr/>
            </p:nvPicPr>
            <p:blipFill>
              <a:blip r:embed="rId9">
                <a:extLst/>
              </a:blip>
              <a:stretch>
                <a:fillRect/>
              </a:stretch>
            </p:blipFill>
            <p:spPr>
              <a:xfrm>
                <a:off x="3492500" y="5477094"/>
                <a:ext cx="457200" cy="470781"/>
              </a:xfrm>
              <a:prstGeom prst="rect">
                <a:avLst/>
              </a:prstGeom>
              <a:ln w="12700" cap="flat">
                <a:noFill/>
                <a:miter lim="400000"/>
              </a:ln>
              <a:effectLst/>
            </p:spPr>
          </p:pic>
          <p:pic>
            <p:nvPicPr>
              <p:cNvPr id="1187" name="DNA-ABCs.png" descr="DNA-ABCs.png"/>
              <p:cNvPicPr>
                <a:picLocks noChangeAspect="1"/>
              </p:cNvPicPr>
              <p:nvPr/>
            </p:nvPicPr>
            <p:blipFill>
              <a:blip r:embed="rId7">
                <a:extLst/>
              </a:blip>
              <a:stretch>
                <a:fillRect/>
              </a:stretch>
            </p:blipFill>
            <p:spPr>
              <a:xfrm>
                <a:off x="863600" y="5172075"/>
                <a:ext cx="406400" cy="381001"/>
              </a:xfrm>
              <a:prstGeom prst="rect">
                <a:avLst/>
              </a:prstGeom>
              <a:ln w="12700" cap="flat">
                <a:noFill/>
                <a:miter lim="400000"/>
              </a:ln>
              <a:effectLst/>
            </p:spPr>
          </p:pic>
          <p:pic>
            <p:nvPicPr>
              <p:cNvPr id="1188" name="DNA-ABCs 4.png" descr="DNA-ABCs 4.png"/>
              <p:cNvPicPr>
                <a:picLocks noChangeAspect="1"/>
              </p:cNvPicPr>
              <p:nvPr/>
            </p:nvPicPr>
            <p:blipFill>
              <a:blip r:embed="rId8">
                <a:extLst/>
              </a:blip>
              <a:stretch>
                <a:fillRect/>
              </a:stretch>
            </p:blipFill>
            <p:spPr>
              <a:xfrm>
                <a:off x="520700" y="5685654"/>
                <a:ext cx="393700" cy="435747"/>
              </a:xfrm>
              <a:prstGeom prst="rect">
                <a:avLst/>
              </a:prstGeom>
              <a:ln w="12700" cap="flat">
                <a:noFill/>
                <a:miter lim="400000"/>
              </a:ln>
              <a:effectLst/>
            </p:spPr>
          </p:pic>
          <p:pic>
            <p:nvPicPr>
              <p:cNvPr id="1189" name="DNA-ABCs 3.png" descr="DNA-ABCs 3.png"/>
              <p:cNvPicPr>
                <a:picLocks noChangeAspect="1"/>
              </p:cNvPicPr>
              <p:nvPr/>
            </p:nvPicPr>
            <p:blipFill>
              <a:blip r:embed="rId9">
                <a:extLst/>
              </a:blip>
              <a:stretch>
                <a:fillRect/>
              </a:stretch>
            </p:blipFill>
            <p:spPr>
              <a:xfrm>
                <a:off x="2019300" y="5664200"/>
                <a:ext cx="482600" cy="496935"/>
              </a:xfrm>
              <a:prstGeom prst="rect">
                <a:avLst/>
              </a:prstGeom>
              <a:ln w="12700" cap="flat">
                <a:noFill/>
                <a:miter lim="400000"/>
              </a:ln>
              <a:effectLst/>
            </p:spPr>
          </p:pic>
          <p:pic>
            <p:nvPicPr>
              <p:cNvPr id="1190" name="DNA-ABCs 2.png" descr="DNA-ABCs 2.png"/>
              <p:cNvPicPr>
                <a:picLocks noChangeAspect="1"/>
              </p:cNvPicPr>
              <p:nvPr/>
            </p:nvPicPr>
            <p:blipFill>
              <a:blip r:embed="rId10">
                <a:extLst/>
              </a:blip>
              <a:stretch>
                <a:fillRect/>
              </a:stretch>
            </p:blipFill>
            <p:spPr>
              <a:xfrm>
                <a:off x="1306073" y="5018512"/>
                <a:ext cx="395727" cy="368301"/>
              </a:xfrm>
              <a:prstGeom prst="rect">
                <a:avLst/>
              </a:prstGeom>
              <a:ln w="12700" cap="flat">
                <a:noFill/>
                <a:miter lim="400000"/>
              </a:ln>
              <a:effectLst/>
            </p:spPr>
          </p:pic>
          <p:pic>
            <p:nvPicPr>
              <p:cNvPr id="1191" name="DNA-ABCs.png" descr="DNA-ABCs.png"/>
              <p:cNvPicPr>
                <a:picLocks noChangeAspect="1"/>
              </p:cNvPicPr>
              <p:nvPr/>
            </p:nvPicPr>
            <p:blipFill>
              <a:blip r:embed="rId7">
                <a:extLst/>
              </a:blip>
              <a:stretch>
                <a:fillRect/>
              </a:stretch>
            </p:blipFill>
            <p:spPr>
              <a:xfrm>
                <a:off x="1473200" y="5511800"/>
                <a:ext cx="460587" cy="431800"/>
              </a:xfrm>
              <a:prstGeom prst="rect">
                <a:avLst/>
              </a:prstGeom>
              <a:ln w="12700" cap="flat">
                <a:noFill/>
                <a:miter lim="400000"/>
              </a:ln>
              <a:effectLst/>
            </p:spPr>
          </p:pic>
          <p:pic>
            <p:nvPicPr>
              <p:cNvPr id="1192" name="DNA-ABCs.png" descr="DNA-ABCs.png"/>
              <p:cNvPicPr>
                <a:picLocks noChangeAspect="1"/>
              </p:cNvPicPr>
              <p:nvPr/>
            </p:nvPicPr>
            <p:blipFill>
              <a:blip r:embed="rId7">
                <a:extLst/>
              </a:blip>
              <a:stretch>
                <a:fillRect/>
              </a:stretch>
            </p:blipFill>
            <p:spPr>
              <a:xfrm>
                <a:off x="1714500" y="5092700"/>
                <a:ext cx="514774" cy="482600"/>
              </a:xfrm>
              <a:prstGeom prst="rect">
                <a:avLst/>
              </a:prstGeom>
              <a:ln w="12700" cap="flat">
                <a:noFill/>
                <a:miter lim="400000"/>
              </a:ln>
              <a:effectLst/>
            </p:spPr>
          </p:pic>
          <p:pic>
            <p:nvPicPr>
              <p:cNvPr id="1193" name="DNA-ABCs 3.png" descr="DNA-ABCs 3.png"/>
              <p:cNvPicPr>
                <a:picLocks noChangeAspect="1"/>
              </p:cNvPicPr>
              <p:nvPr/>
            </p:nvPicPr>
            <p:blipFill>
              <a:blip r:embed="rId9">
                <a:extLst/>
              </a:blip>
              <a:stretch>
                <a:fillRect/>
              </a:stretch>
            </p:blipFill>
            <p:spPr>
              <a:xfrm>
                <a:off x="469900" y="5182480"/>
                <a:ext cx="357676" cy="368301"/>
              </a:xfrm>
              <a:prstGeom prst="rect">
                <a:avLst/>
              </a:prstGeom>
              <a:ln w="12700" cap="flat">
                <a:noFill/>
                <a:miter lim="400000"/>
              </a:ln>
              <a:effectLst/>
            </p:spPr>
          </p:pic>
          <p:pic>
            <p:nvPicPr>
              <p:cNvPr id="1194" name="DNA-ABCs 4.png" descr="DNA-ABCs 4.png"/>
              <p:cNvPicPr>
                <a:picLocks noChangeAspect="1"/>
              </p:cNvPicPr>
              <p:nvPr/>
            </p:nvPicPr>
            <p:blipFill>
              <a:blip r:embed="rId8">
                <a:extLst/>
              </a:blip>
              <a:stretch>
                <a:fillRect/>
              </a:stretch>
            </p:blipFill>
            <p:spPr>
              <a:xfrm>
                <a:off x="1041400" y="5791200"/>
                <a:ext cx="393700" cy="435746"/>
              </a:xfrm>
              <a:prstGeom prst="rect">
                <a:avLst/>
              </a:prstGeom>
              <a:ln w="12700" cap="flat">
                <a:noFill/>
                <a:miter lim="400000"/>
              </a:ln>
              <a:effectLst/>
            </p:spPr>
          </p:pic>
          <p:pic>
            <p:nvPicPr>
              <p:cNvPr id="1195" name="DNA-ABCs 2.png" descr="DNA-ABCs 2.png"/>
              <p:cNvPicPr>
                <a:picLocks noChangeAspect="1"/>
              </p:cNvPicPr>
              <p:nvPr/>
            </p:nvPicPr>
            <p:blipFill>
              <a:blip r:embed="rId10">
                <a:extLst/>
              </a:blip>
              <a:stretch>
                <a:fillRect/>
              </a:stretch>
            </p:blipFill>
            <p:spPr>
              <a:xfrm>
                <a:off x="0" y="5734050"/>
                <a:ext cx="368436" cy="342900"/>
              </a:xfrm>
              <a:prstGeom prst="rect">
                <a:avLst/>
              </a:prstGeom>
              <a:ln w="12700" cap="flat">
                <a:noFill/>
                <a:miter lim="400000"/>
              </a:ln>
              <a:effectLst/>
            </p:spPr>
          </p:pic>
          <p:pic>
            <p:nvPicPr>
              <p:cNvPr id="1196" name="DNA-ABCs.png" descr="DNA-ABCs.png"/>
              <p:cNvPicPr>
                <a:picLocks noChangeAspect="1"/>
              </p:cNvPicPr>
              <p:nvPr/>
            </p:nvPicPr>
            <p:blipFill>
              <a:blip r:embed="rId7">
                <a:extLst/>
              </a:blip>
              <a:stretch>
                <a:fillRect/>
              </a:stretch>
            </p:blipFill>
            <p:spPr>
              <a:xfrm>
                <a:off x="50800" y="5078412"/>
                <a:ext cx="381000" cy="357188"/>
              </a:xfrm>
              <a:prstGeom prst="rect">
                <a:avLst/>
              </a:prstGeom>
              <a:ln w="12700" cap="flat">
                <a:noFill/>
                <a:miter lim="400000"/>
              </a:ln>
              <a:effectLst/>
            </p:spPr>
          </p:pic>
        </p:grpSp>
        <p:sp>
          <p:nvSpPr>
            <p:cNvPr id="1198" name="ADN"/>
            <p:cNvSpPr/>
            <p:nvPr/>
          </p:nvSpPr>
          <p:spPr>
            <a:xfrm>
              <a:off x="11384160" y="1799307"/>
              <a:ext cx="2095353" cy="111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200" b="1">
                  <a:latin typeface="Arial"/>
                  <a:ea typeface="Arial"/>
                  <a:cs typeface="Arial"/>
                  <a:sym typeface="Arial"/>
                </a:defRPr>
              </a:lvl1pPr>
            </a:lstStyle>
            <a:p>
              <a:r>
                <a:t>ADN</a:t>
              </a:r>
            </a:p>
          </p:txBody>
        </p:sp>
      </p:grpSp>
      <p:pic>
        <p:nvPicPr>
          <p:cNvPr id="1200" name="Beads 4.png" descr="Beads 4.png"/>
          <p:cNvPicPr>
            <a:picLocks noChangeAspect="1"/>
          </p:cNvPicPr>
          <p:nvPr/>
        </p:nvPicPr>
        <p:blipFill>
          <a:blip r:embed="rId5">
            <a:extLst/>
          </a:blip>
          <a:stretch>
            <a:fillRect/>
          </a:stretch>
        </p:blipFill>
        <p:spPr>
          <a:xfrm rot="5380567">
            <a:off x="-42513" y="5118814"/>
            <a:ext cx="1663701" cy="868509"/>
          </a:xfrm>
          <a:prstGeom prst="rect">
            <a:avLst/>
          </a:prstGeom>
          <a:ln w="12700">
            <a:miter lim="400000"/>
          </a:ln>
        </p:spPr>
      </p:pic>
      <p:pic>
        <p:nvPicPr>
          <p:cNvPr id="1201" name="Beads 3.png" descr="Beads 3.png"/>
          <p:cNvPicPr>
            <a:picLocks noChangeAspect="1"/>
          </p:cNvPicPr>
          <p:nvPr/>
        </p:nvPicPr>
        <p:blipFill>
          <a:blip r:embed="rId4">
            <a:extLst/>
          </a:blip>
          <a:stretch>
            <a:fillRect/>
          </a:stretch>
        </p:blipFill>
        <p:spPr>
          <a:xfrm>
            <a:off x="1158563" y="5161926"/>
            <a:ext cx="1195161" cy="1181100"/>
          </a:xfrm>
          <a:prstGeom prst="rect">
            <a:avLst/>
          </a:prstGeom>
          <a:ln w="12700">
            <a:miter lim="400000"/>
          </a:ln>
        </p:spPr>
      </p:pic>
      <p:pic>
        <p:nvPicPr>
          <p:cNvPr id="1202" name="Beads 4.png" descr="Beads 4.png"/>
          <p:cNvPicPr>
            <a:picLocks noChangeAspect="1"/>
          </p:cNvPicPr>
          <p:nvPr/>
        </p:nvPicPr>
        <p:blipFill>
          <a:blip r:embed="rId5">
            <a:extLst/>
          </a:blip>
          <a:stretch>
            <a:fillRect/>
          </a:stretch>
        </p:blipFill>
        <p:spPr>
          <a:xfrm rot="5380567">
            <a:off x="1827771" y="5118814"/>
            <a:ext cx="1663701" cy="868509"/>
          </a:xfrm>
          <a:prstGeom prst="rect">
            <a:avLst/>
          </a:prstGeom>
          <a:ln w="12700">
            <a:miter lim="400000"/>
          </a:ln>
        </p:spPr>
      </p:pic>
      <p:pic>
        <p:nvPicPr>
          <p:cNvPr id="1203" name="Beads 4.png" descr="Beads 4.png"/>
          <p:cNvPicPr>
            <a:picLocks noChangeAspect="1"/>
          </p:cNvPicPr>
          <p:nvPr/>
        </p:nvPicPr>
        <p:blipFill>
          <a:blip r:embed="rId5">
            <a:extLst/>
          </a:blip>
          <a:stretch>
            <a:fillRect/>
          </a:stretch>
        </p:blipFill>
        <p:spPr>
          <a:xfrm rot="5380567">
            <a:off x="21398287" y="5318221"/>
            <a:ext cx="1663701" cy="868509"/>
          </a:xfrm>
          <a:prstGeom prst="rect">
            <a:avLst/>
          </a:prstGeom>
          <a:ln w="12700">
            <a:miter lim="400000"/>
          </a:ln>
        </p:spPr>
      </p:pic>
      <p:pic>
        <p:nvPicPr>
          <p:cNvPr id="1204" name="Beads 4.png" descr="Beads 4.png"/>
          <p:cNvPicPr>
            <a:picLocks noChangeAspect="1"/>
          </p:cNvPicPr>
          <p:nvPr/>
        </p:nvPicPr>
        <p:blipFill>
          <a:blip r:embed="rId5">
            <a:extLst/>
          </a:blip>
          <a:stretch>
            <a:fillRect/>
          </a:stretch>
        </p:blipFill>
        <p:spPr>
          <a:xfrm rot="5380567">
            <a:off x="22314448" y="5318221"/>
            <a:ext cx="1663701" cy="868509"/>
          </a:xfrm>
          <a:prstGeom prst="rect">
            <a:avLst/>
          </a:prstGeom>
          <a:ln w="12700">
            <a:miter lim="400000"/>
          </a:ln>
        </p:spPr>
      </p:pic>
      <p:sp>
        <p:nvSpPr>
          <p:cNvPr id="1205" name="Circle"/>
          <p:cNvSpPr/>
          <p:nvPr/>
        </p:nvSpPr>
        <p:spPr>
          <a:xfrm>
            <a:off x="573437" y="3416300"/>
            <a:ext cx="431801"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206" name="Circle"/>
          <p:cNvSpPr/>
          <p:nvPr/>
        </p:nvSpPr>
        <p:spPr>
          <a:xfrm>
            <a:off x="1890503" y="3403600"/>
            <a:ext cx="431801"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207" name="Circle"/>
          <p:cNvSpPr/>
          <p:nvPr/>
        </p:nvSpPr>
        <p:spPr>
          <a:xfrm>
            <a:off x="22014237" y="3429000"/>
            <a:ext cx="431801"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208" name="Circle"/>
          <p:cNvSpPr/>
          <p:nvPr/>
        </p:nvSpPr>
        <p:spPr>
          <a:xfrm>
            <a:off x="22691590" y="3429000"/>
            <a:ext cx="431801" cy="431800"/>
          </a:xfrm>
          <a:prstGeom prst="ellipse">
            <a:avLst/>
          </a:prstGeom>
          <a:solidFill>
            <a:srgbClr val="FFFFFC"/>
          </a:soli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209" name="Line"/>
          <p:cNvSpPr/>
          <p:nvPr/>
        </p:nvSpPr>
        <p:spPr>
          <a:xfrm>
            <a:off x="1214575" y="3619500"/>
            <a:ext cx="466591" cy="1"/>
          </a:xfrm>
          <a:prstGeom prst="line">
            <a:avLst/>
          </a:prstGeom>
          <a:ln w="1270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 name="CDs.png" descr="CDs.png"/>
          <p:cNvPicPr>
            <a:picLocks noChangeAspect="1"/>
          </p:cNvPicPr>
          <p:nvPr/>
        </p:nvPicPr>
        <p:blipFill>
          <a:blip r:embed="rId3">
            <a:extLst/>
          </a:blip>
          <a:stretch>
            <a:fillRect/>
          </a:stretch>
        </p:blipFill>
        <p:spPr>
          <a:xfrm>
            <a:off x="20751800" y="2971800"/>
            <a:ext cx="1974359" cy="9982200"/>
          </a:xfrm>
          <a:prstGeom prst="rect">
            <a:avLst/>
          </a:prstGeom>
          <a:ln w="12700">
            <a:miter lim="400000"/>
          </a:ln>
        </p:spPr>
      </p:pic>
      <p:pic>
        <p:nvPicPr>
          <p:cNvPr id="1214" name="Books.png" descr="Books.png"/>
          <p:cNvPicPr>
            <a:picLocks noChangeAspect="1"/>
          </p:cNvPicPr>
          <p:nvPr/>
        </p:nvPicPr>
        <p:blipFill>
          <a:blip r:embed="rId4">
            <a:extLst/>
          </a:blip>
          <a:stretch>
            <a:fillRect/>
          </a:stretch>
        </p:blipFill>
        <p:spPr>
          <a:xfrm>
            <a:off x="11785600" y="2971800"/>
            <a:ext cx="1638300" cy="9984357"/>
          </a:xfrm>
          <a:prstGeom prst="rect">
            <a:avLst/>
          </a:prstGeom>
          <a:ln w="12700">
            <a:miter lim="400000"/>
          </a:ln>
        </p:spPr>
      </p:pic>
      <p:pic>
        <p:nvPicPr>
          <p:cNvPr id="1215" name="SM_TanPaper.png" descr="SM_TanPaper.png"/>
          <p:cNvPicPr>
            <a:picLocks/>
          </p:cNvPicPr>
          <p:nvPr/>
        </p:nvPicPr>
        <p:blipFill>
          <a:blip r:embed="rId5">
            <a:extLst/>
          </a:blip>
          <a:srcRect l="1694" t="1111" r="2372" b="1621"/>
          <a:stretch>
            <a:fillRect/>
          </a:stretch>
        </p:blipFill>
        <p:spPr>
          <a:xfrm>
            <a:off x="435953" y="812800"/>
            <a:ext cx="23308931" cy="1828800"/>
          </a:xfrm>
          <a:prstGeom prst="rect">
            <a:avLst/>
          </a:prstGeom>
          <a:ln w="12700">
            <a:miter lim="400000"/>
          </a:ln>
        </p:spPr>
      </p:pic>
      <p:sp>
        <p:nvSpPr>
          <p:cNvPr id="1216" name="ADN-Sistemul Suprem de Depozitare al Informațiilor"/>
          <p:cNvSpPr>
            <a:spLocks noGrp="1"/>
          </p:cNvSpPr>
          <p:nvPr>
            <p:ph type="title" idx="4294967295"/>
          </p:nvPr>
        </p:nvSpPr>
        <p:spPr>
          <a:xfrm>
            <a:off x="108779" y="1257300"/>
            <a:ext cx="23963242" cy="1270000"/>
          </a:xfrm>
          <a:prstGeom prst="rect">
            <a:avLst/>
          </a:prstGeom>
        </p:spPr>
        <p:txBody>
          <a:bodyPr/>
          <a:lstStyle/>
          <a:p>
            <a:pPr>
              <a:defRPr sz="7800">
                <a:solidFill>
                  <a:srgbClr val="381C00"/>
                </a:solidFill>
              </a:defRPr>
            </a:pPr>
            <a:r>
              <a:t>ADN-</a:t>
            </a:r>
            <a:r>
              <a:rPr sz="7400"/>
              <a:t>Sistemul Suprem de Depozitare al Informațiilor</a:t>
            </a:r>
          </a:p>
        </p:txBody>
      </p:sp>
      <p:grpSp>
        <p:nvGrpSpPr>
          <p:cNvPr id="1219" name="Group"/>
          <p:cNvGrpSpPr/>
          <p:nvPr/>
        </p:nvGrpSpPr>
        <p:grpSpPr>
          <a:xfrm>
            <a:off x="6907623" y="3683000"/>
            <a:ext cx="2468735" cy="2019939"/>
            <a:chOff x="0" y="0"/>
            <a:chExt cx="2468734" cy="2019938"/>
          </a:xfrm>
        </p:grpSpPr>
        <p:sp>
          <p:nvSpPr>
            <p:cNvPr id="1217" name="Line"/>
            <p:cNvSpPr/>
            <p:nvPr/>
          </p:nvSpPr>
          <p:spPr>
            <a:xfrm>
              <a:off x="0" y="127000"/>
              <a:ext cx="2468735" cy="1"/>
            </a:xfrm>
            <a:prstGeom prst="line">
              <a:avLst/>
            </a:prstGeom>
            <a:noFill/>
            <a:ln w="254000" cap="flat">
              <a:solidFill>
                <a:srgbClr val="38131A"/>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18" name="Line"/>
            <p:cNvSpPr/>
            <p:nvPr/>
          </p:nvSpPr>
          <p:spPr>
            <a:xfrm flipV="1">
              <a:off x="115476" y="0"/>
              <a:ext cx="1" cy="2019939"/>
            </a:xfrm>
            <a:prstGeom prst="line">
              <a:avLst/>
            </a:prstGeom>
            <a:noFill/>
            <a:ln w="254000" cap="flat">
              <a:solidFill>
                <a:srgbClr val="3A161B"/>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pic>
        <p:nvPicPr>
          <p:cNvPr id="1220" name="Hand_Needle.png" descr="Hand_Needle.png"/>
          <p:cNvPicPr>
            <a:picLocks noChangeAspect="1"/>
          </p:cNvPicPr>
          <p:nvPr/>
        </p:nvPicPr>
        <p:blipFill>
          <a:blip r:embed="rId6">
            <a:extLst/>
          </a:blip>
          <a:stretch>
            <a:fillRect/>
          </a:stretch>
        </p:blipFill>
        <p:spPr>
          <a:xfrm>
            <a:off x="863600" y="4572000"/>
            <a:ext cx="6946900" cy="7721600"/>
          </a:xfrm>
          <a:prstGeom prst="rect">
            <a:avLst/>
          </a:prstGeom>
          <a:ln w="12700">
            <a:miter lim="400000"/>
          </a:ln>
        </p:spPr>
      </p:pic>
      <p:grpSp>
        <p:nvGrpSpPr>
          <p:cNvPr id="1223" name="Group"/>
          <p:cNvGrpSpPr/>
          <p:nvPr/>
        </p:nvGrpSpPr>
        <p:grpSpPr>
          <a:xfrm>
            <a:off x="7937500" y="11328400"/>
            <a:ext cx="3505200" cy="1549400"/>
            <a:chOff x="0" y="0"/>
            <a:chExt cx="3505200" cy="1549400"/>
          </a:xfrm>
        </p:grpSpPr>
        <p:pic>
          <p:nvPicPr>
            <p:cNvPr id="1221" name="SM_TanPaper.png" descr="SM_TanPaper.png"/>
            <p:cNvPicPr>
              <a:picLocks/>
            </p:cNvPicPr>
            <p:nvPr/>
          </p:nvPicPr>
          <p:blipFill>
            <a:blip r:embed="rId5">
              <a:extLst/>
            </a:blip>
            <a:srcRect l="1694" t="1111" r="2372" b="1621"/>
            <a:stretch>
              <a:fillRect/>
            </a:stretch>
          </p:blipFill>
          <p:spPr>
            <a:xfrm>
              <a:off x="0" y="0"/>
              <a:ext cx="3505200" cy="1549400"/>
            </a:xfrm>
            <a:prstGeom prst="rect">
              <a:avLst/>
            </a:prstGeom>
            <a:ln w="12700" cap="flat">
              <a:noFill/>
              <a:miter lim="400000"/>
            </a:ln>
            <a:effectLst/>
          </p:spPr>
        </p:pic>
        <p:sp>
          <p:nvSpPr>
            <p:cNvPr id="1222" name="X 240"/>
            <p:cNvSpPr/>
            <p:nvPr/>
          </p:nvSpPr>
          <p:spPr>
            <a:xfrm>
              <a:off x="203200" y="177800"/>
              <a:ext cx="3149600" cy="1143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7200" b="1">
                  <a:solidFill>
                    <a:srgbClr val="381C00"/>
                  </a:solidFill>
                  <a:latin typeface="DejaVu Sans"/>
                  <a:ea typeface="DejaVu Sans"/>
                  <a:cs typeface="DejaVu Sans"/>
                  <a:sym typeface="DejaVu Sans"/>
                </a:defRPr>
              </a:lvl1pPr>
            </a:lstStyle>
            <a:p>
              <a:r>
                <a:t>X 240</a:t>
              </a:r>
            </a:p>
          </p:txBody>
        </p:sp>
      </p:grpSp>
      <p:grpSp>
        <p:nvGrpSpPr>
          <p:cNvPr id="1226" name="Group"/>
          <p:cNvGrpSpPr/>
          <p:nvPr/>
        </p:nvGrpSpPr>
        <p:grpSpPr>
          <a:xfrm>
            <a:off x="14528800" y="11328400"/>
            <a:ext cx="5118101" cy="1549400"/>
            <a:chOff x="0" y="0"/>
            <a:chExt cx="5118100" cy="1549400"/>
          </a:xfrm>
        </p:grpSpPr>
        <p:pic>
          <p:nvPicPr>
            <p:cNvPr id="1224" name="SM_TanPaper.png" descr="SM_TanPaper.png"/>
            <p:cNvPicPr>
              <a:picLocks/>
            </p:cNvPicPr>
            <p:nvPr/>
          </p:nvPicPr>
          <p:blipFill>
            <a:blip r:embed="rId5">
              <a:extLst/>
            </a:blip>
            <a:srcRect l="1694" t="1111" r="2372" b="1621"/>
            <a:stretch>
              <a:fillRect/>
            </a:stretch>
          </p:blipFill>
          <p:spPr>
            <a:xfrm>
              <a:off x="0" y="0"/>
              <a:ext cx="5118101" cy="1549400"/>
            </a:xfrm>
            <a:prstGeom prst="rect">
              <a:avLst/>
            </a:prstGeom>
            <a:ln w="12700" cap="flat">
              <a:noFill/>
              <a:miter lim="400000"/>
            </a:ln>
            <a:effectLst/>
          </p:spPr>
        </p:pic>
        <p:sp>
          <p:nvSpPr>
            <p:cNvPr id="1225" name="1810 km"/>
            <p:cNvSpPr/>
            <p:nvPr/>
          </p:nvSpPr>
          <p:spPr>
            <a:xfrm>
              <a:off x="296701" y="177800"/>
              <a:ext cx="4598874" cy="1143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7200" b="1">
                  <a:solidFill>
                    <a:srgbClr val="381C00"/>
                  </a:solidFill>
                  <a:latin typeface="DejaVu Sans"/>
                  <a:ea typeface="DejaVu Sans"/>
                  <a:cs typeface="DejaVu Sans"/>
                  <a:sym typeface="DejaVu Sans"/>
                </a:defRPr>
              </a:lvl1pPr>
            </a:lstStyle>
            <a:p>
              <a:r>
                <a:t>1810 km</a:t>
              </a:r>
            </a:p>
          </p:txBody>
        </p:sp>
      </p:grpSp>
      <p:sp>
        <p:nvSpPr>
          <p:cNvPr id="1227" name="Line"/>
          <p:cNvSpPr/>
          <p:nvPr/>
        </p:nvSpPr>
        <p:spPr>
          <a:xfrm flipH="1">
            <a:off x="20218399" y="3038690"/>
            <a:ext cx="1" cy="9856525"/>
          </a:xfrm>
          <a:prstGeom prst="line">
            <a:avLst/>
          </a:prstGeom>
          <a:ln w="254000">
            <a:solidFill>
              <a:srgbClr val="38220C"/>
            </a:solidFill>
            <a:miter lim="400000"/>
            <a:headEnd type="triangle"/>
            <a:tailEnd type="triangle"/>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1230" name="Group"/>
          <p:cNvGrpSpPr/>
          <p:nvPr/>
        </p:nvGrpSpPr>
        <p:grpSpPr>
          <a:xfrm>
            <a:off x="9238185" y="2625175"/>
            <a:ext cx="10555830" cy="6672809"/>
            <a:chOff x="0" y="0"/>
            <a:chExt cx="10555828" cy="6672807"/>
          </a:xfrm>
        </p:grpSpPr>
        <p:pic>
          <p:nvPicPr>
            <p:cNvPr id="1228" name="SM_TanPaper.png" descr="SM_TanPaper.png"/>
            <p:cNvPicPr>
              <a:picLocks/>
            </p:cNvPicPr>
            <p:nvPr/>
          </p:nvPicPr>
          <p:blipFill>
            <a:blip r:embed="rId5">
              <a:extLst/>
            </a:blip>
            <a:srcRect l="1694" t="1111" r="2372" b="1621"/>
            <a:stretch>
              <a:fillRect/>
            </a:stretch>
          </p:blipFill>
          <p:spPr>
            <a:xfrm>
              <a:off x="0" y="0"/>
              <a:ext cx="10555829" cy="6672808"/>
            </a:xfrm>
            <a:prstGeom prst="rect">
              <a:avLst/>
            </a:prstGeom>
            <a:ln w="12700" cap="flat">
              <a:noFill/>
              <a:miter lim="400000"/>
            </a:ln>
            <a:effectLst/>
          </p:spPr>
        </p:pic>
        <p:sp>
          <p:nvSpPr>
            <p:cNvPr id="1229" name="Aprox. 155 milioane de molecule de ADN umane pe vârful unui ac de gămălie"/>
            <p:cNvSpPr/>
            <p:nvPr/>
          </p:nvSpPr>
          <p:spPr>
            <a:xfrm>
              <a:off x="167552" y="987628"/>
              <a:ext cx="10220724" cy="4634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sz="7200">
                  <a:solidFill>
                    <a:srgbClr val="381C00"/>
                  </a:solidFill>
                  <a:latin typeface="DejaVu Sans"/>
                  <a:ea typeface="DejaVu Sans"/>
                  <a:cs typeface="DejaVu Sans"/>
                  <a:sym typeface="DejaVu Sans"/>
                </a:defRPr>
              </a:pPr>
              <a:r>
                <a:t>Aprox. </a:t>
              </a:r>
              <a:r>
                <a:rPr b="1"/>
                <a:t>155 milioane</a:t>
              </a:r>
              <a:r>
                <a:t> de molecule de ADN umane pe vârful unui ac de gămălie</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220"/>
                                        </p:tgtEl>
                                        <p:attrNameLst>
                                          <p:attrName>style.visibility</p:attrName>
                                        </p:attrNameLst>
                                      </p:cBhvr>
                                      <p:to>
                                        <p:strVal val="visible"/>
                                      </p:to>
                                    </p:set>
                                    <p:animEffect transition="in" filter="box(out)">
                                      <p:cBhvr>
                                        <p:cTn id="7" dur="500"/>
                                        <p:tgtEl>
                                          <p:spTgt spid="1220"/>
                                        </p:tgtEl>
                                      </p:cBhvr>
                                    </p:animEffect>
                                  </p:childTnLst>
                                </p:cTn>
                              </p:par>
                            </p:childTnLst>
                          </p:cTn>
                        </p:par>
                        <p:par>
                          <p:cTn id="8" fill="hold">
                            <p:stCondLst>
                              <p:cond delay="500"/>
                            </p:stCondLst>
                            <p:childTnLst>
                              <p:par>
                                <p:cTn id="9" presetID="22" presetClass="entr" presetSubtype="2" fill="hold" grpId="2" nodeType="afterEffect">
                                  <p:stCondLst>
                                    <p:cond delay="0"/>
                                  </p:stCondLst>
                                  <p:iterate>
                                    <p:tmAbs val="0"/>
                                  </p:iterate>
                                  <p:childTnLst>
                                    <p:set>
                                      <p:cBhvr>
                                        <p:cTn id="10" fill="hold"/>
                                        <p:tgtEl>
                                          <p:spTgt spid="1219"/>
                                        </p:tgtEl>
                                        <p:attrNameLst>
                                          <p:attrName>style.visibility</p:attrName>
                                        </p:attrNameLst>
                                      </p:cBhvr>
                                      <p:to>
                                        <p:strVal val="visible"/>
                                      </p:to>
                                    </p:set>
                                    <p:animEffect transition="in" filter="wipe(right)">
                                      <p:cBhvr>
                                        <p:cTn id="11" dur="500"/>
                                        <p:tgtEl>
                                          <p:spTgt spid="12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230"/>
                                        </p:tgtEl>
                                        <p:attrNameLst>
                                          <p:attrName>style.visibility</p:attrName>
                                        </p:attrNameLst>
                                      </p:cBhvr>
                                      <p:to>
                                        <p:strVal val="visible"/>
                                      </p:to>
                                    </p:set>
                                    <p:animEffect transition="in" filter="wipe(left)">
                                      <p:cBhvr>
                                        <p:cTn id="16" dur="500"/>
                                        <p:tgtEl>
                                          <p:spTgt spid="123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fill="hold" grpId="4" nodeType="clickEffect">
                                  <p:stCondLst>
                                    <p:cond delay="0"/>
                                  </p:stCondLst>
                                  <p:iterate>
                                    <p:tmAbs val="0"/>
                                  </p:iterate>
                                  <p:childTnLst>
                                    <p:animEffect transition="out" filter="dissolve">
                                      <p:cBhvr>
                                        <p:cTn id="20" dur="250" fill="hold"/>
                                        <p:tgtEl>
                                          <p:spTgt spid="1230"/>
                                        </p:tgtEl>
                                      </p:cBhvr>
                                    </p:animEffect>
                                    <p:set>
                                      <p:cBhvr>
                                        <p:cTn id="21" fill="hold">
                                          <p:stCondLst>
                                            <p:cond delay="249"/>
                                          </p:stCondLst>
                                        </p:cTn>
                                        <p:tgtEl>
                                          <p:spTgt spid="1230"/>
                                        </p:tgtEl>
                                        <p:attrNameLst>
                                          <p:attrName>style.visibility</p:attrName>
                                        </p:attrNameLst>
                                      </p:cBhvr>
                                      <p:to>
                                        <p:strVal val="hidden"/>
                                      </p:to>
                                    </p:set>
                                  </p:childTnLst>
                                </p:cTn>
                              </p:par>
                            </p:childTnLst>
                          </p:cTn>
                        </p:par>
                        <p:par>
                          <p:cTn id="22" fill="hold">
                            <p:stCondLst>
                              <p:cond delay="250"/>
                            </p:stCondLst>
                            <p:childTnLst>
                              <p:par>
                                <p:cTn id="23" presetID="9" presetClass="exit" fill="hold" grpId="5" nodeType="afterEffect">
                                  <p:stCondLst>
                                    <p:cond delay="0"/>
                                  </p:stCondLst>
                                  <p:iterate>
                                    <p:tmAbs val="0"/>
                                  </p:iterate>
                                  <p:childTnLst>
                                    <p:animEffect transition="out" filter="dissolve">
                                      <p:cBhvr>
                                        <p:cTn id="24" dur="250" fill="hold"/>
                                        <p:tgtEl>
                                          <p:spTgt spid="1219"/>
                                        </p:tgtEl>
                                      </p:cBhvr>
                                    </p:animEffect>
                                    <p:set>
                                      <p:cBhvr>
                                        <p:cTn id="25" fill="hold">
                                          <p:stCondLst>
                                            <p:cond delay="249"/>
                                          </p:stCondLst>
                                        </p:cTn>
                                        <p:tgtEl>
                                          <p:spTgt spid="1219"/>
                                        </p:tgtEl>
                                        <p:attrNameLst>
                                          <p:attrName>style.visibility</p:attrName>
                                        </p:attrNameLst>
                                      </p:cBhvr>
                                      <p:to>
                                        <p:strVal val="hidden"/>
                                      </p:to>
                                    </p:set>
                                  </p:childTnLst>
                                </p:cTn>
                              </p:par>
                            </p:childTnLst>
                          </p:cTn>
                        </p:par>
                        <p:par>
                          <p:cTn id="26" fill="hold">
                            <p:stCondLst>
                              <p:cond delay="500"/>
                            </p:stCondLst>
                            <p:childTnLst>
                              <p:par>
                                <p:cTn id="27" presetID="22" presetClass="entr" presetSubtype="4" fill="hold" grpId="6" nodeType="afterEffect">
                                  <p:stCondLst>
                                    <p:cond delay="0"/>
                                  </p:stCondLst>
                                  <p:iterate>
                                    <p:tmAbs val="0"/>
                                  </p:iterate>
                                  <p:childTnLst>
                                    <p:set>
                                      <p:cBhvr>
                                        <p:cTn id="28" fill="hold"/>
                                        <p:tgtEl>
                                          <p:spTgt spid="1214"/>
                                        </p:tgtEl>
                                        <p:attrNameLst>
                                          <p:attrName>style.visibility</p:attrName>
                                        </p:attrNameLst>
                                      </p:cBhvr>
                                      <p:to>
                                        <p:strVal val="visible"/>
                                      </p:to>
                                    </p:set>
                                    <p:animEffect transition="in" filter="wipe(down)">
                                      <p:cBhvr>
                                        <p:cTn id="29" dur="500"/>
                                        <p:tgtEl>
                                          <p:spTgt spid="1214"/>
                                        </p:tgtEl>
                                      </p:cBhvr>
                                    </p:animEffect>
                                  </p:childTnLst>
                                </p:cTn>
                              </p:par>
                            </p:childTnLst>
                          </p:cTn>
                        </p:par>
                        <p:par>
                          <p:cTn id="30" fill="hold">
                            <p:stCondLst>
                              <p:cond delay="1000"/>
                            </p:stCondLst>
                            <p:childTnLst>
                              <p:par>
                                <p:cTn id="31" presetID="23" presetClass="entr" presetSubtype="32" fill="hold" grpId="7" nodeType="afterEffect">
                                  <p:stCondLst>
                                    <p:cond delay="0"/>
                                  </p:stCondLst>
                                  <p:iterate>
                                    <p:tmAbs val="0"/>
                                  </p:iterate>
                                  <p:childTnLst>
                                    <p:set>
                                      <p:cBhvr>
                                        <p:cTn id="32" fill="hold"/>
                                        <p:tgtEl>
                                          <p:spTgt spid="1223"/>
                                        </p:tgtEl>
                                        <p:attrNameLst>
                                          <p:attrName>style.visibility</p:attrName>
                                        </p:attrNameLst>
                                      </p:cBhvr>
                                      <p:to>
                                        <p:strVal val="visible"/>
                                      </p:to>
                                    </p:set>
                                    <p:anim calcmode="lin" valueType="num">
                                      <p:cBhvr>
                                        <p:cTn id="33" dur="500" fill="hold"/>
                                        <p:tgtEl>
                                          <p:spTgt spid="1223"/>
                                        </p:tgtEl>
                                        <p:attrNameLst>
                                          <p:attrName>ppt_w</p:attrName>
                                        </p:attrNameLst>
                                      </p:cBhvr>
                                      <p:tavLst>
                                        <p:tav tm="0">
                                          <p:val>
                                            <p:strVal val="4*#ppt_w"/>
                                          </p:val>
                                        </p:tav>
                                        <p:tav tm="100000">
                                          <p:val>
                                            <p:strVal val="#ppt_w"/>
                                          </p:val>
                                        </p:tav>
                                      </p:tavLst>
                                    </p:anim>
                                    <p:anim calcmode="lin" valueType="num">
                                      <p:cBhvr>
                                        <p:cTn id="34" dur="500" fill="hold"/>
                                        <p:tgtEl>
                                          <p:spTgt spid="1223"/>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9" presetClass="exit" fill="hold" grpId="8" nodeType="clickEffect">
                                  <p:stCondLst>
                                    <p:cond delay="0"/>
                                  </p:stCondLst>
                                  <p:iterate>
                                    <p:tmAbs val="0"/>
                                  </p:iterate>
                                  <p:childTnLst>
                                    <p:animEffect transition="out" filter="dissolve">
                                      <p:cBhvr>
                                        <p:cTn id="38" dur="250" fill="hold"/>
                                        <p:tgtEl>
                                          <p:spTgt spid="1223"/>
                                        </p:tgtEl>
                                      </p:cBhvr>
                                    </p:animEffect>
                                    <p:set>
                                      <p:cBhvr>
                                        <p:cTn id="39" fill="hold">
                                          <p:stCondLst>
                                            <p:cond delay="249"/>
                                          </p:stCondLst>
                                        </p:cTn>
                                        <p:tgtEl>
                                          <p:spTgt spid="1223"/>
                                        </p:tgtEl>
                                        <p:attrNameLst>
                                          <p:attrName>style.visibility</p:attrName>
                                        </p:attrNameLst>
                                      </p:cBhvr>
                                      <p:to>
                                        <p:strVal val="hidden"/>
                                      </p:to>
                                    </p:set>
                                  </p:childTnLst>
                                </p:cTn>
                              </p:par>
                            </p:childTnLst>
                          </p:cTn>
                        </p:par>
                        <p:par>
                          <p:cTn id="40" fill="hold">
                            <p:stCondLst>
                              <p:cond delay="250"/>
                            </p:stCondLst>
                            <p:childTnLst>
                              <p:par>
                                <p:cTn id="41" presetID="4" presetClass="entr" presetSubtype="32" fill="hold" grpId="9" nodeType="afterEffect">
                                  <p:stCondLst>
                                    <p:cond delay="0"/>
                                  </p:stCondLst>
                                  <p:iterate>
                                    <p:tmAbs val="0"/>
                                  </p:iterate>
                                  <p:childTnLst>
                                    <p:set>
                                      <p:cBhvr>
                                        <p:cTn id="42" fill="hold"/>
                                        <p:tgtEl>
                                          <p:spTgt spid="1213"/>
                                        </p:tgtEl>
                                        <p:attrNameLst>
                                          <p:attrName>style.visibility</p:attrName>
                                        </p:attrNameLst>
                                      </p:cBhvr>
                                      <p:to>
                                        <p:strVal val="visible"/>
                                      </p:to>
                                    </p:set>
                                    <p:animEffect transition="in" filter="box(out)">
                                      <p:cBhvr>
                                        <p:cTn id="43" dur="500"/>
                                        <p:tgtEl>
                                          <p:spTgt spid="1213"/>
                                        </p:tgtEl>
                                      </p:cBhvr>
                                    </p:animEffect>
                                  </p:childTnLst>
                                </p:cTn>
                              </p:par>
                            </p:childTnLst>
                          </p:cTn>
                        </p:par>
                        <p:par>
                          <p:cTn id="44" fill="hold">
                            <p:stCondLst>
                              <p:cond delay="750"/>
                            </p:stCondLst>
                            <p:childTnLst>
                              <p:par>
                                <p:cTn id="45" presetID="4" presetClass="entr" presetSubtype="32" fill="hold" grpId="10" nodeType="afterEffect">
                                  <p:stCondLst>
                                    <p:cond delay="0"/>
                                  </p:stCondLst>
                                  <p:iterate>
                                    <p:tmAbs val="0"/>
                                  </p:iterate>
                                  <p:childTnLst>
                                    <p:set>
                                      <p:cBhvr>
                                        <p:cTn id="46" fill="hold"/>
                                        <p:tgtEl>
                                          <p:spTgt spid="1227"/>
                                        </p:tgtEl>
                                        <p:attrNameLst>
                                          <p:attrName>style.visibility</p:attrName>
                                        </p:attrNameLst>
                                      </p:cBhvr>
                                      <p:to>
                                        <p:strVal val="visible"/>
                                      </p:to>
                                    </p:set>
                                    <p:animEffect transition="in" filter="box(out)">
                                      <p:cBhvr>
                                        <p:cTn id="47" dur="500"/>
                                        <p:tgtEl>
                                          <p:spTgt spid="1227"/>
                                        </p:tgtEl>
                                      </p:cBhvr>
                                    </p:animEffect>
                                  </p:childTnLst>
                                </p:cTn>
                              </p:par>
                            </p:childTnLst>
                          </p:cTn>
                        </p:par>
                        <p:par>
                          <p:cTn id="48" fill="hold">
                            <p:stCondLst>
                              <p:cond delay="1250"/>
                            </p:stCondLst>
                            <p:childTnLst>
                              <p:par>
                                <p:cTn id="49" presetID="23" presetClass="entr" presetSubtype="32" fill="hold" grpId="11" nodeType="afterEffect">
                                  <p:stCondLst>
                                    <p:cond delay="0"/>
                                  </p:stCondLst>
                                  <p:iterate>
                                    <p:tmAbs val="0"/>
                                  </p:iterate>
                                  <p:childTnLst>
                                    <p:set>
                                      <p:cBhvr>
                                        <p:cTn id="50" fill="hold"/>
                                        <p:tgtEl>
                                          <p:spTgt spid="1226"/>
                                        </p:tgtEl>
                                        <p:attrNameLst>
                                          <p:attrName>style.visibility</p:attrName>
                                        </p:attrNameLst>
                                      </p:cBhvr>
                                      <p:to>
                                        <p:strVal val="visible"/>
                                      </p:to>
                                    </p:set>
                                    <p:anim calcmode="lin" valueType="num">
                                      <p:cBhvr>
                                        <p:cTn id="51" dur="500" fill="hold"/>
                                        <p:tgtEl>
                                          <p:spTgt spid="1226"/>
                                        </p:tgtEl>
                                        <p:attrNameLst>
                                          <p:attrName>ppt_w</p:attrName>
                                        </p:attrNameLst>
                                      </p:cBhvr>
                                      <p:tavLst>
                                        <p:tav tm="0">
                                          <p:val>
                                            <p:strVal val="4*#ppt_w"/>
                                          </p:val>
                                        </p:tav>
                                        <p:tav tm="100000">
                                          <p:val>
                                            <p:strVal val="#ppt_w"/>
                                          </p:val>
                                        </p:tav>
                                      </p:tavLst>
                                    </p:anim>
                                    <p:anim calcmode="lin" valueType="num">
                                      <p:cBhvr>
                                        <p:cTn id="52" dur="500" fill="hold"/>
                                        <p:tgtEl>
                                          <p:spTgt spid="12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 grpId="9" animBg="1" advAuto="0"/>
      <p:bldP spid="1214" grpId="6" animBg="1" advAuto="0"/>
      <p:bldP spid="1219" grpId="2" animBg="1" advAuto="0"/>
      <p:bldP spid="1219" grpId="5" animBg="1" advAuto="0"/>
      <p:bldP spid="1220" grpId="1" animBg="1" advAuto="0"/>
      <p:bldP spid="1223" grpId="7" animBg="1" advAuto="0"/>
      <p:bldP spid="1223" grpId="8" animBg="1" advAuto="0"/>
      <p:bldP spid="1226" grpId="11" animBg="1" advAuto="0"/>
      <p:bldP spid="1227" grpId="10" animBg="1" advAuto="0"/>
      <p:bldP spid="1230" grpId="3" animBg="1" advAuto="0"/>
      <p:bldP spid="1230" grpId="4"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ADN"/>
          <p:cNvSpPr>
            <a:spLocks noGrp="1"/>
          </p:cNvSpPr>
          <p:nvPr>
            <p:ph type="ctrTitle"/>
          </p:nvPr>
        </p:nvSpPr>
        <p:spPr>
          <a:xfrm>
            <a:off x="1485900" y="1651000"/>
            <a:ext cx="20904200" cy="3505200"/>
          </a:xfrm>
          <a:prstGeom prst="rect">
            <a:avLst/>
          </a:prstGeom>
        </p:spPr>
        <p:txBody>
          <a:bodyPr/>
          <a:lstStyle>
            <a:lvl1pPr>
              <a:defRPr sz="20000">
                <a:solidFill>
                  <a:srgbClr val="381C00"/>
                </a:solidFill>
                <a:latin typeface="HarabaraHand"/>
                <a:ea typeface="HarabaraHand"/>
                <a:cs typeface="HarabaraHand"/>
                <a:sym typeface="HarabaraHand"/>
              </a:defRPr>
            </a:lvl1pPr>
          </a:lstStyle>
          <a:p>
            <a:r>
              <a:t>ADN</a:t>
            </a:r>
          </a:p>
        </p:txBody>
      </p:sp>
      <p:sp>
        <p:nvSpPr>
          <p:cNvPr id="1235" name="Acidul DezoxiriboNucleic"/>
          <p:cNvSpPr/>
          <p:nvPr/>
        </p:nvSpPr>
        <p:spPr>
          <a:xfrm>
            <a:off x="1778000" y="6959600"/>
            <a:ext cx="20904200" cy="203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defRPr sz="12000">
                <a:solidFill>
                  <a:srgbClr val="381C00"/>
                </a:solidFill>
                <a:latin typeface="DejaVu Sans Condensed"/>
                <a:ea typeface="DejaVu Sans Condensed"/>
                <a:cs typeface="DejaVu Sans Condensed"/>
                <a:sym typeface="DejaVu Sans Condensed"/>
              </a:defRPr>
            </a:pPr>
            <a:r>
              <a:rPr b="1"/>
              <a:t>A</a:t>
            </a:r>
            <a:r>
              <a:t>cidul </a:t>
            </a:r>
            <a:r>
              <a:rPr b="1"/>
              <a:t>D</a:t>
            </a:r>
            <a:r>
              <a:t>ezoxiribo</a:t>
            </a:r>
            <a:r>
              <a:rPr b="1"/>
              <a:t>N</a:t>
            </a:r>
            <a:r>
              <a:t>ucleic</a:t>
            </a:r>
          </a:p>
        </p:txBody>
      </p:sp>
      <p:sp>
        <p:nvSpPr>
          <p:cNvPr id="1236" name="Accident Desigur Nu-i!"/>
          <p:cNvSpPr/>
          <p:nvPr/>
        </p:nvSpPr>
        <p:spPr>
          <a:xfrm>
            <a:off x="1162298" y="6959600"/>
            <a:ext cx="20904201" cy="203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defRPr sz="12000">
                <a:solidFill>
                  <a:srgbClr val="381C00"/>
                </a:solidFill>
                <a:latin typeface="DejaVu Sans Condensed"/>
                <a:ea typeface="DejaVu Sans Condensed"/>
                <a:cs typeface="DejaVu Sans Condensed"/>
                <a:sym typeface="DejaVu Sans Condensed"/>
              </a:defRPr>
            </a:pPr>
            <a:r>
              <a:rPr b="1"/>
              <a:t>A</a:t>
            </a:r>
            <a:r>
              <a:t>ccident </a:t>
            </a:r>
            <a:r>
              <a:rPr b="1"/>
              <a:t>D</a:t>
            </a:r>
            <a:r>
              <a:t>esigur </a:t>
            </a:r>
            <a:r>
              <a:rPr b="1"/>
              <a:t>N</a:t>
            </a:r>
            <a:r>
              <a:t>u-i!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wd">
                                    <p:tmAbs val="0"/>
                                  </p:iterate>
                                  <p:childTnLst>
                                    <p:set>
                                      <p:cBhvr>
                                        <p:cTn id="6" fill="hold"/>
                                        <p:tgtEl>
                                          <p:spTgt spid="1235"/>
                                        </p:tgtEl>
                                        <p:attrNameLst>
                                          <p:attrName>style.visibility</p:attrName>
                                        </p:attrNameLst>
                                      </p:cBhvr>
                                      <p:to>
                                        <p:strVal val="visible"/>
                                      </p:to>
                                    </p:set>
                                    <p:animEffect transition="in" filter="dissolve">
                                      <p:cBhvr>
                                        <p:cTn id="7" dur="500"/>
                                        <p:tgtEl>
                                          <p:spTgt spid="12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1235"/>
                                        </p:tgtEl>
                                      </p:cBhvr>
                                    </p:animEffect>
                                    <p:set>
                                      <p:cBhvr>
                                        <p:cTn id="12" fill="hold">
                                          <p:stCondLst>
                                            <p:cond delay="499"/>
                                          </p:stCondLst>
                                        </p:cTn>
                                        <p:tgtEl>
                                          <p:spTgt spid="1235"/>
                                        </p:tgtEl>
                                        <p:attrNameLst>
                                          <p:attrName>style.visibility</p:attrName>
                                        </p:attrNameLst>
                                      </p:cBhvr>
                                      <p:to>
                                        <p:strVal val="hidden"/>
                                      </p:to>
                                    </p:set>
                                  </p:childTnLst>
                                </p:cTn>
                              </p:par>
                            </p:childTnLst>
                          </p:cTn>
                        </p:par>
                        <p:par>
                          <p:cTn id="13" fill="hold">
                            <p:stCondLst>
                              <p:cond delay="500"/>
                            </p:stCondLst>
                            <p:childTnLst>
                              <p:par>
                                <p:cTn id="14" presetID="9" presetClass="entr" fill="hold" grpId="3" nodeType="afterEffect">
                                  <p:stCondLst>
                                    <p:cond delay="0"/>
                                  </p:stCondLst>
                                  <p:iterate type="wd">
                                    <p:tmAbs val="0"/>
                                  </p:iterate>
                                  <p:childTnLst>
                                    <p:set>
                                      <p:cBhvr>
                                        <p:cTn id="15" fill="hold"/>
                                        <p:tgtEl>
                                          <p:spTgt spid="1236"/>
                                        </p:tgtEl>
                                        <p:attrNameLst>
                                          <p:attrName>style.visibility</p:attrName>
                                        </p:attrNameLst>
                                      </p:cBhvr>
                                      <p:to>
                                        <p:strVal val="visible"/>
                                      </p:to>
                                    </p:set>
                                    <p:animEffect transition="in" filter="dissolve">
                                      <p:cBhvr>
                                        <p:cTn id="16" dur="500"/>
                                        <p:tgtEl>
                                          <p:spTgt spid="1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 grpId="1" animBg="1" advAuto="0"/>
      <p:bldP spid="1235" grpId="2" animBg="1" advAuto="0"/>
      <p:bldP spid="1236" grpId="3"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Bill Gates"/>
          <p:cNvSpPr>
            <a:spLocks noGrp="1"/>
          </p:cNvSpPr>
          <p:nvPr>
            <p:ph type="title"/>
          </p:nvPr>
        </p:nvSpPr>
        <p:spPr>
          <a:xfrm>
            <a:off x="2692400" y="1854200"/>
            <a:ext cx="20154900" cy="2209800"/>
          </a:xfrm>
          <a:prstGeom prst="rect">
            <a:avLst/>
          </a:prstGeom>
        </p:spPr>
        <p:txBody>
          <a:bodyPr/>
          <a:lstStyle>
            <a:lvl1pPr>
              <a:defRPr>
                <a:solidFill>
                  <a:srgbClr val="381C00"/>
                </a:solidFill>
              </a:defRPr>
            </a:lvl1pPr>
          </a:lstStyle>
          <a:p>
            <a:r>
              <a:t>Bill Gates</a:t>
            </a:r>
          </a:p>
        </p:txBody>
      </p:sp>
      <p:sp>
        <p:nvSpPr>
          <p:cNvPr id="1239" name="„ADN-ul este ca un program software, dar pe departe mult, mult mai avansat decât orice software pe care l-am creeat noi vreodată.”"/>
          <p:cNvSpPr>
            <a:spLocks noGrp="1"/>
          </p:cNvSpPr>
          <p:nvPr>
            <p:ph type="body" sz="half" idx="1"/>
          </p:nvPr>
        </p:nvSpPr>
        <p:spPr>
          <a:xfrm>
            <a:off x="1342121" y="3784786"/>
            <a:ext cx="12785140" cy="6705414"/>
          </a:xfrm>
          <a:prstGeom prst="rect">
            <a:avLst/>
          </a:prstGeom>
        </p:spPr>
        <p:txBody>
          <a:bodyPr/>
          <a:lstStyle/>
          <a:p>
            <a:pPr>
              <a:defRPr>
                <a:solidFill>
                  <a:srgbClr val="381C00"/>
                </a:solidFill>
              </a:defRPr>
            </a:pPr>
            <a:endParaRPr/>
          </a:p>
          <a:p>
            <a:pPr>
              <a:defRPr>
                <a:solidFill>
                  <a:srgbClr val="381C00"/>
                </a:solidFill>
              </a:defRPr>
            </a:pPr>
            <a:r>
              <a:t>„ADN-ul este ca un program software, dar pe </a:t>
            </a:r>
            <a:r>
              <a:rPr b="1"/>
              <a:t>departe mult, mult mai avansat</a:t>
            </a:r>
            <a:r>
              <a:t> decât orice software pe care l-am creeat noi vreodată.”</a:t>
            </a:r>
          </a:p>
        </p:txBody>
      </p:sp>
      <p:pic>
        <p:nvPicPr>
          <p:cNvPr id="1240" name="BillGates2012.jpeg" descr="BillGates2012.jpeg"/>
          <p:cNvPicPr>
            <a:picLocks/>
          </p:cNvPicPr>
          <p:nvPr/>
        </p:nvPicPr>
        <p:blipFill>
          <a:blip r:embed="rId3">
            <a:extLst/>
          </a:blip>
          <a:stretch>
            <a:fillRect/>
          </a:stretch>
        </p:blipFill>
        <p:spPr>
          <a:xfrm>
            <a:off x="14503400" y="1701800"/>
            <a:ext cx="8064500" cy="10369216"/>
          </a:xfrm>
          <a:prstGeom prst="rect">
            <a:avLst/>
          </a:prstGeom>
        </p:spPr>
      </p:pic>
      <p:sp>
        <p:nvSpPr>
          <p:cNvPr id="1241" name="Photo: World Economic Forum"/>
          <p:cNvSpPr/>
          <p:nvPr/>
        </p:nvSpPr>
        <p:spPr>
          <a:xfrm>
            <a:off x="18897600" y="11201400"/>
            <a:ext cx="3454400" cy="96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800">
                <a:solidFill>
                  <a:srgbClr val="C0C0C0"/>
                </a:solidFill>
                <a:latin typeface="DejaVu Sans Condensed"/>
                <a:ea typeface="DejaVu Sans Condensed"/>
                <a:cs typeface="DejaVu Sans Condensed"/>
                <a:sym typeface="DejaVu Sans Condensed"/>
              </a:defRPr>
            </a:lvl1pPr>
          </a:lstStyle>
          <a:p>
            <a:r>
              <a:t>Photo: World Economic Forum</a:t>
            </a:r>
          </a:p>
        </p:txBody>
      </p:sp>
      <p:sp>
        <p:nvSpPr>
          <p:cNvPr id="1242" name="Bill Gates, The Road Ahead (Boulder, CO: Blue Pigeon, 1996), p. 228."/>
          <p:cNvSpPr/>
          <p:nvPr/>
        </p:nvSpPr>
        <p:spPr>
          <a:xfrm>
            <a:off x="2253002" y="10741444"/>
            <a:ext cx="11772901"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l" defTabSz="914400">
              <a:spcBef>
                <a:spcPts val="1300"/>
              </a:spcBef>
              <a:buClr>
                <a:srgbClr val="FFFFFF"/>
              </a:buClr>
              <a:buFont typeface="Arial"/>
              <a:defRPr sz="4800">
                <a:solidFill>
                  <a:srgbClr val="381C00"/>
                </a:solidFill>
                <a:uFill>
                  <a:solidFill>
                    <a:srgbClr val="381C00"/>
                  </a:solidFill>
                </a:uFill>
                <a:latin typeface="DejaVu Sans Condensed"/>
                <a:ea typeface="DejaVu Sans Condensed"/>
                <a:cs typeface="DejaVu Sans Condensed"/>
                <a:sym typeface="DejaVu Sans Condensed"/>
              </a:defRPr>
            </a:pPr>
            <a:r>
              <a:t>Bill Gates, </a:t>
            </a:r>
            <a:r>
              <a:rPr>
                <a:latin typeface="DejaVu Sans Condensed Oblique"/>
                <a:ea typeface="DejaVu Sans Condensed Oblique"/>
                <a:cs typeface="DejaVu Sans Condensed Oblique"/>
                <a:sym typeface="DejaVu Sans Condensed Oblique"/>
              </a:rPr>
              <a:t>The Road Ahead</a:t>
            </a:r>
            <a:r>
              <a:t> (Boulder, CO: Blue Pigeon, 1996), p. 228.</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Grand Canyon--Monument to Ancient Earth cover.jpg" descr="Grand Canyon--Monument to Ancient Earth cover.jpg"/>
          <p:cNvPicPr>
            <a:picLocks noChangeAspect="1"/>
          </p:cNvPicPr>
          <p:nvPr/>
        </p:nvPicPr>
        <p:blipFill>
          <a:blip r:embed="rId3">
            <a:extLst/>
          </a:blip>
          <a:stretch>
            <a:fillRect/>
          </a:stretch>
        </p:blipFill>
        <p:spPr>
          <a:xfrm>
            <a:off x="1666943" y="3375669"/>
            <a:ext cx="5020124" cy="6490427"/>
          </a:xfrm>
          <a:prstGeom prst="rect">
            <a:avLst/>
          </a:prstGeom>
          <a:ln w="25400">
            <a:solidFill>
              <a:srgbClr val="FFFFFF"/>
            </a:solidFill>
            <a:miter lim="400000"/>
          </a:ln>
          <a:effectLst>
            <a:outerShdw blurRad="190500" dist="8455" dir="5400000" rotWithShape="0">
              <a:srgbClr val="000000"/>
            </a:outerShdw>
          </a:effectLst>
        </p:spPr>
      </p:pic>
      <p:sp>
        <p:nvSpPr>
          <p:cNvPr id="676" name="Kregel"/>
          <p:cNvSpPr>
            <a:spLocks noGrp="1"/>
          </p:cNvSpPr>
          <p:nvPr>
            <p:ph type="title" idx="4294967295"/>
          </p:nvPr>
        </p:nvSpPr>
        <p:spPr>
          <a:xfrm>
            <a:off x="2126153" y="10045700"/>
            <a:ext cx="4101704" cy="1257300"/>
          </a:xfrm>
          <a:prstGeom prst="rect">
            <a:avLst/>
          </a:prstGeom>
          <a:effectLst>
            <a:outerShdw blurRad="50800" dist="38100" dir="5400000" rotWithShape="0">
              <a:srgbClr val="000000">
                <a:alpha val="40000"/>
              </a:srgbClr>
            </a:outerShdw>
          </a:effectLst>
        </p:spPr>
        <p:txBody>
          <a:bodyPr lIns="0" tIns="0" rIns="0" bIns="0"/>
          <a:lstStyle>
            <a:lvl1pPr defTabSz="457200">
              <a:defRPr sz="7200">
                <a:solidFill>
                  <a:srgbClr val="381C00"/>
                </a:solidFill>
                <a:latin typeface="DejaVu Sans Condensed"/>
                <a:ea typeface="DejaVu Sans Condensed"/>
                <a:cs typeface="DejaVu Sans Condensed"/>
                <a:sym typeface="DejaVu Sans Condensed"/>
              </a:defRPr>
            </a:lvl1pPr>
          </a:lstStyle>
          <a:p>
            <a:r>
              <a:t>Kregel</a:t>
            </a:r>
          </a:p>
        </p:txBody>
      </p:sp>
      <p:pic>
        <p:nvPicPr>
          <p:cNvPr id="677" name="pasted-image.png" descr="pasted-image.png"/>
          <p:cNvPicPr>
            <a:picLocks noChangeAspect="1"/>
          </p:cNvPicPr>
          <p:nvPr/>
        </p:nvPicPr>
        <p:blipFill>
          <a:blip r:embed="rId4">
            <a:extLst/>
          </a:blip>
          <a:stretch>
            <a:fillRect/>
          </a:stretch>
        </p:blipFill>
        <p:spPr>
          <a:xfrm>
            <a:off x="7708900" y="3362969"/>
            <a:ext cx="4230717" cy="6515827"/>
          </a:xfrm>
          <a:prstGeom prst="rect">
            <a:avLst/>
          </a:prstGeom>
          <a:ln w="12700">
            <a:miter lim="400000"/>
          </a:ln>
          <a:effectLst>
            <a:outerShdw blurRad="190500" dist="8455" dir="5400000" rotWithShape="0">
              <a:srgbClr val="000000"/>
            </a:outerShdw>
          </a:effectLst>
        </p:spPr>
      </p:pic>
      <p:pic>
        <p:nvPicPr>
          <p:cNvPr id="678" name="pasted-image.png" descr="pasted-image.png"/>
          <p:cNvPicPr>
            <a:picLocks noChangeAspect="1"/>
          </p:cNvPicPr>
          <p:nvPr/>
        </p:nvPicPr>
        <p:blipFill>
          <a:blip r:embed="rId5">
            <a:extLst/>
          </a:blip>
          <a:stretch>
            <a:fillRect/>
          </a:stretch>
        </p:blipFill>
        <p:spPr>
          <a:xfrm>
            <a:off x="12948750" y="3383823"/>
            <a:ext cx="4282949" cy="6515827"/>
          </a:xfrm>
          <a:prstGeom prst="rect">
            <a:avLst/>
          </a:prstGeom>
          <a:ln w="12700">
            <a:miter lim="400000"/>
          </a:ln>
          <a:effectLst>
            <a:outerShdw blurRad="190500" dist="8455" dir="5400000" rotWithShape="0">
              <a:srgbClr val="000000"/>
            </a:outerShdw>
          </a:effectLst>
        </p:spPr>
      </p:pic>
      <p:sp>
        <p:nvSpPr>
          <p:cNvPr id="679" name="Baker"/>
          <p:cNvSpPr/>
          <p:nvPr/>
        </p:nvSpPr>
        <p:spPr>
          <a:xfrm>
            <a:off x="7773406" y="10045700"/>
            <a:ext cx="4101705" cy="12573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defTabSz="457200">
              <a:defRPr sz="7200">
                <a:solidFill>
                  <a:srgbClr val="381C00"/>
                </a:solidFill>
                <a:latin typeface="DejaVu Sans Condensed"/>
                <a:ea typeface="DejaVu Sans Condensed"/>
                <a:cs typeface="DejaVu Sans Condensed"/>
                <a:sym typeface="DejaVu Sans Condensed"/>
              </a:defRPr>
            </a:lvl1pPr>
          </a:lstStyle>
          <a:p>
            <a:r>
              <a:t>Baker</a:t>
            </a:r>
          </a:p>
        </p:txBody>
      </p:sp>
      <p:sp>
        <p:nvSpPr>
          <p:cNvPr id="680" name="Zondervan"/>
          <p:cNvSpPr/>
          <p:nvPr/>
        </p:nvSpPr>
        <p:spPr>
          <a:xfrm>
            <a:off x="12567463" y="10045700"/>
            <a:ext cx="5045524" cy="12573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defTabSz="457200">
              <a:defRPr sz="7200">
                <a:solidFill>
                  <a:srgbClr val="381C00"/>
                </a:solidFill>
                <a:latin typeface="DejaVu Sans Condensed"/>
                <a:ea typeface="DejaVu Sans Condensed"/>
                <a:cs typeface="DejaVu Sans Condensed"/>
                <a:sym typeface="DejaVu Sans Condensed"/>
              </a:defRPr>
            </a:lvl1pPr>
          </a:lstStyle>
          <a:p>
            <a:r>
              <a:t>Zondervan</a:t>
            </a:r>
          </a:p>
        </p:txBody>
      </p:sp>
      <p:pic>
        <p:nvPicPr>
          <p:cNvPr id="681" name="pasted-image.png" descr="pasted-image.png"/>
          <p:cNvPicPr>
            <a:picLocks noChangeAspect="1"/>
          </p:cNvPicPr>
          <p:nvPr/>
        </p:nvPicPr>
        <p:blipFill>
          <a:blip r:embed="rId6">
            <a:extLst/>
          </a:blip>
          <a:stretch>
            <a:fillRect/>
          </a:stretch>
        </p:blipFill>
        <p:spPr>
          <a:xfrm>
            <a:off x="18240832" y="3409586"/>
            <a:ext cx="4348238" cy="6515828"/>
          </a:xfrm>
          <a:prstGeom prst="rect">
            <a:avLst/>
          </a:prstGeom>
          <a:ln w="12700">
            <a:miter lim="400000"/>
          </a:ln>
          <a:effectLst>
            <a:outerShdw blurRad="190500" dist="8455" dir="5400000" rotWithShape="0">
              <a:srgbClr val="000000"/>
            </a:outerShdw>
          </a:effectLst>
        </p:spPr>
      </p:pic>
      <p:sp>
        <p:nvSpPr>
          <p:cNvPr id="682" name="IV Press"/>
          <p:cNvSpPr/>
          <p:nvPr/>
        </p:nvSpPr>
        <p:spPr>
          <a:xfrm>
            <a:off x="17892190" y="10045700"/>
            <a:ext cx="5045523" cy="12573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defTabSz="457200">
              <a:defRPr sz="7200">
                <a:solidFill>
                  <a:srgbClr val="381C00"/>
                </a:solidFill>
                <a:latin typeface="DejaVu Sans Condensed"/>
                <a:ea typeface="DejaVu Sans Condensed"/>
                <a:cs typeface="DejaVu Sans Condensed"/>
                <a:sym typeface="DejaVu Sans Condensed"/>
              </a:defRPr>
            </a:lvl1pPr>
          </a:lstStyle>
          <a:p>
            <a:r>
              <a:t>IV Press</a:t>
            </a:r>
          </a:p>
        </p:txBody>
      </p:sp>
      <p:sp>
        <p:nvSpPr>
          <p:cNvPr id="683" name="Susținerea Evoluției Teistice"/>
          <p:cNvSpPr/>
          <p:nvPr/>
        </p:nvSpPr>
        <p:spPr>
          <a:xfrm>
            <a:off x="5126930" y="1594757"/>
            <a:ext cx="14130140" cy="140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457200">
              <a:defRPr sz="8800">
                <a:solidFill>
                  <a:srgbClr val="38121A"/>
                </a:solidFill>
                <a:latin typeface="DejaVu Sans Condensed"/>
                <a:ea typeface="DejaVu Sans Condensed"/>
                <a:cs typeface="DejaVu Sans Condensed"/>
                <a:sym typeface="DejaVu Sans Condensed"/>
              </a:defRPr>
            </a:lvl1pPr>
          </a:lstStyle>
          <a:p>
            <a:r>
              <a:t>Susținerea Evoluției Teistice</a:t>
            </a:r>
          </a:p>
        </p:txBody>
      </p:sp>
    </p:spTree>
  </p:cSld>
  <p:clrMapOvr>
    <a:masterClrMapping/>
  </p:clrMapOvr>
  <p:transition xmlns:p14="http://schemas.microsoft.com/office/powerpoint/2010/mai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Întrebări Cheie"/>
          <p:cNvSpPr>
            <a:spLocks noGrp="1"/>
          </p:cNvSpPr>
          <p:nvPr>
            <p:ph type="title"/>
          </p:nvPr>
        </p:nvSpPr>
        <p:spPr>
          <a:xfrm>
            <a:off x="2425700" y="1384300"/>
            <a:ext cx="19532600" cy="2209800"/>
          </a:xfrm>
          <a:prstGeom prst="rect">
            <a:avLst/>
          </a:prstGeom>
        </p:spPr>
        <p:txBody>
          <a:bodyPr/>
          <a:lstStyle>
            <a:lvl1pPr>
              <a:defRPr>
                <a:solidFill>
                  <a:srgbClr val="381C00"/>
                </a:solidFill>
              </a:defRPr>
            </a:lvl1pPr>
          </a:lstStyle>
          <a:p>
            <a:r>
              <a:t>Întrebări Cheie</a:t>
            </a:r>
          </a:p>
        </p:txBody>
      </p:sp>
      <p:sp>
        <p:nvSpPr>
          <p:cNvPr id="1247" name="Cum a apărut informația ADN a presupusei prime creaturi microscopice vii?"/>
          <p:cNvSpPr>
            <a:spLocks noGrp="1"/>
          </p:cNvSpPr>
          <p:nvPr>
            <p:ph type="body" sz="half" idx="1"/>
          </p:nvPr>
        </p:nvSpPr>
        <p:spPr>
          <a:xfrm>
            <a:off x="4432300" y="3898900"/>
            <a:ext cx="17526000" cy="5918200"/>
          </a:xfrm>
          <a:prstGeom prst="rect">
            <a:avLst/>
          </a:prstGeom>
        </p:spPr>
        <p:txBody>
          <a:bodyPr/>
          <a:lstStyle/>
          <a:p>
            <a:pPr>
              <a:defRPr>
                <a:solidFill>
                  <a:srgbClr val="381C00"/>
                </a:solidFill>
              </a:defRPr>
            </a:pPr>
            <a:r>
              <a:t>Cum a apărut </a:t>
            </a:r>
            <a:r>
              <a:rPr b="1"/>
              <a:t>informația ADN</a:t>
            </a:r>
            <a:r>
              <a:t> a presupusei prime creaturi microscopice vii?</a:t>
            </a:r>
          </a:p>
        </p:txBody>
      </p:sp>
      <p:sp>
        <p:nvSpPr>
          <p:cNvPr id="1248" name="1)"/>
          <p:cNvSpPr/>
          <p:nvPr/>
        </p:nvSpPr>
        <p:spPr>
          <a:xfrm>
            <a:off x="2425700" y="3771900"/>
            <a:ext cx="2006600"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4400">
                <a:solidFill>
                  <a:srgbClr val="381C00"/>
                </a:solidFill>
                <a:latin typeface="DejaVu Sans Condensed"/>
                <a:ea typeface="DejaVu Sans Condensed"/>
                <a:cs typeface="DejaVu Sans Condensed"/>
                <a:sym typeface="DejaVu Sans Condensed"/>
              </a:defRPr>
            </a:lvl1pPr>
          </a:lstStyle>
          <a:p>
            <a:r>
              <a:t>1)</a:t>
            </a: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 name="Miller-Urey experiment.png" descr="Miller-Urey experiment.png"/>
          <p:cNvPicPr>
            <a:picLocks noChangeAspect="1"/>
          </p:cNvPicPr>
          <p:nvPr/>
        </p:nvPicPr>
        <p:blipFill>
          <a:blip r:embed="rId3">
            <a:extLst/>
          </a:blip>
          <a:stretch>
            <a:fillRect/>
          </a:stretch>
        </p:blipFill>
        <p:spPr>
          <a:xfrm>
            <a:off x="9385300" y="469900"/>
            <a:ext cx="13716000" cy="12778883"/>
          </a:xfrm>
          <a:prstGeom prst="rect">
            <a:avLst/>
          </a:prstGeom>
          <a:ln w="12700">
            <a:miter lim="400000"/>
          </a:ln>
        </p:spPr>
      </p:pic>
      <p:grpSp>
        <p:nvGrpSpPr>
          <p:cNvPr id="1253" name="Group"/>
          <p:cNvGrpSpPr/>
          <p:nvPr/>
        </p:nvGrpSpPr>
        <p:grpSpPr>
          <a:xfrm>
            <a:off x="1193800" y="3886200"/>
            <a:ext cx="9550405" cy="3911602"/>
            <a:chOff x="0" y="0"/>
            <a:chExt cx="9550404" cy="3911601"/>
          </a:xfrm>
        </p:grpSpPr>
        <p:pic>
          <p:nvPicPr>
            <p:cNvPr id="1251" name="SM_TanPaper.png" descr="SM_TanPaper.png"/>
            <p:cNvPicPr>
              <a:picLocks/>
            </p:cNvPicPr>
            <p:nvPr/>
          </p:nvPicPr>
          <p:blipFill>
            <a:blip r:embed="rId4">
              <a:extLst/>
            </a:blip>
            <a:srcRect l="1694" t="1111" r="2372" b="1621"/>
            <a:stretch>
              <a:fillRect/>
            </a:stretch>
          </p:blipFill>
          <p:spPr>
            <a:xfrm>
              <a:off x="0" y="0"/>
              <a:ext cx="9550404" cy="3414073"/>
            </a:xfrm>
            <a:prstGeom prst="rect">
              <a:avLst/>
            </a:prstGeom>
            <a:ln w="12700" cap="flat">
              <a:noFill/>
              <a:miter lim="400000"/>
            </a:ln>
            <a:effectLst/>
          </p:spPr>
        </p:pic>
        <p:sp>
          <p:nvSpPr>
            <p:cNvPr id="1252" name="1953 Experiment…"/>
            <p:cNvSpPr/>
            <p:nvPr/>
          </p:nvSpPr>
          <p:spPr>
            <a:xfrm>
              <a:off x="338297" y="343122"/>
              <a:ext cx="9212108" cy="3568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lgn="l">
                <a:defRPr sz="7200" b="1">
                  <a:solidFill>
                    <a:srgbClr val="38131A"/>
                  </a:solidFill>
                  <a:latin typeface="DejaVu Sans"/>
                  <a:ea typeface="DejaVu Sans"/>
                  <a:cs typeface="DejaVu Sans"/>
                  <a:sym typeface="DejaVu Sans"/>
                </a:defRPr>
              </a:pPr>
              <a:r>
                <a:t>1953 Experiment</a:t>
              </a:r>
            </a:p>
            <a:p>
              <a:pPr algn="l">
                <a:defRPr sz="5800">
                  <a:solidFill>
                    <a:srgbClr val="38131A"/>
                  </a:solidFill>
                  <a:latin typeface="DejaVu Sans Condensed"/>
                  <a:ea typeface="DejaVu Sans Condensed"/>
                  <a:cs typeface="DejaVu Sans Condensed"/>
                  <a:sym typeface="DejaVu Sans Condensed"/>
                </a:defRPr>
              </a:pPr>
              <a:r>
                <a:t>Stanley Miller &amp; </a:t>
              </a:r>
            </a:p>
            <a:p>
              <a:pPr algn="l">
                <a:defRPr sz="5800">
                  <a:solidFill>
                    <a:srgbClr val="38131A"/>
                  </a:solidFill>
                  <a:latin typeface="DejaVu Sans Condensed"/>
                  <a:ea typeface="DejaVu Sans Condensed"/>
                  <a:cs typeface="DejaVu Sans Condensed"/>
                  <a:sym typeface="DejaVu Sans Condensed"/>
                </a:defRPr>
              </a:pPr>
              <a:r>
                <a:t>Dr. Harold Urey</a:t>
              </a:r>
            </a:p>
          </p:txBody>
        </p:sp>
      </p:grpSp>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Cum au putut atomii stupizi să-și scrie propriul lor software . . . ?  Nimeni nu știe . . .”   „. . . nu există nici o lege a fizicii cunoscută capabilă de a crea informații din nimic. . .”"/>
          <p:cNvSpPr>
            <a:spLocks noGrp="1"/>
          </p:cNvSpPr>
          <p:nvPr>
            <p:ph type="title"/>
          </p:nvPr>
        </p:nvSpPr>
        <p:spPr>
          <a:xfrm>
            <a:off x="8287426" y="1892846"/>
            <a:ext cx="14430785" cy="9566574"/>
          </a:xfrm>
          <a:prstGeom prst="rect">
            <a:avLst/>
          </a:prstGeom>
        </p:spPr>
        <p:txBody>
          <a:bodyPr/>
          <a:lstStyle/>
          <a:p>
            <a:pPr>
              <a:defRPr>
                <a:solidFill>
                  <a:srgbClr val="381C00"/>
                </a:solidFill>
              </a:defRPr>
            </a:pPr>
            <a:r>
              <a:t>„Cum au putut atomii stupizi să-și scrie propriul lor software . . . ? </a:t>
            </a:r>
          </a:p>
          <a:p>
            <a:pPr>
              <a:defRPr>
                <a:solidFill>
                  <a:srgbClr val="381C00"/>
                </a:solidFill>
              </a:defRPr>
            </a:pPr>
            <a:r>
              <a:t>Nimeni nu știe . . .” </a:t>
            </a:r>
          </a:p>
          <a:p>
            <a:pPr>
              <a:defRPr>
                <a:solidFill>
                  <a:srgbClr val="381C00"/>
                </a:solidFill>
              </a:defRPr>
            </a:pPr>
            <a:endParaRPr/>
          </a:p>
          <a:p>
            <a:pPr>
              <a:defRPr>
                <a:solidFill>
                  <a:srgbClr val="381C00"/>
                </a:solidFill>
              </a:defRPr>
            </a:pPr>
            <a:r>
              <a:t>„. . . nu există nici o lege a fizicii cunoscută capabilă de a crea informații din nimic. . .”</a:t>
            </a:r>
          </a:p>
        </p:txBody>
      </p:sp>
      <p:sp>
        <p:nvSpPr>
          <p:cNvPr id="1258" name="Paul Davies, “Life Force,” New Scientist 163, no. 2204 (Sept. 18, 1999), p. 27–30."/>
          <p:cNvSpPr>
            <a:spLocks noGrp="1"/>
          </p:cNvSpPr>
          <p:nvPr>
            <p:ph type="body" sz="quarter" idx="1"/>
          </p:nvPr>
        </p:nvSpPr>
        <p:spPr>
          <a:xfrm>
            <a:off x="2413000" y="10198100"/>
            <a:ext cx="19519900" cy="1689100"/>
          </a:xfrm>
          <a:prstGeom prst="rect">
            <a:avLst/>
          </a:prstGeom>
        </p:spPr>
        <p:txBody>
          <a:bodyPr/>
          <a:lstStyle/>
          <a:p>
            <a:pPr>
              <a:defRPr>
                <a:solidFill>
                  <a:srgbClr val="381C00"/>
                </a:solidFill>
              </a:defRPr>
            </a:pPr>
            <a:r>
              <a:t>Paul Davies, “Life Force,” </a:t>
            </a:r>
            <a:r>
              <a:rPr>
                <a:latin typeface="DejaVu Sans Condensed Oblique"/>
                <a:ea typeface="DejaVu Sans Condensed Oblique"/>
                <a:cs typeface="DejaVu Sans Condensed Oblique"/>
                <a:sym typeface="DejaVu Sans Condensed Oblique"/>
              </a:rPr>
              <a:t>New Scientist</a:t>
            </a:r>
            <a:r>
              <a:t> 163, no. 2204 (Sept. 18, 1999), p. 27–30.</a:t>
            </a:r>
          </a:p>
        </p:txBody>
      </p:sp>
      <p:pic>
        <p:nvPicPr>
          <p:cNvPr id="1259" name="Paul_Davies.jpeg" descr="Paul_Davies.jpeg"/>
          <p:cNvPicPr>
            <a:picLocks/>
          </p:cNvPicPr>
          <p:nvPr/>
        </p:nvPicPr>
        <p:blipFill>
          <a:blip r:embed="rId3">
            <a:extLst/>
          </a:blip>
          <a:stretch>
            <a:fillRect/>
          </a:stretch>
        </p:blipFill>
        <p:spPr>
          <a:xfrm>
            <a:off x="991203" y="1685375"/>
            <a:ext cx="7068248" cy="8458201"/>
          </a:xfrm>
          <a:prstGeom prst="rect">
            <a:avLst/>
          </a:prstGeom>
        </p:spPr>
      </p:pic>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Întrebări Cheie"/>
          <p:cNvSpPr>
            <a:spLocks noGrp="1"/>
          </p:cNvSpPr>
          <p:nvPr>
            <p:ph type="title"/>
          </p:nvPr>
        </p:nvSpPr>
        <p:spPr>
          <a:xfrm>
            <a:off x="2438400" y="1295400"/>
            <a:ext cx="20904200" cy="2209800"/>
          </a:xfrm>
          <a:prstGeom prst="rect">
            <a:avLst/>
          </a:prstGeom>
        </p:spPr>
        <p:txBody>
          <a:bodyPr/>
          <a:lstStyle>
            <a:lvl1pPr>
              <a:defRPr>
                <a:solidFill>
                  <a:srgbClr val="381C00"/>
                </a:solidFill>
              </a:defRPr>
            </a:lvl1pPr>
          </a:lstStyle>
          <a:p>
            <a:r>
              <a:t>Întrebări Cheie</a:t>
            </a:r>
          </a:p>
        </p:txBody>
      </p:sp>
      <p:sp>
        <p:nvSpPr>
          <p:cNvPr id="1264" name="Cum a apărut informația ADN a presupusei primei creaturi microscopice vii?"/>
          <p:cNvSpPr>
            <a:spLocks noGrp="1"/>
          </p:cNvSpPr>
          <p:nvPr>
            <p:ph type="body" sz="quarter" idx="1"/>
          </p:nvPr>
        </p:nvSpPr>
        <p:spPr>
          <a:xfrm>
            <a:off x="4198776" y="3606800"/>
            <a:ext cx="18661476" cy="2656628"/>
          </a:xfrm>
          <a:prstGeom prst="rect">
            <a:avLst/>
          </a:prstGeom>
        </p:spPr>
        <p:txBody>
          <a:bodyPr/>
          <a:lstStyle/>
          <a:p>
            <a:pPr>
              <a:defRPr>
                <a:solidFill>
                  <a:srgbClr val="381C00"/>
                </a:solidFill>
              </a:defRPr>
            </a:pPr>
            <a:r>
              <a:t>Cum a apărut </a:t>
            </a:r>
            <a:r>
              <a:rPr b="1"/>
              <a:t>informația ADN</a:t>
            </a:r>
            <a:r>
              <a:t> a presupusei primei creaturi microscopice vii?</a:t>
            </a:r>
          </a:p>
        </p:txBody>
      </p:sp>
      <p:sp>
        <p:nvSpPr>
          <p:cNvPr id="1265" name="1)"/>
          <p:cNvSpPr/>
          <p:nvPr/>
        </p:nvSpPr>
        <p:spPr>
          <a:xfrm>
            <a:off x="2165070" y="3441700"/>
            <a:ext cx="1839565"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4400">
                <a:solidFill>
                  <a:srgbClr val="381C00"/>
                </a:solidFill>
                <a:latin typeface="DejaVu Sans Condensed"/>
                <a:ea typeface="DejaVu Sans Condensed"/>
                <a:cs typeface="DejaVu Sans Condensed"/>
                <a:sym typeface="DejaVu Sans Condensed"/>
              </a:defRPr>
            </a:lvl1pPr>
          </a:lstStyle>
          <a:p>
            <a:r>
              <a:t>1)</a:t>
            </a:r>
          </a:p>
        </p:txBody>
      </p:sp>
      <p:sp>
        <p:nvSpPr>
          <p:cNvPr id="1266" name="2)"/>
          <p:cNvSpPr/>
          <p:nvPr/>
        </p:nvSpPr>
        <p:spPr>
          <a:xfrm>
            <a:off x="2081552" y="6394170"/>
            <a:ext cx="2006601" cy="236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14400">
                <a:solidFill>
                  <a:srgbClr val="381C00"/>
                </a:solidFill>
                <a:latin typeface="DejaVu Sans Condensed"/>
                <a:ea typeface="DejaVu Sans Condensed"/>
                <a:cs typeface="DejaVu Sans Condensed"/>
                <a:sym typeface="DejaVu Sans Condensed"/>
              </a:defRPr>
            </a:lvl1pPr>
          </a:lstStyle>
          <a:p>
            <a:r>
              <a:t>2)</a:t>
            </a:r>
          </a:p>
        </p:txBody>
      </p:sp>
      <p:sp>
        <p:nvSpPr>
          <p:cNvPr id="1267" name="Cum a putut informația ADN-ului din prima creatură cu o singură celulă să se schimbe și să se multiplice în așa fel încât să producă toate plantele și animalele diferite pe care le vedem în evidența fosilelor și care trăiesc astăzi?"/>
          <p:cNvSpPr/>
          <p:nvPr/>
        </p:nvSpPr>
        <p:spPr>
          <a:xfrm>
            <a:off x="4003107" y="6200988"/>
            <a:ext cx="19293870" cy="65244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defRPr sz="7200">
                <a:solidFill>
                  <a:srgbClr val="381C00"/>
                </a:solidFill>
                <a:latin typeface="DejaVu Sans Condensed"/>
                <a:ea typeface="DejaVu Sans Condensed"/>
                <a:cs typeface="DejaVu Sans Condensed"/>
                <a:sym typeface="DejaVu Sans Condensed"/>
              </a:defRPr>
            </a:pPr>
            <a:r>
              <a:t>Cum a putut </a:t>
            </a:r>
            <a:r>
              <a:rPr b="1"/>
              <a:t>informația ADN-ului</a:t>
            </a:r>
            <a:r>
              <a:t> din prima creatură cu o singură celulă să se schimbe și să se multiplice în așa fel încât să producă toate plantele și animalele diferite pe care le vedem în evidența fosilelor și care trăiesc astăzi?</a:t>
            </a:r>
          </a:p>
        </p:txBody>
      </p:sp>
      <p:sp>
        <p:nvSpPr>
          <p:cNvPr id="1268" name="?"/>
          <p:cNvSpPr/>
          <p:nvPr/>
        </p:nvSpPr>
        <p:spPr>
          <a:xfrm>
            <a:off x="665904" y="3244850"/>
            <a:ext cx="1440360" cy="2755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0" b="1">
                <a:solidFill>
                  <a:srgbClr val="FFFB00"/>
                </a:solidFill>
                <a:latin typeface="DejaVu Sans"/>
                <a:ea typeface="DejaVu Sans"/>
                <a:cs typeface="DejaVu Sans"/>
                <a:sym typeface="DejaVu Sans"/>
              </a:defRPr>
            </a:lvl1pPr>
          </a:lstStyle>
          <a:p>
            <a: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268"/>
                                        </p:tgtEl>
                                        <p:attrNameLst>
                                          <p:attrName>style.visibility</p:attrName>
                                        </p:attrNameLst>
                                      </p:cBhvr>
                                      <p:to>
                                        <p:strVal val="visible"/>
                                      </p:to>
                                    </p:set>
                                    <p:animEffect transition="in" filter="fade">
                                      <p:cBhvr>
                                        <p:cTn id="7" dur="500"/>
                                        <p:tgtEl>
                                          <p:spTgt spid="12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66"/>
                                        </p:tgtEl>
                                        <p:attrNameLst>
                                          <p:attrName>style.visibility</p:attrName>
                                        </p:attrNameLst>
                                      </p:cBhvr>
                                      <p:to>
                                        <p:strVal val="visible"/>
                                      </p:to>
                                    </p:set>
                                    <p:animEffect transition="in" filter="dissolve">
                                      <p:cBhvr>
                                        <p:cTn id="12" dur="500"/>
                                        <p:tgtEl>
                                          <p:spTgt spid="1266"/>
                                        </p:tgtEl>
                                      </p:cBhvr>
                                    </p:animEffect>
                                  </p:childTnLst>
                                </p:cTn>
                              </p:par>
                            </p:childTnLst>
                          </p:cTn>
                        </p:par>
                        <p:par>
                          <p:cTn id="13" fill="hold">
                            <p:stCondLst>
                              <p:cond delay="500"/>
                            </p:stCondLst>
                            <p:childTnLst>
                              <p:par>
                                <p:cTn id="14" presetID="9" presetClass="entr" fill="hold" grpId="3" nodeType="afterEffect">
                                  <p:stCondLst>
                                    <p:cond delay="0"/>
                                  </p:stCondLst>
                                  <p:iterate>
                                    <p:tmAbs val="0"/>
                                  </p:iterate>
                                  <p:childTnLst>
                                    <p:set>
                                      <p:cBhvr>
                                        <p:cTn id="15" fill="hold"/>
                                        <p:tgtEl>
                                          <p:spTgt spid="1267"/>
                                        </p:tgtEl>
                                        <p:attrNameLst>
                                          <p:attrName>style.visibility</p:attrName>
                                        </p:attrNameLst>
                                      </p:cBhvr>
                                      <p:to>
                                        <p:strVal val="visible"/>
                                      </p:to>
                                    </p:set>
                                    <p:animEffect transition="in" filter="dissolve">
                                      <p:cBhvr>
                                        <p:cTn id="16" dur="500"/>
                                        <p:tgtEl>
                                          <p:spTgt spid="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 grpId="2" animBg="1" advAuto="0"/>
      <p:bldP spid="1267" grpId="3" animBg="1" advAuto="0"/>
      <p:bldP spid="1268"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0" name="EvolutionVSCreation_NoWords.jpg" descr="EvolutionVSCreation_NoWords.jpg"/>
          <p:cNvPicPr>
            <a:picLocks noChangeAspect="1"/>
          </p:cNvPicPr>
          <p:nvPr/>
        </p:nvPicPr>
        <p:blipFill>
          <a:blip r:embed="rId2">
            <a:extLst/>
          </a:blip>
          <a:srcRect l="43" t="10231" r="61654" b="173"/>
          <a:stretch>
            <a:fillRect/>
          </a:stretch>
        </p:blipFill>
        <p:spPr>
          <a:xfrm>
            <a:off x="8445500" y="2959100"/>
            <a:ext cx="7480300" cy="9842500"/>
          </a:xfrm>
          <a:prstGeom prst="rect">
            <a:avLst/>
          </a:prstGeom>
          <a:ln w="12700">
            <a:miter lim="400000"/>
          </a:ln>
        </p:spPr>
      </p:pic>
      <p:sp>
        <p:nvSpPr>
          <p:cNvPr id="1271" name="Arrow"/>
          <p:cNvSpPr/>
          <p:nvPr/>
        </p:nvSpPr>
        <p:spPr>
          <a:xfrm rot="16200000">
            <a:off x="9474200" y="6705600"/>
            <a:ext cx="8432800" cy="2362200"/>
          </a:xfrm>
          <a:prstGeom prst="rightArrow">
            <a:avLst>
              <a:gd name="adj1" fmla="val 44086"/>
              <a:gd name="adj2" fmla="val 47312"/>
            </a:avLst>
          </a:prstGeom>
          <a:solidFill>
            <a:srgbClr val="DCB883"/>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274" name="Group"/>
          <p:cNvGrpSpPr/>
          <p:nvPr/>
        </p:nvGrpSpPr>
        <p:grpSpPr>
          <a:xfrm>
            <a:off x="9232900" y="914400"/>
            <a:ext cx="5689600" cy="1828800"/>
            <a:chOff x="0" y="0"/>
            <a:chExt cx="5689600" cy="1828800"/>
          </a:xfrm>
        </p:grpSpPr>
        <p:pic>
          <p:nvPicPr>
            <p:cNvPr id="1272" name="SM_TanPaper.png" descr="SM_TanPaper.png"/>
            <p:cNvPicPr>
              <a:picLocks/>
            </p:cNvPicPr>
            <p:nvPr/>
          </p:nvPicPr>
          <p:blipFill>
            <a:blip r:embed="rId3">
              <a:extLst/>
            </a:blip>
            <a:srcRect l="1694" t="1111" r="2372" b="1621"/>
            <a:stretch>
              <a:fillRect/>
            </a:stretch>
          </p:blipFill>
          <p:spPr>
            <a:xfrm>
              <a:off x="0" y="0"/>
              <a:ext cx="5689600" cy="1828800"/>
            </a:xfrm>
            <a:prstGeom prst="rect">
              <a:avLst/>
            </a:prstGeom>
            <a:ln w="12700" cap="flat">
              <a:noFill/>
              <a:miter lim="400000"/>
            </a:ln>
            <a:effectLst/>
          </p:spPr>
        </p:pic>
        <p:sp>
          <p:nvSpPr>
            <p:cNvPr id="1273" name="Evoluția"/>
            <p:cNvSpPr/>
            <p:nvPr/>
          </p:nvSpPr>
          <p:spPr>
            <a:xfrm>
              <a:off x="182122" y="143287"/>
              <a:ext cx="5349516" cy="15824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9600">
                  <a:solidFill>
                    <a:srgbClr val="381C00"/>
                  </a:solidFill>
                  <a:latin typeface="+mn-lt"/>
                  <a:ea typeface="+mn-ea"/>
                  <a:cs typeface="+mn-cs"/>
                  <a:sym typeface="Plantagenet Cherokee"/>
                </a:defRPr>
              </a:lvl1pPr>
            </a:lstStyle>
            <a:p>
              <a:r>
                <a:t>Evoluția</a:t>
              </a:r>
            </a:p>
          </p:txBody>
        </p:sp>
      </p:grpSp>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Presupusele Mecanisme…"/>
          <p:cNvSpPr>
            <a:spLocks noGrp="1"/>
          </p:cNvSpPr>
          <p:nvPr>
            <p:ph type="title"/>
          </p:nvPr>
        </p:nvSpPr>
        <p:spPr>
          <a:xfrm>
            <a:off x="2324100" y="2019300"/>
            <a:ext cx="19723100" cy="4648200"/>
          </a:xfrm>
          <a:prstGeom prst="rect">
            <a:avLst/>
          </a:prstGeom>
        </p:spPr>
        <p:txBody>
          <a:bodyPr/>
          <a:lstStyle/>
          <a:p>
            <a:pPr algn="ctr">
              <a:lnSpc>
                <a:spcPct val="80000"/>
              </a:lnSpc>
              <a:defRPr sz="12400">
                <a:solidFill>
                  <a:srgbClr val="381C00"/>
                </a:solidFill>
              </a:defRPr>
            </a:pPr>
            <a:r>
              <a:t>Presupusele Mecanisme</a:t>
            </a:r>
          </a:p>
          <a:p>
            <a:pPr algn="ctr">
              <a:lnSpc>
                <a:spcPct val="80000"/>
              </a:lnSpc>
              <a:defRPr sz="12400">
                <a:solidFill>
                  <a:srgbClr val="381C00"/>
                </a:solidFill>
              </a:defRPr>
            </a:pPr>
            <a:r>
              <a:t>ale Evoluției</a:t>
            </a:r>
          </a:p>
        </p:txBody>
      </p:sp>
      <p:sp>
        <p:nvSpPr>
          <p:cNvPr id="1277" name="Selecția Naturală"/>
          <p:cNvSpPr>
            <a:spLocks noGrp="1"/>
          </p:cNvSpPr>
          <p:nvPr>
            <p:ph type="body" sz="quarter" idx="1"/>
          </p:nvPr>
        </p:nvSpPr>
        <p:spPr>
          <a:xfrm>
            <a:off x="7258141" y="6132702"/>
            <a:ext cx="9677401" cy="2362201"/>
          </a:xfrm>
          <a:prstGeom prst="rect">
            <a:avLst/>
          </a:prstGeom>
        </p:spPr>
        <p:txBody>
          <a:bodyPr/>
          <a:lstStyle>
            <a:lvl1pPr>
              <a:defRPr sz="9600">
                <a:solidFill>
                  <a:srgbClr val="381C00"/>
                </a:solidFill>
              </a:defRPr>
            </a:lvl1pPr>
          </a:lstStyle>
          <a:p>
            <a:r>
              <a:t>Selecția Naturală</a:t>
            </a:r>
          </a:p>
        </p:txBody>
      </p:sp>
      <p:sp>
        <p:nvSpPr>
          <p:cNvPr id="1278" name="1)"/>
          <p:cNvSpPr/>
          <p:nvPr/>
        </p:nvSpPr>
        <p:spPr>
          <a:xfrm>
            <a:off x="5810341" y="6132702"/>
            <a:ext cx="2006601" cy="236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9600">
                <a:solidFill>
                  <a:srgbClr val="381C00"/>
                </a:solidFill>
                <a:latin typeface="DejaVu Sans Condensed"/>
                <a:ea typeface="DejaVu Sans Condensed"/>
                <a:cs typeface="DejaVu Sans Condensed"/>
                <a:sym typeface="DejaVu Sans Condensed"/>
              </a:defRPr>
            </a:lvl1pPr>
          </a:lstStyle>
          <a:p>
            <a:r>
              <a:t>1)</a:t>
            </a:r>
          </a:p>
        </p:txBody>
      </p:sp>
      <p:sp>
        <p:nvSpPr>
          <p:cNvPr id="1279" name="Mutațiile Întâmplătoare"/>
          <p:cNvSpPr/>
          <p:nvPr/>
        </p:nvSpPr>
        <p:spPr>
          <a:xfrm>
            <a:off x="7258141" y="8393302"/>
            <a:ext cx="14344790" cy="236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9600">
                <a:solidFill>
                  <a:srgbClr val="381C00"/>
                </a:solidFill>
                <a:latin typeface="DejaVu Sans Condensed"/>
                <a:ea typeface="DejaVu Sans Condensed"/>
                <a:cs typeface="DejaVu Sans Condensed"/>
                <a:sym typeface="DejaVu Sans Condensed"/>
              </a:defRPr>
            </a:lvl1pPr>
          </a:lstStyle>
          <a:p>
            <a:r>
              <a:t>Mutațiile Întâmplătoare</a:t>
            </a:r>
          </a:p>
        </p:txBody>
      </p:sp>
      <p:sp>
        <p:nvSpPr>
          <p:cNvPr id="1280" name="2)"/>
          <p:cNvSpPr/>
          <p:nvPr/>
        </p:nvSpPr>
        <p:spPr>
          <a:xfrm>
            <a:off x="5810341" y="8393302"/>
            <a:ext cx="2006601" cy="236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sz="9600">
                <a:solidFill>
                  <a:srgbClr val="381C00"/>
                </a:solidFill>
                <a:latin typeface="DejaVu Sans Condensed"/>
                <a:ea typeface="DejaVu Sans Condensed"/>
                <a:cs typeface="DejaVu Sans Condensed"/>
                <a:sym typeface="DejaVu Sans Condensed"/>
              </a:defRPr>
            </a:lvl1pPr>
          </a:lstStyle>
          <a:p>
            <a:r>
              <a:t>2)</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78"/>
                                        </p:tgtEl>
                                        <p:attrNameLst>
                                          <p:attrName>style.visibility</p:attrName>
                                        </p:attrNameLst>
                                      </p:cBhvr>
                                      <p:to>
                                        <p:strVal val="visible"/>
                                      </p:to>
                                    </p:set>
                                    <p:animEffect transition="in" filter="dissolve">
                                      <p:cBhvr>
                                        <p:cTn id="7" dur="500"/>
                                        <p:tgtEl>
                                          <p:spTgt spid="127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277"/>
                                        </p:tgtEl>
                                        <p:attrNameLst>
                                          <p:attrName>style.visibility</p:attrName>
                                        </p:attrNameLst>
                                      </p:cBhvr>
                                      <p:to>
                                        <p:strVal val="visible"/>
                                      </p:to>
                                    </p:set>
                                    <p:animEffect transition="in" filter="dissolve">
                                      <p:cBhvr>
                                        <p:cTn id="11" dur="500"/>
                                        <p:tgtEl>
                                          <p:spTgt spid="127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280"/>
                                        </p:tgtEl>
                                        <p:attrNameLst>
                                          <p:attrName>style.visibility</p:attrName>
                                        </p:attrNameLst>
                                      </p:cBhvr>
                                      <p:to>
                                        <p:strVal val="visible"/>
                                      </p:to>
                                    </p:set>
                                    <p:animEffect transition="in" filter="dissolve">
                                      <p:cBhvr>
                                        <p:cTn id="16" dur="500"/>
                                        <p:tgtEl>
                                          <p:spTgt spid="1280"/>
                                        </p:tgtEl>
                                      </p:cBhvr>
                                    </p:animEffect>
                                  </p:childTnLst>
                                </p:cTn>
                              </p:par>
                            </p:childTnLst>
                          </p:cTn>
                        </p:par>
                        <p:par>
                          <p:cTn id="17" fill="hold">
                            <p:stCondLst>
                              <p:cond delay="500"/>
                            </p:stCondLst>
                            <p:childTnLst>
                              <p:par>
                                <p:cTn id="18" presetID="9" presetClass="entr" fill="hold" grpId="4" nodeType="afterEffect">
                                  <p:stCondLst>
                                    <p:cond delay="0"/>
                                  </p:stCondLst>
                                  <p:iterate>
                                    <p:tmAbs val="0"/>
                                  </p:iterate>
                                  <p:childTnLst>
                                    <p:set>
                                      <p:cBhvr>
                                        <p:cTn id="19" fill="hold"/>
                                        <p:tgtEl>
                                          <p:spTgt spid="1279"/>
                                        </p:tgtEl>
                                        <p:attrNameLst>
                                          <p:attrName>style.visibility</p:attrName>
                                        </p:attrNameLst>
                                      </p:cBhvr>
                                      <p:to>
                                        <p:strVal val="visible"/>
                                      </p:to>
                                    </p:set>
                                    <p:animEffect transition="in" filter="dissolve">
                                      <p:cBhvr>
                                        <p:cTn id="20" dur="500"/>
                                        <p:tgtEl>
                                          <p:spTgt spid="1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 grpId="2" animBg="1" advAuto="0"/>
      <p:bldP spid="1278" grpId="1" animBg="1" advAuto="0"/>
      <p:bldP spid="1279" grpId="4" animBg="1" advAuto="0"/>
      <p:bldP spid="1280" grpId="3"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elecția naturală este un FAPT."/>
          <p:cNvSpPr>
            <a:spLocks noGrp="1"/>
          </p:cNvSpPr>
          <p:nvPr>
            <p:ph type="title"/>
          </p:nvPr>
        </p:nvSpPr>
        <p:spPr>
          <a:xfrm>
            <a:off x="1778000" y="1943100"/>
            <a:ext cx="20828000" cy="1409700"/>
          </a:xfrm>
          <a:prstGeom prst="rect">
            <a:avLst/>
          </a:prstGeom>
        </p:spPr>
        <p:txBody>
          <a:bodyPr/>
          <a:lstStyle/>
          <a:p>
            <a:pPr algn="ctr">
              <a:defRPr sz="9600">
                <a:solidFill>
                  <a:srgbClr val="381C00"/>
                </a:solidFill>
              </a:defRPr>
            </a:pPr>
            <a:r>
              <a:rPr sz="8500"/>
              <a:t>Selecția naturală este un </a:t>
            </a:r>
            <a:r>
              <a:rPr sz="8500" b="1"/>
              <a:t>FAPT</a:t>
            </a:r>
            <a:r>
              <a:t>.</a:t>
            </a:r>
          </a:p>
        </p:txBody>
      </p:sp>
      <p:sp>
        <p:nvSpPr>
          <p:cNvPr id="1283" name="Dar selecția naturală nu este evoluție."/>
          <p:cNvSpPr/>
          <p:nvPr/>
        </p:nvSpPr>
        <p:spPr>
          <a:xfrm>
            <a:off x="5045298" y="4254500"/>
            <a:ext cx="14300201"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9600">
                <a:solidFill>
                  <a:srgbClr val="381C00"/>
                </a:solidFill>
                <a:latin typeface="DejaVu Sans Condensed"/>
                <a:ea typeface="DejaVu Sans Condensed"/>
                <a:cs typeface="DejaVu Sans Condensed"/>
                <a:sym typeface="DejaVu Sans Condensed"/>
              </a:defRPr>
            </a:pPr>
            <a:r>
              <a:rPr sz="8500" b="1"/>
              <a:t>Dar </a:t>
            </a:r>
            <a:r>
              <a:rPr sz="8500"/>
              <a:t>selecția naturală </a:t>
            </a:r>
            <a:r>
              <a:rPr sz="8500" b="1"/>
              <a:t>nu</a:t>
            </a:r>
            <a:r>
              <a:rPr sz="8500"/>
              <a:t> este evoluție.</a:t>
            </a:r>
          </a:p>
        </p:txBody>
      </p:sp>
      <p:sp>
        <p:nvSpPr>
          <p:cNvPr id="1284" name="Și selecția naturală este un proces CONSERVATIV, nu unul creativ."/>
          <p:cNvSpPr/>
          <p:nvPr/>
        </p:nvSpPr>
        <p:spPr>
          <a:xfrm>
            <a:off x="3733800" y="7848600"/>
            <a:ext cx="16916400" cy="403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9600">
                <a:solidFill>
                  <a:srgbClr val="381C00"/>
                </a:solidFill>
                <a:latin typeface="DejaVu Sans Condensed"/>
                <a:ea typeface="DejaVu Sans Condensed"/>
                <a:cs typeface="DejaVu Sans Condensed"/>
                <a:sym typeface="DejaVu Sans Condensed"/>
              </a:defRPr>
            </a:pPr>
            <a:r>
              <a:rPr sz="8500" b="1"/>
              <a:t>Și </a:t>
            </a:r>
            <a:r>
              <a:rPr sz="8500"/>
              <a:t>selecția naturală este un proces </a:t>
            </a:r>
            <a:r>
              <a:rPr sz="8500" b="1"/>
              <a:t>CONSERVATIV</a:t>
            </a:r>
            <a:r>
              <a:rPr sz="8500"/>
              <a:t>, nu unul creativ.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83"/>
                                        </p:tgtEl>
                                        <p:attrNameLst>
                                          <p:attrName>style.visibility</p:attrName>
                                        </p:attrNameLst>
                                      </p:cBhvr>
                                      <p:to>
                                        <p:strVal val="visible"/>
                                      </p:to>
                                    </p:set>
                                    <p:animEffect transition="in" filter="dissolve">
                                      <p:cBhvr>
                                        <p:cTn id="7" dur="500"/>
                                        <p:tgtEl>
                                          <p:spTgt spid="12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84"/>
                                        </p:tgtEl>
                                        <p:attrNameLst>
                                          <p:attrName>style.visibility</p:attrName>
                                        </p:attrNameLst>
                                      </p:cBhvr>
                                      <p:to>
                                        <p:strVal val="visible"/>
                                      </p:to>
                                    </p:set>
                                    <p:animEffect transition="in" filter="dissolve">
                                      <p:cBhvr>
                                        <p:cTn id="12" dur="500"/>
                                        <p:tgtEl>
                                          <p:spTgt spid="1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3" grpId="1" animBg="1" advAuto="0"/>
      <p:bldP spid="1284" grpId="2"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Molia sare-și-piper este probabil exemplul cel mai vizual remarcabil și ușor de înțeles referitor la evoluția Darwiniană în acțiune.…"/>
          <p:cNvSpPr>
            <a:spLocks noGrp="1"/>
          </p:cNvSpPr>
          <p:nvPr>
            <p:ph type="title"/>
          </p:nvPr>
        </p:nvSpPr>
        <p:spPr>
          <a:xfrm>
            <a:off x="9296400" y="2819400"/>
            <a:ext cx="12776200" cy="8636000"/>
          </a:xfrm>
          <a:prstGeom prst="rect">
            <a:avLst/>
          </a:prstGeom>
        </p:spPr>
        <p:txBody>
          <a:bodyPr/>
          <a:lstStyle/>
          <a:p>
            <a:pPr>
              <a:defRPr>
                <a:solidFill>
                  <a:srgbClr val="381C00"/>
                </a:solidFill>
              </a:defRPr>
            </a:pPr>
            <a:r>
              <a:t>„Molia sare-și-piper este probabil exemplul cel mai vizual remarcabil și ușor de înțeles referitor la evoluția Darwiniană în acțiune.</a:t>
            </a:r>
          </a:p>
          <a:p>
            <a:pPr>
              <a:defRPr>
                <a:solidFill>
                  <a:srgbClr val="381C00"/>
                </a:solidFill>
              </a:defRPr>
            </a:pPr>
            <a:r>
              <a:t>[Acest subiect] ar trebui predat.  Este, la urma urmei, </a:t>
            </a:r>
            <a:r>
              <a:rPr b="1"/>
              <a:t>Dovada Evoluției</a:t>
            </a:r>
            <a:r>
              <a:t>.”</a:t>
            </a:r>
          </a:p>
        </p:txBody>
      </p:sp>
      <p:sp>
        <p:nvSpPr>
          <p:cNvPr id="1287" name="PowerPoint slide from his talk at a biology conference in Sweden, Aug. 23, 2007."/>
          <p:cNvSpPr>
            <a:spLocks noGrp="1"/>
          </p:cNvSpPr>
          <p:nvPr>
            <p:ph type="body" sz="quarter" idx="1"/>
          </p:nvPr>
        </p:nvSpPr>
        <p:spPr>
          <a:xfrm>
            <a:off x="2552700" y="10617200"/>
            <a:ext cx="19519900" cy="1689100"/>
          </a:xfrm>
          <a:prstGeom prst="rect">
            <a:avLst/>
          </a:prstGeom>
        </p:spPr>
        <p:txBody>
          <a:bodyPr/>
          <a:lstStyle>
            <a:lvl1pPr algn="ctr">
              <a:defRPr sz="2900">
                <a:solidFill>
                  <a:srgbClr val="381C00"/>
                </a:solidFill>
              </a:defRPr>
            </a:lvl1pPr>
          </a:lstStyle>
          <a:p>
            <a:r>
              <a:t>PowerPoint slide from his talk at a biology conference in Sweden, Aug. 23, 2007.</a:t>
            </a:r>
          </a:p>
        </p:txBody>
      </p:sp>
      <p:pic>
        <p:nvPicPr>
          <p:cNvPr id="1288" name="Majerus, Michael.jpg" descr="Majerus, Michael.jpg"/>
          <p:cNvPicPr>
            <a:picLocks/>
          </p:cNvPicPr>
          <p:nvPr/>
        </p:nvPicPr>
        <p:blipFill>
          <a:blip r:embed="rId3">
            <a:extLst/>
          </a:blip>
          <a:stretch>
            <a:fillRect/>
          </a:stretch>
        </p:blipFill>
        <p:spPr>
          <a:xfrm>
            <a:off x="2746375" y="2857500"/>
            <a:ext cx="5867400" cy="7569200"/>
          </a:xfrm>
          <a:prstGeom prst="rect">
            <a:avLst/>
          </a:prstGeom>
        </p:spPr>
      </p:pic>
      <p:grpSp>
        <p:nvGrpSpPr>
          <p:cNvPr id="1291" name="Group"/>
          <p:cNvGrpSpPr/>
          <p:nvPr/>
        </p:nvGrpSpPr>
        <p:grpSpPr>
          <a:xfrm>
            <a:off x="2641600" y="10198100"/>
            <a:ext cx="6096000" cy="1268552"/>
            <a:chOff x="0" y="0"/>
            <a:chExt cx="6096000" cy="1268551"/>
          </a:xfrm>
        </p:grpSpPr>
        <p:pic>
          <p:nvPicPr>
            <p:cNvPr id="1289" name="SM_TanPaper.png" descr="SM_TanPaper.png"/>
            <p:cNvPicPr>
              <a:picLocks/>
            </p:cNvPicPr>
            <p:nvPr/>
          </p:nvPicPr>
          <p:blipFill>
            <a:blip r:embed="rId4">
              <a:extLst/>
            </a:blip>
            <a:srcRect l="1694" t="1111" r="2372" b="1621"/>
            <a:stretch>
              <a:fillRect/>
            </a:stretch>
          </p:blipFill>
          <p:spPr>
            <a:xfrm>
              <a:off x="0" y="0"/>
              <a:ext cx="6096000" cy="1066800"/>
            </a:xfrm>
            <a:prstGeom prst="rect">
              <a:avLst/>
            </a:prstGeom>
            <a:ln w="12700" cap="flat">
              <a:noFill/>
              <a:miter lim="400000"/>
            </a:ln>
            <a:effectLst/>
          </p:spPr>
        </p:pic>
        <p:sp>
          <p:nvSpPr>
            <p:cNvPr id="1290" name="Dr. Michael Majerus"/>
            <p:cNvSpPr/>
            <p:nvPr/>
          </p:nvSpPr>
          <p:spPr>
            <a:xfrm>
              <a:off x="224932" y="112851"/>
              <a:ext cx="5511801" cy="1155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4800">
                  <a:solidFill>
                    <a:srgbClr val="381C00"/>
                  </a:solidFill>
                  <a:latin typeface="DejaVu Sans Condensed"/>
                  <a:ea typeface="DejaVu Sans Condensed"/>
                  <a:cs typeface="DejaVu Sans Condensed"/>
                  <a:sym typeface="DejaVu Sans Condensed"/>
                </a:defRPr>
              </a:lvl1pPr>
            </a:lstStyle>
            <a:p>
              <a:r>
                <a:t>Dr. Michael Majerus</a:t>
              </a:r>
            </a:p>
          </p:txBody>
        </p:sp>
      </p:grpSp>
      <p:sp>
        <p:nvSpPr>
          <p:cNvPr id="1292" name="Dovada Evoluției"/>
          <p:cNvSpPr/>
          <p:nvPr/>
        </p:nvSpPr>
        <p:spPr>
          <a:xfrm>
            <a:off x="1018085" y="457200"/>
            <a:ext cx="24638001"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11000">
                <a:solidFill>
                  <a:srgbClr val="381C00"/>
                </a:solidFill>
                <a:latin typeface="+mn-lt"/>
                <a:ea typeface="+mn-ea"/>
                <a:cs typeface="+mn-cs"/>
                <a:sym typeface="Plantagenet Cherokee"/>
              </a:defRPr>
            </a:lvl1pPr>
          </a:lstStyle>
          <a:p>
            <a:r>
              <a:t>Dovada Evoluției</a:t>
            </a:r>
          </a:p>
        </p:txBody>
      </p:sp>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AnswersInGenesis.org"/>
          <p:cNvSpPr>
            <a:spLocks noGrp="1"/>
          </p:cNvSpPr>
          <p:nvPr>
            <p:ph type="title"/>
          </p:nvPr>
        </p:nvSpPr>
        <p:spPr>
          <a:xfrm>
            <a:off x="9944100" y="11036300"/>
            <a:ext cx="12674600" cy="1689100"/>
          </a:xfrm>
          <a:prstGeom prst="rect">
            <a:avLst/>
          </a:prstGeom>
        </p:spPr>
        <p:txBody>
          <a:bodyPr/>
          <a:lstStyle>
            <a:lvl1pPr algn="ctr">
              <a:defRPr sz="6400" b="1">
                <a:solidFill>
                  <a:srgbClr val="381C00"/>
                </a:solidFill>
              </a:defRPr>
            </a:lvl1pPr>
          </a:lstStyle>
          <a:p>
            <a:r>
              <a:t>AnswersInGenesis.org</a:t>
            </a:r>
          </a:p>
        </p:txBody>
      </p:sp>
      <p:pic>
        <p:nvPicPr>
          <p:cNvPr id="1297" name="peppered moths(TM).jpg" descr="peppered moths(TM).jpg"/>
          <p:cNvPicPr>
            <a:picLocks/>
          </p:cNvPicPr>
          <p:nvPr/>
        </p:nvPicPr>
        <p:blipFill>
          <a:blip r:embed="rId3">
            <a:extLst/>
          </a:blip>
          <a:stretch>
            <a:fillRect/>
          </a:stretch>
        </p:blipFill>
        <p:spPr>
          <a:xfrm>
            <a:off x="1892300" y="1358900"/>
            <a:ext cx="7200900" cy="3467100"/>
          </a:xfrm>
          <a:prstGeom prst="rect">
            <a:avLst/>
          </a:prstGeom>
        </p:spPr>
      </p:pic>
      <p:pic>
        <p:nvPicPr>
          <p:cNvPr id="1298" name="peppered moths(TM).jpg" descr="peppered moths(TM).jpg"/>
          <p:cNvPicPr>
            <a:picLocks/>
          </p:cNvPicPr>
          <p:nvPr/>
        </p:nvPicPr>
        <p:blipFill>
          <a:blip r:embed="rId4">
            <a:extLst/>
          </a:blip>
          <a:stretch>
            <a:fillRect/>
          </a:stretch>
        </p:blipFill>
        <p:spPr>
          <a:xfrm>
            <a:off x="1892300" y="5295900"/>
            <a:ext cx="7200900" cy="2806700"/>
          </a:xfrm>
          <a:prstGeom prst="rect">
            <a:avLst/>
          </a:prstGeom>
        </p:spPr>
      </p:pic>
      <p:pic>
        <p:nvPicPr>
          <p:cNvPr id="1299" name="peppered moths(TM).jpg" descr="peppered moths(TM).jpg"/>
          <p:cNvPicPr>
            <a:picLocks/>
          </p:cNvPicPr>
          <p:nvPr/>
        </p:nvPicPr>
        <p:blipFill>
          <a:blip r:embed="rId5">
            <a:extLst/>
          </a:blip>
          <a:stretch>
            <a:fillRect/>
          </a:stretch>
        </p:blipFill>
        <p:spPr>
          <a:xfrm>
            <a:off x="1892300" y="8572500"/>
            <a:ext cx="7200900" cy="3898900"/>
          </a:xfrm>
          <a:prstGeom prst="rect">
            <a:avLst/>
          </a:prstGeom>
        </p:spPr>
      </p:pic>
      <p:sp>
        <p:nvSpPr>
          <p:cNvPr id="1300" name="Molia Sare-și-Piper"/>
          <p:cNvSpPr/>
          <p:nvPr/>
        </p:nvSpPr>
        <p:spPr>
          <a:xfrm>
            <a:off x="9169400" y="1333500"/>
            <a:ext cx="142240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11000">
                <a:solidFill>
                  <a:srgbClr val="381C00"/>
                </a:solidFill>
                <a:latin typeface="+mn-lt"/>
                <a:ea typeface="+mn-ea"/>
                <a:cs typeface="+mn-cs"/>
                <a:sym typeface="Plantagenet Cherokee"/>
              </a:defRPr>
            </a:lvl1pPr>
          </a:lstStyle>
          <a:p>
            <a:r>
              <a:t>Molia Sare-și-Piper</a:t>
            </a:r>
          </a:p>
        </p:txBody>
      </p:sp>
      <p:sp>
        <p:nvSpPr>
          <p:cNvPr id="1301" name="(Biston betularia)"/>
          <p:cNvSpPr/>
          <p:nvPr/>
        </p:nvSpPr>
        <p:spPr>
          <a:xfrm>
            <a:off x="9944100" y="3098800"/>
            <a:ext cx="126746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defRPr sz="6400">
                <a:solidFill>
                  <a:srgbClr val="381C00"/>
                </a:solidFill>
                <a:latin typeface="DejaVu Sans Condensed Oblique"/>
                <a:ea typeface="DejaVu Sans Condensed Oblique"/>
                <a:cs typeface="DejaVu Sans Condensed Oblique"/>
                <a:sym typeface="DejaVu Sans Condensed Oblique"/>
              </a:defRPr>
            </a:lvl1pPr>
          </a:lstStyle>
          <a:p>
            <a:r>
              <a:t>(Biston betularia)</a:t>
            </a:r>
          </a:p>
        </p:txBody>
      </p:sp>
      <p:sp>
        <p:nvSpPr>
          <p:cNvPr id="1302" name="Rounded Rectangle"/>
          <p:cNvSpPr/>
          <p:nvPr/>
        </p:nvSpPr>
        <p:spPr>
          <a:xfrm>
            <a:off x="3911600" y="1371600"/>
            <a:ext cx="1828800" cy="1752600"/>
          </a:xfrm>
          <a:prstGeom prst="roundRect">
            <a:avLst>
              <a:gd name="adj" fmla="val 10870"/>
            </a:avLst>
          </a:prstGeom>
          <a:ln w="127000">
            <a:solidFill>
              <a:srgbClr val="FFFB00"/>
            </a:solidFill>
            <a:miter lim="400000"/>
          </a:ln>
          <a:effectLst>
            <a:outerShdw blurRad="63500" dist="38100" dir="2700000" rotWithShape="0">
              <a:srgbClr val="000000">
                <a:alpha val="64999"/>
              </a:srgbClr>
            </a:outerShdw>
          </a:effectLst>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03" name="Rounded Rectangle"/>
          <p:cNvSpPr/>
          <p:nvPr/>
        </p:nvSpPr>
        <p:spPr>
          <a:xfrm>
            <a:off x="5054600" y="10439400"/>
            <a:ext cx="1879600" cy="1752600"/>
          </a:xfrm>
          <a:prstGeom prst="roundRect">
            <a:avLst>
              <a:gd name="adj" fmla="val 10870"/>
            </a:avLst>
          </a:prstGeom>
          <a:ln w="127000">
            <a:solidFill>
              <a:srgbClr val="FFFB00"/>
            </a:solidFill>
            <a:miter lim="400000"/>
          </a:ln>
          <a:effectLst>
            <a:outerShdw blurRad="63500" dist="38100" dir="2700000" rotWithShape="0">
              <a:srgbClr val="000000">
                <a:alpha val="64999"/>
              </a:srgbClr>
            </a:outerShdw>
          </a:effectLst>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04" name="Evidență a selecției naturale, se poate, însă nu e dovadă a evoluției microb-la-microbiolog"/>
          <p:cNvSpPr/>
          <p:nvPr/>
        </p:nvSpPr>
        <p:spPr>
          <a:xfrm>
            <a:off x="10870579" y="4940300"/>
            <a:ext cx="10820401" cy="543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200">
                <a:solidFill>
                  <a:srgbClr val="381C00"/>
                </a:solidFill>
                <a:latin typeface="DejaVu Sans Condensed"/>
                <a:ea typeface="DejaVu Sans Condensed"/>
                <a:cs typeface="DejaVu Sans Condensed"/>
                <a:sym typeface="DejaVu Sans Condensed"/>
              </a:defRPr>
            </a:pPr>
            <a:r>
              <a:t>Evidență a selecției naturale, se poate, însă </a:t>
            </a:r>
            <a:r>
              <a:rPr b="1"/>
              <a:t>nu</a:t>
            </a:r>
            <a:r>
              <a:t> e dovadă a evoluției microb-la-microbiolog</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1297"/>
                                        </p:tgtEl>
                                        <p:attrNameLst>
                                          <p:attrName>style.visibility</p:attrName>
                                        </p:attrNameLst>
                                      </p:cBhvr>
                                      <p:to>
                                        <p:strVal val="visible"/>
                                      </p:to>
                                    </p:set>
                                    <p:anim calcmode="lin" valueType="num">
                                      <p:cBhvr>
                                        <p:cTn id="7" dur="499" fill="hold"/>
                                        <p:tgtEl>
                                          <p:spTgt spid="1297"/>
                                        </p:tgtEl>
                                        <p:attrNameLst>
                                          <p:attrName>ppt_w</p:attrName>
                                        </p:attrNameLst>
                                      </p:cBhvr>
                                      <p:tavLst>
                                        <p:tav tm="0">
                                          <p:val>
                                            <p:strVal val="4*#ppt_w"/>
                                          </p:val>
                                        </p:tav>
                                        <p:tav tm="100000">
                                          <p:val>
                                            <p:strVal val="#ppt_w"/>
                                          </p:val>
                                        </p:tav>
                                      </p:tavLst>
                                    </p:anim>
                                    <p:anim calcmode="lin" valueType="num">
                                      <p:cBhvr>
                                        <p:cTn id="8" dur="499" fill="hold"/>
                                        <p:tgtEl>
                                          <p:spTgt spid="129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2" nodeType="clickEffect">
                                  <p:stCondLst>
                                    <p:cond delay="0"/>
                                  </p:stCondLst>
                                  <p:iterate>
                                    <p:tmAbs val="0"/>
                                  </p:iterate>
                                  <p:childTnLst>
                                    <p:set>
                                      <p:cBhvr>
                                        <p:cTn id="12" fill="hold"/>
                                        <p:tgtEl>
                                          <p:spTgt spid="1302"/>
                                        </p:tgtEl>
                                        <p:attrNameLst>
                                          <p:attrName>style.visibility</p:attrName>
                                        </p:attrNameLst>
                                      </p:cBhvr>
                                      <p:to>
                                        <p:strVal val="visible"/>
                                      </p:to>
                                    </p:set>
                                    <p:animEffect transition="in" filter="strips(downRight)">
                                      <p:cBhvr>
                                        <p:cTn id="13" dur="500"/>
                                        <p:tgtEl>
                                          <p:spTgt spid="130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3" nodeType="clickEffect">
                                  <p:stCondLst>
                                    <p:cond delay="0"/>
                                  </p:stCondLst>
                                  <p:iterate>
                                    <p:tmAbs val="0"/>
                                  </p:iterate>
                                  <p:childTnLst>
                                    <p:set>
                                      <p:cBhvr>
                                        <p:cTn id="17" fill="hold"/>
                                        <p:tgtEl>
                                          <p:spTgt spid="1299"/>
                                        </p:tgtEl>
                                        <p:attrNameLst>
                                          <p:attrName>style.visibility</p:attrName>
                                        </p:attrNameLst>
                                      </p:cBhvr>
                                      <p:to>
                                        <p:strVal val="visible"/>
                                      </p:to>
                                    </p:set>
                                    <p:anim calcmode="lin" valueType="num">
                                      <p:cBhvr>
                                        <p:cTn id="18" dur="500" fill="hold"/>
                                        <p:tgtEl>
                                          <p:spTgt spid="1299"/>
                                        </p:tgtEl>
                                        <p:attrNameLst>
                                          <p:attrName>ppt_w</p:attrName>
                                        </p:attrNameLst>
                                      </p:cBhvr>
                                      <p:tavLst>
                                        <p:tav tm="0">
                                          <p:val>
                                            <p:strVal val="4*#ppt_w"/>
                                          </p:val>
                                        </p:tav>
                                        <p:tav tm="100000">
                                          <p:val>
                                            <p:strVal val="#ppt_w"/>
                                          </p:val>
                                        </p:tav>
                                      </p:tavLst>
                                    </p:anim>
                                    <p:anim calcmode="lin" valueType="num">
                                      <p:cBhvr>
                                        <p:cTn id="19" dur="500" fill="hold"/>
                                        <p:tgtEl>
                                          <p:spTgt spid="1299"/>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4" nodeType="clickEffect">
                                  <p:stCondLst>
                                    <p:cond delay="0"/>
                                  </p:stCondLst>
                                  <p:iterate>
                                    <p:tmAbs val="0"/>
                                  </p:iterate>
                                  <p:childTnLst>
                                    <p:set>
                                      <p:cBhvr>
                                        <p:cTn id="23" fill="hold"/>
                                        <p:tgtEl>
                                          <p:spTgt spid="1303"/>
                                        </p:tgtEl>
                                        <p:attrNameLst>
                                          <p:attrName>style.visibility</p:attrName>
                                        </p:attrNameLst>
                                      </p:cBhvr>
                                      <p:to>
                                        <p:strVal val="visible"/>
                                      </p:to>
                                    </p:set>
                                    <p:animEffect transition="in" filter="wipe(left)">
                                      <p:cBhvr>
                                        <p:cTn id="24" dur="500"/>
                                        <p:tgtEl>
                                          <p:spTgt spid="130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5" nodeType="clickEffect">
                                  <p:stCondLst>
                                    <p:cond delay="0"/>
                                  </p:stCondLst>
                                  <p:iterate>
                                    <p:tmAbs val="0"/>
                                  </p:iterate>
                                  <p:childTnLst>
                                    <p:set>
                                      <p:cBhvr>
                                        <p:cTn id="28" fill="hold"/>
                                        <p:tgtEl>
                                          <p:spTgt spid="1304"/>
                                        </p:tgtEl>
                                        <p:attrNameLst>
                                          <p:attrName>style.visibility</p:attrName>
                                        </p:attrNameLst>
                                      </p:cBhvr>
                                      <p:to>
                                        <p:strVal val="visible"/>
                                      </p:to>
                                    </p:set>
                                    <p:animEffect transition="in" filter="dissolve">
                                      <p:cBhvr>
                                        <p:cTn id="29" dur="500"/>
                                        <p:tgtEl>
                                          <p:spTgt spid="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 grpId="1" animBg="1" advAuto="0"/>
      <p:bldP spid="1299" grpId="3" animBg="1" advAuto="0"/>
      <p:bldP spid="1302" grpId="2" animBg="1" advAuto="0"/>
      <p:bldP spid="1303" grpId="4" animBg="1" advAuto="0"/>
      <p:bldP spid="1304" grpId="5"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Genul Canis"/>
          <p:cNvSpPr>
            <a:spLocks noGrp="1"/>
          </p:cNvSpPr>
          <p:nvPr>
            <p:ph type="title"/>
          </p:nvPr>
        </p:nvSpPr>
        <p:spPr>
          <a:xfrm>
            <a:off x="14605000" y="1574800"/>
            <a:ext cx="9334500" cy="3149600"/>
          </a:xfrm>
          <a:prstGeom prst="rect">
            <a:avLst/>
          </a:prstGeom>
        </p:spPr>
        <p:txBody>
          <a:bodyPr/>
          <a:lstStyle/>
          <a:p>
            <a:pPr>
              <a:defRPr sz="9000">
                <a:solidFill>
                  <a:srgbClr val="381C00"/>
                </a:solidFill>
                <a:latin typeface="DejaVu Sans"/>
                <a:ea typeface="DejaVu Sans"/>
                <a:cs typeface="DejaVu Sans"/>
                <a:sym typeface="DejaVu Sans"/>
              </a:defRPr>
            </a:pPr>
            <a:r>
              <a:t>Genul </a:t>
            </a:r>
            <a:r>
              <a:rPr>
                <a:latin typeface="DejaVu Sans Oblique"/>
                <a:ea typeface="DejaVu Sans Oblique"/>
                <a:cs typeface="DejaVu Sans Oblique"/>
                <a:sym typeface="DejaVu Sans Oblique"/>
              </a:rPr>
              <a:t>Canis</a:t>
            </a:r>
          </a:p>
        </p:txBody>
      </p:sp>
      <p:grpSp>
        <p:nvGrpSpPr>
          <p:cNvPr id="1311" name="Group"/>
          <p:cNvGrpSpPr/>
          <p:nvPr/>
        </p:nvGrpSpPr>
        <p:grpSpPr>
          <a:xfrm>
            <a:off x="2946400" y="1435100"/>
            <a:ext cx="11341097" cy="11137900"/>
            <a:chOff x="0" y="0"/>
            <a:chExt cx="11341096" cy="11137899"/>
          </a:xfrm>
        </p:grpSpPr>
        <p:pic>
          <p:nvPicPr>
            <p:cNvPr id="1309" name="Rectangle" descr="Rectangle"/>
            <p:cNvPicPr>
              <a:picLocks/>
            </p:cNvPicPr>
            <p:nvPr/>
          </p:nvPicPr>
          <p:blipFill>
            <a:blip r:embed="rId3">
              <a:extLst/>
            </a:blip>
            <a:stretch>
              <a:fillRect/>
            </a:stretch>
          </p:blipFill>
          <p:spPr>
            <a:xfrm>
              <a:off x="0" y="0"/>
              <a:ext cx="11341097" cy="11137900"/>
            </a:xfrm>
            <a:prstGeom prst="rect">
              <a:avLst/>
            </a:prstGeom>
            <a:effectLst/>
          </p:spPr>
        </p:pic>
        <p:pic>
          <p:nvPicPr>
            <p:cNvPr id="1310" name="Genetic variation-dogs2(new).jpg" descr="Genetic variation-dogs2(new).jpg"/>
            <p:cNvPicPr>
              <a:picLocks/>
            </p:cNvPicPr>
            <p:nvPr/>
          </p:nvPicPr>
          <p:blipFill>
            <a:blip r:embed="rId4">
              <a:extLst/>
            </a:blip>
            <a:srcRect l="28332" t="4164"/>
            <a:stretch>
              <a:fillRect/>
            </a:stretch>
          </p:blipFill>
          <p:spPr>
            <a:xfrm>
              <a:off x="365595" y="469462"/>
              <a:ext cx="10480389" cy="9929780"/>
            </a:xfrm>
            <a:prstGeom prst="rect">
              <a:avLst/>
            </a:prstGeom>
            <a:ln w="12700" cap="flat">
              <a:noFill/>
              <a:miter lim="400000"/>
            </a:ln>
            <a:effectLst/>
          </p:spPr>
        </p:pic>
      </p:gr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Paper_Red_GeneralBG.jpg" descr="Paper_Red_GeneralBG.jpg"/>
          <p:cNvPicPr>
            <a:picLocks/>
          </p:cNvPicPr>
          <p:nvPr/>
        </p:nvPicPr>
        <p:blipFill>
          <a:blip r:embed="rId3">
            <a:extLst/>
          </a:blip>
          <a:stretch>
            <a:fillRect/>
          </a:stretch>
        </p:blipFill>
        <p:spPr>
          <a:xfrm>
            <a:off x="0" y="0"/>
            <a:ext cx="24384000" cy="13716000"/>
          </a:xfrm>
          <a:prstGeom prst="rect">
            <a:avLst/>
          </a:prstGeom>
          <a:ln w="12700">
            <a:miter lim="400000"/>
          </a:ln>
        </p:spPr>
      </p:pic>
      <p:sp>
        <p:nvSpPr>
          <p:cNvPr id="688" name="Microb la  Microbiolog"/>
          <p:cNvSpPr>
            <a:spLocks noGrp="1"/>
          </p:cNvSpPr>
          <p:nvPr>
            <p:ph type="title"/>
          </p:nvPr>
        </p:nvSpPr>
        <p:spPr>
          <a:xfrm>
            <a:off x="1739900" y="11417300"/>
            <a:ext cx="20904200" cy="2374900"/>
          </a:xfrm>
          <a:prstGeom prst="rect">
            <a:avLst/>
          </a:prstGeom>
        </p:spPr>
        <p:txBody>
          <a:bodyPr/>
          <a:lstStyle/>
          <a:p>
            <a:r>
              <a:t> Microb la  Microbiolog</a:t>
            </a:r>
          </a:p>
        </p:txBody>
      </p:sp>
      <p:pic>
        <p:nvPicPr>
          <p:cNvPr id="689" name="image.png" descr="image.png"/>
          <p:cNvPicPr>
            <a:picLocks/>
          </p:cNvPicPr>
          <p:nvPr/>
        </p:nvPicPr>
        <p:blipFill>
          <a:blip r:embed="rId4">
            <a:extLst/>
          </a:blip>
          <a:stretch>
            <a:fillRect/>
          </a:stretch>
        </p:blipFill>
        <p:spPr>
          <a:xfrm>
            <a:off x="3346450" y="593725"/>
            <a:ext cx="17678400" cy="10629900"/>
          </a:xfrm>
          <a:prstGeom prst="rect">
            <a:avLst/>
          </a:prstGeom>
          <a:ln w="12700">
            <a:miter lim="400000"/>
          </a:ln>
        </p:spPr>
      </p:pic>
      <p:sp>
        <p:nvSpPr>
          <p:cNvPr id="690" name="„Arborele Vieții” al Evoluției"/>
          <p:cNvSpPr/>
          <p:nvPr/>
        </p:nvSpPr>
        <p:spPr>
          <a:xfrm>
            <a:off x="4924425" y="1517650"/>
            <a:ext cx="16205200" cy="1066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defTabSz="914400">
              <a:spcBef>
                <a:spcPts val="3000"/>
              </a:spcBef>
              <a:buClr>
                <a:srgbClr val="007600"/>
              </a:buClr>
              <a:buFont typeface="DejaVu Sans"/>
              <a:defRPr sz="7200" b="1">
                <a:solidFill>
                  <a:srgbClr val="007600"/>
                </a:solidFill>
                <a:uFill>
                  <a:solidFill>
                    <a:srgbClr val="007600"/>
                  </a:solidFill>
                </a:uFill>
                <a:latin typeface="DejaVu Sans"/>
                <a:ea typeface="DejaVu Sans"/>
                <a:cs typeface="DejaVu Sans"/>
                <a:sym typeface="DejaVu Sans"/>
              </a:defRPr>
            </a:lvl1pPr>
          </a:lstStyle>
          <a:p>
            <a:r>
              <a:t>„Arborele Vieții” al Evoluției</a:t>
            </a:r>
          </a:p>
        </p:txBody>
      </p:sp>
      <p:sp>
        <p:nvSpPr>
          <p:cNvPr id="691" name="Prezentul"/>
          <p:cNvSpPr/>
          <p:nvPr/>
        </p:nvSpPr>
        <p:spPr>
          <a:xfrm>
            <a:off x="1289432" y="2773362"/>
            <a:ext cx="5371718"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39687" marR="40639" algn="r" defTabSz="914400">
              <a:spcBef>
                <a:spcPts val="1900"/>
              </a:spcBef>
              <a:buClr>
                <a:srgbClr val="000000"/>
              </a:buClr>
              <a:buFont typeface="DejaVu Sans"/>
              <a:defRPr sz="4500" b="1">
                <a:uFill>
                  <a:solidFill>
                    <a:srgbClr val="000000"/>
                  </a:solidFill>
                </a:uFill>
                <a:latin typeface="DejaVu Sans"/>
                <a:ea typeface="DejaVu Sans"/>
                <a:cs typeface="DejaVu Sans"/>
                <a:sym typeface="DejaVu Sans"/>
              </a:defRPr>
            </a:lvl1pPr>
          </a:lstStyle>
          <a:p>
            <a:r>
              <a:t>Prezentul</a:t>
            </a:r>
          </a:p>
        </p:txBody>
      </p:sp>
      <p:sp>
        <p:nvSpPr>
          <p:cNvPr id="692" name="Începutul"/>
          <p:cNvSpPr/>
          <p:nvPr/>
        </p:nvSpPr>
        <p:spPr>
          <a:xfrm>
            <a:off x="1445893" y="9515068"/>
            <a:ext cx="5969001" cy="1066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39687" marR="40639" algn="r" defTabSz="914400">
              <a:spcBef>
                <a:spcPts val="1900"/>
              </a:spcBef>
              <a:buClr>
                <a:srgbClr val="000000"/>
              </a:buClr>
              <a:buFont typeface="DejaVu Sans"/>
              <a:defRPr sz="4500" b="1">
                <a:uFill>
                  <a:solidFill>
                    <a:srgbClr val="000000"/>
                  </a:solidFill>
                </a:uFill>
                <a:latin typeface="DejaVu Sans"/>
                <a:ea typeface="DejaVu Sans"/>
                <a:cs typeface="DejaVu Sans"/>
                <a:sym typeface="DejaVu Sans"/>
              </a:defRPr>
            </a:lvl1pPr>
          </a:lstStyle>
          <a:p>
            <a:r>
              <a:t>Începutul</a:t>
            </a:r>
          </a:p>
        </p:txBody>
      </p:sp>
      <p:sp>
        <p:nvSpPr>
          <p:cNvPr id="693" name="Milioane de Ani"/>
          <p:cNvSpPr/>
          <p:nvPr/>
        </p:nvSpPr>
        <p:spPr>
          <a:xfrm rot="16129144">
            <a:off x="1251315" y="5928315"/>
            <a:ext cx="5447953"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a:lvl1pPr>
          </a:lstStyle>
          <a:p>
            <a:r>
              <a:t>Milioane de Ani</a:t>
            </a:r>
          </a:p>
        </p:txBody>
      </p:sp>
      <p:sp>
        <p:nvSpPr>
          <p:cNvPr id="694" name="Prima celulă cu viață"/>
          <p:cNvSpPr/>
          <p:nvPr/>
        </p:nvSpPr>
        <p:spPr>
          <a:xfrm>
            <a:off x="14641461" y="10229945"/>
            <a:ext cx="50262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DejaVu Sans"/>
                <a:ea typeface="DejaVu Sans"/>
                <a:cs typeface="DejaVu Sans"/>
                <a:sym typeface="DejaVu Sans"/>
              </a:defRPr>
            </a:lvl1pPr>
          </a:lstStyle>
          <a:p>
            <a:r>
              <a:t>Prima celulă cu viață</a:t>
            </a:r>
          </a:p>
        </p:txBody>
      </p:sp>
      <p:sp>
        <p:nvSpPr>
          <p:cNvPr id="695" name="Arrow"/>
          <p:cNvSpPr/>
          <p:nvPr/>
        </p:nvSpPr>
        <p:spPr>
          <a:xfrm rot="785209" flipH="1">
            <a:off x="13052863" y="9990617"/>
            <a:ext cx="1537498" cy="667991"/>
          </a:xfrm>
          <a:prstGeom prst="rightArrow">
            <a:avLst>
              <a:gd name="adj1" fmla="val 32000"/>
              <a:gd name="adj2" fmla="val 121678"/>
            </a:avLst>
          </a:prstGeom>
          <a:blipFill>
            <a:blip r:embed="rId5"/>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88"/>
                                        </p:tgtEl>
                                        <p:attrNameLst>
                                          <p:attrName>style.visibility</p:attrName>
                                        </p:attrNameLst>
                                      </p:cBhvr>
                                      <p:to>
                                        <p:strVal val="visible"/>
                                      </p:to>
                                    </p:set>
                                    <p:animEffect transition="in" filter="wipe(left)">
                                      <p:cBhvr>
                                        <p:cTn id="7" dur="500"/>
                                        <p:tgtEl>
                                          <p:spTgt spid="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 name="Rectangle"/>
          <p:cNvSpPr/>
          <p:nvPr/>
        </p:nvSpPr>
        <p:spPr>
          <a:xfrm>
            <a:off x="-114300" y="-165100"/>
            <a:ext cx="24815800" cy="14071600"/>
          </a:xfrm>
          <a:prstGeom prst="rect">
            <a:avLst/>
          </a:prstGeom>
          <a:gradFill>
            <a:gsLst>
              <a:gs pos="0">
                <a:srgbClr val="003D79"/>
              </a:gs>
              <a:gs pos="100000">
                <a:srgbClr val="0072FF"/>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316" name="Rectangle"/>
          <p:cNvSpPr/>
          <p:nvPr/>
        </p:nvSpPr>
        <p:spPr>
          <a:xfrm>
            <a:off x="12700" y="-38100"/>
            <a:ext cx="24815800" cy="14071600"/>
          </a:xfrm>
          <a:prstGeom prst="rect">
            <a:avLst/>
          </a:prstGeom>
          <a:gradFill>
            <a:gsLst>
              <a:gs pos="0">
                <a:srgbClr val="884637"/>
              </a:gs>
              <a:gs pos="100000">
                <a:srgbClr val="FFD637"/>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defTabSz="800100">
              <a:defRPr sz="4000">
                <a:solidFill>
                  <a:srgbClr val="FFFFFF"/>
                </a:solidFill>
                <a:effectLst>
                  <a:outerShdw blurRad="25400" dist="23998" dir="2700000" rotWithShape="0">
                    <a:srgbClr val="000000">
                      <a:alpha val="31034"/>
                    </a:srgbClr>
                  </a:outerShdw>
                </a:effectLst>
              </a:defRPr>
            </a:pPr>
            <a:endParaRPr/>
          </a:p>
        </p:txBody>
      </p:sp>
      <p:sp>
        <p:nvSpPr>
          <p:cNvPr id="1317" name="Soiul de câine"/>
          <p:cNvSpPr/>
          <p:nvPr/>
        </p:nvSpPr>
        <p:spPr>
          <a:xfrm>
            <a:off x="14078818" y="556576"/>
            <a:ext cx="8112324" cy="2646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solidFill>
                  <a:srgbClr val="FFFFFF"/>
                </a:solidFill>
                <a:latin typeface="Arial"/>
                <a:ea typeface="Arial"/>
                <a:cs typeface="Arial"/>
                <a:sym typeface="Arial"/>
              </a:defRPr>
            </a:lvl1pPr>
          </a:lstStyle>
          <a:p>
            <a:r>
              <a:t>Soiul de câine</a:t>
            </a:r>
          </a:p>
        </p:txBody>
      </p:sp>
      <p:grpSp>
        <p:nvGrpSpPr>
          <p:cNvPr id="1321" name="Group"/>
          <p:cNvGrpSpPr/>
          <p:nvPr/>
        </p:nvGrpSpPr>
        <p:grpSpPr>
          <a:xfrm>
            <a:off x="1206500" y="935857"/>
            <a:ext cx="4813300" cy="13199243"/>
            <a:chOff x="0" y="0"/>
            <a:chExt cx="4813300" cy="13199242"/>
          </a:xfrm>
        </p:grpSpPr>
        <p:sp>
          <p:nvSpPr>
            <p:cNvPr id="1318" name="Rectangle"/>
            <p:cNvSpPr/>
            <p:nvPr/>
          </p:nvSpPr>
          <p:spPr>
            <a:xfrm>
              <a:off x="25400" y="3686942"/>
              <a:ext cx="3606800" cy="9512301"/>
            </a:xfrm>
            <a:prstGeom prst="rect">
              <a:avLst/>
            </a:prstGeom>
            <a:gradFill flip="none" rotWithShape="1">
              <a:gsLst>
                <a:gs pos="0">
                  <a:srgbClr val="003367"/>
                </a:gs>
                <a:gs pos="100000">
                  <a:srgbClr val="02183B"/>
                </a:gs>
              </a:gsLst>
              <a:lin ang="5400000" scaled="0"/>
            </a:gra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defTabSz="800100">
                <a:defRPr sz="4000">
                  <a:solidFill>
                    <a:srgbClr val="FFFFFF"/>
                  </a:solidFill>
                  <a:effectLst>
                    <a:outerShdw blurRad="25400" dist="23998" dir="2700000" rotWithShape="0">
                      <a:srgbClr val="000000">
                        <a:alpha val="31034"/>
                      </a:srgbClr>
                    </a:outerShdw>
                  </a:effectLst>
                </a:defRPr>
              </a:pPr>
              <a:endParaRPr/>
            </a:p>
          </p:txBody>
        </p:sp>
        <p:pic>
          <p:nvPicPr>
            <p:cNvPr id="1319" name="Wolf 2.png" descr="Wolf 2.png"/>
            <p:cNvPicPr>
              <a:picLocks noChangeAspect="1"/>
            </p:cNvPicPr>
            <p:nvPr/>
          </p:nvPicPr>
          <p:blipFill>
            <a:blip r:embed="rId3">
              <a:extLst/>
            </a:blip>
            <a:stretch>
              <a:fillRect/>
            </a:stretch>
          </p:blipFill>
          <p:spPr>
            <a:xfrm>
              <a:off x="0" y="0"/>
              <a:ext cx="4813300" cy="3824085"/>
            </a:xfrm>
            <a:prstGeom prst="rect">
              <a:avLst/>
            </a:prstGeom>
            <a:ln w="12700" cap="flat">
              <a:noFill/>
              <a:miter lim="400000"/>
            </a:ln>
            <a:effectLst/>
          </p:spPr>
        </p:pic>
        <p:sp>
          <p:nvSpPr>
            <p:cNvPr id="1320" name="Lupul"/>
            <p:cNvSpPr/>
            <p:nvPr/>
          </p:nvSpPr>
          <p:spPr>
            <a:xfrm>
              <a:off x="776659" y="4017737"/>
              <a:ext cx="2103042" cy="1014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6400">
                  <a:solidFill>
                    <a:srgbClr val="FFFFFF"/>
                  </a:solidFill>
                  <a:latin typeface="Arial"/>
                  <a:ea typeface="Arial"/>
                  <a:cs typeface="Arial"/>
                  <a:sym typeface="Arial"/>
                </a:defRPr>
              </a:lvl1pPr>
            </a:lstStyle>
            <a:p>
              <a:r>
                <a:t>Lupul</a:t>
              </a:r>
            </a:p>
          </p:txBody>
        </p:sp>
      </p:grpSp>
      <p:grpSp>
        <p:nvGrpSpPr>
          <p:cNvPr id="1325" name="Group"/>
          <p:cNvGrpSpPr/>
          <p:nvPr/>
        </p:nvGrpSpPr>
        <p:grpSpPr>
          <a:xfrm>
            <a:off x="4940300" y="2095500"/>
            <a:ext cx="4287704" cy="12992100"/>
            <a:chOff x="0" y="0"/>
            <a:chExt cx="4287703" cy="12992100"/>
          </a:xfrm>
        </p:grpSpPr>
        <p:sp>
          <p:nvSpPr>
            <p:cNvPr id="1322" name="Rectangle"/>
            <p:cNvSpPr/>
            <p:nvPr/>
          </p:nvSpPr>
          <p:spPr>
            <a:xfrm>
              <a:off x="0" y="3479800"/>
              <a:ext cx="3606800" cy="9512300"/>
            </a:xfrm>
            <a:prstGeom prst="rect">
              <a:avLst/>
            </a:prstGeom>
            <a:gradFill flip="none" rotWithShape="1">
              <a:gsLst>
                <a:gs pos="0">
                  <a:srgbClr val="003367"/>
                </a:gs>
                <a:gs pos="100000">
                  <a:srgbClr val="02183B"/>
                </a:gs>
              </a:gsLst>
              <a:lin ang="5400000" scaled="0"/>
            </a:gra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defTabSz="800100">
                <a:defRPr sz="4000">
                  <a:solidFill>
                    <a:srgbClr val="FFFFFF"/>
                  </a:solidFill>
                  <a:effectLst>
                    <a:outerShdw blurRad="25400" dist="23998" dir="2700000" rotWithShape="0">
                      <a:srgbClr val="000000">
                        <a:alpha val="31034"/>
                      </a:srgbClr>
                    </a:outerShdw>
                  </a:effectLst>
                </a:defRPr>
              </a:pPr>
              <a:endParaRPr/>
            </a:p>
          </p:txBody>
        </p:sp>
        <p:pic>
          <p:nvPicPr>
            <p:cNvPr id="1323" name="NEW-DOGS3 2.png" descr="NEW-DOGS3 2.png"/>
            <p:cNvPicPr>
              <a:picLocks noChangeAspect="1"/>
            </p:cNvPicPr>
            <p:nvPr/>
          </p:nvPicPr>
          <p:blipFill>
            <a:blip r:embed="rId4">
              <a:extLst/>
            </a:blip>
            <a:stretch>
              <a:fillRect/>
            </a:stretch>
          </p:blipFill>
          <p:spPr>
            <a:xfrm>
              <a:off x="254000" y="0"/>
              <a:ext cx="4033704" cy="3632200"/>
            </a:xfrm>
            <a:prstGeom prst="rect">
              <a:avLst/>
            </a:prstGeom>
            <a:ln w="12700" cap="flat">
              <a:noFill/>
              <a:miter lim="400000"/>
            </a:ln>
            <a:effectLst/>
          </p:spPr>
        </p:pic>
        <p:sp>
          <p:nvSpPr>
            <p:cNvPr id="1324" name="Coiotul"/>
            <p:cNvSpPr/>
            <p:nvPr/>
          </p:nvSpPr>
          <p:spPr>
            <a:xfrm>
              <a:off x="480590" y="3569295"/>
              <a:ext cx="2644379" cy="1014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6400">
                  <a:solidFill>
                    <a:srgbClr val="FFFFFF"/>
                  </a:solidFill>
                  <a:latin typeface="Arial"/>
                  <a:ea typeface="Arial"/>
                  <a:cs typeface="Arial"/>
                  <a:sym typeface="Arial"/>
                </a:defRPr>
              </a:lvl1pPr>
            </a:lstStyle>
            <a:p>
              <a:r>
                <a:t>Coiotul</a:t>
              </a:r>
            </a:p>
          </p:txBody>
        </p:sp>
      </p:grpSp>
      <p:grpSp>
        <p:nvGrpSpPr>
          <p:cNvPr id="1329" name="Group"/>
          <p:cNvGrpSpPr/>
          <p:nvPr/>
        </p:nvGrpSpPr>
        <p:grpSpPr>
          <a:xfrm>
            <a:off x="8648700" y="3758293"/>
            <a:ext cx="4254500" cy="12408807"/>
            <a:chOff x="0" y="0"/>
            <a:chExt cx="4254500" cy="12408806"/>
          </a:xfrm>
        </p:grpSpPr>
        <p:sp>
          <p:nvSpPr>
            <p:cNvPr id="1326" name="Rectangle"/>
            <p:cNvSpPr/>
            <p:nvPr/>
          </p:nvSpPr>
          <p:spPr>
            <a:xfrm>
              <a:off x="0" y="2896506"/>
              <a:ext cx="3606800" cy="9512301"/>
            </a:xfrm>
            <a:prstGeom prst="rect">
              <a:avLst/>
            </a:prstGeom>
            <a:gradFill flip="none" rotWithShape="1">
              <a:gsLst>
                <a:gs pos="0">
                  <a:srgbClr val="003367"/>
                </a:gs>
                <a:gs pos="100000">
                  <a:srgbClr val="02183B"/>
                </a:gs>
              </a:gsLst>
              <a:lin ang="5400000" scaled="0"/>
            </a:gra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defTabSz="800100">
                <a:defRPr sz="4000">
                  <a:solidFill>
                    <a:srgbClr val="FFFFFF"/>
                  </a:solidFill>
                  <a:effectLst>
                    <a:outerShdw blurRad="25400" dist="23998" dir="2700000" rotWithShape="0">
                      <a:srgbClr val="000000">
                        <a:alpha val="31034"/>
                      </a:srgbClr>
                    </a:outerShdw>
                  </a:effectLst>
                </a:defRPr>
              </a:pPr>
              <a:endParaRPr/>
            </a:p>
          </p:txBody>
        </p:sp>
        <p:pic>
          <p:nvPicPr>
            <p:cNvPr id="1327" name="NEW-DOGS2 2.png" descr="NEW-DOGS2 2.png"/>
            <p:cNvPicPr>
              <a:picLocks noChangeAspect="1"/>
            </p:cNvPicPr>
            <p:nvPr/>
          </p:nvPicPr>
          <p:blipFill>
            <a:blip r:embed="rId5">
              <a:extLst/>
            </a:blip>
            <a:stretch>
              <a:fillRect/>
            </a:stretch>
          </p:blipFill>
          <p:spPr>
            <a:xfrm>
              <a:off x="266700" y="0"/>
              <a:ext cx="3987800" cy="3062061"/>
            </a:xfrm>
            <a:prstGeom prst="rect">
              <a:avLst/>
            </a:prstGeom>
            <a:ln w="12700" cap="flat">
              <a:noFill/>
              <a:miter lim="400000"/>
            </a:ln>
            <a:effectLst/>
          </p:spPr>
        </p:pic>
        <p:sp>
          <p:nvSpPr>
            <p:cNvPr id="1328" name="Dingo"/>
            <p:cNvSpPr/>
            <p:nvPr/>
          </p:nvSpPr>
          <p:spPr>
            <a:xfrm>
              <a:off x="683021" y="2960602"/>
              <a:ext cx="2237979" cy="1014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6400">
                  <a:solidFill>
                    <a:srgbClr val="FFFFFF"/>
                  </a:solidFill>
                  <a:latin typeface="Arial"/>
                  <a:ea typeface="Arial"/>
                  <a:cs typeface="Arial"/>
                  <a:sym typeface="Arial"/>
                </a:defRPr>
              </a:lvl1pPr>
            </a:lstStyle>
            <a:p>
              <a:r>
                <a:t>Dingo</a:t>
              </a:r>
            </a:p>
          </p:txBody>
        </p:sp>
      </p:grpSp>
      <p:grpSp>
        <p:nvGrpSpPr>
          <p:cNvPr id="1333" name="Group"/>
          <p:cNvGrpSpPr/>
          <p:nvPr/>
        </p:nvGrpSpPr>
        <p:grpSpPr>
          <a:xfrm>
            <a:off x="12357100" y="4597400"/>
            <a:ext cx="3606800" cy="12382500"/>
            <a:chOff x="0" y="0"/>
            <a:chExt cx="3606800" cy="12382500"/>
          </a:xfrm>
        </p:grpSpPr>
        <p:sp>
          <p:nvSpPr>
            <p:cNvPr id="1330" name="Rectangle"/>
            <p:cNvSpPr/>
            <p:nvPr/>
          </p:nvSpPr>
          <p:spPr>
            <a:xfrm>
              <a:off x="0" y="2870200"/>
              <a:ext cx="3606800" cy="9512300"/>
            </a:xfrm>
            <a:prstGeom prst="rect">
              <a:avLst/>
            </a:prstGeom>
            <a:gradFill flip="none" rotWithShape="1">
              <a:gsLst>
                <a:gs pos="0">
                  <a:srgbClr val="003367"/>
                </a:gs>
                <a:gs pos="100000">
                  <a:srgbClr val="02183B"/>
                </a:gs>
              </a:gsLst>
              <a:lin ang="5400000" scaled="0"/>
            </a:gra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defTabSz="800100">
                <a:defRPr sz="4000">
                  <a:solidFill>
                    <a:srgbClr val="FFFFFF"/>
                  </a:solidFill>
                  <a:effectLst>
                    <a:outerShdw blurRad="25400" dist="23998" dir="2700000" rotWithShape="0">
                      <a:srgbClr val="000000">
                        <a:alpha val="31034"/>
                      </a:srgbClr>
                    </a:outerShdw>
                  </a:effectLst>
                </a:defRPr>
              </a:pPr>
              <a:endParaRPr/>
            </a:p>
          </p:txBody>
        </p:sp>
        <p:pic>
          <p:nvPicPr>
            <p:cNvPr id="1331" name="Collie2.png" descr="Collie2.png"/>
            <p:cNvPicPr>
              <a:picLocks noChangeAspect="1"/>
            </p:cNvPicPr>
            <p:nvPr/>
          </p:nvPicPr>
          <p:blipFill>
            <a:blip r:embed="rId6">
              <a:extLst/>
            </a:blip>
            <a:stretch>
              <a:fillRect/>
            </a:stretch>
          </p:blipFill>
          <p:spPr>
            <a:xfrm>
              <a:off x="406400" y="0"/>
              <a:ext cx="3175000" cy="3137203"/>
            </a:xfrm>
            <a:prstGeom prst="rect">
              <a:avLst/>
            </a:prstGeom>
            <a:ln w="12700" cap="flat">
              <a:noFill/>
              <a:miter lim="400000"/>
            </a:ln>
            <a:effectLst/>
          </p:spPr>
        </p:pic>
        <p:sp>
          <p:nvSpPr>
            <p:cNvPr id="1332" name="Collie"/>
            <p:cNvSpPr/>
            <p:nvPr/>
          </p:nvSpPr>
          <p:spPr>
            <a:xfrm>
              <a:off x="718542" y="3137495"/>
              <a:ext cx="2147094" cy="1014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6400">
                  <a:solidFill>
                    <a:srgbClr val="FFFFFF"/>
                  </a:solidFill>
                  <a:latin typeface="Arial"/>
                  <a:ea typeface="Arial"/>
                  <a:cs typeface="Arial"/>
                  <a:sym typeface="Arial"/>
                </a:defRPr>
              </a:lvl1pPr>
            </a:lstStyle>
            <a:p>
              <a:r>
                <a:t>Collie</a:t>
              </a:r>
            </a:p>
          </p:txBody>
        </p:sp>
      </p:grpSp>
      <p:grpSp>
        <p:nvGrpSpPr>
          <p:cNvPr id="1337" name="Group"/>
          <p:cNvGrpSpPr/>
          <p:nvPr/>
        </p:nvGrpSpPr>
        <p:grpSpPr>
          <a:xfrm>
            <a:off x="16065500" y="6031730"/>
            <a:ext cx="3606800" cy="11760970"/>
            <a:chOff x="0" y="0"/>
            <a:chExt cx="3606800" cy="11760969"/>
          </a:xfrm>
        </p:grpSpPr>
        <p:sp>
          <p:nvSpPr>
            <p:cNvPr id="1334" name="Rectangle"/>
            <p:cNvSpPr/>
            <p:nvPr/>
          </p:nvSpPr>
          <p:spPr>
            <a:xfrm>
              <a:off x="0" y="2248669"/>
              <a:ext cx="3606800" cy="9512301"/>
            </a:xfrm>
            <a:prstGeom prst="rect">
              <a:avLst/>
            </a:prstGeom>
            <a:gradFill flip="none" rotWithShape="1">
              <a:gsLst>
                <a:gs pos="0">
                  <a:srgbClr val="003367"/>
                </a:gs>
                <a:gs pos="100000">
                  <a:srgbClr val="02183B"/>
                </a:gs>
              </a:gsLst>
              <a:lin ang="5400000" scaled="0"/>
            </a:gra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defTabSz="800100">
                <a:defRPr sz="4000">
                  <a:solidFill>
                    <a:srgbClr val="FFFFFF"/>
                  </a:solidFill>
                  <a:effectLst>
                    <a:outerShdw blurRad="25400" dist="23998" dir="2700000" rotWithShape="0">
                      <a:srgbClr val="000000">
                        <a:alpha val="31034"/>
                      </a:srgbClr>
                    </a:outerShdw>
                  </a:effectLst>
                </a:defRPr>
              </a:pPr>
              <a:endParaRPr/>
            </a:p>
          </p:txBody>
        </p:sp>
        <p:pic>
          <p:nvPicPr>
            <p:cNvPr id="1335" name="NEW-DOGS1 2.png" descr="NEW-DOGS1 2.png"/>
            <p:cNvPicPr>
              <a:picLocks noChangeAspect="1"/>
            </p:cNvPicPr>
            <p:nvPr/>
          </p:nvPicPr>
          <p:blipFill>
            <a:blip r:embed="rId7">
              <a:extLst/>
            </a:blip>
            <a:stretch>
              <a:fillRect/>
            </a:stretch>
          </p:blipFill>
          <p:spPr>
            <a:xfrm>
              <a:off x="215900" y="0"/>
              <a:ext cx="3158218" cy="2679700"/>
            </a:xfrm>
            <a:prstGeom prst="rect">
              <a:avLst/>
            </a:prstGeom>
            <a:ln w="12700" cap="flat">
              <a:noFill/>
              <a:miter lim="400000"/>
            </a:ln>
            <a:effectLst/>
          </p:spPr>
        </p:pic>
        <p:sp>
          <p:nvSpPr>
            <p:cNvPr id="1336" name="Bulldog"/>
            <p:cNvSpPr/>
            <p:nvPr/>
          </p:nvSpPr>
          <p:spPr>
            <a:xfrm>
              <a:off x="389904" y="2579465"/>
              <a:ext cx="2825751" cy="1014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6400">
                  <a:solidFill>
                    <a:srgbClr val="FFFFFF"/>
                  </a:solidFill>
                  <a:latin typeface="Arial"/>
                  <a:ea typeface="Arial"/>
                  <a:cs typeface="Arial"/>
                  <a:sym typeface="Arial"/>
                </a:defRPr>
              </a:lvl1pPr>
            </a:lstStyle>
            <a:p>
              <a:r>
                <a:t>Bulldog</a:t>
              </a:r>
            </a:p>
          </p:txBody>
        </p:sp>
      </p:grpSp>
      <p:grpSp>
        <p:nvGrpSpPr>
          <p:cNvPr id="1341" name="Group"/>
          <p:cNvGrpSpPr/>
          <p:nvPr/>
        </p:nvGrpSpPr>
        <p:grpSpPr>
          <a:xfrm>
            <a:off x="19773900" y="9147300"/>
            <a:ext cx="3606800" cy="12023600"/>
            <a:chOff x="0" y="0"/>
            <a:chExt cx="3606800" cy="12023599"/>
          </a:xfrm>
        </p:grpSpPr>
        <p:sp>
          <p:nvSpPr>
            <p:cNvPr id="1338" name="Rectangle"/>
            <p:cNvSpPr/>
            <p:nvPr/>
          </p:nvSpPr>
          <p:spPr>
            <a:xfrm>
              <a:off x="0" y="2511299"/>
              <a:ext cx="3606800" cy="9512301"/>
            </a:xfrm>
            <a:prstGeom prst="rect">
              <a:avLst/>
            </a:prstGeom>
            <a:solidFill>
              <a:srgbClr val="E88FF7"/>
            </a:soli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defTabSz="800100">
                <a:defRPr sz="4000">
                  <a:solidFill>
                    <a:srgbClr val="FFFFFF"/>
                  </a:solidFill>
                  <a:effectLst>
                    <a:outerShdw blurRad="25400" dist="23998" dir="2700000" rotWithShape="0">
                      <a:srgbClr val="000000">
                        <a:alpha val="31034"/>
                      </a:srgbClr>
                    </a:outerShdw>
                  </a:effectLst>
                </a:defRPr>
              </a:pPr>
              <a:endParaRPr/>
            </a:p>
          </p:txBody>
        </p:sp>
        <p:pic>
          <p:nvPicPr>
            <p:cNvPr id="1339" name="Poodle 2.png" descr="Poodle 2.png"/>
            <p:cNvPicPr>
              <a:picLocks noChangeAspect="1"/>
            </p:cNvPicPr>
            <p:nvPr/>
          </p:nvPicPr>
          <p:blipFill>
            <a:blip r:embed="rId8">
              <a:extLst/>
            </a:blip>
            <a:stretch>
              <a:fillRect/>
            </a:stretch>
          </p:blipFill>
          <p:spPr>
            <a:xfrm>
              <a:off x="558800" y="0"/>
              <a:ext cx="2222649" cy="2641600"/>
            </a:xfrm>
            <a:prstGeom prst="rect">
              <a:avLst/>
            </a:prstGeom>
            <a:ln w="12700" cap="flat">
              <a:noFill/>
              <a:miter lim="400000"/>
            </a:ln>
            <a:effectLst/>
          </p:spPr>
        </p:pic>
        <p:sp>
          <p:nvSpPr>
            <p:cNvPr id="1340" name="Poodle"/>
            <p:cNvSpPr/>
            <p:nvPr/>
          </p:nvSpPr>
          <p:spPr>
            <a:xfrm>
              <a:off x="560189" y="2511894"/>
              <a:ext cx="2645172" cy="1014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6400">
                  <a:solidFill>
                    <a:srgbClr val="FFFFFF"/>
                  </a:solidFill>
                  <a:latin typeface="Arial"/>
                  <a:ea typeface="Arial"/>
                  <a:cs typeface="Arial"/>
                  <a:sym typeface="Arial"/>
                </a:defRPr>
              </a:lvl1pPr>
            </a:lstStyle>
            <a:p>
              <a:r>
                <a:t>Poodle</a:t>
              </a:r>
            </a:p>
          </p:txBody>
        </p:sp>
      </p:grpSp>
      <p:grpSp>
        <p:nvGrpSpPr>
          <p:cNvPr id="1344" name="Group"/>
          <p:cNvGrpSpPr/>
          <p:nvPr/>
        </p:nvGrpSpPr>
        <p:grpSpPr>
          <a:xfrm>
            <a:off x="7061200" y="1029454"/>
            <a:ext cx="13204429" cy="4422718"/>
            <a:chOff x="0" y="-52241"/>
            <a:chExt cx="13204428" cy="4422716"/>
          </a:xfrm>
        </p:grpSpPr>
        <p:sp>
          <p:nvSpPr>
            <p:cNvPr id="1342" name="Informație Genetică Pierdută"/>
            <p:cNvSpPr/>
            <p:nvPr/>
          </p:nvSpPr>
          <p:spPr>
            <a:xfrm rot="1024189">
              <a:off x="2256587" y="1273301"/>
              <a:ext cx="9167169" cy="9038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latin typeface="Arial"/>
                  <a:ea typeface="Arial"/>
                  <a:cs typeface="Arial"/>
                  <a:sym typeface="Arial"/>
                </a:defRPr>
              </a:lvl1pPr>
            </a:lstStyle>
            <a:p>
              <a:r>
                <a:t>Informație Genetică Pierdută</a:t>
              </a:r>
            </a:p>
          </p:txBody>
        </p:sp>
        <p:sp>
          <p:nvSpPr>
            <p:cNvPr id="1343" name="Line"/>
            <p:cNvSpPr/>
            <p:nvPr/>
          </p:nvSpPr>
          <p:spPr>
            <a:xfrm flipH="1" flipV="1">
              <a:off x="0" y="188303"/>
              <a:ext cx="13204429" cy="4182172"/>
            </a:xfrm>
            <a:prstGeom prst="line">
              <a:avLst/>
            </a:prstGeom>
            <a:noFill/>
            <a:ln w="228600" cap="flat">
              <a:solidFill>
                <a:srgbClr val="FFFFFF"/>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345" name="Line"/>
          <p:cNvSpPr/>
          <p:nvPr/>
        </p:nvSpPr>
        <p:spPr>
          <a:xfrm flipH="1" flipV="1">
            <a:off x="21093213" y="5555950"/>
            <a:ext cx="8532" cy="3416997"/>
          </a:xfrm>
          <a:prstGeom prst="line">
            <a:avLst/>
          </a:prstGeom>
          <a:ln w="2286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46" name="NICI O INFORMAȚIE GENETICĂ NOUĂ"/>
          <p:cNvSpPr/>
          <p:nvPr/>
        </p:nvSpPr>
        <p:spPr>
          <a:xfrm>
            <a:off x="2407557" y="9303760"/>
            <a:ext cx="7388478" cy="29697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9687" marR="40639" algn="l" defTabSz="914400">
              <a:spcBef>
                <a:spcPts val="2200"/>
              </a:spcBef>
              <a:buClr>
                <a:srgbClr val="000000"/>
              </a:buClr>
              <a:buFont typeface="Arial Black"/>
              <a:defRPr sz="6600">
                <a:solidFill>
                  <a:srgbClr val="FFFFFF"/>
                </a:solidFill>
                <a:uFill>
                  <a:solidFill>
                    <a:srgbClr val="000000"/>
                  </a:solidFill>
                </a:uFill>
                <a:latin typeface="Arial"/>
                <a:ea typeface="Arial"/>
                <a:cs typeface="Arial"/>
                <a:sym typeface="Arial"/>
              </a:defRPr>
            </a:lvl1pPr>
          </a:lstStyle>
          <a:p>
            <a:r>
              <a:t>NICI O INFORMAȚIE GENETICĂ NOUĂ</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3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3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6" nodeType="clickEffect">
                                  <p:stCondLst>
                                    <p:cond delay="0"/>
                                  </p:stCondLst>
                                  <p:iterate>
                                    <p:tmAbs val="0"/>
                                  </p:iterate>
                                  <p:childTnLst>
                                    <p:set>
                                      <p:cBhvr>
                                        <p:cTn id="26" fill="hold"/>
                                        <p:tgtEl>
                                          <p:spTgt spid="1344"/>
                                        </p:tgtEl>
                                        <p:attrNameLst>
                                          <p:attrName>style.visibility</p:attrName>
                                        </p:attrNameLst>
                                      </p:cBhvr>
                                      <p:to>
                                        <p:strVal val="visible"/>
                                      </p:to>
                                    </p:set>
                                    <p:animEffect transition="in" filter="wipe(left)">
                                      <p:cBhvr>
                                        <p:cTn id="27" dur="500"/>
                                        <p:tgtEl>
                                          <p:spTgt spid="1344"/>
                                        </p:tgtEl>
                                      </p:cBhvr>
                                    </p:animEffect>
                                  </p:childTnLst>
                                </p:cTn>
                              </p:par>
                            </p:childTnLst>
                          </p:cTn>
                        </p:par>
                        <p:par>
                          <p:cTn id="28" fill="hold">
                            <p:stCondLst>
                              <p:cond delay="500"/>
                            </p:stCondLst>
                            <p:childTnLst>
                              <p:par>
                                <p:cTn id="29" presetID="22" presetClass="entr" presetSubtype="1" fill="hold" grpId="7" nodeType="afterEffect">
                                  <p:stCondLst>
                                    <p:cond delay="0"/>
                                  </p:stCondLst>
                                  <p:iterate>
                                    <p:tmAbs val="0"/>
                                  </p:iterate>
                                  <p:childTnLst>
                                    <p:set>
                                      <p:cBhvr>
                                        <p:cTn id="30" fill="hold"/>
                                        <p:tgtEl>
                                          <p:spTgt spid="1345"/>
                                        </p:tgtEl>
                                        <p:attrNameLst>
                                          <p:attrName>style.visibility</p:attrName>
                                        </p:attrNameLst>
                                      </p:cBhvr>
                                      <p:to>
                                        <p:strVal val="visible"/>
                                      </p:to>
                                    </p:set>
                                    <p:animEffect transition="in" filter="wipe(up)">
                                      <p:cBhvr>
                                        <p:cTn id="31" dur="500"/>
                                        <p:tgtEl>
                                          <p:spTgt spid="134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8" nodeType="clickEffect">
                                  <p:stCondLst>
                                    <p:cond delay="0"/>
                                  </p:stCondLst>
                                  <p:iterate>
                                    <p:tmAbs val="0"/>
                                  </p:iterate>
                                  <p:childTnLst>
                                    <p:set>
                                      <p:cBhvr>
                                        <p:cTn id="35" fill="hold"/>
                                        <p:tgtEl>
                                          <p:spTgt spid="1346"/>
                                        </p:tgtEl>
                                        <p:attrNameLst>
                                          <p:attrName>style.visibility</p:attrName>
                                        </p:attrNameLst>
                                      </p:cBhvr>
                                      <p:to>
                                        <p:strVal val="visible"/>
                                      </p:to>
                                    </p:set>
                                    <p:animEffect transition="in" filter="dissolve">
                                      <p:cBhvr>
                                        <p:cTn id="36" dur="499"/>
                                        <p:tgtEl>
                                          <p:spTgt spid="1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5" grpId="1" animBg="1" advAuto="0"/>
      <p:bldP spid="1329" grpId="2" animBg="1" advAuto="0"/>
      <p:bldP spid="1333" grpId="3" animBg="1" advAuto="0"/>
      <p:bldP spid="1337" grpId="4" animBg="1" advAuto="0"/>
      <p:bldP spid="1341" grpId="5" animBg="1" advAuto="0"/>
      <p:bldP spid="1344" grpId="6" animBg="1" advAuto="0"/>
      <p:bldP spid="1345" grpId="7" animBg="1" advAuto="0"/>
      <p:bldP spid="1346" grpId="8"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0" name="Erzsi's first mate Zeke 1.jpeg" descr="Erzsi's first mate Zeke 1.jpeg"/>
          <p:cNvPicPr>
            <a:picLocks noChangeAspect="1"/>
          </p:cNvPicPr>
          <p:nvPr/>
        </p:nvPicPr>
        <p:blipFill>
          <a:blip r:embed="rId3">
            <a:extLst/>
          </a:blip>
          <a:stretch>
            <a:fillRect/>
          </a:stretch>
        </p:blipFill>
        <p:spPr>
          <a:xfrm>
            <a:off x="14579600" y="1261533"/>
            <a:ext cx="7175500" cy="4783667"/>
          </a:xfrm>
          <a:prstGeom prst="rect">
            <a:avLst/>
          </a:prstGeom>
          <a:ln w="12700">
            <a:miter lim="400000"/>
          </a:ln>
        </p:spPr>
      </p:pic>
      <p:pic>
        <p:nvPicPr>
          <p:cNvPr id="1351" name="Erzsi 2013 Sept B.jpeg" descr="Erzsi 2013 Sept B.jpeg"/>
          <p:cNvPicPr>
            <a:picLocks noChangeAspect="1"/>
          </p:cNvPicPr>
          <p:nvPr/>
        </p:nvPicPr>
        <p:blipFill>
          <a:blip r:embed="rId4">
            <a:extLst/>
          </a:blip>
          <a:stretch>
            <a:fillRect/>
          </a:stretch>
        </p:blipFill>
        <p:spPr>
          <a:xfrm>
            <a:off x="3606800" y="1254125"/>
            <a:ext cx="6388100" cy="4791075"/>
          </a:xfrm>
          <a:prstGeom prst="rect">
            <a:avLst/>
          </a:prstGeom>
          <a:ln w="12700">
            <a:miter lim="400000"/>
          </a:ln>
        </p:spPr>
      </p:pic>
      <p:sp>
        <p:nvSpPr>
          <p:cNvPr id="1352" name="Erzsi"/>
          <p:cNvSpPr/>
          <p:nvPr/>
        </p:nvSpPr>
        <p:spPr>
          <a:xfrm>
            <a:off x="3612381" y="5937250"/>
            <a:ext cx="1867198" cy="1155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381C00"/>
                </a:solidFill>
              </a:defRPr>
            </a:lvl1pPr>
          </a:lstStyle>
          <a:p>
            <a:r>
              <a:t>Erzsi</a:t>
            </a:r>
          </a:p>
        </p:txBody>
      </p:sp>
      <p:sp>
        <p:nvSpPr>
          <p:cNvPr id="1353" name="Zeke"/>
          <p:cNvSpPr/>
          <p:nvPr/>
        </p:nvSpPr>
        <p:spPr>
          <a:xfrm>
            <a:off x="19767996" y="5937250"/>
            <a:ext cx="1991768" cy="1155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381C00"/>
                </a:solidFill>
              </a:defRPr>
            </a:lvl1pPr>
          </a:lstStyle>
          <a:p>
            <a:r>
              <a:t>Zeke</a:t>
            </a:r>
          </a:p>
        </p:txBody>
      </p:sp>
      <p:pic>
        <p:nvPicPr>
          <p:cNvPr id="1354" name="Erzsi &amp; whole litter nursing.jpg" descr="Erzsi &amp; whole litter nursing.jpg"/>
          <p:cNvPicPr>
            <a:picLocks noChangeAspect="1"/>
          </p:cNvPicPr>
          <p:nvPr/>
        </p:nvPicPr>
        <p:blipFill>
          <a:blip r:embed="rId5">
            <a:extLst/>
          </a:blip>
          <a:srcRect l="5972" t="6752" r="106" b="12359"/>
          <a:stretch>
            <a:fillRect/>
          </a:stretch>
        </p:blipFill>
        <p:spPr>
          <a:xfrm>
            <a:off x="6392188" y="6159500"/>
            <a:ext cx="11604589" cy="66421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50"/>
                                        </p:tgtEl>
                                        <p:attrNameLst>
                                          <p:attrName>style.visibility</p:attrName>
                                        </p:attrNameLst>
                                      </p:cBhvr>
                                      <p:to>
                                        <p:strVal val="visible"/>
                                      </p:to>
                                    </p:set>
                                    <p:animEffect transition="in" filter="dissolve">
                                      <p:cBhvr>
                                        <p:cTn id="7" dur="500"/>
                                        <p:tgtEl>
                                          <p:spTgt spid="1350"/>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353"/>
                                        </p:tgtEl>
                                        <p:attrNameLst>
                                          <p:attrName>style.visibility</p:attrName>
                                        </p:attrNameLst>
                                      </p:cBhvr>
                                      <p:to>
                                        <p:strVal val="visible"/>
                                      </p:to>
                                    </p:set>
                                    <p:animEffect transition="in" filter="dissolve">
                                      <p:cBhvr>
                                        <p:cTn id="11" dur="500"/>
                                        <p:tgtEl>
                                          <p:spTgt spid="135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354"/>
                                        </p:tgtEl>
                                        <p:attrNameLst>
                                          <p:attrName>style.visibility</p:attrName>
                                        </p:attrNameLst>
                                      </p:cBhvr>
                                      <p:to>
                                        <p:strVal val="visible"/>
                                      </p:to>
                                    </p:set>
                                    <p:animEffect transition="in" filter="dissolve">
                                      <p:cBhvr>
                                        <p:cTn id="16" dur="500"/>
                                        <p:tgtEl>
                                          <p:spTgt spid="1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 grpId="1" animBg="1" advAuto="0"/>
      <p:bldP spid="1353" grpId="2" animBg="1" advAuto="0"/>
      <p:bldP spid="1354" grpId="3"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 name="BACK green copy 2.jpg" descr="BACK green copy 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59" name="Oval"/>
          <p:cNvSpPr/>
          <p:nvPr/>
        </p:nvSpPr>
        <p:spPr>
          <a:xfrm>
            <a:off x="6489700" y="584200"/>
            <a:ext cx="11404600" cy="5283200"/>
          </a:xfrm>
          <a:prstGeom prst="ellipse">
            <a:avLst/>
          </a:prstGeom>
          <a:solidFill>
            <a:srgbClr val="FFFFFF">
              <a:alpha val="35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362" name="Group"/>
          <p:cNvGrpSpPr/>
          <p:nvPr/>
        </p:nvGrpSpPr>
        <p:grpSpPr>
          <a:xfrm>
            <a:off x="952500" y="6749722"/>
            <a:ext cx="6807200" cy="6722721"/>
            <a:chOff x="0" y="0"/>
            <a:chExt cx="6807200" cy="6722720"/>
          </a:xfrm>
        </p:grpSpPr>
        <p:sp>
          <p:nvSpPr>
            <p:cNvPr id="1360" name="Cu păr scurt"/>
            <p:cNvSpPr/>
            <p:nvPr/>
          </p:nvSpPr>
          <p:spPr>
            <a:xfrm>
              <a:off x="119459" y="5609635"/>
              <a:ext cx="5500242" cy="111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200" b="1">
                  <a:solidFill>
                    <a:srgbClr val="FFFFFF"/>
                  </a:solidFill>
                  <a:latin typeface="Arial"/>
                  <a:ea typeface="Arial"/>
                  <a:cs typeface="Arial"/>
                  <a:sym typeface="Arial"/>
                </a:defRPr>
              </a:lvl1pPr>
            </a:lstStyle>
            <a:p>
              <a:r>
                <a:t>Cu păr scurt</a:t>
              </a:r>
            </a:p>
          </p:txBody>
        </p:sp>
        <p:pic>
          <p:nvPicPr>
            <p:cNvPr id="1361" name="3-dogs-OK 9.png" descr="3-dogs-OK 9.png"/>
            <p:cNvPicPr>
              <a:picLocks noChangeAspect="1"/>
            </p:cNvPicPr>
            <p:nvPr/>
          </p:nvPicPr>
          <p:blipFill>
            <a:blip r:embed="rId4">
              <a:extLst/>
            </a:blip>
            <a:stretch>
              <a:fillRect/>
            </a:stretch>
          </p:blipFill>
          <p:spPr>
            <a:xfrm>
              <a:off x="0" y="0"/>
              <a:ext cx="6807200" cy="6149426"/>
            </a:xfrm>
            <a:prstGeom prst="rect">
              <a:avLst/>
            </a:prstGeom>
            <a:ln w="12700" cap="flat">
              <a:noFill/>
              <a:miter lim="400000"/>
            </a:ln>
            <a:effectLst/>
          </p:spPr>
        </p:pic>
      </p:grpSp>
      <p:grpSp>
        <p:nvGrpSpPr>
          <p:cNvPr id="1365" name="Group"/>
          <p:cNvGrpSpPr/>
          <p:nvPr/>
        </p:nvGrpSpPr>
        <p:grpSpPr>
          <a:xfrm>
            <a:off x="7886700" y="6908173"/>
            <a:ext cx="7137400" cy="6557920"/>
            <a:chOff x="0" y="0"/>
            <a:chExt cx="7137400" cy="6557919"/>
          </a:xfrm>
        </p:grpSpPr>
        <p:sp>
          <p:nvSpPr>
            <p:cNvPr id="1363" name="Cu păr mediu"/>
            <p:cNvSpPr/>
            <p:nvPr/>
          </p:nvSpPr>
          <p:spPr>
            <a:xfrm>
              <a:off x="867717" y="5444833"/>
              <a:ext cx="5956996" cy="111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200" b="1">
                  <a:solidFill>
                    <a:srgbClr val="FFFFFF"/>
                  </a:solidFill>
                  <a:latin typeface="Arial"/>
                  <a:ea typeface="Arial"/>
                  <a:cs typeface="Arial"/>
                  <a:sym typeface="Arial"/>
                </a:defRPr>
              </a:lvl1pPr>
            </a:lstStyle>
            <a:p>
              <a:r>
                <a:t>Cu păr mediu</a:t>
              </a:r>
            </a:p>
          </p:txBody>
        </p:sp>
        <p:pic>
          <p:nvPicPr>
            <p:cNvPr id="1364" name="3-dogs-OK 8.png" descr="3-dogs-OK 8.png"/>
            <p:cNvPicPr>
              <a:picLocks noChangeAspect="1"/>
            </p:cNvPicPr>
            <p:nvPr/>
          </p:nvPicPr>
          <p:blipFill>
            <a:blip r:embed="rId5">
              <a:extLst/>
            </a:blip>
            <a:stretch>
              <a:fillRect/>
            </a:stretch>
          </p:blipFill>
          <p:spPr>
            <a:xfrm>
              <a:off x="0" y="0"/>
              <a:ext cx="7137400" cy="5639428"/>
            </a:xfrm>
            <a:prstGeom prst="rect">
              <a:avLst/>
            </a:prstGeom>
            <a:ln w="12700" cap="flat">
              <a:noFill/>
              <a:miter lim="400000"/>
            </a:ln>
            <a:effectLst/>
          </p:spPr>
        </p:pic>
      </p:grpSp>
      <p:grpSp>
        <p:nvGrpSpPr>
          <p:cNvPr id="1368" name="Group"/>
          <p:cNvGrpSpPr/>
          <p:nvPr/>
        </p:nvGrpSpPr>
        <p:grpSpPr>
          <a:xfrm>
            <a:off x="15290800" y="6702164"/>
            <a:ext cx="7988300" cy="6763929"/>
            <a:chOff x="0" y="0"/>
            <a:chExt cx="7988300" cy="6763928"/>
          </a:xfrm>
        </p:grpSpPr>
        <p:sp>
          <p:nvSpPr>
            <p:cNvPr id="1366" name="Cu păr lung"/>
            <p:cNvSpPr/>
            <p:nvPr/>
          </p:nvSpPr>
          <p:spPr>
            <a:xfrm>
              <a:off x="1994421" y="5650842"/>
              <a:ext cx="5193953" cy="111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200" b="1">
                  <a:solidFill>
                    <a:srgbClr val="FFFFFF"/>
                  </a:solidFill>
                  <a:latin typeface="Arial"/>
                  <a:ea typeface="Arial"/>
                  <a:cs typeface="Arial"/>
                  <a:sym typeface="Arial"/>
                </a:defRPr>
              </a:lvl1pPr>
            </a:lstStyle>
            <a:p>
              <a:r>
                <a:t>Cu păr lung</a:t>
              </a:r>
            </a:p>
          </p:txBody>
        </p:sp>
        <p:pic>
          <p:nvPicPr>
            <p:cNvPr id="1367" name="3-dogs-OK 5.png" descr="3-dogs-OK 5.png"/>
            <p:cNvPicPr>
              <a:picLocks noChangeAspect="1"/>
            </p:cNvPicPr>
            <p:nvPr/>
          </p:nvPicPr>
          <p:blipFill>
            <a:blip r:embed="rId6">
              <a:extLst/>
            </a:blip>
            <a:stretch>
              <a:fillRect/>
            </a:stretch>
          </p:blipFill>
          <p:spPr>
            <a:xfrm>
              <a:off x="0" y="0"/>
              <a:ext cx="7988300" cy="6035936"/>
            </a:xfrm>
            <a:prstGeom prst="rect">
              <a:avLst/>
            </a:prstGeom>
            <a:ln w="12700" cap="flat">
              <a:noFill/>
              <a:miter lim="400000"/>
            </a:ln>
            <a:effectLst/>
          </p:spPr>
        </p:pic>
      </p:grpSp>
      <p:pic>
        <p:nvPicPr>
          <p:cNvPr id="1369" name="2dogs-love 2.png" descr="2dogs-love 2.png"/>
          <p:cNvPicPr>
            <a:picLocks noChangeAspect="1"/>
          </p:cNvPicPr>
          <p:nvPr/>
        </p:nvPicPr>
        <p:blipFill>
          <a:blip r:embed="rId7">
            <a:extLst/>
          </a:blip>
          <a:stretch>
            <a:fillRect/>
          </a:stretch>
        </p:blipFill>
        <p:spPr>
          <a:xfrm>
            <a:off x="6705600" y="199835"/>
            <a:ext cx="10960100" cy="5807917"/>
          </a:xfrm>
          <a:prstGeom prst="rect">
            <a:avLst/>
          </a:prstGeom>
          <a:ln w="12700">
            <a:miter lim="400000"/>
          </a:ln>
        </p:spPr>
      </p:pic>
      <p:pic>
        <p:nvPicPr>
          <p:cNvPr id="1370" name="SL 3.png" descr="SL 3.png"/>
          <p:cNvPicPr>
            <a:picLocks noChangeAspect="1"/>
          </p:cNvPicPr>
          <p:nvPr/>
        </p:nvPicPr>
        <p:blipFill>
          <a:blip r:embed="rId8">
            <a:extLst/>
          </a:blip>
          <a:stretch>
            <a:fillRect/>
          </a:stretch>
        </p:blipFill>
        <p:spPr>
          <a:xfrm>
            <a:off x="14113843" y="2636141"/>
            <a:ext cx="939801" cy="1364360"/>
          </a:xfrm>
          <a:prstGeom prst="rect">
            <a:avLst/>
          </a:prstGeom>
          <a:ln w="12700">
            <a:miter lim="400000"/>
          </a:ln>
        </p:spPr>
      </p:pic>
      <p:pic>
        <p:nvPicPr>
          <p:cNvPr id="1371" name="SL 4.png" descr="SL 4.png"/>
          <p:cNvPicPr>
            <a:picLocks noChangeAspect="1"/>
          </p:cNvPicPr>
          <p:nvPr/>
        </p:nvPicPr>
        <p:blipFill>
          <a:blip r:embed="rId9">
            <a:extLst/>
          </a:blip>
          <a:stretch>
            <a:fillRect/>
          </a:stretch>
        </p:blipFill>
        <p:spPr>
          <a:xfrm>
            <a:off x="8826500" y="2311400"/>
            <a:ext cx="787400" cy="1316311"/>
          </a:xfrm>
          <a:prstGeom prst="rect">
            <a:avLst/>
          </a:prstGeom>
          <a:ln w="12700">
            <a:miter lim="400000"/>
          </a:ln>
        </p:spPr>
      </p:pic>
      <p:pic>
        <p:nvPicPr>
          <p:cNvPr id="1372" name="SL 2.png" descr="SL 2.png"/>
          <p:cNvPicPr>
            <a:picLocks noChangeAspect="1"/>
          </p:cNvPicPr>
          <p:nvPr/>
        </p:nvPicPr>
        <p:blipFill>
          <a:blip r:embed="rId10">
            <a:extLst/>
          </a:blip>
          <a:stretch>
            <a:fillRect/>
          </a:stretch>
        </p:blipFill>
        <p:spPr>
          <a:xfrm>
            <a:off x="15100799" y="2626192"/>
            <a:ext cx="825501" cy="1387008"/>
          </a:xfrm>
          <a:prstGeom prst="rect">
            <a:avLst/>
          </a:prstGeom>
          <a:ln w="12700">
            <a:miter lim="400000"/>
          </a:ln>
        </p:spPr>
      </p:pic>
      <p:pic>
        <p:nvPicPr>
          <p:cNvPr id="1373" name="SL-3sss.png" descr="SL-3sss.png"/>
          <p:cNvPicPr>
            <a:picLocks noChangeAspect="1"/>
          </p:cNvPicPr>
          <p:nvPr/>
        </p:nvPicPr>
        <p:blipFill>
          <a:blip r:embed="rId11">
            <a:extLst/>
          </a:blip>
          <a:stretch>
            <a:fillRect/>
          </a:stretch>
        </p:blipFill>
        <p:spPr>
          <a:xfrm>
            <a:off x="7789090" y="2264322"/>
            <a:ext cx="990601" cy="1413314"/>
          </a:xfrm>
          <a:prstGeom prst="rect">
            <a:avLst/>
          </a:prstGeom>
          <a:ln w="12700">
            <a:miter lim="400000"/>
          </a:ln>
        </p:spPr>
      </p:pic>
      <p:pic>
        <p:nvPicPr>
          <p:cNvPr id="1374" name="SL 3.png" descr="SL 3.png"/>
          <p:cNvPicPr>
            <a:picLocks noChangeAspect="1"/>
          </p:cNvPicPr>
          <p:nvPr/>
        </p:nvPicPr>
        <p:blipFill>
          <a:blip r:embed="rId8">
            <a:extLst/>
          </a:blip>
          <a:stretch>
            <a:fillRect/>
          </a:stretch>
        </p:blipFill>
        <p:spPr>
          <a:xfrm>
            <a:off x="14109700" y="2641600"/>
            <a:ext cx="939800" cy="1364359"/>
          </a:xfrm>
          <a:prstGeom prst="rect">
            <a:avLst/>
          </a:prstGeom>
          <a:ln w="12700">
            <a:miter lim="400000"/>
          </a:ln>
        </p:spPr>
      </p:pic>
      <p:pic>
        <p:nvPicPr>
          <p:cNvPr id="1375" name="SL-3sss.png" descr="SL-3sss.png"/>
          <p:cNvPicPr>
            <a:picLocks noChangeAspect="1"/>
          </p:cNvPicPr>
          <p:nvPr/>
        </p:nvPicPr>
        <p:blipFill>
          <a:blip r:embed="rId11">
            <a:extLst/>
          </a:blip>
          <a:stretch>
            <a:fillRect/>
          </a:stretch>
        </p:blipFill>
        <p:spPr>
          <a:xfrm>
            <a:off x="7785100" y="2273300"/>
            <a:ext cx="990600" cy="1413313"/>
          </a:xfrm>
          <a:prstGeom prst="rect">
            <a:avLst/>
          </a:prstGeom>
          <a:ln w="12700">
            <a:miter lim="400000"/>
          </a:ln>
        </p:spPr>
      </p:pic>
      <p:pic>
        <p:nvPicPr>
          <p:cNvPr id="1376" name="SL 4.png" descr="SL 4.png"/>
          <p:cNvPicPr>
            <a:picLocks noChangeAspect="1"/>
          </p:cNvPicPr>
          <p:nvPr/>
        </p:nvPicPr>
        <p:blipFill>
          <a:blip r:embed="rId9">
            <a:extLst/>
          </a:blip>
          <a:stretch>
            <a:fillRect/>
          </a:stretch>
        </p:blipFill>
        <p:spPr>
          <a:xfrm>
            <a:off x="8826500" y="2311400"/>
            <a:ext cx="787400" cy="1316311"/>
          </a:xfrm>
          <a:prstGeom prst="rect">
            <a:avLst/>
          </a:prstGeom>
          <a:ln w="12700">
            <a:miter lim="400000"/>
          </a:ln>
        </p:spPr>
      </p:pic>
      <p:pic>
        <p:nvPicPr>
          <p:cNvPr id="1377" name="SL-3sss.png" descr="SL-3sss.png"/>
          <p:cNvPicPr>
            <a:picLocks noChangeAspect="1"/>
          </p:cNvPicPr>
          <p:nvPr/>
        </p:nvPicPr>
        <p:blipFill>
          <a:blip r:embed="rId11">
            <a:extLst/>
          </a:blip>
          <a:stretch>
            <a:fillRect/>
          </a:stretch>
        </p:blipFill>
        <p:spPr>
          <a:xfrm>
            <a:off x="7785100" y="2262898"/>
            <a:ext cx="990600" cy="1413314"/>
          </a:xfrm>
          <a:prstGeom prst="rect">
            <a:avLst/>
          </a:prstGeom>
          <a:ln w="12700">
            <a:miter lim="400000"/>
          </a:ln>
        </p:spPr>
      </p:pic>
      <p:sp>
        <p:nvSpPr>
          <p:cNvPr id="1378" name="Cu păr mediu"/>
          <p:cNvSpPr/>
          <p:nvPr/>
        </p:nvSpPr>
        <p:spPr>
          <a:xfrm>
            <a:off x="9212882" y="5842000"/>
            <a:ext cx="5956996"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FFFFFF"/>
                </a:solidFill>
                <a:latin typeface="Arial"/>
                <a:ea typeface="Arial"/>
                <a:cs typeface="Arial"/>
                <a:sym typeface="Arial"/>
              </a:defRPr>
            </a:lvl1pPr>
          </a:lstStyle>
          <a:p>
            <a:r>
              <a:t>Cu păr mediu</a:t>
            </a:r>
          </a:p>
        </p:txBody>
      </p:sp>
      <p:pic>
        <p:nvPicPr>
          <p:cNvPr id="1379" name="SL 2.png" descr="SL 2.png"/>
          <p:cNvPicPr>
            <a:picLocks noChangeAspect="1"/>
          </p:cNvPicPr>
          <p:nvPr/>
        </p:nvPicPr>
        <p:blipFill>
          <a:blip r:embed="rId10">
            <a:extLst/>
          </a:blip>
          <a:stretch>
            <a:fillRect/>
          </a:stretch>
        </p:blipFill>
        <p:spPr>
          <a:xfrm>
            <a:off x="15100300" y="2628900"/>
            <a:ext cx="825500" cy="1387008"/>
          </a:xfrm>
          <a:prstGeom prst="rect">
            <a:avLst/>
          </a:prstGeom>
          <a:ln w="12700">
            <a:miter lim="400000"/>
          </a:ln>
        </p:spPr>
      </p:pic>
      <p:pic>
        <p:nvPicPr>
          <p:cNvPr id="1380" name="SL 2.png" descr="SL 2.png"/>
          <p:cNvPicPr>
            <a:picLocks noChangeAspect="1"/>
          </p:cNvPicPr>
          <p:nvPr/>
        </p:nvPicPr>
        <p:blipFill>
          <a:blip r:embed="rId10">
            <a:extLst/>
          </a:blip>
          <a:stretch>
            <a:fillRect/>
          </a:stretch>
        </p:blipFill>
        <p:spPr>
          <a:xfrm>
            <a:off x="15100300" y="2628900"/>
            <a:ext cx="825500" cy="138700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200521 0.467924" pathEditMode="relative">
                                      <p:cBhvr>
                                        <p:cTn id="6" dur="1000" fill="hold"/>
                                        <p:tgtEl>
                                          <p:spTgt spid="1375"/>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withEffect">
                                  <p:stCondLst>
                                    <p:cond delay="0"/>
                                  </p:stCondLst>
                                  <p:childTnLst>
                                    <p:animMotion origin="layout" path="M 0.000000 0.000000 L -0.419271 0.439153" pathEditMode="relative">
                                      <p:cBhvr>
                                        <p:cTn id="9" dur="1000" fill="hold"/>
                                        <p:tgtEl>
                                          <p:spTgt spid="1374"/>
                                        </p:tgtEl>
                                        <p:attrNameLst>
                                          <p:attrName>ppt_x</p:attrName>
                                          <p:attrName>ppt_y</p:attrName>
                                        </p:attrNameLst>
                                      </p:cBhvr>
                                    </p:animMotion>
                                  </p:childTnLst>
                                </p:cTn>
                              </p:par>
                            </p:childTnLst>
                          </p:cTn>
                        </p:par>
                        <p:par>
                          <p:cTn id="10" fill="hold">
                            <p:stCondLst>
                              <p:cond delay="1000"/>
                            </p:stCondLst>
                            <p:childTnLst>
                              <p:par>
                                <p:cTn id="11" presetID="1" presetClass="entr" presetSubtype="0" fill="hold" grpId="3" nodeType="afterEffect">
                                  <p:stCondLst>
                                    <p:cond delay="0"/>
                                  </p:stCondLst>
                                  <p:iterate>
                                    <p:tmAbs val="0"/>
                                  </p:iterate>
                                  <p:childTnLst>
                                    <p:set>
                                      <p:cBhvr>
                                        <p:cTn id="12" fill="hold"/>
                                        <p:tgtEl>
                                          <p:spTgt spid="13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0.000000 0.000000 L 0.113021 0.482407" pathEditMode="relative">
                                      <p:cBhvr>
                                        <p:cTn id="16" dur="1000" fill="hold"/>
                                        <p:tgtEl>
                                          <p:spTgt spid="1377"/>
                                        </p:tgtEl>
                                        <p:attrNameLst>
                                          <p:attrName>ppt_x</p:attrName>
                                          <p:attrName>ppt_y</p:attrName>
                                        </p:attrNameLst>
                                      </p:cBhvr>
                                    </p:animMotion>
                                  </p:childTnLst>
                                </p:cTn>
                              </p:par>
                            </p:childTnLst>
                          </p:cTn>
                        </p:par>
                        <p:par>
                          <p:cTn id="17" fill="hold">
                            <p:stCondLst>
                              <p:cond delay="0"/>
                            </p:stCondLst>
                            <p:childTnLst>
                              <p:par>
                                <p:cTn id="18" presetID="-1" presetClass="path" presetSubtype="0" accel="50000" decel="50000" fill="hold" nodeType="withEffect">
                                  <p:stCondLst>
                                    <p:cond delay="0"/>
                                  </p:stCondLst>
                                  <p:childTnLst>
                                    <p:animMotion origin="layout" path="M 0.000000 0.000000 L -0.142468 0.456117" pathEditMode="relative">
                                      <p:cBhvr>
                                        <p:cTn id="19" dur="1000" fill="hold"/>
                                        <p:tgtEl>
                                          <p:spTgt spid="1372"/>
                                        </p:tgtEl>
                                        <p:attrNameLst>
                                          <p:attrName>ppt_x</p:attrName>
                                          <p:attrName>ppt_y</p:attrName>
                                        </p:attrNameLst>
                                      </p:cBhvr>
                                    </p:animMotion>
                                  </p:childTnLst>
                                </p:cTn>
                              </p:par>
                            </p:childTnLst>
                          </p:cTn>
                        </p:par>
                        <p:par>
                          <p:cTn id="20" fill="hold">
                            <p:stCondLst>
                              <p:cond delay="1000"/>
                            </p:stCondLst>
                            <p:childTnLst>
                              <p:par>
                                <p:cTn id="21" presetID="1" presetClass="entr" presetSubtype="0" fill="hold" grpId="6" nodeType="afterEffect">
                                  <p:stCondLst>
                                    <p:cond delay="0"/>
                                  </p:stCondLst>
                                  <p:iterate>
                                    <p:tmAbs val="0"/>
                                  </p:iterate>
                                  <p:childTnLst>
                                    <p:set>
                                      <p:cBhvr>
                                        <p:cTn id="22" fill="hold"/>
                                        <p:tgtEl>
                                          <p:spTgt spid="13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path" presetSubtype="0" accel="50000" decel="50000" fill="hold" nodeType="clickEffect">
                                  <p:stCondLst>
                                    <p:cond delay="0"/>
                                  </p:stCondLst>
                                  <p:childTnLst>
                                    <p:animMotion origin="layout" path="M 0.000000 0.000000 L 0.397917 0.485349" pathEditMode="relative">
                                      <p:cBhvr>
                                        <p:cTn id="26" dur="1000" fill="hold"/>
                                        <p:tgtEl>
                                          <p:spTgt spid="1376"/>
                                        </p:tgtEl>
                                        <p:attrNameLst>
                                          <p:attrName>ppt_x</p:attrName>
                                          <p:attrName>ppt_y</p:attrName>
                                        </p:attrNameLst>
                                      </p:cBhvr>
                                    </p:animMotion>
                                  </p:childTnLst>
                                </p:cTn>
                              </p:par>
                            </p:childTnLst>
                          </p:cTn>
                        </p:par>
                        <p:par>
                          <p:cTn id="27" fill="hold">
                            <p:stCondLst>
                              <p:cond delay="0"/>
                            </p:stCondLst>
                            <p:childTnLst>
                              <p:par>
                                <p:cTn id="28" presetID="-1" presetClass="path" presetSubtype="0" accel="50000" decel="50000" fill="hold" nodeType="withEffect">
                                  <p:stCondLst>
                                    <p:cond delay="0"/>
                                  </p:stCondLst>
                                  <p:childTnLst>
                                    <p:animMotion origin="layout" path="M 0.000000 0.000000 L 0.179427 0.455920" pathEditMode="relative">
                                      <p:cBhvr>
                                        <p:cTn id="29" dur="1000" fill="hold"/>
                                        <p:tgtEl>
                                          <p:spTgt spid="1380"/>
                                        </p:tgtEl>
                                        <p:attrNameLst>
                                          <p:attrName>ppt_x</p:attrName>
                                          <p:attrName>ppt_y</p:attrName>
                                        </p:attrNameLst>
                                      </p:cBhvr>
                                    </p:animMotion>
                                  </p:childTnLst>
                                </p:cTn>
                              </p:par>
                            </p:childTnLst>
                          </p:cTn>
                        </p:par>
                        <p:par>
                          <p:cTn id="30" fill="hold">
                            <p:stCondLst>
                              <p:cond delay="1000"/>
                            </p:stCondLst>
                            <p:childTnLst>
                              <p:par>
                                <p:cTn id="31" presetID="1" presetClass="entr" presetSubtype="0" fill="hold" grpId="9" nodeType="afterEffect">
                                  <p:stCondLst>
                                    <p:cond delay="0"/>
                                  </p:stCondLst>
                                  <p:iterate>
                                    <p:tmAbs val="0"/>
                                  </p:iterate>
                                  <p:childTnLst>
                                    <p:set>
                                      <p:cBhvr>
                                        <p:cTn id="32" fill="hold"/>
                                        <p:tgtEl>
                                          <p:spTgt spid="1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 grpId="3" animBg="1" advAuto="0"/>
      <p:bldP spid="1365" grpId="6" animBg="1" advAuto="0"/>
      <p:bldP spid="1368" grpId="9"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4" name="Hot Cold BACK2.jpg" descr="Hot Cold BACK2.jpg"/>
          <p:cNvPicPr>
            <a:picLocks noChangeAspect="1"/>
          </p:cNvPicPr>
          <p:nvPr/>
        </p:nvPicPr>
        <p:blipFill>
          <a:blip r:embed="rId2">
            <a:extLst/>
          </a:blip>
          <a:stretch>
            <a:fillRect/>
          </a:stretch>
        </p:blipFill>
        <p:spPr>
          <a:xfrm>
            <a:off x="0" y="-6350"/>
            <a:ext cx="24384001" cy="13728701"/>
          </a:xfrm>
          <a:prstGeom prst="rect">
            <a:avLst/>
          </a:prstGeom>
          <a:ln w="12700">
            <a:miter lim="400000"/>
          </a:ln>
        </p:spPr>
      </p:pic>
      <p:sp>
        <p:nvSpPr>
          <p:cNvPr id="1385" name="Oval"/>
          <p:cNvSpPr/>
          <p:nvPr/>
        </p:nvSpPr>
        <p:spPr>
          <a:xfrm>
            <a:off x="5462554" y="4238365"/>
            <a:ext cx="12801601" cy="5384801"/>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pic>
        <p:nvPicPr>
          <p:cNvPr id="1386" name="LETTERINGhotcold 2.png" descr="LETTERINGhotcold 2.png"/>
          <p:cNvPicPr>
            <a:picLocks noChangeAspect="1"/>
          </p:cNvPicPr>
          <p:nvPr/>
        </p:nvPicPr>
        <p:blipFill>
          <a:blip r:embed="rId3">
            <a:extLst/>
          </a:blip>
          <a:stretch>
            <a:fillRect/>
          </a:stretch>
        </p:blipFill>
        <p:spPr>
          <a:prstGeom prst="rect">
            <a:avLst/>
          </a:prstGeom>
          <a:ln w="12700">
            <a:miter lim="400000"/>
          </a:ln>
        </p:spPr>
      </p:pic>
      <p:sp>
        <p:nvSpPr>
          <p:cNvPr id="1387" name="Line"/>
          <p:cNvSpPr/>
          <p:nvPr/>
        </p:nvSpPr>
        <p:spPr>
          <a:xfrm>
            <a:off x="2686278" y="6426192"/>
            <a:ext cx="9226323" cy="3"/>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88" name="Line"/>
          <p:cNvSpPr/>
          <p:nvPr/>
        </p:nvSpPr>
        <p:spPr>
          <a:xfrm flipH="1">
            <a:off x="12147322" y="6388102"/>
            <a:ext cx="9087159" cy="1"/>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89" name="Line"/>
          <p:cNvSpPr/>
          <p:nvPr/>
        </p:nvSpPr>
        <p:spPr>
          <a:xfrm>
            <a:off x="11785600" y="2057400"/>
            <a:ext cx="88900" cy="4038600"/>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90" name="Line"/>
          <p:cNvSpPr/>
          <p:nvPr/>
        </p:nvSpPr>
        <p:spPr>
          <a:xfrm flipH="1">
            <a:off x="12280900" y="2921000"/>
            <a:ext cx="4559300" cy="3243885"/>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91" name="Line"/>
          <p:cNvSpPr/>
          <p:nvPr/>
        </p:nvSpPr>
        <p:spPr>
          <a:xfrm>
            <a:off x="6073602" y="3170663"/>
            <a:ext cx="5750098" cy="3128538"/>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92" name="Line"/>
          <p:cNvSpPr/>
          <p:nvPr/>
        </p:nvSpPr>
        <p:spPr>
          <a:xfrm flipV="1">
            <a:off x="12001499" y="6222999"/>
            <a:ext cx="1" cy="5386014"/>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93" name="Line"/>
          <p:cNvSpPr/>
          <p:nvPr/>
        </p:nvSpPr>
        <p:spPr>
          <a:xfrm flipV="1">
            <a:off x="5867400" y="6273799"/>
            <a:ext cx="5943600" cy="3835401"/>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94" name="Line"/>
          <p:cNvSpPr/>
          <p:nvPr/>
        </p:nvSpPr>
        <p:spPr>
          <a:xfrm flipH="1" flipV="1">
            <a:off x="11861800" y="6299199"/>
            <a:ext cx="6350000" cy="3784601"/>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95" name="RECE"/>
          <p:cNvSpPr/>
          <p:nvPr/>
        </p:nvSpPr>
        <p:spPr>
          <a:xfrm>
            <a:off x="9243699" y="-118773"/>
            <a:ext cx="5143501" cy="246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13200">
                <a:solidFill>
                  <a:srgbClr val="FFFFFF"/>
                </a:solidFill>
                <a:latin typeface="Arial Black"/>
                <a:ea typeface="Arial Black"/>
                <a:cs typeface="Arial Black"/>
                <a:sym typeface="Arial Black"/>
              </a:defRPr>
            </a:lvl1pPr>
          </a:lstStyle>
          <a:p>
            <a:r>
              <a:t>RECE</a:t>
            </a:r>
          </a:p>
        </p:txBody>
      </p:sp>
      <p:sp>
        <p:nvSpPr>
          <p:cNvPr id="1396" name="FOARTE CALD"/>
          <p:cNvSpPr/>
          <p:nvPr/>
        </p:nvSpPr>
        <p:spPr>
          <a:xfrm>
            <a:off x="5413920" y="11240085"/>
            <a:ext cx="13175160" cy="246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13200">
                <a:solidFill>
                  <a:srgbClr val="FFFFFF"/>
                </a:solidFill>
                <a:latin typeface="Arial Black"/>
                <a:ea typeface="Arial Black"/>
                <a:cs typeface="Arial Black"/>
                <a:sym typeface="Arial Black"/>
              </a:defRPr>
            </a:lvl1pPr>
          </a:lstStyle>
          <a:p>
            <a:r>
              <a:t>FOARTE CALD</a:t>
            </a:r>
          </a:p>
        </p:txBody>
      </p:sp>
      <p:grpSp>
        <p:nvGrpSpPr>
          <p:cNvPr id="1400" name="Group"/>
          <p:cNvGrpSpPr/>
          <p:nvPr/>
        </p:nvGrpSpPr>
        <p:grpSpPr>
          <a:xfrm>
            <a:off x="6108700" y="4953000"/>
            <a:ext cx="11509310" cy="3124200"/>
            <a:chOff x="0" y="0"/>
            <a:chExt cx="11509309" cy="3124200"/>
          </a:xfrm>
        </p:grpSpPr>
        <p:pic>
          <p:nvPicPr>
            <p:cNvPr id="1397" name="3-dpfs-one-glasses 2.png" descr="3-dpfs-one-glasses 2.png"/>
            <p:cNvPicPr>
              <a:picLocks noChangeAspect="1"/>
            </p:cNvPicPr>
            <p:nvPr/>
          </p:nvPicPr>
          <p:blipFill>
            <a:blip r:embed="rId4">
              <a:extLst/>
            </a:blip>
            <a:stretch>
              <a:fillRect/>
            </a:stretch>
          </p:blipFill>
          <p:spPr>
            <a:xfrm>
              <a:off x="7162800" y="190500"/>
              <a:ext cx="4346510" cy="2730500"/>
            </a:xfrm>
            <a:prstGeom prst="rect">
              <a:avLst/>
            </a:prstGeom>
            <a:ln w="12700" cap="flat">
              <a:noFill/>
              <a:miter lim="400000"/>
            </a:ln>
            <a:effectLst/>
          </p:spPr>
        </p:pic>
        <p:pic>
          <p:nvPicPr>
            <p:cNvPr id="1398" name="3-dogs-happy 7.png" descr="3-dogs-happy 7.png"/>
            <p:cNvPicPr>
              <a:picLocks noChangeAspect="1"/>
            </p:cNvPicPr>
            <p:nvPr/>
          </p:nvPicPr>
          <p:blipFill>
            <a:blip r:embed="rId5">
              <a:extLst/>
            </a:blip>
            <a:stretch>
              <a:fillRect/>
            </a:stretch>
          </p:blipFill>
          <p:spPr>
            <a:xfrm>
              <a:off x="3886200" y="0"/>
              <a:ext cx="3408219" cy="3124200"/>
            </a:xfrm>
            <a:prstGeom prst="rect">
              <a:avLst/>
            </a:prstGeom>
            <a:ln w="12700" cap="flat">
              <a:noFill/>
              <a:miter lim="400000"/>
            </a:ln>
            <a:effectLst/>
          </p:spPr>
        </p:pic>
        <p:pic>
          <p:nvPicPr>
            <p:cNvPr id="1399" name="3-dogs-happy 9.png" descr="3-dogs-happy 9.png"/>
            <p:cNvPicPr>
              <a:picLocks noChangeAspect="1"/>
            </p:cNvPicPr>
            <p:nvPr/>
          </p:nvPicPr>
          <p:blipFill>
            <a:blip r:embed="rId6">
              <a:extLst/>
            </a:blip>
            <a:stretch>
              <a:fillRect/>
            </a:stretch>
          </p:blipFill>
          <p:spPr>
            <a:xfrm>
              <a:off x="0" y="0"/>
              <a:ext cx="3657600" cy="3073400"/>
            </a:xfrm>
            <a:prstGeom prst="rect">
              <a:avLst/>
            </a:prstGeom>
            <a:ln w="12700" cap="flat">
              <a:noFill/>
              <a:miter lim="400000"/>
            </a:ln>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01626 -0.312037" pathEditMode="relative">
                                      <p:cBhvr>
                                        <p:cTn id="6" dur="1000" fill="hold"/>
                                        <p:tgtEl>
                                          <p:spTgt spid="140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 name="NEW DOG FUR GENETICS MADE WIDEFFFFF 200.jpg" descr="NEW DOG FUR GENETICS MADE WIDEFFFFF 20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03" name="LRG NEW-DOG-FUR-GENETICS-snow-shadows 2.png" descr="LRG NEW-DOG-FUR-GENETICS-snow-shadows 2.png"/>
          <p:cNvPicPr>
            <a:picLocks noChangeAspect="1"/>
          </p:cNvPicPr>
          <p:nvPr/>
        </p:nvPicPr>
        <p:blipFill>
          <a:blip r:embed="rId3">
            <a:extLst/>
          </a:blip>
          <a:stretch>
            <a:fillRect/>
          </a:stretch>
        </p:blipFill>
        <p:spPr>
          <a:xfrm>
            <a:off x="2133600" y="4432300"/>
            <a:ext cx="20116800" cy="9283700"/>
          </a:xfrm>
          <a:prstGeom prst="rect">
            <a:avLst/>
          </a:prstGeom>
          <a:ln w="12700">
            <a:miter lim="400000"/>
          </a:ln>
        </p:spPr>
      </p:pic>
      <p:pic>
        <p:nvPicPr>
          <p:cNvPr id="1404" name="cold-dogs 4.png" descr="cold-dogs 4.png"/>
          <p:cNvPicPr>
            <a:picLocks noChangeAspect="1"/>
          </p:cNvPicPr>
          <p:nvPr/>
        </p:nvPicPr>
        <p:blipFill>
          <a:blip r:embed="rId4">
            <a:extLst/>
          </a:blip>
          <a:stretch>
            <a:fillRect/>
          </a:stretch>
        </p:blipFill>
        <p:spPr>
          <a:xfrm>
            <a:off x="2082800" y="4178300"/>
            <a:ext cx="12802984" cy="78359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4" grpId="1"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6" name="NEW DOG FUR GENETICS MADE WIDEFFFFF 200.jpg" descr="NEW DOG FUR GENETICS MADE WIDEFFFFF 20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1410" name="Group"/>
          <p:cNvGrpSpPr/>
          <p:nvPr/>
        </p:nvGrpSpPr>
        <p:grpSpPr>
          <a:xfrm>
            <a:off x="-1651000" y="5329801"/>
            <a:ext cx="14541500" cy="8462347"/>
            <a:chOff x="0" y="0"/>
            <a:chExt cx="14541500" cy="8462345"/>
          </a:xfrm>
        </p:grpSpPr>
        <p:pic>
          <p:nvPicPr>
            <p:cNvPr id="1407" name="Graves-with-Shadows-2bbb 2.png" descr="Graves-with-Shadows-2bbb 2.png"/>
            <p:cNvPicPr>
              <a:picLocks noChangeAspect="1"/>
            </p:cNvPicPr>
            <p:nvPr/>
          </p:nvPicPr>
          <p:blipFill>
            <a:blip r:embed="rId3">
              <a:extLst/>
            </a:blip>
            <a:stretch>
              <a:fillRect/>
            </a:stretch>
          </p:blipFill>
          <p:spPr>
            <a:xfrm>
              <a:off x="0" y="0"/>
              <a:ext cx="14541500" cy="8462346"/>
            </a:xfrm>
            <a:prstGeom prst="rect">
              <a:avLst/>
            </a:prstGeom>
            <a:ln w="12700" cap="flat">
              <a:noFill/>
              <a:miter lim="400000"/>
            </a:ln>
            <a:effectLst/>
          </p:spPr>
        </p:pic>
        <p:sp>
          <p:nvSpPr>
            <p:cNvPr id="1408" name="SL"/>
            <p:cNvSpPr/>
            <p:nvPr/>
          </p:nvSpPr>
          <p:spPr>
            <a:xfrm>
              <a:off x="11569427" y="2302426"/>
              <a:ext cx="2061717" cy="18043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2000" b="1">
                  <a:solidFill>
                    <a:srgbClr val="444444"/>
                  </a:solidFill>
                  <a:latin typeface="Arial"/>
                  <a:ea typeface="Arial"/>
                  <a:cs typeface="Arial"/>
                  <a:sym typeface="Arial"/>
                </a:defRPr>
              </a:lvl1pPr>
            </a:lstStyle>
            <a:p>
              <a:r>
                <a:t>SL</a:t>
              </a:r>
            </a:p>
          </p:txBody>
        </p:sp>
        <p:sp>
          <p:nvSpPr>
            <p:cNvPr id="1409" name="SS"/>
            <p:cNvSpPr/>
            <p:nvPr/>
          </p:nvSpPr>
          <p:spPr>
            <a:xfrm>
              <a:off x="5612953" y="1038776"/>
              <a:ext cx="2147293" cy="18043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2000" b="1">
                  <a:solidFill>
                    <a:srgbClr val="444444"/>
                  </a:solidFill>
                  <a:latin typeface="Arial"/>
                  <a:ea typeface="Arial"/>
                  <a:cs typeface="Arial"/>
                  <a:sym typeface="Arial"/>
                </a:defRPr>
              </a:lvl1pPr>
            </a:lstStyle>
            <a:p>
              <a:r>
                <a:t>SS</a:t>
              </a:r>
            </a:p>
          </p:txBody>
        </p:sp>
      </p:grpSp>
      <p:pic>
        <p:nvPicPr>
          <p:cNvPr id="1411" name="cold-dogs 4 copybbb.png" descr="cold-dogs 4 copybbb.png"/>
          <p:cNvPicPr>
            <a:picLocks noChangeAspect="1"/>
          </p:cNvPicPr>
          <p:nvPr/>
        </p:nvPicPr>
        <p:blipFill>
          <a:blip r:embed="rId4">
            <a:extLst/>
          </a:blip>
          <a:stretch>
            <a:fillRect/>
          </a:stretch>
        </p:blipFill>
        <p:spPr>
          <a:xfrm>
            <a:off x="14460215" y="8370329"/>
            <a:ext cx="8445501" cy="5346863"/>
          </a:xfrm>
          <a:prstGeom prst="rect">
            <a:avLst/>
          </a:prstGeom>
          <a:ln w="12700">
            <a:miter lim="400000"/>
          </a:ln>
        </p:spPr>
      </p:pic>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 name="Blue BACKBBB 200.jpg" descr="Blue BACKBBB 20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414" name="Oval"/>
          <p:cNvSpPr/>
          <p:nvPr/>
        </p:nvSpPr>
        <p:spPr>
          <a:xfrm>
            <a:off x="4838700" y="698500"/>
            <a:ext cx="13995400" cy="6057900"/>
          </a:xfrm>
          <a:prstGeom prst="ellipse">
            <a:avLst/>
          </a:prstGeom>
          <a:solidFill>
            <a:srgbClr val="FFFFFF">
              <a:alpha val="35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415" name="Cu păr scurt"/>
          <p:cNvSpPr/>
          <p:nvPr/>
        </p:nvSpPr>
        <p:spPr>
          <a:xfrm>
            <a:off x="1071959" y="12357100"/>
            <a:ext cx="5500242"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FFFFFF"/>
                </a:solidFill>
                <a:latin typeface="Arial"/>
                <a:ea typeface="Arial"/>
                <a:cs typeface="Arial"/>
                <a:sym typeface="Arial"/>
              </a:defRPr>
            </a:lvl1pPr>
          </a:lstStyle>
          <a:p>
            <a:r>
              <a:t>Cu păr scurt</a:t>
            </a:r>
          </a:p>
        </p:txBody>
      </p:sp>
      <p:sp>
        <p:nvSpPr>
          <p:cNvPr id="1416" name="Cu păr mediu"/>
          <p:cNvSpPr/>
          <p:nvPr/>
        </p:nvSpPr>
        <p:spPr>
          <a:xfrm>
            <a:off x="8754417" y="12350750"/>
            <a:ext cx="5956996"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FFFFFF"/>
                </a:solidFill>
                <a:latin typeface="Arial"/>
                <a:ea typeface="Arial"/>
                <a:cs typeface="Arial"/>
                <a:sym typeface="Arial"/>
              </a:defRPr>
            </a:lvl1pPr>
          </a:lstStyle>
          <a:p>
            <a:r>
              <a:t>Cu păr mediu</a:t>
            </a:r>
          </a:p>
        </p:txBody>
      </p:sp>
      <p:grpSp>
        <p:nvGrpSpPr>
          <p:cNvPr id="1419" name="Group"/>
          <p:cNvGrpSpPr/>
          <p:nvPr/>
        </p:nvGrpSpPr>
        <p:grpSpPr>
          <a:xfrm>
            <a:off x="15290800" y="6702164"/>
            <a:ext cx="7988300" cy="6763929"/>
            <a:chOff x="0" y="0"/>
            <a:chExt cx="7988300" cy="6763928"/>
          </a:xfrm>
        </p:grpSpPr>
        <p:sp>
          <p:nvSpPr>
            <p:cNvPr id="1417" name="Cu păr lung"/>
            <p:cNvSpPr/>
            <p:nvPr/>
          </p:nvSpPr>
          <p:spPr>
            <a:xfrm>
              <a:off x="1994421" y="5650842"/>
              <a:ext cx="5193953" cy="111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200" b="1">
                  <a:solidFill>
                    <a:srgbClr val="FFFFFF"/>
                  </a:solidFill>
                  <a:latin typeface="Arial"/>
                  <a:ea typeface="Arial"/>
                  <a:cs typeface="Arial"/>
                  <a:sym typeface="Arial"/>
                </a:defRPr>
              </a:lvl1pPr>
            </a:lstStyle>
            <a:p>
              <a:r>
                <a:t>Cu păr lung</a:t>
              </a:r>
            </a:p>
          </p:txBody>
        </p:sp>
        <p:pic>
          <p:nvPicPr>
            <p:cNvPr id="1418" name="3-dogs-OK 5.png" descr="3-dogs-OK 5.png"/>
            <p:cNvPicPr>
              <a:picLocks noChangeAspect="1"/>
            </p:cNvPicPr>
            <p:nvPr/>
          </p:nvPicPr>
          <p:blipFill>
            <a:blip r:embed="rId3">
              <a:extLst/>
            </a:blip>
            <a:stretch>
              <a:fillRect/>
            </a:stretch>
          </p:blipFill>
          <p:spPr>
            <a:xfrm>
              <a:off x="0" y="0"/>
              <a:ext cx="7988300" cy="6035936"/>
            </a:xfrm>
            <a:prstGeom prst="rect">
              <a:avLst/>
            </a:prstGeom>
            <a:ln w="12700" cap="flat">
              <a:noFill/>
              <a:miter lim="400000"/>
            </a:ln>
            <a:effectLst/>
          </p:spPr>
        </p:pic>
      </p:grpSp>
      <p:pic>
        <p:nvPicPr>
          <p:cNvPr id="1420" name="2LOGHAIR-LOVE 2.png" descr="2LOGHAIR-LOVE 2.png"/>
          <p:cNvPicPr>
            <a:picLocks noChangeAspect="1"/>
          </p:cNvPicPr>
          <p:nvPr/>
        </p:nvPicPr>
        <p:blipFill>
          <a:blip r:embed="rId4">
            <a:extLst/>
          </a:blip>
          <a:stretch>
            <a:fillRect/>
          </a:stretch>
        </p:blipFill>
        <p:spPr>
          <a:xfrm>
            <a:off x="3627550" y="-12700"/>
            <a:ext cx="16198586" cy="6540500"/>
          </a:xfrm>
          <a:prstGeom prst="rect">
            <a:avLst/>
          </a:prstGeom>
          <a:ln w="12700">
            <a:miter lim="400000"/>
          </a:ln>
        </p:spPr>
      </p:pic>
      <p:pic>
        <p:nvPicPr>
          <p:cNvPr id="1421" name="SL 4.png" descr="SL 4.png"/>
          <p:cNvPicPr>
            <a:picLocks noChangeAspect="1"/>
          </p:cNvPicPr>
          <p:nvPr/>
        </p:nvPicPr>
        <p:blipFill>
          <a:blip r:embed="rId5">
            <a:extLst/>
          </a:blip>
          <a:stretch>
            <a:fillRect/>
          </a:stretch>
        </p:blipFill>
        <p:spPr>
          <a:xfrm>
            <a:off x="6972300" y="2921000"/>
            <a:ext cx="787400" cy="1316311"/>
          </a:xfrm>
          <a:prstGeom prst="rect">
            <a:avLst/>
          </a:prstGeom>
          <a:ln w="12700">
            <a:miter lim="400000"/>
          </a:ln>
        </p:spPr>
      </p:pic>
      <p:pic>
        <p:nvPicPr>
          <p:cNvPr id="1422" name="SL 2.png" descr="SL 2.png"/>
          <p:cNvPicPr>
            <a:picLocks noChangeAspect="1"/>
          </p:cNvPicPr>
          <p:nvPr/>
        </p:nvPicPr>
        <p:blipFill>
          <a:blip r:embed="rId6">
            <a:extLst/>
          </a:blip>
          <a:stretch>
            <a:fillRect/>
          </a:stretch>
        </p:blipFill>
        <p:spPr>
          <a:xfrm>
            <a:off x="15709900" y="3060700"/>
            <a:ext cx="774700" cy="1301654"/>
          </a:xfrm>
          <a:prstGeom prst="rect">
            <a:avLst/>
          </a:prstGeom>
          <a:ln w="12700">
            <a:miter lim="400000"/>
          </a:ln>
        </p:spPr>
      </p:pic>
      <p:grpSp>
        <p:nvGrpSpPr>
          <p:cNvPr id="1426" name="Group"/>
          <p:cNvGrpSpPr/>
          <p:nvPr/>
        </p:nvGrpSpPr>
        <p:grpSpPr>
          <a:xfrm>
            <a:off x="952500" y="7308522"/>
            <a:ext cx="6807200" cy="6149426"/>
            <a:chOff x="0" y="0"/>
            <a:chExt cx="6807200" cy="6149425"/>
          </a:xfrm>
        </p:grpSpPr>
        <p:pic>
          <p:nvPicPr>
            <p:cNvPr id="1423" name="3-dogs-OK 9.png" descr="3-dogs-OK 9.png"/>
            <p:cNvPicPr>
              <a:picLocks noChangeAspect="1"/>
            </p:cNvPicPr>
            <p:nvPr/>
          </p:nvPicPr>
          <p:blipFill>
            <a:blip r:embed="rId7">
              <a:alphaModFix amt="15000"/>
              <a:extLst/>
            </a:blip>
            <a:stretch>
              <a:fillRect/>
            </a:stretch>
          </p:blipFill>
          <p:spPr>
            <a:xfrm>
              <a:off x="0" y="0"/>
              <a:ext cx="6807200" cy="6149426"/>
            </a:xfrm>
            <a:prstGeom prst="rect">
              <a:avLst/>
            </a:prstGeom>
            <a:ln w="12700" cap="flat">
              <a:noFill/>
              <a:miter lim="400000"/>
            </a:ln>
            <a:effectLst/>
          </p:spPr>
        </p:pic>
        <p:pic>
          <p:nvPicPr>
            <p:cNvPr id="1424" name="SL-3sss 2.png" descr="SL-3sss 2.png"/>
            <p:cNvPicPr>
              <a:picLocks noChangeAspect="1"/>
            </p:cNvPicPr>
            <p:nvPr/>
          </p:nvPicPr>
          <p:blipFill>
            <a:blip r:embed="rId8">
              <a:alphaModFix amt="34000"/>
              <a:extLst/>
            </a:blip>
            <a:stretch>
              <a:fillRect/>
            </a:stretch>
          </p:blipFill>
          <p:spPr>
            <a:xfrm>
              <a:off x="2120900" y="2038677"/>
              <a:ext cx="765530" cy="1092201"/>
            </a:xfrm>
            <a:prstGeom prst="rect">
              <a:avLst/>
            </a:prstGeom>
            <a:ln w="12700" cap="flat">
              <a:noFill/>
              <a:miter lim="400000"/>
            </a:ln>
            <a:effectLst/>
          </p:spPr>
        </p:pic>
        <p:pic>
          <p:nvPicPr>
            <p:cNvPr id="1425" name="SL-3sss 2.png" descr="SL-3sss 2.png"/>
            <p:cNvPicPr>
              <a:picLocks noChangeAspect="1"/>
            </p:cNvPicPr>
            <p:nvPr/>
          </p:nvPicPr>
          <p:blipFill>
            <a:blip r:embed="rId8">
              <a:alphaModFix amt="34000"/>
              <a:extLst/>
            </a:blip>
            <a:stretch>
              <a:fillRect/>
            </a:stretch>
          </p:blipFill>
          <p:spPr>
            <a:xfrm>
              <a:off x="3009900" y="2038677"/>
              <a:ext cx="765530" cy="1092201"/>
            </a:xfrm>
            <a:prstGeom prst="rect">
              <a:avLst/>
            </a:prstGeom>
            <a:ln w="12700" cap="flat">
              <a:noFill/>
              <a:miter lim="400000"/>
            </a:ln>
            <a:effectLst/>
          </p:spPr>
        </p:pic>
      </p:grpSp>
      <p:grpSp>
        <p:nvGrpSpPr>
          <p:cNvPr id="1431" name="Group"/>
          <p:cNvGrpSpPr/>
          <p:nvPr/>
        </p:nvGrpSpPr>
        <p:grpSpPr>
          <a:xfrm>
            <a:off x="7759700" y="7416173"/>
            <a:ext cx="7137400" cy="5639428"/>
            <a:chOff x="0" y="0"/>
            <a:chExt cx="7137400" cy="5639427"/>
          </a:xfrm>
        </p:grpSpPr>
        <p:pic>
          <p:nvPicPr>
            <p:cNvPr id="1427" name="3-dogs-OK 8.png" descr="3-dogs-OK 8.png"/>
            <p:cNvPicPr>
              <a:picLocks noChangeAspect="1"/>
            </p:cNvPicPr>
            <p:nvPr/>
          </p:nvPicPr>
          <p:blipFill>
            <a:blip r:embed="rId9">
              <a:alphaModFix amt="15000"/>
              <a:extLst/>
            </a:blip>
            <a:stretch>
              <a:fillRect/>
            </a:stretch>
          </p:blipFill>
          <p:spPr>
            <a:xfrm>
              <a:off x="0" y="0"/>
              <a:ext cx="7137400" cy="5639428"/>
            </a:xfrm>
            <a:prstGeom prst="rect">
              <a:avLst/>
            </a:prstGeom>
            <a:ln w="12700" cap="flat">
              <a:noFill/>
              <a:miter lim="400000"/>
            </a:ln>
            <a:effectLst/>
          </p:spPr>
        </p:pic>
        <p:grpSp>
          <p:nvGrpSpPr>
            <p:cNvPr id="1430" name="Group"/>
            <p:cNvGrpSpPr/>
            <p:nvPr/>
          </p:nvGrpSpPr>
          <p:grpSpPr>
            <a:xfrm>
              <a:off x="2895600" y="2063093"/>
              <a:ext cx="1562100" cy="1125234"/>
              <a:chOff x="0" y="0"/>
              <a:chExt cx="1562100" cy="1125232"/>
            </a:xfrm>
          </p:grpSpPr>
          <p:pic>
            <p:nvPicPr>
              <p:cNvPr id="1428" name="SL 5.png" descr="SL 5.png"/>
              <p:cNvPicPr>
                <a:picLocks noChangeAspect="1"/>
              </p:cNvPicPr>
              <p:nvPr/>
            </p:nvPicPr>
            <p:blipFill>
              <a:blip r:embed="rId10">
                <a:alphaModFix amt="34000"/>
                <a:extLst/>
              </a:blip>
              <a:stretch>
                <a:fillRect/>
              </a:stretch>
            </p:blipFill>
            <p:spPr>
              <a:xfrm>
                <a:off x="889000" y="0"/>
                <a:ext cx="673100" cy="1125233"/>
              </a:xfrm>
              <a:prstGeom prst="rect">
                <a:avLst/>
              </a:prstGeom>
              <a:ln w="12700" cap="flat">
                <a:noFill/>
                <a:miter lim="400000"/>
              </a:ln>
              <a:effectLst/>
            </p:spPr>
          </p:pic>
          <p:pic>
            <p:nvPicPr>
              <p:cNvPr id="1429" name="SL-3sss 2.png" descr="SL-3sss 2.png"/>
              <p:cNvPicPr>
                <a:picLocks noChangeAspect="1"/>
              </p:cNvPicPr>
              <p:nvPr/>
            </p:nvPicPr>
            <p:blipFill>
              <a:blip r:embed="rId8">
                <a:alphaModFix amt="34000"/>
                <a:extLst/>
              </a:blip>
              <a:stretch>
                <a:fillRect/>
              </a:stretch>
            </p:blipFill>
            <p:spPr>
              <a:xfrm>
                <a:off x="0" y="33032"/>
                <a:ext cx="765530" cy="1092201"/>
              </a:xfrm>
              <a:prstGeom prst="rect">
                <a:avLst/>
              </a:prstGeom>
              <a:ln w="12700" cap="flat">
                <a:noFill/>
                <a:miter lim="400000"/>
              </a:ln>
              <a:effectLst/>
            </p:spPr>
          </p:pic>
        </p:grpSp>
      </p:grpSp>
      <p:pic>
        <p:nvPicPr>
          <p:cNvPr id="1432" name="SL 4.png" descr="SL 4.png"/>
          <p:cNvPicPr>
            <a:picLocks noChangeAspect="1"/>
          </p:cNvPicPr>
          <p:nvPr/>
        </p:nvPicPr>
        <p:blipFill>
          <a:blip r:embed="rId5">
            <a:extLst/>
          </a:blip>
          <a:stretch>
            <a:fillRect/>
          </a:stretch>
        </p:blipFill>
        <p:spPr>
          <a:xfrm>
            <a:off x="7835900" y="2921000"/>
            <a:ext cx="787400" cy="1316311"/>
          </a:xfrm>
          <a:prstGeom prst="rect">
            <a:avLst/>
          </a:prstGeom>
          <a:ln w="12700">
            <a:miter lim="400000"/>
          </a:ln>
        </p:spPr>
      </p:pic>
      <p:pic>
        <p:nvPicPr>
          <p:cNvPr id="1433" name="SL 2.png" descr="SL 2.png"/>
          <p:cNvPicPr>
            <a:picLocks noChangeAspect="1"/>
          </p:cNvPicPr>
          <p:nvPr/>
        </p:nvPicPr>
        <p:blipFill>
          <a:blip r:embed="rId6">
            <a:extLst/>
          </a:blip>
          <a:stretch>
            <a:fillRect/>
          </a:stretch>
        </p:blipFill>
        <p:spPr>
          <a:xfrm>
            <a:off x="14820900" y="3162300"/>
            <a:ext cx="825500" cy="1387008"/>
          </a:xfrm>
          <a:prstGeom prst="rect">
            <a:avLst/>
          </a:prstGeom>
          <a:ln w="12700">
            <a:miter lim="400000"/>
          </a:ln>
        </p:spPr>
      </p:pic>
      <p:pic>
        <p:nvPicPr>
          <p:cNvPr id="1434" name="SL 2.png" descr="SL 2.png"/>
          <p:cNvPicPr>
            <a:picLocks noChangeAspect="1"/>
          </p:cNvPicPr>
          <p:nvPr/>
        </p:nvPicPr>
        <p:blipFill>
          <a:blip r:embed="rId6">
            <a:extLst/>
          </a:blip>
          <a:stretch>
            <a:fillRect/>
          </a:stretch>
        </p:blipFill>
        <p:spPr>
          <a:xfrm>
            <a:off x="14846300" y="3057154"/>
            <a:ext cx="774700" cy="1301654"/>
          </a:xfrm>
          <a:prstGeom prst="rect">
            <a:avLst/>
          </a:prstGeom>
          <a:ln w="12700">
            <a:miter lim="400000"/>
          </a:ln>
        </p:spPr>
      </p:pic>
      <p:pic>
        <p:nvPicPr>
          <p:cNvPr id="1435" name="SL 4.png" descr="SL 4.png"/>
          <p:cNvPicPr>
            <a:picLocks noChangeAspect="1"/>
          </p:cNvPicPr>
          <p:nvPr/>
        </p:nvPicPr>
        <p:blipFill>
          <a:blip r:embed="rId5">
            <a:extLst/>
          </a:blip>
          <a:stretch>
            <a:fillRect/>
          </a:stretch>
        </p:blipFill>
        <p:spPr>
          <a:xfrm>
            <a:off x="7835900" y="2921000"/>
            <a:ext cx="787400" cy="1316311"/>
          </a:xfrm>
          <a:prstGeom prst="rect">
            <a:avLst/>
          </a:prstGeom>
          <a:ln w="12700">
            <a:miter lim="400000"/>
          </a:ln>
        </p:spPr>
      </p:pic>
      <p:sp>
        <p:nvSpPr>
          <p:cNvPr id="1436" name="Cu păr lung"/>
          <p:cNvSpPr/>
          <p:nvPr/>
        </p:nvSpPr>
        <p:spPr>
          <a:xfrm>
            <a:off x="9137823" y="6629400"/>
            <a:ext cx="5193954"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FFFFFF"/>
                </a:solidFill>
                <a:latin typeface="Arial"/>
                <a:ea typeface="Arial"/>
                <a:cs typeface="Arial"/>
                <a:sym typeface="Arial"/>
              </a:defRPr>
            </a:lvl1pPr>
          </a:lstStyle>
          <a:p>
            <a:r>
              <a:t>Cu păr lung</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194531 0.427808" pathEditMode="relative">
                                      <p:cBhvr>
                                        <p:cTn id="6" dur="1000" fill="hold"/>
                                        <p:tgtEl>
                                          <p:spTgt spid="1434"/>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withEffect">
                                  <p:stCondLst>
                                    <p:cond delay="0"/>
                                  </p:stCondLst>
                                  <p:childTnLst>
                                    <p:animMotion origin="layout" path="M 0.000000 0.000000 L 0.444792 0.437201" pathEditMode="relative">
                                      <p:cBhvr>
                                        <p:cTn id="9" dur="1000" fill="hold"/>
                                        <p:tgtEl>
                                          <p:spTgt spid="1435"/>
                                        </p:tgtEl>
                                        <p:attrNameLst>
                                          <p:attrName>ppt_x</p:attrName>
                                          <p:attrName>ppt_y</p:attrName>
                                        </p:attrNameLst>
                                      </p:cBhvr>
                                    </p:animMotion>
                                  </p:childTnLst>
                                </p:cTn>
                              </p:par>
                            </p:childTnLst>
                          </p:cTn>
                        </p:par>
                        <p:par>
                          <p:cTn id="10" fill="hold">
                            <p:stCondLst>
                              <p:cond delay="1000"/>
                            </p:stCondLst>
                            <p:childTnLst>
                              <p:par>
                                <p:cTn id="11" presetID="1" presetClass="entr" presetSubtype="0" fill="hold" grpId="3" nodeType="afterEffect">
                                  <p:stCondLst>
                                    <p:cond delay="0"/>
                                  </p:stCondLst>
                                  <p:iterate>
                                    <p:tmAbs val="0"/>
                                  </p:iterate>
                                  <p:childTnLst>
                                    <p:set>
                                      <p:cBhvr>
                                        <p:cTn id="12" fill="hold"/>
                                        <p:tgtEl>
                                          <p:spTgt spid="1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 grpId="3"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8" name="Hot Cold BACK2.jpg" descr="Hot Cold BACK2.jpg"/>
          <p:cNvPicPr>
            <a:picLocks noChangeAspect="1"/>
          </p:cNvPicPr>
          <p:nvPr/>
        </p:nvPicPr>
        <p:blipFill>
          <a:blip r:embed="rId2">
            <a:extLst/>
          </a:blip>
          <a:stretch>
            <a:fillRect/>
          </a:stretch>
        </p:blipFill>
        <p:spPr>
          <a:xfrm>
            <a:off x="0" y="-6350"/>
            <a:ext cx="24384001" cy="13728701"/>
          </a:xfrm>
          <a:prstGeom prst="rect">
            <a:avLst/>
          </a:prstGeom>
          <a:ln w="12700">
            <a:miter lim="400000"/>
          </a:ln>
        </p:spPr>
      </p:pic>
      <p:sp>
        <p:nvSpPr>
          <p:cNvPr id="1439" name="Oval"/>
          <p:cNvSpPr/>
          <p:nvPr/>
        </p:nvSpPr>
        <p:spPr>
          <a:xfrm>
            <a:off x="5462554" y="4238365"/>
            <a:ext cx="12801601" cy="5384801"/>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pic>
        <p:nvPicPr>
          <p:cNvPr id="1440" name="LETTERINGhotcold 2.png" descr="LETTERINGhotcold 2.png"/>
          <p:cNvPicPr>
            <a:picLocks noChangeAspect="1"/>
          </p:cNvPicPr>
          <p:nvPr/>
        </p:nvPicPr>
        <p:blipFill>
          <a:blip r:embed="rId3">
            <a:extLst/>
          </a:blip>
          <a:stretch>
            <a:fillRect/>
          </a:stretch>
        </p:blipFill>
        <p:spPr>
          <a:prstGeom prst="rect">
            <a:avLst/>
          </a:prstGeom>
          <a:ln w="12700">
            <a:miter lim="400000"/>
          </a:ln>
        </p:spPr>
      </p:pic>
      <p:sp>
        <p:nvSpPr>
          <p:cNvPr id="1441" name="Line"/>
          <p:cNvSpPr/>
          <p:nvPr/>
        </p:nvSpPr>
        <p:spPr>
          <a:xfrm>
            <a:off x="2686278" y="6426192"/>
            <a:ext cx="9226323" cy="3"/>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42" name="Line"/>
          <p:cNvSpPr/>
          <p:nvPr/>
        </p:nvSpPr>
        <p:spPr>
          <a:xfrm flipH="1">
            <a:off x="12147322" y="6388102"/>
            <a:ext cx="9087159" cy="1"/>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43" name="Line"/>
          <p:cNvSpPr/>
          <p:nvPr/>
        </p:nvSpPr>
        <p:spPr>
          <a:xfrm>
            <a:off x="11785600" y="2057400"/>
            <a:ext cx="88900" cy="4038600"/>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44" name="Line"/>
          <p:cNvSpPr/>
          <p:nvPr/>
        </p:nvSpPr>
        <p:spPr>
          <a:xfrm flipH="1">
            <a:off x="12280900" y="2921000"/>
            <a:ext cx="4559300" cy="3243885"/>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45" name="Line"/>
          <p:cNvSpPr/>
          <p:nvPr/>
        </p:nvSpPr>
        <p:spPr>
          <a:xfrm>
            <a:off x="6073602" y="3170663"/>
            <a:ext cx="5750098" cy="3128538"/>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46" name="Line"/>
          <p:cNvSpPr/>
          <p:nvPr/>
        </p:nvSpPr>
        <p:spPr>
          <a:xfrm flipV="1">
            <a:off x="12001499" y="6222999"/>
            <a:ext cx="1" cy="5386014"/>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47" name="Line"/>
          <p:cNvSpPr/>
          <p:nvPr/>
        </p:nvSpPr>
        <p:spPr>
          <a:xfrm flipV="1">
            <a:off x="5867400" y="6273799"/>
            <a:ext cx="5943600" cy="3835401"/>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48" name="Line"/>
          <p:cNvSpPr/>
          <p:nvPr/>
        </p:nvSpPr>
        <p:spPr>
          <a:xfrm flipH="1" flipV="1">
            <a:off x="11861800" y="6299199"/>
            <a:ext cx="6350000" cy="3784601"/>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49" name="RECE"/>
          <p:cNvSpPr/>
          <p:nvPr/>
        </p:nvSpPr>
        <p:spPr>
          <a:xfrm>
            <a:off x="9243699" y="-118773"/>
            <a:ext cx="5143501" cy="246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13200">
                <a:solidFill>
                  <a:srgbClr val="FFFFFF"/>
                </a:solidFill>
                <a:latin typeface="Arial Black"/>
                <a:ea typeface="Arial Black"/>
                <a:cs typeface="Arial Black"/>
                <a:sym typeface="Arial Black"/>
              </a:defRPr>
            </a:lvl1pPr>
          </a:lstStyle>
          <a:p>
            <a:r>
              <a:t>RECE</a:t>
            </a:r>
          </a:p>
        </p:txBody>
      </p:sp>
      <p:sp>
        <p:nvSpPr>
          <p:cNvPr id="1450" name="FOARTE CALD"/>
          <p:cNvSpPr/>
          <p:nvPr/>
        </p:nvSpPr>
        <p:spPr>
          <a:xfrm>
            <a:off x="5413920" y="11240085"/>
            <a:ext cx="13175160" cy="246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13200">
                <a:solidFill>
                  <a:srgbClr val="FFFFFF"/>
                </a:solidFill>
                <a:latin typeface="Arial Black"/>
                <a:ea typeface="Arial Black"/>
                <a:cs typeface="Arial Black"/>
                <a:sym typeface="Arial Black"/>
              </a:defRPr>
            </a:lvl1pPr>
          </a:lstStyle>
          <a:p>
            <a:r>
              <a:t>FOARTE CALD</a:t>
            </a:r>
          </a:p>
        </p:txBody>
      </p:sp>
      <p:grpSp>
        <p:nvGrpSpPr>
          <p:cNvPr id="1454" name="Group"/>
          <p:cNvGrpSpPr/>
          <p:nvPr/>
        </p:nvGrpSpPr>
        <p:grpSpPr>
          <a:xfrm>
            <a:off x="6108700" y="4597400"/>
            <a:ext cx="11509310" cy="3124200"/>
            <a:chOff x="0" y="0"/>
            <a:chExt cx="11509309" cy="3124200"/>
          </a:xfrm>
        </p:grpSpPr>
        <p:pic>
          <p:nvPicPr>
            <p:cNvPr id="1451" name="3-dpfs-one-glasses 2.png" descr="3-dpfs-one-glasses 2.png"/>
            <p:cNvPicPr>
              <a:picLocks noChangeAspect="1"/>
            </p:cNvPicPr>
            <p:nvPr/>
          </p:nvPicPr>
          <p:blipFill>
            <a:blip r:embed="rId4">
              <a:extLst/>
            </a:blip>
            <a:stretch>
              <a:fillRect/>
            </a:stretch>
          </p:blipFill>
          <p:spPr>
            <a:xfrm>
              <a:off x="7162800" y="190500"/>
              <a:ext cx="4346510" cy="2730500"/>
            </a:xfrm>
            <a:prstGeom prst="rect">
              <a:avLst/>
            </a:prstGeom>
            <a:ln w="12700" cap="flat">
              <a:noFill/>
              <a:miter lim="400000"/>
            </a:ln>
            <a:effectLst/>
          </p:spPr>
        </p:pic>
        <p:pic>
          <p:nvPicPr>
            <p:cNvPr id="1452" name="3-dogs-happy 7.png" descr="3-dogs-happy 7.png"/>
            <p:cNvPicPr>
              <a:picLocks noChangeAspect="1"/>
            </p:cNvPicPr>
            <p:nvPr/>
          </p:nvPicPr>
          <p:blipFill>
            <a:blip r:embed="rId5">
              <a:extLst/>
            </a:blip>
            <a:stretch>
              <a:fillRect/>
            </a:stretch>
          </p:blipFill>
          <p:spPr>
            <a:xfrm>
              <a:off x="3886200" y="0"/>
              <a:ext cx="3408219" cy="3124200"/>
            </a:xfrm>
            <a:prstGeom prst="rect">
              <a:avLst/>
            </a:prstGeom>
            <a:ln w="12700" cap="flat">
              <a:noFill/>
              <a:miter lim="400000"/>
            </a:ln>
            <a:effectLst/>
          </p:spPr>
        </p:pic>
        <p:pic>
          <p:nvPicPr>
            <p:cNvPr id="1453" name="3-dogs-happy 9.png" descr="3-dogs-happy 9.png"/>
            <p:cNvPicPr>
              <a:picLocks noChangeAspect="1"/>
            </p:cNvPicPr>
            <p:nvPr/>
          </p:nvPicPr>
          <p:blipFill>
            <a:blip r:embed="rId6">
              <a:extLst/>
            </a:blip>
            <a:stretch>
              <a:fillRect/>
            </a:stretch>
          </p:blipFill>
          <p:spPr>
            <a:xfrm>
              <a:off x="0" y="0"/>
              <a:ext cx="3657600" cy="3073400"/>
            </a:xfrm>
            <a:prstGeom prst="rect">
              <a:avLst/>
            </a:prstGeom>
            <a:ln w="12700" cap="flat">
              <a:noFill/>
              <a:miter lim="400000"/>
            </a:ln>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00064 0.373148" pathEditMode="relative">
                                      <p:cBhvr>
                                        <p:cTn id="6" dur="1000" fill="hold"/>
                                        <p:tgtEl>
                                          <p:spTgt spid="14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6" name="NEW DOG FUR GENETICS MADE WIDE Desert back HOT 2.jpg" descr="NEW DOG FUR GENETICS MADE WIDE Desert back HOT 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57" name="3-dogs-happy.png" descr="3-dogs-happy.png"/>
          <p:cNvPicPr>
            <a:picLocks noChangeAspect="1"/>
          </p:cNvPicPr>
          <p:nvPr/>
        </p:nvPicPr>
        <p:blipFill>
          <a:blip r:embed="rId3">
            <a:extLst/>
          </a:blip>
          <a:stretch>
            <a:fillRect/>
          </a:stretch>
        </p:blipFill>
        <p:spPr>
          <a:xfrm>
            <a:off x="3403600" y="5118100"/>
            <a:ext cx="17373600" cy="7810500"/>
          </a:xfrm>
          <a:prstGeom prst="rect">
            <a:avLst/>
          </a:prstGeom>
          <a:ln w="12700">
            <a:miter lim="400000"/>
          </a:ln>
        </p:spPr>
      </p:pic>
      <p:pic>
        <p:nvPicPr>
          <p:cNvPr id="1458" name="Shadow-desert-2aaaaabbb.png" descr="Shadow-desert-2aaaaabbb.png"/>
          <p:cNvPicPr>
            <a:picLocks noChangeAspect="1"/>
          </p:cNvPicPr>
          <p:nvPr/>
        </p:nvPicPr>
        <p:blipFill>
          <a:blip r:embed="rId4">
            <a:alphaModFix amt="36000"/>
            <a:extLst/>
          </a:blip>
          <a:stretch>
            <a:fillRect/>
          </a:stretch>
        </p:blipFill>
        <p:spPr>
          <a:xfrm>
            <a:off x="0" y="9232900"/>
            <a:ext cx="20564454" cy="4559300"/>
          </a:xfrm>
          <a:prstGeom prst="rect">
            <a:avLst/>
          </a:prstGeom>
          <a:ln w="12700">
            <a:miter lim="400000"/>
          </a:ln>
        </p:spPr>
      </p:pic>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 name="NEW DOG FUR GENETICS MADE WIDE Desert back HOT 2.jpg" descr="NEW DOG FUR GENETICS MADE WIDE Desert back HOT 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61" name="Shadow-desert.png" descr="Shadow-desert.png"/>
          <p:cNvPicPr>
            <a:picLocks noChangeAspect="1"/>
          </p:cNvPicPr>
          <p:nvPr/>
        </p:nvPicPr>
        <p:blipFill>
          <a:blip r:embed="rId3">
            <a:alphaModFix amt="37000"/>
            <a:extLst/>
          </a:blip>
          <a:stretch>
            <a:fillRect/>
          </a:stretch>
        </p:blipFill>
        <p:spPr>
          <a:xfrm>
            <a:off x="12700" y="12700"/>
            <a:ext cx="24384000" cy="13766800"/>
          </a:xfrm>
          <a:prstGeom prst="rect">
            <a:avLst/>
          </a:prstGeom>
          <a:ln w="12700">
            <a:miter lim="400000"/>
          </a:ln>
        </p:spPr>
      </p:pic>
      <p:pic>
        <p:nvPicPr>
          <p:cNvPr id="1462" name="dog-short-hair-happy 4.png" descr="dog-short-hair-happy 4.png"/>
          <p:cNvPicPr>
            <a:picLocks noChangeAspect="1"/>
          </p:cNvPicPr>
          <p:nvPr/>
        </p:nvPicPr>
        <p:blipFill>
          <a:blip r:embed="rId4">
            <a:extLst/>
          </a:blip>
          <a:stretch>
            <a:fillRect/>
          </a:stretch>
        </p:blipFill>
        <p:spPr>
          <a:xfrm>
            <a:off x="3403600" y="5130800"/>
            <a:ext cx="17373600" cy="8191500"/>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Naturalismul"/>
          <p:cNvSpPr>
            <a:spLocks noGrp="1"/>
          </p:cNvSpPr>
          <p:nvPr>
            <p:ph type="title"/>
          </p:nvPr>
        </p:nvSpPr>
        <p:spPr>
          <a:xfrm>
            <a:off x="2451100" y="1473200"/>
            <a:ext cx="19888200" cy="2209800"/>
          </a:xfrm>
          <a:prstGeom prst="rect">
            <a:avLst/>
          </a:prstGeom>
        </p:spPr>
        <p:txBody>
          <a:bodyPr/>
          <a:lstStyle>
            <a:lvl1pPr>
              <a:defRPr>
                <a:solidFill>
                  <a:srgbClr val="381C00"/>
                </a:solidFill>
              </a:defRPr>
            </a:lvl1pPr>
          </a:lstStyle>
          <a:p>
            <a:r>
              <a:t>Naturalismul</a:t>
            </a:r>
          </a:p>
        </p:txBody>
      </p:sp>
      <p:sp>
        <p:nvSpPr>
          <p:cNvPr id="700" name="1) Natura sau materia este tot ce există."/>
          <p:cNvSpPr>
            <a:spLocks noGrp="1"/>
          </p:cNvSpPr>
          <p:nvPr>
            <p:ph type="body" sz="quarter" idx="1"/>
          </p:nvPr>
        </p:nvSpPr>
        <p:spPr>
          <a:xfrm>
            <a:off x="2267300" y="3343737"/>
            <a:ext cx="19481801" cy="1498601"/>
          </a:xfrm>
          <a:prstGeom prst="rect">
            <a:avLst/>
          </a:prstGeom>
        </p:spPr>
        <p:txBody>
          <a:bodyPr/>
          <a:lstStyle>
            <a:lvl1pPr>
              <a:defRPr>
                <a:solidFill>
                  <a:srgbClr val="381C00"/>
                </a:solidFill>
              </a:defRPr>
            </a:lvl1pPr>
          </a:lstStyle>
          <a:p>
            <a:r>
              <a:t>1) Natura sau materia este tot ce există.</a:t>
            </a:r>
          </a:p>
        </p:txBody>
      </p:sp>
      <p:sp>
        <p:nvSpPr>
          <p:cNvPr id="701" name="2) Toate lucrurile pot, și intr-adevăr trebuie să fie explicate prin timp plus șansă plus legile naturii care acționează asupra materiei."/>
          <p:cNvSpPr/>
          <p:nvPr/>
        </p:nvSpPr>
        <p:spPr>
          <a:xfrm>
            <a:off x="2307028" y="4662790"/>
            <a:ext cx="20997186" cy="88014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3" indent="0" algn="l">
              <a:defRPr sz="7200">
                <a:solidFill>
                  <a:srgbClr val="381C00"/>
                </a:solidFill>
                <a:latin typeface="DejaVu Sans"/>
                <a:ea typeface="DejaVu Sans"/>
                <a:cs typeface="DejaVu Sans"/>
                <a:sym typeface="DejaVu Sans"/>
              </a:defRPr>
            </a:pPr>
            <a:r>
              <a:t>2)</a:t>
            </a:r>
            <a:r>
              <a:rPr spc="-792"/>
              <a:t> </a:t>
            </a:r>
            <a:r>
              <a:t>Toate lucrurile pot, și intr-adevăr trebuie să fie explicate prin timp plus șansă plus </a:t>
            </a:r>
            <a:r>
              <a:rPr b="1"/>
              <a:t>legile naturii</a:t>
            </a:r>
            <a:r>
              <a:t> care acționează asupra materiei. </a:t>
            </a:r>
          </a:p>
        </p:txBody>
      </p:sp>
      <p:sp>
        <p:nvSpPr>
          <p:cNvPr id="702" name="Presupunerile Ateismului"/>
          <p:cNvSpPr/>
          <p:nvPr/>
        </p:nvSpPr>
        <p:spPr>
          <a:xfrm>
            <a:off x="2592203" y="8563788"/>
            <a:ext cx="17729201" cy="250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1900">
                <a:solidFill>
                  <a:srgbClr val="381C00"/>
                </a:solidFill>
                <a:latin typeface="HarabaraHand"/>
                <a:ea typeface="HarabaraHand"/>
                <a:cs typeface="HarabaraHand"/>
                <a:sym typeface="HarabaraHand"/>
              </a:defRPr>
            </a:lvl1pPr>
          </a:lstStyle>
          <a:p>
            <a:r>
              <a:t>Presupunerile Ateismului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type="lt">
                                    <p:tmAbs val="100"/>
                                  </p:iterate>
                                  <p:childTnLst>
                                    <p:set>
                                      <p:cBhvr>
                                        <p:cTn id="14" fill="hold"/>
                                        <p:tgtEl>
                                          <p:spTgt spid="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 grpId="1" animBg="1" advAuto="0"/>
      <p:bldP spid="701" grpId="2" animBg="1" advAuto="0"/>
      <p:bldP spid="702" grpId="3"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 name="NEW DOG FUR GENETICS MADE WIDE Desert back HOT 2.jpg" descr="NEW DOG FUR GENETICS MADE WIDE Desert back HOT 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65" name="3graves 2 copy22222.png" descr="3graves 2 copy22222.png"/>
          <p:cNvPicPr>
            <a:picLocks noChangeAspect="1"/>
          </p:cNvPicPr>
          <p:nvPr/>
        </p:nvPicPr>
        <p:blipFill>
          <a:blip r:embed="rId3">
            <a:extLst/>
          </a:blip>
          <a:stretch>
            <a:fillRect/>
          </a:stretch>
        </p:blipFill>
        <p:spPr>
          <a:xfrm>
            <a:off x="7073900" y="6045200"/>
            <a:ext cx="15381417" cy="7683500"/>
          </a:xfrm>
          <a:prstGeom prst="rect">
            <a:avLst/>
          </a:prstGeom>
          <a:ln w="12700">
            <a:miter lim="400000"/>
          </a:ln>
        </p:spPr>
      </p:pic>
      <p:sp>
        <p:nvSpPr>
          <p:cNvPr id="1466" name="SL"/>
          <p:cNvSpPr/>
          <p:nvPr/>
        </p:nvSpPr>
        <p:spPr>
          <a:xfrm>
            <a:off x="10449941" y="7276628"/>
            <a:ext cx="2061718" cy="1804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0" b="1">
                <a:solidFill>
                  <a:srgbClr val="444444"/>
                </a:solidFill>
                <a:latin typeface="Arial"/>
                <a:ea typeface="Arial"/>
                <a:cs typeface="Arial"/>
                <a:sym typeface="Arial"/>
              </a:defRPr>
            </a:lvl1pPr>
          </a:lstStyle>
          <a:p>
            <a:r>
              <a:t>SL</a:t>
            </a:r>
          </a:p>
        </p:txBody>
      </p:sp>
      <p:sp>
        <p:nvSpPr>
          <p:cNvPr id="1467" name="LL"/>
          <p:cNvSpPr/>
          <p:nvPr/>
        </p:nvSpPr>
        <p:spPr>
          <a:xfrm>
            <a:off x="17327488" y="8114828"/>
            <a:ext cx="1976140" cy="1804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0" b="1">
                <a:solidFill>
                  <a:srgbClr val="444444"/>
                </a:solidFill>
                <a:latin typeface="Arial"/>
                <a:ea typeface="Arial"/>
                <a:cs typeface="Arial"/>
                <a:sym typeface="Arial"/>
              </a:defRPr>
            </a:lvl1pPr>
          </a:lstStyle>
          <a:p>
            <a:r>
              <a:t>LL</a:t>
            </a:r>
          </a:p>
        </p:txBody>
      </p:sp>
      <p:pic>
        <p:nvPicPr>
          <p:cNvPr id="1468" name="Shadow-desert-2aaaaabbb 2.png" descr="Shadow-desert-2aaaaabbb 2.png"/>
          <p:cNvPicPr>
            <a:picLocks noChangeAspect="1"/>
          </p:cNvPicPr>
          <p:nvPr/>
        </p:nvPicPr>
        <p:blipFill>
          <a:blip r:embed="rId4">
            <a:alphaModFix amt="42000"/>
            <a:extLst/>
          </a:blip>
          <a:stretch>
            <a:fillRect/>
          </a:stretch>
        </p:blipFill>
        <p:spPr>
          <a:xfrm>
            <a:off x="12700" y="9254890"/>
            <a:ext cx="7569200" cy="4537310"/>
          </a:xfrm>
          <a:prstGeom prst="rect">
            <a:avLst/>
          </a:prstGeom>
          <a:ln w="12700">
            <a:miter lim="400000"/>
          </a:ln>
        </p:spPr>
      </p:pic>
      <p:pic>
        <p:nvPicPr>
          <p:cNvPr id="1469" name="3-dpfs-one-glasses 8.png" descr="3-dpfs-one-glasses 8.png"/>
          <p:cNvPicPr>
            <a:picLocks noChangeAspect="1"/>
          </p:cNvPicPr>
          <p:nvPr/>
        </p:nvPicPr>
        <p:blipFill>
          <a:blip r:embed="rId5">
            <a:extLst/>
          </a:blip>
          <a:stretch>
            <a:fillRect/>
          </a:stretch>
        </p:blipFill>
        <p:spPr>
          <a:xfrm>
            <a:off x="3403600" y="5143500"/>
            <a:ext cx="5334000" cy="4445000"/>
          </a:xfrm>
          <a:prstGeom prst="rect">
            <a:avLst/>
          </a:prstGeom>
          <a:ln w="12700">
            <a:miter lim="400000"/>
          </a:ln>
        </p:spPr>
      </p:pic>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1" name="Yellow BACK 2.jpg" descr="Yellow BACK 2.jpg"/>
          <p:cNvPicPr>
            <a:picLocks noChangeAspect="1"/>
          </p:cNvPicPr>
          <p:nvPr/>
        </p:nvPicPr>
        <p:blipFill>
          <a:blip r:embed="rId2">
            <a:extLst/>
          </a:blip>
          <a:stretch>
            <a:fillRect/>
          </a:stretch>
        </p:blipFill>
        <p:spPr>
          <a:xfrm>
            <a:off x="0" y="0"/>
            <a:ext cx="24384000" cy="13728700"/>
          </a:xfrm>
          <a:prstGeom prst="rect">
            <a:avLst/>
          </a:prstGeom>
          <a:ln w="12700">
            <a:miter lim="400000"/>
          </a:ln>
        </p:spPr>
      </p:pic>
      <p:sp>
        <p:nvSpPr>
          <p:cNvPr id="1472" name="Oval"/>
          <p:cNvSpPr/>
          <p:nvPr/>
        </p:nvSpPr>
        <p:spPr>
          <a:xfrm>
            <a:off x="5524500" y="622300"/>
            <a:ext cx="12407900" cy="5283200"/>
          </a:xfrm>
          <a:prstGeom prst="ellipse">
            <a:avLst/>
          </a:prstGeom>
          <a:solidFill>
            <a:srgbClr val="FFFFFF">
              <a:alpha val="85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475" name="Group"/>
          <p:cNvGrpSpPr/>
          <p:nvPr/>
        </p:nvGrpSpPr>
        <p:grpSpPr>
          <a:xfrm>
            <a:off x="952500" y="6749722"/>
            <a:ext cx="6807200" cy="6722721"/>
            <a:chOff x="0" y="0"/>
            <a:chExt cx="6807200" cy="6722720"/>
          </a:xfrm>
        </p:grpSpPr>
        <p:sp>
          <p:nvSpPr>
            <p:cNvPr id="1473" name="Cu păr scurt"/>
            <p:cNvSpPr/>
            <p:nvPr/>
          </p:nvSpPr>
          <p:spPr>
            <a:xfrm>
              <a:off x="119459" y="5609635"/>
              <a:ext cx="5500242" cy="111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200" b="1">
                  <a:solidFill>
                    <a:srgbClr val="FFFFFF"/>
                  </a:solidFill>
                  <a:latin typeface="Arial"/>
                  <a:ea typeface="Arial"/>
                  <a:cs typeface="Arial"/>
                  <a:sym typeface="Arial"/>
                </a:defRPr>
              </a:lvl1pPr>
            </a:lstStyle>
            <a:p>
              <a:r>
                <a:t>Cu păr scurt</a:t>
              </a:r>
            </a:p>
          </p:txBody>
        </p:sp>
        <p:pic>
          <p:nvPicPr>
            <p:cNvPr id="1474" name="3-dogs-OK 9.png" descr="3-dogs-OK 9.png"/>
            <p:cNvPicPr>
              <a:picLocks noChangeAspect="1"/>
            </p:cNvPicPr>
            <p:nvPr/>
          </p:nvPicPr>
          <p:blipFill>
            <a:blip r:embed="rId3">
              <a:extLst/>
            </a:blip>
            <a:stretch>
              <a:fillRect/>
            </a:stretch>
          </p:blipFill>
          <p:spPr>
            <a:xfrm>
              <a:off x="0" y="0"/>
              <a:ext cx="6807200" cy="6149426"/>
            </a:xfrm>
            <a:prstGeom prst="rect">
              <a:avLst/>
            </a:prstGeom>
            <a:ln w="12700" cap="flat">
              <a:noFill/>
              <a:miter lim="400000"/>
            </a:ln>
            <a:effectLst/>
          </p:spPr>
        </p:pic>
      </p:grpSp>
      <p:sp>
        <p:nvSpPr>
          <p:cNvPr id="1476" name="Cu păr mediu"/>
          <p:cNvSpPr/>
          <p:nvPr/>
        </p:nvSpPr>
        <p:spPr>
          <a:xfrm>
            <a:off x="8754417" y="12350750"/>
            <a:ext cx="5956996"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FFFFFF"/>
                </a:solidFill>
                <a:latin typeface="Arial"/>
                <a:ea typeface="Arial"/>
                <a:cs typeface="Arial"/>
                <a:sym typeface="Arial"/>
              </a:defRPr>
            </a:lvl1pPr>
          </a:lstStyle>
          <a:p>
            <a:r>
              <a:t>Cu păr mediu</a:t>
            </a:r>
          </a:p>
        </p:txBody>
      </p:sp>
      <p:pic>
        <p:nvPicPr>
          <p:cNvPr id="1477" name="3-dogs-OK 8.png" descr="3-dogs-OK 8.png"/>
          <p:cNvPicPr>
            <a:picLocks noChangeAspect="1"/>
          </p:cNvPicPr>
          <p:nvPr/>
        </p:nvPicPr>
        <p:blipFill>
          <a:blip r:embed="rId4">
            <a:alphaModFix amt="25000"/>
            <a:extLst/>
          </a:blip>
          <a:stretch>
            <a:fillRect/>
          </a:stretch>
        </p:blipFill>
        <p:spPr>
          <a:xfrm>
            <a:off x="7886700" y="7352673"/>
            <a:ext cx="7137400" cy="5639428"/>
          </a:xfrm>
          <a:prstGeom prst="rect">
            <a:avLst/>
          </a:prstGeom>
          <a:ln w="12700">
            <a:miter lim="400000"/>
          </a:ln>
        </p:spPr>
      </p:pic>
      <p:sp>
        <p:nvSpPr>
          <p:cNvPr id="1478" name="Cu păr lung"/>
          <p:cNvSpPr/>
          <p:nvPr/>
        </p:nvSpPr>
        <p:spPr>
          <a:xfrm>
            <a:off x="17285221" y="12350750"/>
            <a:ext cx="5193953"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FFFFFF"/>
                </a:solidFill>
                <a:latin typeface="Arial"/>
                <a:ea typeface="Arial"/>
                <a:cs typeface="Arial"/>
                <a:sym typeface="Arial"/>
              </a:defRPr>
            </a:lvl1pPr>
          </a:lstStyle>
          <a:p>
            <a:r>
              <a:t>Cu păr lung</a:t>
            </a:r>
          </a:p>
        </p:txBody>
      </p:sp>
      <p:pic>
        <p:nvPicPr>
          <p:cNvPr id="1479" name="3-dogs-OK 5.png" descr="3-dogs-OK 5.png"/>
          <p:cNvPicPr>
            <a:picLocks noChangeAspect="1"/>
          </p:cNvPicPr>
          <p:nvPr/>
        </p:nvPicPr>
        <p:blipFill>
          <a:blip r:embed="rId5">
            <a:alphaModFix amt="25000"/>
            <a:extLst/>
          </a:blip>
          <a:stretch>
            <a:fillRect/>
          </a:stretch>
        </p:blipFill>
        <p:spPr>
          <a:xfrm>
            <a:off x="15290800" y="6702164"/>
            <a:ext cx="7988300" cy="6035936"/>
          </a:xfrm>
          <a:prstGeom prst="rect">
            <a:avLst/>
          </a:prstGeom>
          <a:ln w="12700">
            <a:miter lim="400000"/>
          </a:ln>
        </p:spPr>
      </p:pic>
      <p:pic>
        <p:nvPicPr>
          <p:cNvPr id="1480" name="NEW-DOG-FUR-GENETICSSHORT-love 2.png" descr="NEW-DOG-FUR-GENETICSSHORT-love 2.png"/>
          <p:cNvPicPr>
            <a:picLocks noChangeAspect="1"/>
          </p:cNvPicPr>
          <p:nvPr/>
        </p:nvPicPr>
        <p:blipFill>
          <a:blip r:embed="rId6">
            <a:extLst/>
          </a:blip>
          <a:stretch>
            <a:fillRect/>
          </a:stretch>
        </p:blipFill>
        <p:spPr>
          <a:xfrm>
            <a:off x="5054600" y="330200"/>
            <a:ext cx="12801600" cy="5854700"/>
          </a:xfrm>
          <a:prstGeom prst="rect">
            <a:avLst/>
          </a:prstGeom>
          <a:ln w="12700">
            <a:miter lim="400000"/>
          </a:ln>
        </p:spPr>
      </p:pic>
      <p:pic>
        <p:nvPicPr>
          <p:cNvPr id="1481" name="SL-3sss.png" descr="SL-3sss.png"/>
          <p:cNvPicPr>
            <a:picLocks noChangeAspect="1"/>
          </p:cNvPicPr>
          <p:nvPr/>
        </p:nvPicPr>
        <p:blipFill>
          <a:blip r:embed="rId7">
            <a:extLst/>
          </a:blip>
          <a:stretch>
            <a:fillRect/>
          </a:stretch>
        </p:blipFill>
        <p:spPr>
          <a:xfrm>
            <a:off x="6591300" y="2844800"/>
            <a:ext cx="990600" cy="1413313"/>
          </a:xfrm>
          <a:prstGeom prst="rect">
            <a:avLst/>
          </a:prstGeom>
          <a:ln w="12700">
            <a:miter lim="400000"/>
          </a:ln>
        </p:spPr>
      </p:pic>
      <p:pic>
        <p:nvPicPr>
          <p:cNvPr id="1482" name="SL 3.png" descr="SL 3.png"/>
          <p:cNvPicPr>
            <a:picLocks noChangeAspect="1"/>
          </p:cNvPicPr>
          <p:nvPr/>
        </p:nvPicPr>
        <p:blipFill>
          <a:blip r:embed="rId8">
            <a:extLst/>
          </a:blip>
          <a:stretch>
            <a:fillRect/>
          </a:stretch>
        </p:blipFill>
        <p:spPr>
          <a:xfrm>
            <a:off x="15303500" y="2921000"/>
            <a:ext cx="939800" cy="1364359"/>
          </a:xfrm>
          <a:prstGeom prst="rect">
            <a:avLst/>
          </a:prstGeom>
          <a:ln w="12700">
            <a:miter lim="400000"/>
          </a:ln>
        </p:spPr>
      </p:pic>
      <p:pic>
        <p:nvPicPr>
          <p:cNvPr id="1483" name="SL 5.png" descr="SL 5.png"/>
          <p:cNvPicPr>
            <a:picLocks noChangeAspect="1"/>
          </p:cNvPicPr>
          <p:nvPr/>
        </p:nvPicPr>
        <p:blipFill>
          <a:blip r:embed="rId9">
            <a:alphaModFix amt="55000"/>
            <a:extLst/>
          </a:blip>
          <a:stretch>
            <a:fillRect/>
          </a:stretch>
        </p:blipFill>
        <p:spPr>
          <a:xfrm>
            <a:off x="11556770" y="9372600"/>
            <a:ext cx="828072" cy="1384300"/>
          </a:xfrm>
          <a:prstGeom prst="rect">
            <a:avLst/>
          </a:prstGeom>
          <a:ln w="12700">
            <a:miter lim="400000"/>
          </a:ln>
        </p:spPr>
      </p:pic>
      <p:pic>
        <p:nvPicPr>
          <p:cNvPr id="1484" name="SL-3sss 2.png" descr="SL-3sss 2.png"/>
          <p:cNvPicPr>
            <a:picLocks noChangeAspect="1"/>
          </p:cNvPicPr>
          <p:nvPr/>
        </p:nvPicPr>
        <p:blipFill>
          <a:blip r:embed="rId10">
            <a:alphaModFix amt="55000"/>
            <a:extLst/>
          </a:blip>
          <a:stretch>
            <a:fillRect/>
          </a:stretch>
        </p:blipFill>
        <p:spPr>
          <a:xfrm>
            <a:off x="10490200" y="9350867"/>
            <a:ext cx="1003300" cy="1431434"/>
          </a:xfrm>
          <a:prstGeom prst="rect">
            <a:avLst/>
          </a:prstGeom>
          <a:ln w="12700">
            <a:miter lim="400000"/>
          </a:ln>
        </p:spPr>
      </p:pic>
      <p:pic>
        <p:nvPicPr>
          <p:cNvPr id="1485" name="SL 5.png" descr="SL 5.png"/>
          <p:cNvPicPr>
            <a:picLocks noChangeAspect="1"/>
          </p:cNvPicPr>
          <p:nvPr/>
        </p:nvPicPr>
        <p:blipFill>
          <a:blip r:embed="rId9">
            <a:alphaModFix amt="55000"/>
            <a:extLst/>
          </a:blip>
          <a:stretch>
            <a:fillRect/>
          </a:stretch>
        </p:blipFill>
        <p:spPr>
          <a:xfrm>
            <a:off x="19672300" y="9029700"/>
            <a:ext cx="828071" cy="1384300"/>
          </a:xfrm>
          <a:prstGeom prst="rect">
            <a:avLst/>
          </a:prstGeom>
          <a:ln w="12700">
            <a:miter lim="400000"/>
          </a:ln>
        </p:spPr>
      </p:pic>
      <p:pic>
        <p:nvPicPr>
          <p:cNvPr id="1486" name="SL 5.png" descr="SL 5.png"/>
          <p:cNvPicPr>
            <a:picLocks noChangeAspect="1"/>
          </p:cNvPicPr>
          <p:nvPr/>
        </p:nvPicPr>
        <p:blipFill>
          <a:blip r:embed="rId9">
            <a:alphaModFix amt="55000"/>
            <a:extLst/>
          </a:blip>
          <a:stretch>
            <a:fillRect/>
          </a:stretch>
        </p:blipFill>
        <p:spPr>
          <a:xfrm>
            <a:off x="18719800" y="9029700"/>
            <a:ext cx="828071" cy="1384300"/>
          </a:xfrm>
          <a:prstGeom prst="rect">
            <a:avLst/>
          </a:prstGeom>
          <a:ln w="12700">
            <a:miter lim="400000"/>
          </a:ln>
        </p:spPr>
      </p:pic>
      <p:pic>
        <p:nvPicPr>
          <p:cNvPr id="1487" name="SL-3sss.png" descr="SL-3sss.png"/>
          <p:cNvPicPr>
            <a:picLocks noChangeAspect="1"/>
          </p:cNvPicPr>
          <p:nvPr/>
        </p:nvPicPr>
        <p:blipFill>
          <a:blip r:embed="rId7">
            <a:extLst/>
          </a:blip>
          <a:stretch>
            <a:fillRect/>
          </a:stretch>
        </p:blipFill>
        <p:spPr>
          <a:xfrm>
            <a:off x="7658100" y="2844800"/>
            <a:ext cx="990600" cy="1413313"/>
          </a:xfrm>
          <a:prstGeom prst="rect">
            <a:avLst/>
          </a:prstGeom>
          <a:ln w="12700">
            <a:miter lim="400000"/>
          </a:ln>
        </p:spPr>
      </p:pic>
      <p:pic>
        <p:nvPicPr>
          <p:cNvPr id="1488" name="SL 3.png" descr="SL 3.png"/>
          <p:cNvPicPr>
            <a:picLocks noChangeAspect="1"/>
          </p:cNvPicPr>
          <p:nvPr/>
        </p:nvPicPr>
        <p:blipFill>
          <a:blip r:embed="rId8">
            <a:extLst/>
          </a:blip>
          <a:stretch>
            <a:fillRect/>
          </a:stretch>
        </p:blipFill>
        <p:spPr>
          <a:xfrm>
            <a:off x="14338300" y="2870200"/>
            <a:ext cx="939800" cy="1364359"/>
          </a:xfrm>
          <a:prstGeom prst="rect">
            <a:avLst/>
          </a:prstGeom>
          <a:ln w="12700">
            <a:miter lim="400000"/>
          </a:ln>
        </p:spPr>
      </p:pic>
      <p:pic>
        <p:nvPicPr>
          <p:cNvPr id="1489" name="SL 3.png" descr="SL 3.png"/>
          <p:cNvPicPr>
            <a:picLocks noChangeAspect="1"/>
          </p:cNvPicPr>
          <p:nvPr/>
        </p:nvPicPr>
        <p:blipFill>
          <a:blip r:embed="rId8">
            <a:extLst/>
          </a:blip>
          <a:stretch>
            <a:fillRect/>
          </a:stretch>
        </p:blipFill>
        <p:spPr>
          <a:xfrm>
            <a:off x="14338300" y="2870200"/>
            <a:ext cx="939800" cy="1364359"/>
          </a:xfrm>
          <a:prstGeom prst="rect">
            <a:avLst/>
          </a:prstGeom>
          <a:ln w="12700">
            <a:miter lim="400000"/>
          </a:ln>
        </p:spPr>
      </p:pic>
      <p:pic>
        <p:nvPicPr>
          <p:cNvPr id="1490" name="SL-3sss.png" descr="SL-3sss.png"/>
          <p:cNvPicPr>
            <a:picLocks noChangeAspect="1"/>
          </p:cNvPicPr>
          <p:nvPr/>
        </p:nvPicPr>
        <p:blipFill>
          <a:blip r:embed="rId7">
            <a:extLst/>
          </a:blip>
          <a:stretch>
            <a:fillRect/>
          </a:stretch>
        </p:blipFill>
        <p:spPr>
          <a:xfrm>
            <a:off x="6591300" y="2844800"/>
            <a:ext cx="990600" cy="1413313"/>
          </a:xfrm>
          <a:prstGeom prst="rect">
            <a:avLst/>
          </a:prstGeom>
          <a:ln w="12700">
            <a:miter lim="400000"/>
          </a:ln>
        </p:spPr>
      </p:pic>
      <p:sp>
        <p:nvSpPr>
          <p:cNvPr id="1491" name="Cu păr scurt"/>
          <p:cNvSpPr/>
          <p:nvPr/>
        </p:nvSpPr>
        <p:spPr>
          <a:xfrm>
            <a:off x="8705279" y="6045200"/>
            <a:ext cx="5500242"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FFFFFF"/>
                </a:solidFill>
                <a:latin typeface="Arial"/>
                <a:ea typeface="Arial"/>
                <a:cs typeface="Arial"/>
                <a:sym typeface="Arial"/>
              </a:defRPr>
            </a:lvl1pPr>
          </a:lstStyle>
          <a:p>
            <a:r>
              <a:t>Cu păr scurt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427604 0.428042" pathEditMode="relative">
                                      <p:cBhvr>
                                        <p:cTn id="6" dur="1000" fill="hold"/>
                                        <p:tgtEl>
                                          <p:spTgt spid="1489"/>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withEffect">
                                  <p:stCondLst>
                                    <p:cond delay="0"/>
                                  </p:stCondLst>
                                  <p:childTnLst>
                                    <p:animMotion origin="layout" path="M 0.000000 0.000000 L -0.151562 0.428704" pathEditMode="relative">
                                      <p:cBhvr>
                                        <p:cTn id="9" dur="1000" fill="hold"/>
                                        <p:tgtEl>
                                          <p:spTgt spid="1490"/>
                                        </p:tgtEl>
                                        <p:attrNameLst>
                                          <p:attrName>ppt_x</p:attrName>
                                          <p:attrName>ppt_y</p:attrName>
                                        </p:attrNameLst>
                                      </p:cBhvr>
                                    </p:animMotion>
                                  </p:childTnLst>
                                </p:cTn>
                              </p:par>
                            </p:childTnLst>
                          </p:cTn>
                        </p:par>
                        <p:par>
                          <p:cTn id="10" fill="hold">
                            <p:stCondLst>
                              <p:cond delay="1000"/>
                            </p:stCondLst>
                            <p:childTnLst>
                              <p:par>
                                <p:cTn id="11" presetID="1" presetClass="entr" presetSubtype="0" fill="hold" grpId="3" nodeType="afterEffect">
                                  <p:stCondLst>
                                    <p:cond delay="0"/>
                                  </p:stCondLst>
                                  <p:iterate>
                                    <p:tmAbs val="0"/>
                                  </p:iterate>
                                  <p:childTnLst>
                                    <p:set>
                                      <p:cBhvr>
                                        <p:cTn id="12" fill="hold"/>
                                        <p:tgtEl>
                                          <p:spTgt spid="1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 grpId="3"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3" name="Hot Cold BACK2.jpg" descr="Hot Cold BACK2.jpg"/>
          <p:cNvPicPr>
            <a:picLocks noChangeAspect="1"/>
          </p:cNvPicPr>
          <p:nvPr/>
        </p:nvPicPr>
        <p:blipFill>
          <a:blip r:embed="rId2">
            <a:extLst/>
          </a:blip>
          <a:stretch>
            <a:fillRect/>
          </a:stretch>
        </p:blipFill>
        <p:spPr>
          <a:xfrm>
            <a:off x="0" y="-6350"/>
            <a:ext cx="24384001" cy="13728701"/>
          </a:xfrm>
          <a:prstGeom prst="rect">
            <a:avLst/>
          </a:prstGeom>
          <a:ln w="12700">
            <a:miter lim="400000"/>
          </a:ln>
        </p:spPr>
      </p:pic>
      <p:sp>
        <p:nvSpPr>
          <p:cNvPr id="1494" name="Oval"/>
          <p:cNvSpPr/>
          <p:nvPr/>
        </p:nvSpPr>
        <p:spPr>
          <a:xfrm>
            <a:off x="5462554" y="4238365"/>
            <a:ext cx="12801601" cy="5384801"/>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pic>
        <p:nvPicPr>
          <p:cNvPr id="1495" name="LETTERINGhotcold 2.png" descr="LETTERINGhotcold 2.png"/>
          <p:cNvPicPr>
            <a:picLocks noChangeAspect="1"/>
          </p:cNvPicPr>
          <p:nvPr/>
        </p:nvPicPr>
        <p:blipFill>
          <a:blip r:embed="rId3">
            <a:extLst/>
          </a:blip>
          <a:stretch>
            <a:fillRect/>
          </a:stretch>
        </p:blipFill>
        <p:spPr>
          <a:prstGeom prst="rect">
            <a:avLst/>
          </a:prstGeom>
          <a:ln w="12700">
            <a:miter lim="400000"/>
          </a:ln>
        </p:spPr>
      </p:pic>
      <p:sp>
        <p:nvSpPr>
          <p:cNvPr id="1496" name="Line"/>
          <p:cNvSpPr/>
          <p:nvPr/>
        </p:nvSpPr>
        <p:spPr>
          <a:xfrm>
            <a:off x="2686278" y="6426192"/>
            <a:ext cx="9226323" cy="3"/>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97" name="Line"/>
          <p:cNvSpPr/>
          <p:nvPr/>
        </p:nvSpPr>
        <p:spPr>
          <a:xfrm flipH="1">
            <a:off x="12147322" y="6388102"/>
            <a:ext cx="9087159" cy="1"/>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98" name="Line"/>
          <p:cNvSpPr/>
          <p:nvPr/>
        </p:nvSpPr>
        <p:spPr>
          <a:xfrm>
            <a:off x="11785600" y="2057400"/>
            <a:ext cx="88900" cy="4038600"/>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99" name="Line"/>
          <p:cNvSpPr/>
          <p:nvPr/>
        </p:nvSpPr>
        <p:spPr>
          <a:xfrm flipH="1">
            <a:off x="12280900" y="2921000"/>
            <a:ext cx="4559300" cy="3243885"/>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500" name="Line"/>
          <p:cNvSpPr/>
          <p:nvPr/>
        </p:nvSpPr>
        <p:spPr>
          <a:xfrm>
            <a:off x="6073602" y="3170663"/>
            <a:ext cx="5750098" cy="3128538"/>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501" name="Line"/>
          <p:cNvSpPr/>
          <p:nvPr/>
        </p:nvSpPr>
        <p:spPr>
          <a:xfrm flipV="1">
            <a:off x="12001499" y="6222999"/>
            <a:ext cx="1" cy="5386014"/>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502" name="Line"/>
          <p:cNvSpPr/>
          <p:nvPr/>
        </p:nvSpPr>
        <p:spPr>
          <a:xfrm flipV="1">
            <a:off x="5867400" y="6273799"/>
            <a:ext cx="5943600" cy="3835401"/>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503" name="Line"/>
          <p:cNvSpPr/>
          <p:nvPr/>
        </p:nvSpPr>
        <p:spPr>
          <a:xfrm flipH="1" flipV="1">
            <a:off x="11861800" y="6299199"/>
            <a:ext cx="6350000" cy="3784601"/>
          </a:xfrm>
          <a:prstGeom prst="line">
            <a:avLst/>
          </a:prstGeom>
          <a:ln w="368300">
            <a:solidFill>
              <a:srgbClr val="FFFF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504" name="RECE"/>
          <p:cNvSpPr/>
          <p:nvPr/>
        </p:nvSpPr>
        <p:spPr>
          <a:xfrm>
            <a:off x="9243699" y="-118773"/>
            <a:ext cx="5143501" cy="246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13200">
                <a:solidFill>
                  <a:srgbClr val="FFFFFF"/>
                </a:solidFill>
                <a:latin typeface="Arial Black"/>
                <a:ea typeface="Arial Black"/>
                <a:cs typeface="Arial Black"/>
                <a:sym typeface="Arial Black"/>
              </a:defRPr>
            </a:lvl1pPr>
          </a:lstStyle>
          <a:p>
            <a:r>
              <a:t>RECE</a:t>
            </a:r>
          </a:p>
        </p:txBody>
      </p:sp>
      <p:sp>
        <p:nvSpPr>
          <p:cNvPr id="1505" name="FOARTE CALD"/>
          <p:cNvSpPr/>
          <p:nvPr/>
        </p:nvSpPr>
        <p:spPr>
          <a:xfrm>
            <a:off x="5413920" y="11240085"/>
            <a:ext cx="13175160" cy="246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13200">
                <a:solidFill>
                  <a:srgbClr val="FFFFFF"/>
                </a:solidFill>
                <a:latin typeface="Arial Black"/>
                <a:ea typeface="Arial Black"/>
                <a:cs typeface="Arial Black"/>
                <a:sym typeface="Arial Black"/>
              </a:defRPr>
            </a:lvl1pPr>
          </a:lstStyle>
          <a:p>
            <a:r>
              <a:t>FOARTE CALD</a:t>
            </a:r>
          </a:p>
        </p:txBody>
      </p:sp>
      <p:pic>
        <p:nvPicPr>
          <p:cNvPr id="1506" name="3-dpfs-one-glasses 2.png" descr="3-dpfs-one-glasses 2.png"/>
          <p:cNvPicPr>
            <a:picLocks noChangeAspect="1"/>
          </p:cNvPicPr>
          <p:nvPr/>
        </p:nvPicPr>
        <p:blipFill>
          <a:blip r:embed="rId4">
            <a:extLst/>
          </a:blip>
          <a:stretch>
            <a:fillRect/>
          </a:stretch>
        </p:blipFill>
        <p:spPr>
          <a:xfrm>
            <a:off x="9410700" y="25400"/>
            <a:ext cx="4346510" cy="2730500"/>
          </a:xfrm>
          <a:prstGeom prst="rect">
            <a:avLst/>
          </a:prstGeom>
          <a:ln w="12700">
            <a:miter lim="400000"/>
          </a:ln>
        </p:spPr>
      </p:pic>
      <p:pic>
        <p:nvPicPr>
          <p:cNvPr id="1507" name="3-dpfs-one-glasses 8.png" descr="3-dpfs-one-glasses 8.png"/>
          <p:cNvPicPr>
            <a:picLocks noChangeAspect="1"/>
          </p:cNvPicPr>
          <p:nvPr/>
        </p:nvPicPr>
        <p:blipFill>
          <a:blip r:embed="rId5">
            <a:extLst/>
          </a:blip>
          <a:stretch>
            <a:fillRect/>
          </a:stretch>
        </p:blipFill>
        <p:spPr>
          <a:xfrm>
            <a:off x="10312400" y="10439400"/>
            <a:ext cx="3749040" cy="3124200"/>
          </a:xfrm>
          <a:prstGeom prst="rect">
            <a:avLst/>
          </a:prstGeom>
          <a:ln w="12700">
            <a:miter lim="400000"/>
          </a:ln>
        </p:spPr>
      </p:pic>
      <p:sp>
        <p:nvSpPr>
          <p:cNvPr id="1508" name="Cu păr scurt"/>
          <p:cNvSpPr/>
          <p:nvPr/>
        </p:nvSpPr>
        <p:spPr>
          <a:xfrm>
            <a:off x="9644707" y="9029700"/>
            <a:ext cx="5094388"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latin typeface="Arial"/>
                <a:ea typeface="Arial"/>
                <a:cs typeface="Arial"/>
                <a:sym typeface="Arial"/>
              </a:defRPr>
            </a:lvl1pPr>
          </a:lstStyle>
          <a:p>
            <a:r>
              <a:t>Cu păr scurt</a:t>
            </a:r>
          </a:p>
        </p:txBody>
      </p:sp>
      <p:grpSp>
        <p:nvGrpSpPr>
          <p:cNvPr id="1511" name="Group"/>
          <p:cNvGrpSpPr/>
          <p:nvPr/>
        </p:nvGrpSpPr>
        <p:grpSpPr>
          <a:xfrm>
            <a:off x="63549" y="7171407"/>
            <a:ext cx="24105494" cy="2154486"/>
            <a:chOff x="-153144" y="-518442"/>
            <a:chExt cx="24105492" cy="2154485"/>
          </a:xfrm>
        </p:grpSpPr>
        <p:sp>
          <p:nvSpPr>
            <p:cNvPr id="1509" name="Cu păr mediu"/>
            <p:cNvSpPr/>
            <p:nvPr/>
          </p:nvSpPr>
          <p:spPr>
            <a:xfrm>
              <a:off x="18542148" y="-518443"/>
              <a:ext cx="5410201" cy="21544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200">
                  <a:latin typeface="Arial"/>
                  <a:ea typeface="Arial"/>
                  <a:cs typeface="Arial"/>
                  <a:sym typeface="Arial"/>
                </a:defRPr>
              </a:lvl1pPr>
            </a:lstStyle>
            <a:p>
              <a:r>
                <a:t>Cu păr mediu</a:t>
              </a:r>
            </a:p>
          </p:txBody>
        </p:sp>
        <p:sp>
          <p:nvSpPr>
            <p:cNvPr id="1510" name="Cu păr mediu"/>
            <p:cNvSpPr/>
            <p:nvPr/>
          </p:nvSpPr>
          <p:spPr>
            <a:xfrm>
              <a:off x="-153145" y="2257"/>
              <a:ext cx="5603380" cy="111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200">
                  <a:latin typeface="Arial"/>
                  <a:ea typeface="Arial"/>
                  <a:cs typeface="Arial"/>
                  <a:sym typeface="Arial"/>
                </a:defRPr>
              </a:lvl1pPr>
            </a:lstStyle>
            <a:p>
              <a:r>
                <a:t>Cu păr mediu</a:t>
              </a:r>
            </a:p>
          </p:txBody>
        </p:sp>
      </p:grpSp>
      <p:sp>
        <p:nvSpPr>
          <p:cNvPr id="1512" name="Cu păr lung"/>
          <p:cNvSpPr/>
          <p:nvPr/>
        </p:nvSpPr>
        <p:spPr>
          <a:xfrm>
            <a:off x="9402241" y="2641600"/>
            <a:ext cx="4841678"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latin typeface="Arial"/>
                <a:ea typeface="Arial"/>
                <a:cs typeface="Arial"/>
                <a:sym typeface="Arial"/>
              </a:defRPr>
            </a:lvl1pPr>
          </a:lstStyle>
          <a:p>
            <a:r>
              <a:t>Cu păr lung</a:t>
            </a:r>
          </a:p>
        </p:txBody>
      </p:sp>
      <p:pic>
        <p:nvPicPr>
          <p:cNvPr id="1513" name="3-dogs-happy 7.png" descr="3-dogs-happy 7.png"/>
          <p:cNvPicPr>
            <a:picLocks noChangeAspect="1"/>
          </p:cNvPicPr>
          <p:nvPr/>
        </p:nvPicPr>
        <p:blipFill>
          <a:blip r:embed="rId6">
            <a:extLst/>
          </a:blip>
          <a:stretch>
            <a:fillRect/>
          </a:stretch>
        </p:blipFill>
        <p:spPr>
          <a:xfrm>
            <a:off x="10056166" y="5035550"/>
            <a:ext cx="3408219" cy="3124200"/>
          </a:xfrm>
          <a:prstGeom prst="rect">
            <a:avLst/>
          </a:prstGeom>
          <a:ln w="12700">
            <a:miter lim="400000"/>
          </a:ln>
        </p:spPr>
      </p:pic>
      <p:pic>
        <p:nvPicPr>
          <p:cNvPr id="1514" name="3-dogs-happy 7.png" descr="3-dogs-happy 7.png"/>
          <p:cNvPicPr>
            <a:picLocks noChangeAspect="1"/>
          </p:cNvPicPr>
          <p:nvPr/>
        </p:nvPicPr>
        <p:blipFill>
          <a:blip r:embed="rId6">
            <a:extLst/>
          </a:blip>
          <a:stretch>
            <a:fillRect/>
          </a:stretch>
        </p:blipFill>
        <p:spPr>
          <a:xfrm>
            <a:off x="10056166" y="5035550"/>
            <a:ext cx="3408219" cy="31242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419176 0.011111" pathEditMode="relative">
                                      <p:cBhvr>
                                        <p:cTn id="10" dur="1000" fill="hold"/>
                                        <p:tgtEl>
                                          <p:spTgt spid="1513"/>
                                        </p:tgtEl>
                                        <p:attrNameLst>
                                          <p:attrName>ppt_x</p:attrName>
                                          <p:attrName>ppt_y</p:attrName>
                                        </p:attrNameLst>
                                      </p:cBhvr>
                                    </p:animMotion>
                                  </p:childTnLst>
                                </p:cTn>
                              </p:par>
                            </p:childTnLst>
                          </p:cTn>
                        </p:par>
                        <p:par>
                          <p:cTn id="11" fill="hold">
                            <p:stCondLst>
                              <p:cond delay="0"/>
                            </p:stCondLst>
                            <p:childTnLst>
                              <p:par>
                                <p:cTn id="12" presetID="-1" presetClass="path" presetSubtype="0" accel="50000" decel="50000" fill="hold" nodeType="withEffect">
                                  <p:stCondLst>
                                    <p:cond delay="0"/>
                                  </p:stCondLst>
                                  <p:childTnLst>
                                    <p:animMotion origin="layout" path="M 0.000000 0.000000 L -0.386979 0.020370" pathEditMode="relative">
                                      <p:cBhvr>
                                        <p:cTn id="13" dur="1000" fill="hold"/>
                                        <p:tgtEl>
                                          <p:spTgt spid="15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 grpId="1"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Selecția naturală poate explica"/>
          <p:cNvSpPr>
            <a:spLocks noGrp="1"/>
          </p:cNvSpPr>
          <p:nvPr>
            <p:ph type="title"/>
          </p:nvPr>
        </p:nvSpPr>
        <p:spPr>
          <a:xfrm>
            <a:off x="2476500" y="2286000"/>
            <a:ext cx="20828000" cy="1409700"/>
          </a:xfrm>
          <a:prstGeom prst="rect">
            <a:avLst/>
          </a:prstGeom>
        </p:spPr>
        <p:txBody>
          <a:bodyPr/>
          <a:lstStyle>
            <a:lvl1pPr>
              <a:defRPr sz="8500">
                <a:solidFill>
                  <a:srgbClr val="381C00"/>
                </a:solidFill>
              </a:defRPr>
            </a:lvl1pPr>
          </a:lstStyle>
          <a:p>
            <a:r>
              <a:t>Selecția naturală poate explica</a:t>
            </a:r>
          </a:p>
        </p:txBody>
      </p:sp>
      <p:sp>
        <p:nvSpPr>
          <p:cNvPr id="1517" name="supraviețuirea celui mai puternic,"/>
          <p:cNvSpPr/>
          <p:nvPr/>
        </p:nvSpPr>
        <p:spPr>
          <a:xfrm>
            <a:off x="4624736" y="3689350"/>
            <a:ext cx="18374964" cy="1358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8500">
                <a:solidFill>
                  <a:srgbClr val="381C00"/>
                </a:solidFill>
                <a:latin typeface="DejaVu Sans Condensed"/>
                <a:ea typeface="DejaVu Sans Condensed"/>
                <a:cs typeface="DejaVu Sans Condensed"/>
                <a:sym typeface="DejaVu Sans Condensed"/>
              </a:defRPr>
            </a:lvl1pPr>
          </a:lstStyle>
          <a:p>
            <a:r>
              <a:t>supraviețuirea celui mai puternic,</a:t>
            </a:r>
          </a:p>
        </p:txBody>
      </p:sp>
      <p:sp>
        <p:nvSpPr>
          <p:cNvPr id="1518" name="DAR NU"/>
          <p:cNvSpPr/>
          <p:nvPr/>
        </p:nvSpPr>
        <p:spPr>
          <a:xfrm>
            <a:off x="7404100" y="6083300"/>
            <a:ext cx="9563100" cy="254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500" b="1">
                <a:solidFill>
                  <a:srgbClr val="381C00"/>
                </a:solidFill>
                <a:latin typeface="DejaVu Sans Condensed"/>
                <a:ea typeface="DejaVu Sans Condensed"/>
                <a:cs typeface="DejaVu Sans Condensed"/>
                <a:sym typeface="DejaVu Sans Condensed"/>
              </a:defRPr>
            </a:lvl1pPr>
          </a:lstStyle>
          <a:p>
            <a:pPr>
              <a:defRPr b="0"/>
            </a:pPr>
            <a:r>
              <a:rPr b="1"/>
              <a:t>DAR NU</a:t>
            </a:r>
          </a:p>
        </p:txBody>
      </p:sp>
      <p:sp>
        <p:nvSpPr>
          <p:cNvPr id="1519" name="apariția celui mai puternic,…"/>
          <p:cNvSpPr/>
          <p:nvPr/>
        </p:nvSpPr>
        <p:spPr>
          <a:xfrm>
            <a:off x="5187267" y="9264650"/>
            <a:ext cx="17818101" cy="223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7200">
                <a:solidFill>
                  <a:srgbClr val="381C00"/>
                </a:solidFill>
                <a:latin typeface="DejaVu Sans Condensed"/>
                <a:ea typeface="DejaVu Sans Condensed"/>
                <a:cs typeface="DejaVu Sans Condensed"/>
                <a:sym typeface="DejaVu Sans Condensed"/>
              </a:defRPr>
            </a:pPr>
            <a:r>
              <a:t>apariția celui mai puternic, </a:t>
            </a:r>
          </a:p>
          <a:p>
            <a:pPr lvl="2" indent="0" algn="l">
              <a:defRPr sz="7200">
                <a:solidFill>
                  <a:srgbClr val="381C00"/>
                </a:solidFill>
                <a:latin typeface="DejaVu Sans Condensed"/>
                <a:ea typeface="DejaVu Sans Condensed"/>
                <a:cs typeface="DejaVu Sans Condensed"/>
                <a:sym typeface="DejaVu Sans Condensed"/>
              </a:defRPr>
            </a:pPr>
            <a:r>
              <a:t>            care este </a:t>
            </a:r>
            <a:r>
              <a:rPr b="1"/>
              <a:t>ADEVĂRATA </a:t>
            </a:r>
            <a:r>
              <a:t>problemă.</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18"/>
                                        </p:tgtEl>
                                        <p:attrNameLst>
                                          <p:attrName>style.visibility</p:attrName>
                                        </p:attrNameLst>
                                      </p:cBhvr>
                                      <p:to>
                                        <p:strVal val="visible"/>
                                      </p:to>
                                    </p:set>
                                    <p:animEffect transition="in" filter="dissolve">
                                      <p:cBhvr>
                                        <p:cTn id="7" dur="500"/>
                                        <p:tgtEl>
                                          <p:spTgt spid="151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519"/>
                                        </p:tgtEl>
                                        <p:attrNameLst>
                                          <p:attrName>style.visibility</p:attrName>
                                        </p:attrNameLst>
                                      </p:cBhvr>
                                      <p:to>
                                        <p:strVal val="visible"/>
                                      </p:to>
                                    </p:set>
                                    <p:animEffect transition="in" filter="dissolve">
                                      <p:cBhvr>
                                        <p:cTn id="11" dur="500"/>
                                        <p:tgtEl>
                                          <p:spTgt spid="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8" grpId="1" animBg="1" advAuto="0"/>
      <p:bldP spid="1519" grpId="2"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 name="Selecția naturală este metoda proiectată de Dumnezeu de a păstra reprezentanți ai soiurilor originale create intr-o lume căzută."/>
          <p:cNvSpPr>
            <a:spLocks noGrp="1"/>
          </p:cNvSpPr>
          <p:nvPr>
            <p:ph type="title"/>
          </p:nvPr>
        </p:nvSpPr>
        <p:spPr>
          <a:xfrm>
            <a:off x="2895600" y="1219200"/>
            <a:ext cx="18580100" cy="10045700"/>
          </a:xfrm>
          <a:prstGeom prst="rect">
            <a:avLst/>
          </a:prstGeom>
        </p:spPr>
        <p:txBody>
          <a:bodyPr anchor="ctr"/>
          <a:lstStyle/>
          <a:p>
            <a:pPr algn="ctr">
              <a:defRPr sz="9000">
                <a:solidFill>
                  <a:srgbClr val="381C00"/>
                </a:solidFill>
              </a:defRPr>
            </a:pPr>
            <a:r>
              <a:t>Selecția naturală este metoda proiectată de Dumnezeu de </a:t>
            </a:r>
            <a:r>
              <a:rPr b="1"/>
              <a:t>a păstra</a:t>
            </a:r>
            <a:r>
              <a:t> reprezentanți ai </a:t>
            </a:r>
            <a:r>
              <a:rPr b="1"/>
              <a:t>soiurilor originale create intr-o lume căzută</a:t>
            </a:r>
            <a:r>
              <a:t>. </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 name="Oare mutațiile alimentează cu informații noi necesare evoluției?"/>
          <p:cNvSpPr>
            <a:spLocks noGrp="1"/>
          </p:cNvSpPr>
          <p:nvPr>
            <p:ph type="ctrTitle"/>
          </p:nvPr>
        </p:nvSpPr>
        <p:spPr>
          <a:xfrm>
            <a:off x="2540000" y="3695700"/>
            <a:ext cx="19291300" cy="6057900"/>
          </a:xfrm>
          <a:prstGeom prst="rect">
            <a:avLst/>
          </a:prstGeom>
        </p:spPr>
        <p:txBody>
          <a:bodyPr/>
          <a:lstStyle>
            <a:lvl1pPr>
              <a:defRPr sz="12000">
                <a:solidFill>
                  <a:srgbClr val="381C00"/>
                </a:solidFill>
              </a:defRPr>
            </a:lvl1pPr>
          </a:lstStyle>
          <a:p>
            <a:r>
              <a:t>Oare mutațiile alimentează cu informații noi necesare evoluției?</a:t>
            </a:r>
          </a:p>
        </p:txBody>
      </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7" name="Naked rooster.jpg" descr="Naked rooster.jpg"/>
          <p:cNvPicPr>
            <a:picLocks/>
          </p:cNvPicPr>
          <p:nvPr/>
        </p:nvPicPr>
        <p:blipFill>
          <a:blip r:embed="rId3">
            <a:extLst/>
          </a:blip>
          <a:stretch>
            <a:fillRect/>
          </a:stretch>
        </p:blipFill>
        <p:spPr>
          <a:xfrm>
            <a:off x="4914900" y="1397000"/>
            <a:ext cx="14617700" cy="11112500"/>
          </a:xfrm>
          <a:prstGeom prst="rect">
            <a:avLst/>
          </a:prstGeom>
        </p:spPr>
      </p:pic>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1" name="2005-10-17 013.jpg" descr="2005-10-17 013.jpg"/>
          <p:cNvPicPr>
            <a:picLocks/>
          </p:cNvPicPr>
          <p:nvPr/>
        </p:nvPicPr>
        <p:blipFill>
          <a:blip r:embed="rId3">
            <a:extLst/>
          </a:blip>
          <a:stretch>
            <a:fillRect/>
          </a:stretch>
        </p:blipFill>
        <p:spPr>
          <a:xfrm>
            <a:off x="4914900" y="1397000"/>
            <a:ext cx="14620748" cy="11108436"/>
          </a:xfrm>
          <a:prstGeom prst="rect">
            <a:avLst/>
          </a:prstGeom>
        </p:spPr>
      </p:pic>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5" name="Chinese boy with 16 toes.jpg" descr="Chinese boy with 16 toes.jpg"/>
          <p:cNvPicPr>
            <a:picLocks/>
          </p:cNvPicPr>
          <p:nvPr/>
        </p:nvPicPr>
        <p:blipFill>
          <a:blip r:embed="rId3">
            <a:extLst/>
          </a:blip>
          <a:stretch>
            <a:fillRect/>
          </a:stretch>
        </p:blipFill>
        <p:spPr>
          <a:xfrm>
            <a:off x="10604500" y="1474787"/>
            <a:ext cx="12598401" cy="7848601"/>
          </a:xfrm>
          <a:prstGeom prst="rect">
            <a:avLst/>
          </a:prstGeom>
        </p:spPr>
      </p:pic>
      <p:pic>
        <p:nvPicPr>
          <p:cNvPr id="1536" name="Chinese boy with 15 fingers.jpg" descr="Chinese boy with 15 fingers.jpg"/>
          <p:cNvPicPr>
            <a:picLocks/>
          </p:cNvPicPr>
          <p:nvPr/>
        </p:nvPicPr>
        <p:blipFill>
          <a:blip r:embed="rId4">
            <a:extLst/>
          </a:blip>
          <a:stretch>
            <a:fillRect/>
          </a:stretch>
        </p:blipFill>
        <p:spPr>
          <a:xfrm>
            <a:off x="1257300" y="1460500"/>
            <a:ext cx="8547100" cy="7874000"/>
          </a:xfrm>
          <a:prstGeom prst="rect">
            <a:avLst/>
          </a:prstGeom>
        </p:spPr>
      </p:pic>
      <p:sp>
        <p:nvSpPr>
          <p:cNvPr id="1537" name="Băiat cu 15 degete la mâini și 16 degete la picioare"/>
          <p:cNvSpPr>
            <a:spLocks noGrp="1"/>
          </p:cNvSpPr>
          <p:nvPr>
            <p:ph type="title"/>
          </p:nvPr>
        </p:nvSpPr>
        <p:spPr>
          <a:xfrm>
            <a:off x="1442958" y="10414000"/>
            <a:ext cx="21498084" cy="1219200"/>
          </a:xfrm>
          <a:prstGeom prst="rect">
            <a:avLst/>
          </a:prstGeom>
        </p:spPr>
        <p:txBody>
          <a:bodyPr/>
          <a:lstStyle>
            <a:lvl1pPr algn="ctr"/>
          </a:lstStyle>
          <a:p>
            <a:r>
              <a:t>Băiat cu 15 degete la mâini și 16 degete la picioare</a:t>
            </a:r>
          </a:p>
        </p:txBody>
      </p:sp>
      <p:sp>
        <p:nvSpPr>
          <p:cNvPr id="1538" name="dailymail.co.uk, 24 Mar 2010"/>
          <p:cNvSpPr>
            <a:spLocks noGrp="1"/>
          </p:cNvSpPr>
          <p:nvPr>
            <p:ph type="body" sz="quarter" idx="1"/>
          </p:nvPr>
        </p:nvSpPr>
        <p:spPr>
          <a:xfrm>
            <a:off x="15036800" y="11023600"/>
            <a:ext cx="9994900" cy="1689100"/>
          </a:xfrm>
          <a:prstGeom prst="rect">
            <a:avLst/>
          </a:prstGeom>
        </p:spPr>
        <p:txBody>
          <a:bodyPr/>
          <a:lstStyle>
            <a:lvl1pPr algn="ctr"/>
          </a:lstStyle>
          <a:p>
            <a:r>
              <a:t>dailymail.co.uk, 24 Mar 2010</a:t>
            </a:r>
          </a:p>
        </p:txBody>
      </p:sp>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2" name="Fly diagram.jpg" descr="Fly diagram.jpg"/>
          <p:cNvPicPr>
            <a:picLocks/>
          </p:cNvPicPr>
          <p:nvPr/>
        </p:nvPicPr>
        <p:blipFill>
          <a:blip r:embed="rId3">
            <a:extLst/>
          </a:blip>
          <a:stretch>
            <a:fillRect/>
          </a:stretch>
        </p:blipFill>
        <p:spPr>
          <a:xfrm>
            <a:off x="6235700" y="850900"/>
            <a:ext cx="11950700" cy="12306300"/>
          </a:xfrm>
          <a:prstGeom prst="rect">
            <a:avLst/>
          </a:prstGeom>
        </p:spPr>
      </p:pic>
      <p:pic>
        <p:nvPicPr>
          <p:cNvPr id="1543" name="Fly diagram.jpg" descr="Fly diagram.jpg"/>
          <p:cNvPicPr>
            <a:picLocks/>
          </p:cNvPicPr>
          <p:nvPr/>
        </p:nvPicPr>
        <p:blipFill>
          <a:blip r:embed="rId4">
            <a:extLst/>
          </a:blip>
          <a:stretch>
            <a:fillRect/>
          </a:stretch>
        </p:blipFill>
        <p:spPr>
          <a:xfrm>
            <a:off x="6235700" y="850900"/>
            <a:ext cx="11950700" cy="43307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42"/>
                                        </p:tgtEl>
                                        <p:attrNameLst>
                                          <p:attrName>style.visibility</p:attrName>
                                        </p:attrNameLst>
                                      </p:cBhvr>
                                      <p:to>
                                        <p:strVal val="visible"/>
                                      </p:to>
                                    </p:set>
                                    <p:animEffect transition="in" filter="dissolve">
                                      <p:cBhvr>
                                        <p:cTn id="7" dur="500"/>
                                        <p:tgtEl>
                                          <p:spTgt spid="1542"/>
                                        </p:tgtEl>
                                      </p:cBhvr>
                                    </p:animEffect>
                                  </p:childTnLst>
                                </p:cTn>
                              </p:par>
                            </p:childTnLst>
                          </p:cTn>
                        </p:par>
                        <p:par>
                          <p:cTn id="8" fill="hold">
                            <p:stCondLst>
                              <p:cond delay="500"/>
                            </p:stCondLst>
                            <p:childTnLst>
                              <p:par>
                                <p:cTn id="9" presetID="9" presetClass="exit" fill="hold" grpId="2" nodeType="afterEffect">
                                  <p:stCondLst>
                                    <p:cond delay="0"/>
                                  </p:stCondLst>
                                  <p:iterate>
                                    <p:tmAbs val="0"/>
                                  </p:iterate>
                                  <p:childTnLst>
                                    <p:animEffect transition="out" filter="dissolve">
                                      <p:cBhvr>
                                        <p:cTn id="10" dur="500" fill="hold"/>
                                        <p:tgtEl>
                                          <p:spTgt spid="1543"/>
                                        </p:tgtEl>
                                      </p:cBhvr>
                                    </p:animEffect>
                                    <p:set>
                                      <p:cBhvr>
                                        <p:cTn id="11" fill="hold">
                                          <p:stCondLst>
                                            <p:cond delay="499"/>
                                          </p:stCondLst>
                                        </p:cTn>
                                        <p:tgtEl>
                                          <p:spTgt spid="15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 grpId="1" animBg="1" advAuto="0"/>
      <p:bldP spid="1543"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Plantagenet Cherokee"/>
        <a:ea typeface="Plantagenet Cherokee"/>
        <a:cs typeface="Plantagenet Cheroke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Plantagenet Cherokee"/>
        <a:ea typeface="Plantagenet Cherokee"/>
        <a:cs typeface="Plantagenet Cheroke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6191</Words>
  <Application>Microsoft Macintosh PowerPoint</Application>
  <PresentationFormat>Custom</PresentationFormat>
  <Paragraphs>650</Paragraphs>
  <Slides>134</Slides>
  <Notes>54</Notes>
  <HiddenSlides>7</HiddenSlides>
  <MMClips>0</MMClips>
  <ScaleCrop>false</ScaleCrop>
  <HeadingPairs>
    <vt:vector size="4" baseType="variant">
      <vt:variant>
        <vt:lpstr>Theme</vt:lpstr>
      </vt:variant>
      <vt:variant>
        <vt:i4>2</vt:i4>
      </vt:variant>
      <vt:variant>
        <vt:lpstr>Slide Titles</vt:lpstr>
      </vt:variant>
      <vt:variant>
        <vt:i4>134</vt:i4>
      </vt:variant>
    </vt:vector>
  </HeadingPairs>
  <TitlesOfParts>
    <vt:vector size="136" baseType="lpstr">
      <vt:lpstr>New_Template8</vt:lpstr>
      <vt:lpstr>Orbit</vt:lpstr>
      <vt:lpstr>Evoluția versus Creația</vt:lpstr>
      <vt:lpstr>PowerPoint Presentation</vt:lpstr>
      <vt:lpstr>PowerPoint Presentation</vt:lpstr>
      <vt:lpstr>PowerPoint Presentation</vt:lpstr>
      <vt:lpstr>Evoluția versus Creația</vt:lpstr>
      <vt:lpstr>“Este cu o siguranță absolută să poți spune că, dacă întâlnești pe cineva care ține că nu crede în evoluție, acea persoană este ignorantă, proastă sau alienată mintal (sau rău voitor, dar mai degrabă nu aș considera acest lucru).”</vt:lpstr>
      <vt:lpstr>Kregel</vt:lpstr>
      <vt:lpstr> Microb la  Microbiolog</vt:lpstr>
      <vt:lpstr>Naturalismul</vt:lpstr>
      <vt:lpstr>Viziunea Biblică Asupra Lumii</vt:lpstr>
      <vt:lpstr>Geneza 1:11–12</vt:lpstr>
      <vt:lpstr>PowerPoint Presentation</vt:lpstr>
      <vt:lpstr>PowerPoint Presentation</vt:lpstr>
      <vt:lpstr>Geneza 1:11–12</vt:lpstr>
      <vt:lpstr>PowerPoint Presentation</vt:lpstr>
      <vt:lpstr>Geneza 1:28</vt:lpstr>
      <vt:lpstr>Regn Încrengătură Clasă Ordin Familie Gen Specie</vt:lpstr>
      <vt:lpstr>PowerPoint Presentation</vt:lpstr>
      <vt:lpstr>PowerPoint Presentation</vt:lpstr>
      <vt:lpstr>PowerPoint Presentation</vt:lpstr>
      <vt:lpstr>Variații în Soiul de porumbei</vt:lpstr>
      <vt:lpstr>PowerPoint Presentation</vt:lpstr>
      <vt:lpstr>PowerPoint Presentation</vt:lpstr>
      <vt:lpstr>PowerPoint Presentation</vt:lpstr>
      <vt:lpstr>PowerPoint Presentation</vt:lpstr>
      <vt:lpstr>Zebrula (zebră / cal)</vt:lpstr>
      <vt:lpstr>Muzeul Creației: Zonkey (zebră/măgar)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“Darwin a menționat diversitatea câinilor ca și un exemplu al evoluției accelerate.” </vt:lpstr>
      <vt:lpstr>“Cintezoii (sticleții) au jucat un rol central în gândirea lui Darwin cu privire la procesul evoluționar al selecției naturale.”</vt:lpstr>
      <vt:lpstr>Evidența fosilelor confirmă evoluția sau creația?</vt:lpstr>
      <vt:lpstr>Marele Canion</vt:lpstr>
      <vt:lpstr>PowerPoint Presentation</vt:lpstr>
      <vt:lpstr>“Evoluția Mamiferelor”</vt:lpstr>
      <vt:lpstr>“Raritatea extremă a formelor intermediare din evidența fosilelor persistă ca și un aranjament secret al paleontologiei.  Arborii evoluționari care împodobesc manualele noastre conțin informații  doar la vârfurile și la nodurile ramurilor lor; restul este deducție, oarecum rezonabilă, nu dovada fosilelor.”</vt:lpstr>
      <vt:lpstr>“Având în vedere faptul evoluției, cineva  s-ar aștepta ca fosilele să documenteze schimbarea graduală continuă de la formele ancestrale la descendenți.  Dar aceasta nu este găsită de paleontologist.  În schimb, el sau ea găsește goluri  în aproape toate seriile filetice. …  Descoperirea seriilor de specii neîntrerupte care se schimbă gradual în specii descendente este foarte rară.”</vt:lpstr>
      <vt:lpstr>PowerPoint Presentation</vt:lpstr>
      <vt:lpstr>PowerPoint Presentation</vt:lpstr>
      <vt:lpstr>Gould:</vt:lpstr>
      <vt:lpstr>Libelula: „de 200 de milioane de ani”</vt:lpstr>
      <vt:lpstr>Furnica: „de 135 de milioane de ani”</vt:lpstr>
      <vt:lpstr>Nautilus: „de 114 milioane de ani”</vt:lpstr>
      <vt:lpstr>Crabul: „de 50 de milioane de ani”</vt:lpstr>
      <vt:lpstr>PowerPoint Presentation</vt:lpstr>
      <vt:lpstr>Oare studiul creaturilor vii confirmă evoluția sau creația?</vt:lpstr>
      <vt:lpstr>PowerPoint Presentation</vt:lpstr>
      <vt:lpstr>PowerPoint Presentation</vt:lpstr>
      <vt:lpstr>PowerPoint Presentation</vt:lpstr>
      <vt:lpstr>PowerPoint Presentation</vt:lpstr>
      <vt:lpstr>PowerPoint Presentation</vt:lpstr>
      <vt:lpstr>“Nu există nici o lege cunoscută în natură, nici vreun process cunoscut sau vreo secvență de experiențe cunoscută care pot cauza ca informația să origineze de la sine în materie.”</vt:lpstr>
      <vt:lpstr>Produs al  timpului, șansei, și al legilor naturii</vt:lpstr>
      <vt:lpstr>Rezultat al Inteligenței Creative</vt:lpstr>
      <vt:lpstr>Produs al  timpului, șansei, și al legilor naturii</vt:lpstr>
      <vt:lpstr>PowerPoint Presentation</vt:lpstr>
      <vt:lpstr>PowerPoint Presentation</vt:lpstr>
      <vt:lpstr>PowerPoint Presentation</vt:lpstr>
      <vt:lpstr>PowerPoint Presentation</vt:lpstr>
      <vt:lpstr>PowerPoint Presentation</vt:lpstr>
      <vt:lpstr>ADN-Sistemul Suprem de Depozitare al Informațiilor</vt:lpstr>
      <vt:lpstr>ADN</vt:lpstr>
      <vt:lpstr>Bill Gates</vt:lpstr>
      <vt:lpstr>Întrebări Cheie</vt:lpstr>
      <vt:lpstr>PowerPoint Presentation</vt:lpstr>
      <vt:lpstr>„Cum au putut atomii stupizi să-și scrie propriul lor software . . . ?  Nimeni nu știe . . .”   „. . . nu există nici o lege a fizicii cunoscută capabilă de a crea informații din nimic. . .”</vt:lpstr>
      <vt:lpstr>Întrebări Cheie</vt:lpstr>
      <vt:lpstr>PowerPoint Presentation</vt:lpstr>
      <vt:lpstr>Presupusele Mecanisme ale Evoluției</vt:lpstr>
      <vt:lpstr>Selecția naturală este un FAPT.</vt:lpstr>
      <vt:lpstr>„Molia sare-și-piper este probabil exemplul cel mai vizual remarcabil și ușor de înțeles referitor la evoluția Darwiniană în acțiune. [Acest subiect] ar trebui predat.  Este, la urma urmei, Dovada Evoluției.”</vt:lpstr>
      <vt:lpstr>AnswersInGenesis.org</vt:lpstr>
      <vt:lpstr>Genul Canis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Selecția naturală poate explica</vt:lpstr>
      <vt:lpstr>Selecția naturală este metoda proiectată de Dumnezeu de a păstra reprezentanți ai soiurilor originale create intr-o lume căzută. </vt:lpstr>
      <vt:lpstr>Oare mutațiile alimentează cu informații noi necesare evoluției?</vt:lpstr>
      <vt:lpstr>PowerPoint Presentation</vt:lpstr>
      <vt:lpstr>PowerPoint Presentation</vt:lpstr>
      <vt:lpstr>Băiat cu 15 degete la mâini și 16 degete la picioare</vt:lpstr>
      <vt:lpstr>PowerPoint Presentation</vt:lpstr>
      <vt:lpstr>Mutațiile sunt UN FENOMEN REAL.</vt:lpstr>
      <vt:lpstr>PowerPoint Presentation</vt:lpstr>
      <vt:lpstr>„Totul arată că mutațiile care au fost studiate la nivel molecular s-au dovedit să reducă informația genetică și nu să o crească.”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 pylori Dies &amp; Survives</vt:lpstr>
      <vt:lpstr>Dar ştim că, până în  ziua de azi, toată firea</vt:lpstr>
      <vt:lpstr>Mutațiile sunt consecințele menite de Dumnezeu - blestemul Lui asupra creației- din pricina păcatului lui Adam.</vt:lpstr>
      <vt:lpstr>Fără mutații</vt:lpstr>
      <vt:lpstr>Nu există o evidență reală</vt:lpstr>
      <vt:lpstr>Selecția naturală?</vt:lpstr>
      <vt:lpstr>Cele mai simple forme de viață au apărut oare din întâmplare?</vt:lpstr>
      <vt:lpstr>PowerPoint Presentation</vt:lpstr>
      <vt:lpstr>PowerPoint Presentation</vt:lpstr>
      <vt:lpstr>PowerPoint Presentation</vt:lpstr>
      <vt:lpstr>PowerPoint Presentation</vt:lpstr>
      <vt:lpstr>PowerPoint Presentation</vt:lpstr>
      <vt:lpstr>„Nu există o bază rațională pentru a spune că o ființă omenească are drepturi speciale.  În cazul în care există un sistem nervos central și abilitatea de a simți durere, foame și sete, un șobolan este un porc care este un câine care este un băiat.  Ei toți sunt animale.”</vt:lpstr>
      <vt:lpstr>PowerPoint Presentation</vt:lpstr>
      <vt:lpstr>Noua Carte a Răspunsurilor 1, 2, 3 &amp; 4</vt:lpstr>
      <vt:lpstr>PowerPoint Presentation</vt:lpstr>
      <vt:lpstr>PowerPoint Presentation</vt:lpstr>
      <vt:lpstr>PowerPoint Presentation</vt:lpstr>
      <vt:lpstr>Romani 1:18–19</vt:lpstr>
      <vt:lpstr>PowerPoint Presentation</vt:lpstr>
      <vt:lpstr>Ioan 3:16</vt:lpstr>
      <vt:lpstr>Black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Evoluția versus Creația</dc:title>
  <cp:lastModifiedBy>Rick Griffith</cp:lastModifiedBy>
  <cp:revision>1</cp:revision>
  <dcterms:modified xsi:type="dcterms:W3CDTF">2018-09-07T04:26:16Z</dcterms:modified>
</cp:coreProperties>
</file>