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handoutMasterIdLst>
    <p:handoutMasterId r:id="rId38"/>
  </p:handoutMasterIdLst>
  <p:sldIdLst>
    <p:sldId id="685" r:id="rId2"/>
    <p:sldId id="652" r:id="rId3"/>
    <p:sldId id="400" r:id="rId4"/>
    <p:sldId id="612" r:id="rId5"/>
    <p:sldId id="402" r:id="rId6"/>
    <p:sldId id="520" r:id="rId7"/>
    <p:sldId id="622" r:id="rId8"/>
    <p:sldId id="621" r:id="rId9"/>
    <p:sldId id="632" r:id="rId10"/>
    <p:sldId id="631" r:id="rId11"/>
    <p:sldId id="587" r:id="rId12"/>
    <p:sldId id="634" r:id="rId13"/>
    <p:sldId id="669" r:id="rId14"/>
    <p:sldId id="638" r:id="rId15"/>
    <p:sldId id="408" r:id="rId16"/>
    <p:sldId id="682" r:id="rId17"/>
    <p:sldId id="673" r:id="rId18"/>
    <p:sldId id="630" r:id="rId19"/>
    <p:sldId id="681" r:id="rId20"/>
    <p:sldId id="683" r:id="rId21"/>
    <p:sldId id="521" r:id="rId22"/>
    <p:sldId id="637" r:id="rId23"/>
    <p:sldId id="524" r:id="rId24"/>
    <p:sldId id="527" r:id="rId25"/>
    <p:sldId id="526" r:id="rId26"/>
    <p:sldId id="410" r:id="rId27"/>
    <p:sldId id="411" r:id="rId28"/>
    <p:sldId id="643" r:id="rId29"/>
    <p:sldId id="642" r:id="rId30"/>
    <p:sldId id="684" r:id="rId31"/>
    <p:sldId id="670" r:id="rId32"/>
    <p:sldId id="678" r:id="rId33"/>
    <p:sldId id="646" r:id="rId34"/>
    <p:sldId id="679" r:id="rId35"/>
    <p:sldId id="641" r:id="rId36"/>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697">
          <p15:clr>
            <a:srgbClr val="A4A3A4"/>
          </p15:clr>
        </p15:guide>
        <p15:guide id="2" orient="horz" pos="4222">
          <p15:clr>
            <a:srgbClr val="A4A3A4"/>
          </p15:clr>
        </p15:guide>
        <p15:guide id="3" orient="horz" pos="607">
          <p15:clr>
            <a:srgbClr val="A4A3A4"/>
          </p15:clr>
        </p15:guide>
        <p15:guide id="4" orient="horz" pos="4160">
          <p15:clr>
            <a:srgbClr val="A4A3A4"/>
          </p15:clr>
        </p15:guide>
        <p15:guide id="5" pos="2875">
          <p15:clr>
            <a:srgbClr val="A4A3A4"/>
          </p15:clr>
        </p15:guide>
        <p15:guide id="6" pos="4822">
          <p15:clr>
            <a:srgbClr val="A4A3A4"/>
          </p15:clr>
        </p15:guide>
        <p15:guide id="7" pos="5471">
          <p15:clr>
            <a:srgbClr val="A4A3A4"/>
          </p15:clr>
        </p15:guide>
        <p15:guide id="8" pos="51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A0004"/>
    <a:srgbClr val="FFFF00"/>
    <a:srgbClr val="00DFCA"/>
    <a:srgbClr val="9E065D"/>
    <a:srgbClr val="750545"/>
    <a:srgbClr val="B35A17"/>
    <a:srgbClr val="00FF00"/>
    <a:srgbClr val="011A5F"/>
    <a:srgbClr val="FF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20" autoAdjust="0"/>
    <p:restoredTop sz="80204" autoAdjust="0"/>
  </p:normalViewPr>
  <p:slideViewPr>
    <p:cSldViewPr snapToGrid="0">
      <p:cViewPr>
        <p:scale>
          <a:sx n="87" d="100"/>
          <a:sy n="87" d="100"/>
        </p:scale>
        <p:origin x="1432" y="400"/>
      </p:cViewPr>
      <p:guideLst>
        <p:guide orient="horz" pos="2697"/>
        <p:guide orient="horz" pos="4222"/>
        <p:guide orient="horz" pos="607"/>
        <p:guide orient="horz" pos="4160"/>
        <p:guide pos="2875"/>
        <p:guide pos="4822"/>
        <p:guide pos="5471"/>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56"/>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73BF09DE-57CC-C345-A13B-0B9CA265BB55}"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1309102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7E907888-39CD-4B48-83DF-4FEB700A3A95}"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377000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5E3AE-5D6D-B467-2249-FFC8B0DFCF1E}"/>
            </a:ext>
          </a:extLst>
        </p:cNvPr>
        <p:cNvGrpSpPr/>
        <p:nvPr/>
      </p:nvGrpSpPr>
      <p:grpSpPr>
        <a:xfrm>
          <a:off x="0" y="0"/>
          <a:ext cx="0" cy="0"/>
          <a:chOff x="0" y="0"/>
          <a:chExt cx="0" cy="0"/>
        </a:xfrm>
      </p:grpSpPr>
      <p:sp>
        <p:nvSpPr>
          <p:cNvPr id="29697" name="Rectangle 2">
            <a:extLst>
              <a:ext uri="{FF2B5EF4-FFF2-40B4-BE49-F238E27FC236}">
                <a16:creationId xmlns:a16="http://schemas.microsoft.com/office/drawing/2014/main" id="{47551315-7ED1-620D-F0C5-63393A706193}"/>
              </a:ext>
            </a:extLst>
          </p:cNvPr>
          <p:cNvSpPr>
            <a:spLocks noGrp="1" noRot="1" noChangeAspect="1" noChangeArrowheads="1" noTextEdit="1"/>
          </p:cNvSpPr>
          <p:nvPr>
            <p:ph type="sldImg"/>
          </p:nvPr>
        </p:nvSpPr>
        <p:spPr>
          <a:xfrm>
            <a:off x="1150938" y="692150"/>
            <a:ext cx="4556125" cy="3416300"/>
          </a:xfrm>
          <a:ln/>
        </p:spPr>
      </p:sp>
      <p:sp>
        <p:nvSpPr>
          <p:cNvPr id="29698" name="Rectangle 3">
            <a:extLst>
              <a:ext uri="{FF2B5EF4-FFF2-40B4-BE49-F238E27FC236}">
                <a16:creationId xmlns:a16="http://schemas.microsoft.com/office/drawing/2014/main" id="{BD944FBE-1CC7-F209-98BF-0718E25CE947}"/>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To this day, the works and accomplishments of Alexander the Great fascinate historians on every continent.  </a:t>
            </a:r>
          </a:p>
          <a:p>
            <a:r>
              <a:rPr lang="en-US" b="1">
                <a:latin typeface="Times New Roman" charset="0"/>
                <a:ea typeface="ＭＳ Ｐゴシック" charset="0"/>
                <a:cs typeface="ＭＳ Ｐゴシック" charset="0"/>
              </a:rPr>
              <a:t>////	Looking at the stage of action between the Testaments – with Study Help #5 –– you realize that this one individual played a central role by preparing the Mediterranean world for the arrival of the Lord Jesus Christ…and for the rest of the planet</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history.</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9906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This is why we list him as ALEX THE GREEK in The Bible File.  The presence of the Greek language throughout the Mediterranean Basin provided an improved ease of communication in the Apostle Paul</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later missionary journeys in those distant lands.</a:t>
            </a:r>
          </a:p>
          <a:p>
            <a:r>
              <a:rPr lang="en-US" b="1">
                <a:latin typeface="Times New Roman" charset="0"/>
                <a:ea typeface="ＭＳ Ｐゴシック" charset="0"/>
                <a:cs typeface="ＭＳ Ｐゴシック" charset="0"/>
              </a:rPr>
              <a:t>////	And a reminder to our own time: never forget the intellectual genius of the Greeks.  Paul did not.  Only read the Book of Acts to understand his respect for the brilliance of the Greek mind…even though it was mired in pagan philosophy and spiritual darkness.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Besides the Greek language spreading everywhere…remember, too, all the other accomplishments of Hellenism...such as Greek architectural and engineering skills... examples: the Athenian Acropolis and the smaller Temple of Nike.  The remains of ancient Corinth…Paul lived there…still with us today</a:t>
            </a:r>
            <a:r>
              <a:rPr lang="ru-RU" b="1" dirty="0">
                <a:latin typeface="Times" charset="0"/>
                <a:ea typeface="ＭＳ Ｐゴシック" charset="0"/>
                <a:cs typeface="ＭＳ Ｐゴシック" charset="0"/>
              </a:rPr>
              <a:t>!</a:t>
            </a:r>
            <a:endParaRPr lang="en-US" dirty="0">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Throughout Alexander</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imperial lands, he built dozens of cities, which he named in his own honor.  </a:t>
            </a:r>
          </a:p>
          <a:p>
            <a:r>
              <a:rPr lang="en-US" b="1">
                <a:latin typeface="Times New Roman" charset="0"/>
                <a:ea typeface="ＭＳ Ｐゴシック" charset="0"/>
                <a:cs typeface="ＭＳ Ｐゴシック" charset="0"/>
              </a:rPr>
              <a:t>////	One among them was Egyptian Alexandria on the Nile Delta.  </a:t>
            </a:r>
          </a:p>
          <a:p>
            <a:r>
              <a:rPr lang="en-US" b="1">
                <a:latin typeface="Times New Roman" charset="0"/>
                <a:ea typeface="ＭＳ Ｐゴシック" charset="0"/>
                <a:cs typeface="ＭＳ Ｐゴシック" charset="0"/>
              </a:rPr>
              <a:t>////	Modern Alexandria exists today.  At his great new city on the Mediterranean coast, Alexander established a fabulous center of international scholarship and commerce.  </a:t>
            </a:r>
          </a:p>
          <a:p>
            <a:endParaRPr lang="en-US" b="1">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Ancient records tell us that the Alexandrian library was a repository for all the world</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learning up to that time.  Tragedy struck in 272 A.D. when fire destroyed the library...containing at the time original works of the great Greek philosophers, poets and dramatists. With a collection of just under a half million catalogued scrolls, it was a loss of incalculable value.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To this day, the works and accomplishments of Alexander the Great fascinate historians on every continent.  </a:t>
            </a:r>
          </a:p>
          <a:p>
            <a:r>
              <a:rPr lang="en-US" b="1">
                <a:latin typeface="Times New Roman" charset="0"/>
                <a:ea typeface="ＭＳ Ｐゴシック" charset="0"/>
                <a:cs typeface="ＭＳ Ｐゴシック" charset="0"/>
              </a:rPr>
              <a:t>////	Looking at the stage of action between the Testaments – with Study Help #5 –– you realize that this one individual played a central role by preparing the Mediterranean world for the arrival of the Lord Jesus Christ…and for the rest of the planet</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history.</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Alexander died at age 33 in the 300s B.C.</a:t>
            </a:r>
          </a:p>
          <a:p>
            <a:r>
              <a:rPr lang="en-US" b="1">
                <a:latin typeface="Times New Roman" charset="0"/>
                <a:ea typeface="ＭＳ Ｐゴシック" charset="0"/>
                <a:cs typeface="ＭＳ Ｐゴシック" charset="0"/>
              </a:rPr>
              <a:t>////	In his will his empire was divided among his four closest generals...</a:t>
            </a:r>
          </a:p>
          <a:p>
            <a:r>
              <a:rPr lang="en-US" b="1">
                <a:latin typeface="Times New Roman" charset="0"/>
                <a:ea typeface="ＭＳ Ｐゴシック" charset="0"/>
                <a:cs typeface="ＭＳ Ｐゴシック" charset="0"/>
              </a:rPr>
              <a:t>	Among the lands that surrounded the eastern end of the Mediterranean Sea were… </a:t>
            </a:r>
          </a:p>
          <a:p>
            <a:r>
              <a:rPr lang="en-US" b="1">
                <a:latin typeface="Times New Roman" charset="0"/>
                <a:ea typeface="ＭＳ Ｐゴシック" charset="0"/>
                <a:cs typeface="ＭＳ Ｐゴシック" charset="0"/>
              </a:rPr>
              <a:t>////	Greece,</a:t>
            </a:r>
          </a:p>
          <a:p>
            <a:r>
              <a:rPr lang="en-US" b="1">
                <a:latin typeface="Times New Roman" charset="0"/>
                <a:ea typeface="ＭＳ Ｐゴシック" charset="0"/>
                <a:cs typeface="ＭＳ Ｐゴシック" charset="0"/>
              </a:rPr>
              <a:t>////	Asia Minor,</a:t>
            </a:r>
          </a:p>
          <a:p>
            <a:r>
              <a:rPr lang="en-US" b="1">
                <a:latin typeface="Times New Roman" charset="0"/>
                <a:ea typeface="ＭＳ Ｐゴシック" charset="0"/>
                <a:cs typeface="ＭＳ Ｐゴシック" charset="0"/>
              </a:rPr>
              <a:t>////	Syria, and</a:t>
            </a:r>
          </a:p>
          <a:p>
            <a:r>
              <a:rPr lang="en-US" b="1">
                <a:latin typeface="Times New Roman" charset="0"/>
                <a:ea typeface="ＭＳ Ｐゴシック" charset="0"/>
                <a:cs typeface="ＭＳ Ｐゴシック" charset="0"/>
              </a:rPr>
              <a:t>////	Egypt...</a:t>
            </a:r>
          </a:p>
          <a:p>
            <a:r>
              <a:rPr lang="en-US" b="1">
                <a:latin typeface="Times New Roman" charset="0"/>
                <a:ea typeface="ＭＳ Ｐゴシック" charset="0"/>
                <a:cs typeface="ＭＳ Ｐゴシック" charset="0"/>
              </a:rPr>
              <a:t>All these lands bordering the Mediterranean Sea were in Alexander</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estate when it passed to </a:t>
            </a:r>
          </a:p>
          <a:p>
            <a:r>
              <a:rPr lang="en-US" b="1">
                <a:latin typeface="Times New Roman" charset="0"/>
                <a:ea typeface="ＭＳ Ｐゴシック" charset="0"/>
                <a:cs typeface="ＭＳ Ｐゴシック" charset="0"/>
              </a:rPr>
              <a:t>////	General Cassander, inheriting Greece…</a:t>
            </a:r>
          </a:p>
          <a:p>
            <a:r>
              <a:rPr lang="en-US" b="1">
                <a:latin typeface="Times New Roman" charset="0"/>
                <a:ea typeface="ＭＳ Ｐゴシック" charset="0"/>
                <a:cs typeface="ＭＳ Ｐゴシック" charset="0"/>
              </a:rPr>
              <a:t>////	Asia Minor to General Lysimachus…</a:t>
            </a:r>
          </a:p>
          <a:p>
            <a:r>
              <a:rPr lang="en-US" b="1">
                <a:latin typeface="Times New Roman" charset="0"/>
                <a:ea typeface="ＭＳ Ｐゴシック" charset="0"/>
                <a:cs typeface="ＭＳ Ｐゴシック" charset="0"/>
              </a:rPr>
              <a:t>////	Syria to General Seleucus...</a:t>
            </a:r>
          </a:p>
          <a:p>
            <a:r>
              <a:rPr lang="en-US" b="1">
                <a:latin typeface="Times New Roman" charset="0"/>
                <a:ea typeface="ＭＳ Ｐゴシック" charset="0"/>
                <a:cs typeface="ＭＳ Ｐゴシック" charset="0"/>
              </a:rPr>
              <a:t>////	and Egypt to General Ptolemy.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And right there in the middle, with decades of tension and struggle to follow, lay tiny Israel or Palestine -- as that region would be called in the near future.</a:t>
            </a:r>
          </a:p>
          <a:p>
            <a:r>
              <a:rPr lang="en-US" b="1">
                <a:latin typeface="Times New Roman" charset="0"/>
                <a:ea typeface="ＭＳ Ｐゴシック" charset="0"/>
                <a:cs typeface="ＭＳ Ｐゴシック" charset="0"/>
              </a:rPr>
              <a:t>In fact, as we know, many of the ancients called this region the very navel of the earth…a crucial pivot for events that redirected the history of our planet! Here are the beginnings of </a:t>
            </a:r>
          </a:p>
          <a:p>
            <a:r>
              <a:rPr lang="en-US" b="1">
                <a:latin typeface="Times New Roman" charset="0"/>
                <a:ea typeface="ＭＳ Ｐゴシック" charset="0"/>
                <a:cs typeface="ＭＳ Ｐゴシック" charset="0"/>
              </a:rPr>
              <a:t>////   the cruel Selucid Emperors of Syria and </a:t>
            </a:r>
          </a:p>
          <a:p>
            <a:r>
              <a:rPr lang="en-US" b="1">
                <a:latin typeface="Times New Roman" charset="0"/>
                <a:ea typeface="ＭＳ Ｐゴシック" charset="0"/>
                <a:cs typeface="ＭＳ Ｐゴシック" charset="0"/>
              </a:rPr>
              <a:t>////   the Ptolemaic Pharaohs of Egypt…of which Cleopatra was the most famous queen.  She was Greek, by the way!</a:t>
            </a:r>
          </a:p>
          <a:p>
            <a:r>
              <a:rPr lang="en-US" b="1">
                <a:latin typeface="Times New Roman" charset="0"/>
                <a:ea typeface="ＭＳ Ｐゴシック" charset="0"/>
                <a:cs typeface="ＭＳ Ｐゴシック" charset="0"/>
              </a:rPr>
              <a:t>And these two royal houses became flash points for incredible evil and distress for the Jews…massively important events soon to follow.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It</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also through this extended period of some 400 years between the Old and the New Testaments…</a:t>
            </a:r>
          </a:p>
          <a:p>
            <a:r>
              <a:rPr lang="en-US" b="1">
                <a:latin typeface="Times New Roman" charset="0"/>
                <a:ea typeface="ＭＳ Ｐゴシック" charset="0"/>
                <a:cs typeface="ＭＳ Ｐゴシック" charset="0"/>
              </a:rPr>
              <a:t>////  …that the 15 books of the Apocrypha emerged.  Although there is much valuable lore and information available from these works…</a:t>
            </a:r>
          </a:p>
          <a:p>
            <a:r>
              <a:rPr lang="en-US" b="1">
                <a:latin typeface="Times New Roman" charset="0"/>
                <a:ea typeface="ＭＳ Ｐゴシック" charset="0"/>
                <a:cs typeface="ＭＳ Ｐゴシック" charset="0"/>
              </a:rPr>
              <a:t>////  …the Protestant sector of Christianity has never admitted the books into its official collection of Biblical literature …its canon… believing them NOT to be of divine origin. </a:t>
            </a:r>
          </a:p>
          <a:p>
            <a:r>
              <a:rPr lang="en-US" b="1">
                <a:solidFill>
                  <a:srgbClr val="000000"/>
                </a:solidFill>
                <a:latin typeface="Times New Roman" charset="0"/>
                <a:ea typeface="ＭＳ Ｐゴシック" charset="0"/>
                <a:cs typeface="ＭＳ Ｐゴシック" charset="0"/>
              </a:rPr>
              <a:t>////   Roman Catholics, however, admitted seven and only seven of them into their Catholic Bible, their canon…and that only as late as the sixteenth century.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are the titles of the Apocryphal Books…15 in all.  Among them there are two that merit special attention: First and Second Maccabees…and of those two…</a:t>
            </a:r>
          </a:p>
          <a:p>
            <a:r>
              <a:rPr lang="en-US" b="1">
                <a:latin typeface="Times New Roman" charset="0"/>
                <a:ea typeface="ＭＳ Ｐゴシック" charset="0"/>
                <a:cs typeface="ＭＳ Ｐゴシック" charset="0"/>
              </a:rPr>
              <a:t>////	…the book of First Maccabees is a primary source for historical details of the Silent Period…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are the titles of the Apocryphal Books…15 in all.  Among them there are two that merit special attention: First and Second Maccabees…and of those two…</a:t>
            </a:r>
          </a:p>
          <a:p>
            <a:r>
              <a:rPr lang="en-US" b="1">
                <a:latin typeface="Times New Roman" charset="0"/>
                <a:ea typeface="ＭＳ Ｐゴシック" charset="0"/>
                <a:cs typeface="ＭＳ Ｐゴシック" charset="0"/>
              </a:rPr>
              <a:t>////	…the book of First Maccabees is a primary source for historical details of the Silent Period…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   Continuing THE BIBLE FILE…we have set up the CREATION file…THE FOUR GREAT PEOPLE….THE THREE SOCIETIES…TIED TOGETHER IN MEANING AND PURPOSE BY FOUR UNCONDITIONAL BIBLICAL</a:t>
            </a:r>
            <a:r>
              <a:rPr lang="ru-RU"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COVENANTS…and now we</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re moving to a place actually outside of Scripture but at the same time, outlining a set of events that tie together both</a:t>
            </a:r>
            <a:r>
              <a:rPr lang="ru-RU" altLang="ja-JP" b="1">
                <a:latin typeface="Times New Roman" charset="0"/>
                <a:ea typeface="ＭＳ Ｐゴシック" charset="0"/>
                <a:cs typeface="ＭＳ Ｐゴシック" charset="0"/>
              </a:rPr>
              <a:t> </a:t>
            </a:r>
            <a:r>
              <a:rPr lang="en-US" altLang="ja-JP" b="1">
                <a:latin typeface="Times New Roman" charset="0"/>
                <a:ea typeface="ＭＳ Ｐゴシック" charset="0"/>
                <a:cs typeface="ＭＳ Ｐゴシック" charset="0"/>
              </a:rPr>
              <a:t>the Old and the New Testaments.</a:t>
            </a:r>
          </a:p>
          <a:p>
            <a:r>
              <a:rPr lang="en-US" b="1">
                <a:latin typeface="Times New Roman" charset="0"/>
                <a:ea typeface="ＭＳ Ｐゴシック" charset="0"/>
                <a:cs typeface="ＭＳ Ｐゴシック" charset="0"/>
              </a:rPr>
              <a:t>////   We call it the period of Biblical SILENCE.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are a few other world events and great accomplishments in the SILENCE period during the times of Alexander the Great and later...</a:t>
            </a:r>
          </a:p>
          <a:p>
            <a:r>
              <a:rPr lang="en-US" b="1">
                <a:latin typeface="Times New Roman" charset="0"/>
                <a:ea typeface="ＭＳ Ｐゴシック" charset="0"/>
                <a:cs typeface="ＭＳ Ｐゴシック" charset="0"/>
              </a:rPr>
              <a:t>////	ARISTOTLE was ALEXANDER</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TEACHER</a:t>
            </a:r>
          </a:p>
          <a:p>
            <a:r>
              <a:rPr lang="en-US" b="1">
                <a:latin typeface="Times New Roman" charset="0"/>
                <a:ea typeface="ＭＳ Ｐゴシック" charset="0"/>
                <a:cs typeface="ＭＳ Ｐゴシック" charset="0"/>
              </a:rPr>
              <a:t>////	ARISTOTLE develops his system of MUSIC THEORY</a:t>
            </a:r>
          </a:p>
          <a:p>
            <a:r>
              <a:rPr lang="en-US" b="1">
                <a:latin typeface="Times New Roman" charset="0"/>
                <a:ea typeface="ＭＳ Ｐゴシック" charset="0"/>
                <a:cs typeface="ＭＳ Ｐゴシック" charset="0"/>
              </a:rPr>
              <a:t>////	GREAT WALL OF CHINA arises</a:t>
            </a:r>
          </a:p>
          <a:p>
            <a:r>
              <a:rPr lang="en-US" b="1">
                <a:latin typeface="Times New Roman" charset="0"/>
                <a:ea typeface="ＭＳ Ｐゴシック" charset="0"/>
                <a:cs typeface="ＭＳ Ｐゴシック" charset="0"/>
              </a:rPr>
              <a:t>////	IRON USED IN CHINA</a:t>
            </a:r>
          </a:p>
          <a:p>
            <a:r>
              <a:rPr lang="en-US" b="1">
                <a:latin typeface="Times New Roman" charset="0"/>
                <a:ea typeface="ＭＳ Ｐゴシック" charset="0"/>
                <a:cs typeface="ＭＳ Ｐゴシック" charset="0"/>
              </a:rPr>
              <a:t>////	ALEXANDRIA becomes a CENTER OF GREEK  LEARNING</a:t>
            </a:r>
          </a:p>
          <a:p>
            <a:r>
              <a:rPr lang="en-US" b="1">
                <a:latin typeface="Times New Roman" charset="0"/>
                <a:ea typeface="ＭＳ Ｐゴシック" charset="0"/>
                <a:cs typeface="ＭＳ Ｐゴシック" charset="0"/>
              </a:rPr>
              <a:t>////	EUCLID: writes a STANDARD WORK IN GEOMETRY</a:t>
            </a:r>
          </a:p>
          <a:p>
            <a:r>
              <a:rPr lang="en-US" b="1">
                <a:latin typeface="Times New Roman" charset="0"/>
                <a:ea typeface="ＭＳ Ｐゴシック" charset="0"/>
                <a:cs typeface="ＭＳ Ｐゴシック" charset="0"/>
              </a:rPr>
              <a:t>////	FIRST ROMAN COINS come into use</a:t>
            </a:r>
          </a:p>
          <a:p>
            <a:r>
              <a:rPr lang="en-US" b="1">
                <a:latin typeface="Times New Roman" charset="0"/>
                <a:ea typeface="ＭＳ Ｐゴシック" charset="0"/>
                <a:cs typeface="ＭＳ Ｐゴシック" charset="0"/>
              </a:rPr>
              <a:t>////	CORINTH BECOMES a great TRADING CENTER</a:t>
            </a:r>
          </a:p>
          <a:p>
            <a:r>
              <a:rPr lang="en-US" b="1">
                <a:latin typeface="Times New Roman" charset="0"/>
                <a:ea typeface="ＭＳ Ｐゴシック" charset="0"/>
                <a:cs typeface="ＭＳ Ｐゴシック" charset="0"/>
              </a:rPr>
              <a:t>////	JEWISH TRADING CENTERS develop IN EGYPT</a:t>
            </a:r>
          </a:p>
          <a:p>
            <a:r>
              <a:rPr lang="en-US" b="1">
                <a:latin typeface="Times New Roman" charset="0"/>
                <a:ea typeface="ＭＳ Ｐゴシック" charset="0"/>
                <a:cs typeface="ＭＳ Ｐゴシック" charset="0"/>
              </a:rPr>
              <a:t>And of course...</a:t>
            </a:r>
          </a:p>
          <a:p>
            <a:r>
              <a:rPr lang="en-US" b="1">
                <a:latin typeface="Times New Roman" charset="0"/>
                <a:ea typeface="ＭＳ Ｐゴシック" charset="0"/>
                <a:cs typeface="ＭＳ Ｐゴシック" charset="0"/>
              </a:rPr>
              <a:t>////	the Influence of HELLENISM and the GREEK CITIES</a:t>
            </a:r>
          </a:p>
          <a:p>
            <a:r>
              <a:rPr lang="en-US" b="1">
                <a:latin typeface="Times New Roman" charset="0"/>
                <a:ea typeface="ＭＳ Ｐゴシック" charset="0"/>
                <a:cs typeface="ＭＳ Ｐゴシック" charset="0"/>
              </a:rPr>
              <a:t>together with </a:t>
            </a:r>
          </a:p>
          <a:p>
            <a:r>
              <a:rPr lang="en-US" b="1">
                <a:latin typeface="Times New Roman" charset="0"/>
                <a:ea typeface="ＭＳ Ｐゴシック" charset="0"/>
                <a:cs typeface="ＭＳ Ｐゴシック" charset="0"/>
              </a:rPr>
              <a:t>////	GREEK STYLES OF LIVING…and most important…</a:t>
            </a:r>
          </a:p>
          <a:p>
            <a:r>
              <a:rPr lang="en-US" b="1">
                <a:latin typeface="Times New Roman" charset="0"/>
                <a:ea typeface="ＭＳ Ｐゴシック" charset="0"/>
                <a:cs typeface="ＭＳ Ｐゴシック" charset="0"/>
              </a:rPr>
              <a:t>////	the wide adoption of the GREEK LANGUAGE.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Still within the Bible File of SILENCE…around 500 B.C…..As ALEXANDER passes from the scene…the ROMAN EMPIRE enters world history with its ROMAN SYSTEMS of </a:t>
            </a:r>
          </a:p>
          <a:p>
            <a:r>
              <a:rPr lang="en-US" b="1">
                <a:latin typeface="Times New Roman" charset="0"/>
                <a:ea typeface="ＭＳ Ｐゴシック" charset="0"/>
                <a:cs typeface="ＭＳ Ｐゴシック" charset="0"/>
              </a:rPr>
              <a:t>////	civil and military administration, </a:t>
            </a:r>
          </a:p>
          <a:p>
            <a:r>
              <a:rPr lang="en-US" b="1">
                <a:latin typeface="Times New Roman" charset="0"/>
                <a:ea typeface="ＭＳ Ｐゴシック" charset="0"/>
                <a:cs typeface="ＭＳ Ｐゴシック" charset="0"/>
              </a:rPr>
              <a:t>////	law, </a:t>
            </a:r>
          </a:p>
          <a:p>
            <a:r>
              <a:rPr lang="en-US" b="1">
                <a:latin typeface="Times New Roman" charset="0"/>
                <a:ea typeface="ＭＳ Ｐゴシック" charset="0"/>
                <a:cs typeface="ＭＳ Ｐゴシック" charset="0"/>
              </a:rPr>
              <a:t>////	communication, </a:t>
            </a:r>
          </a:p>
          <a:p>
            <a:r>
              <a:rPr lang="en-US" b="1">
                <a:latin typeface="Times New Roman" charset="0"/>
                <a:ea typeface="ＭＳ Ｐゴシック" charset="0"/>
                <a:cs typeface="ＭＳ Ｐゴシック" charset="0"/>
              </a:rPr>
              <a:t>////	transportation, </a:t>
            </a:r>
          </a:p>
          <a:p>
            <a:r>
              <a:rPr lang="en-US" b="1">
                <a:latin typeface="Times New Roman" charset="0"/>
                <a:ea typeface="ＭＳ Ｐゴシック" charset="0"/>
                <a:cs typeface="ＭＳ Ｐゴシック" charset="0"/>
              </a:rPr>
              <a:t>////	banking and taxation. And cruel though it may have been, </a:t>
            </a:r>
          </a:p>
          <a:p>
            <a:r>
              <a:rPr lang="en-US" b="1">
                <a:latin typeface="Times New Roman" charset="0"/>
                <a:ea typeface="ＭＳ Ｐゴシック" charset="0"/>
                <a:cs typeface="ＭＳ Ｐゴシック" charset="0"/>
              </a:rPr>
              <a:t>////	Rome</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famous Pax Romana, the Peace of Rome, spreading across the continents as the most extensive era of relative peace the world had known up to that time…cruel though it was!</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New Roman" charset="0"/>
                <a:ea typeface="ＭＳ Ｐゴシック" charset="0"/>
                <a:cs typeface="ＭＳ Ｐゴシック" charset="0"/>
              </a:rPr>
              <a:t>Lands of the Roman Empire extended from England to Northern Arabia, and </a:t>
            </a:r>
          </a:p>
          <a:p>
            <a:r>
              <a:rPr lang="en-US" b="1" dirty="0">
                <a:latin typeface="Times New Roman" charset="0"/>
                <a:ea typeface="ＭＳ Ｐゴシック" charset="0"/>
                <a:cs typeface="ＭＳ Ｐゴシック" charset="0"/>
              </a:rPr>
              <a:t>////   from North Africa to today</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s southern Russia.  And it is said that with a fresh change of relay horses, you could travel from the capital in Rome to the farthest point of the Empire in two weeks.</a:t>
            </a:r>
          </a:p>
          <a:p>
            <a:r>
              <a:rPr lang="en-US" b="1" dirty="0">
                <a:latin typeface="Times New Roman" charset="0"/>
                <a:ea typeface="ＭＳ Ｐゴシック" charset="0"/>
                <a:cs typeface="ＭＳ Ｐゴシック" charset="0"/>
              </a:rPr>
              <a:t>////  And here again, nestled down in the far southeast corner of the empire sat that troublesome little land, called Israel.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We stand in amazement at the incredible achievements of the Roman engineers and their conquering armies.  The colossal Arch of Constantine remains today next to the Coliseum in Rome, as grand now as when it was originally designed and erected by Rome</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first Christian emperor, Constantine.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In the Roman Forum itself we are left with majestic reminders of the high level of civilization and political discourse that developed under the awesome power of Roman administration.</a:t>
            </a:r>
          </a:p>
          <a:p>
            <a:r>
              <a:rPr lang="en-US" b="1">
                <a:latin typeface="Times New Roman" charset="0"/>
                <a:ea typeface="ＭＳ Ｐゴシック" charset="0"/>
                <a:cs typeface="ＭＳ Ｐゴシック" charset="0"/>
              </a:rPr>
              <a:t>////	This tiny grotto in the Forum Romanum marks the place of assassination of Julius Caesar.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Each of these structures, still standing after 2000 years, gives powerful evidence of the level of science, architecture, technology and social administration that developed under Roman rule.  They point directly to the fact that the world was changing by epic strides from those simpler, more primitive life-styles known only a few centuries earlier.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New Roman" charset="0"/>
                <a:ea typeface="ＭＳ Ｐゴシック" charset="0"/>
                <a:cs typeface="ＭＳ Ｐゴシック" charset="0"/>
              </a:rPr>
              <a:t>Throughout the Empire, in other locations beyond counting, ROMAN SYSTEMS were transforming the Mediterranean and European worlds.  In Jerusalem, archeologists have uncovered the original pools of Bethesda -- a Roman construction – providing a rich background for one of the Bible</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s most powerful scenes in John</a:t>
            </a:r>
            <a:r>
              <a:rPr lang="fr-FR" altLang="ja-JP" b="1" dirty="0">
                <a:latin typeface="Times New Roman" charset="0"/>
                <a:ea typeface="ＭＳ Ｐゴシック" charset="0"/>
                <a:cs typeface="ＭＳ Ｐゴシック" charset="0"/>
              </a:rPr>
              <a:t>'</a:t>
            </a:r>
            <a:r>
              <a:rPr lang="en-US" altLang="ja-JP" b="1" dirty="0">
                <a:latin typeface="Times New Roman" charset="0"/>
                <a:ea typeface="ＭＳ Ｐゴシック" charset="0"/>
                <a:cs typeface="ＭＳ Ｐゴシック" charset="0"/>
              </a:rPr>
              <a:t>s gospel (John 5:2).</a:t>
            </a:r>
            <a:endParaRPr lang="en-US" b="1"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While far away in Ephesus, in today</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Turkey, this amphitheater still stands.  It marks the place where the Apostle Paul came up against the artisans of the goddess Diana. </a:t>
            </a:r>
          </a:p>
          <a:p>
            <a:r>
              <a:rPr lang="en-US" b="1">
                <a:latin typeface="Times New Roman" charset="0"/>
                <a:ea typeface="ＭＳ Ｐゴシック" charset="0"/>
                <a:cs typeface="ＭＳ Ｐゴシック" charset="0"/>
              </a:rPr>
              <a:t>////	In all probability, Paul walked that main boulevard to the waterfront, which was there in his time, but has long since been filled with silt.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New Roman" charset="0"/>
                <a:ea typeface="ＭＳ Ｐゴシック" charset="0"/>
                <a:cs typeface="ＭＳ Ｐゴシック" charset="0"/>
              </a:rPr>
              <a:t>Back on Israel</a:t>
            </a:r>
            <a:r>
              <a:rPr lang="fr-FR" altLang="ja-JP" b="1" dirty="0">
                <a:latin typeface="Times New Roman" charset="0"/>
                <a:ea typeface="ＭＳ Ｐゴシック" charset="0"/>
                <a:cs typeface="ＭＳ Ｐゴシック" charset="0"/>
              </a:rPr>
              <a:t>'</a:t>
            </a:r>
            <a:r>
              <a:rPr lang="en-US" altLang="ja-JP" b="1" dirty="0">
                <a:latin typeface="Times New Roman" charset="0"/>
                <a:ea typeface="ＭＳ Ｐゴシック" charset="0"/>
                <a:cs typeface="ＭＳ Ｐゴシック" charset="0"/>
              </a:rPr>
              <a:t>s Mediterranean seacoast, the technological marvel of this dual-channeled, 22-mile-long aqueduct still stands.  Roman engineers designed and built it to bring water from the distant hills of Mount</a:t>
            </a:r>
            <a:r>
              <a:rPr lang="en-US" altLang="ja-JP" b="1" baseline="0" dirty="0">
                <a:latin typeface="Times New Roman" charset="0"/>
                <a:ea typeface="ＭＳ Ｐゴシック" charset="0"/>
                <a:cs typeface="ＭＳ Ｐゴシック" charset="0"/>
              </a:rPr>
              <a:t> Carmel </a:t>
            </a:r>
            <a:r>
              <a:rPr lang="en-US" altLang="ja-JP" b="1" dirty="0">
                <a:latin typeface="Times New Roman" charset="0"/>
                <a:ea typeface="ＭＳ Ｐゴシック" charset="0"/>
                <a:cs typeface="ＭＳ Ｐゴシック" charset="0"/>
              </a:rPr>
              <a:t>to the new city of Caesarea, named in honor of the Roman Emperor.</a:t>
            </a:r>
            <a:endParaRPr lang="en-US" b="1"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New Roman" charset="0"/>
                <a:ea typeface="ＭＳ Ｐゴシック" charset="0"/>
                <a:cs typeface="ＭＳ Ｐゴシック" charset="0"/>
              </a:rPr>
              <a:t>And this...the remains of an enormous fortress palace of Herod the Great at Masada overlooking the Dead Sea --  to which the last of Jerusalem</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s rebels held out against the Romans for three years.  Eventually 900 ancient Israelis took their own lives in A.D. 73 rather than live under the yoke of Rome.  Even today, new military cadets become commissioned in the Israeli Defense Force at this place....where they declare, "Never again!</a:t>
            </a:r>
            <a:r>
              <a:rPr lang="ja-JP" altLang="en-US" b="1" dirty="0">
                <a:latin typeface="Times New Roman" charset="0"/>
                <a:ea typeface="ＭＳ Ｐゴシック" charset="0"/>
                <a:cs typeface="ＭＳ Ｐゴシック" charset="0"/>
              </a:rPr>
              <a:t>”</a:t>
            </a:r>
            <a:endParaRPr lang="en-US" b="1"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At this point, the biblical time line remains at about 500 B.C.  A fascinating period of history follows, setting the stage for all that will shortly happen.  Remember that the world is being prepared for the entrance of the Savior…yet some centuries away.  Will events occur to prepare the way?  Yes, indeed…significantly!  Watch them unfold.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Continuing on Study Help #5, to sum up Rome</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enormous advances during this period of biblical SILENCE…just look at the list.  These </a:t>
            </a:r>
            <a:r>
              <a:rPr lang="en-US" altLang="ja-JP" b="1">
                <a:solidFill>
                  <a:srgbClr val="000000"/>
                </a:solidFill>
                <a:latin typeface="Times New Roman" charset="0"/>
                <a:ea typeface="ＭＳ Ｐゴシック" charset="0"/>
                <a:cs typeface="ＭＳ Ｐゴシック" charset="0"/>
              </a:rPr>
              <a:t>events and discoveries transformed the world...  </a:t>
            </a:r>
          </a:p>
          <a:p>
            <a:r>
              <a:rPr lang="en-US" b="1">
                <a:solidFill>
                  <a:srgbClr val="000000"/>
                </a:solidFill>
                <a:latin typeface="Times New Roman" charset="0"/>
                <a:ea typeface="ＭＳ Ｐゴシック" charset="0"/>
                <a:cs typeface="ＭＳ Ｐゴシック" charset="0"/>
              </a:rPr>
              <a:t>////	ROME</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EFFICIENT GOVERNMENT &amp; SOCIAL ADMINISTRATION</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NEW USE OF GEARS...WATERWHEEL</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DEVELOPMENT OF TRIGONOMETRY </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WATER CLOCK</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ROSETTA STONE INSCRIBED</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COLLEGE OF TECHNOLOGY IN ALEXANDRIA</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ROMAN BANKING SYSTEM</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NEW CONSTRUCTION METHODS</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WATER &amp; SEWER SYSTEMS…CONCRETE</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STOCK MARKETS AND INVESTMENTS</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EMPIRE-WIDE HIGHWAY SYSTEM</a:t>
            </a:r>
          </a:p>
          <a:p>
            <a:r>
              <a:rPr lang="en-US" b="1">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ADOPTION OF THE 365-DAY YEAR</a:t>
            </a:r>
          </a:p>
          <a:p>
            <a:r>
              <a:rPr lang="en-US" b="1">
                <a:solidFill>
                  <a:srgbClr val="000000"/>
                </a:solidFill>
                <a:latin typeface="Times New Roman" charset="0"/>
                <a:ea typeface="ＭＳ Ｐゴシック" charset="0"/>
                <a:cs typeface="ＭＳ Ｐゴシック" charset="0"/>
              </a:rPr>
              <a:t>////	UNIVERSAL USE OF LATIN</a:t>
            </a:r>
          </a:p>
          <a:p>
            <a:r>
              <a:rPr lang="en-US" b="1">
                <a:solidFill>
                  <a:srgbClr val="000000"/>
                </a:solidFill>
                <a:latin typeface="Times New Roman" charset="0"/>
                <a:ea typeface="ＭＳ Ｐゴシック" charset="0"/>
                <a:cs typeface="ＭＳ Ｐゴシック" charset="0"/>
              </a:rPr>
              <a:t>////	A STRATEGIC MILITARY ORGANIZATION</a:t>
            </a:r>
          </a:p>
          <a:p>
            <a:r>
              <a:rPr lang="en-US" b="1">
                <a:latin typeface="Times New Roman" charset="0"/>
                <a:ea typeface="ＭＳ Ｐゴシック" charset="0"/>
                <a:cs typeface="ＭＳ Ｐゴシック" charset="0"/>
              </a:rPr>
              <a:t>////	producing the </a:t>
            </a:r>
            <a:r>
              <a:rPr lang="en-US" b="1">
                <a:solidFill>
                  <a:srgbClr val="000000"/>
                </a:solidFill>
                <a:latin typeface="Times New Roman" charset="0"/>
                <a:ea typeface="ＭＳ Ｐゴシック" charset="0"/>
                <a:cs typeface="ＭＳ Ｐゴシック" charset="0"/>
              </a:rPr>
              <a:t>PAX ROMANA, and, of course, that continuing </a:t>
            </a:r>
          </a:p>
          <a:p>
            <a:r>
              <a:rPr lang="en-US" b="1">
                <a:solidFill>
                  <a:srgbClr val="000000"/>
                </a:solidFill>
                <a:latin typeface="Times New Roman" charset="0"/>
                <a:ea typeface="ＭＳ Ｐゴシック" charset="0"/>
                <a:cs typeface="ＭＳ Ｐゴシック" charset="0"/>
              </a:rPr>
              <a:t>	thorn in Caesar</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a:t>
            </a:r>
          </a:p>
          <a:p>
            <a:r>
              <a:rPr lang="en-US" b="1">
                <a:latin typeface="Times New Roman" charset="0"/>
                <a:ea typeface="ＭＳ Ｐゴシック" charset="0"/>
                <a:cs typeface="ＭＳ Ｐゴシック" charset="0"/>
              </a:rPr>
              <a:t>////	R</a:t>
            </a:r>
            <a:r>
              <a:rPr lang="en-US" b="1">
                <a:solidFill>
                  <a:srgbClr val="000000"/>
                </a:solidFill>
                <a:latin typeface="Times New Roman" charset="0"/>
                <a:ea typeface="ＭＳ Ｐゴシック" charset="0"/>
                <a:cs typeface="ＭＳ Ｐゴシック" charset="0"/>
              </a:rPr>
              <a:t>OMAN-OCCUPIED PALESTINE</a:t>
            </a:r>
            <a:r>
              <a:rPr lang="en-US" b="1">
                <a:solidFill>
                  <a:srgbClr val="FFFFFF"/>
                </a:solidFill>
                <a:latin typeface="Times New Roman" charset="0"/>
                <a:ea typeface="ＭＳ Ｐゴシック" charset="0"/>
                <a:cs typeface="ＭＳ Ｐゴシック" charset="0"/>
              </a:rPr>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Now…place the achievements of earlier Greece next to Rome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later progress in science and technology.  Comparing both in parallel and in sequence…an obvious fact emerges!</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world had enormously changed across the four hundred years since the </a:t>
            </a:r>
            <a:r>
              <a:rPr lang="en-US" b="1">
                <a:latin typeface="Times" charset="0"/>
                <a:ea typeface="ＭＳ Ｐゴシック" charset="0"/>
                <a:cs typeface="ＭＳ Ｐゴシック" charset="0"/>
              </a:rPr>
              <a:t>close of the Old Testa</a:t>
            </a:r>
            <a:r>
              <a:rPr lang="en-US" b="1">
                <a:solidFill>
                  <a:srgbClr val="000000"/>
                </a:solidFill>
                <a:latin typeface="Times New Roman" charset="0"/>
                <a:ea typeface="ＭＳ Ｐゴシック" charset="0"/>
                <a:cs typeface="ＭＳ Ｐゴシック" charset="0"/>
              </a:rPr>
              <a:t>ment!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#6 –– between Malachi in the Old Testament and Matthew in the New ––  we can chart four pivotal accomplishments that directly affected the march of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promises toward the appearance of the Messiah…two Scriptural, two historical…</a:t>
            </a:r>
          </a:p>
          <a:p>
            <a:r>
              <a:rPr lang="en-US" b="1">
                <a:solidFill>
                  <a:srgbClr val="000000"/>
                </a:solidFill>
                <a:latin typeface="Times New Roman" charset="0"/>
                <a:ea typeface="ＭＳ Ｐゴシック" charset="0"/>
                <a:cs typeface="ＭＳ Ｐゴシック" charset="0"/>
              </a:rPr>
              <a:t>////	First, the Jews completed their Hebrew Canon…the official collection of Old Testament books…during the period of SILENCE.</a:t>
            </a:r>
          </a:p>
          <a:p>
            <a:r>
              <a:rPr lang="en-US" b="1">
                <a:solidFill>
                  <a:srgbClr val="000000"/>
                </a:solidFill>
                <a:latin typeface="Times New Roman" charset="0"/>
                <a:ea typeface="ＭＳ Ｐゴシック" charset="0"/>
                <a:cs typeface="ＭＳ Ｐゴシック" charset="0"/>
              </a:rPr>
              <a:t>////	Second, the Hebrew Old Testament was translated into Greek for the first time, thus becoming the foundation for all future Bible translations right up to our present day.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commonly known as the SEPTUAGINT, usually indicated by the Roman numerals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LXX</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representing the 70 scholars who developed its translation in ancient Alexandria.</a:t>
            </a:r>
          </a:p>
          <a:p>
            <a:r>
              <a:rPr lang="en-US" b="1">
                <a:solidFill>
                  <a:srgbClr val="000000"/>
                </a:solidFill>
                <a:latin typeface="Times New Roman" charset="0"/>
                <a:ea typeface="ＭＳ Ｐゴシック" charset="0"/>
                <a:cs typeface="ＭＳ Ｐゴシック" charset="0"/>
              </a:rPr>
              <a:t>////	Third and historically, ALEXANDER THE GREAT spread the ways of the Greeks including their language, through the Mediterranean Basin and far beyond it.</a:t>
            </a:r>
          </a:p>
          <a:p>
            <a:r>
              <a:rPr lang="en-US" b="1">
                <a:solidFill>
                  <a:srgbClr val="000000"/>
                </a:solidFill>
                <a:latin typeface="Times New Roman" charset="0"/>
                <a:ea typeface="ＭＳ Ｐゴシック" charset="0"/>
                <a:cs typeface="ＭＳ Ｐゴシック" charset="0"/>
              </a:rPr>
              <a:t>////	Fourth and finally, Israel came under ROMAN occupation and domination bringing with it an era of high TECHNOLOGY, but enforced by a cruel PEACE throughout the Empire.</a:t>
            </a:r>
          </a:p>
          <a:p>
            <a:r>
              <a:rPr lang="en-US" b="1">
                <a:solidFill>
                  <a:srgbClr val="000000"/>
                </a:solidFill>
                <a:latin typeface="Times New Roman" charset="0"/>
                <a:ea typeface="ＭＳ Ｐゴシック" charset="0"/>
                <a:cs typeface="ＭＳ Ｐゴシック" charset="0"/>
              </a:rPr>
              <a:t>////	Taken together, these events set the stage for culmination of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Great Promise to Abraham, the appearance of the Messiah, the Lord Jesus Christ!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So here we are…we</a:t>
            </a:r>
            <a:r>
              <a:rPr lang="fr-FR" altLang="ja-JP" b="1" dirty="0">
                <a:solidFill>
                  <a:srgbClr val="000000"/>
                </a:solidFill>
                <a:latin typeface="Times New Roman" charset="0"/>
                <a:ea typeface="ＭＳ Ｐゴシック" charset="0"/>
                <a:cs typeface="ＭＳ Ｐゴシック" charset="0"/>
              </a:rPr>
              <a:t>'</a:t>
            </a:r>
            <a:r>
              <a:rPr lang="en-US" altLang="ja-JP" b="1" dirty="0" err="1">
                <a:solidFill>
                  <a:srgbClr val="000000"/>
                </a:solidFill>
                <a:latin typeface="Times New Roman" charset="0"/>
                <a:ea typeface="ＭＳ Ｐゴシック" charset="0"/>
                <a:cs typeface="ＭＳ Ｐゴシック" charset="0"/>
              </a:rPr>
              <a:t>ve</a:t>
            </a:r>
            <a:r>
              <a:rPr lang="en-US" altLang="ja-JP" b="1" dirty="0">
                <a:solidFill>
                  <a:srgbClr val="000000"/>
                </a:solidFill>
                <a:latin typeface="Times New Roman" charset="0"/>
                <a:ea typeface="ＭＳ Ｐゴシック" charset="0"/>
                <a:cs typeface="ＭＳ Ｐゴシック" charset="0"/>
              </a:rPr>
              <a:t> explored and mapped out</a:t>
            </a:r>
            <a:endParaRPr lang="en-US" altLang="ja-JP"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CREATION…FOUR PEOPLE…THREE SOCIETIES…</a:t>
            </a:r>
          </a:p>
          <a:p>
            <a:r>
              <a:rPr lang="en-US" b="1" dirty="0">
                <a:latin typeface="Times New Roman" charset="0"/>
                <a:ea typeface="ＭＳ Ｐゴシック" charset="0"/>
                <a:cs typeface="ＭＳ Ｐゴシック" charset="0"/>
              </a:rPr>
              <a:t>////	…held together by THE FOUR FOUNDATIONAL BIBLICAL COVENANTS, the ABRAHAMIC and the three amplifications of those covenant promises…the Land, the Davidic, and the New Covenants.</a:t>
            </a:r>
          </a:p>
          <a:p>
            <a:r>
              <a:rPr lang="en-US" b="1" dirty="0">
                <a:latin typeface="Times New Roman" charset="0"/>
                <a:ea typeface="ＭＳ Ｐゴシック" charset="0"/>
                <a:cs typeface="ＭＳ Ｐゴシック" charset="0"/>
              </a:rPr>
              <a:t>////	And then, with the cultural influence of ALEXANDER THE GREAT and the enormous social changes brought on by the ROMAN EMPIRE….</a:t>
            </a:r>
          </a:p>
          <a:p>
            <a:r>
              <a:rPr lang="en-US" b="1">
                <a:latin typeface="Times New Roman" charset="0"/>
                <a:ea typeface="ＭＳ Ｐゴシック" charset="0"/>
                <a:cs typeface="ＭＳ Ｐゴシック" charset="0"/>
              </a:rPr>
              <a:t>////	…the stage is now set for the last of the ten Bible files where we come face to face with the appearance of that One ---the Messiah…for Whom the entire glorious story has been revealed and preserved for us in Scripture in both the Old and the New Testaments.</a:t>
            </a:r>
            <a:endParaRPr lang="en-US" b="1"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This is the period called biblical SILENCE…the S in C  7  S and J. </a:t>
            </a:r>
          </a:p>
          <a:p>
            <a:r>
              <a:rPr lang="en-US" b="1">
                <a:latin typeface="Times New Roman" charset="0"/>
                <a:ea typeface="ＭＳ Ｐゴシック" charset="0"/>
                <a:cs typeface="ＭＳ Ｐゴシック" charset="0"/>
              </a:rPr>
              <a:t>////	Extending about 400 years between the Old and New Testaments, but with a crucial importance and difference.</a:t>
            </a:r>
          </a:p>
          <a:p>
            <a:r>
              <a:rPr lang="en-US" b="1">
                <a:latin typeface="Times New Roman" charset="0"/>
                <a:ea typeface="ＭＳ Ｐゴシック" charset="0"/>
                <a:cs typeface="ＭＳ Ｐゴシック" charset="0"/>
              </a:rPr>
              <a:t>////	The Protestant Bible records no additional revelation from God during that time.  We have no more biblical record until we arrive at the Gospel of Matthew in the New Testament.</a:t>
            </a:r>
            <a:endParaRPr lang="ru-RU"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a:t>
            </a:r>
          </a:p>
          <a:p>
            <a:r>
              <a:rPr lang="en-US" b="1">
                <a:latin typeface="Times New Roman" charset="0"/>
                <a:ea typeface="ＭＳ Ｐゴシック" charset="0"/>
                <a:cs typeface="ＭＳ Ｐゴシック" charset="0"/>
              </a:rPr>
              <a:t>The prophet Daniel HAD foreseen events of that time.  However, regarding specific writings, as in other parts of Scripture, the Protestant Bible provides none in book form during the SILENCE period.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Here is the SILENCE FOLDER in the Bible File collection.  But remember this...although this period between the Testaments is traditionally called a period of BIBLICAL SILENCE, the stage of world history was anything but quiet.</a:t>
            </a:r>
          </a:p>
          <a:p>
            <a:r>
              <a:rPr lang="en-US" b="1">
                <a:latin typeface="Times New Roman" charset="0"/>
                <a:ea typeface="ＭＳ Ｐゴシック" charset="0"/>
                <a:cs typeface="ＭＳ Ｐゴシック" charset="0"/>
              </a:rPr>
              <a:t>////	The Bible File</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SILENCE Folder sits there squarely parked between the Old Testament…</a:t>
            </a:r>
          </a:p>
          <a:p>
            <a:r>
              <a:rPr lang="en-US" b="1">
                <a:latin typeface="Times New Roman" charset="0"/>
                <a:ea typeface="ＭＳ Ｐゴシック" charset="0"/>
                <a:cs typeface="ＭＳ Ｐゴシック" charset="0"/>
              </a:rPr>
              <a:t>////	….and the New Testament…the JESUS file folder.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The SILENCE  time frame…about 500 B.C.… with the Bible File</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two blank spaces marking this period of Biblical AND world history…. crucial turning points of enormous importance to Biblical understanding.</a:t>
            </a:r>
          </a:p>
          <a:p>
            <a:r>
              <a:rPr lang="en-US" b="1">
                <a:latin typeface="Times New Roman" charset="0"/>
                <a:ea typeface="ＭＳ Ｐゴシック" charset="0"/>
                <a:cs typeface="ＭＳ Ｐゴシック" charset="0"/>
              </a:rPr>
              <a:t>////	Let</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begin with ALEX THE GREEK -- the reason for that temporary title is coming shortly.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We refer, of course, to ALEXANDER THE GREAT…that remarkable young Greek military genius who changed the course of world history.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Some facts about the young Alexander:  he was educated at the feet of Aristotle, eventually riding to fabulous victories on his famous horse, Bucephalus.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ALEXANDER was born in Macedonia…about 300 years before the birth of Jesus Christ…</a:t>
            </a:r>
          </a:p>
          <a:p>
            <a:r>
              <a:rPr lang="en-US" b="1">
                <a:latin typeface="Times New Roman" charset="0"/>
                <a:ea typeface="ＭＳ Ｐゴシック" charset="0"/>
                <a:cs typeface="ＭＳ Ｐゴシック" charset="0"/>
              </a:rPr>
              <a:t>////	…in the ancient city of Philippi, the son of King Philip.  Alexander exerted a level of influence on world history like few others, before or since.  His conquering armies swept through most of the known world of his day.</a:t>
            </a:r>
          </a:p>
          <a:p>
            <a:r>
              <a:rPr lang="en-US" b="1">
                <a:latin typeface="Times New Roman" charset="0"/>
                <a:ea typeface="ＭＳ Ｐゴシック" charset="0"/>
                <a:cs typeface="ＭＳ Ｐゴシック" charset="0"/>
              </a:rPr>
              <a:t>////  	By the time of his death at age 33, Alexander had subdued an enormous extent of European and Asian lands…from North Africa to today</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Turkey, and from today</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Northern Greece all the way to India. A truly incredible life of unparalleled historic significance.  </a:t>
            </a:r>
          </a:p>
          <a:p>
            <a:r>
              <a:rPr lang="en-US" b="1">
                <a:latin typeface="Times New Roman" charset="0"/>
                <a:ea typeface="ＭＳ Ｐゴシック" charset="0"/>
                <a:cs typeface="ＭＳ Ｐゴシック" charset="0"/>
              </a:rPr>
              <a:t>////	And right at the center of Alexander</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conquests lay that troubling little land called Israel or Canaan, later known as Palestine during Roman times.  Alexander</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influence heavily impacted The Land of Abraham</a:t>
            </a:r>
            <a:r>
              <a:rPr lang="fr-FR" altLang="ja-JP" b="1">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s inheritance.</a:t>
            </a:r>
          </a:p>
          <a:p>
            <a:r>
              <a:rPr lang="en-US" b="1">
                <a:latin typeface="Times New Roman" charset="0"/>
                <a:ea typeface="ＭＳ Ｐゴシック" charset="0"/>
                <a:cs typeface="ＭＳ Ｐゴシック" charset="0"/>
              </a:rPr>
              <a:t>////	Wherever he went, Alexander spread the cultural effects of "Hellenism," an important word that means doing things THE GREEK WAY.  But riding out above all his accomplishments…in all his conquered lands ALEXANDER also left behind his most important cultural contribution…</a:t>
            </a:r>
          </a:p>
          <a:p>
            <a:r>
              <a:rPr lang="en-US" b="1">
                <a:latin typeface="Times New Roman" charset="0"/>
                <a:ea typeface="ＭＳ Ｐゴシック" charset="0"/>
                <a:cs typeface="ＭＳ Ｐゴシック" charset="0"/>
              </a:rPr>
              <a:t>////	…as far as the Gospel is concerned: the Greek language...a version called, in effect, street or Koine (KOIN-AY) Greek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423158012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1849501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7105622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6531957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3854311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57017256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208376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7906459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25051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35066139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64430217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5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76" name="Rectangle 52"/>
          <p:cNvSpPr>
            <a:spLocks noChangeArrowheads="1"/>
          </p:cNvSpPr>
          <p:nvPr userDrawn="1"/>
        </p:nvSpPr>
        <p:spPr bwMode="auto">
          <a:xfrm>
            <a:off x="7481888" y="6526213"/>
            <a:ext cx="80803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9.65.03e.</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4.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1.xml"/><Relationship Id="rId5" Type="http://schemas.openxmlformats.org/officeDocument/2006/relationships/slideLayout" Target="../slideLayouts/slideLayout7.xml"/><Relationship Id="rId10" Type="http://schemas.openxmlformats.org/officeDocument/2006/relationships/image" Target="../media/image23.jpeg"/><Relationship Id="rId4" Type="http://schemas.openxmlformats.org/officeDocument/2006/relationships/tags" Target="../tags/tag5.xml"/><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tags" Target="../tags/tag13.xml"/><Relationship Id="rId7" Type="http://schemas.openxmlformats.org/officeDocument/2006/relationships/image" Target="../media/image36.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5.jpe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hyperlink" Target="file:///Macintosh%20HD/Desktop%20Folder/TBB%20BIG%20SHOW%207.0/7.0.03E-JESUS#-1,1,PowerPoint Presentation"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43956-77F0-8B9E-D912-524343F4234C}"/>
            </a:ext>
          </a:extLst>
        </p:cNvPr>
        <p:cNvGrpSpPr/>
        <p:nvPr/>
      </p:nvGrpSpPr>
      <p:grpSpPr>
        <a:xfrm>
          <a:off x="0" y="0"/>
          <a:ext cx="0" cy="0"/>
          <a:chOff x="0" y="0"/>
          <a:chExt cx="0" cy="0"/>
        </a:xfrm>
      </p:grpSpPr>
      <p:sp>
        <p:nvSpPr>
          <p:cNvPr id="444418" name="Rectangle 2">
            <a:extLst>
              <a:ext uri="{FF2B5EF4-FFF2-40B4-BE49-F238E27FC236}">
                <a16:creationId xmlns:a16="http://schemas.microsoft.com/office/drawing/2014/main" id="{03788AA3-247E-71CA-76CA-950B93D3C33B}"/>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8674" name="AutoShape 4">
            <a:extLst>
              <a:ext uri="{FF2B5EF4-FFF2-40B4-BE49-F238E27FC236}">
                <a16:creationId xmlns:a16="http://schemas.microsoft.com/office/drawing/2014/main" id="{60ACBF08-2F58-0501-3B51-8E5255D764BE}"/>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8675" name="Rectangle 5">
            <a:extLst>
              <a:ext uri="{FF2B5EF4-FFF2-40B4-BE49-F238E27FC236}">
                <a16:creationId xmlns:a16="http://schemas.microsoft.com/office/drawing/2014/main" id="{A440A850-A926-A683-76A0-522CF50C4356}"/>
              </a:ext>
            </a:extLst>
          </p:cNvPr>
          <p:cNvSpPr>
            <a:spLocks noChangeArrowheads="1"/>
          </p:cNvSpPr>
          <p:nvPr/>
        </p:nvSpPr>
        <p:spPr bwMode="auto">
          <a:xfrm>
            <a:off x="2819400" y="931863"/>
            <a:ext cx="2009775"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8676" name="Rectangle 6">
            <a:extLst>
              <a:ext uri="{FF2B5EF4-FFF2-40B4-BE49-F238E27FC236}">
                <a16:creationId xmlns:a16="http://schemas.microsoft.com/office/drawing/2014/main" id="{413C2F4D-44C5-FDC1-9062-0856DA7641D1}"/>
              </a:ext>
            </a:extLst>
          </p:cNvPr>
          <p:cNvSpPr>
            <a:spLocks noChangeArrowheads="1"/>
          </p:cNvSpPr>
          <p:nvPr/>
        </p:nvSpPr>
        <p:spPr bwMode="auto">
          <a:xfrm>
            <a:off x="6926263" y="54054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77" name="Rectangle 7">
            <a:extLst>
              <a:ext uri="{FF2B5EF4-FFF2-40B4-BE49-F238E27FC236}">
                <a16:creationId xmlns:a16="http://schemas.microsoft.com/office/drawing/2014/main" id="{FDCBD489-01E6-C9B6-6A86-E99E36EBFB4B}"/>
              </a:ext>
            </a:extLst>
          </p:cNvPr>
          <p:cNvSpPr>
            <a:spLocks noChangeArrowheads="1"/>
          </p:cNvSpPr>
          <p:nvPr/>
        </p:nvSpPr>
        <p:spPr bwMode="auto">
          <a:xfrm>
            <a:off x="3455988" y="233838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78" name="Line 8">
            <a:extLst>
              <a:ext uri="{FF2B5EF4-FFF2-40B4-BE49-F238E27FC236}">
                <a16:creationId xmlns:a16="http://schemas.microsoft.com/office/drawing/2014/main" id="{E11F5BE2-C75F-632D-E98C-32C6D7E0B110}"/>
              </a:ext>
            </a:extLst>
          </p:cNvPr>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4425" name="Line 9">
            <a:extLst>
              <a:ext uri="{FF2B5EF4-FFF2-40B4-BE49-F238E27FC236}">
                <a16:creationId xmlns:a16="http://schemas.microsoft.com/office/drawing/2014/main" id="{6A924143-037D-A24F-67F3-F13FC106655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8680" name="Line 11">
            <a:extLst>
              <a:ext uri="{FF2B5EF4-FFF2-40B4-BE49-F238E27FC236}">
                <a16:creationId xmlns:a16="http://schemas.microsoft.com/office/drawing/2014/main" id="{59A1DD9C-AD39-5AE8-1DD2-C02A99A1866E}"/>
              </a:ext>
            </a:extLst>
          </p:cNvPr>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8681" name="Group 12">
            <a:extLst>
              <a:ext uri="{FF2B5EF4-FFF2-40B4-BE49-F238E27FC236}">
                <a16:creationId xmlns:a16="http://schemas.microsoft.com/office/drawing/2014/main" id="{BBE0EA11-EC62-5C81-0F76-3FFA86BBBC03}"/>
              </a:ext>
            </a:extLst>
          </p:cNvPr>
          <p:cNvGrpSpPr>
            <a:grpSpLocks/>
          </p:cNvGrpSpPr>
          <p:nvPr/>
        </p:nvGrpSpPr>
        <p:grpSpPr bwMode="auto">
          <a:xfrm>
            <a:off x="709613" y="2190750"/>
            <a:ext cx="2432050" cy="2601913"/>
            <a:chOff x="447" y="1380"/>
            <a:chExt cx="1532" cy="1639"/>
          </a:xfrm>
        </p:grpSpPr>
        <p:sp>
          <p:nvSpPr>
            <p:cNvPr id="444429" name="Rectangle 13">
              <a:extLst>
                <a:ext uri="{FF2B5EF4-FFF2-40B4-BE49-F238E27FC236}">
                  <a16:creationId xmlns:a16="http://schemas.microsoft.com/office/drawing/2014/main" id="{DBB35305-4492-2766-EF84-8805E6931621}"/>
                </a:ext>
              </a:extLst>
            </p:cNvPr>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8715" name="AutoShape 14">
              <a:extLst>
                <a:ext uri="{FF2B5EF4-FFF2-40B4-BE49-F238E27FC236}">
                  <a16:creationId xmlns:a16="http://schemas.microsoft.com/office/drawing/2014/main" id="{EB164207-C582-CC43-9309-7BE78062650F}"/>
                </a:ext>
              </a:extLst>
            </p:cNvPr>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44431" name="Rectangle 15">
            <a:extLst>
              <a:ext uri="{FF2B5EF4-FFF2-40B4-BE49-F238E27FC236}">
                <a16:creationId xmlns:a16="http://schemas.microsoft.com/office/drawing/2014/main" id="{B26D8DA0-283D-B51C-261D-7D326326D43B}"/>
              </a:ext>
            </a:extLst>
          </p:cNvPr>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8683" name="Text Box 16">
            <a:extLst>
              <a:ext uri="{FF2B5EF4-FFF2-40B4-BE49-F238E27FC236}">
                <a16:creationId xmlns:a16="http://schemas.microsoft.com/office/drawing/2014/main" id="{13323165-3FCF-FCF9-94E9-A20A308563AD}"/>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28684" name="Picture 17">
            <a:extLst>
              <a:ext uri="{FF2B5EF4-FFF2-40B4-BE49-F238E27FC236}">
                <a16:creationId xmlns:a16="http://schemas.microsoft.com/office/drawing/2014/main" id="{E9FCDF41-985E-F958-BD06-665050270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44434" name="Text Box 18">
            <a:extLst>
              <a:ext uri="{FF2B5EF4-FFF2-40B4-BE49-F238E27FC236}">
                <a16:creationId xmlns:a16="http://schemas.microsoft.com/office/drawing/2014/main" id="{AA5CE826-5D9E-8E58-252B-C92BEDEE71F2}"/>
              </a:ext>
            </a:extLst>
          </p:cNvPr>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আফ্রিকা</a:t>
            </a:r>
            <a:endParaRPr lang="en-US" sz="3600" dirty="0">
              <a:solidFill>
                <a:srgbClr val="0033CC"/>
              </a:solidFill>
              <a:latin typeface="Comic Sans MS" pitchFamily="-107" charset="0"/>
              <a:ea typeface="+mn-ea"/>
              <a:cs typeface="+mn-cs"/>
            </a:endParaRPr>
          </a:p>
        </p:txBody>
      </p:sp>
      <p:sp>
        <p:nvSpPr>
          <p:cNvPr id="444435" name="Text Box 19">
            <a:extLst>
              <a:ext uri="{FF2B5EF4-FFF2-40B4-BE49-F238E27FC236}">
                <a16:creationId xmlns:a16="http://schemas.microsoft.com/office/drawing/2014/main" id="{14EECBA9-6F73-D336-7F78-29D1DFD1242D}"/>
              </a:ext>
            </a:extLst>
          </p:cNvPr>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lgn="ctr">
              <a:spcBef>
                <a:spcPct val="50000"/>
              </a:spcBef>
              <a:defRPr/>
            </a:pPr>
            <a:r>
              <a:rPr lang="bn-IN" sz="3600" dirty="0">
                <a:solidFill>
                  <a:srgbClr val="0033CC"/>
                </a:solidFill>
                <a:latin typeface="Comic Sans MS" pitchFamily="-107" charset="0"/>
                <a:ea typeface="+mn-ea"/>
                <a:cs typeface="+mn-cs"/>
              </a:rPr>
              <a:t>আরোব</a:t>
            </a:r>
            <a:endParaRPr lang="en-US" sz="3600" dirty="0">
              <a:solidFill>
                <a:srgbClr val="0033CC"/>
              </a:solidFill>
              <a:latin typeface="Comic Sans MS" pitchFamily="-107" charset="0"/>
              <a:ea typeface="+mn-ea"/>
              <a:cs typeface="+mn-cs"/>
            </a:endParaRPr>
          </a:p>
        </p:txBody>
      </p:sp>
      <p:sp>
        <p:nvSpPr>
          <p:cNvPr id="444436" name="Text Box 20">
            <a:extLst>
              <a:ext uri="{FF2B5EF4-FFF2-40B4-BE49-F238E27FC236}">
                <a16:creationId xmlns:a16="http://schemas.microsoft.com/office/drawing/2014/main" id="{DE7FE588-FA65-CD74-9216-242CE1135FE7}"/>
              </a:ext>
            </a:extLst>
          </p:cNvPr>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এশিয়া</a:t>
            </a:r>
            <a:endParaRPr lang="en-US" sz="3600" dirty="0">
              <a:solidFill>
                <a:srgbClr val="0033CC"/>
              </a:solidFill>
              <a:latin typeface="Comic Sans MS" pitchFamily="-107" charset="0"/>
              <a:ea typeface="+mn-ea"/>
              <a:cs typeface="+mn-cs"/>
            </a:endParaRPr>
          </a:p>
        </p:txBody>
      </p:sp>
      <p:sp>
        <p:nvSpPr>
          <p:cNvPr id="28688" name="Text Box 21">
            <a:extLst>
              <a:ext uri="{FF2B5EF4-FFF2-40B4-BE49-F238E27FC236}">
                <a16:creationId xmlns:a16="http://schemas.microsoft.com/office/drawing/2014/main" id="{DEFF5782-0833-FABA-B08A-28F63763D17B}"/>
              </a:ext>
            </a:extLst>
          </p:cNvPr>
          <p:cNvSpPr txBox="1">
            <a:spLocks noChangeArrowheads="1"/>
          </p:cNvSpPr>
          <p:nvPr/>
        </p:nvSpPr>
        <p:spPr bwMode="auto">
          <a:xfrm rot="1299097">
            <a:off x="660400" y="3314185"/>
            <a:ext cx="2108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800" dirty="0">
                <a:solidFill>
                  <a:schemeClr val="tx1"/>
                </a:solidFill>
              </a:rPr>
              <a:t>ভূমধ্য সাগর</a:t>
            </a:r>
            <a:endParaRPr lang="en-US" sz="1800" dirty="0">
              <a:solidFill>
                <a:schemeClr val="tx1"/>
              </a:solidFill>
            </a:endParaRPr>
          </a:p>
        </p:txBody>
      </p:sp>
      <p:sp>
        <p:nvSpPr>
          <p:cNvPr id="444438" name="Freeform 22">
            <a:extLst>
              <a:ext uri="{FF2B5EF4-FFF2-40B4-BE49-F238E27FC236}">
                <a16:creationId xmlns:a16="http://schemas.microsoft.com/office/drawing/2014/main" id="{3B33D96D-A7CE-7AEE-582A-E4117341E262}"/>
              </a:ext>
            </a:extLst>
          </p:cNvPr>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39" name="Freeform 23">
            <a:extLst>
              <a:ext uri="{FF2B5EF4-FFF2-40B4-BE49-F238E27FC236}">
                <a16:creationId xmlns:a16="http://schemas.microsoft.com/office/drawing/2014/main" id="{292944E3-64A6-E342-3DA8-3AD0F72D8DA5}"/>
              </a:ext>
            </a:extLst>
          </p:cNvPr>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40" name="Freeform 24">
            <a:extLst>
              <a:ext uri="{FF2B5EF4-FFF2-40B4-BE49-F238E27FC236}">
                <a16:creationId xmlns:a16="http://schemas.microsoft.com/office/drawing/2014/main" id="{007D94E1-37DA-D0F1-41BA-EE488E19E938}"/>
              </a:ext>
            </a:extLst>
          </p:cNvPr>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41" name="Freeform 25">
            <a:extLst>
              <a:ext uri="{FF2B5EF4-FFF2-40B4-BE49-F238E27FC236}">
                <a16:creationId xmlns:a16="http://schemas.microsoft.com/office/drawing/2014/main" id="{7F2561FE-5E05-B2D9-7B16-54BA1A899505}"/>
              </a:ext>
            </a:extLst>
          </p:cNvPr>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42" name="Freeform 26">
            <a:extLst>
              <a:ext uri="{FF2B5EF4-FFF2-40B4-BE49-F238E27FC236}">
                <a16:creationId xmlns:a16="http://schemas.microsoft.com/office/drawing/2014/main" id="{BDE73DAB-C86A-E9BB-B356-CC73CC5E9581}"/>
              </a:ext>
            </a:extLst>
          </p:cNvPr>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8695" name="Text Box 48">
            <a:extLst>
              <a:ext uri="{FF2B5EF4-FFF2-40B4-BE49-F238E27FC236}">
                <a16:creationId xmlns:a16="http://schemas.microsoft.com/office/drawing/2014/main" id="{BF6BAE27-CD9A-5A78-50C1-865C8845E7F1}"/>
              </a:ext>
            </a:extLst>
          </p:cNvPr>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8706" name="Text Box 64">
            <a:extLst>
              <a:ext uri="{FF2B5EF4-FFF2-40B4-BE49-F238E27FC236}">
                <a16:creationId xmlns:a16="http://schemas.microsoft.com/office/drawing/2014/main" id="{B69D6A38-4F86-EA68-717F-425F7163AD3A}"/>
              </a:ext>
            </a:extLst>
          </p:cNvPr>
          <p:cNvSpPr txBox="1">
            <a:spLocks noChangeArrowheads="1"/>
          </p:cNvSpPr>
          <p:nvPr/>
        </p:nvSpPr>
        <p:spPr bwMode="auto">
          <a:xfrm>
            <a:off x="857885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444481" name="Rectangle 65">
            <a:extLst>
              <a:ext uri="{FF2B5EF4-FFF2-40B4-BE49-F238E27FC236}">
                <a16:creationId xmlns:a16="http://schemas.microsoft.com/office/drawing/2014/main" id="{60741C04-FC37-A7A9-5916-83EFC3EE0DBB}"/>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grpSp>
        <p:nvGrpSpPr>
          <p:cNvPr id="54" name="Group 53">
            <a:extLst>
              <a:ext uri="{FF2B5EF4-FFF2-40B4-BE49-F238E27FC236}">
                <a16:creationId xmlns:a16="http://schemas.microsoft.com/office/drawing/2014/main" id="{3B915DE5-0ECE-2AC6-9623-C84061C9708F}"/>
              </a:ext>
            </a:extLst>
          </p:cNvPr>
          <p:cNvGrpSpPr/>
          <p:nvPr/>
        </p:nvGrpSpPr>
        <p:grpSpPr>
          <a:xfrm>
            <a:off x="7940331" y="3283944"/>
            <a:ext cx="984250" cy="550863"/>
            <a:chOff x="7931150" y="3429000"/>
            <a:chExt cx="984250" cy="550863"/>
          </a:xfrm>
        </p:grpSpPr>
        <p:sp>
          <p:nvSpPr>
            <p:cNvPr id="55" name="AutoShape 39">
              <a:extLst>
                <a:ext uri="{FF2B5EF4-FFF2-40B4-BE49-F238E27FC236}">
                  <a16:creationId xmlns:a16="http://schemas.microsoft.com/office/drawing/2014/main" id="{79A1A5F2-F29E-D21A-37FE-E3A2D93567E7}"/>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 name="Rectangle 40">
              <a:extLst>
                <a:ext uri="{FF2B5EF4-FFF2-40B4-BE49-F238E27FC236}">
                  <a16:creationId xmlns:a16="http://schemas.microsoft.com/office/drawing/2014/main" id="{08709372-46E7-425D-6A2D-509DA4645C55}"/>
                </a:ext>
              </a:extLst>
            </p:cNvPr>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 name="AutoShape 41">
              <a:extLst>
                <a:ext uri="{FF2B5EF4-FFF2-40B4-BE49-F238E27FC236}">
                  <a16:creationId xmlns:a16="http://schemas.microsoft.com/office/drawing/2014/main" id="{7F9B0C0D-5721-E455-2C4D-49FBAC44D026}"/>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8" name="Line 42">
              <a:extLst>
                <a:ext uri="{FF2B5EF4-FFF2-40B4-BE49-F238E27FC236}">
                  <a16:creationId xmlns:a16="http://schemas.microsoft.com/office/drawing/2014/main" id="{14908A04-BCB6-C7A6-99F7-ED28219FF9A1}"/>
                </a:ext>
              </a:extLst>
            </p:cNvPr>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Line 43">
              <a:extLst>
                <a:ext uri="{FF2B5EF4-FFF2-40B4-BE49-F238E27FC236}">
                  <a16:creationId xmlns:a16="http://schemas.microsoft.com/office/drawing/2014/main" id="{5BE76620-5331-22D7-B121-6156AB1C3CC5}"/>
                </a:ext>
              </a:extLst>
            </p:cNvPr>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0" name="Rectangle 44">
              <a:extLst>
                <a:ext uri="{FF2B5EF4-FFF2-40B4-BE49-F238E27FC236}">
                  <a16:creationId xmlns:a16="http://schemas.microsoft.com/office/drawing/2014/main" id="{66D3957F-721D-89C3-0E13-4BF4F23EE5D2}"/>
                </a:ext>
              </a:extLst>
            </p:cNvPr>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61" name="Rectangle 45">
              <a:extLst>
                <a:ext uri="{FF2B5EF4-FFF2-40B4-BE49-F238E27FC236}">
                  <a16:creationId xmlns:a16="http://schemas.microsoft.com/office/drawing/2014/main" id="{30F14E13-4A06-3702-AF9E-96C2AF2B17A8}"/>
                </a:ext>
              </a:extLst>
            </p:cNvPr>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46" name="Text Box 54">
            <a:extLst>
              <a:ext uri="{FF2B5EF4-FFF2-40B4-BE49-F238E27FC236}">
                <a16:creationId xmlns:a16="http://schemas.microsoft.com/office/drawing/2014/main" id="{23FA007F-5DE9-E5E3-BF73-0A8ED6BF2445}"/>
              </a:ext>
            </a:extLst>
          </p:cNvPr>
          <p:cNvSpPr txBox="1">
            <a:spLocks noChangeArrowheads="1"/>
          </p:cNvSpPr>
          <p:nvPr/>
        </p:nvSpPr>
        <p:spPr bwMode="auto">
          <a:xfrm>
            <a:off x="1553320" y="2201314"/>
            <a:ext cx="7414911" cy="2308324"/>
          </a:xfrm>
          <a:prstGeom prst="rect">
            <a:avLst/>
          </a:prstGeom>
          <a:noFill/>
          <a:ln w="12700">
            <a:noFill/>
            <a:miter lim="800000"/>
            <a:headEnd/>
            <a:tailEnd/>
          </a:ln>
          <a:effectLst/>
        </p:spPr>
        <p:txBody>
          <a:bodyPr wrap="square">
            <a:spAutoFit/>
          </a:bodyPr>
          <a:lstStyle/>
          <a:p>
            <a:pPr>
              <a:spcBef>
                <a:spcPct val="50000"/>
              </a:spcBef>
              <a:defRPr/>
            </a:pPr>
            <a:r>
              <a:rPr lang="bn-IN" sz="3600" dirty="0">
                <a:solidFill>
                  <a:srgbClr val="C60C15"/>
                </a:solidFill>
                <a:effectLst>
                  <a:glow rad="101600">
                    <a:schemeClr val="tx1">
                      <a:alpha val="91000"/>
                    </a:schemeClr>
                  </a:glow>
                </a:effectLst>
                <a:latin typeface="Comic Sans MS" pitchFamily="-107" charset="0"/>
                <a:ea typeface="+mn-ea"/>
                <a:cs typeface="+mn-cs"/>
              </a:rPr>
              <a:t>সেজেন্দারের </a:t>
            </a:r>
          </a:p>
          <a:p>
            <a:pPr>
              <a:spcBef>
                <a:spcPct val="50000"/>
              </a:spcBef>
              <a:defRPr/>
            </a:pPr>
            <a:r>
              <a:rPr lang="bn-IN" sz="3600" dirty="0">
                <a:solidFill>
                  <a:srgbClr val="C60C15"/>
                </a:solidFill>
                <a:effectLst>
                  <a:glow rad="101600">
                    <a:schemeClr val="tx1">
                      <a:alpha val="91000"/>
                    </a:schemeClr>
                  </a:glow>
                </a:effectLst>
                <a:latin typeface="Comic Sans MS" pitchFamily="-107" charset="0"/>
                <a:ea typeface="+mn-ea"/>
                <a:cs typeface="+mn-cs"/>
              </a:rPr>
              <a:t>		সাম্রাজ্যের 	</a:t>
            </a:r>
          </a:p>
          <a:p>
            <a:pPr>
              <a:spcBef>
                <a:spcPct val="50000"/>
              </a:spcBef>
              <a:defRPr/>
            </a:pPr>
            <a:r>
              <a:rPr lang="bn-IN" sz="3600" dirty="0">
                <a:solidFill>
                  <a:srgbClr val="C60C15"/>
                </a:solidFill>
                <a:effectLst>
                  <a:glow rad="101600">
                    <a:schemeClr val="tx1">
                      <a:alpha val="91000"/>
                    </a:schemeClr>
                  </a:glow>
                </a:effectLst>
                <a:latin typeface="Comic Sans MS" pitchFamily="-107" charset="0"/>
                <a:ea typeface="+mn-ea"/>
                <a:cs typeface="+mn-cs"/>
              </a:rPr>
              <a:t>					দেশ সমুহ</a:t>
            </a:r>
            <a:endParaRPr lang="en-US" sz="4000" dirty="0">
              <a:solidFill>
                <a:srgbClr val="C60C15"/>
              </a:solidFill>
              <a:effectLst>
                <a:glow rad="101600">
                  <a:schemeClr val="tx1">
                    <a:alpha val="91000"/>
                  </a:schemeClr>
                </a:glow>
              </a:effectLst>
              <a:latin typeface="Comic Sans MS" pitchFamily="-107" charset="0"/>
              <a:ea typeface="+mn-ea"/>
              <a:cs typeface="+mn-cs"/>
            </a:endParaRPr>
          </a:p>
        </p:txBody>
      </p:sp>
      <p:grpSp>
        <p:nvGrpSpPr>
          <p:cNvPr id="4" name="Group 68">
            <a:extLst>
              <a:ext uri="{FF2B5EF4-FFF2-40B4-BE49-F238E27FC236}">
                <a16:creationId xmlns:a16="http://schemas.microsoft.com/office/drawing/2014/main" id="{30B3D7C2-987C-237A-65B6-44459FB51285}"/>
              </a:ext>
            </a:extLst>
          </p:cNvPr>
          <p:cNvGrpSpPr>
            <a:grpSpLocks/>
          </p:cNvGrpSpPr>
          <p:nvPr/>
        </p:nvGrpSpPr>
        <p:grpSpPr bwMode="auto">
          <a:xfrm>
            <a:off x="4969598" y="1173664"/>
            <a:ext cx="3544887" cy="2617787"/>
            <a:chOff x="2998" y="1063"/>
            <a:chExt cx="2233" cy="1649"/>
          </a:xfrm>
        </p:grpSpPr>
        <p:sp>
          <p:nvSpPr>
            <p:cNvPr id="444472" name="Rectangle 56">
              <a:extLst>
                <a:ext uri="{FF2B5EF4-FFF2-40B4-BE49-F238E27FC236}">
                  <a16:creationId xmlns:a16="http://schemas.microsoft.com/office/drawing/2014/main" id="{E118492D-7C0B-EAED-12D6-CB8E27F2D36F}"/>
                </a:ext>
              </a:extLst>
            </p:cNvPr>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cs typeface="+mn-cs"/>
              </a:endParaRPr>
            </a:p>
          </p:txBody>
        </p:sp>
        <p:sp>
          <p:nvSpPr>
            <p:cNvPr id="444478" name="Text Box 62">
              <a:extLst>
                <a:ext uri="{FF2B5EF4-FFF2-40B4-BE49-F238E27FC236}">
                  <a16:creationId xmlns:a16="http://schemas.microsoft.com/office/drawing/2014/main" id="{C920058A-0E56-1978-C148-2939CEC7720D}"/>
                </a:ext>
              </a:extLst>
            </p:cNvPr>
            <p:cNvSpPr txBox="1">
              <a:spLocks noChangeArrowheads="1"/>
            </p:cNvSpPr>
            <p:nvPr/>
          </p:nvSpPr>
          <p:spPr bwMode="auto">
            <a:xfrm>
              <a:off x="2998" y="1139"/>
              <a:ext cx="2233" cy="122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sz="4000" dirty="0">
                  <a:solidFill>
                    <a:srgbClr val="FFEA18"/>
                  </a:solidFill>
                  <a:ea typeface="+mn-ea"/>
                  <a:cs typeface="+mn-cs"/>
                </a:rPr>
                <a:t>পুরাতন ও নুতন নিয়মের মধ্যে ঘটনাক্রম দেখুন</a:t>
              </a:r>
              <a:endParaRPr lang="en-US" sz="4000" dirty="0">
                <a:solidFill>
                  <a:srgbClr val="FFEA18"/>
                </a:solidFill>
                <a:ea typeface="+mn-ea"/>
                <a:cs typeface="+mn-cs"/>
              </a:endParaRPr>
            </a:p>
          </p:txBody>
        </p:sp>
      </p:grpSp>
      <p:grpSp>
        <p:nvGrpSpPr>
          <p:cNvPr id="3" name="Group 58">
            <a:extLst>
              <a:ext uri="{FF2B5EF4-FFF2-40B4-BE49-F238E27FC236}">
                <a16:creationId xmlns:a16="http://schemas.microsoft.com/office/drawing/2014/main" id="{145D653B-4290-6C13-B6D3-65A4692F96AC}"/>
              </a:ext>
            </a:extLst>
          </p:cNvPr>
          <p:cNvGrpSpPr>
            <a:grpSpLocks/>
          </p:cNvGrpSpPr>
          <p:nvPr/>
        </p:nvGrpSpPr>
        <p:grpSpPr bwMode="auto">
          <a:xfrm>
            <a:off x="813030" y="2656713"/>
            <a:ext cx="2239963" cy="2444750"/>
            <a:chOff x="1366" y="377"/>
            <a:chExt cx="3012" cy="3426"/>
          </a:xfrm>
        </p:grpSpPr>
        <p:pic>
          <p:nvPicPr>
            <p:cNvPr id="444475" name="Picture 59">
              <a:extLst>
                <a:ext uri="{FF2B5EF4-FFF2-40B4-BE49-F238E27FC236}">
                  <a16:creationId xmlns:a16="http://schemas.microsoft.com/office/drawing/2014/main" id="{C836BE6E-8B24-EDD8-B6CF-561C0B5837C2}"/>
                </a:ext>
              </a:extLst>
            </p:cNvPr>
            <p:cNvPicPr>
              <a:picLocks noChangeAspect="1" noChangeArrowheads="1"/>
            </p:cNvPicPr>
            <p:nvPr/>
          </p:nvPicPr>
          <p:blipFill>
            <a:blip r:embed="rId4"/>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8712" name="Rectangle 60">
              <a:extLst>
                <a:ext uri="{FF2B5EF4-FFF2-40B4-BE49-F238E27FC236}">
                  <a16:creationId xmlns:a16="http://schemas.microsoft.com/office/drawing/2014/main" id="{1391EC34-6402-6EDE-94E8-734F37C3E441}"/>
                </a:ext>
              </a:extLst>
            </p:cNvPr>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a:p>
          </p:txBody>
        </p:sp>
        <p:sp>
          <p:nvSpPr>
            <p:cNvPr id="28713" name="Rectangle 61">
              <a:extLst>
                <a:ext uri="{FF2B5EF4-FFF2-40B4-BE49-F238E27FC236}">
                  <a16:creationId xmlns:a16="http://schemas.microsoft.com/office/drawing/2014/main" id="{A0DB3DFB-F582-897A-7B37-D8D70118CA0B}"/>
                </a:ext>
              </a:extLst>
            </p:cNvPr>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a:p>
          </p:txBody>
        </p:sp>
      </p:grpSp>
      <p:sp>
        <p:nvSpPr>
          <p:cNvPr id="47" name="Text Box 83">
            <a:extLst>
              <a:ext uri="{FF2B5EF4-FFF2-40B4-BE49-F238E27FC236}">
                <a16:creationId xmlns:a16="http://schemas.microsoft.com/office/drawing/2014/main" id="{88B40C29-C30B-BE4B-09F1-82BA590D5F72}"/>
              </a:ext>
            </a:extLst>
          </p:cNvPr>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
        <p:nvSpPr>
          <p:cNvPr id="2" name="Text Box 14">
            <a:extLst>
              <a:ext uri="{FF2B5EF4-FFF2-40B4-BE49-F238E27FC236}">
                <a16:creationId xmlns:a16="http://schemas.microsoft.com/office/drawing/2014/main" id="{5C29038D-EC5A-567A-3247-71970FA4197F}"/>
              </a:ext>
            </a:extLst>
          </p:cNvPr>
          <p:cNvSpPr txBox="1">
            <a:spLocks noChangeArrowheads="1"/>
          </p:cNvSpPr>
          <p:nvPr/>
        </p:nvSpPr>
        <p:spPr bwMode="auto">
          <a:xfrm>
            <a:off x="1599953" y="1063107"/>
            <a:ext cx="4332535" cy="101566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p>
            <a:pPr algn="ctr">
              <a:spcBef>
                <a:spcPct val="50000"/>
              </a:spcBef>
              <a:defRPr/>
            </a:pPr>
            <a:r>
              <a:rPr lang="as-IN" sz="6000">
                <a:solidFill>
                  <a:srgbClr val="EEFF4B"/>
                </a:solidFill>
                <a:latin typeface="Comic Sans MS" pitchFamily="-107" charset="0"/>
                <a:ea typeface="+mn-ea"/>
                <a:cs typeface="+mn-cs"/>
              </a:rPr>
              <a:t>নীরবতা</a:t>
            </a:r>
            <a:endParaRPr lang="en-US" sz="6000" dirty="0">
              <a:solidFill>
                <a:srgbClr val="EEFF4B"/>
              </a:solidFill>
              <a:latin typeface="Comic Sans MS" pitchFamily="-107" charset="0"/>
              <a:ea typeface="+mn-ea"/>
              <a:cs typeface="+mn-cs"/>
            </a:endParaRPr>
          </a:p>
        </p:txBody>
      </p:sp>
    </p:spTree>
    <p:extLst>
      <p:ext uri="{BB962C8B-B14F-4D97-AF65-F5344CB8AC3E}">
        <p14:creationId xmlns:p14="http://schemas.microsoft.com/office/powerpoint/2010/main" val="281346654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par>
                                <p:cTn id="11" presetID="23" presetClass="entr" presetSubtype="52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296" name="Picture 144"/>
          <p:cNvPicPr>
            <a:picLocks noChangeAspect="1" noChangeArrowheads="1"/>
          </p:cNvPicPr>
          <p:nvPr/>
        </p:nvPicPr>
        <p:blipFill>
          <a:blip r:embed="rId3">
            <a:extLst>
              <a:ext uri="{28A0092B-C50C-407E-A947-70E740481C1C}">
                <a14:useLocalDpi xmlns:a14="http://schemas.microsoft.com/office/drawing/2010/main" val="0"/>
              </a:ext>
            </a:extLst>
          </a:blip>
          <a:srcRect l="3795" r="2512" b="10948"/>
          <a:stretch>
            <a:fillRect/>
          </a:stretch>
        </p:blipFill>
        <p:spPr bwMode="auto">
          <a:xfrm>
            <a:off x="606425" y="561975"/>
            <a:ext cx="7994650" cy="5694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43315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483" name="Rectangle 3"/>
          <p:cNvSpPr>
            <a:spLocks noChangeArrowheads="1"/>
          </p:cNvSpPr>
          <p:nvPr/>
        </p:nvSpPr>
        <p:spPr bwMode="auto">
          <a:xfrm>
            <a:off x="3203097" y="1780027"/>
            <a:ext cx="313055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bn-IN" sz="2400" dirty="0">
                <a:solidFill>
                  <a:schemeClr val="accent2"/>
                </a:solidFill>
                <a:latin typeface="Times" charset="0"/>
              </a:rPr>
              <a:t>   গ্রীক সেকেন্দার</a:t>
            </a:r>
            <a:endParaRPr lang="en-US" sz="2400" dirty="0">
              <a:solidFill>
                <a:schemeClr val="accent2"/>
              </a:solidFill>
              <a:latin typeface="Times" charset="0"/>
            </a:endParaRPr>
          </a:p>
        </p:txBody>
      </p:sp>
      <p:sp>
        <p:nvSpPr>
          <p:cNvPr id="2048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0485" name="Rectangle 5"/>
          <p:cNvSpPr>
            <a:spLocks noChangeArrowheads="1"/>
          </p:cNvSpPr>
          <p:nvPr/>
        </p:nvSpPr>
        <p:spPr bwMode="auto">
          <a:xfrm>
            <a:off x="3105838" y="997964"/>
            <a:ext cx="167032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Times" charset="0"/>
              </a:rPr>
              <a:t>   </a:t>
            </a:r>
            <a:r>
              <a:rPr lang="bn-IN" sz="2800" dirty="0">
                <a:solidFill>
                  <a:schemeClr val="bg2"/>
                </a:solidFill>
                <a:latin typeface="Times" charset="0"/>
              </a:rPr>
              <a:t>নীরবতা</a:t>
            </a:r>
            <a:endParaRPr lang="en-US" sz="2800" dirty="0">
              <a:solidFill>
                <a:schemeClr val="bg2"/>
              </a:solidFill>
              <a:latin typeface="Times" charset="0"/>
            </a:endParaRPr>
          </a:p>
        </p:txBody>
      </p:sp>
      <p:sp>
        <p:nvSpPr>
          <p:cNvPr id="2048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048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048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89" name="Line 12"/>
          <p:cNvSpPr>
            <a:spLocks noChangeShapeType="1"/>
          </p:cNvSpPr>
          <p:nvPr/>
        </p:nvSpPr>
        <p:spPr bwMode="auto">
          <a:xfrm>
            <a:off x="3429000" y="2148807"/>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3168" name="Rectangle 16"/>
          <p:cNvSpPr>
            <a:spLocks noChangeArrowheads="1"/>
          </p:cNvSpPr>
          <p:nvPr/>
        </p:nvSpPr>
        <p:spPr bwMode="auto">
          <a:xfrm>
            <a:off x="5104885" y="984882"/>
            <a:ext cx="2302858" cy="397545"/>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wrap="none" lIns="90487" tIns="44450" rIns="90487" bIns="44450">
            <a:spAutoFit/>
          </a:bodyPr>
          <a:lstStyle/>
          <a:p>
            <a:pPr>
              <a:spcBef>
                <a:spcPct val="50000"/>
              </a:spcBef>
              <a:defRPr/>
            </a:pPr>
            <a:r>
              <a:rPr lang="bn-IN" sz="2000" dirty="0">
                <a:solidFill>
                  <a:srgbClr val="006600"/>
                </a:solidFill>
                <a:latin typeface="Times" pitchFamily="-107" charset="0"/>
                <a:ea typeface="+mn-ea"/>
                <a:cs typeface="+mn-cs"/>
              </a:rPr>
              <a:t>আন্দাজে ৫০০ </a:t>
            </a:r>
            <a:r>
              <a:rPr lang="bn-IN" sz="2000" dirty="0">
                <a:solidFill>
                  <a:srgbClr val="006600"/>
                </a:solidFill>
              </a:rPr>
              <a:t>খ্রিষ্ঠ পূর্ব</a:t>
            </a:r>
            <a:endParaRPr lang="en-US" sz="2000" b="0" dirty="0">
              <a:solidFill>
                <a:srgbClr val="006600"/>
              </a:solidFill>
              <a:latin typeface="Times" pitchFamily="-107" charset="0"/>
            </a:endParaRPr>
          </a:p>
        </p:txBody>
      </p:sp>
      <p:sp>
        <p:nvSpPr>
          <p:cNvPr id="20491"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0499" name="Text Box 35"/>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3191"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09</a:t>
            </a:r>
          </a:p>
        </p:txBody>
      </p:sp>
      <p:sp>
        <p:nvSpPr>
          <p:cNvPr id="433192" name="Text Box 40"/>
          <p:cNvSpPr txBox="1">
            <a:spLocks noChangeArrowheads="1"/>
          </p:cNvSpPr>
          <p:nvPr/>
        </p:nvSpPr>
        <p:spPr bwMode="auto">
          <a:xfrm>
            <a:off x="1818337" y="3147917"/>
            <a:ext cx="5791105" cy="1446550"/>
          </a:xfrm>
          <a:prstGeom prst="rect">
            <a:avLst/>
          </a:prstGeom>
          <a:noFill/>
          <a:ln w="12700">
            <a:noFill/>
            <a:miter lim="800000"/>
            <a:headEnd/>
            <a:tailEnd/>
          </a:ln>
          <a:effectLst/>
        </p:spPr>
        <p:txBody>
          <a:bodyPr wrap="square">
            <a:spAutoFit/>
          </a:bodyPr>
          <a:lstStyle/>
          <a:p>
            <a:pPr algn="ctr"/>
            <a:r>
              <a:rPr lang="bn-IN" sz="4400" dirty="0">
                <a:solidFill>
                  <a:srgbClr val="FFFF00"/>
                </a:solidFill>
                <a:effectLst>
                  <a:glow rad="165100">
                    <a:schemeClr val="bg2"/>
                  </a:glow>
                  <a:outerShdw blurRad="38100" dist="38100" dir="2700000" algn="tl">
                    <a:srgbClr val="000000">
                      <a:alpha val="43137"/>
                    </a:srgbClr>
                  </a:outerShdw>
                </a:effectLst>
              </a:rPr>
              <a:t>গ্রীকদের বুদ্ধিগত প্রতিভা কখনও ভুলবেন না।</a:t>
            </a:r>
            <a:endParaRPr lang="en-SG" sz="4400" dirty="0">
              <a:solidFill>
                <a:srgbClr val="FFFF00"/>
              </a:solidFill>
              <a:effectLst>
                <a:glow rad="165100">
                  <a:schemeClr val="bg2"/>
                </a:glow>
                <a:outerShdw blurRad="38100" dist="38100" dir="2700000" algn="tl">
                  <a:srgbClr val="000000">
                    <a:alpha val="43137"/>
                  </a:srgbClr>
                </a:outerShdw>
              </a:effectLst>
            </a:endParaRPr>
          </a:p>
        </p:txBody>
      </p:sp>
      <p:sp>
        <p:nvSpPr>
          <p:cNvPr id="433193" name="Text Box 41"/>
          <p:cNvSpPr txBox="1">
            <a:spLocks noChangeArrowheads="1"/>
          </p:cNvSpPr>
          <p:nvPr/>
        </p:nvSpPr>
        <p:spPr bwMode="auto">
          <a:xfrm>
            <a:off x="3911456" y="4523534"/>
            <a:ext cx="4765675" cy="1569660"/>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4800" i="1" u="sng" dirty="0">
                <a:solidFill>
                  <a:srgbClr val="CCECFF"/>
                </a:solidFill>
                <a:effectLst>
                  <a:glow rad="152400">
                    <a:schemeClr val="bg2"/>
                  </a:glow>
                </a:effectLst>
              </a:rPr>
              <a:t>প্রেরিত পৌল ভোলেন নি </a:t>
            </a:r>
            <a:r>
              <a:rPr lang="en-US" sz="4800" i="1" u="sng" dirty="0">
                <a:solidFill>
                  <a:srgbClr val="CCECFF"/>
                </a:solidFill>
                <a:effectLst>
                  <a:glow rad="152400">
                    <a:schemeClr val="bg2"/>
                  </a:glow>
                </a:effectLst>
              </a:rPr>
              <a:t>!</a:t>
            </a:r>
            <a:endParaRPr lang="en-US" sz="2000" i="1" u="sng" dirty="0">
              <a:solidFill>
                <a:srgbClr val="CCECFF"/>
              </a:solidFill>
              <a:effectLst>
                <a:glow rad="152400">
                  <a:schemeClr val="bg2"/>
                </a:glow>
              </a:effectLst>
            </a:endParaRPr>
          </a:p>
        </p:txBody>
      </p:sp>
      <p:sp>
        <p:nvSpPr>
          <p:cNvPr id="20504" name="Text Box 43"/>
          <p:cNvSpPr txBox="1">
            <a:spLocks noChangeArrowheads="1"/>
          </p:cNvSpPr>
          <p:nvPr/>
        </p:nvSpPr>
        <p:spPr bwMode="auto">
          <a:xfrm>
            <a:off x="8575675" y="64674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latin typeface="Arial" charset="0"/>
            </a:endParaRPr>
          </a:p>
        </p:txBody>
      </p:sp>
      <p:sp>
        <p:nvSpPr>
          <p:cNvPr id="433265" name="Text Box 113"/>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a:solidFill>
                  <a:schemeClr val="tx1"/>
                </a:solidFill>
                <a:latin typeface="Comic Sans MS" pitchFamily="-107" charset="0"/>
                <a:ea typeface="+mn-ea"/>
                <a:cs typeface="+mn-cs"/>
              </a:rPr>
              <a:t>প্রেরিত ১৭</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১৬</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৩৪</a:t>
            </a:r>
            <a:endParaRPr lang="en-US" sz="1200" dirty="0">
              <a:solidFill>
                <a:schemeClr val="tx1"/>
              </a:solidFill>
              <a:latin typeface="Comic Sans MS" pitchFamily="-107" charset="0"/>
              <a:ea typeface="+mn-ea"/>
              <a:cs typeface="+mn-cs"/>
            </a:endParaRPr>
          </a:p>
        </p:txBody>
      </p:sp>
      <p:grpSp>
        <p:nvGrpSpPr>
          <p:cNvPr id="36" name="Group 35"/>
          <p:cNvGrpSpPr/>
          <p:nvPr/>
        </p:nvGrpSpPr>
        <p:grpSpPr>
          <a:xfrm>
            <a:off x="7951347" y="3460214"/>
            <a:ext cx="984250" cy="550863"/>
            <a:chOff x="7931150" y="3429000"/>
            <a:chExt cx="984250" cy="550863"/>
          </a:xfrm>
        </p:grpSpPr>
        <p:sp>
          <p:nvSpPr>
            <p:cNvPr id="3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43"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28"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3192"/>
                                        </p:tgtEl>
                                        <p:attrNameLst>
                                          <p:attrName>style.visibility</p:attrName>
                                        </p:attrNameLst>
                                      </p:cBhvr>
                                      <p:to>
                                        <p:strVal val="visible"/>
                                      </p:to>
                                    </p:set>
                                    <p:animEffect transition="in" filter="fade">
                                      <p:cBhvr>
                                        <p:cTn id="7" dur="1000"/>
                                        <p:tgtEl>
                                          <p:spTgt spid="433192"/>
                                        </p:tgtEl>
                                      </p:cBhvr>
                                    </p:animEffect>
                                  </p:childTnLst>
                                </p:cTn>
                              </p:par>
                            </p:childTnLst>
                          </p:cTn>
                        </p:par>
                        <p:par>
                          <p:cTn id="8" fill="hold" nodeType="afterGroup">
                            <p:stCondLst>
                              <p:cond delay="1000"/>
                            </p:stCondLst>
                            <p:childTnLst>
                              <p:par>
                                <p:cTn id="9" presetID="2" presetClass="entr" presetSubtype="2" fill="hold" grpId="0" nodeType="afterEffect">
                                  <p:stCondLst>
                                    <p:cond delay="1000"/>
                                  </p:stCondLst>
                                  <p:childTnLst>
                                    <p:set>
                                      <p:cBhvr>
                                        <p:cTn id="10" dur="1" fill="hold">
                                          <p:stCondLst>
                                            <p:cond delay="0"/>
                                          </p:stCondLst>
                                        </p:cTn>
                                        <p:tgtEl>
                                          <p:spTgt spid="433193"/>
                                        </p:tgtEl>
                                        <p:attrNameLst>
                                          <p:attrName>style.visibility</p:attrName>
                                        </p:attrNameLst>
                                      </p:cBhvr>
                                      <p:to>
                                        <p:strVal val="visible"/>
                                      </p:to>
                                    </p:set>
                                    <p:anim calcmode="lin" valueType="num">
                                      <p:cBhvr additive="base">
                                        <p:cTn id="11" dur="500" fill="hold"/>
                                        <p:tgtEl>
                                          <p:spTgt spid="433193"/>
                                        </p:tgtEl>
                                        <p:attrNameLst>
                                          <p:attrName>ppt_x</p:attrName>
                                        </p:attrNameLst>
                                      </p:cBhvr>
                                      <p:tavLst>
                                        <p:tav tm="0">
                                          <p:val>
                                            <p:strVal val="1+#ppt_w/2"/>
                                          </p:val>
                                        </p:tav>
                                        <p:tav tm="100000">
                                          <p:val>
                                            <p:strVal val="#ppt_x"/>
                                          </p:val>
                                        </p:tav>
                                      </p:tavLst>
                                    </p:anim>
                                    <p:anim calcmode="lin" valueType="num">
                                      <p:cBhvr additive="base">
                                        <p:cTn id="12" dur="500" fill="hold"/>
                                        <p:tgtEl>
                                          <p:spTgt spid="43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2" grpId="0"/>
      <p:bldP spid="43319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4" name="Rectangle 34"/>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530" name="Rectangle 35"/>
          <p:cNvSpPr>
            <a:spLocks noChangeArrowheads="1"/>
          </p:cNvSpPr>
          <p:nvPr/>
        </p:nvSpPr>
        <p:spPr bwMode="auto">
          <a:xfrm>
            <a:off x="3176588" y="1676400"/>
            <a:ext cx="29241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ALEX THE GREEK</a:t>
            </a:r>
          </a:p>
        </p:txBody>
      </p:sp>
      <p:sp>
        <p:nvSpPr>
          <p:cNvPr id="22531" name="AutoShape 36"/>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2532" name="Rectangle 37"/>
          <p:cNvSpPr>
            <a:spLocks noChangeArrowheads="1"/>
          </p:cNvSpPr>
          <p:nvPr/>
        </p:nvSpPr>
        <p:spPr bwMode="auto">
          <a:xfrm>
            <a:off x="3238076" y="931863"/>
            <a:ext cx="1401024"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bn-IN" sz="2800" dirty="0">
                <a:solidFill>
                  <a:schemeClr val="bg2"/>
                </a:solidFill>
                <a:latin typeface="Times" charset="0"/>
              </a:rPr>
              <a:t>নীরবতা</a:t>
            </a:r>
            <a:endParaRPr lang="en-US" sz="2800" dirty="0">
              <a:solidFill>
                <a:schemeClr val="bg2"/>
              </a:solidFill>
              <a:latin typeface="Times" charset="0"/>
            </a:endParaRPr>
          </a:p>
        </p:txBody>
      </p:sp>
      <p:sp>
        <p:nvSpPr>
          <p:cNvPr id="22533" name="Rectangle 38"/>
          <p:cNvSpPr>
            <a:spLocks noChangeArrowheads="1"/>
          </p:cNvSpPr>
          <p:nvPr/>
        </p:nvSpPr>
        <p:spPr bwMode="auto">
          <a:xfrm>
            <a:off x="3455988" y="233838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2534" name="Line 3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5" name="Line 40"/>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681" name="Rectangle 41"/>
          <p:cNvSpPr>
            <a:spLocks noChangeArrowheads="1"/>
          </p:cNvSpPr>
          <p:nvPr/>
        </p:nvSpPr>
        <p:spPr bwMode="auto">
          <a:xfrm>
            <a:off x="5137935" y="951831"/>
            <a:ext cx="2289087"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000" dirty="0">
                <a:solidFill>
                  <a:srgbClr val="FFFF00"/>
                </a:solidFill>
                <a:latin typeface="Times" pitchFamily="-107" charset="0"/>
              </a:rPr>
              <a:t>আন্দাজে ৫০০ বি</a:t>
            </a:r>
            <a:r>
              <a:rPr lang="en-US" sz="2000" dirty="0">
                <a:solidFill>
                  <a:srgbClr val="FFFF00"/>
                </a:solidFill>
                <a:latin typeface="Times" pitchFamily="-107" charset="0"/>
              </a:rPr>
              <a:t>.</a:t>
            </a:r>
            <a:r>
              <a:rPr lang="bn-IN" sz="2000" dirty="0">
                <a:solidFill>
                  <a:srgbClr val="FFFF00"/>
                </a:solidFill>
                <a:latin typeface="Times" pitchFamily="-107" charset="0"/>
              </a:rPr>
              <a:t>সি</a:t>
            </a:r>
            <a:r>
              <a:rPr lang="en-US" sz="2000" dirty="0">
                <a:solidFill>
                  <a:srgbClr val="FFFF00"/>
                </a:solidFill>
                <a:latin typeface="Times" pitchFamily="-107" charset="0"/>
              </a:rPr>
              <a:t>.</a:t>
            </a:r>
            <a:endParaRPr lang="en-US" sz="2000" b="0" dirty="0">
              <a:solidFill>
                <a:srgbClr val="FFFF00"/>
              </a:solidFill>
              <a:latin typeface="Times" pitchFamily="-107" charset="0"/>
            </a:endParaRPr>
          </a:p>
        </p:txBody>
      </p:sp>
      <p:sp>
        <p:nvSpPr>
          <p:cNvPr id="22537" name="Text Box 21"/>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2545"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8682" name="Rectangle 4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10</a:t>
            </a:r>
          </a:p>
        </p:txBody>
      </p:sp>
      <p:pic>
        <p:nvPicPr>
          <p:cNvPr id="368684" name="Picture 44"/>
          <p:cNvPicPr>
            <a:picLocks noChangeAspect="1" noChangeArrowheads="1"/>
          </p:cNvPicPr>
          <p:nvPr/>
        </p:nvPicPr>
        <p:blipFill>
          <a:blip r:embed="rId3">
            <a:extLst>
              <a:ext uri="{28A0092B-C50C-407E-A947-70E740481C1C}">
                <a14:useLocalDpi xmlns:a14="http://schemas.microsoft.com/office/drawing/2010/main" val="0"/>
              </a:ext>
            </a:extLst>
          </a:blip>
          <a:srcRect b="10948"/>
          <a:stretch>
            <a:fillRect/>
          </a:stretch>
        </p:blipFill>
        <p:spPr bwMode="auto">
          <a:xfrm>
            <a:off x="725488" y="1639888"/>
            <a:ext cx="5978525" cy="3989387"/>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grpSp>
        <p:nvGrpSpPr>
          <p:cNvPr id="2" name="Group 47"/>
          <p:cNvGrpSpPr>
            <a:grpSpLocks/>
          </p:cNvGrpSpPr>
          <p:nvPr/>
        </p:nvGrpSpPr>
        <p:grpSpPr bwMode="auto">
          <a:xfrm>
            <a:off x="5951538" y="925513"/>
            <a:ext cx="2967037" cy="2160587"/>
            <a:chOff x="3749" y="583"/>
            <a:chExt cx="1869" cy="1361"/>
          </a:xfrm>
        </p:grpSpPr>
        <p:pic>
          <p:nvPicPr>
            <p:cNvPr id="368685" name="Picture 45"/>
            <p:cNvPicPr>
              <a:picLocks noChangeAspect="1" noChangeArrowheads="1"/>
            </p:cNvPicPr>
            <p:nvPr/>
          </p:nvPicPr>
          <p:blipFill>
            <a:blip r:embed="rId4">
              <a:extLst>
                <a:ext uri="{28A0092B-C50C-407E-A947-70E740481C1C}">
                  <a14:useLocalDpi xmlns:a14="http://schemas.microsoft.com/office/drawing/2010/main" val="0"/>
                </a:ext>
              </a:extLst>
            </a:blip>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blurRad="63500" dist="81320" dir="3080412"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22558" name="Text Box 46"/>
            <p:cNvSpPr txBox="1">
              <a:spLocks noChangeArrowheads="1"/>
            </p:cNvSpPr>
            <p:nvPr/>
          </p:nvSpPr>
          <p:spPr bwMode="auto">
            <a:xfrm>
              <a:off x="3785" y="1641"/>
              <a:ext cx="183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2400" dirty="0">
                  <a:solidFill>
                    <a:schemeClr val="tx1"/>
                  </a:solidFill>
                </a:rPr>
                <a:t>কোরিন্থ</a:t>
              </a:r>
              <a:endParaRPr lang="en-US" sz="2400" dirty="0">
                <a:solidFill>
                  <a:srgbClr val="FAFCFF"/>
                </a:solidFill>
              </a:endParaRPr>
            </a:p>
          </p:txBody>
        </p:sp>
      </p:grpSp>
      <p:grpSp>
        <p:nvGrpSpPr>
          <p:cNvPr id="3" name="Group 48"/>
          <p:cNvGrpSpPr>
            <a:grpSpLocks/>
          </p:cNvGrpSpPr>
          <p:nvPr/>
        </p:nvGrpSpPr>
        <p:grpSpPr bwMode="auto">
          <a:xfrm>
            <a:off x="2241550" y="4349753"/>
            <a:ext cx="6157913" cy="1677989"/>
            <a:chOff x="1412" y="2740"/>
            <a:chExt cx="3879" cy="1057"/>
          </a:xfrm>
        </p:grpSpPr>
        <p:pic>
          <p:nvPicPr>
            <p:cNvPr id="368650" name="Picture 10"/>
            <p:cNvPicPr>
              <a:picLocks noChangeArrowheads="1"/>
            </p:cNvPicPr>
            <p:nvPr/>
          </p:nvPicPr>
          <p:blipFill>
            <a:blip r:embed="rId5">
              <a:lum bright="-30000"/>
            </a:blip>
            <a:srcRect/>
            <a:stretch>
              <a:fillRect/>
            </a:stretch>
          </p:blipFill>
          <p:spPr bwMode="auto">
            <a:xfrm>
              <a:off x="3725" y="2740"/>
              <a:ext cx="1566" cy="105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68651" name="Rectangle 11"/>
            <p:cNvSpPr>
              <a:spLocks noChangeArrowheads="1"/>
            </p:cNvSpPr>
            <p:nvPr/>
          </p:nvSpPr>
          <p:spPr bwMode="auto">
            <a:xfrm>
              <a:off x="1412" y="3147"/>
              <a:ext cx="2455" cy="522"/>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algn="ctr" rotWithShape="0">
                <a:schemeClr val="bg2">
                  <a:alpha val="74998"/>
                </a:schemeClr>
              </a:outerShdw>
            </a:effectLst>
          </p:spPr>
          <p:txBody>
            <a:bodyPr lIns="90487" tIns="44450" rIns="90487" bIns="44450">
              <a:spAutoFit/>
            </a:bodyPr>
            <a:lstStyle/>
            <a:p>
              <a:pPr>
                <a:defRPr/>
              </a:pPr>
              <a:r>
                <a:rPr lang="en-US" sz="2000" dirty="0">
                  <a:solidFill>
                    <a:srgbClr val="9E065D"/>
                  </a:solidFill>
                  <a:latin typeface="Comic Sans MS" pitchFamily="-107" charset="0"/>
                  <a:ea typeface="+mn-ea"/>
                  <a:cs typeface="+mn-cs"/>
                </a:rPr>
                <a:t> </a:t>
              </a:r>
              <a:r>
                <a:rPr lang="bn-IN" sz="2400" dirty="0">
                  <a:solidFill>
                    <a:srgbClr val="9E065D"/>
                  </a:solidFill>
                </a:rPr>
                <a:t>এথেন্স : এক্রোপলিস্ ও এথিনা নাইকির মন্দির</a:t>
              </a:r>
              <a:endParaRPr lang="en-SG" sz="2400" dirty="0">
                <a:solidFill>
                  <a:srgbClr val="9E065D"/>
                </a:solidFill>
              </a:endParaRPr>
            </a:p>
          </p:txBody>
        </p:sp>
      </p:grpSp>
      <p:grpSp>
        <p:nvGrpSpPr>
          <p:cNvPr id="22552" name="Group 50"/>
          <p:cNvGrpSpPr>
            <a:grpSpLocks/>
          </p:cNvGrpSpPr>
          <p:nvPr/>
        </p:nvGrpSpPr>
        <p:grpSpPr bwMode="auto">
          <a:xfrm>
            <a:off x="409575" y="223838"/>
            <a:ext cx="852488" cy="1720851"/>
            <a:chOff x="258" y="105"/>
            <a:chExt cx="537" cy="1084"/>
          </a:xfrm>
        </p:grpSpPr>
        <p:sp>
          <p:nvSpPr>
            <p:cNvPr id="368691"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368692"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41" name="Group 40"/>
          <p:cNvGrpSpPr/>
          <p:nvPr/>
        </p:nvGrpSpPr>
        <p:grpSpPr>
          <a:xfrm>
            <a:off x="7940331" y="3394113"/>
            <a:ext cx="984250" cy="550863"/>
            <a:chOff x="7931150" y="3429000"/>
            <a:chExt cx="984250" cy="550863"/>
          </a:xfrm>
        </p:grpSpPr>
        <p:sp>
          <p:nvSpPr>
            <p:cNvPr id="4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48"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33"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
        <p:nvSpPr>
          <p:cNvPr id="34" name="Text Box 113"/>
          <p:cNvSpPr txBox="1">
            <a:spLocks noChangeArrowheads="1"/>
          </p:cNvSpPr>
          <p:nvPr/>
        </p:nvSpPr>
        <p:spPr bwMode="auto">
          <a:xfrm>
            <a:off x="2075398" y="0"/>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a:solidFill>
                  <a:schemeClr val="tx1"/>
                </a:solidFill>
                <a:latin typeface="Comic Sans MS" pitchFamily="-107" charset="0"/>
                <a:ea typeface="+mn-ea"/>
                <a:cs typeface="+mn-cs"/>
              </a:rPr>
              <a:t>প্রেরিত ১৭</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১৬</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৩৪;  প্রেরিত ১৮</a:t>
            </a:r>
            <a:endParaRPr lang="en-US" sz="1200" dirty="0">
              <a:solidFill>
                <a:schemeClr val="tx1"/>
              </a:solidFill>
              <a:latin typeface="Comic Sans MS" pitchFamily="-107"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4578"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4579"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4580"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4581"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4582"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8281"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4584"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4585" name="Group 12"/>
          <p:cNvGrpSpPr>
            <a:grpSpLocks/>
          </p:cNvGrpSpPr>
          <p:nvPr/>
        </p:nvGrpSpPr>
        <p:grpSpPr bwMode="auto">
          <a:xfrm>
            <a:off x="709613" y="2190750"/>
            <a:ext cx="2432050" cy="2601913"/>
            <a:chOff x="447" y="1380"/>
            <a:chExt cx="1532" cy="1639"/>
          </a:xfrm>
        </p:grpSpPr>
        <p:sp>
          <p:nvSpPr>
            <p:cNvPr id="438285"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4620"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38287"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4587"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24588" name="Picture 17"/>
          <p:cNvPicPr>
            <a:picLocks noChangeAspect="1" noChangeArrowheads="1"/>
          </p:cNvPicPr>
          <p:nvPr/>
        </p:nvPicPr>
        <p:blipFill>
          <a:blip r:embed="rId4">
            <a:extLst>
              <a:ext uri="{28A0092B-C50C-407E-A947-70E740481C1C}">
                <a14:useLocalDpi xmlns:a14="http://schemas.microsoft.com/office/drawing/2010/main" val="0"/>
              </a:ext>
            </a:extLst>
          </a:blip>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38290"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আফ্রিকা</a:t>
            </a:r>
            <a:endParaRPr lang="en-US" sz="3600" dirty="0">
              <a:solidFill>
                <a:srgbClr val="0033CC"/>
              </a:solidFill>
              <a:latin typeface="Comic Sans MS" pitchFamily="-107" charset="0"/>
              <a:ea typeface="+mn-ea"/>
              <a:cs typeface="+mn-cs"/>
            </a:endParaRPr>
          </a:p>
        </p:txBody>
      </p:sp>
      <p:sp>
        <p:nvSpPr>
          <p:cNvPr id="438291"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আরোব</a:t>
            </a:r>
            <a:endParaRPr lang="en-US" sz="3600" dirty="0">
              <a:solidFill>
                <a:srgbClr val="0033CC"/>
              </a:solidFill>
              <a:latin typeface="Comic Sans MS" pitchFamily="-107" charset="0"/>
              <a:ea typeface="+mn-ea"/>
              <a:cs typeface="+mn-cs"/>
            </a:endParaRPr>
          </a:p>
        </p:txBody>
      </p:sp>
      <p:sp>
        <p:nvSpPr>
          <p:cNvPr id="438292"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এশিয়া</a:t>
            </a:r>
            <a:endParaRPr lang="en-US" sz="3600" dirty="0">
              <a:solidFill>
                <a:srgbClr val="0033CC"/>
              </a:solidFill>
              <a:latin typeface="Comic Sans MS" pitchFamily="-107" charset="0"/>
              <a:ea typeface="+mn-ea"/>
              <a:cs typeface="+mn-cs"/>
            </a:endParaRPr>
          </a:p>
        </p:txBody>
      </p:sp>
      <p:sp>
        <p:nvSpPr>
          <p:cNvPr id="24592" name="Text Box 21"/>
          <p:cNvSpPr txBox="1">
            <a:spLocks noChangeArrowheads="1"/>
          </p:cNvSpPr>
          <p:nvPr/>
        </p:nvSpPr>
        <p:spPr bwMode="auto">
          <a:xfrm rot="1299097">
            <a:off x="660400" y="3314185"/>
            <a:ext cx="2108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800" dirty="0">
                <a:solidFill>
                  <a:schemeClr val="tx1"/>
                </a:solidFill>
              </a:rPr>
              <a:t>ভূমধ্য সাগর</a:t>
            </a:r>
            <a:endParaRPr lang="en-US" sz="1800" dirty="0">
              <a:solidFill>
                <a:schemeClr val="tx1"/>
              </a:solidFill>
            </a:endParaRPr>
          </a:p>
        </p:txBody>
      </p:sp>
      <p:sp>
        <p:nvSpPr>
          <p:cNvPr id="438294" name="Freeform 22"/>
          <p:cNvSpPr>
            <a:spLocks/>
          </p:cNvSpPr>
          <p:nvPr/>
        </p:nvSpPr>
        <p:spPr bwMode="auto">
          <a:xfrm>
            <a:off x="6858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295" name="Freeform 23"/>
          <p:cNvSpPr>
            <a:spLocks/>
          </p:cNvSpPr>
          <p:nvPr/>
        </p:nvSpPr>
        <p:spPr bwMode="auto">
          <a:xfrm>
            <a:off x="3594100" y="1878013"/>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296" name="Freeform 24"/>
          <p:cNvSpPr>
            <a:spLocks/>
          </p:cNvSpPr>
          <p:nvPr/>
        </p:nvSpPr>
        <p:spPr bwMode="auto">
          <a:xfrm>
            <a:off x="51816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297" name="Freeform 25"/>
          <p:cNvSpPr>
            <a:spLocks/>
          </p:cNvSpPr>
          <p:nvPr/>
        </p:nvSpPr>
        <p:spPr bwMode="auto">
          <a:xfrm>
            <a:off x="6858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298" name="Freeform 26"/>
          <p:cNvSpPr>
            <a:spLocks/>
          </p:cNvSpPr>
          <p:nvPr/>
        </p:nvSpPr>
        <p:spPr bwMode="auto">
          <a:xfrm>
            <a:off x="22860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326" name="Text Box 54"/>
          <p:cNvSpPr txBox="1">
            <a:spLocks noChangeArrowheads="1"/>
          </p:cNvSpPr>
          <p:nvPr/>
        </p:nvSpPr>
        <p:spPr bwMode="auto">
          <a:xfrm>
            <a:off x="1011454" y="2393225"/>
            <a:ext cx="7414911" cy="2308324"/>
          </a:xfrm>
          <a:prstGeom prst="rect">
            <a:avLst/>
          </a:prstGeom>
          <a:noFill/>
          <a:ln w="12700">
            <a:noFill/>
            <a:miter lim="800000"/>
            <a:headEnd/>
            <a:tailEnd/>
          </a:ln>
          <a:effectLst/>
        </p:spPr>
        <p:txBody>
          <a:bodyPr wrap="square">
            <a:spAutoFit/>
          </a:bodyPr>
          <a:lstStyle/>
          <a:p>
            <a:pPr>
              <a:spcBef>
                <a:spcPct val="50000"/>
              </a:spcBef>
              <a:defRPr/>
            </a:pPr>
            <a:r>
              <a:rPr lang="bn-IN" sz="3600" dirty="0">
                <a:solidFill>
                  <a:srgbClr val="C60C15"/>
                </a:solidFill>
                <a:effectLst>
                  <a:glow rad="101600">
                    <a:schemeClr val="tx1">
                      <a:alpha val="91000"/>
                    </a:schemeClr>
                  </a:glow>
                </a:effectLst>
                <a:latin typeface="Comic Sans MS" pitchFamily="-107" charset="0"/>
                <a:ea typeface="+mn-ea"/>
                <a:cs typeface="+mn-cs"/>
              </a:rPr>
              <a:t>সেজেন্দারের </a:t>
            </a:r>
          </a:p>
          <a:p>
            <a:pPr>
              <a:spcBef>
                <a:spcPct val="50000"/>
              </a:spcBef>
              <a:defRPr/>
            </a:pPr>
            <a:r>
              <a:rPr lang="bn-IN" sz="3600" dirty="0">
                <a:solidFill>
                  <a:srgbClr val="C60C15"/>
                </a:solidFill>
                <a:effectLst>
                  <a:glow rad="101600">
                    <a:schemeClr val="tx1">
                      <a:alpha val="91000"/>
                    </a:schemeClr>
                  </a:glow>
                </a:effectLst>
                <a:latin typeface="Comic Sans MS" pitchFamily="-107" charset="0"/>
                <a:ea typeface="+mn-ea"/>
                <a:cs typeface="+mn-cs"/>
              </a:rPr>
              <a:t>		সাম্রাজ্যের 	</a:t>
            </a:r>
          </a:p>
          <a:p>
            <a:pPr>
              <a:spcBef>
                <a:spcPct val="50000"/>
              </a:spcBef>
              <a:defRPr/>
            </a:pPr>
            <a:r>
              <a:rPr lang="bn-IN" sz="3600" dirty="0">
                <a:solidFill>
                  <a:srgbClr val="C60C15"/>
                </a:solidFill>
                <a:effectLst>
                  <a:glow rad="101600">
                    <a:schemeClr val="tx1">
                      <a:alpha val="91000"/>
                    </a:schemeClr>
                  </a:glow>
                </a:effectLst>
                <a:latin typeface="Comic Sans MS" pitchFamily="-107" charset="0"/>
                <a:ea typeface="+mn-ea"/>
                <a:cs typeface="+mn-cs"/>
              </a:rPr>
              <a:t>					দেশ সমুহ</a:t>
            </a:r>
            <a:endParaRPr lang="en-US" sz="4000" dirty="0">
              <a:solidFill>
                <a:srgbClr val="C60C15"/>
              </a:solidFill>
              <a:effectLst>
                <a:glow rad="101600">
                  <a:schemeClr val="tx1">
                    <a:alpha val="91000"/>
                  </a:schemeClr>
                </a:glow>
              </a:effectLst>
              <a:latin typeface="Comic Sans MS" pitchFamily="-107" charset="0"/>
              <a:ea typeface="+mn-ea"/>
              <a:cs typeface="+mn-cs"/>
            </a:endParaRPr>
          </a:p>
        </p:txBody>
      </p:sp>
      <p:grpSp>
        <p:nvGrpSpPr>
          <p:cNvPr id="3" name="Group 63"/>
          <p:cNvGrpSpPr>
            <a:grpSpLocks/>
          </p:cNvGrpSpPr>
          <p:nvPr/>
        </p:nvGrpSpPr>
        <p:grpSpPr bwMode="auto">
          <a:xfrm>
            <a:off x="1439863" y="3635375"/>
            <a:ext cx="3360737" cy="941388"/>
            <a:chOff x="1196" y="2564"/>
            <a:chExt cx="3386" cy="593"/>
          </a:xfrm>
        </p:grpSpPr>
        <p:sp>
          <p:nvSpPr>
            <p:cNvPr id="438330" name="Text Box 58"/>
            <p:cNvSpPr txBox="1">
              <a:spLocks noChangeArrowheads="1"/>
            </p:cNvSpPr>
            <p:nvPr/>
          </p:nvSpPr>
          <p:spPr bwMode="auto">
            <a:xfrm>
              <a:off x="1196" y="2753"/>
              <a:ext cx="338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3600">
                <a:solidFill>
                  <a:srgbClr val="62D6AC"/>
                </a:solidFill>
                <a:latin typeface="Comic Sans MS" pitchFamily="-107" charset="0"/>
                <a:ea typeface="+mn-ea"/>
                <a:cs typeface="+mn-cs"/>
              </a:endParaRPr>
            </a:p>
          </p:txBody>
        </p:sp>
        <p:grpSp>
          <p:nvGrpSpPr>
            <p:cNvPr id="24616" name="Group 61"/>
            <p:cNvGrpSpPr>
              <a:grpSpLocks/>
            </p:cNvGrpSpPr>
            <p:nvPr/>
          </p:nvGrpSpPr>
          <p:grpSpPr bwMode="auto">
            <a:xfrm>
              <a:off x="1378" y="2564"/>
              <a:ext cx="337" cy="300"/>
              <a:chOff x="3488" y="2712"/>
              <a:chExt cx="337" cy="300"/>
            </a:xfrm>
          </p:grpSpPr>
          <p:sp>
            <p:nvSpPr>
              <p:cNvPr id="438331" name="Oval 59"/>
              <p:cNvSpPr>
                <a:spLocks noChangeArrowheads="1"/>
              </p:cNvSpPr>
              <p:nvPr/>
            </p:nvSpPr>
            <p:spPr bwMode="auto">
              <a:xfrm>
                <a:off x="3600" y="2801"/>
                <a:ext cx="149" cy="125"/>
              </a:xfrm>
              <a:prstGeom prst="ellipse">
                <a:avLst/>
              </a:prstGeom>
              <a:solidFill>
                <a:srgbClr val="FF0000"/>
              </a:solidFill>
              <a:ln w="127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8332" name="Oval 60"/>
              <p:cNvSpPr>
                <a:spLocks noChangeArrowheads="1"/>
              </p:cNvSpPr>
              <p:nvPr/>
            </p:nvSpPr>
            <p:spPr bwMode="auto">
              <a:xfrm>
                <a:off x="3488" y="2712"/>
                <a:ext cx="333" cy="300"/>
              </a:xfrm>
              <a:prstGeom prst="ellipse">
                <a:avLst/>
              </a:prstGeom>
              <a:noFill/>
              <a:ln w="76200">
                <a:solidFill>
                  <a:srgbClr val="FFFF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sp>
        <p:nvSpPr>
          <p:cNvPr id="24600" name="Text Box 71"/>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4601" name="Text Box 74"/>
          <p:cNvSpPr txBox="1">
            <a:spLocks noChangeArrowheads="1"/>
          </p:cNvSpPr>
          <p:nvPr/>
        </p:nvSpPr>
        <p:spPr bwMode="auto">
          <a:xfrm>
            <a:off x="8662988"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38347"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11</a:t>
            </a:r>
          </a:p>
        </p:txBody>
      </p:sp>
      <p:pic>
        <p:nvPicPr>
          <p:cNvPr id="438349" name="Picture 77"/>
          <p:cNvPicPr>
            <a:picLocks noChangeAspect="1" noChangeArrowheads="1"/>
          </p:cNvPicPr>
          <p:nvPr/>
        </p:nvPicPr>
        <p:blipFill>
          <a:blip r:embed="rId5">
            <a:extLst>
              <a:ext uri="{28A0092B-C50C-407E-A947-70E740481C1C}">
                <a14:useLocalDpi xmlns:a14="http://schemas.microsoft.com/office/drawing/2010/main" val="0"/>
              </a:ext>
            </a:extLst>
          </a:blip>
          <a:srcRect b="9610"/>
          <a:stretch>
            <a:fillRect/>
          </a:stretch>
        </p:blipFill>
        <p:spPr bwMode="auto">
          <a:xfrm>
            <a:off x="2100774" y="3396747"/>
            <a:ext cx="4562475" cy="30908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438350" name="Text Box 78"/>
          <p:cNvSpPr txBox="1">
            <a:spLocks noChangeArrowheads="1"/>
          </p:cNvSpPr>
          <p:nvPr/>
        </p:nvSpPr>
        <p:spPr bwMode="auto">
          <a:xfrm>
            <a:off x="611188" y="4002088"/>
            <a:ext cx="3240087" cy="1200329"/>
          </a:xfrm>
          <a:prstGeom prst="rect">
            <a:avLst/>
          </a:prstGeom>
          <a:noFill/>
          <a:ln w="12700">
            <a:noFill/>
            <a:miter lim="800000"/>
            <a:headEnd/>
            <a:tailEnd/>
          </a:ln>
          <a:effectLst/>
        </p:spPr>
        <p:txBody>
          <a:bodyPr>
            <a:spAutoFit/>
          </a:bodyPr>
          <a:lstStyle/>
          <a:p>
            <a:pPr>
              <a:spcBef>
                <a:spcPct val="50000"/>
              </a:spcBef>
              <a:defRPr/>
            </a:pPr>
            <a:r>
              <a:rPr lang="bn-IN" sz="3600" dirty="0">
                <a:solidFill>
                  <a:schemeClr val="tx1"/>
                </a:solidFill>
                <a:effectLst>
                  <a:glow rad="165100">
                    <a:schemeClr val="bg2"/>
                  </a:glow>
                </a:effectLst>
                <a:latin typeface="Comic Sans MS" pitchFamily="-107" charset="0"/>
                <a:ea typeface="+mn-ea"/>
                <a:cs typeface="+mn-cs"/>
              </a:rPr>
              <a:t>মিশরিয় আলেসান্দ্রিয়া</a:t>
            </a:r>
            <a:endParaRPr lang="en-US" sz="3600" dirty="0">
              <a:solidFill>
                <a:schemeClr val="tx1"/>
              </a:solidFill>
              <a:effectLst>
                <a:glow rad="165100">
                  <a:schemeClr val="bg2"/>
                </a:glow>
              </a:effectLst>
              <a:latin typeface="Comic Sans MS" pitchFamily="-107" charset="0"/>
              <a:ea typeface="+mn-ea"/>
              <a:cs typeface="+mn-cs"/>
            </a:endParaRPr>
          </a:p>
        </p:txBody>
      </p:sp>
      <p:pic>
        <p:nvPicPr>
          <p:cNvPr id="438351" name="Picture 79" descr="Alexandria bay to east"/>
          <p:cNvPicPr preferRelativeResize="0">
            <a:picLocks noChangeAspect="1" noChangeArrowheads="1"/>
          </p:cNvPicPr>
          <p:nvPr>
            <p:custDataLst>
              <p:tags r:id="rId1"/>
            </p:custDataLst>
          </p:nvPr>
        </p:nvPicPr>
        <p:blipFill>
          <a:blip r:embed="rId6"/>
          <a:srcRect/>
          <a:stretch>
            <a:fillRect/>
          </a:stretch>
        </p:blipFill>
        <p:spPr bwMode="auto">
          <a:xfrm>
            <a:off x="4999218" y="1978698"/>
            <a:ext cx="2541588" cy="19065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4614" name="Text Box 80"/>
          <p:cNvSpPr txBox="1">
            <a:spLocks noChangeArrowheads="1"/>
          </p:cNvSpPr>
          <p:nvPr/>
        </p:nvSpPr>
        <p:spPr bwMode="auto">
          <a:xfrm>
            <a:off x="858202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grpSp>
        <p:nvGrpSpPr>
          <p:cNvPr id="55" name="Group 54"/>
          <p:cNvGrpSpPr/>
          <p:nvPr/>
        </p:nvGrpSpPr>
        <p:grpSpPr>
          <a:xfrm>
            <a:off x="7946451" y="3456134"/>
            <a:ext cx="984250" cy="550863"/>
            <a:chOff x="7931150" y="3429000"/>
            <a:chExt cx="984250" cy="550863"/>
          </a:xfrm>
        </p:grpSpPr>
        <p:sp>
          <p:nvSpPr>
            <p:cNvPr id="56"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7"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8"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9"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0"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62"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47"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6*min(max(#ppt_w*#ppt_h,.3),1)-7.4)/-.7*#ppt_w"/>
                                          </p:val>
                                        </p:tav>
                                        <p:tav tm="100000">
                                          <p:val>
                                            <p:strVal val="#ppt_w"/>
                                          </p:val>
                                        </p:tav>
                                      </p:tavLst>
                                    </p:anim>
                                    <p:anim calcmode="lin" valueType="num">
                                      <p:cBhvr>
                                        <p:cTn id="8" dur="2000" fill="hold"/>
                                        <p:tgtEl>
                                          <p:spTgt spid="3"/>
                                        </p:tgtEl>
                                        <p:attrNameLst>
                                          <p:attrName>ppt_h</p:attrName>
                                        </p:attrNameLst>
                                      </p:cBhvr>
                                      <p:tavLst>
                                        <p:tav tm="0">
                                          <p:val>
                                            <p:strVal val="(6*min(max(#ppt_w*#ppt_h,.3),1)-7.4)/-.7*#ppt_h"/>
                                          </p:val>
                                        </p:tav>
                                        <p:tav tm="100000">
                                          <p:val>
                                            <p:strVal val="#ppt_h"/>
                                          </p:val>
                                        </p:tav>
                                      </p:tavLst>
                                    </p:anim>
                                    <p:anim calcmode="lin" valueType="num">
                                      <p:cBhvr>
                                        <p:cTn id="9" dur="2000" fill="hold"/>
                                        <p:tgtEl>
                                          <p:spTgt spid="3"/>
                                        </p:tgtEl>
                                        <p:attrNameLst>
                                          <p:attrName>ppt_x</p:attrName>
                                        </p:attrNameLst>
                                      </p:cBhvr>
                                      <p:tavLst>
                                        <p:tav tm="0">
                                          <p:val>
                                            <p:fltVal val="0.5"/>
                                          </p:val>
                                        </p:tav>
                                        <p:tav tm="100000">
                                          <p:val>
                                            <p:strVal val="#ppt_x"/>
                                          </p:val>
                                        </p:tav>
                                      </p:tavLst>
                                    </p:anim>
                                    <p:anim calcmode="lin" valueType="num">
                                      <p:cBhvr>
                                        <p:cTn id="10" dur="20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38350"/>
                                        </p:tgtEl>
                                        <p:attrNameLst>
                                          <p:attrName>style.visibility</p:attrName>
                                        </p:attrNameLst>
                                      </p:cBhvr>
                                      <p:to>
                                        <p:strVal val="visible"/>
                                      </p:to>
                                    </p:set>
                                    <p:animEffect transition="in" filter="fade">
                                      <p:cBhvr>
                                        <p:cTn id="15" dur="1000"/>
                                        <p:tgtEl>
                                          <p:spTgt spid="4383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8351"/>
                                        </p:tgtEl>
                                        <p:attrNameLst>
                                          <p:attrName>style.visibility</p:attrName>
                                        </p:attrNameLst>
                                      </p:cBhvr>
                                      <p:to>
                                        <p:strVal val="visible"/>
                                      </p:to>
                                    </p:set>
                                    <p:animEffect transition="in" filter="fade">
                                      <p:cBhvr>
                                        <p:cTn id="20" dur="1000"/>
                                        <p:tgtEl>
                                          <p:spTgt spid="438351"/>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8349"/>
                                        </p:tgtEl>
                                        <p:attrNameLst>
                                          <p:attrName>style.visibility</p:attrName>
                                        </p:attrNameLst>
                                      </p:cBhvr>
                                      <p:to>
                                        <p:strVal val="visible"/>
                                      </p:to>
                                    </p:set>
                                    <p:animEffect transition="in" filter="fade">
                                      <p:cBhvr>
                                        <p:cTn id="24" dur="1000"/>
                                        <p:tgtEl>
                                          <p:spTgt spid="438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5"/>
          <p:cNvSpPr>
            <a:spLocks noChangeArrowheads="1"/>
          </p:cNvSpPr>
          <p:nvPr/>
        </p:nvSpPr>
        <p:spPr bwMode="auto">
          <a:xfrm>
            <a:off x="6926263" y="54054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6626"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6627"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8849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12</a:t>
            </a:r>
          </a:p>
        </p:txBody>
      </p:sp>
      <p:pic>
        <p:nvPicPr>
          <p:cNvPr id="26629"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769225" cy="56419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88495" name="Text Box 47"/>
          <p:cNvSpPr txBox="1">
            <a:spLocks noChangeArrowheads="1"/>
          </p:cNvSpPr>
          <p:nvPr/>
        </p:nvSpPr>
        <p:spPr bwMode="auto">
          <a:xfrm>
            <a:off x="1090613" y="5546725"/>
            <a:ext cx="6853237" cy="646331"/>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p>
            <a:pPr algn="ctr"/>
            <a:r>
              <a:rPr lang="bn-IN" sz="3600" dirty="0">
                <a:solidFill>
                  <a:srgbClr val="FFFF00"/>
                </a:solidFill>
                <a:effectLst>
                  <a:glow rad="165100">
                    <a:schemeClr val="bg2"/>
                  </a:glow>
                </a:effectLst>
                <a:latin typeface="Comic Sans MS" pitchFamily="-107" charset="0"/>
              </a:rPr>
              <a:t>আলেসান্দ্রিয়ার</a:t>
            </a:r>
            <a:r>
              <a:rPr lang="bn-IN" sz="3600" dirty="0">
                <a:solidFill>
                  <a:schemeClr val="tx1"/>
                </a:solidFill>
                <a:effectLst>
                  <a:glow rad="165100">
                    <a:schemeClr val="bg2"/>
                  </a:glow>
                </a:effectLst>
                <a:latin typeface="Comic Sans MS" pitchFamily="-107" charset="0"/>
              </a:rPr>
              <a:t> </a:t>
            </a:r>
            <a:r>
              <a:rPr lang="bn-IN" sz="3600" dirty="0">
                <a:solidFill>
                  <a:srgbClr val="FFFF00"/>
                </a:solidFill>
              </a:rPr>
              <a:t>মহা গ্রন্থাগার</a:t>
            </a:r>
            <a:endParaRPr lang="en-SG" sz="3600" dirty="0">
              <a:solidFill>
                <a:srgbClr val="FFFF00"/>
              </a:solidFill>
            </a:endParaRPr>
          </a:p>
        </p:txBody>
      </p:sp>
      <p:grpSp>
        <p:nvGrpSpPr>
          <p:cNvPr id="16" name="Group 15"/>
          <p:cNvGrpSpPr/>
          <p:nvPr/>
        </p:nvGrpSpPr>
        <p:grpSpPr>
          <a:xfrm>
            <a:off x="7912584" y="3388401"/>
            <a:ext cx="984250" cy="550863"/>
            <a:chOff x="7931150" y="3429000"/>
            <a:chExt cx="984250" cy="550863"/>
          </a:xfrm>
        </p:grpSpPr>
        <p:sp>
          <p:nvSpPr>
            <p:cNvPr id="1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23"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2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fade">
                                      <p:cBhvr>
                                        <p:cTn id="7" dur="10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9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867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867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867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7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7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8680"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8681"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8715"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44431"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8683"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28684" name="Picture 1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44434"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আফ্রিকা</a:t>
            </a:r>
            <a:endParaRPr lang="en-US" sz="3600" dirty="0">
              <a:solidFill>
                <a:srgbClr val="0033CC"/>
              </a:solidFill>
              <a:latin typeface="Comic Sans MS" pitchFamily="-107" charset="0"/>
              <a:ea typeface="+mn-ea"/>
              <a:cs typeface="+mn-cs"/>
            </a:endParaRP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lgn="ctr">
              <a:spcBef>
                <a:spcPct val="50000"/>
              </a:spcBef>
              <a:defRPr/>
            </a:pPr>
            <a:r>
              <a:rPr lang="bn-IN" sz="3600" dirty="0">
                <a:solidFill>
                  <a:srgbClr val="0033CC"/>
                </a:solidFill>
                <a:latin typeface="Comic Sans MS" pitchFamily="-107" charset="0"/>
                <a:ea typeface="+mn-ea"/>
                <a:cs typeface="+mn-cs"/>
              </a:rPr>
              <a:t>আরোব</a:t>
            </a:r>
            <a:endParaRPr lang="en-US" sz="3600" dirty="0">
              <a:solidFill>
                <a:srgbClr val="0033CC"/>
              </a:solidFill>
              <a:latin typeface="Comic Sans MS" pitchFamily="-107" charset="0"/>
              <a:ea typeface="+mn-ea"/>
              <a:cs typeface="+mn-cs"/>
            </a:endParaRPr>
          </a:p>
        </p:txBody>
      </p:sp>
      <p:sp>
        <p:nvSpPr>
          <p:cNvPr id="444436"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এশিয়া</a:t>
            </a:r>
            <a:endParaRPr lang="en-US" sz="3600" dirty="0">
              <a:solidFill>
                <a:srgbClr val="0033CC"/>
              </a:solidFill>
              <a:latin typeface="Comic Sans MS" pitchFamily="-107" charset="0"/>
              <a:ea typeface="+mn-ea"/>
              <a:cs typeface="+mn-cs"/>
            </a:endParaRPr>
          </a:p>
        </p:txBody>
      </p:sp>
      <p:sp>
        <p:nvSpPr>
          <p:cNvPr id="28688" name="Text Box 21"/>
          <p:cNvSpPr txBox="1">
            <a:spLocks noChangeArrowheads="1"/>
          </p:cNvSpPr>
          <p:nvPr/>
        </p:nvSpPr>
        <p:spPr bwMode="auto">
          <a:xfrm rot="1299097">
            <a:off x="660400" y="3314185"/>
            <a:ext cx="2108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800" dirty="0">
                <a:solidFill>
                  <a:schemeClr val="tx1"/>
                </a:solidFill>
              </a:rPr>
              <a:t>ভূমধ্য সাগর</a:t>
            </a:r>
            <a:endParaRPr lang="en-US" sz="1800" dirty="0">
              <a:solidFill>
                <a:schemeClr val="tx1"/>
              </a:solidFill>
            </a:endParaRP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8695" name="Text Box 48"/>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4466" name="Text Box 50"/>
          <p:cNvSpPr txBox="1">
            <a:spLocks noChangeArrowheads="1"/>
          </p:cNvSpPr>
          <p:nvPr/>
        </p:nvSpPr>
        <p:spPr bwMode="auto">
          <a:xfrm>
            <a:off x="584200" y="311656"/>
            <a:ext cx="4764088" cy="5847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bn-IN" sz="3200" dirty="0">
                <a:solidFill>
                  <a:srgbClr val="FFFF00"/>
                </a:solidFill>
                <a:latin typeface="Comic Sans MS" pitchFamily="-107" charset="0"/>
                <a:ea typeface="+mn-ea"/>
                <a:cs typeface="+mn-cs"/>
              </a:rPr>
              <a:t>শিক্ষণ সাহাজ্য</a:t>
            </a:r>
            <a:r>
              <a:rPr lang="en-US" sz="3200" dirty="0">
                <a:solidFill>
                  <a:srgbClr val="FFFF00"/>
                </a:solidFill>
                <a:latin typeface="Comic Sans MS" pitchFamily="-107" charset="0"/>
                <a:ea typeface="+mn-ea"/>
                <a:cs typeface="+mn-cs"/>
              </a:rPr>
              <a:t> #</a:t>
            </a:r>
            <a:r>
              <a:rPr lang="bn-IN" sz="3200" dirty="0">
                <a:solidFill>
                  <a:srgbClr val="FFFF00"/>
                </a:solidFill>
                <a:latin typeface="Comic Sans MS" pitchFamily="-107" charset="0"/>
                <a:ea typeface="+mn-ea"/>
                <a:cs typeface="+mn-cs"/>
              </a:rPr>
              <a:t>০৫</a:t>
            </a:r>
            <a:endParaRPr lang="en-US" sz="3200" dirty="0">
              <a:solidFill>
                <a:srgbClr val="FFFF00"/>
              </a:solidFill>
              <a:latin typeface="Comic Sans MS" pitchFamily="-107" charset="0"/>
              <a:ea typeface="+mn-ea"/>
              <a:cs typeface="+mn-cs"/>
            </a:endParaRPr>
          </a:p>
        </p:txBody>
      </p:sp>
      <p:sp>
        <p:nvSpPr>
          <p:cNvPr id="28706" name="Text Box 64"/>
          <p:cNvSpPr txBox="1">
            <a:spLocks noChangeArrowheads="1"/>
          </p:cNvSpPr>
          <p:nvPr/>
        </p:nvSpPr>
        <p:spPr bwMode="auto">
          <a:xfrm>
            <a:off x="857885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444481" name="Rectangle 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grpSp>
        <p:nvGrpSpPr>
          <p:cNvPr id="54" name="Group 53"/>
          <p:cNvGrpSpPr/>
          <p:nvPr/>
        </p:nvGrpSpPr>
        <p:grpSpPr>
          <a:xfrm>
            <a:off x="7940331" y="3283944"/>
            <a:ext cx="984250" cy="550863"/>
            <a:chOff x="7931150" y="3429000"/>
            <a:chExt cx="984250" cy="550863"/>
          </a:xfrm>
        </p:grpSpPr>
        <p:sp>
          <p:nvSpPr>
            <p:cNvPr id="5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8"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0"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61"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46" name="Text Box 54"/>
          <p:cNvSpPr txBox="1">
            <a:spLocks noChangeArrowheads="1"/>
          </p:cNvSpPr>
          <p:nvPr/>
        </p:nvSpPr>
        <p:spPr bwMode="auto">
          <a:xfrm>
            <a:off x="1553320" y="2201314"/>
            <a:ext cx="7414911" cy="2308324"/>
          </a:xfrm>
          <a:prstGeom prst="rect">
            <a:avLst/>
          </a:prstGeom>
          <a:noFill/>
          <a:ln w="12700">
            <a:noFill/>
            <a:miter lim="800000"/>
            <a:headEnd/>
            <a:tailEnd/>
          </a:ln>
          <a:effectLst/>
        </p:spPr>
        <p:txBody>
          <a:bodyPr wrap="square">
            <a:spAutoFit/>
          </a:bodyPr>
          <a:lstStyle/>
          <a:p>
            <a:pPr>
              <a:spcBef>
                <a:spcPct val="50000"/>
              </a:spcBef>
              <a:defRPr/>
            </a:pPr>
            <a:r>
              <a:rPr lang="bn-IN" sz="3600" dirty="0">
                <a:solidFill>
                  <a:srgbClr val="C60C15"/>
                </a:solidFill>
                <a:effectLst>
                  <a:glow rad="101600">
                    <a:schemeClr val="tx1">
                      <a:alpha val="91000"/>
                    </a:schemeClr>
                  </a:glow>
                </a:effectLst>
                <a:latin typeface="Comic Sans MS" pitchFamily="-107" charset="0"/>
                <a:ea typeface="+mn-ea"/>
                <a:cs typeface="+mn-cs"/>
              </a:rPr>
              <a:t>সেজেন্দারের </a:t>
            </a:r>
          </a:p>
          <a:p>
            <a:pPr>
              <a:spcBef>
                <a:spcPct val="50000"/>
              </a:spcBef>
              <a:defRPr/>
            </a:pPr>
            <a:r>
              <a:rPr lang="bn-IN" sz="3600" dirty="0">
                <a:solidFill>
                  <a:srgbClr val="C60C15"/>
                </a:solidFill>
                <a:effectLst>
                  <a:glow rad="101600">
                    <a:schemeClr val="tx1">
                      <a:alpha val="91000"/>
                    </a:schemeClr>
                  </a:glow>
                </a:effectLst>
                <a:latin typeface="Comic Sans MS" pitchFamily="-107" charset="0"/>
                <a:ea typeface="+mn-ea"/>
                <a:cs typeface="+mn-cs"/>
              </a:rPr>
              <a:t>		সাম্রাজ্যের 	</a:t>
            </a:r>
          </a:p>
          <a:p>
            <a:pPr>
              <a:spcBef>
                <a:spcPct val="50000"/>
              </a:spcBef>
              <a:defRPr/>
            </a:pPr>
            <a:r>
              <a:rPr lang="bn-IN" sz="3600" dirty="0">
                <a:solidFill>
                  <a:srgbClr val="C60C15"/>
                </a:solidFill>
                <a:effectLst>
                  <a:glow rad="101600">
                    <a:schemeClr val="tx1">
                      <a:alpha val="91000"/>
                    </a:schemeClr>
                  </a:glow>
                </a:effectLst>
                <a:latin typeface="Comic Sans MS" pitchFamily="-107" charset="0"/>
                <a:ea typeface="+mn-ea"/>
                <a:cs typeface="+mn-cs"/>
              </a:rPr>
              <a:t>					দেশ সমুহ</a:t>
            </a:r>
            <a:endParaRPr lang="en-US" sz="4000" dirty="0">
              <a:solidFill>
                <a:srgbClr val="C60C15"/>
              </a:solidFill>
              <a:effectLst>
                <a:glow rad="101600">
                  <a:schemeClr val="tx1">
                    <a:alpha val="91000"/>
                  </a:schemeClr>
                </a:glow>
              </a:effectLst>
              <a:latin typeface="Comic Sans MS" pitchFamily="-107" charset="0"/>
              <a:ea typeface="+mn-ea"/>
              <a:cs typeface="+mn-cs"/>
            </a:endParaRPr>
          </a:p>
        </p:txBody>
      </p:sp>
      <p:grpSp>
        <p:nvGrpSpPr>
          <p:cNvPr id="4" name="Group 68"/>
          <p:cNvGrpSpPr>
            <a:grpSpLocks/>
          </p:cNvGrpSpPr>
          <p:nvPr/>
        </p:nvGrpSpPr>
        <p:grpSpPr bwMode="auto">
          <a:xfrm>
            <a:off x="4969598" y="1173664"/>
            <a:ext cx="3544887" cy="2617787"/>
            <a:chOff x="2998"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cs typeface="+mn-cs"/>
              </a:endParaRPr>
            </a:p>
          </p:txBody>
        </p:sp>
        <p:sp>
          <p:nvSpPr>
            <p:cNvPr id="444478" name="Text Box 62"/>
            <p:cNvSpPr txBox="1">
              <a:spLocks noChangeArrowheads="1"/>
            </p:cNvSpPr>
            <p:nvPr/>
          </p:nvSpPr>
          <p:spPr bwMode="auto">
            <a:xfrm>
              <a:off x="2998" y="1312"/>
              <a:ext cx="2233" cy="122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sz="4000" dirty="0">
                  <a:solidFill>
                    <a:srgbClr val="FFEA18"/>
                  </a:solidFill>
                  <a:ea typeface="+mn-ea"/>
                  <a:cs typeface="+mn-cs"/>
                </a:rPr>
                <a:t>পুরাতন ও নুতন নিয়মের মধ্যে ঘটনাক্রম দেখুন</a:t>
              </a:r>
              <a:endParaRPr lang="en-US" sz="4000" dirty="0">
                <a:solidFill>
                  <a:srgbClr val="FFEA18"/>
                </a:solidFill>
                <a:ea typeface="+mn-ea"/>
                <a:cs typeface="+mn-cs"/>
              </a:endParaRPr>
            </a:p>
          </p:txBody>
        </p:sp>
      </p:grpSp>
      <p:grpSp>
        <p:nvGrpSpPr>
          <p:cNvPr id="3" name="Group 58"/>
          <p:cNvGrpSpPr>
            <a:grpSpLocks/>
          </p:cNvGrpSpPr>
          <p:nvPr/>
        </p:nvGrpSpPr>
        <p:grpSpPr bwMode="auto">
          <a:xfrm>
            <a:off x="813030" y="2656713"/>
            <a:ext cx="2239963" cy="2444750"/>
            <a:chOff x="1366" y="377"/>
            <a:chExt cx="3012" cy="3426"/>
          </a:xfrm>
        </p:grpSpPr>
        <p:pic>
          <p:nvPicPr>
            <p:cNvPr id="444475" name="Picture 59"/>
            <p:cNvPicPr>
              <a:picLocks noChangeAspect="1" noChangeArrowheads="1"/>
            </p:cNvPicPr>
            <p:nvPr/>
          </p:nvPicPr>
          <p:blipFill>
            <a:blip r:embed="rId4"/>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8712" name="Rectangle 60"/>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a:p>
          </p:txBody>
        </p:sp>
        <p:sp>
          <p:nvSpPr>
            <p:cNvPr id="28713" name="Rectangle 61"/>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a:p>
          </p:txBody>
        </p:sp>
      </p:grpSp>
      <p:sp>
        <p:nvSpPr>
          <p:cNvPr id="47"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2060154" y="624174"/>
            <a:ext cx="6808424"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r>
              <a:rPr lang="bn-IN" sz="1800" dirty="0">
                <a:solidFill>
                  <a:srgbClr val="FFFF00"/>
                </a:solidFill>
              </a:rPr>
              <a:t>সেকেন্দারের মৃত্যু ... ৩৩ বছর বয়সে </a:t>
            </a:r>
            <a:r>
              <a:rPr lang="en-US" sz="1800" dirty="0">
                <a:solidFill>
                  <a:srgbClr val="FFFF00"/>
                </a:solidFill>
              </a:rPr>
              <a:t>…</a:t>
            </a:r>
            <a:r>
              <a:rPr lang="bn-IN" sz="1800" dirty="0">
                <a:solidFill>
                  <a:srgbClr val="FFFF00"/>
                </a:solidFill>
              </a:rPr>
              <a:t> ৩০০ খ্রিষ্ঠ পূর্বের</a:t>
            </a:r>
            <a:r>
              <a:rPr lang="bn-IN" sz="1800" b="0" dirty="0">
                <a:solidFill>
                  <a:srgbClr val="FAFD00"/>
                </a:solidFill>
                <a:latin typeface="Times" pitchFamily="-107" charset="0"/>
              </a:rPr>
              <a:t> </a:t>
            </a:r>
            <a:r>
              <a:rPr lang="bn-IN" sz="1800" dirty="0">
                <a:solidFill>
                  <a:srgbClr val="FFFF00"/>
                </a:solidFill>
              </a:rPr>
              <a:t>কাছাকাছি</a:t>
            </a:r>
            <a:endParaRPr lang="en-SG" sz="1800" dirty="0">
              <a:solidFill>
                <a:srgbClr val="FFFF00"/>
              </a:solidFill>
            </a:endParaRPr>
          </a:p>
        </p:txBody>
      </p:sp>
      <p:sp>
        <p:nvSpPr>
          <p:cNvPr id="162823" name="Text Box 7"/>
          <p:cNvSpPr txBox="1">
            <a:spLocks noChangeArrowheads="1"/>
          </p:cNvSpPr>
          <p:nvPr/>
        </p:nvSpPr>
        <p:spPr bwMode="auto">
          <a:xfrm>
            <a:off x="2114550" y="1195388"/>
            <a:ext cx="702945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bn-IN" sz="1800" dirty="0">
                <a:solidFill>
                  <a:srgbClr val="FFFF00"/>
                </a:solidFill>
                <a:latin typeface="Comic Sans MS" pitchFamily="-107" charset="0"/>
                <a:ea typeface="+mn-ea"/>
                <a:cs typeface="+mn-cs"/>
              </a:rPr>
              <a:t>সেকেন্দারের চার সেনাপতি  তাঁর সাম্রাজ্য চার ভাগে ভাগ করে নিলেন।</a:t>
            </a:r>
            <a:endParaRPr lang="en-US" sz="1800" dirty="0">
              <a:solidFill>
                <a:srgbClr val="FFFF00"/>
              </a:solidFill>
              <a:latin typeface="Comic Sans MS" pitchFamily="-107" charset="0"/>
              <a:ea typeface="+mn-ea"/>
              <a:cs typeface="+mn-cs"/>
            </a:endParaRPr>
          </a:p>
        </p:txBody>
      </p:sp>
      <p:grpSp>
        <p:nvGrpSpPr>
          <p:cNvPr id="2" name="Group 105"/>
          <p:cNvGrpSpPr>
            <a:grpSpLocks/>
          </p:cNvGrpSpPr>
          <p:nvPr/>
        </p:nvGrpSpPr>
        <p:grpSpPr bwMode="auto">
          <a:xfrm>
            <a:off x="2651125" y="1668463"/>
            <a:ext cx="2227263" cy="1179512"/>
            <a:chOff x="1670" y="1051"/>
            <a:chExt cx="1403" cy="743"/>
          </a:xfrm>
        </p:grpSpPr>
        <p:sp>
          <p:nvSpPr>
            <p:cNvPr id="162828" name="Oval 12"/>
            <p:cNvSpPr>
              <a:spLocks noChangeArrowheads="1"/>
            </p:cNvSpPr>
            <p:nvPr/>
          </p:nvSpPr>
          <p:spPr bwMode="auto">
            <a:xfrm>
              <a:off x="1670" y="105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2838" name="Text Box 22"/>
            <p:cNvSpPr txBox="1">
              <a:spLocks noChangeArrowheads="1"/>
            </p:cNvSpPr>
            <p:nvPr/>
          </p:nvSpPr>
          <p:spPr bwMode="auto">
            <a:xfrm>
              <a:off x="1694" y="1153"/>
              <a:ext cx="1379" cy="2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a:solidFill>
                    <a:srgbClr val="FFFF00"/>
                  </a:solidFill>
                  <a:latin typeface="Comic Sans MS" pitchFamily="-107" charset="0"/>
                  <a:ea typeface="+mn-ea"/>
                  <a:cs typeface="+mn-cs"/>
                </a:rPr>
                <a:t>এশিয়া মাইনর</a:t>
              </a:r>
              <a:r>
                <a:rPr lang="en-US" sz="2000" dirty="0">
                  <a:solidFill>
                    <a:srgbClr val="FFFF00"/>
                  </a:solidFill>
                  <a:latin typeface="Comic Sans MS" pitchFamily="-107" charset="0"/>
                  <a:ea typeface="+mn-ea"/>
                  <a:cs typeface="+mn-cs"/>
                </a:rPr>
                <a:t>:</a:t>
              </a:r>
            </a:p>
          </p:txBody>
        </p:sp>
      </p:grpSp>
      <p:grpSp>
        <p:nvGrpSpPr>
          <p:cNvPr id="3" name="Group 106"/>
          <p:cNvGrpSpPr>
            <a:grpSpLocks/>
          </p:cNvGrpSpPr>
          <p:nvPr/>
        </p:nvGrpSpPr>
        <p:grpSpPr bwMode="auto">
          <a:xfrm>
            <a:off x="4541838" y="2706688"/>
            <a:ext cx="2154237" cy="1179512"/>
            <a:chOff x="2861" y="1705"/>
            <a:chExt cx="1357" cy="743"/>
          </a:xfrm>
        </p:grpSpPr>
        <p:sp>
          <p:nvSpPr>
            <p:cNvPr id="162829" name="Oval 13"/>
            <p:cNvSpPr>
              <a:spLocks noChangeArrowheads="1"/>
            </p:cNvSpPr>
            <p:nvPr/>
          </p:nvSpPr>
          <p:spPr bwMode="auto">
            <a:xfrm>
              <a:off x="2861" y="170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2839" name="Text Box 23"/>
            <p:cNvSpPr txBox="1">
              <a:spLocks noChangeArrowheads="1"/>
            </p:cNvSpPr>
            <p:nvPr/>
          </p:nvSpPr>
          <p:spPr bwMode="auto">
            <a:xfrm>
              <a:off x="2996" y="176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a:solidFill>
                    <a:srgbClr val="FFFF00"/>
                  </a:solidFill>
                  <a:latin typeface="Comic Sans MS" pitchFamily="-107" charset="0"/>
                  <a:ea typeface="+mn-ea"/>
                  <a:cs typeface="+mn-cs"/>
                </a:rPr>
                <a:t>সিরিয়া</a:t>
              </a:r>
              <a:r>
                <a:rPr lang="en-US" sz="2000" dirty="0">
                  <a:solidFill>
                    <a:srgbClr val="FFFF00"/>
                  </a:solidFill>
                  <a:latin typeface="Comic Sans MS" pitchFamily="-107" charset="0"/>
                  <a:ea typeface="+mn-ea"/>
                  <a:cs typeface="+mn-cs"/>
                </a:rPr>
                <a:t>:</a:t>
              </a:r>
            </a:p>
          </p:txBody>
        </p:sp>
      </p:grpSp>
      <p:grpSp>
        <p:nvGrpSpPr>
          <p:cNvPr id="4" name="Group 107"/>
          <p:cNvGrpSpPr>
            <a:grpSpLocks/>
          </p:cNvGrpSpPr>
          <p:nvPr/>
        </p:nvGrpSpPr>
        <p:grpSpPr bwMode="auto">
          <a:xfrm>
            <a:off x="3097213" y="5238750"/>
            <a:ext cx="2154237" cy="1179513"/>
            <a:chOff x="1951" y="3300"/>
            <a:chExt cx="1357" cy="743"/>
          </a:xfrm>
        </p:grpSpPr>
        <p:sp>
          <p:nvSpPr>
            <p:cNvPr id="162830" name="Oval 14"/>
            <p:cNvSpPr>
              <a:spLocks noChangeArrowheads="1"/>
            </p:cNvSpPr>
            <p:nvPr/>
          </p:nvSpPr>
          <p:spPr bwMode="auto">
            <a:xfrm>
              <a:off x="1951" y="3300"/>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2840" name="Text Box 24"/>
            <p:cNvSpPr txBox="1">
              <a:spLocks noChangeArrowheads="1"/>
            </p:cNvSpPr>
            <p:nvPr/>
          </p:nvSpPr>
          <p:spPr bwMode="auto">
            <a:xfrm>
              <a:off x="2087" y="3350"/>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a:solidFill>
                    <a:srgbClr val="FFFF00"/>
                  </a:solidFill>
                  <a:latin typeface="Comic Sans MS" pitchFamily="-107" charset="0"/>
                  <a:ea typeface="+mn-ea"/>
                  <a:cs typeface="+mn-cs"/>
                </a:rPr>
                <a:t>মিশর</a:t>
              </a:r>
              <a:r>
                <a:rPr lang="en-US" sz="2000" dirty="0">
                  <a:solidFill>
                    <a:srgbClr val="FFFF00"/>
                  </a:solidFill>
                  <a:latin typeface="Comic Sans MS" pitchFamily="-107" charset="0"/>
                  <a:ea typeface="+mn-ea"/>
                  <a:cs typeface="+mn-cs"/>
                </a:rPr>
                <a:t>:</a:t>
              </a:r>
            </a:p>
          </p:txBody>
        </p:sp>
      </p:grpSp>
      <p:grpSp>
        <p:nvGrpSpPr>
          <p:cNvPr id="5" name="Group 98"/>
          <p:cNvGrpSpPr>
            <a:grpSpLocks/>
          </p:cNvGrpSpPr>
          <p:nvPr/>
        </p:nvGrpSpPr>
        <p:grpSpPr bwMode="auto">
          <a:xfrm>
            <a:off x="1128713" y="2857500"/>
            <a:ext cx="3067050" cy="2605088"/>
            <a:chOff x="711" y="1800"/>
            <a:chExt cx="1932" cy="1641"/>
          </a:xfrm>
        </p:grpSpPr>
        <p:sp>
          <p:nvSpPr>
            <p:cNvPr id="162842" name="Text Box 26"/>
            <p:cNvSpPr txBox="1">
              <a:spLocks noChangeArrowheads="1"/>
            </p:cNvSpPr>
            <p:nvPr/>
          </p:nvSpPr>
          <p:spPr bwMode="auto">
            <a:xfrm rot="20165777">
              <a:off x="711" y="2554"/>
              <a:ext cx="1674"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800" dirty="0">
                  <a:latin typeface="Comic Sans MS" pitchFamily="-107" charset="0"/>
                  <a:ea typeface="+mn-ea"/>
                  <a:cs typeface="+mn-cs"/>
                </a:rPr>
                <a:t>ভূমধ্য সাগর</a:t>
              </a:r>
              <a:endParaRPr lang="en-US" sz="2800" dirty="0">
                <a:latin typeface="Comic Sans MS" pitchFamily="-107" charset="0"/>
                <a:ea typeface="+mn-ea"/>
                <a:cs typeface="+mn-cs"/>
              </a:endParaRPr>
            </a:p>
          </p:txBody>
        </p:sp>
        <p:sp>
          <p:nvSpPr>
            <p:cNvPr id="162832"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30734" name="Text Box 71"/>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2889" name="Oval 73"/>
          <p:cNvSpPr>
            <a:spLocks noChangeArrowheads="1"/>
          </p:cNvSpPr>
          <p:nvPr/>
        </p:nvSpPr>
        <p:spPr bwMode="auto">
          <a:xfrm>
            <a:off x="3832487" y="542007"/>
            <a:ext cx="1117600"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latin typeface="Comic Sans MS" pitchFamily="-107" charset="0"/>
              <a:ea typeface="+mn-ea"/>
              <a:cs typeface="+mn-cs"/>
            </a:endParaRPr>
          </a:p>
        </p:txBody>
      </p:sp>
      <p:sp>
        <p:nvSpPr>
          <p:cNvPr id="162890" name="Oval 74"/>
          <p:cNvSpPr>
            <a:spLocks noChangeArrowheads="1"/>
          </p:cNvSpPr>
          <p:nvPr/>
        </p:nvSpPr>
        <p:spPr bwMode="auto">
          <a:xfrm>
            <a:off x="3248924" y="1088011"/>
            <a:ext cx="1976437"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37" name="Text Box 76"/>
          <p:cNvSpPr txBox="1">
            <a:spLocks noChangeArrowheads="1"/>
          </p:cNvSpPr>
          <p:nvPr/>
        </p:nvSpPr>
        <p:spPr bwMode="auto">
          <a:xfrm>
            <a:off x="858361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9</a:t>
            </a:r>
            <a:endParaRPr lang="en-US" b="0">
              <a:solidFill>
                <a:srgbClr val="FFFFFF"/>
              </a:solidFill>
            </a:endParaRPr>
          </a:p>
        </p:txBody>
      </p:sp>
      <p:sp>
        <p:nvSpPr>
          <p:cNvPr id="162893"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14</a:t>
            </a:r>
          </a:p>
        </p:txBody>
      </p:sp>
      <p:grpSp>
        <p:nvGrpSpPr>
          <p:cNvPr id="6" name="Group 104"/>
          <p:cNvGrpSpPr>
            <a:grpSpLocks/>
          </p:cNvGrpSpPr>
          <p:nvPr/>
        </p:nvGrpSpPr>
        <p:grpSpPr bwMode="auto">
          <a:xfrm>
            <a:off x="296863" y="1643063"/>
            <a:ext cx="2154237" cy="1179512"/>
            <a:chOff x="187" y="1035"/>
            <a:chExt cx="1357" cy="743"/>
          </a:xfrm>
        </p:grpSpPr>
        <p:sp>
          <p:nvSpPr>
            <p:cNvPr id="162907" name="Oval 91"/>
            <p:cNvSpPr>
              <a:spLocks noChangeArrowheads="1"/>
            </p:cNvSpPr>
            <p:nvPr/>
          </p:nvSpPr>
          <p:spPr bwMode="auto">
            <a:xfrm>
              <a:off x="187" y="103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2908" name="Text Box 92"/>
            <p:cNvSpPr txBox="1">
              <a:spLocks noChangeArrowheads="1"/>
            </p:cNvSpPr>
            <p:nvPr/>
          </p:nvSpPr>
          <p:spPr bwMode="auto">
            <a:xfrm>
              <a:off x="325" y="1106"/>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a:solidFill>
                    <a:srgbClr val="FFFF00"/>
                  </a:solidFill>
                  <a:latin typeface="Comic Sans MS" pitchFamily="-107" charset="0"/>
                  <a:ea typeface="+mn-ea"/>
                  <a:cs typeface="+mn-cs"/>
                </a:rPr>
                <a:t>গ্রীস্</a:t>
              </a:r>
              <a:r>
                <a:rPr lang="en-US" sz="2000" dirty="0">
                  <a:solidFill>
                    <a:srgbClr val="FFFF00"/>
                  </a:solidFill>
                  <a:latin typeface="Comic Sans MS" pitchFamily="-107" charset="0"/>
                  <a:ea typeface="+mn-ea"/>
                  <a:cs typeface="+mn-cs"/>
                </a:rPr>
                <a:t>: </a:t>
              </a:r>
            </a:p>
          </p:txBody>
        </p:sp>
      </p:grpSp>
      <p:sp>
        <p:nvSpPr>
          <p:cNvPr id="162915" name="Text Box 99"/>
          <p:cNvSpPr txBox="1">
            <a:spLocks noChangeArrowheads="1"/>
          </p:cNvSpPr>
          <p:nvPr/>
        </p:nvSpPr>
        <p:spPr bwMode="auto">
          <a:xfrm>
            <a:off x="4778375" y="4571534"/>
            <a:ext cx="3989388" cy="523220"/>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bn-IN" sz="2800" dirty="0">
                <a:solidFill>
                  <a:srgbClr val="FFFF00"/>
                </a:solidFill>
                <a:latin typeface="Comic Sans MS" pitchFamily="-107" charset="0"/>
              </a:rPr>
              <a:t>শিক্ষণ সাহাজ্য</a:t>
            </a:r>
            <a:r>
              <a:rPr lang="en-US" sz="2800" dirty="0">
                <a:solidFill>
                  <a:srgbClr val="FFFF00"/>
                </a:solidFill>
                <a:latin typeface="Comic Sans MS" pitchFamily="-107" charset="0"/>
              </a:rPr>
              <a:t> #</a:t>
            </a:r>
            <a:r>
              <a:rPr lang="bn-IN" sz="2800" dirty="0">
                <a:solidFill>
                  <a:srgbClr val="FFFF00"/>
                </a:solidFill>
                <a:latin typeface="Comic Sans MS" pitchFamily="-107" charset="0"/>
              </a:rPr>
              <a:t>০৫</a:t>
            </a:r>
            <a:endParaRPr lang="en-US" sz="2800" dirty="0">
              <a:solidFill>
                <a:srgbClr val="FFFF00"/>
              </a:solidFill>
              <a:latin typeface="Comic Sans MS" pitchFamily="-107" charset="0"/>
            </a:endParaRPr>
          </a:p>
        </p:txBody>
      </p:sp>
      <p:grpSp>
        <p:nvGrpSpPr>
          <p:cNvPr id="7" name="Group 108"/>
          <p:cNvGrpSpPr>
            <a:grpSpLocks/>
          </p:cNvGrpSpPr>
          <p:nvPr/>
        </p:nvGrpSpPr>
        <p:grpSpPr bwMode="auto">
          <a:xfrm>
            <a:off x="350838" y="1487488"/>
            <a:ext cx="6589713" cy="1079500"/>
            <a:chOff x="221" y="937"/>
            <a:chExt cx="4151" cy="680"/>
          </a:xfrm>
        </p:grpSpPr>
        <p:sp>
          <p:nvSpPr>
            <p:cNvPr id="162916" name="Text Box 100"/>
            <p:cNvSpPr txBox="1">
              <a:spLocks noChangeArrowheads="1"/>
            </p:cNvSpPr>
            <p:nvPr/>
          </p:nvSpPr>
          <p:spPr bwMode="auto">
            <a:xfrm>
              <a:off x="221" y="1290"/>
              <a:ext cx="1270"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800" dirty="0">
                  <a:solidFill>
                    <a:schemeClr val="tx1"/>
                  </a:solidFill>
                  <a:latin typeface="Comic Sans MS" pitchFamily="-107" charset="0"/>
                  <a:ea typeface="+mn-ea"/>
                  <a:cs typeface="+mn-cs"/>
                </a:rPr>
                <a:t>কস্স্যান্দার</a:t>
              </a:r>
              <a:endParaRPr lang="en-US" sz="2800" dirty="0">
                <a:solidFill>
                  <a:schemeClr val="tx1"/>
                </a:solidFill>
                <a:latin typeface="Comic Sans MS" pitchFamily="-107" charset="0"/>
                <a:ea typeface="+mn-ea"/>
                <a:cs typeface="+mn-cs"/>
              </a:endParaRPr>
            </a:p>
          </p:txBody>
        </p:sp>
        <p:grpSp>
          <p:nvGrpSpPr>
            <p:cNvPr id="30763" name="Group 93"/>
            <p:cNvGrpSpPr>
              <a:grpSpLocks/>
            </p:cNvGrpSpPr>
            <p:nvPr/>
          </p:nvGrpSpPr>
          <p:grpSpPr bwMode="auto">
            <a:xfrm>
              <a:off x="310" y="937"/>
              <a:ext cx="4062" cy="671"/>
              <a:chOff x="310" y="937"/>
              <a:chExt cx="4062" cy="671"/>
            </a:xfrm>
          </p:grpSpPr>
          <p:sp>
            <p:nvSpPr>
              <p:cNvPr id="162843" name="Text Box 27"/>
              <p:cNvSpPr txBox="1">
                <a:spLocks noChangeArrowheads="1"/>
              </p:cNvSpPr>
              <p:nvPr/>
            </p:nvSpPr>
            <p:spPr bwMode="auto">
              <a:xfrm>
                <a:off x="310" y="1358"/>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latin typeface="Comic Sans MS" pitchFamily="-107" charset="0"/>
                  <a:ea typeface="+mn-ea"/>
                  <a:cs typeface="+mn-cs"/>
                </a:endParaRPr>
              </a:p>
            </p:txBody>
          </p:sp>
          <p:sp>
            <p:nvSpPr>
              <p:cNvPr id="162853" name="Line 37"/>
              <p:cNvSpPr>
                <a:spLocks noChangeShapeType="1"/>
              </p:cNvSpPr>
              <p:nvPr/>
            </p:nvSpPr>
            <p:spPr bwMode="auto">
              <a:xfrm flipH="1">
                <a:off x="1310" y="937"/>
                <a:ext cx="3062" cy="442"/>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9" name="Group 109"/>
          <p:cNvGrpSpPr>
            <a:grpSpLocks/>
          </p:cNvGrpSpPr>
          <p:nvPr/>
        </p:nvGrpSpPr>
        <p:grpSpPr bwMode="auto">
          <a:xfrm>
            <a:off x="2584450" y="1574800"/>
            <a:ext cx="4521200" cy="1063624"/>
            <a:chOff x="1628" y="992"/>
            <a:chExt cx="2848" cy="670"/>
          </a:xfrm>
        </p:grpSpPr>
        <p:sp>
          <p:nvSpPr>
            <p:cNvPr id="162917" name="Text Box 101"/>
            <p:cNvSpPr txBox="1">
              <a:spLocks noChangeArrowheads="1"/>
            </p:cNvSpPr>
            <p:nvPr/>
          </p:nvSpPr>
          <p:spPr bwMode="auto">
            <a:xfrm>
              <a:off x="1628" y="1304"/>
              <a:ext cx="1446"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800" dirty="0">
                  <a:solidFill>
                    <a:schemeClr val="tx1"/>
                  </a:solidFill>
                  <a:latin typeface="Comic Sans MS" pitchFamily="-107" charset="0"/>
                  <a:ea typeface="+mn-ea"/>
                  <a:cs typeface="+mn-cs"/>
                </a:rPr>
                <a:t>লাইসিমাকুস্</a:t>
              </a:r>
              <a:endParaRPr lang="en-US" sz="2800" dirty="0">
                <a:solidFill>
                  <a:schemeClr val="tx1"/>
                </a:solidFill>
                <a:latin typeface="Comic Sans MS" pitchFamily="-107" charset="0"/>
                <a:ea typeface="+mn-ea"/>
                <a:cs typeface="+mn-cs"/>
              </a:endParaRPr>
            </a:p>
          </p:txBody>
        </p:sp>
        <p:grpSp>
          <p:nvGrpSpPr>
            <p:cNvPr id="30759" name="Group 94"/>
            <p:cNvGrpSpPr>
              <a:grpSpLocks/>
            </p:cNvGrpSpPr>
            <p:nvPr/>
          </p:nvGrpSpPr>
          <p:grpSpPr bwMode="auto">
            <a:xfrm>
              <a:off x="1637" y="992"/>
              <a:ext cx="2839" cy="670"/>
              <a:chOff x="1637" y="992"/>
              <a:chExt cx="2839" cy="670"/>
            </a:xfrm>
          </p:grpSpPr>
          <p:sp>
            <p:nvSpPr>
              <p:cNvPr id="162844" name="Text Box 28"/>
              <p:cNvSpPr txBox="1">
                <a:spLocks noChangeArrowheads="1"/>
              </p:cNvSpPr>
              <p:nvPr/>
            </p:nvSpPr>
            <p:spPr bwMode="auto">
              <a:xfrm>
                <a:off x="1637" y="1412"/>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latin typeface="Comic Sans MS" pitchFamily="-107" charset="0"/>
                    <a:ea typeface="+mn-ea"/>
                    <a:cs typeface="+mn-cs"/>
                  </a:rPr>
                  <a:t> </a:t>
                </a:r>
              </a:p>
            </p:txBody>
          </p:sp>
          <p:sp>
            <p:nvSpPr>
              <p:cNvPr id="162852" name="Line 36"/>
              <p:cNvSpPr>
                <a:spLocks noChangeShapeType="1"/>
              </p:cNvSpPr>
              <p:nvPr/>
            </p:nvSpPr>
            <p:spPr bwMode="auto">
              <a:xfrm flipH="1">
                <a:off x="2894" y="992"/>
                <a:ext cx="1582" cy="396"/>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1" name="Group 110"/>
          <p:cNvGrpSpPr>
            <a:grpSpLocks/>
          </p:cNvGrpSpPr>
          <p:nvPr/>
        </p:nvGrpSpPr>
        <p:grpSpPr bwMode="auto">
          <a:xfrm>
            <a:off x="2971800" y="1563688"/>
            <a:ext cx="4365625" cy="4632326"/>
            <a:chOff x="1872" y="985"/>
            <a:chExt cx="2750" cy="2918"/>
          </a:xfrm>
        </p:grpSpPr>
        <p:sp>
          <p:nvSpPr>
            <p:cNvPr id="162919" name="Text Box 103"/>
            <p:cNvSpPr txBox="1">
              <a:spLocks noChangeArrowheads="1"/>
            </p:cNvSpPr>
            <p:nvPr/>
          </p:nvSpPr>
          <p:spPr bwMode="auto">
            <a:xfrm>
              <a:off x="1872" y="3576"/>
              <a:ext cx="1556"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800" dirty="0">
                  <a:solidFill>
                    <a:schemeClr val="tx1"/>
                  </a:solidFill>
                  <a:latin typeface="Comic Sans MS" pitchFamily="-107" charset="0"/>
                  <a:ea typeface="+mn-ea"/>
                  <a:cs typeface="+mn-cs"/>
                </a:rPr>
                <a:t>তোলেমি</a:t>
              </a:r>
              <a:endParaRPr lang="en-US" sz="2800" dirty="0">
                <a:solidFill>
                  <a:schemeClr val="tx1"/>
                </a:solidFill>
                <a:latin typeface="Comic Sans MS" pitchFamily="-107" charset="0"/>
                <a:ea typeface="+mn-ea"/>
                <a:cs typeface="+mn-cs"/>
              </a:endParaRPr>
            </a:p>
          </p:txBody>
        </p:sp>
        <p:grpSp>
          <p:nvGrpSpPr>
            <p:cNvPr id="30755" name="Group 95"/>
            <p:cNvGrpSpPr>
              <a:grpSpLocks/>
            </p:cNvGrpSpPr>
            <p:nvPr/>
          </p:nvGrpSpPr>
          <p:grpSpPr bwMode="auto">
            <a:xfrm>
              <a:off x="2082" y="985"/>
              <a:ext cx="2540" cy="2910"/>
              <a:chOff x="2082" y="985"/>
              <a:chExt cx="2540" cy="2910"/>
            </a:xfrm>
          </p:grpSpPr>
          <p:sp>
            <p:nvSpPr>
              <p:cNvPr id="162899" name="Text Box 83"/>
              <p:cNvSpPr txBox="1">
                <a:spLocks noChangeArrowheads="1"/>
              </p:cNvSpPr>
              <p:nvPr/>
            </p:nvSpPr>
            <p:spPr bwMode="auto">
              <a:xfrm>
                <a:off x="2082" y="3645"/>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latin typeface="Comic Sans MS" pitchFamily="-107" charset="0"/>
                  <a:ea typeface="+mn-ea"/>
                  <a:cs typeface="+mn-cs"/>
                </a:endParaRPr>
              </a:p>
            </p:txBody>
          </p:sp>
          <p:sp>
            <p:nvSpPr>
              <p:cNvPr id="162900" name="Line 84"/>
              <p:cNvSpPr>
                <a:spLocks noChangeShapeType="1"/>
              </p:cNvSpPr>
              <p:nvPr/>
            </p:nvSpPr>
            <p:spPr bwMode="auto">
              <a:xfrm flipH="1">
                <a:off x="2730" y="985"/>
                <a:ext cx="1892" cy="2763"/>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3" name="Group 111"/>
          <p:cNvGrpSpPr>
            <a:grpSpLocks/>
          </p:cNvGrpSpPr>
          <p:nvPr/>
        </p:nvGrpSpPr>
        <p:grpSpPr bwMode="auto">
          <a:xfrm>
            <a:off x="4454212" y="1619188"/>
            <a:ext cx="3092127" cy="2096071"/>
            <a:chOff x="2247" y="942"/>
            <a:chExt cx="1961" cy="1349"/>
          </a:xfrm>
        </p:grpSpPr>
        <p:sp>
          <p:nvSpPr>
            <p:cNvPr id="162918" name="Text Box 102"/>
            <p:cNvSpPr txBox="1">
              <a:spLocks noChangeArrowheads="1"/>
            </p:cNvSpPr>
            <p:nvPr/>
          </p:nvSpPr>
          <p:spPr bwMode="auto">
            <a:xfrm>
              <a:off x="2247" y="1900"/>
              <a:ext cx="1475" cy="3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800" dirty="0">
                  <a:solidFill>
                    <a:schemeClr val="tx1"/>
                  </a:solidFill>
                  <a:latin typeface="Comic Sans MS" pitchFamily="-107" charset="0"/>
                  <a:ea typeface="+mn-ea"/>
                  <a:cs typeface="+mn-cs"/>
                </a:rPr>
                <a:t>সেলিউকুস্</a:t>
              </a:r>
              <a:endParaRPr lang="en-US" sz="2800" dirty="0">
                <a:solidFill>
                  <a:schemeClr val="tx1"/>
                </a:solidFill>
                <a:latin typeface="Comic Sans MS" pitchFamily="-107" charset="0"/>
                <a:ea typeface="+mn-ea"/>
                <a:cs typeface="+mn-cs"/>
              </a:endParaRPr>
            </a:p>
          </p:txBody>
        </p:sp>
        <p:grpSp>
          <p:nvGrpSpPr>
            <p:cNvPr id="30751" name="Group 96"/>
            <p:cNvGrpSpPr>
              <a:grpSpLocks/>
            </p:cNvGrpSpPr>
            <p:nvPr/>
          </p:nvGrpSpPr>
          <p:grpSpPr bwMode="auto">
            <a:xfrm>
              <a:off x="2946" y="942"/>
              <a:ext cx="1262" cy="1349"/>
              <a:chOff x="2946" y="942"/>
              <a:chExt cx="1262" cy="1349"/>
            </a:xfrm>
          </p:grpSpPr>
          <p:sp>
            <p:nvSpPr>
              <p:cNvPr id="162845" name="Text Box 29"/>
              <p:cNvSpPr txBox="1">
                <a:spLocks noChangeArrowheads="1"/>
              </p:cNvSpPr>
              <p:nvPr/>
            </p:nvSpPr>
            <p:spPr bwMode="auto">
              <a:xfrm>
                <a:off x="2946" y="2041"/>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latin typeface="Comic Sans MS" pitchFamily="-107" charset="0"/>
                  <a:ea typeface="+mn-ea"/>
                  <a:cs typeface="+mn-cs"/>
                </a:endParaRPr>
              </a:p>
            </p:txBody>
          </p:sp>
          <p:sp>
            <p:nvSpPr>
              <p:cNvPr id="162855" name="Line 39"/>
              <p:cNvSpPr>
                <a:spLocks noChangeShapeType="1"/>
              </p:cNvSpPr>
              <p:nvPr/>
            </p:nvSpPr>
            <p:spPr bwMode="auto">
              <a:xfrm flipH="1">
                <a:off x="3555" y="942"/>
                <a:ext cx="653" cy="1149"/>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62901" name="Oval 85"/>
          <p:cNvSpPr>
            <a:spLocks noChangeArrowheads="1"/>
          </p:cNvSpPr>
          <p:nvPr/>
        </p:nvSpPr>
        <p:spPr bwMode="auto">
          <a:xfrm>
            <a:off x="6950955" y="1141986"/>
            <a:ext cx="1025257" cy="419100"/>
          </a:xfrm>
          <a:prstGeom prst="ellipse">
            <a:avLst/>
          </a:prstGeom>
          <a:noFill/>
          <a:ln w="57150">
            <a:solidFill>
              <a:srgbClr val="62D6A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66" name="Group 65"/>
          <p:cNvGrpSpPr/>
          <p:nvPr/>
        </p:nvGrpSpPr>
        <p:grpSpPr>
          <a:xfrm>
            <a:off x="7918297" y="3328011"/>
            <a:ext cx="984250" cy="550863"/>
            <a:chOff x="7931150" y="3429000"/>
            <a:chExt cx="984250" cy="550863"/>
          </a:xfrm>
        </p:grpSpPr>
        <p:sp>
          <p:nvSpPr>
            <p:cNvPr id="6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73"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grpSp>
        <p:nvGrpSpPr>
          <p:cNvPr id="58" name="Group 50"/>
          <p:cNvGrpSpPr>
            <a:grpSpLocks/>
          </p:cNvGrpSpPr>
          <p:nvPr/>
        </p:nvGrpSpPr>
        <p:grpSpPr bwMode="auto">
          <a:xfrm>
            <a:off x="409575" y="223838"/>
            <a:ext cx="852488" cy="1720851"/>
            <a:chOff x="258" y="105"/>
            <a:chExt cx="537" cy="1084"/>
          </a:xfrm>
        </p:grpSpPr>
        <p:sp>
          <p:nvSpPr>
            <p:cNvPr id="59"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60"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1"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fad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fade">
                                      <p:cBhvr>
                                        <p:cTn id="24" dur="1000"/>
                                        <p:tgtEl>
                                          <p:spTgt spid="162823"/>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fade">
                                      <p:cBhvr>
                                        <p:cTn id="28" dur="1000"/>
                                        <p:tgtEl>
                                          <p:spTgt spid="162901"/>
                                        </p:tgtEl>
                                      </p:cBhvr>
                                    </p:animEffect>
                                  </p:childTnLst>
                                </p:cTn>
                              </p:par>
                            </p:childTnLst>
                          </p:cTn>
                        </p:par>
                        <p:par>
                          <p:cTn id="29" fill="hold" nodeType="afterGroup">
                            <p:stCondLst>
                              <p:cond delay="2000"/>
                            </p:stCondLst>
                            <p:childTnLst>
                              <p:par>
                                <p:cTn id="30" presetID="23" presetClass="entr" presetSubtype="528" fill="hold" grpId="0"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strVal val="2/3*#ppt_w"/>
                                          </p:val>
                                        </p:tav>
                                        <p:tav tm="100000">
                                          <p:val>
                                            <p:strVal val="#ppt_w"/>
                                          </p:val>
                                        </p:tav>
                                      </p:tavLst>
                                    </p:anim>
                                    <p:anim calcmode="lin" valueType="num">
                                      <p:cBhvr>
                                        <p:cTn id="5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strVal val="2/3*#ppt_w"/>
                                          </p:val>
                                        </p:tav>
                                        <p:tav tm="100000">
                                          <p:val>
                                            <p:strVal val="#ppt_w"/>
                                          </p:val>
                                        </p:tav>
                                      </p:tavLst>
                                    </p:anim>
                                    <p:anim calcmode="lin" valueType="num">
                                      <p:cBhvr>
                                        <p:cTn id="5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strVal val="2/3*#ppt_w"/>
                                          </p:val>
                                        </p:tav>
                                        <p:tav tm="100000">
                                          <p:val>
                                            <p:strVal val="#ppt_w"/>
                                          </p:val>
                                        </p:tav>
                                      </p:tavLst>
                                    </p:anim>
                                    <p:anim calcmode="lin" valueType="num">
                                      <p:cBhvr>
                                        <p:cTn id="64"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1"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1"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up)">
                                      <p:cBhvr>
                                        <p:cTn id="79" dur="500"/>
                                        <p:tgtEl>
                                          <p:spTgt spid="1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utoUpdateAnimBg="0"/>
      <p:bldP spid="162823" grpId="0" autoUpdateAnimBg="0"/>
      <p:bldP spid="162889" grpId="0" animBg="1" autoUpdateAnimBg="0"/>
      <p:bldP spid="162890" grpId="0" animBg="1"/>
      <p:bldP spid="162915" grpId="0" animBg="1" autoUpdateAnimBg="0"/>
      <p:bldP spid="16290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4" name="Text Box 4"/>
          <p:cNvSpPr txBox="1">
            <a:spLocks noChangeArrowheads="1"/>
          </p:cNvSpPr>
          <p:nvPr/>
        </p:nvSpPr>
        <p:spPr bwMode="auto">
          <a:xfrm>
            <a:off x="1842655" y="532534"/>
            <a:ext cx="6816436" cy="87716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tabLst>
                <a:tab pos="3489325" algn="l"/>
              </a:tabLst>
              <a:defRPr/>
            </a:pPr>
            <a:r>
              <a:rPr lang="bn-IN" sz="1800" dirty="0">
                <a:solidFill>
                  <a:srgbClr val="187534"/>
                </a:solidFill>
              </a:rPr>
              <a:t>সেকেন্দারের মৃত্যু ... ৩৩ বছর বয়সে </a:t>
            </a:r>
            <a:r>
              <a:rPr lang="en-US" sz="1800" dirty="0">
                <a:solidFill>
                  <a:srgbClr val="187534"/>
                </a:solidFill>
              </a:rPr>
              <a:t>…</a:t>
            </a:r>
            <a:r>
              <a:rPr lang="bn-IN" sz="1800" dirty="0">
                <a:solidFill>
                  <a:srgbClr val="187534"/>
                </a:solidFill>
              </a:rPr>
              <a:t> ৩০০ বি</a:t>
            </a:r>
            <a:r>
              <a:rPr lang="en-US" sz="1800" dirty="0">
                <a:solidFill>
                  <a:srgbClr val="187534"/>
                </a:solidFill>
              </a:rPr>
              <a:t>.</a:t>
            </a:r>
            <a:r>
              <a:rPr lang="bn-IN" sz="1800" dirty="0">
                <a:solidFill>
                  <a:srgbClr val="187534"/>
                </a:solidFill>
              </a:rPr>
              <a:t>সি</a:t>
            </a:r>
            <a:r>
              <a:rPr lang="bn-IN" sz="2400" dirty="0">
                <a:solidFill>
                  <a:srgbClr val="187534"/>
                </a:solidFill>
              </a:rPr>
              <a:t>.</a:t>
            </a:r>
            <a:r>
              <a:rPr lang="bn-IN" sz="1800" dirty="0">
                <a:solidFill>
                  <a:srgbClr val="187534"/>
                </a:solidFill>
              </a:rPr>
              <a:t>র  কাছাকাছি</a:t>
            </a:r>
            <a:endParaRPr lang="en-SG" sz="1800" dirty="0">
              <a:solidFill>
                <a:srgbClr val="187534"/>
              </a:solidFill>
            </a:endParaRPr>
          </a:p>
          <a:p>
            <a:pPr>
              <a:spcBef>
                <a:spcPct val="50000"/>
              </a:spcBef>
              <a:tabLst>
                <a:tab pos="3489325" algn="l"/>
              </a:tabLst>
              <a:defRPr/>
            </a:pPr>
            <a:r>
              <a:rPr lang="en-US" sz="1800" dirty="0">
                <a:solidFill>
                  <a:srgbClr val="187534"/>
                </a:solidFill>
                <a:latin typeface="Comic Sans MS" pitchFamily="-107" charset="0"/>
                <a:ea typeface="+mn-ea"/>
                <a:cs typeface="+mn-cs"/>
              </a:rPr>
              <a:t>.</a:t>
            </a:r>
          </a:p>
        </p:txBody>
      </p:sp>
      <p:sp>
        <p:nvSpPr>
          <p:cNvPr id="522245" name="Text Box 5"/>
          <p:cNvSpPr txBox="1">
            <a:spLocks noChangeArrowheads="1"/>
          </p:cNvSpPr>
          <p:nvPr/>
        </p:nvSpPr>
        <p:spPr bwMode="auto">
          <a:xfrm>
            <a:off x="1898073" y="1112261"/>
            <a:ext cx="74676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bn-IN" sz="1800" dirty="0">
                <a:solidFill>
                  <a:srgbClr val="187534"/>
                </a:solidFill>
                <a:latin typeface="Comic Sans MS" pitchFamily="-107" charset="0"/>
              </a:rPr>
              <a:t>সেকেন্দারের চার সেনাপতি  তাঁর সাম্রাজ্য চার ভাগে ভাগ করে নিলেন।</a:t>
            </a:r>
            <a:endParaRPr lang="en-US" sz="1800" dirty="0">
              <a:solidFill>
                <a:srgbClr val="187534"/>
              </a:solidFill>
              <a:latin typeface="Comic Sans MS" pitchFamily="-107" charset="0"/>
            </a:endParaRPr>
          </a:p>
        </p:txBody>
      </p:sp>
      <p:sp>
        <p:nvSpPr>
          <p:cNvPr id="522247" name="Oval 7"/>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48" name="Text Box 8"/>
          <p:cNvSpPr txBox="1">
            <a:spLocks noChangeArrowheads="1"/>
          </p:cNvSpPr>
          <p:nvPr/>
        </p:nvSpPr>
        <p:spPr bwMode="auto">
          <a:xfrm>
            <a:off x="2689225" y="1830388"/>
            <a:ext cx="218916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a:solidFill>
                  <a:srgbClr val="187534"/>
                </a:solidFill>
                <a:latin typeface="Comic Sans MS" pitchFamily="-107" charset="0"/>
                <a:ea typeface="+mn-ea"/>
                <a:cs typeface="+mn-cs"/>
              </a:rPr>
              <a:t>এশিয়া মাইনর</a:t>
            </a:r>
            <a:r>
              <a:rPr lang="en-US" sz="2000" dirty="0">
                <a:solidFill>
                  <a:srgbClr val="187534"/>
                </a:solidFill>
                <a:latin typeface="Comic Sans MS" pitchFamily="-107" charset="0"/>
                <a:ea typeface="+mn-ea"/>
                <a:cs typeface="+mn-cs"/>
              </a:rPr>
              <a:t>:</a:t>
            </a:r>
          </a:p>
        </p:txBody>
      </p:sp>
      <p:grpSp>
        <p:nvGrpSpPr>
          <p:cNvPr id="2" name="Group 9"/>
          <p:cNvGrpSpPr>
            <a:grpSpLocks/>
          </p:cNvGrpSpPr>
          <p:nvPr/>
        </p:nvGrpSpPr>
        <p:grpSpPr bwMode="auto">
          <a:xfrm>
            <a:off x="4541838" y="2706688"/>
            <a:ext cx="2154237" cy="1179512"/>
            <a:chOff x="1523" y="1631"/>
            <a:chExt cx="1357" cy="743"/>
          </a:xfrm>
        </p:grpSpPr>
        <p:sp>
          <p:nvSpPr>
            <p:cNvPr id="522250" name="Oval 10"/>
            <p:cNvSpPr>
              <a:spLocks noChangeArrowheads="1"/>
            </p:cNvSpPr>
            <p:nvPr/>
          </p:nvSpPr>
          <p:spPr bwMode="auto">
            <a:xfrm>
              <a:off x="1523" y="163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51" name="Text Box 11"/>
            <p:cNvSpPr txBox="1">
              <a:spLocks noChangeArrowheads="1"/>
            </p:cNvSpPr>
            <p:nvPr/>
          </p:nvSpPr>
          <p:spPr bwMode="auto">
            <a:xfrm>
              <a:off x="1658" y="1693"/>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a:solidFill>
                    <a:srgbClr val="FFFF00"/>
                  </a:solidFill>
                  <a:latin typeface="Comic Sans MS" pitchFamily="-107" charset="0"/>
                  <a:ea typeface="+mn-ea"/>
                  <a:cs typeface="+mn-cs"/>
                </a:rPr>
                <a:t>সিরিয়া</a:t>
              </a:r>
              <a:r>
                <a:rPr lang="en-US" sz="2000" dirty="0">
                  <a:solidFill>
                    <a:srgbClr val="FFFF00"/>
                  </a:solidFill>
                  <a:latin typeface="Comic Sans MS" pitchFamily="-107" charset="0"/>
                  <a:ea typeface="+mn-ea"/>
                  <a:cs typeface="+mn-cs"/>
                </a:rPr>
                <a:t>:</a:t>
              </a:r>
            </a:p>
          </p:txBody>
        </p:sp>
      </p:grpSp>
      <p:grpSp>
        <p:nvGrpSpPr>
          <p:cNvPr id="3" name="Group 12"/>
          <p:cNvGrpSpPr>
            <a:grpSpLocks/>
          </p:cNvGrpSpPr>
          <p:nvPr/>
        </p:nvGrpSpPr>
        <p:grpSpPr bwMode="auto">
          <a:xfrm>
            <a:off x="3097213" y="5238750"/>
            <a:ext cx="2154237" cy="1179513"/>
            <a:chOff x="818" y="3477"/>
            <a:chExt cx="1357" cy="743"/>
          </a:xfrm>
        </p:grpSpPr>
        <p:sp>
          <p:nvSpPr>
            <p:cNvPr id="522253" name="Oval 13"/>
            <p:cNvSpPr>
              <a:spLocks noChangeArrowheads="1"/>
            </p:cNvSpPr>
            <p:nvPr/>
          </p:nvSpPr>
          <p:spPr bwMode="auto">
            <a:xfrm>
              <a:off x="818" y="3477"/>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54" name="Text Box 14"/>
            <p:cNvSpPr txBox="1">
              <a:spLocks noChangeArrowheads="1"/>
            </p:cNvSpPr>
            <p:nvPr/>
          </p:nvSpPr>
          <p:spPr bwMode="auto">
            <a:xfrm>
              <a:off x="954" y="352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a:solidFill>
                    <a:srgbClr val="FFFF00"/>
                  </a:solidFill>
                  <a:latin typeface="Comic Sans MS" pitchFamily="-107" charset="0"/>
                  <a:ea typeface="+mn-ea"/>
                  <a:cs typeface="+mn-cs"/>
                </a:rPr>
                <a:t>মিশর</a:t>
              </a:r>
              <a:endParaRPr lang="en-US" sz="2000" dirty="0">
                <a:solidFill>
                  <a:srgbClr val="FFFF00"/>
                </a:solidFill>
                <a:latin typeface="Comic Sans MS" pitchFamily="-107" charset="0"/>
                <a:ea typeface="+mn-ea"/>
                <a:cs typeface="+mn-cs"/>
              </a:endParaRPr>
            </a:p>
          </p:txBody>
        </p:sp>
      </p:grpSp>
      <p:grpSp>
        <p:nvGrpSpPr>
          <p:cNvPr id="4" name="Group 15"/>
          <p:cNvGrpSpPr>
            <a:grpSpLocks/>
          </p:cNvGrpSpPr>
          <p:nvPr/>
        </p:nvGrpSpPr>
        <p:grpSpPr bwMode="auto">
          <a:xfrm>
            <a:off x="1128713" y="2857500"/>
            <a:ext cx="3067050" cy="2605088"/>
            <a:chOff x="711" y="1800"/>
            <a:chExt cx="1932" cy="1641"/>
          </a:xfrm>
        </p:grpSpPr>
        <p:sp>
          <p:nvSpPr>
            <p:cNvPr id="522256"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57" name="Text Box 17"/>
            <p:cNvSpPr txBox="1">
              <a:spLocks noChangeArrowheads="1"/>
            </p:cNvSpPr>
            <p:nvPr/>
          </p:nvSpPr>
          <p:spPr bwMode="auto">
            <a:xfrm rot="-1434223">
              <a:off x="711" y="2498"/>
              <a:ext cx="1674" cy="4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latin typeface="Comic Sans MS" pitchFamily="-107" charset="0"/>
                  <a:ea typeface="+mn-ea"/>
                  <a:cs typeface="+mn-cs"/>
                </a:rPr>
                <a:t>MEDITERRANEAN SEA</a:t>
              </a:r>
            </a:p>
          </p:txBody>
        </p:sp>
      </p:grpSp>
      <p:sp>
        <p:nvSpPr>
          <p:cNvPr id="32783"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2784" name="Text Box 33"/>
          <p:cNvSpPr txBox="1">
            <a:spLocks noChangeArrowheads="1"/>
          </p:cNvSpPr>
          <p:nvPr/>
        </p:nvSpPr>
        <p:spPr bwMode="auto">
          <a:xfrm>
            <a:off x="8580438"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endParaRPr>
          </a:p>
        </p:txBody>
      </p:sp>
      <p:sp>
        <p:nvSpPr>
          <p:cNvPr id="522274" name="Rectangle 34"/>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15</a:t>
            </a:r>
          </a:p>
        </p:txBody>
      </p:sp>
      <p:sp>
        <p:nvSpPr>
          <p:cNvPr id="522277" name="Text Box 37"/>
          <p:cNvSpPr txBox="1">
            <a:spLocks noChangeArrowheads="1"/>
          </p:cNvSpPr>
          <p:nvPr/>
        </p:nvSpPr>
        <p:spPr bwMode="auto">
          <a:xfrm>
            <a:off x="2598738" y="2241550"/>
            <a:ext cx="2189162"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a:solidFill>
                  <a:srgbClr val="187534"/>
                </a:solidFill>
                <a:latin typeface="Comic Sans MS" pitchFamily="-107" charset="0"/>
                <a:ea typeface="+mn-ea"/>
                <a:cs typeface="+mn-cs"/>
              </a:rPr>
              <a:t>লাইসিমাকুস্</a:t>
            </a:r>
            <a:endParaRPr lang="en-US" sz="2000" dirty="0">
              <a:solidFill>
                <a:srgbClr val="187534"/>
              </a:solidFill>
              <a:latin typeface="Comic Sans MS" pitchFamily="-107" charset="0"/>
              <a:ea typeface="+mn-ea"/>
              <a:cs typeface="+mn-cs"/>
            </a:endParaRPr>
          </a:p>
        </p:txBody>
      </p:sp>
      <p:sp>
        <p:nvSpPr>
          <p:cNvPr id="522280" name="Text Box 40"/>
          <p:cNvSpPr txBox="1">
            <a:spLocks noChangeArrowheads="1"/>
          </p:cNvSpPr>
          <p:nvPr/>
        </p:nvSpPr>
        <p:spPr bwMode="auto">
          <a:xfrm>
            <a:off x="4676775" y="3240088"/>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solidFill>
                  <a:schemeClr val="tx1"/>
                </a:solidFill>
                <a:latin typeface="Comic Sans MS" pitchFamily="-107" charset="0"/>
                <a:ea typeface="+mn-ea"/>
                <a:cs typeface="+mn-cs"/>
              </a:rPr>
              <a:t> </a:t>
            </a:r>
            <a:r>
              <a:rPr lang="bn-IN" sz="2000" dirty="0">
                <a:solidFill>
                  <a:schemeClr val="tx1"/>
                </a:solidFill>
                <a:latin typeface="Comic Sans MS" pitchFamily="-107" charset="0"/>
                <a:ea typeface="+mn-ea"/>
                <a:cs typeface="+mn-cs"/>
              </a:rPr>
              <a:t>সেলিউকাস</a:t>
            </a:r>
            <a:endParaRPr lang="en-US" sz="2000" dirty="0">
              <a:solidFill>
                <a:schemeClr val="tx1"/>
              </a:solidFill>
              <a:latin typeface="Comic Sans MS" pitchFamily="-107" charset="0"/>
              <a:ea typeface="+mn-ea"/>
              <a:cs typeface="+mn-cs"/>
            </a:endParaRPr>
          </a:p>
        </p:txBody>
      </p:sp>
      <p:sp>
        <p:nvSpPr>
          <p:cNvPr id="522283" name="Text Box 43"/>
          <p:cNvSpPr txBox="1">
            <a:spLocks noChangeArrowheads="1"/>
          </p:cNvSpPr>
          <p:nvPr/>
        </p:nvSpPr>
        <p:spPr bwMode="auto">
          <a:xfrm>
            <a:off x="3305175" y="5786438"/>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a:solidFill>
                  <a:schemeClr val="tx1"/>
                </a:solidFill>
                <a:latin typeface="Comic Sans MS" pitchFamily="-107" charset="0"/>
                <a:ea typeface="+mn-ea"/>
                <a:cs typeface="+mn-cs"/>
              </a:rPr>
              <a:t>তোলেমি</a:t>
            </a:r>
            <a:endParaRPr lang="en-US" sz="2000" dirty="0">
              <a:solidFill>
                <a:schemeClr val="tx1"/>
              </a:solidFill>
              <a:latin typeface="Comic Sans MS" pitchFamily="-107" charset="0"/>
              <a:ea typeface="+mn-ea"/>
              <a:cs typeface="+mn-cs"/>
            </a:endParaRPr>
          </a:p>
        </p:txBody>
      </p:sp>
      <p:sp>
        <p:nvSpPr>
          <p:cNvPr id="522286" name="Oval 46"/>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87" name="Text Box 47"/>
          <p:cNvSpPr txBox="1">
            <a:spLocks noChangeArrowheads="1"/>
          </p:cNvSpPr>
          <p:nvPr/>
        </p:nvSpPr>
        <p:spPr bwMode="auto">
          <a:xfrm>
            <a:off x="515938" y="1755775"/>
            <a:ext cx="176053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a:solidFill>
                  <a:srgbClr val="187534"/>
                </a:solidFill>
                <a:latin typeface="Comic Sans MS" pitchFamily="-107" charset="0"/>
                <a:ea typeface="+mn-ea"/>
                <a:cs typeface="+mn-cs"/>
              </a:rPr>
              <a:t>গ্রীস্</a:t>
            </a:r>
            <a:r>
              <a:rPr lang="en-US" sz="2000" dirty="0">
                <a:solidFill>
                  <a:srgbClr val="187534"/>
                </a:solidFill>
                <a:latin typeface="Comic Sans MS" pitchFamily="-107" charset="0"/>
                <a:ea typeface="+mn-ea"/>
                <a:cs typeface="+mn-cs"/>
              </a:rPr>
              <a:t>: </a:t>
            </a:r>
          </a:p>
        </p:txBody>
      </p:sp>
      <p:sp>
        <p:nvSpPr>
          <p:cNvPr id="522289" name="Text Box 49"/>
          <p:cNvSpPr txBox="1">
            <a:spLocks noChangeArrowheads="1"/>
          </p:cNvSpPr>
          <p:nvPr/>
        </p:nvSpPr>
        <p:spPr bwMode="auto">
          <a:xfrm>
            <a:off x="492125" y="2155825"/>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000" dirty="0">
                <a:solidFill>
                  <a:srgbClr val="187534"/>
                </a:solidFill>
                <a:latin typeface="Comic Sans MS" pitchFamily="-107" charset="0"/>
                <a:ea typeface="+mn-ea"/>
                <a:cs typeface="+mn-cs"/>
              </a:rPr>
              <a:t>কস্সান্দার</a:t>
            </a:r>
            <a:endParaRPr lang="en-US" sz="2000" dirty="0">
              <a:solidFill>
                <a:srgbClr val="187534"/>
              </a:solidFill>
              <a:latin typeface="Comic Sans MS" pitchFamily="-107" charset="0"/>
              <a:ea typeface="+mn-ea"/>
              <a:cs typeface="+mn-cs"/>
            </a:endParaRPr>
          </a:p>
        </p:txBody>
      </p:sp>
      <p:sp>
        <p:nvSpPr>
          <p:cNvPr id="522292" name="Text Box 52"/>
          <p:cNvSpPr txBox="1">
            <a:spLocks noChangeArrowheads="1"/>
          </p:cNvSpPr>
          <p:nvPr/>
        </p:nvSpPr>
        <p:spPr bwMode="auto">
          <a:xfrm>
            <a:off x="6302953" y="1922318"/>
            <a:ext cx="2455863"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bn-IN" sz="2400" dirty="0">
                <a:solidFill>
                  <a:srgbClr val="FFFF00"/>
                </a:solidFill>
                <a:latin typeface="Comic Sans MS" pitchFamily="-107" charset="0"/>
                <a:ea typeface="+mn-ea"/>
                <a:cs typeface="+mn-cs"/>
              </a:rPr>
              <a:t>সেলিউ্কিয় সম্রাঠেরা</a:t>
            </a:r>
            <a:endParaRPr lang="en-US" sz="2400" dirty="0">
              <a:solidFill>
                <a:srgbClr val="FFFF00"/>
              </a:solidFill>
              <a:latin typeface="Comic Sans MS" pitchFamily="-107" charset="0"/>
              <a:ea typeface="+mn-ea"/>
              <a:cs typeface="+mn-cs"/>
            </a:endParaRPr>
          </a:p>
        </p:txBody>
      </p:sp>
      <p:sp>
        <p:nvSpPr>
          <p:cNvPr id="522293" name="Text Box 53"/>
          <p:cNvSpPr txBox="1">
            <a:spLocks noChangeArrowheads="1"/>
          </p:cNvSpPr>
          <p:nvPr/>
        </p:nvSpPr>
        <p:spPr bwMode="auto">
          <a:xfrm>
            <a:off x="1192213" y="5567363"/>
            <a:ext cx="2357437"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bn-IN" sz="2400" dirty="0">
                <a:solidFill>
                  <a:srgbClr val="FFFF00"/>
                </a:solidFill>
                <a:latin typeface="Comic Sans MS" pitchFamily="-107" charset="0"/>
                <a:ea typeface="+mn-ea"/>
                <a:cs typeface="+mn-cs"/>
              </a:rPr>
              <a:t>তোলেমিয় ফরৌনেরা</a:t>
            </a:r>
            <a:endParaRPr lang="en-US" sz="2400" dirty="0">
              <a:solidFill>
                <a:srgbClr val="FFFF00"/>
              </a:solidFill>
              <a:latin typeface="Comic Sans MS" pitchFamily="-107" charset="0"/>
              <a:ea typeface="+mn-ea"/>
              <a:cs typeface="+mn-cs"/>
            </a:endParaRPr>
          </a:p>
        </p:txBody>
      </p:sp>
      <p:grpSp>
        <p:nvGrpSpPr>
          <p:cNvPr id="5" name="Group 66"/>
          <p:cNvGrpSpPr>
            <a:grpSpLocks/>
          </p:cNvGrpSpPr>
          <p:nvPr/>
        </p:nvGrpSpPr>
        <p:grpSpPr bwMode="auto">
          <a:xfrm>
            <a:off x="4248150" y="4159250"/>
            <a:ext cx="1762125" cy="1009650"/>
            <a:chOff x="1287" y="2624"/>
            <a:chExt cx="1110" cy="636"/>
          </a:xfrm>
        </p:grpSpPr>
        <p:sp>
          <p:nvSpPr>
            <p:cNvPr id="522307" name="Oval 67"/>
            <p:cNvSpPr>
              <a:spLocks noChangeArrowheads="1"/>
            </p:cNvSpPr>
            <p:nvPr/>
          </p:nvSpPr>
          <p:spPr bwMode="auto">
            <a:xfrm>
              <a:off x="1287" y="2624"/>
              <a:ext cx="1064" cy="636"/>
            </a:xfrm>
            <a:prstGeom prst="ellipse">
              <a:avLst/>
            </a:prstGeom>
            <a:noFill/>
            <a:ln w="762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308" name="Text Box 68"/>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tx1"/>
                </a:solidFill>
                <a:latin typeface="Comic Sans MS" pitchFamily="-107" charset="0"/>
                <a:ea typeface="+mn-ea"/>
                <a:cs typeface="+mn-cs"/>
              </a:endParaRPr>
            </a:p>
          </p:txBody>
        </p:sp>
      </p:grpSp>
      <p:grpSp>
        <p:nvGrpSpPr>
          <p:cNvPr id="6" name="Group 75"/>
          <p:cNvGrpSpPr>
            <a:grpSpLocks/>
          </p:cNvGrpSpPr>
          <p:nvPr/>
        </p:nvGrpSpPr>
        <p:grpSpPr bwMode="auto">
          <a:xfrm>
            <a:off x="3125788" y="3267075"/>
            <a:ext cx="3506787" cy="2814638"/>
            <a:chOff x="1969" y="2058"/>
            <a:chExt cx="2209" cy="1773"/>
          </a:xfrm>
        </p:grpSpPr>
        <p:grpSp>
          <p:nvGrpSpPr>
            <p:cNvPr id="7" name="Group 74"/>
            <p:cNvGrpSpPr>
              <a:grpSpLocks/>
            </p:cNvGrpSpPr>
            <p:nvPr/>
          </p:nvGrpSpPr>
          <p:grpSpPr bwMode="auto">
            <a:xfrm>
              <a:off x="2581" y="2538"/>
              <a:ext cx="1298" cy="828"/>
              <a:chOff x="2581" y="2538"/>
              <a:chExt cx="1298" cy="828"/>
            </a:xfrm>
          </p:grpSpPr>
          <p:grpSp>
            <p:nvGrpSpPr>
              <p:cNvPr id="8" name="Group 70"/>
              <p:cNvGrpSpPr>
                <a:grpSpLocks/>
              </p:cNvGrpSpPr>
              <p:nvPr/>
            </p:nvGrpSpPr>
            <p:grpSpPr bwMode="auto">
              <a:xfrm>
                <a:off x="2678" y="2625"/>
                <a:ext cx="1110" cy="636"/>
                <a:chOff x="1287" y="2624"/>
                <a:chExt cx="1110" cy="636"/>
              </a:xfrm>
            </p:grpSpPr>
            <p:sp>
              <p:nvSpPr>
                <p:cNvPr id="522311" name="Oval 71"/>
                <p:cNvSpPr>
                  <a:spLocks noChangeArrowheads="1"/>
                </p:cNvSpPr>
                <p:nvPr/>
              </p:nvSpPr>
              <p:spPr bwMode="auto">
                <a:xfrm>
                  <a:off x="1287" y="2624"/>
                  <a:ext cx="1064" cy="636"/>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312" name="Text Box 72"/>
                <p:cNvSpPr txBox="1">
                  <a:spLocks noChangeArrowheads="1"/>
                </p:cNvSpPr>
                <p:nvPr/>
              </p:nvSpPr>
              <p:spPr bwMode="auto">
                <a:xfrm>
                  <a:off x="1397" y="2807"/>
                  <a:ext cx="1000" cy="29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2400" dirty="0">
                      <a:solidFill>
                        <a:srgbClr val="66FFFF"/>
                      </a:solidFill>
                      <a:latin typeface="Comic Sans MS" pitchFamily="-107" charset="0"/>
                      <a:ea typeface="+mn-ea"/>
                      <a:cs typeface="+mn-cs"/>
                    </a:rPr>
                    <a:t>ইস্রায়েল</a:t>
                  </a:r>
                  <a:endParaRPr lang="en-US" sz="2400" dirty="0">
                    <a:solidFill>
                      <a:srgbClr val="66FFFF"/>
                    </a:solidFill>
                    <a:latin typeface="Comic Sans MS" pitchFamily="-107" charset="0"/>
                    <a:ea typeface="+mn-ea"/>
                    <a:cs typeface="+mn-cs"/>
                  </a:endParaRPr>
                </a:p>
              </p:txBody>
            </p:sp>
          </p:grpSp>
          <p:sp>
            <p:nvSpPr>
              <p:cNvPr id="522313" name="Oval 73"/>
              <p:cNvSpPr>
                <a:spLocks noChangeArrowheads="1"/>
              </p:cNvSpPr>
              <p:nvPr/>
            </p:nvSpPr>
            <p:spPr bwMode="auto">
              <a:xfrm>
                <a:off x="2581" y="2538"/>
                <a:ext cx="1298" cy="828"/>
              </a:xfrm>
              <a:prstGeom prst="ellipse">
                <a:avLst/>
              </a:prstGeom>
              <a:noFill/>
              <a:ln w="76200">
                <a:solidFill>
                  <a:schemeClr val="tx1"/>
                </a:solidFill>
                <a:round/>
                <a:headEnd/>
                <a:tailEnd/>
              </a:ln>
              <a:effectLst>
                <a:outerShdw blurRad="63500" dist="125724"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2298" name="Freeform 58"/>
            <p:cNvSpPr>
              <a:spLocks/>
            </p:cNvSpPr>
            <p:nvPr/>
          </p:nvSpPr>
          <p:spPr bwMode="auto">
            <a:xfrm rot="1142504">
              <a:off x="3398" y="3145"/>
              <a:ext cx="355"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297" name="Freeform 57"/>
            <p:cNvSpPr>
              <a:spLocks/>
            </p:cNvSpPr>
            <p:nvPr/>
          </p:nvSpPr>
          <p:spPr bwMode="auto">
            <a:xfrm>
              <a:off x="3821" y="2277"/>
              <a:ext cx="357"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303" name="Freeform 63"/>
            <p:cNvSpPr>
              <a:spLocks/>
            </p:cNvSpPr>
            <p:nvPr/>
          </p:nvSpPr>
          <p:spPr bwMode="auto">
            <a:xfrm rot="1974329" flipH="1">
              <a:off x="2586" y="2058"/>
              <a:ext cx="329"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304" name="Freeform 64"/>
            <p:cNvSpPr>
              <a:spLocks/>
            </p:cNvSpPr>
            <p:nvPr/>
          </p:nvSpPr>
          <p:spPr bwMode="auto">
            <a:xfrm rot="3224292" flipH="1">
              <a:off x="2154" y="2698"/>
              <a:ext cx="327"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9" name="Group 80"/>
          <p:cNvGrpSpPr>
            <a:grpSpLocks/>
          </p:cNvGrpSpPr>
          <p:nvPr/>
        </p:nvGrpSpPr>
        <p:grpSpPr bwMode="auto">
          <a:xfrm>
            <a:off x="647700" y="2879725"/>
            <a:ext cx="3540125" cy="2540000"/>
            <a:chOff x="415" y="1818"/>
            <a:chExt cx="2230" cy="1600"/>
          </a:xfrm>
        </p:grpSpPr>
        <p:sp>
          <p:nvSpPr>
            <p:cNvPr id="522317" name="Oval 77"/>
            <p:cNvSpPr>
              <a:spLocks noChangeArrowheads="1"/>
            </p:cNvSpPr>
            <p:nvPr/>
          </p:nvSpPr>
          <p:spPr bwMode="auto">
            <a:xfrm>
              <a:off x="415" y="1818"/>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blurRad="63500" dist="113592" dir="3806097"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2316" name="Text Box 76"/>
            <p:cNvSpPr txBox="1">
              <a:spLocks noChangeArrowheads="1"/>
            </p:cNvSpPr>
            <p:nvPr/>
          </p:nvSpPr>
          <p:spPr bwMode="auto">
            <a:xfrm>
              <a:off x="501" y="2230"/>
              <a:ext cx="1932" cy="834"/>
            </a:xfrm>
            <a:prstGeom prst="rect">
              <a:avLst/>
            </a:prstGeom>
            <a:noFill/>
            <a:ln w="12700">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sz="4000" i="1" dirty="0">
                  <a:solidFill>
                    <a:schemeClr val="tx1"/>
                  </a:solidFill>
                </a:rPr>
                <a:t>“পৃথিবীর নাভী</a:t>
              </a:r>
              <a:r>
                <a:rPr lang="ja-JP" altLang="en-US" sz="4000" i="1">
                  <a:solidFill>
                    <a:schemeClr val="tx1"/>
                  </a:solidFill>
                </a:rPr>
                <a:t>”</a:t>
              </a:r>
              <a:endParaRPr lang="en-US" sz="4000" i="1" dirty="0">
                <a:solidFill>
                  <a:schemeClr val="tx1"/>
                </a:solidFill>
              </a:endParaRPr>
            </a:p>
          </p:txBody>
        </p:sp>
      </p:grpSp>
      <p:grpSp>
        <p:nvGrpSpPr>
          <p:cNvPr id="10" name="Group 81"/>
          <p:cNvGrpSpPr>
            <a:grpSpLocks/>
          </p:cNvGrpSpPr>
          <p:nvPr/>
        </p:nvGrpSpPr>
        <p:grpSpPr bwMode="auto">
          <a:xfrm>
            <a:off x="446087" y="279401"/>
            <a:ext cx="852488" cy="1720850"/>
            <a:chOff x="281" y="140"/>
            <a:chExt cx="537" cy="1084"/>
          </a:xfrm>
        </p:grpSpPr>
        <p:sp>
          <p:nvSpPr>
            <p:cNvPr id="522322" name="Rectangle 82"/>
            <p:cNvSpPr>
              <a:spLocks noChangeArrowheads="1"/>
            </p:cNvSpPr>
            <p:nvPr/>
          </p:nvSpPr>
          <p:spPr bwMode="auto">
            <a:xfrm>
              <a:off x="281" y="140"/>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522323" name="Line 83"/>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53" name="Group 65"/>
          <p:cNvGrpSpPr/>
          <p:nvPr/>
        </p:nvGrpSpPr>
        <p:grpSpPr>
          <a:xfrm>
            <a:off x="7995415" y="3339028"/>
            <a:ext cx="984250" cy="550863"/>
            <a:chOff x="7931150" y="3429000"/>
            <a:chExt cx="984250" cy="550863"/>
          </a:xfrm>
        </p:grpSpPr>
        <p:sp>
          <p:nvSpPr>
            <p:cNvPr id="54"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7"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8"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60"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61"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2/3*#ppt_w"/>
                                          </p:val>
                                        </p:tav>
                                        <p:tav tm="100000">
                                          <p:val>
                                            <p:strVal val="#ppt_w"/>
                                          </p:val>
                                        </p:tav>
                                      </p:tavLst>
                                    </p:anim>
                                    <p:anim calcmode="lin" valueType="num">
                                      <p:cBhvr>
                                        <p:cTn id="1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2" grpId="0" autoUpdateAnimBg="0"/>
      <p:bldP spid="52229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7" name="Text Box 3"/>
          <p:cNvSpPr txBox="1">
            <a:spLocks noChangeArrowheads="1"/>
          </p:cNvSpPr>
          <p:nvPr/>
        </p:nvSpPr>
        <p:spPr bwMode="auto">
          <a:xfrm>
            <a:off x="121188" y="5534025"/>
            <a:ext cx="8953500" cy="83099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800" dirty="0">
                <a:solidFill>
                  <a:srgbClr val="0099CC"/>
                </a:solidFill>
              </a:rPr>
              <a:t>(</a:t>
            </a:r>
            <a:r>
              <a:rPr lang="bn-IN" sz="4800" dirty="0">
                <a:solidFill>
                  <a:srgbClr val="0099CC"/>
                </a:solidFill>
              </a:rPr>
              <a:t>পু</a:t>
            </a:r>
            <a:r>
              <a:rPr lang="en-US" sz="4800" dirty="0">
                <a:solidFill>
                  <a:srgbClr val="0099CC"/>
                </a:solidFill>
              </a:rPr>
              <a:t>.</a:t>
            </a:r>
            <a:r>
              <a:rPr lang="bn-IN" sz="4800" dirty="0">
                <a:solidFill>
                  <a:srgbClr val="0099CC"/>
                </a:solidFill>
              </a:rPr>
              <a:t>নি</a:t>
            </a:r>
            <a:r>
              <a:rPr lang="en-US" sz="4800" dirty="0">
                <a:solidFill>
                  <a:srgbClr val="0099CC"/>
                </a:solidFill>
              </a:rPr>
              <a:t>.)</a:t>
            </a:r>
            <a:r>
              <a:rPr lang="en-US" sz="4800" dirty="0">
                <a:solidFill>
                  <a:srgbClr val="FFFF00"/>
                </a:solidFill>
              </a:rPr>
              <a:t>  </a:t>
            </a:r>
            <a:r>
              <a:rPr lang="bn-IN" sz="3600" dirty="0">
                <a:solidFill>
                  <a:srgbClr val="FFFF00"/>
                </a:solidFill>
              </a:rPr>
              <a:t>৪০০ বছরের ভেদ </a:t>
            </a:r>
            <a:r>
              <a:rPr lang="bn-IN" sz="4800" dirty="0">
                <a:solidFill>
                  <a:srgbClr val="00FF00"/>
                </a:solidFill>
                <a:latin typeface="Comic Sans MS" pitchFamily="66" charset="0"/>
              </a:rPr>
              <a:t>(ন</a:t>
            </a:r>
            <a:r>
              <a:rPr lang="en-US" sz="4800" dirty="0">
                <a:solidFill>
                  <a:srgbClr val="00FF00"/>
                </a:solidFill>
                <a:latin typeface="Comic Sans MS" pitchFamily="66" charset="0"/>
              </a:rPr>
              <a:t>.</a:t>
            </a:r>
            <a:r>
              <a:rPr lang="bn-IN" sz="4800" dirty="0">
                <a:solidFill>
                  <a:srgbClr val="00FF00"/>
                </a:solidFill>
                <a:latin typeface="Comic Sans MS" pitchFamily="66" charset="0"/>
              </a:rPr>
              <a:t>নি</a:t>
            </a:r>
            <a:r>
              <a:rPr lang="en-US" sz="4800" dirty="0">
                <a:solidFill>
                  <a:srgbClr val="00FF00"/>
                </a:solidFill>
                <a:latin typeface="Comic Sans MS" pitchFamily="66" charset="0"/>
              </a:rPr>
              <a:t>.</a:t>
            </a:r>
            <a:r>
              <a:rPr lang="bn-IN" sz="4800" dirty="0">
                <a:solidFill>
                  <a:srgbClr val="00FF00"/>
                </a:solidFill>
                <a:latin typeface="Comic Sans MS" pitchFamily="66" charset="0"/>
              </a:rPr>
              <a:t>)</a:t>
            </a:r>
            <a:endParaRPr lang="en-US" sz="4800" dirty="0">
              <a:solidFill>
                <a:srgbClr val="00FF00"/>
              </a:solidFill>
            </a:endParaRPr>
          </a:p>
        </p:txBody>
      </p:sp>
      <p:sp>
        <p:nvSpPr>
          <p:cNvPr id="502788" name="AutoShape 4"/>
          <p:cNvSpPr>
            <a:spLocks noChangeArrowheads="1"/>
          </p:cNvSpPr>
          <p:nvPr/>
        </p:nvSpPr>
        <p:spPr bwMode="auto">
          <a:xfrm>
            <a:off x="1019175" y="4554538"/>
            <a:ext cx="8081963"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4819" name="Text Box 11"/>
          <p:cNvSpPr txBox="1">
            <a:spLocks noChangeArrowheads="1"/>
          </p:cNvSpPr>
          <p:nvPr/>
        </p:nvSpPr>
        <p:spPr bwMode="auto">
          <a:xfrm>
            <a:off x="8680450" y="90488"/>
            <a:ext cx="3365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0" name="Text Box 12"/>
          <p:cNvSpPr txBox="1">
            <a:spLocks noChangeArrowheads="1"/>
          </p:cNvSpPr>
          <p:nvPr/>
        </p:nvSpPr>
        <p:spPr bwMode="auto">
          <a:xfrm>
            <a:off x="8586788" y="64611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3</a:t>
            </a:r>
            <a:endParaRPr lang="en-US" b="0">
              <a:solidFill>
                <a:srgbClr val="FFFFFF"/>
              </a:solidFill>
              <a:latin typeface="Arial" charset="0"/>
            </a:endParaRPr>
          </a:p>
        </p:txBody>
      </p:sp>
      <p:sp>
        <p:nvSpPr>
          <p:cNvPr id="502797"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16</a:t>
            </a:r>
          </a:p>
        </p:txBody>
      </p:sp>
      <p:sp>
        <p:nvSpPr>
          <p:cNvPr id="502799" name="Text Box 15"/>
          <p:cNvSpPr txBox="1">
            <a:spLocks noChangeArrowheads="1"/>
          </p:cNvSpPr>
          <p:nvPr/>
        </p:nvSpPr>
        <p:spPr bwMode="auto">
          <a:xfrm>
            <a:off x="273584" y="2569015"/>
            <a:ext cx="8727195" cy="1508105"/>
          </a:xfrm>
          <a:prstGeom prst="rect">
            <a:avLst/>
          </a:prstGeom>
          <a:noFill/>
          <a:ln w="12700">
            <a:noFill/>
            <a:miter lim="800000"/>
            <a:headEnd/>
            <a:tailEnd/>
          </a:ln>
          <a:effectLst/>
        </p:spPr>
        <p:txBody>
          <a:bodyPr wrap="square">
            <a:spAutoFit/>
          </a:bodyPr>
          <a:lstStyle/>
          <a:p>
            <a:pPr>
              <a:spcBef>
                <a:spcPct val="50000"/>
              </a:spcBef>
              <a:defRPr/>
            </a:pPr>
            <a:r>
              <a:rPr lang="bn-IN" sz="2800" dirty="0">
                <a:solidFill>
                  <a:srgbClr val="FFFF00"/>
                </a:solidFill>
                <a:effectLst>
                  <a:outerShdw blurRad="50800" dist="101600" dir="2700000" algn="tl" rotWithShape="0">
                    <a:srgbClr val="000000"/>
                  </a:outerShdw>
                </a:effectLst>
                <a:ea typeface="+mn-ea"/>
                <a:cs typeface="+mn-cs"/>
              </a:rPr>
              <a:t>প্রটেস্টান্ট</a:t>
            </a:r>
            <a:r>
              <a:rPr lang="en-US" sz="2800" dirty="0">
                <a:solidFill>
                  <a:srgbClr val="FFFF00"/>
                </a:solidFill>
                <a:effectLst>
                  <a:outerShdw blurRad="50800" dist="101600" dir="2700000" algn="tl" rotWithShape="0">
                    <a:srgbClr val="000000"/>
                  </a:outerShdw>
                </a:effectLst>
                <a:ea typeface="+mn-ea"/>
                <a:cs typeface="+mn-cs"/>
              </a:rPr>
              <a:t>: </a:t>
            </a:r>
            <a:r>
              <a:rPr lang="bn-IN" sz="2800" dirty="0">
                <a:solidFill>
                  <a:srgbClr val="FFFF00"/>
                </a:solidFill>
                <a:effectLst>
                  <a:outerShdw blurRad="50800" dist="101600" dir="2700000" algn="tl" rotWithShape="0">
                    <a:srgbClr val="000000"/>
                  </a:outerShdw>
                </a:effectLst>
                <a:ea typeface="+mn-ea"/>
                <a:cs typeface="+mn-cs"/>
              </a:rPr>
              <a:t>এই বইগুলিতে কোন ঐশ্বরিক উদ্ঘাটন নেই। রোম্যান ক্যাথলিক</a:t>
            </a:r>
            <a:r>
              <a:rPr lang="en-US" sz="2800" dirty="0">
                <a:solidFill>
                  <a:srgbClr val="FFFF00"/>
                </a:solidFill>
                <a:effectLst>
                  <a:outerShdw blurRad="50800" dist="101600" dir="2700000" algn="tl" rotWithShape="0">
                    <a:srgbClr val="000000"/>
                  </a:outerShdw>
                </a:effectLst>
                <a:ea typeface="+mn-ea"/>
                <a:cs typeface="+mn-cs"/>
              </a:rPr>
              <a:t>: </a:t>
            </a:r>
            <a:r>
              <a:rPr lang="bn-IN" sz="2800" dirty="0">
                <a:solidFill>
                  <a:srgbClr val="FFFF00"/>
                </a:solidFill>
                <a:effectLst>
                  <a:outerShdw blurRad="50800" dist="101600" dir="2700000" algn="tl" rotWithShape="0">
                    <a:srgbClr val="000000"/>
                  </a:outerShdw>
                </a:effectLst>
                <a:ea typeface="+mn-ea"/>
                <a:cs typeface="+mn-cs"/>
              </a:rPr>
              <a:t>এই বিগুলির থেকে </a:t>
            </a:r>
            <a:r>
              <a:rPr lang="bn-IN" sz="2800" dirty="0">
                <a:solidFill>
                  <a:schemeClr val="tx1"/>
                </a:solidFill>
                <a:effectLst>
                  <a:outerShdw blurRad="50800" dist="101600" dir="2700000" algn="tl" rotWithShape="0">
                    <a:srgbClr val="000000"/>
                  </a:outerShdw>
                </a:effectLst>
                <a:ea typeface="+mn-ea"/>
                <a:cs typeface="+mn-cs"/>
              </a:rPr>
              <a:t>১৫৪৬</a:t>
            </a:r>
            <a:r>
              <a:rPr lang="bn-IN" sz="2800" dirty="0">
                <a:solidFill>
                  <a:srgbClr val="FFFF00"/>
                </a:solidFill>
                <a:effectLst>
                  <a:outerShdw blurRad="50800" dist="101600" dir="2700000" algn="tl" rotWithShape="0">
                    <a:srgbClr val="000000"/>
                  </a:outerShdw>
                </a:effectLst>
                <a:ea typeface="+mn-ea"/>
                <a:cs typeface="+mn-cs"/>
              </a:rPr>
              <a:t> এ </a:t>
            </a:r>
            <a:r>
              <a:rPr lang="bn-IN" sz="3200" i="1" u="sng" dirty="0">
                <a:solidFill>
                  <a:schemeClr val="tx1"/>
                </a:solidFill>
                <a:effectLst>
                  <a:outerShdw blurRad="50800" dist="101600" dir="2700000" algn="tl" rotWithShape="0">
                    <a:srgbClr val="000000"/>
                  </a:outerShdw>
                </a:effectLst>
                <a:ea typeface="+mn-ea"/>
                <a:cs typeface="+mn-cs"/>
              </a:rPr>
              <a:t>শুধুমাত্র ৭টি </a:t>
            </a:r>
            <a:r>
              <a:rPr lang="bn-IN" sz="2800" dirty="0">
                <a:solidFill>
                  <a:srgbClr val="FFFF00"/>
                </a:solidFill>
                <a:effectLst>
                  <a:outerShdw blurRad="50800" dist="101600" dir="2700000" algn="tl" rotWithShape="0">
                    <a:srgbClr val="000000"/>
                  </a:outerShdw>
                </a:effectLst>
                <a:ea typeface="+mn-ea"/>
                <a:cs typeface="+mn-cs"/>
              </a:rPr>
              <a:t>বই নাওয়া হয়েছে।</a:t>
            </a:r>
            <a:endParaRPr lang="en-US" sz="2800" dirty="0">
              <a:solidFill>
                <a:srgbClr val="FFFF00"/>
              </a:solidFill>
              <a:effectLst>
                <a:outerShdw blurRad="50800" dist="101600" dir="2700000" algn="tl" rotWithShape="0">
                  <a:srgbClr val="000000"/>
                </a:outerShdw>
              </a:effectLst>
              <a:ea typeface="+mn-ea"/>
              <a:cs typeface="+mn-cs"/>
            </a:endParaRPr>
          </a:p>
        </p:txBody>
      </p:sp>
      <p:sp>
        <p:nvSpPr>
          <p:cNvPr id="502800" name="Text Box 16"/>
          <p:cNvSpPr txBox="1">
            <a:spLocks noChangeArrowheads="1"/>
          </p:cNvSpPr>
          <p:nvPr/>
        </p:nvSpPr>
        <p:spPr bwMode="auto">
          <a:xfrm>
            <a:off x="1725613" y="371475"/>
            <a:ext cx="6997700" cy="1754326"/>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pPr algn="ctr">
              <a:spcBef>
                <a:spcPct val="50000"/>
              </a:spcBef>
              <a:defRPr/>
            </a:pPr>
            <a:r>
              <a:rPr lang="bn-IN" sz="5400" dirty="0">
                <a:solidFill>
                  <a:srgbClr val="FAFCFF"/>
                </a:solidFill>
                <a:latin typeface="Comic Sans MS" pitchFamily="-107" charset="0"/>
                <a:ea typeface="+mn-ea"/>
                <a:cs typeface="+mn-cs"/>
              </a:rPr>
              <a:t>এপক্রাইফার </a:t>
            </a:r>
            <a:r>
              <a:rPr lang="bn-IN" sz="4000" dirty="0">
                <a:solidFill>
                  <a:srgbClr val="FAFCFF"/>
                </a:solidFill>
                <a:latin typeface="Comic Sans MS" pitchFamily="-107" charset="0"/>
                <a:ea typeface="+mn-ea"/>
                <a:cs typeface="+mn-cs"/>
              </a:rPr>
              <a:t>(অপ্রমাণ্য রচনা)</a:t>
            </a:r>
            <a:r>
              <a:rPr lang="bn-IN" sz="5400" dirty="0">
                <a:solidFill>
                  <a:srgbClr val="FAFCFF"/>
                </a:solidFill>
                <a:latin typeface="Comic Sans MS" pitchFamily="-107" charset="0"/>
                <a:ea typeface="+mn-ea"/>
                <a:cs typeface="+mn-cs"/>
              </a:rPr>
              <a:t> ১৫টি পুস্তক </a:t>
            </a:r>
            <a:endParaRPr lang="en-US" sz="5400" dirty="0">
              <a:solidFill>
                <a:srgbClr val="FAFCFF"/>
              </a:solidFill>
              <a:latin typeface="Comic Sans MS" pitchFamily="-107" charset="0"/>
              <a:ea typeface="+mn-ea"/>
              <a:cs typeface="+mn-cs"/>
            </a:endParaRPr>
          </a:p>
        </p:txBody>
      </p:sp>
      <p:grpSp>
        <p:nvGrpSpPr>
          <p:cNvPr id="16" name="Group 50"/>
          <p:cNvGrpSpPr>
            <a:grpSpLocks/>
          </p:cNvGrpSpPr>
          <p:nvPr/>
        </p:nvGrpSpPr>
        <p:grpSpPr bwMode="auto">
          <a:xfrm>
            <a:off x="409575" y="223838"/>
            <a:ext cx="852488" cy="1720851"/>
            <a:chOff x="258" y="105"/>
            <a:chExt cx="537" cy="1084"/>
          </a:xfrm>
        </p:grpSpPr>
        <p:sp>
          <p:nvSpPr>
            <p:cNvPr id="17"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18"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9"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wipe(left)">
                                      <p:cBhvr>
                                        <p:cTn id="7" dur="500"/>
                                        <p:tgtEl>
                                          <p:spTgt spid="502787"/>
                                        </p:tgtEl>
                                      </p:cBhvr>
                                    </p:animEffect>
                                  </p:childTnLst>
                                </p:cTn>
                              </p:par>
                            </p:childTnLst>
                          </p:cTn>
                        </p:par>
                        <p:par>
                          <p:cTn id="8" fill="hold" nodeType="afterGroup">
                            <p:stCondLst>
                              <p:cond delay="500"/>
                            </p:stCondLst>
                            <p:childTnLst>
                              <p:par>
                                <p:cTn id="9" presetID="22" presetClass="entr" presetSubtype="8" fill="hold" grpId="0" nodeType="afterEffect">
                                  <p:stCondLst>
                                    <p:cond delay="100"/>
                                  </p:stCondLst>
                                  <p:childTnLst>
                                    <p:set>
                                      <p:cBhvr>
                                        <p:cTn id="10" dur="1" fill="hold">
                                          <p:stCondLst>
                                            <p:cond delay="0"/>
                                          </p:stCondLst>
                                        </p:cTn>
                                        <p:tgtEl>
                                          <p:spTgt spid="502788"/>
                                        </p:tgtEl>
                                        <p:attrNameLst>
                                          <p:attrName>style.visibility</p:attrName>
                                        </p:attrNameLst>
                                      </p:cBhvr>
                                      <p:to>
                                        <p:strVal val="visible"/>
                                      </p:to>
                                    </p:set>
                                    <p:animEffect transition="in" filter="wipe(left)">
                                      <p:cBhvr>
                                        <p:cTn id="11" dur="500"/>
                                        <p:tgtEl>
                                          <p:spTgt spid="502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02800"/>
                                        </p:tgtEl>
                                        <p:attrNameLst>
                                          <p:attrName>style.visibility</p:attrName>
                                        </p:attrNameLst>
                                      </p:cBhvr>
                                      <p:to>
                                        <p:strVal val="visible"/>
                                      </p:to>
                                    </p:set>
                                    <p:animEffect transition="in" filter="fade">
                                      <p:cBhvr>
                                        <p:cTn id="16" dur="1000"/>
                                        <p:tgtEl>
                                          <p:spTgt spid="5028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502799">
                                            <p:txEl>
                                              <p:pRg st="0" end="0"/>
                                            </p:txEl>
                                          </p:spTgt>
                                        </p:tgtEl>
                                        <p:attrNameLst>
                                          <p:attrName>style.visibility</p:attrName>
                                        </p:attrNameLst>
                                      </p:cBhvr>
                                      <p:to>
                                        <p:strVal val="visible"/>
                                      </p:to>
                                    </p:set>
                                    <p:animEffect transition="in" filter="box(out)">
                                      <p:cBhvr>
                                        <p:cTn id="21" dur="500"/>
                                        <p:tgtEl>
                                          <p:spTgt spid="5027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P spid="502788" grpId="0" animBg="1"/>
      <p:bldP spid="502799" grpId="0" build="p" autoUpdateAnimBg="0"/>
      <p:bldP spid="50280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0" name="Text Box 32"/>
          <p:cNvSpPr txBox="1">
            <a:spLocks noChangeArrowheads="1"/>
          </p:cNvSpPr>
          <p:nvPr/>
        </p:nvSpPr>
        <p:spPr bwMode="auto">
          <a:xfrm>
            <a:off x="1742922" y="351357"/>
            <a:ext cx="7235825" cy="707886"/>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4000" dirty="0">
                <a:solidFill>
                  <a:srgbClr val="FAFCFF"/>
                </a:solidFill>
                <a:latin typeface="Comic Sans MS" pitchFamily="-107" charset="0"/>
              </a:rPr>
              <a:t>এপক্রাইফার </a:t>
            </a:r>
            <a:r>
              <a:rPr lang="bn-IN" sz="2800" dirty="0">
                <a:solidFill>
                  <a:schemeClr val="tx1"/>
                </a:solidFill>
                <a:effectLst>
                  <a:outerShdw blurRad="50800" dist="101600" dir="2700000" algn="tl" rotWithShape="0">
                    <a:srgbClr val="000000"/>
                  </a:outerShdw>
                </a:effectLst>
              </a:rPr>
              <a:t>(অপ্রমাণ্য রচনা)</a:t>
            </a:r>
            <a:r>
              <a:rPr lang="bn-IN" sz="4000" dirty="0">
                <a:solidFill>
                  <a:schemeClr val="tx1"/>
                </a:solidFill>
                <a:effectLst>
                  <a:outerShdw blurRad="50800" dist="101600" dir="2700000" algn="tl" rotWithShape="0">
                    <a:srgbClr val="000000"/>
                  </a:outerShdw>
                </a:effectLst>
              </a:rPr>
              <a:t> ১৫টি বই </a:t>
            </a:r>
            <a:endParaRPr lang="en-US" sz="13800" dirty="0">
              <a:solidFill>
                <a:schemeClr val="tx1"/>
              </a:solidFill>
              <a:effectLst>
                <a:outerShdw blurRad="50800" dist="101600" dir="2700000" algn="tl" rotWithShape="0">
                  <a:srgbClr val="000000"/>
                </a:outerShdw>
              </a:effectLst>
            </a:endParaRPr>
          </a:p>
        </p:txBody>
      </p:sp>
      <p:sp>
        <p:nvSpPr>
          <p:cNvPr id="432161" name="Text Box 33"/>
          <p:cNvSpPr txBox="1">
            <a:spLocks noChangeArrowheads="1"/>
          </p:cNvSpPr>
          <p:nvPr/>
        </p:nvSpPr>
        <p:spPr bwMode="auto">
          <a:xfrm>
            <a:off x="1808163" y="957263"/>
            <a:ext cx="6950075" cy="4708981"/>
          </a:xfrm>
          <a:prstGeom prst="rect">
            <a:avLst/>
          </a:prstGeom>
          <a:noFill/>
          <a:ln w="12700">
            <a:noFill/>
            <a:miter lim="800000"/>
            <a:headEnd/>
            <a:tailEnd/>
          </a:ln>
          <a:effectLst/>
        </p:spPr>
        <p:txBody>
          <a:bodyPr>
            <a:spAutoFit/>
          </a:bodyPr>
          <a:lstStyle/>
          <a:p>
            <a:pPr>
              <a:defRPr/>
            </a:pP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প্রথম এসদ্রাস্</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দ্বিতীয় এসদ্রাস্ </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তোবিত্</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জুডিথ্</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       ইষ্টেরের বইয়ের সংযোজন </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         সলমনের জ্ঞান</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এক্লেসিয়াস্টিকস্</a:t>
            </a: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বা সিরাখের পুত্র যিশুর </a:t>
            </a:r>
            <a:r>
              <a:rPr lang="bn-IN" sz="2000" dirty="0">
                <a:solidFill>
                  <a:srgbClr val="FFFF00"/>
                </a:solidFill>
                <a:effectLst>
                  <a:outerShdw blurRad="50800" dist="101600" dir="2700000" algn="tl" rotWithShape="0">
                    <a:srgbClr val="000000"/>
                  </a:outerShdw>
                </a:effectLst>
                <a:latin typeface="Helvetica" pitchFamily="-107" charset="0"/>
              </a:rPr>
              <a:t>জ্ঞান</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বারূখ</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যিরিমিয়র চিঠি</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অসারিয়র প্রাথনা এবং তিন তরুণ পুরুষের গান </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সুসানা</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বেল এবং ড্র্যাগন </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মনঃশির  প্রার্থনা </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প্রথম মাক্কাবী </a:t>
            </a:r>
            <a:endParaRPr lang="en-US" sz="2000" dirty="0">
              <a:solidFill>
                <a:srgbClr val="FFFF00"/>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                          </a:t>
            </a:r>
            <a:r>
              <a:rPr lang="bn-IN" sz="2000" dirty="0">
                <a:solidFill>
                  <a:srgbClr val="FFFF00"/>
                </a:solidFill>
                <a:effectLst>
                  <a:outerShdw blurRad="50800" dist="101600" dir="2700000" algn="tl" rotWithShape="0">
                    <a:srgbClr val="000000"/>
                  </a:outerShdw>
                </a:effectLst>
                <a:latin typeface="Helvetica" pitchFamily="-107" charset="0"/>
                <a:ea typeface="+mn-ea"/>
                <a:cs typeface="+mn-cs"/>
              </a:rPr>
              <a:t>দ্বিতীয় মাক্কাবী </a:t>
            </a:r>
            <a:r>
              <a:rPr lang="en-US" sz="2000" dirty="0">
                <a:solidFill>
                  <a:srgbClr val="FFFF00"/>
                </a:solidFill>
                <a:effectLst>
                  <a:outerShdw blurRad="50800" dist="101600" dir="2700000" algn="tl" rotWithShape="0">
                    <a:srgbClr val="000000"/>
                  </a:outerShdw>
                </a:effectLst>
                <a:latin typeface="Helvetica" pitchFamily="-107" charset="0"/>
                <a:ea typeface="+mn-ea"/>
                <a:cs typeface="+mn-cs"/>
              </a:rPr>
              <a:t>...</a:t>
            </a:r>
          </a:p>
        </p:txBody>
      </p:sp>
      <p:sp>
        <p:nvSpPr>
          <p:cNvPr id="36874" name="Text Box 5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2183" name="Oval 55"/>
          <p:cNvSpPr>
            <a:spLocks noChangeArrowheads="1"/>
          </p:cNvSpPr>
          <p:nvPr/>
        </p:nvSpPr>
        <p:spPr bwMode="auto">
          <a:xfrm>
            <a:off x="2961683" y="4923667"/>
            <a:ext cx="3321050" cy="8255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2186" name="Rectangle 5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sp>
        <p:nvSpPr>
          <p:cNvPr id="432187" name="Oval 59"/>
          <p:cNvSpPr>
            <a:spLocks noChangeArrowheads="1"/>
          </p:cNvSpPr>
          <p:nvPr/>
        </p:nvSpPr>
        <p:spPr bwMode="auto">
          <a:xfrm>
            <a:off x="3276600" y="4925894"/>
            <a:ext cx="2679700" cy="444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62D6AC"/>
              </a:solidFill>
              <a:latin typeface="Comic Sans MS" pitchFamily="-107" charset="0"/>
              <a:ea typeface="+mn-ea"/>
              <a:cs typeface="+mn-cs"/>
            </a:endParaRPr>
          </a:p>
        </p:txBody>
      </p:sp>
      <p:sp>
        <p:nvSpPr>
          <p:cNvPr id="36878" name="Text Box 60"/>
          <p:cNvSpPr txBox="1">
            <a:spLocks noChangeArrowheads="1"/>
          </p:cNvSpPr>
          <p:nvPr/>
        </p:nvSpPr>
        <p:spPr bwMode="auto">
          <a:xfrm>
            <a:off x="8572500"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grpSp>
        <p:nvGrpSpPr>
          <p:cNvPr id="29" name="Group 28"/>
          <p:cNvGrpSpPr/>
          <p:nvPr/>
        </p:nvGrpSpPr>
        <p:grpSpPr>
          <a:xfrm>
            <a:off x="7962365" y="3416147"/>
            <a:ext cx="984250" cy="550863"/>
            <a:chOff x="7931150" y="3429000"/>
            <a:chExt cx="984250" cy="550863"/>
          </a:xfrm>
        </p:grpSpPr>
        <p:sp>
          <p:nvSpPr>
            <p:cNvPr id="3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3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grpSp>
        <p:nvGrpSpPr>
          <p:cNvPr id="21" name="Group 50"/>
          <p:cNvGrpSpPr>
            <a:grpSpLocks/>
          </p:cNvGrpSpPr>
          <p:nvPr/>
        </p:nvGrpSpPr>
        <p:grpSpPr bwMode="auto">
          <a:xfrm>
            <a:off x="409575" y="223838"/>
            <a:ext cx="852488" cy="1720851"/>
            <a:chOff x="258" y="105"/>
            <a:chExt cx="537" cy="1084"/>
          </a:xfrm>
        </p:grpSpPr>
        <p:sp>
          <p:nvSpPr>
            <p:cNvPr id="22"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23"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23" presetClass="entr" presetSubtype="528" fill="hold" grpId="0" nodeType="afterEffect">
                                  <p:stCondLst>
                                    <p:cond delay="0"/>
                                  </p:stCondLst>
                                  <p:childTnLst>
                                    <p:set>
                                      <p:cBhvr>
                                        <p:cTn id="73" dur="1" fill="hold">
                                          <p:stCondLst>
                                            <p:cond delay="0"/>
                                          </p:stCondLst>
                                        </p:cTn>
                                        <p:tgtEl>
                                          <p:spTgt spid="432183"/>
                                        </p:tgtEl>
                                        <p:attrNameLst>
                                          <p:attrName>style.visibility</p:attrName>
                                        </p:attrNameLst>
                                      </p:cBhvr>
                                      <p:to>
                                        <p:strVal val="visible"/>
                                      </p:to>
                                    </p:set>
                                    <p:anim calcmode="lin" valueType="num">
                                      <p:cBhvr>
                                        <p:cTn id="74" dur="500" fill="hold"/>
                                        <p:tgtEl>
                                          <p:spTgt spid="432183"/>
                                        </p:tgtEl>
                                        <p:attrNameLst>
                                          <p:attrName>ppt_w</p:attrName>
                                        </p:attrNameLst>
                                      </p:cBhvr>
                                      <p:tavLst>
                                        <p:tav tm="0">
                                          <p:val>
                                            <p:fltVal val="0"/>
                                          </p:val>
                                        </p:tav>
                                        <p:tav tm="100000">
                                          <p:val>
                                            <p:strVal val="#ppt_w"/>
                                          </p:val>
                                        </p:tav>
                                      </p:tavLst>
                                    </p:anim>
                                    <p:anim calcmode="lin" valueType="num">
                                      <p:cBhvr>
                                        <p:cTn id="75" dur="500" fill="hold"/>
                                        <p:tgtEl>
                                          <p:spTgt spid="432183"/>
                                        </p:tgtEl>
                                        <p:attrNameLst>
                                          <p:attrName>ppt_h</p:attrName>
                                        </p:attrNameLst>
                                      </p:cBhvr>
                                      <p:tavLst>
                                        <p:tav tm="0">
                                          <p:val>
                                            <p:fltVal val="0"/>
                                          </p:val>
                                        </p:tav>
                                        <p:tav tm="100000">
                                          <p:val>
                                            <p:strVal val="#ppt_h"/>
                                          </p:val>
                                        </p:tav>
                                      </p:tavLst>
                                    </p:anim>
                                    <p:anim calcmode="lin" valueType="num">
                                      <p:cBhvr>
                                        <p:cTn id="76" dur="500" fill="hold"/>
                                        <p:tgtEl>
                                          <p:spTgt spid="432183"/>
                                        </p:tgtEl>
                                        <p:attrNameLst>
                                          <p:attrName>ppt_x</p:attrName>
                                        </p:attrNameLst>
                                      </p:cBhvr>
                                      <p:tavLst>
                                        <p:tav tm="0">
                                          <p:val>
                                            <p:fltVal val="0.5"/>
                                          </p:val>
                                        </p:tav>
                                        <p:tav tm="100000">
                                          <p:val>
                                            <p:strVal val="#ppt_x"/>
                                          </p:val>
                                        </p:tav>
                                      </p:tavLst>
                                    </p:anim>
                                    <p:anim calcmode="lin" valueType="num">
                                      <p:cBhvr>
                                        <p:cTn id="77"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2187"/>
                                        </p:tgtEl>
                                        <p:attrNameLst>
                                          <p:attrName>style.visibility</p:attrName>
                                        </p:attrNameLst>
                                      </p:cBhvr>
                                      <p:to>
                                        <p:strVal val="visible"/>
                                      </p:to>
                                    </p:set>
                                    <p:animEffect transition="in" filter="fade">
                                      <p:cBhvr>
                                        <p:cTn id="82" dur="500"/>
                                        <p:tgtEl>
                                          <p:spTgt spid="43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3" grpId="0" animBg="1"/>
      <p:bldP spid="4321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1" name="Text Box 33"/>
          <p:cNvSpPr txBox="1">
            <a:spLocks noChangeArrowheads="1"/>
          </p:cNvSpPr>
          <p:nvPr/>
        </p:nvSpPr>
        <p:spPr bwMode="auto">
          <a:xfrm>
            <a:off x="1808163" y="957263"/>
            <a:ext cx="6950075" cy="4708981"/>
          </a:xfrm>
          <a:prstGeom prst="rect">
            <a:avLst/>
          </a:prstGeom>
          <a:noFill/>
          <a:ln w="12700">
            <a:noFill/>
            <a:miter lim="800000"/>
            <a:headEnd/>
            <a:tailEnd/>
          </a:ln>
          <a:effectLst/>
        </p:spPr>
        <p:txBody>
          <a:bodyPr>
            <a:spAutoFit/>
          </a:bodyPr>
          <a:lstStyle/>
          <a:p>
            <a:pPr>
              <a:defRPr/>
            </a:pP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প্রথম এসদ্রাস্</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দ্বিতীয় এসদ্রাস্ </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তোবিত্</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জুডিথ্</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       ইষ্টেরের বইয়ের সংযোজন </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         সলমনের জ্ঞান</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এক্লেসিয়াস্টিকস্</a:t>
            </a: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বা সিরাখের পুত্র যিশুর </a:t>
            </a:r>
            <a:r>
              <a:rPr lang="bn-IN" sz="2000" dirty="0">
                <a:solidFill>
                  <a:schemeClr val="bg1"/>
                </a:solidFill>
                <a:effectLst>
                  <a:outerShdw blurRad="50800" dist="101600" dir="2700000" algn="tl" rotWithShape="0">
                    <a:srgbClr val="000000"/>
                  </a:outerShdw>
                </a:effectLst>
                <a:latin typeface="Helvetica" pitchFamily="-107" charset="0"/>
              </a:rPr>
              <a:t>জ্ঞান</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বারূখ</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যিরিমিয়র চিঠি</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অসারিয়র প্রাথনা এবং গিন তরুণ পুরুষের গান </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সসানা</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বেল এবং ড্র্যাগন </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মনাস্সের  প্রার্থনা </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প্রথম মাক্কাবী </a:t>
            </a:r>
            <a:endParaRPr lang="en-US" sz="2000" dirty="0">
              <a:solidFill>
                <a:schemeClr val="bg1"/>
              </a:solidFill>
              <a:effectLst>
                <a:outerShdw blurRad="50800" dist="101600" dir="2700000" algn="tl" rotWithShape="0">
                  <a:srgbClr val="000000"/>
                </a:outerShdw>
              </a:effectLst>
              <a:latin typeface="Helvetica" pitchFamily="-107" charset="0"/>
              <a:ea typeface="+mn-ea"/>
              <a:cs typeface="+mn-cs"/>
            </a:endParaRPr>
          </a:p>
          <a:p>
            <a:pPr>
              <a:defRPr/>
            </a:pP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                          </a:t>
            </a:r>
            <a:r>
              <a:rPr lang="bn-IN" sz="2000" dirty="0">
                <a:solidFill>
                  <a:schemeClr val="bg1"/>
                </a:solidFill>
                <a:effectLst>
                  <a:outerShdw blurRad="50800" dist="101600" dir="2700000" algn="tl" rotWithShape="0">
                    <a:srgbClr val="000000"/>
                  </a:outerShdw>
                </a:effectLst>
                <a:latin typeface="Helvetica" pitchFamily="-107" charset="0"/>
                <a:ea typeface="+mn-ea"/>
                <a:cs typeface="+mn-cs"/>
              </a:rPr>
              <a:t>দ্বিতীয় মাক্কাবী </a:t>
            </a:r>
            <a:r>
              <a:rPr lang="en-US" sz="2000" dirty="0">
                <a:solidFill>
                  <a:schemeClr val="bg1"/>
                </a:solidFill>
                <a:effectLst>
                  <a:outerShdw blurRad="50800" dist="101600" dir="2700000" algn="tl" rotWithShape="0">
                    <a:srgbClr val="000000"/>
                  </a:outerShdw>
                </a:effectLst>
                <a:latin typeface="Helvetica" pitchFamily="-107" charset="0"/>
                <a:ea typeface="+mn-ea"/>
                <a:cs typeface="+mn-cs"/>
              </a:rPr>
              <a:t>...</a:t>
            </a:r>
          </a:p>
        </p:txBody>
      </p:sp>
      <p:sp>
        <p:nvSpPr>
          <p:cNvPr id="36874" name="Text Box 5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2186" name="Rectangle 5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grpSp>
        <p:nvGrpSpPr>
          <p:cNvPr id="2" name="Group 28"/>
          <p:cNvGrpSpPr/>
          <p:nvPr/>
        </p:nvGrpSpPr>
        <p:grpSpPr>
          <a:xfrm>
            <a:off x="7962365" y="3416147"/>
            <a:ext cx="984250" cy="550863"/>
            <a:chOff x="7931150" y="3429000"/>
            <a:chExt cx="984250" cy="550863"/>
          </a:xfrm>
        </p:grpSpPr>
        <p:sp>
          <p:nvSpPr>
            <p:cNvPr id="3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3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grpSp>
        <p:nvGrpSpPr>
          <p:cNvPr id="3" name="Group 50"/>
          <p:cNvGrpSpPr>
            <a:grpSpLocks/>
          </p:cNvGrpSpPr>
          <p:nvPr/>
        </p:nvGrpSpPr>
        <p:grpSpPr bwMode="auto">
          <a:xfrm>
            <a:off x="409575" y="223838"/>
            <a:ext cx="852488" cy="1720851"/>
            <a:chOff x="258" y="105"/>
            <a:chExt cx="537" cy="1084"/>
          </a:xfrm>
        </p:grpSpPr>
        <p:sp>
          <p:nvSpPr>
            <p:cNvPr id="22"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23"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21" name="Group 20"/>
          <p:cNvGrpSpPr/>
          <p:nvPr/>
        </p:nvGrpSpPr>
        <p:grpSpPr>
          <a:xfrm>
            <a:off x="721360" y="719110"/>
            <a:ext cx="7467600" cy="4706868"/>
            <a:chOff x="812800" y="444788"/>
            <a:chExt cx="7467600" cy="4706868"/>
          </a:xfrm>
        </p:grpSpPr>
        <p:sp>
          <p:nvSpPr>
            <p:cNvPr id="24" name="Text Box 4"/>
            <p:cNvSpPr txBox="1">
              <a:spLocks noChangeArrowheads="1"/>
            </p:cNvSpPr>
            <p:nvPr/>
          </p:nvSpPr>
          <p:spPr bwMode="auto">
            <a:xfrm>
              <a:off x="2241799" y="444788"/>
              <a:ext cx="578167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2800" dirty="0">
                  <a:solidFill>
                    <a:srgbClr val="FAFCFF"/>
                  </a:solidFill>
                  <a:latin typeface="Comic Sans MS" pitchFamily="-107" charset="0"/>
                </a:rPr>
                <a:t>এপক্রাইফার </a:t>
              </a:r>
              <a:r>
                <a:rPr lang="bn-IN" sz="1800" dirty="0">
                  <a:solidFill>
                    <a:schemeClr val="tx1"/>
                  </a:solidFill>
                  <a:effectLst>
                    <a:outerShdw blurRad="50800" dist="101600" dir="2700000" algn="tl" rotWithShape="0">
                      <a:srgbClr val="000000"/>
                    </a:outerShdw>
                  </a:effectLst>
                </a:rPr>
                <a:t>(অপ্রমাণ্য রচনা)</a:t>
              </a:r>
              <a:r>
                <a:rPr lang="bn-IN" sz="2800" dirty="0">
                  <a:solidFill>
                    <a:schemeClr val="tx1"/>
                  </a:solidFill>
                  <a:effectLst>
                    <a:outerShdw blurRad="50800" dist="101600" dir="2700000" algn="tl" rotWithShape="0">
                      <a:srgbClr val="000000"/>
                    </a:outerShdw>
                  </a:effectLst>
                </a:rPr>
                <a:t> ১৫টি বই </a:t>
              </a:r>
              <a:endParaRPr lang="en-US" sz="9700" dirty="0">
                <a:solidFill>
                  <a:schemeClr val="tx1"/>
                </a:solidFill>
                <a:effectLst>
                  <a:outerShdw blurRad="50800" dist="101600" dir="2700000" algn="tl" rotWithShape="0">
                    <a:srgbClr val="000000"/>
                  </a:outerShdw>
                </a:effectLst>
              </a:endParaRPr>
            </a:p>
          </p:txBody>
        </p:sp>
        <p:sp>
          <p:nvSpPr>
            <p:cNvPr id="25" name="Text Box 17"/>
            <p:cNvSpPr txBox="1">
              <a:spLocks noChangeArrowheads="1"/>
            </p:cNvSpPr>
            <p:nvPr/>
          </p:nvSpPr>
          <p:spPr bwMode="auto">
            <a:xfrm>
              <a:off x="812800" y="1816100"/>
              <a:ext cx="7467600" cy="1200329"/>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sz="3600" dirty="0">
                  <a:solidFill>
                    <a:srgbClr val="62D6AC"/>
                  </a:solidFill>
                </a:rPr>
                <a:t>এই পর্যায়ের মধ্যে ঐতিহ্যগত  ঐতিহাসিক দুটি সম্পদ </a:t>
              </a:r>
              <a:r>
                <a:rPr lang="en-US" sz="3600" dirty="0">
                  <a:solidFill>
                    <a:srgbClr val="62D6AC"/>
                  </a:solidFill>
                </a:rPr>
                <a:t>…</a:t>
              </a:r>
            </a:p>
          </p:txBody>
        </p:sp>
        <p:sp>
          <p:nvSpPr>
            <p:cNvPr id="26" name="Text Box 18"/>
            <p:cNvSpPr txBox="1">
              <a:spLocks noChangeArrowheads="1"/>
            </p:cNvSpPr>
            <p:nvPr/>
          </p:nvSpPr>
          <p:spPr bwMode="auto">
            <a:xfrm>
              <a:off x="1308100" y="3568700"/>
              <a:ext cx="6477000" cy="64135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3600" dirty="0">
                  <a:solidFill>
                    <a:srgbClr val="FFFF00"/>
                  </a:solidFill>
                  <a:latin typeface="Comic Sans MS" pitchFamily="-107" charset="0"/>
                  <a:ea typeface="+mn-ea"/>
                  <a:cs typeface="+mn-cs"/>
                </a:rPr>
                <a:t> </a:t>
              </a:r>
              <a:r>
                <a:rPr lang="bn-IN" sz="3600" dirty="0">
                  <a:solidFill>
                    <a:srgbClr val="FFFF00"/>
                  </a:solidFill>
                  <a:latin typeface="Comic Sans MS" pitchFamily="-107" charset="0"/>
                  <a:ea typeface="+mn-ea"/>
                  <a:cs typeface="+mn-cs"/>
                </a:rPr>
                <a:t>প্রথম মাক্কাবী</a:t>
              </a:r>
              <a:endParaRPr lang="en-US" sz="3600" dirty="0">
                <a:solidFill>
                  <a:srgbClr val="FFFF00"/>
                </a:solidFill>
                <a:latin typeface="Comic Sans MS" pitchFamily="-107" charset="0"/>
                <a:ea typeface="+mn-ea"/>
                <a:cs typeface="+mn-cs"/>
              </a:endParaRPr>
            </a:p>
          </p:txBody>
        </p:sp>
        <p:sp>
          <p:nvSpPr>
            <p:cNvPr id="27" name="Text Box 21"/>
            <p:cNvSpPr txBox="1">
              <a:spLocks noChangeArrowheads="1"/>
            </p:cNvSpPr>
            <p:nvPr/>
          </p:nvSpPr>
          <p:spPr bwMode="auto">
            <a:xfrm>
              <a:off x="1095375" y="4505325"/>
              <a:ext cx="7037388" cy="64633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bn-IN" sz="3600" dirty="0">
                  <a:solidFill>
                    <a:srgbClr val="FFFF00"/>
                  </a:solidFill>
                  <a:latin typeface="Comic Sans MS" pitchFamily="-107" charset="0"/>
                  <a:ea typeface="+mn-ea"/>
                  <a:cs typeface="+mn-cs"/>
                </a:rPr>
                <a:t>যোসিফাসের লিখিত পত্র </a:t>
              </a:r>
              <a:endParaRPr lang="en-US" sz="3600" dirty="0">
                <a:solidFill>
                  <a:srgbClr val="FFFF00"/>
                </a:solidFill>
                <a:latin typeface="Comic Sans MS" pitchFamily="-107" charset="0"/>
                <a:ea typeface="+mn-ea"/>
                <a:cs typeface="+mn-cs"/>
              </a:endParaRPr>
            </a:p>
          </p:txBody>
        </p:sp>
      </p:grpSp>
      <p:sp>
        <p:nvSpPr>
          <p:cNvPr id="28"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 name="Group 261"/>
          <p:cNvGrpSpPr/>
          <p:nvPr/>
        </p:nvGrpSpPr>
        <p:grpSpPr>
          <a:xfrm>
            <a:off x="4218241" y="4216802"/>
            <a:ext cx="978072" cy="1666282"/>
            <a:chOff x="8015123" y="3314307"/>
            <a:chExt cx="978072" cy="1666282"/>
          </a:xfrm>
        </p:grpSpPr>
        <p:grpSp>
          <p:nvGrpSpPr>
            <p:cNvPr id="263" name="Group 107"/>
            <p:cNvGrpSpPr/>
            <p:nvPr/>
          </p:nvGrpSpPr>
          <p:grpSpPr>
            <a:xfrm>
              <a:off x="8040695" y="3314307"/>
              <a:ext cx="952500" cy="1666282"/>
              <a:chOff x="8040695" y="3314307"/>
              <a:chExt cx="952500" cy="1666282"/>
            </a:xfrm>
          </p:grpSpPr>
          <p:grpSp>
            <p:nvGrpSpPr>
              <p:cNvPr id="265" name="Group 96"/>
              <p:cNvGrpSpPr/>
              <p:nvPr/>
            </p:nvGrpSpPr>
            <p:grpSpPr>
              <a:xfrm>
                <a:off x="8040695" y="3314307"/>
                <a:ext cx="952500" cy="1666282"/>
                <a:chOff x="8182584" y="3372113"/>
                <a:chExt cx="952500" cy="1666282"/>
              </a:xfrm>
            </p:grpSpPr>
            <p:grpSp>
              <p:nvGrpSpPr>
                <p:cNvPr id="267" name="Group 329"/>
                <p:cNvGrpSpPr/>
                <p:nvPr/>
              </p:nvGrpSpPr>
              <p:grpSpPr>
                <a:xfrm>
                  <a:off x="8182584" y="3372113"/>
                  <a:ext cx="952500" cy="1368052"/>
                  <a:chOff x="9687681" y="3119864"/>
                  <a:chExt cx="952500" cy="1368052"/>
                </a:xfrm>
              </p:grpSpPr>
              <p:sp>
                <p:nvSpPr>
                  <p:cNvPr id="269"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270"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271"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272"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273"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274"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275"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276"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277"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278"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279" name="Group 374"/>
                  <p:cNvGrpSpPr/>
                  <p:nvPr/>
                </p:nvGrpSpPr>
                <p:grpSpPr>
                  <a:xfrm>
                    <a:off x="9826127" y="3439787"/>
                    <a:ext cx="593110" cy="552118"/>
                    <a:chOff x="10744729" y="4262967"/>
                    <a:chExt cx="593110" cy="552118"/>
                  </a:xfrm>
                </p:grpSpPr>
                <p:sp>
                  <p:nvSpPr>
                    <p:cNvPr id="282"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283"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284"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280"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281" name="Rectangle 280"/>
                  <p:cNvSpPr>
                    <a:spLocks noChangeArrowheads="1"/>
                  </p:cNvSpPr>
                  <p:nvPr/>
                </p:nvSpPr>
                <p:spPr bwMode="auto">
                  <a:xfrm>
                    <a:off x="9693708" y="3949088"/>
                    <a:ext cx="796692"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268"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266" name="TextBox 265"/>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
          <p:nvSpPr>
            <p:cNvPr id="264" name="Rectangle 263"/>
            <p:cNvSpPr/>
            <p:nvPr/>
          </p:nvSpPr>
          <p:spPr>
            <a:xfrm>
              <a:off x="8015123" y="4489432"/>
              <a:ext cx="889987" cy="230832"/>
            </a:xfrm>
            <a:prstGeom prst="rect">
              <a:avLst/>
            </a:prstGeom>
          </p:spPr>
          <p:txBody>
            <a:bodyPr wrap="none">
              <a:spAutoFit/>
            </a:bodyPr>
            <a:lstStyle/>
            <a:p>
              <a:r>
                <a:rPr lang="bn-IN" sz="900" dirty="0">
                  <a:solidFill>
                    <a:schemeClr val="bg1"/>
                  </a:solidFill>
                  <a:latin typeface="Times" charset="0"/>
                </a:rPr>
                <a:t>৫টি ধর্মোপদেশ</a:t>
              </a:r>
              <a:endParaRPr lang="en-US" sz="900" dirty="0">
                <a:solidFill>
                  <a:schemeClr val="bg1"/>
                </a:solidFill>
                <a:latin typeface="Times" charset="0"/>
              </a:endParaRPr>
            </a:p>
          </p:txBody>
        </p:sp>
      </p:grpSp>
      <p:sp>
        <p:nvSpPr>
          <p:cNvPr id="424" name="Rectangle 423"/>
          <p:cNvSpPr/>
          <p:nvPr/>
        </p:nvSpPr>
        <p:spPr>
          <a:xfrm>
            <a:off x="4920094" y="4202161"/>
            <a:ext cx="1101584" cy="246221"/>
          </a:xfrm>
          <a:prstGeom prst="rect">
            <a:avLst/>
          </a:prstGeom>
        </p:spPr>
        <p:txBody>
          <a:bodyPr wrap="none">
            <a:spAutoFit/>
          </a:bodyPr>
          <a:lstStyle/>
          <a:p>
            <a:pPr>
              <a:defRPr/>
            </a:pPr>
            <a:r>
              <a:rPr lang="bn-IN" sz="1000" b="1" dirty="0">
                <a:solidFill>
                  <a:srgbClr val="FFFF00"/>
                </a:solidFill>
                <a:effectLst/>
              </a:rPr>
              <a:t>(১৫০০ খ্রিষ্ট পূর্ব)  </a:t>
            </a:r>
            <a:endParaRPr lang="en-SG" sz="1000" dirty="0">
              <a:solidFill>
                <a:srgbClr val="FFFF00"/>
              </a:solidFill>
            </a:endParaRPr>
          </a:p>
        </p:txBody>
      </p:sp>
      <p:sp>
        <p:nvSpPr>
          <p:cNvPr id="310" name="Rectangle 309"/>
          <p:cNvSpPr/>
          <p:nvPr/>
        </p:nvSpPr>
        <p:spPr>
          <a:xfrm>
            <a:off x="4824139" y="2040339"/>
            <a:ext cx="1200150" cy="246063"/>
          </a:xfrm>
          <a:prstGeom prst="rect">
            <a:avLst/>
          </a:prstGeom>
        </p:spPr>
        <p:txBody>
          <a:bodyPr wrap="none">
            <a:spAutoFit/>
          </a:bodyPr>
          <a:lstStyle/>
          <a:p>
            <a:pPr>
              <a:defRPr/>
            </a:pPr>
            <a:r>
              <a:rPr lang="bn-IN" sz="1000" b="1" dirty="0">
                <a:solidFill>
                  <a:srgbClr val="FFFF00"/>
                </a:solidFill>
                <a:effectLst/>
              </a:rPr>
              <a:t>(২০০০ খ্রিষ্ট পূর্ব)  </a:t>
            </a:r>
            <a:endParaRPr lang="en-SG" sz="1000" dirty="0">
              <a:solidFill>
                <a:srgbClr val="FFFF00"/>
              </a:solidFill>
            </a:endParaRPr>
          </a:p>
        </p:txBody>
      </p:sp>
      <p:sp>
        <p:nvSpPr>
          <p:cNvPr id="4324" name="Rectangle 4"/>
          <p:cNvSpPr>
            <a:spLocks noChangeArrowheads="1"/>
          </p:cNvSpPr>
          <p:nvPr/>
        </p:nvSpPr>
        <p:spPr bwMode="auto">
          <a:xfrm>
            <a:off x="5310188" y="519113"/>
            <a:ext cx="7667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273" name="AutoShape 88"/>
          <p:cNvSpPr>
            <a:spLocks noChangeArrowheads="1"/>
          </p:cNvSpPr>
          <p:nvPr/>
        </p:nvSpPr>
        <p:spPr bwMode="auto">
          <a:xfrm>
            <a:off x="6597651" y="3235325"/>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4" name="Freeform 89"/>
          <p:cNvSpPr>
            <a:spLocks/>
          </p:cNvSpPr>
          <p:nvPr/>
        </p:nvSpPr>
        <p:spPr bwMode="auto">
          <a:xfrm>
            <a:off x="7339013" y="717550"/>
            <a:ext cx="204788"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275" name="Freeform 90"/>
          <p:cNvSpPr>
            <a:spLocks/>
          </p:cNvSpPr>
          <p:nvPr/>
        </p:nvSpPr>
        <p:spPr bwMode="auto">
          <a:xfrm>
            <a:off x="7326313" y="717550"/>
            <a:ext cx="217488" cy="77788"/>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276" name="Rectangle 91"/>
          <p:cNvSpPr>
            <a:spLocks noChangeArrowheads="1"/>
          </p:cNvSpPr>
          <p:nvPr/>
        </p:nvSpPr>
        <p:spPr bwMode="auto">
          <a:xfrm>
            <a:off x="6870701" y="981075"/>
            <a:ext cx="35083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4277" name="Freeform 92"/>
          <p:cNvSpPr>
            <a:spLocks/>
          </p:cNvSpPr>
          <p:nvPr/>
        </p:nvSpPr>
        <p:spPr bwMode="auto">
          <a:xfrm>
            <a:off x="7339013" y="70485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278" name="AutoShape 93"/>
          <p:cNvSpPr>
            <a:spLocks noChangeArrowheads="1"/>
          </p:cNvSpPr>
          <p:nvPr/>
        </p:nvSpPr>
        <p:spPr bwMode="auto">
          <a:xfrm>
            <a:off x="6597651" y="577850"/>
            <a:ext cx="730250" cy="2444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9" name="Rectangle 94"/>
          <p:cNvSpPr>
            <a:spLocks noChangeArrowheads="1"/>
          </p:cNvSpPr>
          <p:nvPr/>
        </p:nvSpPr>
        <p:spPr bwMode="auto">
          <a:xfrm>
            <a:off x="6596063" y="735013"/>
            <a:ext cx="952500" cy="4333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0" name="AutoShape 95"/>
          <p:cNvSpPr>
            <a:spLocks noChangeArrowheads="1"/>
          </p:cNvSpPr>
          <p:nvPr/>
        </p:nvSpPr>
        <p:spPr bwMode="auto">
          <a:xfrm>
            <a:off x="6616701" y="603250"/>
            <a:ext cx="692150" cy="2444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84" name="Rectangle 99"/>
          <p:cNvSpPr>
            <a:spLocks noChangeArrowheads="1"/>
          </p:cNvSpPr>
          <p:nvPr/>
        </p:nvSpPr>
        <p:spPr bwMode="auto">
          <a:xfrm>
            <a:off x="6596063" y="3414713"/>
            <a:ext cx="969963" cy="90646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5" name="AutoShape 100"/>
          <p:cNvSpPr>
            <a:spLocks noChangeArrowheads="1"/>
          </p:cNvSpPr>
          <p:nvPr/>
        </p:nvSpPr>
        <p:spPr bwMode="auto">
          <a:xfrm>
            <a:off x="6616701" y="3267075"/>
            <a:ext cx="698500" cy="70643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87" name="Line 102"/>
          <p:cNvSpPr>
            <a:spLocks noChangeShapeType="1"/>
          </p:cNvSpPr>
          <p:nvPr/>
        </p:nvSpPr>
        <p:spPr bwMode="auto">
          <a:xfrm>
            <a:off x="6634163" y="93980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89" name="Rectangle 104"/>
          <p:cNvSpPr>
            <a:spLocks noChangeArrowheads="1"/>
          </p:cNvSpPr>
          <p:nvPr/>
        </p:nvSpPr>
        <p:spPr bwMode="auto">
          <a:xfrm>
            <a:off x="6845301" y="930275"/>
            <a:ext cx="43281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a:solidFill>
                  <a:srgbClr val="000000"/>
                </a:solidFill>
                <a:latin typeface="Helvetica" charset="0"/>
              </a:rPr>
              <a:t>৩৫০</a:t>
            </a:r>
            <a:endParaRPr lang="en-US" sz="1000" dirty="0">
              <a:solidFill>
                <a:srgbClr val="000000"/>
              </a:solidFill>
              <a:latin typeface="Helvetica" charset="0"/>
            </a:endParaRPr>
          </a:p>
        </p:txBody>
      </p:sp>
      <p:sp>
        <p:nvSpPr>
          <p:cNvPr id="4291" name="Rectangle 106"/>
          <p:cNvSpPr>
            <a:spLocks noChangeArrowheads="1"/>
          </p:cNvSpPr>
          <p:nvPr/>
        </p:nvSpPr>
        <p:spPr bwMode="auto">
          <a:xfrm>
            <a:off x="6573838" y="558800"/>
            <a:ext cx="70852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অরাজকতা</a:t>
            </a:r>
            <a:endParaRPr lang="en-US" sz="900" dirty="0">
              <a:solidFill>
                <a:srgbClr val="000000"/>
              </a:solidFill>
              <a:latin typeface="Chicago" charset="0"/>
            </a:endParaRPr>
          </a:p>
        </p:txBody>
      </p:sp>
      <p:sp>
        <p:nvSpPr>
          <p:cNvPr id="4314" name="Line 129"/>
          <p:cNvSpPr>
            <a:spLocks noChangeShapeType="1"/>
          </p:cNvSpPr>
          <p:nvPr/>
        </p:nvSpPr>
        <p:spPr bwMode="auto">
          <a:xfrm>
            <a:off x="6646863" y="36639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15" name="Line 130"/>
          <p:cNvSpPr>
            <a:spLocks noChangeShapeType="1"/>
          </p:cNvSpPr>
          <p:nvPr/>
        </p:nvSpPr>
        <p:spPr bwMode="auto">
          <a:xfrm>
            <a:off x="6646863" y="38417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16" name="Rectangle 131"/>
          <p:cNvSpPr>
            <a:spLocks noChangeArrowheads="1"/>
          </p:cNvSpPr>
          <p:nvPr/>
        </p:nvSpPr>
        <p:spPr bwMode="auto">
          <a:xfrm>
            <a:off x="6732588" y="3654425"/>
            <a:ext cx="931344"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a:solidFill>
                  <a:srgbClr val="000000"/>
                </a:solidFill>
                <a:latin typeface="Helvetica" charset="0"/>
              </a:rPr>
              <a:t>৩ সুদীর্ঘ যাত্রা </a:t>
            </a:r>
            <a:endParaRPr lang="en-US" sz="1000" dirty="0">
              <a:solidFill>
                <a:srgbClr val="000000"/>
              </a:solidFill>
              <a:latin typeface="Helvetica" charset="0"/>
            </a:endParaRPr>
          </a:p>
        </p:txBody>
      </p:sp>
      <p:sp>
        <p:nvSpPr>
          <p:cNvPr id="4317" name="Rectangle 132"/>
          <p:cNvSpPr>
            <a:spLocks noChangeArrowheads="1"/>
          </p:cNvSpPr>
          <p:nvPr/>
        </p:nvSpPr>
        <p:spPr bwMode="auto">
          <a:xfrm>
            <a:off x="6553201" y="3848100"/>
            <a:ext cx="121285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bn-IN" sz="900" dirty="0">
                <a:solidFill>
                  <a:srgbClr val="000000"/>
                </a:solidFill>
                <a:latin typeface="Helvetica" charset="0"/>
              </a:rPr>
              <a:t>১০০ বছর </a:t>
            </a:r>
            <a:r>
              <a:rPr lang="en-US" sz="900" dirty="0">
                <a:solidFill>
                  <a:srgbClr val="000000"/>
                </a:solidFill>
                <a:latin typeface="Helvetica" charset="0"/>
              </a:rPr>
              <a:t>/ </a:t>
            </a:r>
            <a:r>
              <a:rPr lang="bn-IN" sz="900" dirty="0">
                <a:solidFill>
                  <a:srgbClr val="000000"/>
                </a:solidFill>
                <a:latin typeface="Helvetica" charset="0"/>
              </a:rPr>
              <a:t>৫০,০০০</a:t>
            </a:r>
            <a:endParaRPr lang="en-US" sz="900" dirty="0">
              <a:solidFill>
                <a:srgbClr val="000000"/>
              </a:solidFill>
              <a:latin typeface="Helvetica" charset="0"/>
            </a:endParaRPr>
          </a:p>
        </p:txBody>
      </p:sp>
      <p:sp>
        <p:nvSpPr>
          <p:cNvPr id="4318" name="Rectangle 133"/>
          <p:cNvSpPr>
            <a:spLocks noChangeArrowheads="1"/>
          </p:cNvSpPr>
          <p:nvPr/>
        </p:nvSpPr>
        <p:spPr bwMode="auto">
          <a:xfrm>
            <a:off x="6700662" y="4066118"/>
            <a:ext cx="831850" cy="241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bn-IN" sz="1000" dirty="0">
                <a:solidFill>
                  <a:srgbClr val="000000"/>
                </a:solidFill>
                <a:latin typeface="Helvetica" charset="0"/>
              </a:rPr>
              <a:t>স – ই - নি </a:t>
            </a:r>
            <a:endParaRPr lang="en-US" sz="1000" dirty="0">
              <a:solidFill>
                <a:srgbClr val="000000"/>
              </a:solidFill>
              <a:latin typeface="Helvetica" charset="0"/>
            </a:endParaRPr>
          </a:p>
        </p:txBody>
      </p:sp>
      <p:sp>
        <p:nvSpPr>
          <p:cNvPr id="4320" name="Rectangle 135"/>
          <p:cNvSpPr>
            <a:spLocks noChangeArrowheads="1"/>
          </p:cNvSpPr>
          <p:nvPr/>
        </p:nvSpPr>
        <p:spPr bwMode="auto">
          <a:xfrm>
            <a:off x="6689726" y="3476625"/>
            <a:ext cx="62998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a:solidFill>
                  <a:srgbClr val="000000"/>
                </a:solidFill>
                <a:latin typeface="Helvetica" charset="0"/>
              </a:rPr>
              <a:t>৭০ বছর</a:t>
            </a:r>
            <a:endParaRPr lang="en-US" sz="1000" dirty="0">
              <a:solidFill>
                <a:srgbClr val="000000"/>
              </a:solidFill>
              <a:latin typeface="Helvetica" charset="0"/>
            </a:endParaRPr>
          </a:p>
        </p:txBody>
      </p:sp>
      <p:sp>
        <p:nvSpPr>
          <p:cNvPr id="4321" name="Line 136"/>
          <p:cNvSpPr>
            <a:spLocks noChangeShapeType="1"/>
          </p:cNvSpPr>
          <p:nvPr/>
        </p:nvSpPr>
        <p:spPr bwMode="auto">
          <a:xfrm>
            <a:off x="6646863" y="42354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22" name="Line 137"/>
          <p:cNvSpPr>
            <a:spLocks noChangeShapeType="1"/>
          </p:cNvSpPr>
          <p:nvPr/>
        </p:nvSpPr>
        <p:spPr bwMode="auto">
          <a:xfrm>
            <a:off x="6646863" y="403860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22"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3"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4"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5"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6"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7"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8"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9"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0"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1"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pic>
        <p:nvPicPr>
          <p:cNvPr id="4146"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148"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4149"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50"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51"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53"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54"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59978" name="Rectangle 202"/>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5400" dirty="0">
                <a:solidFill>
                  <a:srgbClr val="FAFD00"/>
                </a:solidFill>
                <a:latin typeface="Times" pitchFamily="-107" charset="0"/>
              </a:rPr>
              <a:t>সৃ৭নী য </a:t>
            </a:r>
            <a:endParaRPr lang="en-US" sz="5400" dirty="0">
              <a:solidFill>
                <a:srgbClr val="FAFD00"/>
              </a:solidFill>
              <a:latin typeface="Times" pitchFamily="-107" charset="0"/>
            </a:endParaRPr>
          </a:p>
        </p:txBody>
      </p:sp>
      <p:sp>
        <p:nvSpPr>
          <p:cNvPr id="459980" name="Rectangle 204"/>
          <p:cNvSpPr>
            <a:spLocks noChangeArrowheads="1"/>
          </p:cNvSpPr>
          <p:nvPr/>
        </p:nvSpPr>
        <p:spPr bwMode="auto">
          <a:xfrm>
            <a:off x="626336" y="3473737"/>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5400" dirty="0">
                <a:solidFill>
                  <a:srgbClr val="00FF00"/>
                </a:solidFill>
                <a:latin typeface="Times" pitchFamily="-107" charset="0"/>
              </a:rPr>
              <a:t>৭</a:t>
            </a:r>
            <a:r>
              <a:rPr lang="en-US" sz="5400" dirty="0">
                <a:solidFill>
                  <a:srgbClr val="00FF00"/>
                </a:solidFill>
                <a:latin typeface="Times" pitchFamily="-107" charset="0"/>
              </a:rPr>
              <a:t> = </a:t>
            </a:r>
            <a:r>
              <a:rPr lang="bn-IN" sz="5400" dirty="0">
                <a:solidFill>
                  <a:srgbClr val="00FF00"/>
                </a:solidFill>
                <a:latin typeface="Times" pitchFamily="-107" charset="0"/>
              </a:rPr>
              <a:t>৪</a:t>
            </a:r>
            <a:r>
              <a:rPr lang="en-US" sz="5400" dirty="0">
                <a:solidFill>
                  <a:srgbClr val="00FF00"/>
                </a:solidFill>
                <a:latin typeface="Times" pitchFamily="-107" charset="0"/>
              </a:rPr>
              <a:t> + </a:t>
            </a:r>
            <a:r>
              <a:rPr lang="bn-IN" sz="5400" dirty="0">
                <a:solidFill>
                  <a:srgbClr val="00FF00"/>
                </a:solidFill>
                <a:latin typeface="Times" pitchFamily="-107" charset="0"/>
              </a:rPr>
              <a:t>৩</a:t>
            </a:r>
            <a:r>
              <a:rPr lang="en-US" sz="5400" dirty="0">
                <a:solidFill>
                  <a:srgbClr val="00FF00"/>
                </a:solidFill>
                <a:latin typeface="Times" pitchFamily="-107" charset="0"/>
              </a:rPr>
              <a:t> </a:t>
            </a:r>
          </a:p>
        </p:txBody>
      </p:sp>
      <p:sp>
        <p:nvSpPr>
          <p:cNvPr id="45998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160"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5" name="Text Box 209"/>
          <p:cNvSpPr txBox="1">
            <a:spLocks noChangeArrowheads="1"/>
          </p:cNvSpPr>
          <p:nvPr/>
        </p:nvSpPr>
        <p:spPr bwMode="auto">
          <a:xfrm rot="16200000">
            <a:off x="4560094" y="2156152"/>
            <a:ext cx="3235325" cy="523220"/>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a:solidFill>
                  <a:srgbClr val="EEFF4B"/>
                </a:solidFill>
                <a:latin typeface="Times" pitchFamily="-107" charset="0"/>
              </a:rPr>
              <a:t>৩     সমাজ </a:t>
            </a:r>
            <a:endParaRPr lang="en-US" sz="2800" dirty="0">
              <a:solidFill>
                <a:srgbClr val="EEFF4B"/>
              </a:solidFill>
              <a:latin typeface="Times" pitchFamily="-107" charset="0"/>
            </a:endParaRPr>
          </a:p>
        </p:txBody>
      </p:sp>
      <p:sp>
        <p:nvSpPr>
          <p:cNvPr id="4162"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3"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8" name="Text Box 212"/>
          <p:cNvSpPr txBox="1">
            <a:spLocks noChangeArrowheads="1"/>
          </p:cNvSpPr>
          <p:nvPr/>
        </p:nvSpPr>
        <p:spPr bwMode="auto">
          <a:xfrm rot="-5385664">
            <a:off x="6005513" y="4409609"/>
            <a:ext cx="354012"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a:solidFill>
                  <a:srgbClr val="EEFF4B"/>
                </a:solidFill>
                <a:latin typeface="Times" pitchFamily="-107" charset="0"/>
              </a:rPr>
              <a:t>নী</a:t>
            </a:r>
            <a:endParaRPr lang="en-US" sz="2800" dirty="0">
              <a:solidFill>
                <a:srgbClr val="EEFF4B"/>
              </a:solidFill>
              <a:latin typeface="Times" pitchFamily="-107" charset="0"/>
              <a:ea typeface="+mn-ea"/>
              <a:cs typeface="+mn-cs"/>
            </a:endParaRPr>
          </a:p>
        </p:txBody>
      </p:sp>
      <p:sp>
        <p:nvSpPr>
          <p:cNvPr id="459989" name="Text Box 213"/>
          <p:cNvSpPr txBox="1">
            <a:spLocks noChangeArrowheads="1"/>
          </p:cNvSpPr>
          <p:nvPr/>
        </p:nvSpPr>
        <p:spPr bwMode="auto">
          <a:xfrm rot="-5400000">
            <a:off x="6016626" y="5422433"/>
            <a:ext cx="341312"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bn-IN" sz="2800" dirty="0">
                <a:solidFill>
                  <a:srgbClr val="EEFF4B"/>
                </a:solidFill>
                <a:latin typeface="Times" pitchFamily="-107" charset="0"/>
              </a:rPr>
              <a:t>য</a:t>
            </a:r>
            <a:endParaRPr lang="en-US" sz="2800" dirty="0">
              <a:solidFill>
                <a:srgbClr val="EEFF4B"/>
              </a:solidFill>
              <a:latin typeface="Times" pitchFamily="-107" charset="0"/>
              <a:ea typeface="+mn-ea"/>
              <a:cs typeface="+mn-cs"/>
            </a:endParaRPr>
          </a:p>
        </p:txBody>
      </p:sp>
      <p:sp>
        <p:nvSpPr>
          <p:cNvPr id="4166"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1" name="Text Box 215"/>
          <p:cNvSpPr txBox="1">
            <a:spLocks noChangeArrowheads="1"/>
          </p:cNvSpPr>
          <p:nvPr/>
        </p:nvSpPr>
        <p:spPr bwMode="auto">
          <a:xfrm rot="-5388536">
            <a:off x="2768601" y="3869858"/>
            <a:ext cx="1966912" cy="523220"/>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a:solidFill>
                  <a:srgbClr val="EEFF4B"/>
                </a:solidFill>
                <a:latin typeface="Times" pitchFamily="-107" charset="0"/>
              </a:rPr>
              <a:t>৪ ব্যক্তি </a:t>
            </a:r>
            <a:endParaRPr lang="en-US" sz="2800" dirty="0">
              <a:solidFill>
                <a:srgbClr val="EEFF4B"/>
              </a:solidFill>
              <a:latin typeface="Times" pitchFamily="-107" charset="0"/>
            </a:endParaRPr>
          </a:p>
        </p:txBody>
      </p:sp>
      <p:sp>
        <p:nvSpPr>
          <p:cNvPr id="4168"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70"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71"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6" name="Text Box 220"/>
          <p:cNvSpPr txBox="1">
            <a:spLocks noChangeArrowheads="1"/>
          </p:cNvSpPr>
          <p:nvPr/>
        </p:nvSpPr>
        <p:spPr bwMode="auto">
          <a:xfrm rot="-5400000">
            <a:off x="3540126" y="1025058"/>
            <a:ext cx="341312"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a:solidFill>
                  <a:srgbClr val="EEFF4B"/>
                </a:solidFill>
                <a:latin typeface="Times" pitchFamily="-107" charset="0"/>
              </a:rPr>
              <a:t>সৃ</a:t>
            </a:r>
            <a:endParaRPr lang="en-US" sz="2800" dirty="0">
              <a:solidFill>
                <a:srgbClr val="EEFF4B"/>
              </a:solidFill>
              <a:latin typeface="Times" pitchFamily="-107" charset="0"/>
            </a:endParaRPr>
          </a:p>
        </p:txBody>
      </p:sp>
      <p:sp>
        <p:nvSpPr>
          <p:cNvPr id="459999" name="Rectangle 223"/>
          <p:cNvSpPr>
            <a:spLocks noChangeArrowheads="1"/>
          </p:cNvSpPr>
          <p:nvPr/>
        </p:nvSpPr>
        <p:spPr bwMode="auto">
          <a:xfrm>
            <a:off x="7214078" y="4363750"/>
            <a:ext cx="1029127"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pitchFamily="-107" charset="0"/>
                <a:ea typeface="+mn-ea"/>
                <a:cs typeface="+mn-cs"/>
              </a:rPr>
              <a:t>(</a:t>
            </a:r>
            <a:r>
              <a:rPr lang="bn-IN" sz="1000" dirty="0">
                <a:solidFill>
                  <a:srgbClr val="FFFF00"/>
                </a:solidFill>
                <a:latin typeface="Times" pitchFamily="-107" charset="0"/>
                <a:ea typeface="+mn-ea"/>
                <a:cs typeface="+mn-cs"/>
              </a:rPr>
              <a:t>৫০০ </a:t>
            </a:r>
            <a:r>
              <a:rPr lang="bn-IN" sz="1000" dirty="0">
                <a:solidFill>
                  <a:srgbClr val="FFFF00"/>
                </a:solidFill>
              </a:rPr>
              <a:t>খ্রিষ্ট পূর্ব)  </a:t>
            </a:r>
            <a:endParaRPr lang="en-SG" sz="1000" dirty="0">
              <a:solidFill>
                <a:srgbClr val="FFFF00"/>
              </a:solidFill>
            </a:endParaRPr>
          </a:p>
          <a:p>
            <a:pPr>
              <a:defRPr/>
            </a:pPr>
            <a:r>
              <a:rPr lang="en-US" sz="1000" dirty="0">
                <a:solidFill>
                  <a:srgbClr val="FFFF00"/>
                </a:solidFill>
                <a:latin typeface="Times" pitchFamily="-107" charset="0"/>
                <a:ea typeface="+mn-ea"/>
                <a:cs typeface="+mn-cs"/>
              </a:rPr>
              <a:t>.)</a:t>
            </a:r>
          </a:p>
        </p:txBody>
      </p:sp>
      <p:sp>
        <p:nvSpPr>
          <p:cNvPr id="4177"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8"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nvGrpSpPr>
          <p:cNvPr id="4179" name="Group 227"/>
          <p:cNvGrpSpPr>
            <a:grpSpLocks/>
          </p:cNvGrpSpPr>
          <p:nvPr/>
        </p:nvGrpSpPr>
        <p:grpSpPr bwMode="auto">
          <a:xfrm>
            <a:off x="6591300" y="4418013"/>
            <a:ext cx="952500" cy="527050"/>
            <a:chOff x="4152" y="2783"/>
            <a:chExt cx="600" cy="332"/>
          </a:xfrm>
        </p:grpSpPr>
        <p:sp>
          <p:nvSpPr>
            <p:cNvPr id="4265"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66"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67"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4180"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1"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2" name="Rectangle 233"/>
          <p:cNvSpPr>
            <a:spLocks noChangeArrowheads="1"/>
          </p:cNvSpPr>
          <p:nvPr/>
        </p:nvSpPr>
        <p:spPr bwMode="auto">
          <a:xfrm>
            <a:off x="6599238" y="43942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sp>
        <p:nvSpPr>
          <p:cNvPr id="4183"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84"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185" name="Rectangle 236"/>
          <p:cNvSpPr>
            <a:spLocks noChangeArrowheads="1"/>
          </p:cNvSpPr>
          <p:nvPr/>
        </p:nvSpPr>
        <p:spPr bwMode="auto">
          <a:xfrm>
            <a:off x="6610350" y="5102225"/>
            <a:ext cx="456855"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200" dirty="0">
                <a:solidFill>
                  <a:srgbClr val="000000"/>
                </a:solidFill>
                <a:latin typeface="Chicago" charset="0"/>
              </a:rPr>
              <a:t>যিশু</a:t>
            </a:r>
            <a:endParaRPr lang="en-US" sz="1200" dirty="0">
              <a:solidFill>
                <a:srgbClr val="000000"/>
              </a:solidFill>
              <a:latin typeface="Chicago" charset="0"/>
            </a:endParaRPr>
          </a:p>
        </p:txBody>
      </p:sp>
      <p:sp>
        <p:nvSpPr>
          <p:cNvPr id="4186"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7"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8"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9"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0"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1"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2"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002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3" name="Text Box 247"/>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a:solidFill>
                  <a:schemeClr val="tx1"/>
                </a:solidFill>
                <a:latin typeface="Comic Sans MS" pitchFamily="-107" charset="0"/>
                <a:ea typeface="+mn-ea"/>
                <a:cs typeface="+mn-cs"/>
              </a:rPr>
              <a:t>আদিপুস্তক থেকে ইষ্টার</a:t>
            </a:r>
            <a:endParaRPr lang="en-US" sz="1200" dirty="0">
              <a:solidFill>
                <a:schemeClr val="tx1"/>
              </a:solidFill>
              <a:latin typeface="Comic Sans MS" pitchFamily="-107" charset="0"/>
              <a:ea typeface="+mn-ea"/>
              <a:cs typeface="+mn-cs"/>
            </a:endParaRPr>
          </a:p>
        </p:txBody>
      </p:sp>
      <p:sp>
        <p:nvSpPr>
          <p:cNvPr id="4197" name="Text Box 24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60035" name="Rectangle 259"/>
          <p:cNvSpPr>
            <a:spLocks noChangeArrowheads="1"/>
          </p:cNvSpPr>
          <p:nvPr/>
        </p:nvSpPr>
        <p:spPr bwMode="auto">
          <a:xfrm>
            <a:off x="8107363"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01</a:t>
            </a:r>
          </a:p>
        </p:txBody>
      </p:sp>
      <p:grpSp>
        <p:nvGrpSpPr>
          <p:cNvPr id="4203" name="Group 260"/>
          <p:cNvGrpSpPr>
            <a:grpSpLocks/>
          </p:cNvGrpSpPr>
          <p:nvPr/>
        </p:nvGrpSpPr>
        <p:grpSpPr bwMode="auto">
          <a:xfrm>
            <a:off x="5184775" y="1360488"/>
            <a:ext cx="2894013" cy="4484687"/>
            <a:chOff x="3247" y="839"/>
            <a:chExt cx="1823" cy="2825"/>
          </a:xfrm>
        </p:grpSpPr>
        <p:grpSp>
          <p:nvGrpSpPr>
            <p:cNvPr id="4213" name="Group 261"/>
            <p:cNvGrpSpPr>
              <a:grpSpLocks/>
            </p:cNvGrpSpPr>
            <p:nvPr/>
          </p:nvGrpSpPr>
          <p:grpSpPr bwMode="auto">
            <a:xfrm>
              <a:off x="3247" y="1390"/>
              <a:ext cx="331" cy="369"/>
              <a:chOff x="1567" y="1192"/>
              <a:chExt cx="331" cy="369"/>
            </a:xfrm>
          </p:grpSpPr>
          <p:grpSp>
            <p:nvGrpSpPr>
              <p:cNvPr id="4253" name="Group 262"/>
              <p:cNvGrpSpPr>
                <a:grpSpLocks/>
              </p:cNvGrpSpPr>
              <p:nvPr/>
            </p:nvGrpSpPr>
            <p:grpSpPr bwMode="auto">
              <a:xfrm>
                <a:off x="1567" y="1192"/>
                <a:ext cx="331" cy="369"/>
                <a:chOff x="1084" y="711"/>
                <a:chExt cx="2950" cy="2769"/>
              </a:xfrm>
            </p:grpSpPr>
            <p:grpSp>
              <p:nvGrpSpPr>
                <p:cNvPr id="4255" name="Group 263"/>
                <p:cNvGrpSpPr>
                  <a:grpSpLocks/>
                </p:cNvGrpSpPr>
                <p:nvPr/>
              </p:nvGrpSpPr>
              <p:grpSpPr bwMode="auto">
                <a:xfrm>
                  <a:off x="1084" y="711"/>
                  <a:ext cx="2950" cy="2769"/>
                  <a:chOff x="2707" y="548"/>
                  <a:chExt cx="2950" cy="2769"/>
                </a:xfrm>
              </p:grpSpPr>
              <p:grpSp>
                <p:nvGrpSpPr>
                  <p:cNvPr id="4261" name="Group 264"/>
                  <p:cNvGrpSpPr>
                    <a:grpSpLocks/>
                  </p:cNvGrpSpPr>
                  <p:nvPr/>
                </p:nvGrpSpPr>
                <p:grpSpPr bwMode="auto">
                  <a:xfrm>
                    <a:off x="3180" y="1046"/>
                    <a:ext cx="2105" cy="1421"/>
                    <a:chOff x="578" y="2316"/>
                    <a:chExt cx="2105" cy="1421"/>
                  </a:xfrm>
                </p:grpSpPr>
                <p:sp>
                  <p:nvSpPr>
                    <p:cNvPr id="4263" name="Freeform 265"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64" name="Freeform 266"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262" name="Picture 267"/>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256" name="Freeform 268"/>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57" name="Freeform 269"/>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58" name="Freeform 270"/>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59" name="Freeform 271"/>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60" name="Freeform 272"/>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254" name="Rectangle 273"/>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4" name="Group 274"/>
            <p:cNvGrpSpPr>
              <a:grpSpLocks/>
            </p:cNvGrpSpPr>
            <p:nvPr/>
          </p:nvGrpSpPr>
          <p:grpSpPr bwMode="auto">
            <a:xfrm>
              <a:off x="3250" y="3295"/>
              <a:ext cx="331" cy="369"/>
              <a:chOff x="1567" y="1192"/>
              <a:chExt cx="331" cy="369"/>
            </a:xfrm>
          </p:grpSpPr>
          <p:grpSp>
            <p:nvGrpSpPr>
              <p:cNvPr id="4241" name="Group 275"/>
              <p:cNvGrpSpPr>
                <a:grpSpLocks/>
              </p:cNvGrpSpPr>
              <p:nvPr/>
            </p:nvGrpSpPr>
            <p:grpSpPr bwMode="auto">
              <a:xfrm>
                <a:off x="1567" y="1192"/>
                <a:ext cx="331" cy="369"/>
                <a:chOff x="1084" y="711"/>
                <a:chExt cx="2950" cy="2769"/>
              </a:xfrm>
            </p:grpSpPr>
            <p:grpSp>
              <p:nvGrpSpPr>
                <p:cNvPr id="4243" name="Group 276"/>
                <p:cNvGrpSpPr>
                  <a:grpSpLocks/>
                </p:cNvGrpSpPr>
                <p:nvPr/>
              </p:nvGrpSpPr>
              <p:grpSpPr bwMode="auto">
                <a:xfrm>
                  <a:off x="1084" y="711"/>
                  <a:ext cx="2950" cy="2769"/>
                  <a:chOff x="2707" y="548"/>
                  <a:chExt cx="2950" cy="2769"/>
                </a:xfrm>
              </p:grpSpPr>
              <p:grpSp>
                <p:nvGrpSpPr>
                  <p:cNvPr id="4249" name="Group 277"/>
                  <p:cNvGrpSpPr>
                    <a:grpSpLocks/>
                  </p:cNvGrpSpPr>
                  <p:nvPr/>
                </p:nvGrpSpPr>
                <p:grpSpPr bwMode="auto">
                  <a:xfrm>
                    <a:off x="3180" y="1046"/>
                    <a:ext cx="2105" cy="1421"/>
                    <a:chOff x="578" y="2316"/>
                    <a:chExt cx="2105" cy="1421"/>
                  </a:xfrm>
                </p:grpSpPr>
                <p:sp>
                  <p:nvSpPr>
                    <p:cNvPr id="4251" name="Freeform 278"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52" name="Freeform 279"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250" name="Picture 280"/>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244" name="Freeform 281"/>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45" name="Freeform 282"/>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46" name="Freeform 283"/>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47" name="Freeform 284"/>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48" name="Freeform 285"/>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242" name="Rectangle 286"/>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5" name="Group 287"/>
            <p:cNvGrpSpPr>
              <a:grpSpLocks/>
            </p:cNvGrpSpPr>
            <p:nvPr/>
          </p:nvGrpSpPr>
          <p:grpSpPr bwMode="auto">
            <a:xfrm>
              <a:off x="4739" y="839"/>
              <a:ext cx="331" cy="369"/>
              <a:chOff x="1567" y="1192"/>
              <a:chExt cx="331" cy="369"/>
            </a:xfrm>
          </p:grpSpPr>
          <p:grpSp>
            <p:nvGrpSpPr>
              <p:cNvPr id="4229" name="Group 288"/>
              <p:cNvGrpSpPr>
                <a:grpSpLocks/>
              </p:cNvGrpSpPr>
              <p:nvPr/>
            </p:nvGrpSpPr>
            <p:grpSpPr bwMode="auto">
              <a:xfrm>
                <a:off x="1567" y="1192"/>
                <a:ext cx="331" cy="369"/>
                <a:chOff x="1084" y="711"/>
                <a:chExt cx="2950" cy="2769"/>
              </a:xfrm>
            </p:grpSpPr>
            <p:grpSp>
              <p:nvGrpSpPr>
                <p:cNvPr id="4231" name="Group 289"/>
                <p:cNvGrpSpPr>
                  <a:grpSpLocks/>
                </p:cNvGrpSpPr>
                <p:nvPr/>
              </p:nvGrpSpPr>
              <p:grpSpPr bwMode="auto">
                <a:xfrm>
                  <a:off x="1084" y="711"/>
                  <a:ext cx="2950" cy="2769"/>
                  <a:chOff x="2707" y="548"/>
                  <a:chExt cx="2950" cy="2769"/>
                </a:xfrm>
              </p:grpSpPr>
              <p:grpSp>
                <p:nvGrpSpPr>
                  <p:cNvPr id="4237" name="Group 290"/>
                  <p:cNvGrpSpPr>
                    <a:grpSpLocks/>
                  </p:cNvGrpSpPr>
                  <p:nvPr/>
                </p:nvGrpSpPr>
                <p:grpSpPr bwMode="auto">
                  <a:xfrm>
                    <a:off x="3180" y="1046"/>
                    <a:ext cx="2105" cy="1421"/>
                    <a:chOff x="578" y="2316"/>
                    <a:chExt cx="2105" cy="1421"/>
                  </a:xfrm>
                </p:grpSpPr>
                <p:sp>
                  <p:nvSpPr>
                    <p:cNvPr id="4239" name="Freeform 291"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40" name="Freeform 292"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238" name="Picture 293"/>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232" name="Freeform 294"/>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33" name="Freeform 295"/>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34" name="Freeform 296"/>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35" name="Freeform 297"/>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36" name="Freeform 298"/>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230" name="Rectangle 299"/>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6" name="Group 300"/>
            <p:cNvGrpSpPr>
              <a:grpSpLocks/>
            </p:cNvGrpSpPr>
            <p:nvPr/>
          </p:nvGrpSpPr>
          <p:grpSpPr bwMode="auto">
            <a:xfrm>
              <a:off x="4739" y="1351"/>
              <a:ext cx="331" cy="369"/>
              <a:chOff x="1567" y="1192"/>
              <a:chExt cx="331" cy="369"/>
            </a:xfrm>
          </p:grpSpPr>
          <p:grpSp>
            <p:nvGrpSpPr>
              <p:cNvPr id="4217" name="Group 301"/>
              <p:cNvGrpSpPr>
                <a:grpSpLocks/>
              </p:cNvGrpSpPr>
              <p:nvPr/>
            </p:nvGrpSpPr>
            <p:grpSpPr bwMode="auto">
              <a:xfrm>
                <a:off x="1567" y="1192"/>
                <a:ext cx="331" cy="369"/>
                <a:chOff x="1084" y="711"/>
                <a:chExt cx="2950" cy="2769"/>
              </a:xfrm>
            </p:grpSpPr>
            <p:grpSp>
              <p:nvGrpSpPr>
                <p:cNvPr id="4219" name="Group 302"/>
                <p:cNvGrpSpPr>
                  <a:grpSpLocks/>
                </p:cNvGrpSpPr>
                <p:nvPr/>
              </p:nvGrpSpPr>
              <p:grpSpPr bwMode="auto">
                <a:xfrm>
                  <a:off x="1084" y="711"/>
                  <a:ext cx="2950" cy="2769"/>
                  <a:chOff x="2707" y="548"/>
                  <a:chExt cx="2950" cy="2769"/>
                </a:xfrm>
              </p:grpSpPr>
              <p:grpSp>
                <p:nvGrpSpPr>
                  <p:cNvPr id="4225" name="Group 303"/>
                  <p:cNvGrpSpPr>
                    <a:grpSpLocks/>
                  </p:cNvGrpSpPr>
                  <p:nvPr/>
                </p:nvGrpSpPr>
                <p:grpSpPr bwMode="auto">
                  <a:xfrm>
                    <a:off x="3180" y="1046"/>
                    <a:ext cx="2105" cy="1421"/>
                    <a:chOff x="578" y="2316"/>
                    <a:chExt cx="2105" cy="1421"/>
                  </a:xfrm>
                </p:grpSpPr>
                <p:sp>
                  <p:nvSpPr>
                    <p:cNvPr id="4227" name="Freeform 304"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28" name="Freeform 305"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226" name="Picture 306"/>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220" name="Freeform 307"/>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21" name="Freeform 308"/>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22" name="Freeform 309"/>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23" name="Freeform 310"/>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24" name="Freeform 311"/>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218" name="Rectangle 312"/>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460031" name="Text Box 255"/>
          <p:cNvSpPr txBox="1">
            <a:spLocks noChangeArrowheads="1"/>
          </p:cNvSpPr>
          <p:nvPr/>
        </p:nvSpPr>
        <p:spPr bwMode="auto">
          <a:xfrm>
            <a:off x="5064125" y="2297113"/>
            <a:ext cx="6477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a:solidFill>
                  <a:srgbClr val="FFFFFF"/>
                </a:solidFill>
                <a:effectLst>
                  <a:outerShdw blurRad="50800" dist="101600" dir="2700000" algn="tl" rotWithShape="0">
                    <a:srgbClr val="000000"/>
                  </a:outerShdw>
                </a:effectLst>
                <a:latin typeface="Kosher-Normal" charset="0"/>
              </a:rPr>
              <a:t>এসি</a:t>
            </a:r>
            <a:endParaRPr lang="en-US" i="1" dirty="0"/>
          </a:p>
        </p:txBody>
      </p:sp>
      <p:sp>
        <p:nvSpPr>
          <p:cNvPr id="460032" name="Text Box 256"/>
          <p:cNvSpPr txBox="1">
            <a:spLocks noChangeArrowheads="1"/>
          </p:cNvSpPr>
          <p:nvPr/>
        </p:nvSpPr>
        <p:spPr bwMode="auto">
          <a:xfrm>
            <a:off x="5064125" y="5340350"/>
            <a:ext cx="6731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a:solidFill>
                  <a:schemeClr val="tx1"/>
                </a:solidFill>
                <a:effectLst>
                  <a:outerShdw blurRad="50800" dist="76200" dir="2700000" algn="tl" rotWithShape="0">
                    <a:srgbClr val="000000"/>
                  </a:outerShdw>
                </a:effectLst>
                <a:latin typeface="Kosher-Normal" charset="0"/>
              </a:rPr>
              <a:t>এলসি</a:t>
            </a:r>
            <a:endParaRPr lang="en-US" b="0" i="1" dirty="0">
              <a:solidFill>
                <a:schemeClr val="tx1"/>
              </a:solidFill>
              <a:effectLst>
                <a:outerShdw blurRad="50800" dist="76200" dir="2700000" algn="tl" rotWithShape="0">
                  <a:srgbClr val="000000"/>
                </a:outerShdw>
              </a:effectLst>
              <a:latin typeface="Helvetica" charset="0"/>
            </a:endParaRPr>
          </a:p>
          <a:p>
            <a:pPr algn="ctr">
              <a:spcBef>
                <a:spcPct val="50000"/>
              </a:spcBef>
              <a:defRPr/>
            </a:pPr>
            <a:endParaRPr lang="en-US" i="1" dirty="0"/>
          </a:p>
        </p:txBody>
      </p:sp>
      <p:grpSp>
        <p:nvGrpSpPr>
          <p:cNvPr id="285" name="Group 284"/>
          <p:cNvGrpSpPr/>
          <p:nvPr/>
        </p:nvGrpSpPr>
        <p:grpSpPr>
          <a:xfrm>
            <a:off x="6580188" y="1111250"/>
            <a:ext cx="1724285" cy="2382838"/>
            <a:chOff x="6580188" y="1111250"/>
            <a:chExt cx="1724285" cy="2382838"/>
          </a:xfrm>
        </p:grpSpPr>
        <p:sp>
          <p:nvSpPr>
            <p:cNvPr id="425" name="Rectangle 424"/>
            <p:cNvSpPr/>
            <p:nvPr/>
          </p:nvSpPr>
          <p:spPr>
            <a:xfrm>
              <a:off x="7206095" y="1182383"/>
              <a:ext cx="1098378" cy="246221"/>
            </a:xfrm>
            <a:prstGeom prst="rect">
              <a:avLst/>
            </a:prstGeom>
          </p:spPr>
          <p:txBody>
            <a:bodyPr wrap="none">
              <a:spAutoFit/>
            </a:bodyPr>
            <a:lstStyle/>
            <a:p>
              <a:pPr>
                <a:defRPr/>
              </a:pPr>
              <a:r>
                <a:rPr lang="bn-IN" sz="1000" b="1" dirty="0">
                  <a:solidFill>
                    <a:srgbClr val="FFFF00"/>
                  </a:solidFill>
                  <a:effectLst/>
                </a:rPr>
                <a:t>(১০০০ খ্রিষ্ট পূর্ব)  </a:t>
              </a:r>
              <a:endParaRPr lang="en-SG" sz="1000" dirty="0">
                <a:solidFill>
                  <a:srgbClr val="FFFF00"/>
                </a:solidFill>
              </a:endParaRPr>
            </a:p>
          </p:txBody>
        </p:sp>
        <p:sp>
          <p:nvSpPr>
            <p:cNvPr id="4270" name="Freeform 85"/>
            <p:cNvSpPr>
              <a:spLocks/>
            </p:cNvSpPr>
            <p:nvPr/>
          </p:nvSpPr>
          <p:spPr bwMode="auto">
            <a:xfrm>
              <a:off x="7326313" y="3429000"/>
              <a:ext cx="204788"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271" name="Freeform 86"/>
            <p:cNvSpPr>
              <a:spLocks/>
            </p:cNvSpPr>
            <p:nvPr/>
          </p:nvSpPr>
          <p:spPr bwMode="auto">
            <a:xfrm>
              <a:off x="7351713" y="139700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272" name="Freeform 87"/>
            <p:cNvSpPr>
              <a:spLocks/>
            </p:cNvSpPr>
            <p:nvPr/>
          </p:nvSpPr>
          <p:spPr bwMode="auto">
            <a:xfrm>
              <a:off x="7326313" y="341630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281" name="AutoShape 96"/>
            <p:cNvSpPr>
              <a:spLocks noChangeArrowheads="1"/>
            </p:cNvSpPr>
            <p:nvPr/>
          </p:nvSpPr>
          <p:spPr bwMode="auto">
            <a:xfrm>
              <a:off x="6588126" y="1279525"/>
              <a:ext cx="744538" cy="2825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82" name="Rectangle 97"/>
            <p:cNvSpPr>
              <a:spLocks noChangeArrowheads="1"/>
            </p:cNvSpPr>
            <p:nvPr/>
          </p:nvSpPr>
          <p:spPr bwMode="auto">
            <a:xfrm>
              <a:off x="6586538" y="1443038"/>
              <a:ext cx="971550" cy="167163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3" name="AutoShape 98"/>
            <p:cNvSpPr>
              <a:spLocks noChangeArrowheads="1"/>
            </p:cNvSpPr>
            <p:nvPr/>
          </p:nvSpPr>
          <p:spPr bwMode="auto">
            <a:xfrm>
              <a:off x="6607176" y="1311275"/>
              <a:ext cx="706438" cy="106362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88" name="Line 103"/>
            <p:cNvSpPr>
              <a:spLocks noChangeShapeType="1"/>
            </p:cNvSpPr>
            <p:nvPr/>
          </p:nvSpPr>
          <p:spPr bwMode="auto">
            <a:xfrm>
              <a:off x="6627813" y="11112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92" name="Line 107"/>
            <p:cNvSpPr>
              <a:spLocks noChangeShapeType="1"/>
            </p:cNvSpPr>
            <p:nvPr/>
          </p:nvSpPr>
          <p:spPr bwMode="auto">
            <a:xfrm>
              <a:off x="6627813" y="17843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93" name="Line 108"/>
            <p:cNvSpPr>
              <a:spLocks noChangeShapeType="1"/>
            </p:cNvSpPr>
            <p:nvPr/>
          </p:nvSpPr>
          <p:spPr bwMode="auto">
            <a:xfrm>
              <a:off x="6615113" y="24828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94" name="Line 109"/>
            <p:cNvSpPr>
              <a:spLocks noChangeShapeType="1"/>
            </p:cNvSpPr>
            <p:nvPr/>
          </p:nvSpPr>
          <p:spPr bwMode="auto">
            <a:xfrm>
              <a:off x="6615113" y="26606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9886" name="Rectangle 110"/>
            <p:cNvSpPr>
              <a:spLocks noChangeArrowheads="1"/>
            </p:cNvSpPr>
            <p:nvPr/>
          </p:nvSpPr>
          <p:spPr bwMode="auto">
            <a:xfrm>
              <a:off x="6653213" y="1600200"/>
              <a:ext cx="702114" cy="228268"/>
            </a:xfrm>
            <a:prstGeom prst="rect">
              <a:avLst/>
            </a:prstGeom>
            <a:noFill/>
            <a:ln w="12700">
              <a:noFill/>
              <a:miter lim="800000"/>
              <a:headEnd/>
              <a:tailEnd/>
            </a:ln>
            <a:effectLst/>
          </p:spPr>
          <p:txBody>
            <a:bodyPr wrap="none" lIns="90487" tIns="44450" rIns="90487" bIns="44450">
              <a:spAutoFit/>
            </a:bodyPr>
            <a:lstStyle/>
            <a:p>
              <a:pPr>
                <a:defRPr/>
              </a:pPr>
              <a:r>
                <a:rPr lang="en-US" sz="900" dirty="0">
                  <a:solidFill>
                    <a:srgbClr val="000000"/>
                  </a:solidFill>
                  <a:effectLst>
                    <a:outerShdw blurRad="38100" dist="38100" dir="2700000" algn="tl">
                      <a:srgbClr val="FFFFFF"/>
                    </a:outerShdw>
                  </a:effectLst>
                  <a:latin typeface="Helvetica" charset="0"/>
                </a:rPr>
                <a:t> ••• </a:t>
              </a:r>
              <a:r>
                <a:rPr lang="bn-IN" sz="900" dirty="0">
                  <a:solidFill>
                    <a:srgbClr val="000000"/>
                  </a:solidFill>
                  <a:effectLst>
                    <a:outerShdw blurRad="38100" dist="38100" dir="2700000" algn="tl">
                      <a:srgbClr val="FFFFFF"/>
                    </a:outerShdw>
                  </a:effectLst>
                  <a:latin typeface="Helvetica" charset="0"/>
                </a:rPr>
                <a:t>ভঙ্গ</a:t>
              </a:r>
              <a:r>
                <a:rPr lang="en-US" sz="900" dirty="0">
                  <a:solidFill>
                    <a:srgbClr val="000000"/>
                  </a:solidFill>
                  <a:effectLst>
                    <a:outerShdw blurRad="38100" dist="38100" dir="2700000" algn="tl">
                      <a:srgbClr val="FFFFFF"/>
                    </a:outerShdw>
                  </a:effectLst>
                  <a:latin typeface="Helvetica" charset="0"/>
                </a:rPr>
                <a:t>••• </a:t>
              </a:r>
            </a:p>
          </p:txBody>
        </p:sp>
        <p:sp>
          <p:nvSpPr>
            <p:cNvPr id="4296" name="Rectangle 111"/>
            <p:cNvSpPr>
              <a:spLocks noChangeArrowheads="1"/>
            </p:cNvSpPr>
            <p:nvPr/>
          </p:nvSpPr>
          <p:spPr bwMode="auto">
            <a:xfrm>
              <a:off x="6589713" y="1978025"/>
              <a:ext cx="608013"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bn-IN" sz="800" dirty="0">
                  <a:solidFill>
                    <a:srgbClr val="000000"/>
                  </a:solidFill>
                  <a:latin typeface="Helvetica" charset="0"/>
                </a:rPr>
                <a:t>ইশ্রায়েল </a:t>
              </a:r>
              <a:endParaRPr lang="en-US" sz="800" dirty="0">
                <a:solidFill>
                  <a:srgbClr val="000000"/>
                </a:solidFill>
                <a:latin typeface="Helvetica" charset="0"/>
              </a:endParaRPr>
            </a:p>
          </p:txBody>
        </p:sp>
        <p:sp>
          <p:nvSpPr>
            <p:cNvPr id="4297" name="Rectangle 112"/>
            <p:cNvSpPr>
              <a:spLocks noChangeArrowheads="1"/>
            </p:cNvSpPr>
            <p:nvPr/>
          </p:nvSpPr>
          <p:spPr bwMode="auto">
            <a:xfrm>
              <a:off x="6680201" y="2143125"/>
              <a:ext cx="774250" cy="212879"/>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a:solidFill>
                    <a:srgbClr val="000000"/>
                  </a:solidFill>
                  <a:latin typeface="Helvetica" charset="0"/>
                </a:rPr>
                <a:t>১০             ২</a:t>
              </a:r>
              <a:endParaRPr lang="en-US" sz="800" dirty="0">
                <a:solidFill>
                  <a:srgbClr val="000000"/>
                </a:solidFill>
                <a:latin typeface="Helvetica" charset="0"/>
              </a:endParaRPr>
            </a:p>
          </p:txBody>
        </p:sp>
        <p:sp>
          <p:nvSpPr>
            <p:cNvPr id="4298" name="Rectangle 113"/>
            <p:cNvSpPr>
              <a:spLocks noChangeArrowheads="1"/>
            </p:cNvSpPr>
            <p:nvPr/>
          </p:nvSpPr>
          <p:spPr bwMode="auto">
            <a:xfrm>
              <a:off x="6597651" y="2498725"/>
              <a:ext cx="955389"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solidFill>
                    <a:srgbClr val="000000"/>
                  </a:solidFill>
                  <a:latin typeface="Helvetica" charset="0"/>
                </a:rPr>
                <a:t> </a:t>
              </a:r>
              <a:r>
                <a:rPr lang="bn-IN" sz="800" dirty="0">
                  <a:solidFill>
                    <a:srgbClr val="000000"/>
                  </a:solidFill>
                  <a:latin typeface="Helvetica" charset="0"/>
                </a:rPr>
                <a:t>২০-জে </a:t>
              </a:r>
              <a:r>
                <a:rPr lang="en-US" sz="800" dirty="0">
                  <a:solidFill>
                    <a:srgbClr val="000000"/>
                  </a:solidFill>
                  <a:latin typeface="Helvetica" charset="0"/>
                </a:rPr>
                <a:t>  </a:t>
              </a:r>
              <a:r>
                <a:rPr lang="bn-IN" sz="800" dirty="0">
                  <a:solidFill>
                    <a:srgbClr val="000000"/>
                  </a:solidFill>
                  <a:latin typeface="Helvetica" charset="0"/>
                </a:rPr>
                <a:t> ২০-আর</a:t>
              </a:r>
              <a:endParaRPr lang="en-US" sz="800" dirty="0">
                <a:solidFill>
                  <a:srgbClr val="000000"/>
                </a:solidFill>
                <a:latin typeface="Helvetica" charset="0"/>
              </a:endParaRPr>
            </a:p>
          </p:txBody>
        </p:sp>
        <p:sp>
          <p:nvSpPr>
            <p:cNvPr id="4299" name="Rectangle 114"/>
            <p:cNvSpPr>
              <a:spLocks noChangeArrowheads="1"/>
            </p:cNvSpPr>
            <p:nvPr/>
          </p:nvSpPr>
          <p:spPr bwMode="auto">
            <a:xfrm>
              <a:off x="6626402" y="2689225"/>
              <a:ext cx="84478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solidFill>
                    <a:srgbClr val="000000"/>
                  </a:solidFill>
                  <a:latin typeface="Helvetica" charset="0"/>
                </a:rPr>
                <a:t> </a:t>
              </a:r>
              <a:r>
                <a:rPr lang="bn-IN" sz="800" dirty="0">
                  <a:solidFill>
                    <a:srgbClr val="000000"/>
                  </a:solidFill>
                  <a:latin typeface="Helvetica" charset="0"/>
                </a:rPr>
                <a:t>২০০        ৩৫০</a:t>
              </a:r>
              <a:endParaRPr lang="en-US" sz="800" dirty="0">
                <a:solidFill>
                  <a:srgbClr val="000000"/>
                </a:solidFill>
                <a:latin typeface="Helvetica" charset="0"/>
              </a:endParaRPr>
            </a:p>
          </p:txBody>
        </p:sp>
        <p:sp>
          <p:nvSpPr>
            <p:cNvPr id="4300" name="Rectangle 115"/>
            <p:cNvSpPr>
              <a:spLocks noChangeArrowheads="1"/>
            </p:cNvSpPr>
            <p:nvPr/>
          </p:nvSpPr>
          <p:spPr bwMode="auto">
            <a:xfrm>
              <a:off x="6584069" y="2831747"/>
              <a:ext cx="936153"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a:solidFill>
                    <a:srgbClr val="000000"/>
                  </a:solidFill>
                  <a:latin typeface="Helvetica" charset="0"/>
                </a:rPr>
                <a:t>অশূর        বাবিল</a:t>
              </a:r>
              <a:endParaRPr lang="en-US" sz="800" dirty="0">
                <a:solidFill>
                  <a:srgbClr val="000000"/>
                </a:solidFill>
                <a:latin typeface="Helvetica" charset="0"/>
              </a:endParaRPr>
            </a:p>
          </p:txBody>
        </p:sp>
        <p:sp>
          <p:nvSpPr>
            <p:cNvPr id="4301" name="Line 116"/>
            <p:cNvSpPr>
              <a:spLocks noChangeShapeType="1"/>
            </p:cNvSpPr>
            <p:nvPr/>
          </p:nvSpPr>
          <p:spPr bwMode="auto">
            <a:xfrm>
              <a:off x="6627813" y="28384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 name="Rectangle 117"/>
            <p:cNvSpPr>
              <a:spLocks noChangeArrowheads="1"/>
            </p:cNvSpPr>
            <p:nvPr/>
          </p:nvSpPr>
          <p:spPr bwMode="auto">
            <a:xfrm>
              <a:off x="6618288" y="1800225"/>
              <a:ext cx="89607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a:solidFill>
                    <a:srgbClr val="000000"/>
                  </a:solidFill>
                  <a:latin typeface="Helvetica" charset="0"/>
                </a:rPr>
                <a:t>উত্তর       দক্ষিণ </a:t>
              </a:r>
              <a:endParaRPr lang="en-US" sz="800" dirty="0">
                <a:solidFill>
                  <a:srgbClr val="000000"/>
                </a:solidFill>
                <a:latin typeface="Helvetica" charset="0"/>
              </a:endParaRPr>
            </a:p>
          </p:txBody>
        </p:sp>
        <p:sp>
          <p:nvSpPr>
            <p:cNvPr id="4303" name="Line 118"/>
            <p:cNvSpPr>
              <a:spLocks noChangeShapeType="1"/>
            </p:cNvSpPr>
            <p:nvPr/>
          </p:nvSpPr>
          <p:spPr bwMode="auto">
            <a:xfrm>
              <a:off x="6621463" y="30162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4" name="Line 119"/>
            <p:cNvSpPr>
              <a:spLocks noChangeShapeType="1"/>
            </p:cNvSpPr>
            <p:nvPr/>
          </p:nvSpPr>
          <p:spPr bwMode="auto">
            <a:xfrm>
              <a:off x="7059613" y="1866900"/>
              <a:ext cx="0" cy="1181100"/>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9896" name="Rectangle 120"/>
            <p:cNvSpPr>
              <a:spLocks noChangeArrowheads="1"/>
            </p:cNvSpPr>
            <p:nvPr/>
          </p:nvSpPr>
          <p:spPr bwMode="auto">
            <a:xfrm>
              <a:off x="6764398" y="2308225"/>
              <a:ext cx="671658" cy="212879"/>
            </a:xfrm>
            <a:prstGeom prst="rect">
              <a:avLst/>
            </a:prstGeom>
            <a:noFill/>
            <a:ln w="12700">
              <a:noFill/>
              <a:miter lim="800000"/>
              <a:headEnd/>
              <a:tailEnd/>
            </a:ln>
            <a:effectLst/>
          </p:spPr>
          <p:txBody>
            <a:bodyPr wrap="none" lIns="90487" tIns="44450" rIns="90487" bIns="44450">
              <a:spAutoFit/>
            </a:bodyPr>
            <a:lstStyle/>
            <a:p>
              <a:pPr>
                <a:defRPr/>
              </a:pPr>
              <a:r>
                <a:rPr lang="bn-IN" sz="800" dirty="0">
                  <a:solidFill>
                    <a:srgbClr val="000000"/>
                  </a:solidFill>
                  <a:effectLst>
                    <a:outerShdw blurRad="38100" dist="38100" dir="2700000" algn="tl">
                      <a:srgbClr val="FFFFFF"/>
                    </a:outerShdw>
                  </a:effectLst>
                  <a:latin typeface="Helvetica" charset="0"/>
                </a:rPr>
                <a:t>ভাববাদিরা</a:t>
              </a:r>
              <a:endParaRPr lang="en-US" sz="800" dirty="0">
                <a:solidFill>
                  <a:srgbClr val="000000"/>
                </a:solidFill>
                <a:effectLst>
                  <a:outerShdw blurRad="38100" dist="38100" dir="2700000" algn="tl">
                    <a:srgbClr val="FFFFFF"/>
                  </a:outerShdw>
                </a:effectLst>
                <a:latin typeface="Helvetica" charset="0"/>
              </a:endParaRPr>
            </a:p>
          </p:txBody>
        </p:sp>
        <p:sp>
          <p:nvSpPr>
            <p:cNvPr id="4306" name="Line 121"/>
            <p:cNvSpPr>
              <a:spLocks noChangeShapeType="1"/>
            </p:cNvSpPr>
            <p:nvPr/>
          </p:nvSpPr>
          <p:spPr bwMode="auto">
            <a:xfrm>
              <a:off x="6735763" y="1625600"/>
              <a:ext cx="736600" cy="0"/>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 name="Rectangle 122"/>
            <p:cNvSpPr>
              <a:spLocks noChangeArrowheads="1"/>
            </p:cNvSpPr>
            <p:nvPr/>
          </p:nvSpPr>
          <p:spPr bwMode="auto">
            <a:xfrm>
              <a:off x="6748463" y="1441450"/>
              <a:ext cx="66204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 – দ - স</a:t>
              </a:r>
              <a:endParaRPr lang="en-US" sz="900" dirty="0">
                <a:solidFill>
                  <a:srgbClr val="000000"/>
                </a:solidFill>
                <a:latin typeface="Helvetica" charset="0"/>
              </a:endParaRPr>
            </a:p>
          </p:txBody>
        </p:sp>
        <p:sp>
          <p:nvSpPr>
            <p:cNvPr id="4308" name="Line 123"/>
            <p:cNvSpPr>
              <a:spLocks noChangeShapeType="1"/>
            </p:cNvSpPr>
            <p:nvPr/>
          </p:nvSpPr>
          <p:spPr bwMode="auto">
            <a:xfrm>
              <a:off x="6621463" y="21399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9" name="Line 124"/>
            <p:cNvSpPr>
              <a:spLocks noChangeShapeType="1"/>
            </p:cNvSpPr>
            <p:nvPr/>
          </p:nvSpPr>
          <p:spPr bwMode="auto">
            <a:xfrm flipV="1">
              <a:off x="6627813" y="23050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10" name="Line 125"/>
            <p:cNvSpPr>
              <a:spLocks noChangeShapeType="1"/>
            </p:cNvSpPr>
            <p:nvPr/>
          </p:nvSpPr>
          <p:spPr bwMode="auto">
            <a:xfrm flipV="1">
              <a:off x="6627813" y="1962150"/>
              <a:ext cx="873125"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11" name="Rectangle 126"/>
            <p:cNvSpPr>
              <a:spLocks noChangeArrowheads="1"/>
            </p:cNvSpPr>
            <p:nvPr/>
          </p:nvSpPr>
          <p:spPr bwMode="auto">
            <a:xfrm>
              <a:off x="6580188" y="1263650"/>
              <a:ext cx="836613"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bn-IN" sz="900" dirty="0">
                  <a:solidFill>
                    <a:srgbClr val="000000"/>
                  </a:solidFill>
                  <a:latin typeface="Chicago" charset="0"/>
                </a:rPr>
                <a:t>রাজপদ</a:t>
              </a:r>
              <a:endParaRPr lang="en-US" sz="900" dirty="0">
                <a:solidFill>
                  <a:srgbClr val="000000"/>
                </a:solidFill>
                <a:latin typeface="Chicago" charset="0"/>
              </a:endParaRPr>
            </a:p>
          </p:txBody>
        </p:sp>
        <p:sp>
          <p:nvSpPr>
            <p:cNvPr id="4312" name="Rectangle 127"/>
            <p:cNvSpPr>
              <a:spLocks noChangeArrowheads="1"/>
            </p:cNvSpPr>
            <p:nvPr/>
          </p:nvSpPr>
          <p:spPr bwMode="auto">
            <a:xfrm>
              <a:off x="7008813" y="1978025"/>
              <a:ext cx="569913"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dirty="0">
                  <a:solidFill>
                    <a:srgbClr val="000000"/>
                  </a:solidFill>
                  <a:latin typeface="Helvetica" charset="0"/>
                </a:rPr>
                <a:t>  </a:t>
              </a:r>
              <a:r>
                <a:rPr lang="bn-IN" sz="800" dirty="0">
                  <a:solidFill>
                    <a:srgbClr val="000000"/>
                  </a:solidFill>
                  <a:latin typeface="Helvetica" charset="0"/>
                </a:rPr>
                <a:t>যিহূদা</a:t>
              </a:r>
              <a:endParaRPr lang="en-US" sz="800" dirty="0">
                <a:solidFill>
                  <a:srgbClr val="000000"/>
                </a:solidFill>
                <a:latin typeface="Helvetica" charset="0"/>
              </a:endParaRPr>
            </a:p>
          </p:txBody>
        </p:sp>
        <p:sp>
          <p:nvSpPr>
            <p:cNvPr id="4313" name="Line 128"/>
            <p:cNvSpPr>
              <a:spLocks noChangeShapeType="1"/>
            </p:cNvSpPr>
            <p:nvPr/>
          </p:nvSpPr>
          <p:spPr bwMode="auto">
            <a:xfrm>
              <a:off x="7046913" y="1797050"/>
              <a:ext cx="19050" cy="520700"/>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19" name="Rectangle 134"/>
            <p:cNvSpPr>
              <a:spLocks noChangeArrowheads="1"/>
            </p:cNvSpPr>
            <p:nvPr/>
          </p:nvSpPr>
          <p:spPr bwMode="auto">
            <a:xfrm>
              <a:off x="6659909" y="3233642"/>
              <a:ext cx="700512"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a:solidFill>
                    <a:srgbClr val="000000"/>
                  </a:solidFill>
                  <a:latin typeface="Chicago" charset="0"/>
                </a:rPr>
                <a:t>বন্দিদশা  </a:t>
              </a:r>
              <a:endParaRPr lang="en-US" sz="900" dirty="0">
                <a:solidFill>
                  <a:srgbClr val="000000"/>
                </a:solidFill>
                <a:latin typeface="Chicago" charset="0"/>
              </a:endParaRPr>
            </a:p>
          </p:txBody>
        </p:sp>
        <p:sp>
          <p:nvSpPr>
            <p:cNvPr id="4323" name="Line 138"/>
            <p:cNvSpPr>
              <a:spLocks noChangeShapeType="1"/>
            </p:cNvSpPr>
            <p:nvPr/>
          </p:nvSpPr>
          <p:spPr bwMode="auto">
            <a:xfrm>
              <a:off x="6621463" y="161290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47" name="Line 193"/>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4173"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60029" name="Oval 253"/>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30" name="Oval 254"/>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33" name="Text Box 257"/>
            <p:cNvSpPr txBox="1">
              <a:spLocks noChangeArrowheads="1"/>
            </p:cNvSpPr>
            <p:nvPr/>
          </p:nvSpPr>
          <p:spPr bwMode="auto">
            <a:xfrm>
              <a:off x="7423150" y="142716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a:solidFill>
                    <a:schemeClr val="tx1"/>
                  </a:solidFill>
                  <a:latin typeface="Kosher-Normal" charset="0"/>
                </a:rPr>
                <a:t>ডিসি</a:t>
              </a:r>
              <a:endParaRPr lang="en-US" i="1" dirty="0"/>
            </a:p>
          </p:txBody>
        </p:sp>
        <p:sp>
          <p:nvSpPr>
            <p:cNvPr id="460034" name="Text Box 258"/>
            <p:cNvSpPr txBox="1">
              <a:spLocks noChangeArrowheads="1"/>
            </p:cNvSpPr>
            <p:nvPr/>
          </p:nvSpPr>
          <p:spPr bwMode="auto">
            <a:xfrm>
              <a:off x="7426325" y="22590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a:solidFill>
                    <a:schemeClr val="tx1"/>
                  </a:solidFill>
                  <a:latin typeface="Kosher-Normal" charset="0"/>
                </a:rPr>
                <a:t>এনসি</a:t>
              </a:r>
              <a:endParaRPr lang="en-US" i="1" dirty="0"/>
            </a:p>
          </p:txBody>
        </p:sp>
      </p:grpSp>
      <p:sp>
        <p:nvSpPr>
          <p:cNvPr id="4208" name="Rectangle 313"/>
          <p:cNvSpPr>
            <a:spLocks noChangeArrowheads="1"/>
          </p:cNvSpPr>
          <p:nvPr/>
        </p:nvSpPr>
        <p:spPr bwMode="auto">
          <a:xfrm>
            <a:off x="8580438" y="647065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a:solidFill>
                  <a:schemeClr val="tx1"/>
                </a:solidFill>
              </a:rPr>
              <a:t>2</a:t>
            </a:r>
          </a:p>
        </p:txBody>
      </p:sp>
      <p:sp>
        <p:nvSpPr>
          <p:cNvPr id="460091" name="AutoShape 315"/>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4210" name="Group 319"/>
          <p:cNvGrpSpPr>
            <a:grpSpLocks/>
          </p:cNvGrpSpPr>
          <p:nvPr/>
        </p:nvGrpSpPr>
        <p:grpSpPr bwMode="auto">
          <a:xfrm>
            <a:off x="519113" y="312738"/>
            <a:ext cx="854075" cy="1704975"/>
            <a:chOff x="327" y="161"/>
            <a:chExt cx="538" cy="1074"/>
          </a:xfrm>
        </p:grpSpPr>
        <p:sp>
          <p:nvSpPr>
            <p:cNvPr id="460096" name="Rectangle 3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460097" name="Line 321"/>
            <p:cNvSpPr>
              <a:spLocks noChangeShapeType="1"/>
            </p:cNvSpPr>
            <p:nvPr/>
          </p:nvSpPr>
          <p:spPr bwMode="auto">
            <a:xfrm flipV="1">
              <a:off x="500"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311" name="Group 321"/>
          <p:cNvGrpSpPr>
            <a:grpSpLocks/>
          </p:cNvGrpSpPr>
          <p:nvPr/>
        </p:nvGrpSpPr>
        <p:grpSpPr bwMode="auto">
          <a:xfrm>
            <a:off x="4277417" y="3417144"/>
            <a:ext cx="954087" cy="650875"/>
            <a:chOff x="7988300" y="3451860"/>
            <a:chExt cx="954088" cy="650240"/>
          </a:xfrm>
        </p:grpSpPr>
        <p:sp>
          <p:nvSpPr>
            <p:cNvPr id="410" name="Freeform 228"/>
            <p:cNvSpPr>
              <a:spLocks/>
            </p:cNvSpPr>
            <p:nvPr/>
          </p:nvSpPr>
          <p:spPr bwMode="auto">
            <a:xfrm>
              <a:off x="8570913" y="3581908"/>
              <a:ext cx="204788" cy="7771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411" name="Rectangle 229"/>
            <p:cNvSpPr>
              <a:spLocks noChangeArrowheads="1"/>
            </p:cNvSpPr>
            <p:nvPr/>
          </p:nvSpPr>
          <p:spPr bwMode="auto">
            <a:xfrm>
              <a:off x="8151812"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412" name="Freeform 230"/>
            <p:cNvSpPr>
              <a:spLocks/>
            </p:cNvSpPr>
            <p:nvPr/>
          </p:nvSpPr>
          <p:spPr bwMode="auto">
            <a:xfrm>
              <a:off x="8566151" y="3542259"/>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413" name="AutoShape 231"/>
            <p:cNvSpPr>
              <a:spLocks noChangeArrowheads="1"/>
            </p:cNvSpPr>
            <p:nvPr/>
          </p:nvSpPr>
          <p:spPr bwMode="auto">
            <a:xfrm>
              <a:off x="7988300" y="3456617"/>
              <a:ext cx="730251" cy="290230"/>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414" name="Rectangle 232"/>
            <p:cNvSpPr>
              <a:spLocks noChangeArrowheads="1"/>
            </p:cNvSpPr>
            <p:nvPr/>
          </p:nvSpPr>
          <p:spPr bwMode="auto">
            <a:xfrm>
              <a:off x="7989887" y="3604111"/>
              <a:ext cx="952501"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415" name="Rectangle 233"/>
            <p:cNvSpPr>
              <a:spLocks noChangeArrowheads="1"/>
            </p:cNvSpPr>
            <p:nvPr/>
          </p:nvSpPr>
          <p:spPr bwMode="auto">
            <a:xfrm>
              <a:off x="8101012" y="3862621"/>
              <a:ext cx="514351"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416" name="AutoShape 234"/>
            <p:cNvSpPr>
              <a:spLocks noChangeArrowheads="1"/>
            </p:cNvSpPr>
            <p:nvPr/>
          </p:nvSpPr>
          <p:spPr bwMode="auto">
            <a:xfrm>
              <a:off x="8007350" y="3488336"/>
              <a:ext cx="692151" cy="29023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17" name="Line 235"/>
            <p:cNvSpPr>
              <a:spLocks noChangeShapeType="1"/>
            </p:cNvSpPr>
            <p:nvPr/>
          </p:nvSpPr>
          <p:spPr bwMode="auto">
            <a:xfrm>
              <a:off x="8034337" y="3840418"/>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8" name="Line 236"/>
            <p:cNvSpPr>
              <a:spLocks noChangeShapeType="1"/>
            </p:cNvSpPr>
            <p:nvPr/>
          </p:nvSpPr>
          <p:spPr bwMode="auto">
            <a:xfrm>
              <a:off x="8031162" y="4025974"/>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9" name="Rectangle 237"/>
            <p:cNvSpPr>
              <a:spLocks noChangeArrowheads="1"/>
            </p:cNvSpPr>
            <p:nvPr/>
          </p:nvSpPr>
          <p:spPr bwMode="auto">
            <a:xfrm>
              <a:off x="8023225" y="3451860"/>
              <a:ext cx="577080"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যোষেফ </a:t>
              </a:r>
              <a:endParaRPr lang="en-US" sz="900" b="1">
                <a:solidFill>
                  <a:srgbClr val="000000"/>
                </a:solidFill>
                <a:effectLst/>
                <a:latin typeface="Chicago" charset="0"/>
              </a:endParaRPr>
            </a:p>
          </p:txBody>
        </p:sp>
        <p:sp>
          <p:nvSpPr>
            <p:cNvPr id="420" name="Rectangle 238"/>
            <p:cNvSpPr>
              <a:spLocks noChangeArrowheads="1"/>
            </p:cNvSpPr>
            <p:nvPr/>
          </p:nvSpPr>
          <p:spPr bwMode="auto">
            <a:xfrm>
              <a:off x="8070850" y="3665538"/>
              <a:ext cx="596316" cy="228268"/>
            </a:xfrm>
            <a:prstGeom prst="rect">
              <a:avLst/>
            </a:prstGeom>
            <a:noFill/>
            <a:ln w="12700">
              <a:noFill/>
              <a:miter lim="800000"/>
              <a:headEnd/>
              <a:tailEnd/>
            </a:ln>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দাসত্ব </a:t>
              </a:r>
              <a:endParaRPr lang="en-US" sz="900">
                <a:solidFill>
                  <a:srgbClr val="000000"/>
                </a:solidFill>
                <a:effectLst/>
                <a:latin typeface="Helvetica" charset="0"/>
              </a:endParaRPr>
            </a:p>
          </p:txBody>
        </p:sp>
        <p:sp>
          <p:nvSpPr>
            <p:cNvPr id="421" name="Rectangle 239"/>
            <p:cNvSpPr>
              <a:spLocks noChangeArrowheads="1"/>
            </p:cNvSpPr>
            <p:nvPr/>
          </p:nvSpPr>
          <p:spPr bwMode="auto">
            <a:xfrm>
              <a:off x="8188960" y="3854450"/>
              <a:ext cx="418383" cy="228045"/>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৪৩০</a:t>
              </a:r>
              <a:endParaRPr lang="en-US" sz="900">
                <a:solidFill>
                  <a:srgbClr val="000000"/>
                </a:solidFill>
                <a:effectLst/>
                <a:latin typeface="Helvetica" charset="0"/>
              </a:endParaRPr>
            </a:p>
          </p:txBody>
        </p:sp>
      </p:grpSp>
      <p:grpSp>
        <p:nvGrpSpPr>
          <p:cNvPr id="422" name="Group 421"/>
          <p:cNvGrpSpPr/>
          <p:nvPr/>
        </p:nvGrpSpPr>
        <p:grpSpPr>
          <a:xfrm>
            <a:off x="4196773" y="5640580"/>
            <a:ext cx="1184716" cy="646112"/>
            <a:chOff x="9396735" y="5243972"/>
            <a:chExt cx="1184716" cy="646112"/>
          </a:xfrm>
        </p:grpSpPr>
        <p:sp>
          <p:nvSpPr>
            <p:cNvPr id="313" name="Freeform 181"/>
            <p:cNvSpPr>
              <a:spLocks/>
            </p:cNvSpPr>
            <p:nvPr/>
          </p:nvSpPr>
          <p:spPr bwMode="auto">
            <a:xfrm>
              <a:off x="10010775" y="5369384"/>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14" name="AutoShape 182"/>
            <p:cNvSpPr>
              <a:spLocks noChangeArrowheads="1"/>
            </p:cNvSpPr>
            <p:nvPr/>
          </p:nvSpPr>
          <p:spPr bwMode="auto">
            <a:xfrm>
              <a:off x="9434512" y="5243972"/>
              <a:ext cx="736600" cy="290512"/>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15" name="Rectangle 231"/>
            <p:cNvSpPr>
              <a:spLocks noChangeArrowheads="1"/>
            </p:cNvSpPr>
            <p:nvPr/>
          </p:nvSpPr>
          <p:spPr bwMode="auto">
            <a:xfrm>
              <a:off x="9429750" y="5391609"/>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16" name="AutoShape 232"/>
            <p:cNvSpPr>
              <a:spLocks noChangeArrowheads="1"/>
            </p:cNvSpPr>
            <p:nvPr/>
          </p:nvSpPr>
          <p:spPr bwMode="auto">
            <a:xfrm>
              <a:off x="9448800" y="5282072"/>
              <a:ext cx="701675" cy="3333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17" name="Rectangle 233"/>
            <p:cNvSpPr>
              <a:spLocks noChangeArrowheads="1"/>
            </p:cNvSpPr>
            <p:nvPr/>
          </p:nvSpPr>
          <p:spPr bwMode="auto">
            <a:xfrm>
              <a:off x="9464675" y="5255046"/>
              <a:ext cx="841355" cy="258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effectLst/>
                </a:rPr>
                <a:t>যিহোশূয়া</a:t>
              </a:r>
              <a:endParaRPr lang="en-US" sz="1050" b="1" dirty="0">
                <a:solidFill>
                  <a:schemeClr val="bg2"/>
                </a:solidFill>
                <a:effectLst/>
                <a:latin typeface="Chicago" charset="0"/>
              </a:endParaRPr>
            </a:p>
          </p:txBody>
        </p:sp>
        <p:sp>
          <p:nvSpPr>
            <p:cNvPr id="318" name="Line 234"/>
            <p:cNvSpPr>
              <a:spLocks noChangeShapeType="1"/>
            </p:cNvSpPr>
            <p:nvPr/>
          </p:nvSpPr>
          <p:spPr bwMode="auto">
            <a:xfrm>
              <a:off x="9485312" y="5626559"/>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19" name="Line 235"/>
            <p:cNvSpPr>
              <a:spLocks noChangeShapeType="1"/>
            </p:cNvSpPr>
            <p:nvPr/>
          </p:nvSpPr>
          <p:spPr bwMode="auto">
            <a:xfrm flipV="1">
              <a:off x="9488487" y="5810709"/>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9" name="Rectangle 233"/>
            <p:cNvSpPr>
              <a:spLocks noChangeArrowheads="1"/>
            </p:cNvSpPr>
            <p:nvPr/>
          </p:nvSpPr>
          <p:spPr bwMode="auto">
            <a:xfrm>
              <a:off x="9396735" y="5429480"/>
              <a:ext cx="1184716" cy="251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rPr>
                <a:t>জেরিকো / আই </a:t>
              </a:r>
              <a:endParaRPr lang="en-US" sz="1050" b="1" dirty="0">
                <a:solidFill>
                  <a:schemeClr val="bg2"/>
                </a:solidFill>
                <a:effectLst/>
                <a:latin typeface="Chicago" charset="0"/>
              </a:endParaRPr>
            </a:p>
          </p:txBody>
        </p:sp>
        <p:sp>
          <p:nvSpPr>
            <p:cNvPr id="330" name="Rectangle 233"/>
            <p:cNvSpPr>
              <a:spLocks noChangeArrowheads="1"/>
            </p:cNvSpPr>
            <p:nvPr/>
          </p:nvSpPr>
          <p:spPr bwMode="auto">
            <a:xfrm>
              <a:off x="9495888" y="5627786"/>
              <a:ext cx="841355" cy="258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effectLst/>
                </a:rPr>
                <a:t>দেশ ভঙ্গ</a:t>
              </a:r>
              <a:endParaRPr lang="en-US" sz="1050" b="1" dirty="0">
                <a:solidFill>
                  <a:schemeClr val="bg2"/>
                </a:solidFill>
                <a:effectLst/>
                <a:latin typeface="Chicago" charset="0"/>
              </a:endParaRPr>
            </a:p>
          </p:txBody>
        </p:sp>
      </p:grpSp>
      <p:grpSp>
        <p:nvGrpSpPr>
          <p:cNvPr id="335" name="Group 1"/>
          <p:cNvGrpSpPr>
            <a:grpSpLocks/>
          </p:cNvGrpSpPr>
          <p:nvPr/>
        </p:nvGrpSpPr>
        <p:grpSpPr bwMode="auto">
          <a:xfrm>
            <a:off x="4171876" y="519288"/>
            <a:ext cx="1077285" cy="2763837"/>
            <a:chOff x="9525636" y="738187"/>
            <a:chExt cx="1077456" cy="2763203"/>
          </a:xfrm>
        </p:grpSpPr>
        <p:sp>
          <p:nvSpPr>
            <p:cNvPr id="372" name="AutoShape 6"/>
            <p:cNvSpPr>
              <a:spLocks noChangeArrowheads="1"/>
            </p:cNvSpPr>
            <p:nvPr/>
          </p:nvSpPr>
          <p:spPr bwMode="auto">
            <a:xfrm>
              <a:off x="9583755" y="738187"/>
              <a:ext cx="730366" cy="109036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73" name="Rectangle 7"/>
            <p:cNvSpPr>
              <a:spLocks noChangeArrowheads="1"/>
            </p:cNvSpPr>
            <p:nvPr/>
          </p:nvSpPr>
          <p:spPr bwMode="auto">
            <a:xfrm>
              <a:off x="9582167" y="922295"/>
              <a:ext cx="952651" cy="113162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74" name="AutoShape 8"/>
            <p:cNvSpPr>
              <a:spLocks noChangeArrowheads="1"/>
            </p:cNvSpPr>
            <p:nvPr/>
          </p:nvSpPr>
          <p:spPr bwMode="auto">
            <a:xfrm>
              <a:off x="9599633" y="760407"/>
              <a:ext cx="695435" cy="10887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75" name="Line 10"/>
            <p:cNvSpPr>
              <a:spLocks noChangeShapeType="1"/>
            </p:cNvSpPr>
            <p:nvPr/>
          </p:nvSpPr>
          <p:spPr bwMode="auto">
            <a:xfrm>
              <a:off x="9628212" y="1196869"/>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6" name="Line 11"/>
            <p:cNvSpPr>
              <a:spLocks noChangeShapeType="1"/>
            </p:cNvSpPr>
            <p:nvPr/>
          </p:nvSpPr>
          <p:spPr bwMode="auto">
            <a:xfrm>
              <a:off x="9628212" y="1361931"/>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7" name="Line 12"/>
            <p:cNvSpPr>
              <a:spLocks noChangeShapeType="1"/>
            </p:cNvSpPr>
            <p:nvPr/>
          </p:nvSpPr>
          <p:spPr bwMode="auto">
            <a:xfrm>
              <a:off x="9628212" y="1514296"/>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8" name="Line 13"/>
            <p:cNvSpPr>
              <a:spLocks noChangeShapeType="1"/>
            </p:cNvSpPr>
            <p:nvPr/>
          </p:nvSpPr>
          <p:spPr bwMode="auto">
            <a:xfrm>
              <a:off x="9632975" y="167935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9" name="Line 14"/>
            <p:cNvSpPr>
              <a:spLocks noChangeShapeType="1"/>
            </p:cNvSpPr>
            <p:nvPr/>
          </p:nvSpPr>
          <p:spPr bwMode="auto">
            <a:xfrm>
              <a:off x="9628212" y="1844420"/>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0" name="Line 15"/>
            <p:cNvSpPr>
              <a:spLocks noChangeShapeType="1"/>
            </p:cNvSpPr>
            <p:nvPr/>
          </p:nvSpPr>
          <p:spPr bwMode="auto">
            <a:xfrm>
              <a:off x="9628212" y="1996785"/>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1" name="Rectangle 16"/>
            <p:cNvSpPr>
              <a:spLocks noChangeArrowheads="1"/>
            </p:cNvSpPr>
            <p:nvPr/>
          </p:nvSpPr>
          <p:spPr bwMode="auto">
            <a:xfrm>
              <a:off x="9746299" y="1028699"/>
              <a:ext cx="6876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পাপ </a:t>
              </a:r>
              <a:endParaRPr lang="en-US" sz="900">
                <a:solidFill>
                  <a:srgbClr val="000000"/>
                </a:solidFill>
                <a:effectLst/>
                <a:latin typeface="Helvetica" charset="0"/>
              </a:endParaRPr>
            </a:p>
          </p:txBody>
        </p:sp>
        <p:sp>
          <p:nvSpPr>
            <p:cNvPr id="382" name="Rectangle 17"/>
            <p:cNvSpPr>
              <a:spLocks noChangeArrowheads="1"/>
            </p:cNvSpPr>
            <p:nvPr/>
          </p:nvSpPr>
          <p:spPr bwMode="auto">
            <a:xfrm>
              <a:off x="9665336" y="1181099"/>
              <a:ext cx="93775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সুসমাচার </a:t>
              </a:r>
              <a:endParaRPr lang="en-US" sz="900">
                <a:solidFill>
                  <a:srgbClr val="000000"/>
                </a:solidFill>
                <a:effectLst/>
                <a:latin typeface="Helvetica" charset="0"/>
              </a:endParaRPr>
            </a:p>
          </p:txBody>
        </p:sp>
        <p:sp>
          <p:nvSpPr>
            <p:cNvPr id="383" name="Rectangle 18"/>
            <p:cNvSpPr>
              <a:spLocks noChangeArrowheads="1"/>
            </p:cNvSpPr>
            <p:nvPr/>
          </p:nvSpPr>
          <p:spPr bwMode="auto">
            <a:xfrm>
              <a:off x="9673274" y="1346199"/>
              <a:ext cx="8415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পরিবার </a:t>
              </a:r>
              <a:endParaRPr lang="en-US" sz="900">
                <a:solidFill>
                  <a:srgbClr val="000000"/>
                </a:solidFill>
                <a:effectLst/>
                <a:latin typeface="Helvetica" charset="0"/>
              </a:endParaRPr>
            </a:p>
          </p:txBody>
        </p:sp>
        <p:sp>
          <p:nvSpPr>
            <p:cNvPr id="384" name="Rectangle 19"/>
            <p:cNvSpPr>
              <a:spLocks noChangeArrowheads="1"/>
            </p:cNvSpPr>
            <p:nvPr/>
          </p:nvSpPr>
          <p:spPr bwMode="auto">
            <a:xfrm>
              <a:off x="9665336" y="1511299"/>
              <a:ext cx="681276" cy="228268"/>
            </a:xfrm>
            <a:prstGeom prst="rect">
              <a:avLst/>
            </a:prstGeom>
            <a:noFill/>
            <a:ln w="12700">
              <a:noFill/>
              <a:miter lim="800000"/>
              <a:headEnd/>
              <a:tailEnd/>
            </a:ln>
          </p:spPr>
          <p:txBody>
            <a:bodyPr wrap="none" lIns="90487" tIns="44450" rIns="90487" bIns="44450">
              <a:spAutoFit/>
            </a:bodyPr>
            <a:lstStyle/>
            <a:p>
              <a:pPr algn="l"/>
              <a:r>
                <a:rPr lang="bn-IN" sz="900" dirty="0">
                  <a:solidFill>
                    <a:srgbClr val="000000"/>
                  </a:solidFill>
                  <a:effectLst/>
                  <a:latin typeface="Helvetica" charset="0"/>
                </a:rPr>
                <a:t>১থম হত্যা</a:t>
              </a:r>
              <a:endParaRPr lang="en-US" sz="900" dirty="0">
                <a:solidFill>
                  <a:srgbClr val="000000"/>
                </a:solidFill>
                <a:effectLst/>
                <a:latin typeface="Helvetica" charset="0"/>
              </a:endParaRPr>
            </a:p>
          </p:txBody>
        </p:sp>
        <p:sp>
          <p:nvSpPr>
            <p:cNvPr id="385" name="Rectangle 20"/>
            <p:cNvSpPr>
              <a:spLocks noChangeArrowheads="1"/>
            </p:cNvSpPr>
            <p:nvPr/>
          </p:nvSpPr>
          <p:spPr bwMode="auto">
            <a:xfrm>
              <a:off x="9565324" y="1663699"/>
              <a:ext cx="8479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বন্যা / রামধনু</a:t>
              </a:r>
              <a:endParaRPr lang="en-US" sz="900">
                <a:solidFill>
                  <a:srgbClr val="000000"/>
                </a:solidFill>
                <a:effectLst/>
                <a:latin typeface="Helvetica" charset="0"/>
              </a:endParaRPr>
            </a:p>
          </p:txBody>
        </p:sp>
        <p:sp>
          <p:nvSpPr>
            <p:cNvPr id="386" name="Rectangle 21"/>
            <p:cNvSpPr>
              <a:spLocks noChangeArrowheads="1"/>
            </p:cNvSpPr>
            <p:nvPr/>
          </p:nvSpPr>
          <p:spPr bwMode="auto">
            <a:xfrm>
              <a:off x="9672639" y="1828799"/>
              <a:ext cx="867224"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উঁচু অট্টালিকা </a:t>
              </a:r>
              <a:endParaRPr lang="en-US" sz="900">
                <a:solidFill>
                  <a:srgbClr val="000000"/>
                </a:solidFill>
                <a:effectLst/>
                <a:latin typeface="Helvetica" charset="0"/>
              </a:endParaRPr>
            </a:p>
          </p:txBody>
        </p:sp>
        <p:sp>
          <p:nvSpPr>
            <p:cNvPr id="387" name="Rectangle 22"/>
            <p:cNvSpPr>
              <a:spLocks noChangeArrowheads="1"/>
            </p:cNvSpPr>
            <p:nvPr/>
          </p:nvSpPr>
          <p:spPr bwMode="auto">
            <a:xfrm>
              <a:off x="9716454" y="743584"/>
              <a:ext cx="408765"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সৃষ্টি </a:t>
              </a:r>
              <a:endParaRPr lang="en-US" sz="900" b="1">
                <a:solidFill>
                  <a:srgbClr val="000000"/>
                </a:solidFill>
                <a:effectLst/>
                <a:latin typeface="Chicago" charset="0"/>
              </a:endParaRPr>
            </a:p>
          </p:txBody>
        </p:sp>
        <p:sp>
          <p:nvSpPr>
            <p:cNvPr id="388" name="Rectangle 23"/>
            <p:cNvSpPr>
              <a:spLocks noChangeArrowheads="1"/>
            </p:cNvSpPr>
            <p:nvPr/>
          </p:nvSpPr>
          <p:spPr bwMode="auto">
            <a:xfrm>
              <a:off x="9525636" y="935989"/>
              <a:ext cx="953786" cy="212879"/>
            </a:xfrm>
            <a:prstGeom prst="rect">
              <a:avLst/>
            </a:prstGeom>
            <a:noFill/>
            <a:ln w="12700">
              <a:noFill/>
              <a:miter lim="800000"/>
              <a:headEnd/>
              <a:tailEnd/>
            </a:ln>
          </p:spPr>
          <p:txBody>
            <a:bodyPr wrap="none" lIns="90487" tIns="44450" rIns="90487" bIns="44450">
              <a:spAutoFit/>
            </a:bodyPr>
            <a:lstStyle/>
            <a:p>
              <a:pPr algn="l"/>
              <a:r>
                <a:rPr lang="bn-IN" sz="800" dirty="0">
                  <a:solidFill>
                    <a:srgbClr val="000000"/>
                  </a:solidFill>
                  <a:effectLst/>
                  <a:latin typeface="Helvetica" charset="0"/>
                </a:rPr>
                <a:t> ১থম নর ও নারী </a:t>
              </a:r>
              <a:endParaRPr lang="en-US" sz="800" dirty="0">
                <a:solidFill>
                  <a:srgbClr val="000000"/>
                </a:solidFill>
                <a:effectLst/>
                <a:latin typeface="Helvetica" charset="0"/>
              </a:endParaRPr>
            </a:p>
          </p:txBody>
        </p:sp>
        <p:sp>
          <p:nvSpPr>
            <p:cNvPr id="389" name="Line 36"/>
            <p:cNvSpPr>
              <a:spLocks noChangeShapeType="1"/>
            </p:cNvSpPr>
            <p:nvPr/>
          </p:nvSpPr>
          <p:spPr bwMode="auto">
            <a:xfrm>
              <a:off x="9621861" y="106989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390" name="Group 337"/>
            <p:cNvGrpSpPr>
              <a:grpSpLocks/>
            </p:cNvGrpSpPr>
            <p:nvPr/>
          </p:nvGrpSpPr>
          <p:grpSpPr bwMode="auto">
            <a:xfrm>
              <a:off x="9575819" y="2272947"/>
              <a:ext cx="952651" cy="1228443"/>
              <a:chOff x="8051819" y="3457857"/>
              <a:chExt cx="952651" cy="1228443"/>
            </a:xfrm>
          </p:grpSpPr>
          <p:grpSp>
            <p:nvGrpSpPr>
              <p:cNvPr id="391" name="Group 69"/>
              <p:cNvGrpSpPr>
                <a:grpSpLocks/>
              </p:cNvGrpSpPr>
              <p:nvPr/>
            </p:nvGrpSpPr>
            <p:grpSpPr bwMode="auto">
              <a:xfrm>
                <a:off x="8051819" y="3457857"/>
                <a:ext cx="952651" cy="1206223"/>
                <a:chOff x="8051313" y="3457857"/>
                <a:chExt cx="953154" cy="1206223"/>
              </a:xfrm>
            </p:grpSpPr>
            <p:sp>
              <p:nvSpPr>
                <p:cNvPr id="394" name="Freeform 53"/>
                <p:cNvSpPr>
                  <a:spLocks/>
                </p:cNvSpPr>
                <p:nvPr/>
              </p:nvSpPr>
              <p:spPr bwMode="auto">
                <a:xfrm>
                  <a:off x="8764590" y="3565782"/>
                  <a:ext cx="204928" cy="7777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95" name="AutoShape 54"/>
                <p:cNvSpPr>
                  <a:spLocks noChangeArrowheads="1"/>
                </p:cNvSpPr>
                <p:nvPr/>
              </p:nvSpPr>
              <p:spPr bwMode="auto">
                <a:xfrm>
                  <a:off x="8052902" y="3457857"/>
                  <a:ext cx="730752" cy="903081"/>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96" name="Rectangle 55"/>
                <p:cNvSpPr>
                  <a:spLocks noChangeArrowheads="1"/>
                </p:cNvSpPr>
                <p:nvPr/>
              </p:nvSpPr>
              <p:spPr bwMode="auto">
                <a:xfrm>
                  <a:off x="8051313" y="3614984"/>
                  <a:ext cx="953154" cy="104909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97" name="AutoShape 56"/>
                <p:cNvSpPr>
                  <a:spLocks noChangeArrowheads="1"/>
                </p:cNvSpPr>
                <p:nvPr/>
              </p:nvSpPr>
              <p:spPr bwMode="auto">
                <a:xfrm>
                  <a:off x="8071965" y="3483251"/>
                  <a:ext cx="692625" cy="903081"/>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98" name="Line 57"/>
                <p:cNvSpPr>
                  <a:spLocks noChangeShapeType="1"/>
                </p:cNvSpPr>
                <p:nvPr/>
              </p:nvSpPr>
              <p:spPr bwMode="auto">
                <a:xfrm flipV="1">
                  <a:off x="8113268" y="4014942"/>
                  <a:ext cx="838776"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9" name="Line 58"/>
                <p:cNvSpPr>
                  <a:spLocks noChangeShapeType="1"/>
                </p:cNvSpPr>
                <p:nvPr/>
              </p:nvSpPr>
              <p:spPr bwMode="auto">
                <a:xfrm flipV="1">
                  <a:off x="8113268" y="4218095"/>
                  <a:ext cx="846718"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0" name="Rectangle 59"/>
                <p:cNvSpPr>
                  <a:spLocks noChangeArrowheads="1"/>
                </p:cNvSpPr>
                <p:nvPr/>
              </p:nvSpPr>
              <p:spPr bwMode="auto">
                <a:xfrm>
                  <a:off x="8437341" y="4060968"/>
                  <a:ext cx="330427" cy="114274"/>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401" name="Rectangle 60"/>
                <p:cNvSpPr>
                  <a:spLocks noChangeArrowheads="1"/>
                </p:cNvSpPr>
                <p:nvPr/>
              </p:nvSpPr>
              <p:spPr bwMode="auto">
                <a:xfrm>
                  <a:off x="8073906" y="3474516"/>
                  <a:ext cx="913839" cy="597599"/>
                </a:xfrm>
                <a:prstGeom prst="rect">
                  <a:avLst/>
                </a:prstGeom>
                <a:noFill/>
                <a:ln w="12700">
                  <a:noFill/>
                  <a:miter lim="800000"/>
                  <a:headEnd/>
                  <a:tailEnd/>
                </a:ln>
              </p:spPr>
              <p:txBody>
                <a:bodyPr wrap="none" lIns="90487" tIns="44450" rIns="90487" bIns="44450">
                  <a:spAutoFit/>
                </a:bodyPr>
                <a:lstStyle/>
                <a:p>
                  <a:pPr algn="l"/>
                  <a:r>
                    <a:rPr lang="bn-IN" sz="1100" b="1" dirty="0">
                      <a:solidFill>
                        <a:srgbClr val="000000"/>
                      </a:solidFill>
                      <a:effectLst/>
                      <a:latin typeface="Chicago" charset="0"/>
                    </a:rPr>
                    <a:t>অব্রাহাম </a:t>
                  </a:r>
                </a:p>
                <a:p>
                  <a:pPr algn="l"/>
                  <a:r>
                    <a:rPr lang="bn-IN" sz="1100" dirty="0">
                      <a:solidFill>
                        <a:schemeClr val="bg2"/>
                      </a:solidFill>
                      <a:effectLst/>
                    </a:rPr>
                    <a:t>আহ্বান</a:t>
                  </a:r>
                  <a:endParaRPr lang="en-SG" sz="1100" dirty="0">
                    <a:solidFill>
                      <a:schemeClr val="bg2"/>
                    </a:solidFill>
                    <a:effectLst/>
                  </a:endParaRPr>
                </a:p>
                <a:p>
                  <a:pPr algn="l"/>
                  <a:endParaRPr lang="en-US" sz="1100" b="1" dirty="0">
                    <a:solidFill>
                      <a:srgbClr val="000000"/>
                    </a:solidFill>
                    <a:effectLst/>
                    <a:latin typeface="Chicago" charset="0"/>
                  </a:endParaRPr>
                </a:p>
              </p:txBody>
            </p:sp>
            <p:sp>
              <p:nvSpPr>
                <p:cNvPr id="402" name="Line 61"/>
                <p:cNvSpPr>
                  <a:spLocks noChangeShapeType="1"/>
                </p:cNvSpPr>
                <p:nvPr/>
              </p:nvSpPr>
              <p:spPr bwMode="auto">
                <a:xfrm flipV="1">
                  <a:off x="8106914" y="3824486"/>
                  <a:ext cx="83083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3" name="Line 62"/>
                <p:cNvSpPr>
                  <a:spLocks noChangeShapeType="1"/>
                </p:cNvSpPr>
                <p:nvPr/>
              </p:nvSpPr>
              <p:spPr bwMode="auto">
                <a:xfrm flipV="1">
                  <a:off x="8106914" y="4400615"/>
                  <a:ext cx="846718"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4" name="Line 63"/>
                <p:cNvSpPr>
                  <a:spLocks noChangeShapeType="1"/>
                </p:cNvSpPr>
                <p:nvPr/>
              </p:nvSpPr>
              <p:spPr bwMode="auto">
                <a:xfrm flipV="1">
                  <a:off x="8106914" y="4597420"/>
                  <a:ext cx="838776"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5" name="Rectangle 81"/>
                <p:cNvSpPr>
                  <a:spLocks noChangeArrowheads="1"/>
                </p:cNvSpPr>
                <p:nvPr/>
              </p:nvSpPr>
              <p:spPr bwMode="auto">
                <a:xfrm>
                  <a:off x="8122281" y="3821758"/>
                  <a:ext cx="655949" cy="276999"/>
                </a:xfrm>
                <a:prstGeom prst="rect">
                  <a:avLst/>
                </a:prstGeom>
                <a:noFill/>
                <a:ln w="9525">
                  <a:noFill/>
                  <a:miter lim="800000"/>
                  <a:headEnd/>
                  <a:tailEnd/>
                </a:ln>
              </p:spPr>
              <p:txBody>
                <a:bodyPr wrap="none">
                  <a:spAutoFit/>
                </a:bodyPr>
                <a:lstStyle/>
                <a:p>
                  <a:r>
                    <a:rPr lang="bn-IN" sz="1200">
                      <a:solidFill>
                        <a:schemeClr val="bg2"/>
                      </a:solidFill>
                      <a:effectLst/>
                    </a:rPr>
                    <a:t>দ ব আ</a:t>
                  </a:r>
                  <a:endParaRPr lang="en-SG" sz="1200">
                    <a:solidFill>
                      <a:schemeClr val="bg2"/>
                    </a:solidFill>
                    <a:effectLst/>
                  </a:endParaRPr>
                </a:p>
              </p:txBody>
            </p:sp>
            <p:sp>
              <p:nvSpPr>
                <p:cNvPr id="406" name="Rectangle 82"/>
                <p:cNvSpPr>
                  <a:spLocks noChangeArrowheads="1"/>
                </p:cNvSpPr>
                <p:nvPr/>
              </p:nvSpPr>
              <p:spPr bwMode="auto">
                <a:xfrm>
                  <a:off x="8192121" y="4023519"/>
                  <a:ext cx="623889" cy="276999"/>
                </a:xfrm>
                <a:prstGeom prst="rect">
                  <a:avLst/>
                </a:prstGeom>
                <a:noFill/>
                <a:ln w="9525">
                  <a:noFill/>
                  <a:miter lim="800000"/>
                  <a:headEnd/>
                  <a:tailEnd/>
                </a:ln>
              </p:spPr>
              <p:txBody>
                <a:bodyPr wrap="none">
                  <a:spAutoFit/>
                </a:bodyPr>
                <a:lstStyle/>
                <a:p>
                  <a:r>
                    <a:rPr lang="bn-IN" sz="1200">
                      <a:solidFill>
                        <a:schemeClr val="bg2"/>
                      </a:solidFill>
                      <a:effectLst/>
                    </a:rPr>
                    <a:t>ই – ই </a:t>
                  </a:r>
                  <a:endParaRPr lang="en-SG" sz="1200">
                    <a:solidFill>
                      <a:schemeClr val="bg2"/>
                    </a:solidFill>
                    <a:effectLst/>
                  </a:endParaRPr>
                </a:p>
              </p:txBody>
            </p:sp>
          </p:grpSp>
          <p:sp>
            <p:nvSpPr>
              <p:cNvPr id="392" name="Rectangle 15"/>
              <p:cNvSpPr>
                <a:spLocks noChangeArrowheads="1"/>
              </p:cNvSpPr>
              <p:nvPr/>
            </p:nvSpPr>
            <p:spPr bwMode="auto">
              <a:xfrm>
                <a:off x="8166100" y="4225925"/>
                <a:ext cx="612775" cy="258763"/>
              </a:xfrm>
              <a:prstGeom prst="rect">
                <a:avLst/>
              </a:prstGeom>
              <a:noFill/>
              <a:ln w="12700">
                <a:noFill/>
                <a:miter lim="800000"/>
                <a:headEnd/>
                <a:tailEnd/>
              </a:ln>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393" name="TextBox 392"/>
              <p:cNvSpPr txBox="1"/>
              <p:nvPr/>
            </p:nvSpPr>
            <p:spPr>
              <a:xfrm>
                <a:off x="8140730" y="4410138"/>
                <a:ext cx="743068" cy="276162"/>
              </a:xfrm>
              <a:prstGeom prst="rect">
                <a:avLst/>
              </a:prstGeom>
              <a:noFill/>
            </p:spPr>
            <p:txBody>
              <a:bodyPr>
                <a:spAutoFit/>
              </a:bodyPr>
              <a:lstStyle/>
              <a:p>
                <a:pPr>
                  <a:defRPr/>
                </a:pPr>
                <a:r>
                  <a:rPr lang="bn-IN" sz="1200" dirty="0">
                    <a:solidFill>
                      <a:schemeClr val="bg2"/>
                    </a:solidFill>
                  </a:rPr>
                  <a:t>১২ </a:t>
                </a:r>
                <a:endParaRPr lang="en-SG" sz="1200" dirty="0">
                  <a:solidFill>
                    <a:schemeClr val="bg2"/>
                  </a:solidFill>
                </a:endParaRPr>
              </a:p>
            </p:txBody>
          </p:sp>
        </p:grpSp>
      </p:grpSp>
      <p:sp>
        <p:nvSpPr>
          <p:cNvPr id="46002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7" name="Oval 251"/>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8" name="Oval 252"/>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7" name="TextBox 426"/>
          <p:cNvSpPr txBox="1"/>
          <p:nvPr/>
        </p:nvSpPr>
        <p:spPr>
          <a:xfrm>
            <a:off x="6548779" y="750643"/>
            <a:ext cx="1630497" cy="261610"/>
          </a:xfrm>
          <a:prstGeom prst="rect">
            <a:avLst/>
          </a:prstGeom>
          <a:noFill/>
        </p:spPr>
        <p:txBody>
          <a:bodyPr wrap="square" rtlCol="0">
            <a:spAutoFit/>
          </a:bodyPr>
          <a:lstStyle/>
          <a:p>
            <a:r>
              <a:rPr lang="bn-IN" sz="1050" dirty="0">
                <a:solidFill>
                  <a:schemeClr val="bg1"/>
                </a:solidFill>
              </a:rPr>
              <a:t>বিচারকর্ত্তৃত্গন </a:t>
            </a:r>
            <a:endParaRPr lang="en-SG" sz="105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460027"/>
                                        </p:tgtEl>
                                        <p:attrNameLst>
                                          <p:attrName>style.visibility</p:attrName>
                                        </p:attrNameLst>
                                      </p:cBhvr>
                                      <p:to>
                                        <p:strVal val="visible"/>
                                      </p:to>
                                    </p:set>
                                    <p:anim calcmode="lin" valueType="num">
                                      <p:cBhvr>
                                        <p:cTn id="28" dur="500" fill="hold"/>
                                        <p:tgtEl>
                                          <p:spTgt spid="460027"/>
                                        </p:tgtEl>
                                        <p:attrNameLst>
                                          <p:attrName>ppt_w</p:attrName>
                                        </p:attrNameLst>
                                      </p:cBhvr>
                                      <p:tavLst>
                                        <p:tav tm="0">
                                          <p:val>
                                            <p:fltVal val="0"/>
                                          </p:val>
                                        </p:tav>
                                        <p:tav tm="100000">
                                          <p:val>
                                            <p:strVal val="#ppt_w"/>
                                          </p:val>
                                        </p:tav>
                                      </p:tavLst>
                                    </p:anim>
                                    <p:anim calcmode="lin" valueType="num">
                                      <p:cBhvr>
                                        <p:cTn id="29" dur="500" fill="hold"/>
                                        <p:tgtEl>
                                          <p:spTgt spid="460027"/>
                                        </p:tgtEl>
                                        <p:attrNameLst>
                                          <p:attrName>ppt_h</p:attrName>
                                        </p:attrNameLst>
                                      </p:cBhvr>
                                      <p:tavLst>
                                        <p:tav tm="0">
                                          <p:val>
                                            <p:fltVal val="0"/>
                                          </p:val>
                                        </p:tav>
                                        <p:tav tm="100000">
                                          <p:val>
                                            <p:strVal val="#ppt_h"/>
                                          </p:val>
                                        </p:tav>
                                      </p:tavLst>
                                    </p:anim>
                                    <p:anim calcmode="lin" valueType="num">
                                      <p:cBhvr>
                                        <p:cTn id="30" dur="500" fill="hold"/>
                                        <p:tgtEl>
                                          <p:spTgt spid="460027"/>
                                        </p:tgtEl>
                                        <p:attrNameLst>
                                          <p:attrName>ppt_x</p:attrName>
                                        </p:attrNameLst>
                                      </p:cBhvr>
                                      <p:tavLst>
                                        <p:tav tm="0">
                                          <p:val>
                                            <p:fltVal val="0.5"/>
                                          </p:val>
                                        </p:tav>
                                        <p:tav tm="100000">
                                          <p:val>
                                            <p:strVal val="#ppt_x"/>
                                          </p:val>
                                        </p:tav>
                                      </p:tavLst>
                                    </p:anim>
                                    <p:anim calcmode="lin" valueType="num">
                                      <p:cBhvr>
                                        <p:cTn id="31" dur="500" fill="hold"/>
                                        <p:tgtEl>
                                          <p:spTgt spid="46002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000"/>
                            </p:stCondLst>
                            <p:childTnLst>
                              <p:par>
                                <p:cTn id="33" presetID="23" presetClass="entr" presetSubtype="528" fill="hold" grpId="0" nodeType="afterEffect">
                                  <p:stCondLst>
                                    <p:cond delay="0"/>
                                  </p:stCondLst>
                                  <p:childTnLst>
                                    <p:set>
                                      <p:cBhvr>
                                        <p:cTn id="34" dur="1" fill="hold">
                                          <p:stCondLst>
                                            <p:cond delay="0"/>
                                          </p:stCondLst>
                                        </p:cTn>
                                        <p:tgtEl>
                                          <p:spTgt spid="460031"/>
                                        </p:tgtEl>
                                        <p:attrNameLst>
                                          <p:attrName>style.visibility</p:attrName>
                                        </p:attrNameLst>
                                      </p:cBhvr>
                                      <p:to>
                                        <p:strVal val="visible"/>
                                      </p:to>
                                    </p:set>
                                    <p:anim calcmode="lin" valueType="num">
                                      <p:cBhvr>
                                        <p:cTn id="35" dur="500" fill="hold"/>
                                        <p:tgtEl>
                                          <p:spTgt spid="460031"/>
                                        </p:tgtEl>
                                        <p:attrNameLst>
                                          <p:attrName>ppt_w</p:attrName>
                                        </p:attrNameLst>
                                      </p:cBhvr>
                                      <p:tavLst>
                                        <p:tav tm="0">
                                          <p:val>
                                            <p:fltVal val="0"/>
                                          </p:val>
                                        </p:tav>
                                        <p:tav tm="100000">
                                          <p:val>
                                            <p:strVal val="#ppt_w"/>
                                          </p:val>
                                        </p:tav>
                                      </p:tavLst>
                                    </p:anim>
                                    <p:anim calcmode="lin" valueType="num">
                                      <p:cBhvr>
                                        <p:cTn id="36" dur="500" fill="hold"/>
                                        <p:tgtEl>
                                          <p:spTgt spid="460031"/>
                                        </p:tgtEl>
                                        <p:attrNameLst>
                                          <p:attrName>ppt_h</p:attrName>
                                        </p:attrNameLst>
                                      </p:cBhvr>
                                      <p:tavLst>
                                        <p:tav tm="0">
                                          <p:val>
                                            <p:fltVal val="0"/>
                                          </p:val>
                                        </p:tav>
                                        <p:tav tm="100000">
                                          <p:val>
                                            <p:strVal val="#ppt_h"/>
                                          </p:val>
                                        </p:tav>
                                      </p:tavLst>
                                    </p:anim>
                                    <p:anim calcmode="lin" valueType="num">
                                      <p:cBhvr>
                                        <p:cTn id="37" dur="500" fill="hold"/>
                                        <p:tgtEl>
                                          <p:spTgt spid="460031"/>
                                        </p:tgtEl>
                                        <p:attrNameLst>
                                          <p:attrName>ppt_x</p:attrName>
                                        </p:attrNameLst>
                                      </p:cBhvr>
                                      <p:tavLst>
                                        <p:tav tm="0">
                                          <p:val>
                                            <p:fltVal val="0.5"/>
                                          </p:val>
                                        </p:tav>
                                        <p:tav tm="100000">
                                          <p:val>
                                            <p:strVal val="#ppt_x"/>
                                          </p:val>
                                        </p:tav>
                                      </p:tavLst>
                                    </p:anim>
                                    <p:anim calcmode="lin" valueType="num">
                                      <p:cBhvr>
                                        <p:cTn id="38" dur="500" fill="hold"/>
                                        <p:tgtEl>
                                          <p:spTgt spid="460031"/>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500"/>
                            </p:stCondLst>
                            <p:childTnLst>
                              <p:par>
                                <p:cTn id="40" presetID="23" presetClass="entr" presetSubtype="528" fill="hold" grpId="0" nodeType="afterEffect">
                                  <p:stCondLst>
                                    <p:cond delay="0"/>
                                  </p:stCondLst>
                                  <p:childTnLst>
                                    <p:set>
                                      <p:cBhvr>
                                        <p:cTn id="41" dur="1" fill="hold">
                                          <p:stCondLst>
                                            <p:cond delay="0"/>
                                          </p:stCondLst>
                                        </p:cTn>
                                        <p:tgtEl>
                                          <p:spTgt spid="460028"/>
                                        </p:tgtEl>
                                        <p:attrNameLst>
                                          <p:attrName>style.visibility</p:attrName>
                                        </p:attrNameLst>
                                      </p:cBhvr>
                                      <p:to>
                                        <p:strVal val="visible"/>
                                      </p:to>
                                    </p:set>
                                    <p:anim calcmode="lin" valueType="num">
                                      <p:cBhvr>
                                        <p:cTn id="42" dur="500" fill="hold"/>
                                        <p:tgtEl>
                                          <p:spTgt spid="460028"/>
                                        </p:tgtEl>
                                        <p:attrNameLst>
                                          <p:attrName>ppt_w</p:attrName>
                                        </p:attrNameLst>
                                      </p:cBhvr>
                                      <p:tavLst>
                                        <p:tav tm="0">
                                          <p:val>
                                            <p:fltVal val="0"/>
                                          </p:val>
                                        </p:tav>
                                        <p:tav tm="100000">
                                          <p:val>
                                            <p:strVal val="#ppt_w"/>
                                          </p:val>
                                        </p:tav>
                                      </p:tavLst>
                                    </p:anim>
                                    <p:anim calcmode="lin" valueType="num">
                                      <p:cBhvr>
                                        <p:cTn id="43" dur="500" fill="hold"/>
                                        <p:tgtEl>
                                          <p:spTgt spid="460028"/>
                                        </p:tgtEl>
                                        <p:attrNameLst>
                                          <p:attrName>ppt_h</p:attrName>
                                        </p:attrNameLst>
                                      </p:cBhvr>
                                      <p:tavLst>
                                        <p:tav tm="0">
                                          <p:val>
                                            <p:fltVal val="0"/>
                                          </p:val>
                                        </p:tav>
                                        <p:tav tm="100000">
                                          <p:val>
                                            <p:strVal val="#ppt_h"/>
                                          </p:val>
                                        </p:tav>
                                      </p:tavLst>
                                    </p:anim>
                                    <p:anim calcmode="lin" valueType="num">
                                      <p:cBhvr>
                                        <p:cTn id="44" dur="500" fill="hold"/>
                                        <p:tgtEl>
                                          <p:spTgt spid="460028"/>
                                        </p:tgtEl>
                                        <p:attrNameLst>
                                          <p:attrName>ppt_x</p:attrName>
                                        </p:attrNameLst>
                                      </p:cBhvr>
                                      <p:tavLst>
                                        <p:tav tm="0">
                                          <p:val>
                                            <p:fltVal val="0.5"/>
                                          </p:val>
                                        </p:tav>
                                        <p:tav tm="100000">
                                          <p:val>
                                            <p:strVal val="#ppt_x"/>
                                          </p:val>
                                        </p:tav>
                                      </p:tavLst>
                                    </p:anim>
                                    <p:anim calcmode="lin" valueType="num">
                                      <p:cBhvr>
                                        <p:cTn id="45" dur="500" fill="hold"/>
                                        <p:tgtEl>
                                          <p:spTgt spid="4600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000"/>
                            </p:stCondLst>
                            <p:childTnLst>
                              <p:par>
                                <p:cTn id="47" presetID="23" presetClass="entr" presetSubtype="528" fill="hold" grpId="0" nodeType="afterEffect">
                                  <p:stCondLst>
                                    <p:cond delay="0"/>
                                  </p:stCondLst>
                                  <p:childTnLst>
                                    <p:set>
                                      <p:cBhvr>
                                        <p:cTn id="48" dur="1" fill="hold">
                                          <p:stCondLst>
                                            <p:cond delay="0"/>
                                          </p:stCondLst>
                                        </p:cTn>
                                        <p:tgtEl>
                                          <p:spTgt spid="460032"/>
                                        </p:tgtEl>
                                        <p:attrNameLst>
                                          <p:attrName>style.visibility</p:attrName>
                                        </p:attrNameLst>
                                      </p:cBhvr>
                                      <p:to>
                                        <p:strVal val="visible"/>
                                      </p:to>
                                    </p:set>
                                    <p:anim calcmode="lin" valueType="num">
                                      <p:cBhvr>
                                        <p:cTn id="49" dur="500" fill="hold"/>
                                        <p:tgtEl>
                                          <p:spTgt spid="460032"/>
                                        </p:tgtEl>
                                        <p:attrNameLst>
                                          <p:attrName>ppt_w</p:attrName>
                                        </p:attrNameLst>
                                      </p:cBhvr>
                                      <p:tavLst>
                                        <p:tav tm="0">
                                          <p:val>
                                            <p:fltVal val="0"/>
                                          </p:val>
                                        </p:tav>
                                        <p:tav tm="100000">
                                          <p:val>
                                            <p:strVal val="#ppt_w"/>
                                          </p:val>
                                        </p:tav>
                                      </p:tavLst>
                                    </p:anim>
                                    <p:anim calcmode="lin" valueType="num">
                                      <p:cBhvr>
                                        <p:cTn id="50" dur="500" fill="hold"/>
                                        <p:tgtEl>
                                          <p:spTgt spid="460032"/>
                                        </p:tgtEl>
                                        <p:attrNameLst>
                                          <p:attrName>ppt_h</p:attrName>
                                        </p:attrNameLst>
                                      </p:cBhvr>
                                      <p:tavLst>
                                        <p:tav tm="0">
                                          <p:val>
                                            <p:fltVal val="0"/>
                                          </p:val>
                                        </p:tav>
                                        <p:tav tm="100000">
                                          <p:val>
                                            <p:strVal val="#ppt_h"/>
                                          </p:val>
                                        </p:tav>
                                      </p:tavLst>
                                    </p:anim>
                                    <p:anim calcmode="lin" valueType="num">
                                      <p:cBhvr>
                                        <p:cTn id="51" dur="500" fill="hold"/>
                                        <p:tgtEl>
                                          <p:spTgt spid="460032"/>
                                        </p:tgtEl>
                                        <p:attrNameLst>
                                          <p:attrName>ppt_x</p:attrName>
                                        </p:attrNameLst>
                                      </p:cBhvr>
                                      <p:tavLst>
                                        <p:tav tm="0">
                                          <p:val>
                                            <p:fltVal val="0.5"/>
                                          </p:val>
                                        </p:tav>
                                        <p:tav tm="100000">
                                          <p:val>
                                            <p:strVal val="#ppt_x"/>
                                          </p:val>
                                        </p:tav>
                                      </p:tavLst>
                                    </p:anim>
                                    <p:anim calcmode="lin" valueType="num">
                                      <p:cBhvr>
                                        <p:cTn id="52" dur="500" fill="hold"/>
                                        <p:tgtEl>
                                          <p:spTgt spid="460032"/>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60091"/>
                                        </p:tgtEl>
                                        <p:attrNameLst>
                                          <p:attrName>style.visibility</p:attrName>
                                        </p:attrNameLst>
                                      </p:cBhvr>
                                      <p:to>
                                        <p:strVal val="visible"/>
                                      </p:to>
                                    </p:set>
                                    <p:anim calcmode="lin" valueType="num">
                                      <p:cBhvr additive="base">
                                        <p:cTn id="57" dur="1000" fill="hold"/>
                                        <p:tgtEl>
                                          <p:spTgt spid="460091"/>
                                        </p:tgtEl>
                                        <p:attrNameLst>
                                          <p:attrName>ppt_x</p:attrName>
                                        </p:attrNameLst>
                                      </p:cBhvr>
                                      <p:tavLst>
                                        <p:tav tm="0">
                                          <p:val>
                                            <p:strVal val="0-#ppt_w/2"/>
                                          </p:val>
                                        </p:tav>
                                        <p:tav tm="100000">
                                          <p:val>
                                            <p:strVal val="#ppt_x"/>
                                          </p:val>
                                        </p:tav>
                                      </p:tavLst>
                                    </p:anim>
                                    <p:anim calcmode="lin" valueType="num">
                                      <p:cBhvr additive="base">
                                        <p:cTn id="58"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1" grpId="0" animBg="1"/>
      <p:bldP spid="460022" grpId="0" animBg="1"/>
      <p:bldP spid="460031" grpId="0" autoUpdateAnimBg="0"/>
      <p:bldP spid="460032" grpId="0" autoUpdateAnimBg="0"/>
      <p:bldP spid="460091" grpId="0" animBg="1"/>
      <p:bldP spid="460020" grpId="0" animBg="1"/>
      <p:bldP spid="460027" grpId="0" animBg="1"/>
      <p:bldP spid="4600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8" name="Text Box 16"/>
          <p:cNvSpPr txBox="1">
            <a:spLocks noChangeArrowheads="1"/>
          </p:cNvSpPr>
          <p:nvPr/>
        </p:nvSpPr>
        <p:spPr bwMode="auto">
          <a:xfrm>
            <a:off x="1458187" y="958659"/>
            <a:ext cx="2713037" cy="830997"/>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bn-IN" sz="2400" i="1" dirty="0">
                <a:solidFill>
                  <a:schemeClr val="hlink"/>
                </a:solidFill>
                <a:latin typeface="Helvetica" pitchFamily="-107" charset="0"/>
              </a:rPr>
              <a:t>মহা সেকেন্দারের যুগ</a:t>
            </a:r>
            <a:endParaRPr lang="en-US" sz="2400" i="1" dirty="0">
              <a:solidFill>
                <a:schemeClr val="hlink"/>
              </a:solidFill>
              <a:latin typeface="Helvetica" pitchFamily="-107" charset="0"/>
            </a:endParaRPr>
          </a:p>
        </p:txBody>
      </p:sp>
      <p:sp>
        <p:nvSpPr>
          <p:cNvPr id="453650" name="Text Box 18"/>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cs typeface="+mn-cs"/>
            </a:endParaRPr>
          </a:p>
        </p:txBody>
      </p:sp>
      <p:sp>
        <p:nvSpPr>
          <p:cNvPr id="40963" name="Text Box 24"/>
          <p:cNvSpPr txBox="1">
            <a:spLocks noChangeArrowheads="1"/>
          </p:cNvSpPr>
          <p:nvPr/>
        </p:nvSpPr>
        <p:spPr bwMode="auto">
          <a:xfrm>
            <a:off x="8472488" y="6462713"/>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12</a:t>
            </a:r>
            <a:endParaRPr lang="en-US" b="0">
              <a:solidFill>
                <a:srgbClr val="FFFFFF"/>
              </a:solidFill>
            </a:endParaRPr>
          </a:p>
        </p:txBody>
      </p:sp>
      <p:sp>
        <p:nvSpPr>
          <p:cNvPr id="453658" name="Rectangle 26"/>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19</a:t>
            </a:r>
          </a:p>
        </p:txBody>
      </p:sp>
      <p:pic>
        <p:nvPicPr>
          <p:cNvPr id="453661" name="Picture 29"/>
          <p:cNvPicPr>
            <a:picLocks noChangeAspect="1" noChangeArrowheads="1"/>
          </p:cNvPicPr>
          <p:nvPr/>
        </p:nvPicPr>
        <p:blipFill>
          <a:blip r:embed="rId3">
            <a:extLst>
              <a:ext uri="{28A0092B-C50C-407E-A947-70E740481C1C}">
                <a14:useLocalDpi xmlns:a14="http://schemas.microsoft.com/office/drawing/2010/main" val="0"/>
              </a:ext>
            </a:extLst>
          </a:blip>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pic>
        <p:nvPicPr>
          <p:cNvPr id="453662" name="Picture 30"/>
          <p:cNvPicPr>
            <a:picLocks noChangeAspect="1" noChangeArrowheads="1"/>
          </p:cNvPicPr>
          <p:nvPr/>
        </p:nvPicPr>
        <p:blipFill>
          <a:blip r:embed="rId4">
            <a:extLst>
              <a:ext uri="{28A0092B-C50C-407E-A947-70E740481C1C}">
                <a14:useLocalDpi xmlns:a14="http://schemas.microsoft.com/office/drawing/2010/main" val="0"/>
              </a:ext>
            </a:extLst>
          </a:blip>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453634" name="Rectangle 2"/>
          <p:cNvSpPr>
            <a:spLocks noChangeArrowheads="1"/>
          </p:cNvSpPr>
          <p:nvPr/>
        </p:nvSpPr>
        <p:spPr bwMode="auto">
          <a:xfrm>
            <a:off x="230188" y="2184400"/>
            <a:ext cx="4419600" cy="3944669"/>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অ্যারিস্টট্ল</a:t>
            </a: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সেকেনদারের গুরু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অ্যারিস্টট্ল</a:t>
            </a: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সঙ্গীত তত্ত্ব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চীন গ্রেট ওয়াল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চীন দেশে লৌহ ব্যাবহৃত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আলেসান্দ্রিয়া</a:t>
            </a:r>
            <a:r>
              <a:rPr lang="en-US" dirty="0">
                <a:solidFill>
                  <a:srgbClr val="FFFF00"/>
                </a:solidFill>
                <a:effectLst>
                  <a:outerShdw blurRad="50800" dist="101600" dir="2700000" algn="tl" rotWithShape="0">
                    <a:srgbClr val="000000"/>
                  </a:outerShdw>
                </a:effectLst>
                <a:latin typeface="Helvetica" charset="0"/>
              </a:rPr>
              <a:t>:</a:t>
            </a:r>
            <a:r>
              <a:rPr lang="bn-IN" dirty="0">
                <a:solidFill>
                  <a:srgbClr val="FFFF00"/>
                </a:solidFill>
                <a:effectLst>
                  <a:outerShdw blurRad="50800" dist="101600" dir="2700000" algn="tl" rotWithShape="0">
                    <a:srgbClr val="000000"/>
                  </a:outerShdw>
                </a:effectLst>
                <a:latin typeface="Helvetica" charset="0"/>
              </a:rPr>
              <a:t> গ্রীক শিক্ষার বিখ্যাত কেন্দ্র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ইউক্লিড </a:t>
            </a: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জ্যামিতিতে প্রমিত কাজ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প্রথম রোমিয় মুদ্রা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কোরিন্থে ব্যবসা কেন্দ্র শুরু হয় </a:t>
            </a: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মিশরে ইহুদীদের ব্যবসা কেন্দ্র স্থাপিত হয়</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হেলেনিজিম্ ও গ্রীক শহর সমুহ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গ্রীক-স্টাইল আদোবকায়দা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sz="2400" dirty="0">
                <a:solidFill>
                  <a:schemeClr val="hlink"/>
                </a:solidFill>
                <a:effectLst>
                  <a:outerShdw blurRad="50800" dist="101600" dir="2700000" algn="tl" rotWithShape="0">
                    <a:srgbClr val="000000"/>
                  </a:outerShdw>
                </a:effectLst>
                <a:latin typeface="Helvetica" charset="0"/>
              </a:rPr>
              <a:t>গ্রীক ভাষা</a:t>
            </a:r>
            <a:endParaRPr lang="en-US" sz="900" b="0" dirty="0">
              <a:solidFill>
                <a:schemeClr val="tx1"/>
              </a:solidFill>
              <a:effectLst>
                <a:outerShdw blurRad="50800" dist="101600" dir="2700000" algn="tl" rotWithShape="0">
                  <a:srgbClr val="000000"/>
                </a:outerShdw>
              </a:effectLst>
              <a:latin typeface="Times" charset="0"/>
            </a:endParaRPr>
          </a:p>
          <a:p>
            <a:pPr algn="ctr">
              <a:lnSpc>
                <a:spcPct val="120000"/>
              </a:lnSpc>
              <a:defRPr/>
            </a:pPr>
            <a:endParaRPr lang="en-US" sz="900" b="0" dirty="0">
              <a:solidFill>
                <a:schemeClr val="tx1"/>
              </a:solidFill>
              <a:effectLst>
                <a:outerShdw blurRad="50800" dist="101600" dir="2700000" algn="tl" rotWithShape="0">
                  <a:srgbClr val="000000"/>
                </a:outerShdw>
              </a:effectLst>
              <a:latin typeface="Times" charset="0"/>
            </a:endParaRPr>
          </a:p>
        </p:txBody>
      </p:sp>
      <p:sp>
        <p:nvSpPr>
          <p:cNvPr id="453659" name="Text Box 27"/>
          <p:cNvSpPr txBox="1">
            <a:spLocks noChangeArrowheads="1"/>
          </p:cNvSpPr>
          <p:nvPr/>
        </p:nvSpPr>
        <p:spPr bwMode="auto">
          <a:xfrm>
            <a:off x="4899025" y="237659"/>
            <a:ext cx="3989388" cy="523220"/>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bn-IN" sz="2800" dirty="0">
                <a:solidFill>
                  <a:srgbClr val="FFFF00"/>
                </a:solidFill>
                <a:latin typeface="Comic Sans MS" pitchFamily="-107" charset="0"/>
              </a:rPr>
              <a:t>শিক্ষণ সাহাজ্য</a:t>
            </a:r>
            <a:r>
              <a:rPr lang="en-US" sz="2800" dirty="0">
                <a:solidFill>
                  <a:srgbClr val="FFFF00"/>
                </a:solidFill>
                <a:latin typeface="Comic Sans MS" pitchFamily="-107" charset="0"/>
              </a:rPr>
              <a:t> #</a:t>
            </a:r>
            <a:r>
              <a:rPr lang="bn-IN" sz="2800" dirty="0">
                <a:solidFill>
                  <a:srgbClr val="FFFF00"/>
                </a:solidFill>
                <a:latin typeface="Comic Sans MS" pitchFamily="-107" charset="0"/>
              </a:rPr>
              <a:t>০৫</a:t>
            </a:r>
            <a:endParaRPr lang="en-US" sz="2800" dirty="0">
              <a:solidFill>
                <a:srgbClr val="FFFF00"/>
              </a:solidFill>
              <a:latin typeface="Comic Sans MS" pitchFamily="-107" charset="0"/>
            </a:endParaRPr>
          </a:p>
        </p:txBody>
      </p:sp>
      <p:pic>
        <p:nvPicPr>
          <p:cNvPr id="453664" name="Picture 32"/>
          <p:cNvPicPr>
            <a:picLocks noChangeAspect="1" noChangeArrowheads="1"/>
          </p:cNvPicPr>
          <p:nvPr/>
        </p:nvPicPr>
        <p:blipFill>
          <a:blip r:embed="rId5">
            <a:extLst>
              <a:ext uri="{28A0092B-C50C-407E-A947-70E740481C1C}">
                <a14:useLocalDpi xmlns:a14="http://schemas.microsoft.com/office/drawing/2010/main" val="0"/>
              </a:ext>
            </a:extLst>
          </a:blip>
          <a:srcRect l="14404" t="23677" r="5742" b="16017"/>
          <a:stretch>
            <a:fillRect/>
          </a:stretch>
        </p:blipFill>
        <p:spPr bwMode="auto">
          <a:xfrm>
            <a:off x="4651375" y="4184650"/>
            <a:ext cx="3490913"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453653" name="Oval 21"/>
          <p:cNvSpPr>
            <a:spLocks noChangeArrowheads="1"/>
          </p:cNvSpPr>
          <p:nvPr/>
        </p:nvSpPr>
        <p:spPr bwMode="auto">
          <a:xfrm>
            <a:off x="1257300" y="776288"/>
            <a:ext cx="3140075" cy="12573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2" name="Group 33"/>
          <p:cNvGrpSpPr>
            <a:grpSpLocks/>
          </p:cNvGrpSpPr>
          <p:nvPr/>
        </p:nvGrpSpPr>
        <p:grpSpPr bwMode="auto">
          <a:xfrm>
            <a:off x="519113" y="312738"/>
            <a:ext cx="854076" cy="1704976"/>
            <a:chOff x="327" y="161"/>
            <a:chExt cx="538" cy="1074"/>
          </a:xfrm>
        </p:grpSpPr>
        <p:sp>
          <p:nvSpPr>
            <p:cNvPr id="453666" name="Rectangle 3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453667" name="Line 3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3" name="Group 24"/>
          <p:cNvGrpSpPr/>
          <p:nvPr/>
        </p:nvGrpSpPr>
        <p:grpSpPr>
          <a:xfrm>
            <a:off x="7951348" y="3526316"/>
            <a:ext cx="984250" cy="550863"/>
            <a:chOff x="9978451" y="3625467"/>
            <a:chExt cx="984250" cy="550863"/>
          </a:xfrm>
        </p:grpSpPr>
        <p:grpSp>
          <p:nvGrpSpPr>
            <p:cNvPr id="4" name="Group 34"/>
            <p:cNvGrpSpPr/>
            <p:nvPr/>
          </p:nvGrpSpPr>
          <p:grpSpPr>
            <a:xfrm>
              <a:off x="9978451" y="3625467"/>
              <a:ext cx="984250" cy="550863"/>
              <a:chOff x="7931150" y="3429000"/>
              <a:chExt cx="984250" cy="550863"/>
            </a:xfrm>
          </p:grpSpPr>
          <p:sp>
            <p:nvSpPr>
              <p:cNvPr id="28"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34"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27" name="Rectangle 26"/>
            <p:cNvSpPr/>
            <p:nvPr/>
          </p:nvSpPr>
          <p:spPr>
            <a:xfrm>
              <a:off x="10039491" y="3919102"/>
              <a:ext cx="891591" cy="19680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grpSp>
      <p:sp>
        <p:nvSpPr>
          <p:cNvPr id="26"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fade">
                                      <p:cBhvr>
                                        <p:cTn id="14" dur="1000"/>
                                        <p:tgtEl>
                                          <p:spTgt spid="45366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fade">
                                      <p:cBhvr>
                                        <p:cTn id="18" dur="1000"/>
                                        <p:tgtEl>
                                          <p:spTgt spid="45366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fade">
                                      <p:cBhvr>
                                        <p:cTn id="22" dur="10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Effect transition="in" filter="box(out)">
                                      <p:cBhvr>
                                        <p:cTn id="82" dur="500"/>
                                        <p:tgtEl>
                                          <p:spTgt spid="4536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build="p" autoUpdateAnimBg="0"/>
      <p:bldP spid="4536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17" name="Picture 49" descr="Pompei street with elevated stepping stones, wk 031001"/>
          <p:cNvPicPr preferRelativeResize="0">
            <a:picLocks noChangeAspect="1" noChangeArrowheads="1"/>
          </p:cNvPicPr>
          <p:nvPr>
            <p:custDataLst>
              <p:tags r:id="rId1"/>
            </p:custDataLst>
          </p:nvPr>
        </p:nvPicPr>
        <p:blipFill>
          <a:blip r:embed="rId7"/>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288816" name="Picture 48" descr="Temple of the Divus Romulus"/>
          <p:cNvPicPr preferRelativeResize="0">
            <a:picLocks noChangeAspect="1" noChangeArrowheads="1"/>
          </p:cNvPicPr>
          <p:nvPr>
            <p:custDataLst>
              <p:tags r:id="rId2"/>
            </p:custDataLst>
          </p:nvPr>
        </p:nvPicPr>
        <p:blipFill>
          <a:blip r:embed="rId8"/>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5" name="Picture 47" descr="Forum with Temples of Saturn and Vespasian"/>
          <p:cNvPicPr preferRelativeResize="0">
            <a:picLocks noChangeAspect="1" noChangeArrowheads="1"/>
          </p:cNvPicPr>
          <p:nvPr>
            <p:custDataLst>
              <p:tags r:id="rId3"/>
            </p:custDataLst>
          </p:nvPr>
        </p:nvPicPr>
        <p:blipFill>
          <a:blip r:embed="rId9"/>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4" name="Picture 46" descr="Forum Arch of Severus, Temple of Saturn"/>
          <p:cNvPicPr preferRelativeResize="0">
            <a:picLocks noChangeAspect="1" noChangeArrowheads="1"/>
          </p:cNvPicPr>
          <p:nvPr>
            <p:custDataLst>
              <p:tags r:id="rId4"/>
            </p:custDataLst>
          </p:nvPr>
        </p:nvPicPr>
        <p:blipFill>
          <a:blip r:embed="rId10"/>
          <a:srcRect t="11700"/>
          <a:stretch>
            <a:fillRect/>
          </a:stretch>
        </p:blipFill>
        <p:spPr bwMode="auto">
          <a:xfrm>
            <a:off x="4597400" y="3576638"/>
            <a:ext cx="3938588" cy="2608262"/>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288770" name="Rectangle 2"/>
          <p:cNvSpPr>
            <a:spLocks noChangeArrowheads="1"/>
          </p:cNvSpPr>
          <p:nvPr/>
        </p:nvSpPr>
        <p:spPr bwMode="auto">
          <a:xfrm>
            <a:off x="3130550" y="760998"/>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014" name="Rectangle 3"/>
          <p:cNvSpPr>
            <a:spLocks noChangeArrowheads="1"/>
          </p:cNvSpPr>
          <p:nvPr/>
        </p:nvSpPr>
        <p:spPr bwMode="auto">
          <a:xfrm>
            <a:off x="3568474" y="1290805"/>
            <a:ext cx="2042225"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400" dirty="0">
                <a:solidFill>
                  <a:schemeClr val="bg2"/>
                </a:solidFill>
                <a:latin typeface="Times" charset="0"/>
              </a:rPr>
              <a:t>গ্রীক সেকেন্দার</a:t>
            </a:r>
            <a:endParaRPr lang="en-US" sz="2400" dirty="0">
              <a:solidFill>
                <a:schemeClr val="bg2"/>
              </a:solidFill>
              <a:latin typeface="Times" charset="0"/>
            </a:endParaRPr>
          </a:p>
        </p:txBody>
      </p:sp>
      <p:sp>
        <p:nvSpPr>
          <p:cNvPr id="43015" name="AutoShape 4"/>
          <p:cNvSpPr>
            <a:spLocks noChangeArrowheads="1"/>
          </p:cNvSpPr>
          <p:nvPr/>
        </p:nvSpPr>
        <p:spPr bwMode="auto">
          <a:xfrm>
            <a:off x="3124200" y="759243"/>
            <a:ext cx="1676400" cy="463629"/>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16" name="Rectangle 5"/>
          <p:cNvSpPr>
            <a:spLocks noChangeArrowheads="1"/>
          </p:cNvSpPr>
          <p:nvPr/>
        </p:nvSpPr>
        <p:spPr bwMode="auto">
          <a:xfrm>
            <a:off x="3083805" y="777628"/>
            <a:ext cx="167032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Times" charset="0"/>
              </a:rPr>
              <a:t>   </a:t>
            </a:r>
            <a:r>
              <a:rPr lang="bn-IN" sz="2800" dirty="0">
                <a:solidFill>
                  <a:schemeClr val="bg2"/>
                </a:solidFill>
                <a:latin typeface="Times" charset="0"/>
              </a:rPr>
              <a:t>নীরবতা</a:t>
            </a:r>
            <a:endParaRPr lang="en-US" sz="2800" dirty="0">
              <a:solidFill>
                <a:schemeClr val="bg2"/>
              </a:solidFill>
              <a:latin typeface="Times" charset="0"/>
            </a:endParaRPr>
          </a:p>
        </p:txBody>
      </p:sp>
      <p:sp>
        <p:nvSpPr>
          <p:cNvPr id="43017"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18"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19" name="Line 8"/>
          <p:cNvSpPr>
            <a:spLocks noChangeShapeType="1"/>
          </p:cNvSpPr>
          <p:nvPr/>
        </p:nvSpPr>
        <p:spPr bwMode="auto">
          <a:xfrm>
            <a:off x="3403600" y="2194093"/>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0" name="Line 12"/>
          <p:cNvSpPr>
            <a:spLocks noChangeShapeType="1"/>
          </p:cNvSpPr>
          <p:nvPr/>
        </p:nvSpPr>
        <p:spPr bwMode="auto">
          <a:xfrm>
            <a:off x="3429000" y="1686093"/>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8785" name="Rectangle 17"/>
          <p:cNvSpPr>
            <a:spLocks noChangeArrowheads="1"/>
          </p:cNvSpPr>
          <p:nvPr/>
        </p:nvSpPr>
        <p:spPr bwMode="auto">
          <a:xfrm>
            <a:off x="3528197" y="1790868"/>
            <a:ext cx="1976502"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400" dirty="0">
                <a:solidFill>
                  <a:schemeClr val="accent2"/>
                </a:solidFill>
                <a:latin typeface="Times" charset="0"/>
              </a:rPr>
              <a:t>রোমিয় পদ্ধতি</a:t>
            </a:r>
            <a:endParaRPr lang="en-US" sz="2400" dirty="0">
              <a:solidFill>
                <a:schemeClr val="accent2"/>
              </a:solidFill>
              <a:latin typeface="Times" charset="0"/>
            </a:endParaRPr>
          </a:p>
        </p:txBody>
      </p:sp>
      <p:sp>
        <p:nvSpPr>
          <p:cNvPr id="288787" name="Text Box 19"/>
          <p:cNvSpPr txBox="1">
            <a:spLocks noChangeArrowheads="1"/>
          </p:cNvSpPr>
          <p:nvPr/>
        </p:nvSpPr>
        <p:spPr bwMode="auto">
          <a:xfrm>
            <a:off x="788987" y="2551506"/>
            <a:ext cx="8146007" cy="3998018"/>
          </a:xfrm>
          <a:prstGeom prst="rect">
            <a:avLst/>
          </a:prstGeom>
          <a:noFill/>
          <a:ln w="76200">
            <a:noFill/>
            <a:miter lim="800000"/>
            <a:headEnd/>
            <a:tailEnd/>
          </a:ln>
          <a:effectLst/>
        </p:spPr>
        <p:txBody>
          <a:bodyPr wrap="square">
            <a:spAutoFit/>
          </a:bodyPr>
          <a:lstStyle/>
          <a:p>
            <a:pPr defTabSz="406400">
              <a:lnSpc>
                <a:spcPct val="65000"/>
              </a:lnSpc>
              <a:spcBef>
                <a:spcPct val="50000"/>
              </a:spcBef>
              <a:defRPr/>
            </a:pPr>
            <a:r>
              <a:rPr lang="bn-IN" sz="3600" dirty="0">
                <a:solidFill>
                  <a:srgbClr val="FFFF00"/>
                </a:solidFill>
                <a:effectLst>
                  <a:outerShdw blurRad="50800" dist="114300" dir="2700000" algn="tl" rotWithShape="0">
                    <a:srgbClr val="000000"/>
                  </a:outerShdw>
                </a:effectLst>
                <a:latin typeface="Comic Sans MS" pitchFamily="-107" charset="0"/>
                <a:ea typeface="+mn-ea"/>
                <a:cs typeface="+mn-cs"/>
              </a:rPr>
              <a:t>অসামরিক ও সামরিক প্রশাসন </a:t>
            </a:r>
            <a:endParaRPr lang="en-US" sz="3600" dirty="0">
              <a:solidFill>
                <a:srgbClr val="FFFF00"/>
              </a:solidFill>
              <a:effectLst>
                <a:outerShdw blurRad="50800" dist="114300" dir="2700000" algn="tl" rotWithShape="0">
                  <a:srgbClr val="000000"/>
                </a:outerShdw>
              </a:effectLst>
              <a:latin typeface="Comic Sans MS" pitchFamily="-107" charset="0"/>
              <a:ea typeface="+mn-ea"/>
              <a:cs typeface="+mn-cs"/>
            </a:endParaRPr>
          </a:p>
          <a:p>
            <a:pPr defTabSz="406400">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3600" dirty="0">
                <a:solidFill>
                  <a:srgbClr val="FFFF00"/>
                </a:solidFill>
                <a:effectLst>
                  <a:outerShdw blurRad="50800" dist="114300" dir="2700000" algn="tl" rotWithShape="0">
                    <a:srgbClr val="000000"/>
                  </a:outerShdw>
                </a:effectLst>
                <a:latin typeface="Comic Sans MS" pitchFamily="-107" charset="0"/>
                <a:ea typeface="+mn-ea"/>
                <a:cs typeface="+mn-cs"/>
              </a:rPr>
              <a:t>আইন</a:t>
            </a:r>
            <a:endParaRPr lang="en-US" sz="3600" dirty="0">
              <a:solidFill>
                <a:srgbClr val="FFFF00"/>
              </a:solidFill>
              <a:effectLst>
                <a:outerShdw blurRad="50800" dist="114300" dir="2700000" algn="tl" rotWithShape="0">
                  <a:srgbClr val="000000"/>
                </a:outerShdw>
              </a:effectLst>
              <a:latin typeface="Comic Sans MS" pitchFamily="-107" charset="0"/>
              <a:ea typeface="+mn-ea"/>
              <a:cs typeface="+mn-cs"/>
            </a:endParaRPr>
          </a:p>
          <a:p>
            <a:pPr defTabSz="406400">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3600" dirty="0">
                <a:solidFill>
                  <a:srgbClr val="FFFF00"/>
                </a:solidFill>
                <a:effectLst>
                  <a:outerShdw blurRad="50800" dist="114300" dir="2700000" algn="tl" rotWithShape="0">
                    <a:srgbClr val="000000"/>
                  </a:outerShdw>
                </a:effectLst>
                <a:latin typeface="Comic Sans MS" pitchFamily="-107" charset="0"/>
                <a:ea typeface="+mn-ea"/>
                <a:cs typeface="+mn-cs"/>
              </a:rPr>
              <a:t>যোগাযোগ</a:t>
            </a:r>
            <a:endParaRPr lang="en-US" sz="3600" dirty="0">
              <a:solidFill>
                <a:srgbClr val="FFFF00"/>
              </a:solidFill>
              <a:effectLst>
                <a:outerShdw blurRad="50800" dist="114300" dir="2700000" algn="tl" rotWithShape="0">
                  <a:srgbClr val="000000"/>
                </a:outerShdw>
              </a:effectLst>
              <a:latin typeface="Comic Sans MS" pitchFamily="-107" charset="0"/>
              <a:ea typeface="+mn-ea"/>
              <a:cs typeface="+mn-cs"/>
            </a:endParaRPr>
          </a:p>
          <a:p>
            <a:pPr defTabSz="406400">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3600" dirty="0">
                <a:solidFill>
                  <a:srgbClr val="FFFF00"/>
                </a:solidFill>
                <a:effectLst>
                  <a:outerShdw blurRad="50800" dist="114300" dir="2700000" algn="tl" rotWithShape="0">
                    <a:srgbClr val="000000"/>
                  </a:outerShdw>
                </a:effectLst>
                <a:latin typeface="Comic Sans MS" pitchFamily="-107" charset="0"/>
                <a:ea typeface="+mn-ea"/>
                <a:cs typeface="+mn-cs"/>
              </a:rPr>
              <a:t>পরিবহন</a:t>
            </a:r>
            <a:endParaRPr lang="en-US" sz="3600" dirty="0">
              <a:solidFill>
                <a:srgbClr val="FFFF00"/>
              </a:solidFill>
              <a:effectLst>
                <a:outerShdw blurRad="50800" dist="114300" dir="2700000" algn="tl" rotWithShape="0">
                  <a:srgbClr val="000000"/>
                </a:outerShdw>
              </a:effectLst>
              <a:latin typeface="Comic Sans MS" pitchFamily="-107" charset="0"/>
              <a:ea typeface="+mn-ea"/>
              <a:cs typeface="+mn-cs"/>
            </a:endParaRPr>
          </a:p>
          <a:p>
            <a:pPr defTabSz="406400">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3600" dirty="0">
                <a:solidFill>
                  <a:srgbClr val="FFFF00"/>
                </a:solidFill>
                <a:effectLst>
                  <a:outerShdw blurRad="50800" dist="114300" dir="2700000" algn="tl" rotWithShape="0">
                    <a:srgbClr val="000000"/>
                  </a:outerShdw>
                </a:effectLst>
                <a:latin typeface="Comic Sans MS" pitchFamily="-107" charset="0"/>
                <a:ea typeface="+mn-ea"/>
                <a:cs typeface="+mn-cs"/>
              </a:rPr>
              <a:t>ব্যাংকিং ও কর সংগ্রহ </a:t>
            </a:r>
            <a:endParaRPr lang="en-US" sz="3600" dirty="0">
              <a:solidFill>
                <a:srgbClr val="FFFF00"/>
              </a:solidFill>
              <a:effectLst>
                <a:outerShdw blurRad="50800" dist="114300" dir="2700000" algn="tl" rotWithShape="0">
                  <a:srgbClr val="000000"/>
                </a:outerShdw>
              </a:effectLst>
              <a:latin typeface="Comic Sans MS" pitchFamily="-107" charset="0"/>
              <a:ea typeface="+mn-ea"/>
              <a:cs typeface="+mn-cs"/>
            </a:endParaRPr>
          </a:p>
          <a:p>
            <a:pPr defTabSz="406400">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3600" dirty="0">
                <a:solidFill>
                  <a:srgbClr val="FFFF00"/>
                </a:solidFill>
                <a:effectLst>
                  <a:outerShdw blurRad="50800" dist="114300" dir="2700000" algn="tl" rotWithShape="0">
                    <a:srgbClr val="000000"/>
                  </a:outerShdw>
                </a:effectLst>
                <a:latin typeface="Comic Sans MS" pitchFamily="-107" charset="0"/>
                <a:ea typeface="+mn-ea"/>
                <a:cs typeface="+mn-cs"/>
              </a:rPr>
              <a:t>প্যাক্স রোমানা </a:t>
            </a:r>
            <a:br>
              <a:rPr lang="bn-IN" sz="3600" dirty="0">
                <a:solidFill>
                  <a:srgbClr val="FFFF00"/>
                </a:solidFill>
                <a:effectLst>
                  <a:outerShdw blurRad="50800" dist="114300" dir="2700000" algn="tl" rotWithShape="0">
                    <a:srgbClr val="000000"/>
                  </a:outerShdw>
                </a:effectLst>
                <a:latin typeface="Comic Sans MS" pitchFamily="-107" charset="0"/>
                <a:ea typeface="+mn-ea"/>
                <a:cs typeface="+mn-cs"/>
              </a:rPr>
            </a:br>
            <a:r>
              <a:rPr lang="bn-IN" sz="3600" dirty="0">
                <a:solidFill>
                  <a:srgbClr val="FFFF00"/>
                </a:solidFill>
                <a:effectLst>
                  <a:outerShdw blurRad="50800" dist="114300" dir="2700000" algn="tl" rotWithShape="0">
                    <a:srgbClr val="000000"/>
                  </a:outerShdw>
                </a:effectLst>
                <a:latin typeface="Comic Sans MS" pitchFamily="-107" charset="0"/>
                <a:ea typeface="+mn-ea"/>
                <a:cs typeface="+mn-cs"/>
              </a:rPr>
              <a:t>                                </a:t>
            </a:r>
            <a:r>
              <a:rPr lang="bn-IN" sz="2400" dirty="0">
                <a:solidFill>
                  <a:srgbClr val="FFFF00"/>
                </a:solidFill>
                <a:effectLst>
                  <a:outerShdw blurRad="50800" dist="114300" dir="2700000" algn="tl" rotWithShape="0">
                    <a:srgbClr val="000000"/>
                  </a:outerShdw>
                </a:effectLst>
                <a:latin typeface="Comic Sans MS" pitchFamily="-107" charset="0"/>
                <a:ea typeface="+mn-ea"/>
                <a:cs typeface="+mn-cs"/>
              </a:rPr>
              <a:t>(তুলনামূলক শান্তি)</a:t>
            </a:r>
            <a:r>
              <a:rPr lang="en-US" sz="3600" dirty="0">
                <a:solidFill>
                  <a:srgbClr val="FFFF00"/>
                </a:solidFill>
                <a:effectLst>
                  <a:outerShdw blurRad="50800" dist="114300" dir="2700000" algn="tl" rotWithShape="0">
                    <a:srgbClr val="000000"/>
                  </a:outerShdw>
                </a:effectLst>
                <a:latin typeface="Comic Sans MS" pitchFamily="-107" charset="0"/>
                <a:ea typeface="+mn-ea"/>
                <a:cs typeface="+mn-cs"/>
              </a:rPr>
              <a:t>...</a:t>
            </a:r>
          </a:p>
        </p:txBody>
      </p:sp>
      <p:sp>
        <p:nvSpPr>
          <p:cNvPr id="4302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43032"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33" name="Text Box 43"/>
          <p:cNvSpPr txBox="1">
            <a:spLocks noChangeArrowheads="1"/>
          </p:cNvSpPr>
          <p:nvPr/>
        </p:nvSpPr>
        <p:spPr bwMode="auto">
          <a:xfrm>
            <a:off x="8585200"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288812" name="Rectangle 4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20</a:t>
            </a:r>
          </a:p>
        </p:txBody>
      </p:sp>
      <p:sp>
        <p:nvSpPr>
          <p:cNvPr id="288818" name="Rectangle 50"/>
          <p:cNvSpPr>
            <a:spLocks noChangeArrowheads="1"/>
          </p:cNvSpPr>
          <p:nvPr/>
        </p:nvSpPr>
        <p:spPr bwMode="auto">
          <a:xfrm>
            <a:off x="4963422" y="889418"/>
            <a:ext cx="1899558" cy="366767"/>
          </a:xfrm>
          <a:prstGeom prst="rect">
            <a:avLst/>
          </a:prstGeom>
          <a:noFill/>
          <a:ln w="12700">
            <a:noFill/>
            <a:miter lim="800000"/>
            <a:headEnd/>
            <a:tailEnd/>
          </a:ln>
          <a:effectLst>
            <a:outerShdw blurRad="63500" dist="29783" dir="3885598" algn="ctr" rotWithShape="0">
              <a:schemeClr val="folHlink">
                <a:alpha val="74998"/>
              </a:schemeClr>
            </a:outerShdw>
          </a:effectLst>
        </p:spPr>
        <p:txBody>
          <a:bodyPr wrap="none" lIns="90487" tIns="44450" rIns="90487" bIns="44450">
            <a:spAutoFit/>
          </a:bodyPr>
          <a:lstStyle/>
          <a:p>
            <a:pPr>
              <a:spcBef>
                <a:spcPct val="50000"/>
              </a:spcBef>
              <a:defRPr/>
            </a:pPr>
            <a:r>
              <a:rPr lang="bn-IN" sz="1800" dirty="0">
                <a:solidFill>
                  <a:schemeClr val="bg2"/>
                </a:solidFill>
                <a:latin typeface="Times" pitchFamily="-107" charset="0"/>
                <a:ea typeface="+mn-ea"/>
                <a:cs typeface="+mn-cs"/>
              </a:rPr>
              <a:t>প্রায় ৫০০ </a:t>
            </a:r>
            <a:r>
              <a:rPr lang="bn-IN" sz="1800" dirty="0">
                <a:solidFill>
                  <a:srgbClr val="1A0004"/>
                </a:solidFill>
              </a:rPr>
              <a:t>খ্রিষ্ঠ পূর্ব</a:t>
            </a:r>
            <a:endParaRPr lang="en-US" sz="1800" b="0" dirty="0">
              <a:solidFill>
                <a:srgbClr val="1A0004"/>
              </a:solidFill>
              <a:latin typeface="Times" pitchFamily="-107" charset="0"/>
            </a:endParaRPr>
          </a:p>
        </p:txBody>
      </p:sp>
      <p:sp>
        <p:nvSpPr>
          <p:cNvPr id="288829" name="Oval 61"/>
          <p:cNvSpPr>
            <a:spLocks noChangeArrowheads="1"/>
          </p:cNvSpPr>
          <p:nvPr/>
        </p:nvSpPr>
        <p:spPr bwMode="auto">
          <a:xfrm>
            <a:off x="2930525" y="170514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42" name="Group 41"/>
          <p:cNvGrpSpPr/>
          <p:nvPr/>
        </p:nvGrpSpPr>
        <p:grpSpPr>
          <a:xfrm>
            <a:off x="7918297" y="3394113"/>
            <a:ext cx="984250" cy="550863"/>
            <a:chOff x="9978451" y="3625467"/>
            <a:chExt cx="984250" cy="550863"/>
          </a:xfrm>
        </p:grpSpPr>
        <p:grpSp>
          <p:nvGrpSpPr>
            <p:cNvPr id="43" name="Group 34"/>
            <p:cNvGrpSpPr/>
            <p:nvPr/>
          </p:nvGrpSpPr>
          <p:grpSpPr>
            <a:xfrm>
              <a:off x="9978451" y="3625467"/>
              <a:ext cx="984250" cy="550863"/>
              <a:chOff x="7931150" y="3429000"/>
              <a:chExt cx="984250" cy="550863"/>
            </a:xfrm>
          </p:grpSpPr>
          <p:sp>
            <p:nvSpPr>
              <p:cNvPr id="4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8"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51"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44" name="Rectangle 43"/>
            <p:cNvSpPr/>
            <p:nvPr/>
          </p:nvSpPr>
          <p:spPr>
            <a:xfrm>
              <a:off x="10039491" y="3919102"/>
              <a:ext cx="891591" cy="19680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grpSp>
      <p:sp>
        <p:nvSpPr>
          <p:cNvPr id="3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
        <p:nvSpPr>
          <p:cNvPr id="35" name="Text Box 113"/>
          <p:cNvSpPr txBox="1">
            <a:spLocks noChangeArrowheads="1"/>
          </p:cNvSpPr>
          <p:nvPr/>
        </p:nvSpPr>
        <p:spPr bwMode="auto">
          <a:xfrm>
            <a:off x="1799977" y="0"/>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a:solidFill>
                  <a:schemeClr val="tx1"/>
                </a:solidFill>
                <a:latin typeface="Comic Sans MS" pitchFamily="-107" charset="0"/>
                <a:ea typeface="+mn-ea"/>
                <a:cs typeface="+mn-cs"/>
              </a:rPr>
              <a:t>প্রেরিত ২৮</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১১-১৬</a:t>
            </a:r>
            <a:endParaRPr lang="en-US" sz="1200" dirty="0">
              <a:solidFill>
                <a:schemeClr val="tx1"/>
              </a:solidFill>
              <a:latin typeface="Comic Sans MS" pitchFamily="-107"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88815"/>
                                        </p:tgtEl>
                                        <p:attrNameLst>
                                          <p:attrName>style.visibility</p:attrName>
                                        </p:attrNameLst>
                                      </p:cBhvr>
                                      <p:to>
                                        <p:strVal val="visible"/>
                                      </p:to>
                                    </p:set>
                                    <p:animEffect transition="in" filter="fade">
                                      <p:cBhvr>
                                        <p:cTn id="18" dur="1000"/>
                                        <p:tgtEl>
                                          <p:spTgt spid="288815"/>
                                        </p:tgtEl>
                                      </p:cBhvr>
                                    </p:animEffec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8817"/>
                                        </p:tgtEl>
                                        <p:attrNameLst>
                                          <p:attrName>style.visibility</p:attrName>
                                        </p:attrNameLst>
                                      </p:cBhvr>
                                      <p:to>
                                        <p:strVal val="visible"/>
                                      </p:to>
                                    </p:set>
                                    <p:animEffect transition="in" filter="fade">
                                      <p:cBhvr>
                                        <p:cTn id="22" dur="1000"/>
                                        <p:tgtEl>
                                          <p:spTgt spid="288817"/>
                                        </p:tgtEl>
                                      </p:cBhvr>
                                    </p:animEffec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88814"/>
                                        </p:tgtEl>
                                        <p:attrNameLst>
                                          <p:attrName>style.visibility</p:attrName>
                                        </p:attrNameLst>
                                      </p:cBhvr>
                                      <p:to>
                                        <p:strVal val="visible"/>
                                      </p:to>
                                    </p:set>
                                    <p:animEffect transition="in" filter="fade">
                                      <p:cBhvr>
                                        <p:cTn id="26" dur="1000"/>
                                        <p:tgtEl>
                                          <p:spTgt spid="288814"/>
                                        </p:tgtEl>
                                      </p:cBhvr>
                                    </p:animEffect>
                                  </p:childTnLst>
                                </p:cTn>
                              </p:par>
                            </p:childTnLst>
                          </p:cTn>
                        </p:par>
                        <p:par>
                          <p:cTn id="27" fill="hold" nodeType="afterGroup">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88816"/>
                                        </p:tgtEl>
                                        <p:attrNameLst>
                                          <p:attrName>style.visibility</p:attrName>
                                        </p:attrNameLst>
                                      </p:cBhvr>
                                      <p:to>
                                        <p:strVal val="visible"/>
                                      </p:to>
                                    </p:set>
                                    <p:animEffect transition="in" filter="fade">
                                      <p:cBhvr>
                                        <p:cTn id="30" dur="1000"/>
                                        <p:tgtEl>
                                          <p:spTgt spid="2888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8787">
                                            <p:txEl>
                                              <p:pRg st="0" end="0"/>
                                            </p:txEl>
                                          </p:spTgt>
                                        </p:tgtEl>
                                        <p:attrNameLst>
                                          <p:attrName>style.visibility</p:attrName>
                                        </p:attrNameLst>
                                      </p:cBhvr>
                                      <p:to>
                                        <p:strVal val="visible"/>
                                      </p:to>
                                    </p:set>
                                    <p:animEffect transition="in" filter="fade">
                                      <p:cBhvr>
                                        <p:cTn id="35" dur="500"/>
                                        <p:tgtEl>
                                          <p:spTgt spid="28878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8787">
                                            <p:txEl>
                                              <p:pRg st="1" end="1"/>
                                            </p:txEl>
                                          </p:spTgt>
                                        </p:tgtEl>
                                        <p:attrNameLst>
                                          <p:attrName>style.visibility</p:attrName>
                                        </p:attrNameLst>
                                      </p:cBhvr>
                                      <p:to>
                                        <p:strVal val="visible"/>
                                      </p:to>
                                    </p:set>
                                    <p:animEffect transition="in" filter="fade">
                                      <p:cBhvr>
                                        <p:cTn id="40" dur="500"/>
                                        <p:tgtEl>
                                          <p:spTgt spid="288787">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8787">
                                            <p:txEl>
                                              <p:pRg st="2" end="2"/>
                                            </p:txEl>
                                          </p:spTgt>
                                        </p:tgtEl>
                                        <p:attrNameLst>
                                          <p:attrName>style.visibility</p:attrName>
                                        </p:attrNameLst>
                                      </p:cBhvr>
                                      <p:to>
                                        <p:strVal val="visible"/>
                                      </p:to>
                                    </p:set>
                                    <p:animEffect transition="in" filter="fade">
                                      <p:cBhvr>
                                        <p:cTn id="45" dur="500"/>
                                        <p:tgtEl>
                                          <p:spTgt spid="2887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8787">
                                            <p:txEl>
                                              <p:pRg st="3" end="3"/>
                                            </p:txEl>
                                          </p:spTgt>
                                        </p:tgtEl>
                                        <p:attrNameLst>
                                          <p:attrName>style.visibility</p:attrName>
                                        </p:attrNameLst>
                                      </p:cBhvr>
                                      <p:to>
                                        <p:strVal val="visible"/>
                                      </p:to>
                                    </p:set>
                                    <p:animEffect transition="in" filter="fade">
                                      <p:cBhvr>
                                        <p:cTn id="50" dur="500"/>
                                        <p:tgtEl>
                                          <p:spTgt spid="288787">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8787">
                                            <p:txEl>
                                              <p:pRg st="4" end="4"/>
                                            </p:txEl>
                                          </p:spTgt>
                                        </p:tgtEl>
                                        <p:attrNameLst>
                                          <p:attrName>style.visibility</p:attrName>
                                        </p:attrNameLst>
                                      </p:cBhvr>
                                      <p:to>
                                        <p:strVal val="visible"/>
                                      </p:to>
                                    </p:set>
                                    <p:animEffect transition="in" filter="fade">
                                      <p:cBhvr>
                                        <p:cTn id="55" dur="500"/>
                                        <p:tgtEl>
                                          <p:spTgt spid="288787">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8787">
                                            <p:txEl>
                                              <p:pRg st="5" end="5"/>
                                            </p:txEl>
                                          </p:spTgt>
                                        </p:tgtEl>
                                        <p:attrNameLst>
                                          <p:attrName>style.visibility</p:attrName>
                                        </p:attrNameLst>
                                      </p:cBhvr>
                                      <p:to>
                                        <p:strVal val="visible"/>
                                      </p:to>
                                    </p:set>
                                    <p:animEffect transition="in" filter="fade">
                                      <p:cBhvr>
                                        <p:cTn id="60" dur="500"/>
                                        <p:tgtEl>
                                          <p:spTgt spid="28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p:bldP spid="288816" grpId="0" animBg="1"/>
      <p:bldP spid="288815" grpId="0" animBg="1"/>
      <p:bldP spid="288814" grpId="0" animBg="1"/>
      <p:bldP spid="288785" grpId="0" autoUpdateAnimBg="0"/>
      <p:bldP spid="288787" grpId="0" build="allAtOnce"/>
      <p:bldP spid="2888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3"/>
          <p:cNvPicPr>
            <a:picLocks noChangeAspect="1" noChangeArrowheads="1"/>
          </p:cNvPicPr>
          <p:nvPr/>
        </p:nvPicPr>
        <p:blipFill>
          <a:blip r:embed="rId3">
            <a:extLst>
              <a:ext uri="{28A0092B-C50C-407E-A947-70E740481C1C}">
                <a14:useLocalDpi xmlns:a14="http://schemas.microsoft.com/office/drawing/2010/main" val="0"/>
              </a:ext>
            </a:extLst>
          </a:blip>
          <a:srcRect l="5481" t="4642" r="4184" b="3426"/>
          <a:stretch>
            <a:fillRect/>
          </a:stretch>
        </p:blipFill>
        <p:spPr bwMode="auto">
          <a:xfrm>
            <a:off x="571500" y="506413"/>
            <a:ext cx="7950200" cy="578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41374" name="Freeform 30"/>
          <p:cNvSpPr>
            <a:spLocks/>
          </p:cNvSpPr>
          <p:nvPr/>
        </p:nvSpPr>
        <p:spPr bwMode="auto">
          <a:xfrm>
            <a:off x="558800" y="4289425"/>
            <a:ext cx="5918200" cy="2022475"/>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1375" name="Freeform 31"/>
          <p:cNvSpPr>
            <a:spLocks/>
          </p:cNvSpPr>
          <p:nvPr/>
        </p:nvSpPr>
        <p:spPr bwMode="auto">
          <a:xfrm>
            <a:off x="3314700" y="927100"/>
            <a:ext cx="2578100" cy="1371600"/>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1376" name="Freeform 32"/>
          <p:cNvSpPr>
            <a:spLocks/>
          </p:cNvSpPr>
          <p:nvPr/>
        </p:nvSpPr>
        <p:spPr bwMode="auto">
          <a:xfrm>
            <a:off x="6997700" y="3009900"/>
            <a:ext cx="317500" cy="3297238"/>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1377" name="Freeform 33"/>
          <p:cNvSpPr>
            <a:spLocks/>
          </p:cNvSpPr>
          <p:nvPr/>
        </p:nvSpPr>
        <p:spPr bwMode="auto">
          <a:xfrm>
            <a:off x="1592263" y="520700"/>
            <a:ext cx="1252537" cy="80010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41386" name="Text Box 42"/>
          <p:cNvSpPr txBox="1">
            <a:spLocks noChangeArrowheads="1"/>
          </p:cNvSpPr>
          <p:nvPr/>
        </p:nvSpPr>
        <p:spPr bwMode="auto">
          <a:xfrm>
            <a:off x="914400" y="52451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আফ্রিকা</a:t>
            </a:r>
            <a:endParaRPr lang="en-US" sz="3600" dirty="0">
              <a:solidFill>
                <a:srgbClr val="0033CC"/>
              </a:solidFill>
              <a:latin typeface="Comic Sans MS" pitchFamily="-107" charset="0"/>
              <a:ea typeface="+mn-ea"/>
              <a:cs typeface="+mn-cs"/>
            </a:endParaRPr>
          </a:p>
        </p:txBody>
      </p:sp>
      <p:sp>
        <p:nvSpPr>
          <p:cNvPr id="441387" name="Text Box 43"/>
          <p:cNvSpPr txBox="1">
            <a:spLocks noChangeArrowheads="1"/>
          </p:cNvSpPr>
          <p:nvPr/>
        </p:nvSpPr>
        <p:spPr bwMode="auto">
          <a:xfrm>
            <a:off x="6324600" y="4914900"/>
            <a:ext cx="21463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আরোব</a:t>
            </a:r>
            <a:endParaRPr lang="en-US" sz="3600" dirty="0">
              <a:solidFill>
                <a:srgbClr val="0033CC"/>
              </a:solidFill>
              <a:latin typeface="Comic Sans MS" pitchFamily="-107" charset="0"/>
              <a:ea typeface="+mn-ea"/>
              <a:cs typeface="+mn-cs"/>
            </a:endParaRPr>
          </a:p>
        </p:txBody>
      </p:sp>
      <p:sp>
        <p:nvSpPr>
          <p:cNvPr id="441389" name="Text Box 45"/>
          <p:cNvSpPr txBox="1">
            <a:spLocks noChangeArrowheads="1"/>
          </p:cNvSpPr>
          <p:nvPr/>
        </p:nvSpPr>
        <p:spPr bwMode="auto">
          <a:xfrm>
            <a:off x="6324600" y="2095500"/>
            <a:ext cx="1485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bn-IN" sz="2800" dirty="0">
                <a:solidFill>
                  <a:srgbClr val="0033CC"/>
                </a:solidFill>
                <a:latin typeface="Comic Sans MS" pitchFamily="-107" charset="0"/>
                <a:ea typeface="+mn-ea"/>
                <a:cs typeface="+mn-cs"/>
              </a:rPr>
              <a:t>এশিয়া</a:t>
            </a:r>
            <a:endParaRPr lang="en-US" sz="2800" dirty="0">
              <a:solidFill>
                <a:srgbClr val="0033CC"/>
              </a:solidFill>
              <a:latin typeface="Comic Sans MS" pitchFamily="-107" charset="0"/>
              <a:ea typeface="+mn-ea"/>
              <a:cs typeface="+mn-cs"/>
            </a:endParaRPr>
          </a:p>
        </p:txBody>
      </p:sp>
      <p:sp>
        <p:nvSpPr>
          <p:cNvPr id="441390" name="Text Box 46"/>
          <p:cNvSpPr txBox="1">
            <a:spLocks noChangeArrowheads="1"/>
          </p:cNvSpPr>
          <p:nvPr/>
        </p:nvSpPr>
        <p:spPr bwMode="auto">
          <a:xfrm>
            <a:off x="3009900" y="1244600"/>
            <a:ext cx="2882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bn-IN" sz="2800" dirty="0">
                <a:solidFill>
                  <a:srgbClr val="0033CC"/>
                </a:solidFill>
                <a:latin typeface="Comic Sans MS" pitchFamily="-107" charset="0"/>
                <a:ea typeface="+mn-ea"/>
                <a:cs typeface="+mn-cs"/>
              </a:rPr>
              <a:t>ইউরোপ</a:t>
            </a:r>
            <a:endParaRPr lang="en-US" sz="2800" dirty="0">
              <a:solidFill>
                <a:srgbClr val="0033CC"/>
              </a:solidFill>
              <a:latin typeface="Comic Sans MS" pitchFamily="-107" charset="0"/>
              <a:ea typeface="+mn-ea"/>
              <a:cs typeface="+mn-cs"/>
            </a:endParaRPr>
          </a:p>
        </p:txBody>
      </p:sp>
      <p:sp>
        <p:nvSpPr>
          <p:cNvPr id="45066" name="Text Box 48"/>
          <p:cNvSpPr txBox="1">
            <a:spLocks noChangeArrowheads="1"/>
          </p:cNvSpPr>
          <p:nvPr/>
        </p:nvSpPr>
        <p:spPr bwMode="auto">
          <a:xfrm rot="1299097">
            <a:off x="3187700" y="4266685"/>
            <a:ext cx="2108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800" dirty="0">
                <a:solidFill>
                  <a:schemeClr val="tx1"/>
                </a:solidFill>
              </a:rPr>
              <a:t>ভূমধ্য সাগর</a:t>
            </a:r>
            <a:endParaRPr lang="en-US" sz="1400" dirty="0">
              <a:solidFill>
                <a:schemeClr val="tx1"/>
              </a:solidFill>
            </a:endParaRPr>
          </a:p>
        </p:txBody>
      </p:sp>
      <p:sp>
        <p:nvSpPr>
          <p:cNvPr id="45067" name="Text Box 49"/>
          <p:cNvSpPr txBox="1">
            <a:spLocks noChangeArrowheads="1"/>
          </p:cNvSpPr>
          <p:nvPr/>
        </p:nvSpPr>
        <p:spPr bwMode="auto">
          <a:xfrm rot="1299097">
            <a:off x="584200" y="1208773"/>
            <a:ext cx="13636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800" dirty="0">
                <a:solidFill>
                  <a:schemeClr val="tx1"/>
                </a:solidFill>
              </a:rPr>
              <a:t>অত্লান্তিক্ মহাসাগর</a:t>
            </a:r>
            <a:endParaRPr lang="en-US" sz="1800" dirty="0">
              <a:solidFill>
                <a:schemeClr val="tx1"/>
              </a:solidFill>
            </a:endParaRPr>
          </a:p>
        </p:txBody>
      </p:sp>
      <p:sp>
        <p:nvSpPr>
          <p:cNvPr id="441394" name="Line 50"/>
          <p:cNvSpPr>
            <a:spLocks noChangeShapeType="1"/>
          </p:cNvSpPr>
          <p:nvPr/>
        </p:nvSpPr>
        <p:spPr bwMode="auto">
          <a:xfrm flipH="1">
            <a:off x="3086100" y="2120900"/>
            <a:ext cx="2527300" cy="2667000"/>
          </a:xfrm>
          <a:prstGeom prst="line">
            <a:avLst/>
          </a:prstGeom>
          <a:noFill/>
          <a:ln w="57150">
            <a:solidFill>
              <a:srgbClr val="FFFF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2" name="Group 52"/>
          <p:cNvGrpSpPr>
            <a:grpSpLocks/>
          </p:cNvGrpSpPr>
          <p:nvPr/>
        </p:nvGrpSpPr>
        <p:grpSpPr bwMode="auto">
          <a:xfrm>
            <a:off x="6183313" y="4165600"/>
            <a:ext cx="695325" cy="1225550"/>
            <a:chOff x="3800" y="2424"/>
            <a:chExt cx="592" cy="912"/>
          </a:xfrm>
        </p:grpSpPr>
        <p:sp>
          <p:nvSpPr>
            <p:cNvPr id="441397" name="Oval 53"/>
            <p:cNvSpPr>
              <a:spLocks noChangeArrowheads="1"/>
            </p:cNvSpPr>
            <p:nvPr/>
          </p:nvSpPr>
          <p:spPr bwMode="auto">
            <a:xfrm>
              <a:off x="3888" y="2504"/>
              <a:ext cx="424" cy="736"/>
            </a:xfrm>
            <a:prstGeom prst="ellipse">
              <a:avLst/>
            </a:prstGeom>
            <a:noFill/>
            <a:ln w="762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b="0">
                <a:solidFill>
                  <a:schemeClr val="accent1"/>
                </a:solidFill>
                <a:latin typeface="Times" pitchFamily="-107" charset="0"/>
                <a:ea typeface="+mn-ea"/>
                <a:cs typeface="+mn-cs"/>
              </a:endParaRPr>
            </a:p>
          </p:txBody>
        </p:sp>
        <p:sp>
          <p:nvSpPr>
            <p:cNvPr id="441398" name="Oval 54"/>
            <p:cNvSpPr>
              <a:spLocks noChangeArrowheads="1"/>
            </p:cNvSpPr>
            <p:nvPr/>
          </p:nvSpPr>
          <p:spPr bwMode="auto">
            <a:xfrm>
              <a:off x="3800" y="2424"/>
              <a:ext cx="592" cy="912"/>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45070" name="Freeform 56" descr="Purple mesh"/>
          <p:cNvSpPr>
            <a:spLocks/>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anchor="ctr"/>
          <a:lstStyle/>
          <a:p>
            <a:endParaRPr lang="en-US"/>
          </a:p>
        </p:txBody>
      </p:sp>
      <p:sp>
        <p:nvSpPr>
          <p:cNvPr id="45071" name="Rectangle 57"/>
          <p:cNvSpPr>
            <a:spLocks noChangeArrowheads="1"/>
          </p:cNvSpPr>
          <p:nvPr/>
        </p:nvSpPr>
        <p:spPr bwMode="auto">
          <a:xfrm>
            <a:off x="571500" y="495300"/>
            <a:ext cx="7950200" cy="5829300"/>
          </a:xfrm>
          <a:prstGeom prst="rect">
            <a:avLst/>
          </a:prstGeom>
          <a:noFill/>
          <a:ln w="7620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41395" name="Line 51"/>
          <p:cNvSpPr>
            <a:spLocks noChangeShapeType="1"/>
          </p:cNvSpPr>
          <p:nvPr/>
        </p:nvSpPr>
        <p:spPr bwMode="auto">
          <a:xfrm>
            <a:off x="1905000" y="177800"/>
            <a:ext cx="5257800" cy="6337300"/>
          </a:xfrm>
          <a:prstGeom prst="line">
            <a:avLst/>
          </a:prstGeom>
          <a:noFill/>
          <a:ln w="57150">
            <a:solidFill>
              <a:srgbClr val="FFFF00"/>
            </a:solidFill>
            <a:round/>
            <a:headEnd type="arrow" w="med" len="med"/>
            <a:tailEnd type="arrow" w="med" len="med"/>
          </a:ln>
          <a:effectLst>
            <a:outerShdw blurRad="63500" dist="113592" dir="159390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1388" name="Text Box 44"/>
          <p:cNvSpPr txBox="1">
            <a:spLocks noChangeArrowheads="1"/>
          </p:cNvSpPr>
          <p:nvPr/>
        </p:nvSpPr>
        <p:spPr bwMode="auto">
          <a:xfrm>
            <a:off x="6794500" y="4273550"/>
            <a:ext cx="1854200" cy="400110"/>
          </a:xfrm>
          <a:prstGeom prst="rect">
            <a:avLst/>
          </a:prstGeom>
          <a:solidFill>
            <a:srgbClr val="022178"/>
          </a:solidFill>
          <a:ln w="76200">
            <a:solidFill>
              <a:srgbClr val="A50021"/>
            </a:solid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2000" dirty="0">
                <a:solidFill>
                  <a:srgbClr val="66CCFF"/>
                </a:solidFill>
                <a:latin typeface="Comic Sans MS" pitchFamily="-107" charset="0"/>
                <a:ea typeface="+mn-ea"/>
                <a:cs typeface="+mn-cs"/>
              </a:rPr>
              <a:t>প্যালেস্টিন</a:t>
            </a:r>
            <a:endParaRPr lang="en-US" sz="2000" dirty="0">
              <a:solidFill>
                <a:srgbClr val="66CCFF"/>
              </a:solidFill>
              <a:latin typeface="Comic Sans MS" pitchFamily="-107" charset="0"/>
              <a:ea typeface="+mn-ea"/>
              <a:cs typeface="+mn-cs"/>
            </a:endParaRPr>
          </a:p>
        </p:txBody>
      </p:sp>
      <p:sp>
        <p:nvSpPr>
          <p:cNvPr id="441391" name="Text Box 47"/>
          <p:cNvSpPr txBox="1">
            <a:spLocks noChangeArrowheads="1"/>
          </p:cNvSpPr>
          <p:nvPr/>
        </p:nvSpPr>
        <p:spPr bwMode="auto">
          <a:xfrm>
            <a:off x="495347" y="2198119"/>
            <a:ext cx="7980363" cy="1446550"/>
          </a:xfrm>
          <a:prstGeom prst="rect">
            <a:avLst/>
          </a:prstGeom>
          <a:noFill/>
          <a:ln w="12700">
            <a:noFill/>
            <a:miter lim="800000"/>
            <a:headEnd/>
            <a:tailEnd/>
          </a:ln>
          <a:effectLst>
            <a:outerShdw blurRad="63500" dist="109250" dir="2132261" algn="ctr" rotWithShape="0">
              <a:schemeClr val="bg2">
                <a:alpha val="50000"/>
              </a:schemeClr>
            </a:outerShdw>
          </a:effectLst>
        </p:spPr>
        <p:txBody>
          <a:bodyPr>
            <a:spAutoFit/>
          </a:bodyPr>
          <a:lstStyle/>
          <a:p>
            <a:pPr algn="ctr">
              <a:spcBef>
                <a:spcPct val="50000"/>
              </a:spcBef>
              <a:defRPr/>
            </a:pPr>
            <a:r>
              <a:rPr lang="bn-IN" sz="8800" dirty="0">
                <a:solidFill>
                  <a:srgbClr val="FF0000"/>
                </a:solidFill>
                <a:latin typeface="Comic Sans MS" pitchFamily="-107" charset="0"/>
                <a:ea typeface="+mn-ea"/>
                <a:cs typeface="+mn-cs"/>
              </a:rPr>
              <a:t>রোমিয় সাম্রাজ্য </a:t>
            </a:r>
            <a:endParaRPr lang="en-US" sz="8800" dirty="0">
              <a:solidFill>
                <a:srgbClr val="FF0000"/>
              </a:solidFill>
              <a:latin typeface="Comic Sans MS" pitchFamily="-107" charset="0"/>
              <a:ea typeface="+mn-ea"/>
              <a:cs typeface="+mn-cs"/>
            </a:endParaRPr>
          </a:p>
        </p:txBody>
      </p:sp>
      <p:sp>
        <p:nvSpPr>
          <p:cNvPr id="45083" name="Text Box 77"/>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1426" name="Rectangle 8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21</a:t>
            </a:r>
          </a:p>
        </p:txBody>
      </p:sp>
      <p:sp>
        <p:nvSpPr>
          <p:cNvPr id="45086" name="Text Box 84"/>
          <p:cNvSpPr txBox="1">
            <a:spLocks noChangeArrowheads="1"/>
          </p:cNvSpPr>
          <p:nvPr/>
        </p:nvSpPr>
        <p:spPr bwMode="auto">
          <a:xfrm>
            <a:off x="858202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p>
        </p:txBody>
      </p:sp>
      <p:grpSp>
        <p:nvGrpSpPr>
          <p:cNvPr id="44" name="Group 43"/>
          <p:cNvGrpSpPr/>
          <p:nvPr/>
        </p:nvGrpSpPr>
        <p:grpSpPr>
          <a:xfrm>
            <a:off x="7951348" y="3316995"/>
            <a:ext cx="984250" cy="550863"/>
            <a:chOff x="9978451" y="3625467"/>
            <a:chExt cx="984250" cy="550863"/>
          </a:xfrm>
        </p:grpSpPr>
        <p:grpSp>
          <p:nvGrpSpPr>
            <p:cNvPr id="45" name="Group 34"/>
            <p:cNvGrpSpPr/>
            <p:nvPr/>
          </p:nvGrpSpPr>
          <p:grpSpPr>
            <a:xfrm>
              <a:off x="9978451" y="3625467"/>
              <a:ext cx="984250" cy="550863"/>
              <a:chOff x="7931150" y="3429000"/>
              <a:chExt cx="984250" cy="550863"/>
            </a:xfrm>
          </p:grpSpPr>
          <p:sp>
            <p:nvSpPr>
              <p:cNvPr id="4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53"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46" name="Rectangle 45"/>
            <p:cNvSpPr/>
            <p:nvPr/>
          </p:nvSpPr>
          <p:spPr>
            <a:xfrm>
              <a:off x="10039491" y="3919102"/>
              <a:ext cx="891591" cy="19680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grpSp>
      <p:sp>
        <p:nvSpPr>
          <p:cNvPr id="36"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1391"/>
                                        </p:tgtEl>
                                        <p:attrNameLst>
                                          <p:attrName>style.visibility</p:attrName>
                                        </p:attrNameLst>
                                      </p:cBhvr>
                                      <p:to>
                                        <p:strVal val="visible"/>
                                      </p:to>
                                    </p:set>
                                    <p:animEffect transition="in" filter="fade">
                                      <p:cBhvr>
                                        <p:cTn id="7" dur="1000"/>
                                        <p:tgtEl>
                                          <p:spTgt spid="441391"/>
                                        </p:tgtEl>
                                      </p:cBhvr>
                                    </p:animEffect>
                                  </p:childTnLst>
                                </p:cTn>
                              </p:par>
                            </p:childTnLst>
                          </p:cTn>
                        </p:par>
                        <p:par>
                          <p:cTn id="8" fill="hold" nodeType="afterGroup">
                            <p:stCondLst>
                              <p:cond delay="1000"/>
                            </p:stCondLst>
                            <p:childTnLst>
                              <p:par>
                                <p:cTn id="9" presetID="16" presetClass="entr" presetSubtype="42" fill="hold" nodeType="afterEffect">
                                  <p:stCondLst>
                                    <p:cond delay="0"/>
                                  </p:stCondLst>
                                  <p:childTnLst>
                                    <p:set>
                                      <p:cBhvr>
                                        <p:cTn id="10" dur="1" fill="hold">
                                          <p:stCondLst>
                                            <p:cond delay="0"/>
                                          </p:stCondLst>
                                        </p:cTn>
                                        <p:tgtEl>
                                          <p:spTgt spid="441395"/>
                                        </p:tgtEl>
                                        <p:attrNameLst>
                                          <p:attrName>style.visibility</p:attrName>
                                        </p:attrNameLst>
                                      </p:cBhvr>
                                      <p:to>
                                        <p:strVal val="visible"/>
                                      </p:to>
                                    </p:set>
                                    <p:animEffect transition="in" filter="barn(outHorizontal)">
                                      <p:cBhvr>
                                        <p:cTn id="11" dur="500"/>
                                        <p:tgtEl>
                                          <p:spTgt spid="4413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37" fill="hold" nodeType="clickEffect">
                                  <p:stCondLst>
                                    <p:cond delay="0"/>
                                  </p:stCondLst>
                                  <p:childTnLst>
                                    <p:set>
                                      <p:cBhvr>
                                        <p:cTn id="15" dur="1" fill="hold">
                                          <p:stCondLst>
                                            <p:cond delay="0"/>
                                          </p:stCondLst>
                                        </p:cTn>
                                        <p:tgtEl>
                                          <p:spTgt spid="441394"/>
                                        </p:tgtEl>
                                        <p:attrNameLst>
                                          <p:attrName>style.visibility</p:attrName>
                                        </p:attrNameLst>
                                      </p:cBhvr>
                                      <p:to>
                                        <p:strVal val="visible"/>
                                      </p:to>
                                    </p:set>
                                    <p:animEffect transition="in" filter="barn(outVertical)">
                                      <p:cBhvr>
                                        <p:cTn id="16" dur="500"/>
                                        <p:tgtEl>
                                          <p:spTgt spid="441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1388"/>
                                        </p:tgtEl>
                                        <p:attrNameLst>
                                          <p:attrName>style.visibility</p:attrName>
                                        </p:attrNameLst>
                                      </p:cBhvr>
                                      <p:to>
                                        <p:strVal val="visible"/>
                                      </p:to>
                                    </p:set>
                                    <p:anim calcmode="lin" valueType="num">
                                      <p:cBhvr additive="base">
                                        <p:cTn id="21" dur="500" fill="hold"/>
                                        <p:tgtEl>
                                          <p:spTgt spid="441388"/>
                                        </p:tgtEl>
                                        <p:attrNameLst>
                                          <p:attrName>ppt_x</p:attrName>
                                        </p:attrNameLst>
                                      </p:cBhvr>
                                      <p:tavLst>
                                        <p:tav tm="0">
                                          <p:val>
                                            <p:strVal val="1+#ppt_w/2"/>
                                          </p:val>
                                        </p:tav>
                                        <p:tav tm="100000">
                                          <p:val>
                                            <p:strVal val="#ppt_x"/>
                                          </p:val>
                                        </p:tav>
                                      </p:tavLst>
                                    </p:anim>
                                    <p:anim calcmode="lin" valueType="num">
                                      <p:cBhvr additive="base">
                                        <p:cTn id="22" dur="500" fill="hold"/>
                                        <p:tgtEl>
                                          <p:spTgt spid="44138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19" presetClass="entr" presetSubtype="1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88" grpId="0" animBg="1" autoUpdateAnimBg="0"/>
      <p:bldP spid="44139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538" y="569913"/>
            <a:ext cx="7929562" cy="569912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292871" name="Rectangle 7"/>
          <p:cNvSpPr>
            <a:spLocks noChangeArrowheads="1"/>
          </p:cNvSpPr>
          <p:nvPr/>
        </p:nvSpPr>
        <p:spPr bwMode="auto">
          <a:xfrm>
            <a:off x="623888" y="5788025"/>
            <a:ext cx="7924800" cy="515938"/>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2800" dirty="0">
                <a:solidFill>
                  <a:srgbClr val="F0FF63"/>
                </a:solidFill>
                <a:effectLst>
                  <a:outerShdw blurRad="38100" dist="38100" dir="2700000" algn="tl">
                    <a:srgbClr val="000000"/>
                  </a:outerShdw>
                </a:effectLst>
              </a:rPr>
              <a:t>রোম</a:t>
            </a:r>
            <a:r>
              <a:rPr lang="en-US" sz="2800" dirty="0">
                <a:solidFill>
                  <a:srgbClr val="F0FF63"/>
                </a:solidFill>
                <a:effectLst>
                  <a:outerShdw blurRad="38100" dist="38100" dir="2700000" algn="tl">
                    <a:srgbClr val="000000"/>
                  </a:outerShdw>
                </a:effectLst>
              </a:rPr>
              <a:t>: </a:t>
            </a:r>
            <a:r>
              <a:rPr lang="bn-IN" sz="2800" dirty="0">
                <a:solidFill>
                  <a:srgbClr val="F0FF63"/>
                </a:solidFill>
                <a:effectLst>
                  <a:outerShdw blurRad="38100" dist="38100" dir="2700000" algn="tl">
                    <a:srgbClr val="000000"/>
                  </a:outerShdw>
                </a:effectLst>
              </a:rPr>
              <a:t>কনস্টান্টাইনের আর্চ</a:t>
            </a:r>
            <a:endParaRPr lang="en-US" sz="2800" dirty="0">
              <a:solidFill>
                <a:srgbClr val="F0FF63"/>
              </a:solidFill>
              <a:effectLst>
                <a:outerShdw blurRad="38100" dist="38100" dir="2700000" algn="tl">
                  <a:srgbClr val="000000"/>
                </a:outerShdw>
              </a:effectLst>
            </a:endParaRPr>
          </a:p>
        </p:txBody>
      </p:sp>
      <p:sp>
        <p:nvSpPr>
          <p:cNvPr id="47115"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289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22</a:t>
            </a:r>
          </a:p>
        </p:txBody>
      </p:sp>
      <p:grpSp>
        <p:nvGrpSpPr>
          <p:cNvPr id="25" name="Group 24"/>
          <p:cNvGrpSpPr/>
          <p:nvPr/>
        </p:nvGrpSpPr>
        <p:grpSpPr>
          <a:xfrm>
            <a:off x="7935162" y="3478712"/>
            <a:ext cx="984250" cy="550863"/>
            <a:chOff x="9978451" y="3625467"/>
            <a:chExt cx="984250" cy="550863"/>
          </a:xfrm>
        </p:grpSpPr>
        <p:grpSp>
          <p:nvGrpSpPr>
            <p:cNvPr id="26" name="Group 34"/>
            <p:cNvGrpSpPr/>
            <p:nvPr/>
          </p:nvGrpSpPr>
          <p:grpSpPr>
            <a:xfrm>
              <a:off x="9978451" y="3625467"/>
              <a:ext cx="984250" cy="550863"/>
              <a:chOff x="7931150" y="3429000"/>
              <a:chExt cx="984250" cy="550863"/>
            </a:xfrm>
          </p:grpSpPr>
          <p:sp>
            <p:nvSpPr>
              <p:cNvPr id="28"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34"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27" name="Rectangle 26"/>
            <p:cNvSpPr/>
            <p:nvPr/>
          </p:nvSpPr>
          <p:spPr>
            <a:xfrm>
              <a:off x="10039491" y="3919102"/>
              <a:ext cx="891591" cy="19680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grpSp>
      <p:sp>
        <p:nvSpPr>
          <p:cNvPr id="17"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49154"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5967"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23</a:t>
            </a:r>
          </a:p>
        </p:txBody>
      </p:sp>
      <p:pic>
        <p:nvPicPr>
          <p:cNvPr id="49157" name="Picture 33" descr="Forum Arch of Severus, Arch of Titus in distance, wk 0309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2775" y="587375"/>
            <a:ext cx="7913688" cy="566102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 name="Group 38"/>
          <p:cNvGrpSpPr>
            <a:grpSpLocks/>
          </p:cNvGrpSpPr>
          <p:nvPr/>
        </p:nvGrpSpPr>
        <p:grpSpPr bwMode="auto">
          <a:xfrm>
            <a:off x="1598612" y="947034"/>
            <a:ext cx="7545388" cy="1179512"/>
            <a:chOff x="442" y="1071"/>
            <a:chExt cx="4753" cy="743"/>
          </a:xfrm>
        </p:grpSpPr>
        <p:sp>
          <p:nvSpPr>
            <p:cNvPr id="295942" name="Rectangle 6"/>
            <p:cNvSpPr>
              <a:spLocks noChangeArrowheads="1"/>
            </p:cNvSpPr>
            <p:nvPr/>
          </p:nvSpPr>
          <p:spPr bwMode="auto">
            <a:xfrm>
              <a:off x="442" y="1071"/>
              <a:ext cx="4753" cy="36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3200" dirty="0">
                  <a:solidFill>
                    <a:srgbClr val="FFFF00"/>
                  </a:solidFill>
                  <a:effectLst>
                    <a:outerShdw blurRad="38100" dist="38100" dir="2700000" algn="tl">
                      <a:srgbClr val="000000"/>
                    </a:outerShdw>
                  </a:effectLst>
                </a:rPr>
                <a:t>সিজারের  হত্যা</a:t>
              </a:r>
              <a:endParaRPr lang="en-US" sz="3200" dirty="0">
                <a:solidFill>
                  <a:srgbClr val="FFFF00"/>
                </a:solidFill>
                <a:effectLst>
                  <a:outerShdw blurRad="38100" dist="38100" dir="2700000" algn="tl">
                    <a:srgbClr val="000000"/>
                  </a:outerShdw>
                </a:effectLst>
              </a:endParaRPr>
            </a:p>
          </p:txBody>
        </p:sp>
        <p:sp>
          <p:nvSpPr>
            <p:cNvPr id="295970" name="AutoShape 34"/>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49159" name="Text Box 36"/>
          <p:cNvSpPr txBox="1">
            <a:spLocks noChangeArrowheads="1"/>
          </p:cNvSpPr>
          <p:nvPr/>
        </p:nvSpPr>
        <p:spPr bwMode="auto">
          <a:xfrm>
            <a:off x="85756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95973" name="Rectangle 37"/>
          <p:cNvSpPr>
            <a:spLocks noChangeArrowheads="1"/>
          </p:cNvSpPr>
          <p:nvPr/>
        </p:nvSpPr>
        <p:spPr bwMode="auto">
          <a:xfrm>
            <a:off x="900113" y="5718175"/>
            <a:ext cx="7545387" cy="582211"/>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3200" dirty="0">
                <a:solidFill>
                  <a:srgbClr val="FFFF00"/>
                </a:solidFill>
                <a:effectLst>
                  <a:outerShdw blurRad="38100" dist="38100" dir="2700000" algn="tl">
                    <a:srgbClr val="000000"/>
                  </a:outerShdw>
                </a:effectLst>
              </a:rPr>
              <a:t>রোম</a:t>
            </a:r>
            <a:r>
              <a:rPr lang="en-US" sz="3200" dirty="0">
                <a:solidFill>
                  <a:srgbClr val="FFFF00"/>
                </a:solidFill>
                <a:effectLst>
                  <a:outerShdw blurRad="38100" dist="38100" dir="2700000" algn="tl">
                    <a:srgbClr val="000000"/>
                  </a:outerShdw>
                </a:effectLst>
              </a:rPr>
              <a:t>: </a:t>
            </a:r>
            <a:r>
              <a:rPr lang="bn-IN" sz="3200" dirty="0">
                <a:solidFill>
                  <a:srgbClr val="FFFF00"/>
                </a:solidFill>
                <a:effectLst>
                  <a:outerShdw blurRad="38100" dist="38100" dir="2700000" algn="tl">
                    <a:srgbClr val="000000"/>
                  </a:outerShdw>
                </a:effectLst>
              </a:rPr>
              <a:t>ফোরামের রাস্তা সমুহ </a:t>
            </a:r>
            <a:endParaRPr lang="en-US" sz="3200" dirty="0">
              <a:solidFill>
                <a:srgbClr val="FFFF00"/>
              </a:solidFill>
              <a:effectLst>
                <a:outerShdw blurRad="38100" dist="38100" dir="2700000" algn="tl">
                  <a:srgbClr val="000000"/>
                </a:outerShdw>
              </a:effectLst>
            </a:endParaRPr>
          </a:p>
        </p:txBody>
      </p:sp>
      <p:grpSp>
        <p:nvGrpSpPr>
          <p:cNvPr id="30" name="Group 29"/>
          <p:cNvGrpSpPr/>
          <p:nvPr/>
        </p:nvGrpSpPr>
        <p:grpSpPr>
          <a:xfrm>
            <a:off x="7951347" y="3394113"/>
            <a:ext cx="984250" cy="550863"/>
            <a:chOff x="9978451" y="3625467"/>
            <a:chExt cx="984250" cy="550863"/>
          </a:xfrm>
        </p:grpSpPr>
        <p:grpSp>
          <p:nvGrpSpPr>
            <p:cNvPr id="31" name="Group 34"/>
            <p:cNvGrpSpPr/>
            <p:nvPr/>
          </p:nvGrpSpPr>
          <p:grpSpPr>
            <a:xfrm>
              <a:off x="9978451" y="3625467"/>
              <a:ext cx="984250" cy="550863"/>
              <a:chOff x="7931150" y="3429000"/>
              <a:chExt cx="984250" cy="550863"/>
            </a:xfrm>
          </p:grpSpPr>
          <p:sp>
            <p:nvSpPr>
              <p:cNvPr id="33"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6"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39"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32" name="Rectangle 31"/>
            <p:cNvSpPr/>
            <p:nvPr/>
          </p:nvSpPr>
          <p:spPr>
            <a:xfrm>
              <a:off x="10039491" y="3919102"/>
              <a:ext cx="891591" cy="19680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grpSp>
      <p:sp>
        <p:nvSpPr>
          <p:cNvPr id="22"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05038" y="601663"/>
            <a:ext cx="4965700" cy="54514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294918" name="Rectangle 6"/>
          <p:cNvSpPr>
            <a:spLocks noChangeArrowheads="1"/>
          </p:cNvSpPr>
          <p:nvPr/>
        </p:nvSpPr>
        <p:spPr bwMode="auto">
          <a:xfrm>
            <a:off x="328613" y="5762625"/>
            <a:ext cx="8574087" cy="705321"/>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4000" dirty="0">
                <a:solidFill>
                  <a:srgbClr val="FFFF00"/>
                </a:solidFill>
                <a:effectLst>
                  <a:outerShdw blurRad="38100" dist="38100" dir="2700000" algn="tl">
                    <a:srgbClr val="000000"/>
                  </a:outerShdw>
                </a:effectLst>
              </a:rPr>
              <a:t>রোম</a:t>
            </a:r>
            <a:r>
              <a:rPr lang="en-US" sz="4000" dirty="0">
                <a:solidFill>
                  <a:srgbClr val="FFFF00"/>
                </a:solidFill>
                <a:effectLst>
                  <a:outerShdw blurRad="38100" dist="38100" dir="2700000" algn="tl">
                    <a:srgbClr val="000000"/>
                  </a:outerShdw>
                </a:effectLst>
              </a:rPr>
              <a:t>: </a:t>
            </a:r>
            <a:r>
              <a:rPr lang="bn-IN" sz="4000" dirty="0">
                <a:solidFill>
                  <a:srgbClr val="FFFF00"/>
                </a:solidFill>
                <a:effectLst>
                  <a:outerShdw blurRad="38100" dist="38100" dir="2700000" algn="tl">
                    <a:srgbClr val="000000"/>
                  </a:outerShdw>
                </a:effectLst>
              </a:rPr>
              <a:t>মার্জিত রোমিয় ডিজাইন</a:t>
            </a:r>
            <a:endParaRPr lang="en-US" sz="4000" dirty="0">
              <a:solidFill>
                <a:srgbClr val="FFFF00"/>
              </a:solidFill>
              <a:effectLst>
                <a:outerShdw blurRad="38100" dist="38100" dir="2700000" algn="tl">
                  <a:srgbClr val="000000"/>
                </a:outerShdw>
              </a:effectLst>
            </a:endParaRPr>
          </a:p>
        </p:txBody>
      </p:sp>
      <p:sp>
        <p:nvSpPr>
          <p:cNvPr id="51203"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1212"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4943"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24</a:t>
            </a:r>
          </a:p>
        </p:txBody>
      </p:sp>
      <p:grpSp>
        <p:nvGrpSpPr>
          <p:cNvPr id="29" name="Group 28"/>
          <p:cNvGrpSpPr/>
          <p:nvPr/>
        </p:nvGrpSpPr>
        <p:grpSpPr>
          <a:xfrm>
            <a:off x="7984398" y="3283944"/>
            <a:ext cx="984250" cy="550863"/>
            <a:chOff x="9978451" y="3625467"/>
            <a:chExt cx="984250" cy="550863"/>
          </a:xfrm>
        </p:grpSpPr>
        <p:grpSp>
          <p:nvGrpSpPr>
            <p:cNvPr id="30" name="Group 34"/>
            <p:cNvGrpSpPr/>
            <p:nvPr/>
          </p:nvGrpSpPr>
          <p:grpSpPr>
            <a:xfrm>
              <a:off x="9978451" y="3625467"/>
              <a:ext cx="984250" cy="550863"/>
              <a:chOff x="7931150" y="3429000"/>
              <a:chExt cx="984250" cy="550863"/>
            </a:xfrm>
          </p:grpSpPr>
          <p:sp>
            <p:nvSpPr>
              <p:cNvPr id="3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38"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31" name="Rectangle 30"/>
            <p:cNvSpPr/>
            <p:nvPr/>
          </p:nvSpPr>
          <p:spPr>
            <a:xfrm>
              <a:off x="10039491" y="3919102"/>
              <a:ext cx="891591" cy="19680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grpSp>
      <p:grpSp>
        <p:nvGrpSpPr>
          <p:cNvPr id="21" name="Group 50"/>
          <p:cNvGrpSpPr>
            <a:grpSpLocks/>
          </p:cNvGrpSpPr>
          <p:nvPr/>
        </p:nvGrpSpPr>
        <p:grpSpPr bwMode="auto">
          <a:xfrm>
            <a:off x="409575" y="223838"/>
            <a:ext cx="852488" cy="1720851"/>
            <a:chOff x="258" y="105"/>
            <a:chExt cx="537" cy="1084"/>
          </a:xfrm>
        </p:grpSpPr>
        <p:sp>
          <p:nvSpPr>
            <p:cNvPr id="22"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23"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6" descr="Pools of Bethesda excavations from east, tb n051401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9288" y="576263"/>
            <a:ext cx="7875587" cy="5700712"/>
          </a:xfrm>
          <a:prstGeom prst="rect">
            <a:avLst/>
          </a:prstGeom>
          <a:noFill/>
          <a:ln w="82550" cmpd="thickThin">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64871"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4872" name="Rectangle 8"/>
          <p:cNvSpPr>
            <a:spLocks noChangeArrowheads="1"/>
          </p:cNvSpPr>
          <p:nvPr/>
        </p:nvSpPr>
        <p:spPr bwMode="auto">
          <a:xfrm>
            <a:off x="950913" y="5737225"/>
            <a:ext cx="7357064" cy="643766"/>
          </a:xfrm>
          <a:prstGeom prst="rect">
            <a:avLst/>
          </a:prstGeom>
          <a:noFill/>
          <a:ln w="762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spcBef>
                <a:spcPct val="50000"/>
              </a:spcBef>
              <a:defRPr/>
            </a:pPr>
            <a:r>
              <a:rPr lang="bn-IN" sz="3600" dirty="0">
                <a:solidFill>
                  <a:srgbClr val="FFFF00"/>
                </a:solidFill>
                <a:effectLst>
                  <a:outerShdw blurRad="38100" dist="38100" dir="2700000" algn="tl">
                    <a:srgbClr val="000000"/>
                  </a:outerShdw>
                </a:effectLst>
              </a:rPr>
              <a:t>জেরুসালেম</a:t>
            </a:r>
            <a:r>
              <a:rPr lang="en-US" sz="3600" dirty="0">
                <a:solidFill>
                  <a:srgbClr val="FFFF00"/>
                </a:solidFill>
                <a:effectLst>
                  <a:outerShdw blurRad="38100" dist="38100" dir="2700000" algn="tl">
                    <a:srgbClr val="000000"/>
                  </a:outerShdw>
                </a:effectLst>
              </a:rPr>
              <a:t>: </a:t>
            </a:r>
            <a:r>
              <a:rPr lang="bn-IN" sz="3600" dirty="0">
                <a:solidFill>
                  <a:srgbClr val="FFFF00"/>
                </a:solidFill>
                <a:effectLst>
                  <a:outerShdw blurRad="38100" dist="38100" dir="2700000" algn="tl">
                    <a:srgbClr val="000000"/>
                  </a:outerShdw>
                </a:effectLst>
              </a:rPr>
              <a:t>বৈথেস্দার পুকুর সমুহ </a:t>
            </a:r>
            <a:endParaRPr lang="en-US" sz="3600" dirty="0">
              <a:solidFill>
                <a:srgbClr val="FFFF00"/>
              </a:solidFill>
              <a:effectLst>
                <a:outerShdw blurRad="38100" dist="38100" dir="2700000" algn="tl">
                  <a:srgbClr val="000000"/>
                </a:outerShdw>
              </a:effectLst>
            </a:endParaRPr>
          </a:p>
        </p:txBody>
      </p:sp>
      <p:sp>
        <p:nvSpPr>
          <p:cNvPr id="53261"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4898"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25</a:t>
            </a:r>
          </a:p>
        </p:txBody>
      </p:sp>
      <p:grpSp>
        <p:nvGrpSpPr>
          <p:cNvPr id="27" name="Group 26"/>
          <p:cNvGrpSpPr/>
          <p:nvPr/>
        </p:nvGrpSpPr>
        <p:grpSpPr>
          <a:xfrm>
            <a:off x="7951348" y="3416146"/>
            <a:ext cx="984250" cy="550863"/>
            <a:chOff x="9978451" y="3625467"/>
            <a:chExt cx="984250" cy="550863"/>
          </a:xfrm>
        </p:grpSpPr>
        <p:grpSp>
          <p:nvGrpSpPr>
            <p:cNvPr id="28" name="Group 34"/>
            <p:cNvGrpSpPr/>
            <p:nvPr/>
          </p:nvGrpSpPr>
          <p:grpSpPr>
            <a:xfrm>
              <a:off x="9978451" y="3625467"/>
              <a:ext cx="984250" cy="550863"/>
              <a:chOff x="7931150" y="3429000"/>
              <a:chExt cx="984250" cy="550863"/>
            </a:xfrm>
          </p:grpSpPr>
          <p:sp>
            <p:nvSpPr>
              <p:cNvPr id="3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3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29" name="Rectangle 28"/>
            <p:cNvSpPr/>
            <p:nvPr/>
          </p:nvSpPr>
          <p:spPr>
            <a:xfrm>
              <a:off x="10039491" y="3919102"/>
              <a:ext cx="891591" cy="19680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grpSp>
      <p:sp>
        <p:nvSpPr>
          <p:cNvPr id="19"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
        <p:nvSpPr>
          <p:cNvPr id="20" name="Text Box 113"/>
          <p:cNvSpPr txBox="1">
            <a:spLocks noChangeArrowheads="1"/>
          </p:cNvSpPr>
          <p:nvPr/>
        </p:nvSpPr>
        <p:spPr bwMode="auto">
          <a:xfrm>
            <a:off x="1945032" y="0"/>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a:solidFill>
                  <a:schemeClr val="tx1"/>
                </a:solidFill>
                <a:latin typeface="Comic Sans MS" pitchFamily="-107" charset="0"/>
                <a:ea typeface="+mn-ea"/>
                <a:cs typeface="+mn-cs"/>
              </a:rPr>
              <a:t>যোহন ৫</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২</a:t>
            </a:r>
            <a:endParaRPr lang="en-US" sz="1200" dirty="0">
              <a:solidFill>
                <a:schemeClr val="tx1"/>
              </a:solidFill>
              <a:latin typeface="Comic Sans MS" pitchFamily="-107" charset="0"/>
              <a:ea typeface="+mn-ea"/>
              <a:cs typeface="+mn-cs"/>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08" name="Text Box 20"/>
          <p:cNvSpPr txBox="1">
            <a:spLocks noChangeArrowheads="1"/>
          </p:cNvSpPr>
          <p:nvPr/>
        </p:nvSpPr>
        <p:spPr bwMode="auto">
          <a:xfrm>
            <a:off x="1762125" y="31750"/>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a:solidFill>
                  <a:schemeClr val="tx1"/>
                </a:solidFill>
                <a:latin typeface="Comic Sans MS" pitchFamily="-107" charset="0"/>
                <a:ea typeface="+mn-ea"/>
                <a:cs typeface="+mn-cs"/>
              </a:rPr>
              <a:t>প্রেরিত ১৯</a:t>
            </a:r>
            <a:r>
              <a:rPr lang="en-US" sz="1200" dirty="0">
                <a:solidFill>
                  <a:schemeClr val="tx1"/>
                </a:solidFill>
                <a:latin typeface="Comic Sans MS" pitchFamily="-107" charset="0"/>
                <a:ea typeface="+mn-ea"/>
                <a:cs typeface="+mn-cs"/>
              </a:rPr>
              <a:t>: </a:t>
            </a:r>
            <a:r>
              <a:rPr lang="bn-IN" sz="1200" dirty="0">
                <a:solidFill>
                  <a:schemeClr val="tx1"/>
                </a:solidFill>
                <a:latin typeface="Comic Sans MS" pitchFamily="-107" charset="0"/>
                <a:ea typeface="+mn-ea"/>
                <a:cs typeface="+mn-cs"/>
              </a:rPr>
              <a:t>২৩-৪১</a:t>
            </a:r>
            <a:endParaRPr lang="en-US" sz="1200" dirty="0">
              <a:solidFill>
                <a:schemeClr val="tx1"/>
              </a:solidFill>
              <a:latin typeface="Comic Sans MS" pitchFamily="-107" charset="0"/>
              <a:ea typeface="+mn-ea"/>
              <a:cs typeface="+mn-cs"/>
            </a:endParaRPr>
          </a:p>
        </p:txBody>
      </p:sp>
      <p:sp>
        <p:nvSpPr>
          <p:cNvPr id="55298"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165925" name="Picture 37" descr="Ephesus theater with Appian Way, tb n010500"/>
          <p:cNvPicPr preferRelativeResize="0">
            <a:picLocks noChangeAspect="1" noChangeArrowheads="1"/>
          </p:cNvPicPr>
          <p:nvPr>
            <p:custDataLst>
              <p:tags r:id="rId1"/>
            </p:custDataLst>
          </p:nvPr>
        </p:nvPicPr>
        <p:blipFill>
          <a:blip r:embed="rId5"/>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165926" name="Picture 38" descr="Appian Way from Ephesus theater, tb n010500"/>
          <p:cNvPicPr preferRelativeResize="0">
            <a:picLocks noChangeAspect="1" noChangeArrowheads="1"/>
          </p:cNvPicPr>
          <p:nvPr>
            <p:custDataLst>
              <p:tags r:id="rId2"/>
            </p:custDataLst>
          </p:nvPr>
        </p:nvPicPr>
        <p:blipFill>
          <a:blip r:embed="rId6"/>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5896" name="Rectangle 8"/>
          <p:cNvSpPr>
            <a:spLocks noChangeArrowheads="1"/>
          </p:cNvSpPr>
          <p:nvPr/>
        </p:nvSpPr>
        <p:spPr bwMode="auto">
          <a:xfrm>
            <a:off x="950913" y="5673725"/>
            <a:ext cx="7380287" cy="643766"/>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3600" dirty="0">
                <a:solidFill>
                  <a:srgbClr val="FFFF00"/>
                </a:solidFill>
                <a:effectLst>
                  <a:outerShdw blurRad="38100" dist="38100" dir="2700000" algn="tl">
                    <a:srgbClr val="000000"/>
                  </a:outerShdw>
                </a:effectLst>
              </a:rPr>
              <a:t>ইফিষে</a:t>
            </a:r>
            <a:r>
              <a:rPr lang="en-US" sz="3600" dirty="0">
                <a:solidFill>
                  <a:srgbClr val="FFFF00"/>
                </a:solidFill>
                <a:effectLst>
                  <a:outerShdw blurRad="38100" dist="38100" dir="2700000" algn="tl">
                    <a:srgbClr val="000000"/>
                  </a:outerShdw>
                </a:effectLst>
              </a:rPr>
              <a:t>: (</a:t>
            </a:r>
            <a:r>
              <a:rPr lang="bn-IN" sz="3600" dirty="0">
                <a:solidFill>
                  <a:srgbClr val="FFFF00"/>
                </a:solidFill>
                <a:effectLst>
                  <a:outerShdw blurRad="38100" dist="38100" dir="2700000" algn="tl">
                    <a:srgbClr val="000000"/>
                  </a:outerShdw>
                </a:effectLst>
              </a:rPr>
              <a:t>পৌলের</a:t>
            </a:r>
            <a:r>
              <a:rPr lang="en-US" sz="3600" dirty="0">
                <a:solidFill>
                  <a:srgbClr val="FFFF00"/>
                </a:solidFill>
                <a:effectLst>
                  <a:outerShdw blurRad="38100" dist="38100" dir="2700000" algn="tl">
                    <a:srgbClr val="000000"/>
                  </a:outerShdw>
                </a:effectLst>
              </a:rPr>
              <a:t>)</a:t>
            </a:r>
            <a:r>
              <a:rPr lang="bn-IN" sz="3600" dirty="0">
                <a:solidFill>
                  <a:srgbClr val="FFFF00"/>
                </a:solidFill>
                <a:effectLst>
                  <a:outerShdw blurRad="38100" dist="38100" dir="2700000" algn="tl">
                    <a:srgbClr val="000000"/>
                  </a:outerShdw>
                </a:effectLst>
              </a:rPr>
              <a:t> রঙ্গস্থল</a:t>
            </a:r>
            <a:endParaRPr lang="en-US" sz="3600" dirty="0">
              <a:solidFill>
                <a:srgbClr val="FFFF00"/>
              </a:solidFill>
              <a:effectLst>
                <a:outerShdw blurRad="38100" dist="38100" dir="2700000" algn="tl">
                  <a:srgbClr val="000000"/>
                </a:outerShdw>
              </a:effectLst>
            </a:endParaRPr>
          </a:p>
        </p:txBody>
      </p:sp>
      <p:sp>
        <p:nvSpPr>
          <p:cNvPr id="165922"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26</a:t>
            </a:r>
          </a:p>
        </p:txBody>
      </p:sp>
      <p:sp>
        <p:nvSpPr>
          <p:cNvPr id="55312" name="Text Box 39"/>
          <p:cNvSpPr txBox="1">
            <a:spLocks noChangeArrowheads="1"/>
          </p:cNvSpPr>
          <p:nvPr/>
        </p:nvSpPr>
        <p:spPr bwMode="auto">
          <a:xfrm>
            <a:off x="85756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grpSp>
        <p:nvGrpSpPr>
          <p:cNvPr id="28" name="Group 27"/>
          <p:cNvGrpSpPr/>
          <p:nvPr/>
        </p:nvGrpSpPr>
        <p:grpSpPr>
          <a:xfrm>
            <a:off x="7973381" y="3416147"/>
            <a:ext cx="984250" cy="550863"/>
            <a:chOff x="9978451" y="3625467"/>
            <a:chExt cx="984250" cy="550863"/>
          </a:xfrm>
        </p:grpSpPr>
        <p:grpSp>
          <p:nvGrpSpPr>
            <p:cNvPr id="29" name="Group 34"/>
            <p:cNvGrpSpPr/>
            <p:nvPr/>
          </p:nvGrpSpPr>
          <p:grpSpPr>
            <a:xfrm>
              <a:off x="9978451" y="3625467"/>
              <a:ext cx="984250" cy="550863"/>
              <a:chOff x="7931150" y="3429000"/>
              <a:chExt cx="984250" cy="550863"/>
            </a:xfrm>
          </p:grpSpPr>
          <p:sp>
            <p:nvSpPr>
              <p:cNvPr id="31"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4"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37"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30" name="Rectangle 29"/>
            <p:cNvSpPr/>
            <p:nvPr/>
          </p:nvSpPr>
          <p:spPr>
            <a:xfrm>
              <a:off x="10039491" y="3919102"/>
              <a:ext cx="891591" cy="19680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grpSp>
      <p:sp>
        <p:nvSpPr>
          <p:cNvPr id="20"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9539" name="Rectangle 3"/>
          <p:cNvSpPr>
            <a:spLocks noChangeArrowheads="1"/>
          </p:cNvSpPr>
          <p:nvPr/>
        </p:nvSpPr>
        <p:spPr bwMode="auto">
          <a:xfrm>
            <a:off x="647700" y="5940425"/>
            <a:ext cx="9144000" cy="412934"/>
          </a:xfrm>
          <a:prstGeom prst="rect">
            <a:avLst/>
          </a:prstGeom>
          <a:noFill/>
          <a:ln w="762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nSpc>
                <a:spcPct val="75000"/>
              </a:lnSpc>
              <a:spcBef>
                <a:spcPct val="50000"/>
              </a:spcBef>
              <a:defRPr/>
            </a:pPr>
            <a:r>
              <a:rPr lang="bn-IN" sz="2800" dirty="0">
                <a:solidFill>
                  <a:srgbClr val="FFFF00"/>
                </a:solidFill>
                <a:effectLst>
                  <a:outerShdw blurRad="38100" dist="38100" dir="2700000" algn="tl">
                    <a:srgbClr val="000000"/>
                  </a:outerShdw>
                </a:effectLst>
              </a:rPr>
              <a:t>সিজারিয়া মারিটিমা</a:t>
            </a:r>
            <a:r>
              <a:rPr lang="en-US" sz="2800" dirty="0">
                <a:solidFill>
                  <a:srgbClr val="FFFF00"/>
                </a:solidFill>
                <a:effectLst>
                  <a:outerShdw blurRad="38100" dist="38100" dir="2700000" algn="tl">
                    <a:srgbClr val="000000"/>
                  </a:outerShdw>
                </a:effectLst>
              </a:rPr>
              <a:t>, </a:t>
            </a:r>
            <a:r>
              <a:rPr lang="bn-IN" sz="2800" dirty="0">
                <a:solidFill>
                  <a:srgbClr val="FFFF00"/>
                </a:solidFill>
                <a:effectLst>
                  <a:outerShdw blurRad="38100" dist="38100" dir="2700000" algn="tl">
                    <a:srgbClr val="000000"/>
                  </a:outerShdw>
                </a:effectLst>
              </a:rPr>
              <a:t>ইস্রায়েল</a:t>
            </a:r>
            <a:r>
              <a:rPr lang="en-US" sz="2800" dirty="0">
                <a:solidFill>
                  <a:srgbClr val="FFFF00"/>
                </a:solidFill>
                <a:effectLst>
                  <a:outerShdw blurRad="38100" dist="38100" dir="2700000" algn="tl">
                    <a:srgbClr val="000000"/>
                  </a:outerShdw>
                </a:effectLst>
              </a:rPr>
              <a:t>: </a:t>
            </a:r>
            <a:r>
              <a:rPr lang="bn-IN" sz="2800" dirty="0">
                <a:solidFill>
                  <a:srgbClr val="FFFF00"/>
                </a:solidFill>
                <a:effectLst>
                  <a:outerShdw blurRad="38100" dist="38100" dir="2700000" algn="tl">
                    <a:srgbClr val="000000"/>
                  </a:outerShdw>
                </a:effectLst>
              </a:rPr>
              <a:t>রোমিয় জলপথ</a:t>
            </a:r>
            <a:endParaRPr lang="en-US" sz="2800" dirty="0">
              <a:solidFill>
                <a:srgbClr val="FFFF00"/>
              </a:solidFill>
              <a:effectLst>
                <a:outerShdw blurRad="38100" dist="38100" dir="2700000" algn="tl">
                  <a:srgbClr val="000000"/>
                </a:outerShdw>
              </a:effectLst>
            </a:endParaRPr>
          </a:p>
        </p:txBody>
      </p:sp>
      <p:sp>
        <p:nvSpPr>
          <p:cNvPr id="449540" name="Text Box 4"/>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a:solidFill>
                  <a:schemeClr val="tx1"/>
                </a:solidFill>
                <a:latin typeface="Comic Sans MS" pitchFamily="-107" charset="0"/>
                <a:ea typeface="+mn-ea"/>
                <a:cs typeface="+mn-cs"/>
              </a:rPr>
              <a:t>প্রেরিত ১৮</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২২</a:t>
            </a:r>
            <a:endParaRPr lang="en-US" sz="1200" dirty="0">
              <a:solidFill>
                <a:schemeClr val="tx1"/>
              </a:solidFill>
              <a:latin typeface="Comic Sans MS" pitchFamily="-107" charset="0"/>
              <a:ea typeface="+mn-ea"/>
              <a:cs typeface="+mn-cs"/>
            </a:endParaRPr>
          </a:p>
        </p:txBody>
      </p:sp>
      <p:pic>
        <p:nvPicPr>
          <p:cNvPr id="57348" name="Picture 7"/>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593725" y="494065"/>
            <a:ext cx="7951788" cy="5310187"/>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49555"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27</a:t>
            </a:r>
          </a:p>
        </p:txBody>
      </p:sp>
      <p:grpSp>
        <p:nvGrpSpPr>
          <p:cNvPr id="26" name="Group 25"/>
          <p:cNvGrpSpPr/>
          <p:nvPr/>
        </p:nvGrpSpPr>
        <p:grpSpPr>
          <a:xfrm>
            <a:off x="7969029" y="3512578"/>
            <a:ext cx="984250" cy="550863"/>
            <a:chOff x="9978451" y="3625467"/>
            <a:chExt cx="984250" cy="550863"/>
          </a:xfrm>
        </p:grpSpPr>
        <p:grpSp>
          <p:nvGrpSpPr>
            <p:cNvPr id="27" name="Group 34"/>
            <p:cNvGrpSpPr/>
            <p:nvPr/>
          </p:nvGrpSpPr>
          <p:grpSpPr>
            <a:xfrm>
              <a:off x="9978451" y="3625467"/>
              <a:ext cx="984250" cy="550863"/>
              <a:chOff x="7931150" y="3429000"/>
              <a:chExt cx="984250" cy="550863"/>
            </a:xfrm>
          </p:grpSpPr>
          <p:sp>
            <p:nvSpPr>
              <p:cNvPr id="29"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35"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28" name="Rectangle 27"/>
            <p:cNvSpPr/>
            <p:nvPr/>
          </p:nvSpPr>
          <p:spPr>
            <a:xfrm>
              <a:off x="10039491" y="3919102"/>
              <a:ext cx="891591" cy="19680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grpSp>
      <p:sp>
        <p:nvSpPr>
          <p:cNvPr id="18"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2" descr="Masada siege ramp from west, 50-35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4200" y="520700"/>
            <a:ext cx="7999413" cy="576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394"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395" name="Text Box 3"/>
          <p:cNvSpPr txBox="1">
            <a:spLocks noChangeArrowheads="1"/>
          </p:cNvSpPr>
          <p:nvPr/>
        </p:nvSpPr>
        <p:spPr bwMode="auto">
          <a:xfrm>
            <a:off x="4238625" y="1281113"/>
            <a:ext cx="18415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endParaRPr lang="en-US" b="0">
              <a:latin typeface="Times" charset="0"/>
            </a:endParaRPr>
          </a:p>
          <a:p>
            <a:endParaRPr lang="en-US" b="0">
              <a:latin typeface="Times" charset="0"/>
            </a:endParaRPr>
          </a:p>
        </p:txBody>
      </p:sp>
      <p:sp>
        <p:nvSpPr>
          <p:cNvPr id="448517" name="Text Box 5"/>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a:solidFill>
                  <a:schemeClr val="tx1"/>
                </a:solidFill>
                <a:latin typeface="Comic Sans MS" pitchFamily="-107" charset="0"/>
                <a:ea typeface="+mn-ea"/>
                <a:cs typeface="+mn-cs"/>
              </a:rPr>
              <a:t>মথি ২</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১</a:t>
            </a:r>
            <a:endParaRPr lang="en-US" sz="1200" dirty="0">
              <a:solidFill>
                <a:schemeClr val="tx1"/>
              </a:solidFill>
              <a:latin typeface="Comic Sans MS" pitchFamily="-107" charset="0"/>
              <a:ea typeface="+mn-ea"/>
              <a:cs typeface="+mn-cs"/>
            </a:endParaRPr>
          </a:p>
        </p:txBody>
      </p:sp>
      <p:sp>
        <p:nvSpPr>
          <p:cNvPr id="448520" name="Rectangle 8"/>
          <p:cNvSpPr>
            <a:spLocks noChangeArrowheads="1"/>
          </p:cNvSpPr>
          <p:nvPr/>
        </p:nvSpPr>
        <p:spPr bwMode="auto">
          <a:xfrm>
            <a:off x="1381538" y="5751513"/>
            <a:ext cx="6120586" cy="911019"/>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none">
            <a:spAutoFit/>
          </a:bodyPr>
          <a:lstStyle/>
          <a:p>
            <a:pPr algn="ctr">
              <a:lnSpc>
                <a:spcPct val="95000"/>
              </a:lnSpc>
              <a:defRPr/>
            </a:pPr>
            <a:r>
              <a:rPr lang="bn-IN" sz="2800" dirty="0">
                <a:solidFill>
                  <a:srgbClr val="FFFF00"/>
                </a:solidFill>
                <a:effectLst>
                  <a:outerShdw blurRad="38100" dist="38100" dir="2700000" algn="tl">
                    <a:srgbClr val="000000"/>
                  </a:outerShdw>
                </a:effectLst>
              </a:rPr>
              <a:t>হেরোদ মহান</a:t>
            </a:r>
            <a:r>
              <a:rPr lang="en-US" sz="2800" dirty="0">
                <a:solidFill>
                  <a:srgbClr val="FFFF00"/>
                </a:solidFill>
                <a:effectLst>
                  <a:outerShdw blurRad="38100" dist="38100" dir="2700000" algn="tl">
                    <a:srgbClr val="000000"/>
                  </a:outerShdw>
                </a:effectLst>
              </a:rPr>
              <a:t>: </a:t>
            </a:r>
          </a:p>
          <a:p>
            <a:pPr algn="ctr">
              <a:lnSpc>
                <a:spcPct val="95000"/>
              </a:lnSpc>
              <a:defRPr/>
            </a:pPr>
            <a:r>
              <a:rPr lang="bn-IN" sz="2800" dirty="0">
                <a:solidFill>
                  <a:srgbClr val="FFFF00"/>
                </a:solidFill>
                <a:effectLst>
                  <a:outerShdw blurRad="38100" dist="38100" dir="2700000" algn="tl">
                    <a:srgbClr val="000000"/>
                  </a:outerShdw>
                </a:effectLst>
              </a:rPr>
              <a:t>মাসাদাতে (ইস্রায়েলে) তার প্রাসাদ – দুর্গ </a:t>
            </a:r>
            <a:endParaRPr lang="en-US" sz="2800" dirty="0">
              <a:solidFill>
                <a:srgbClr val="FFFF00"/>
              </a:solidFill>
              <a:effectLst>
                <a:outerShdw blurRad="38100" dist="38100" dir="2700000" algn="tl">
                  <a:srgbClr val="000000"/>
                </a:outerShdw>
              </a:effectLst>
            </a:endParaRPr>
          </a:p>
        </p:txBody>
      </p:sp>
      <p:grpSp>
        <p:nvGrpSpPr>
          <p:cNvPr id="2" name="Group 23"/>
          <p:cNvGrpSpPr>
            <a:grpSpLocks/>
          </p:cNvGrpSpPr>
          <p:nvPr/>
        </p:nvGrpSpPr>
        <p:grpSpPr bwMode="auto">
          <a:xfrm>
            <a:off x="5300663" y="3302000"/>
            <a:ext cx="3232150" cy="2308225"/>
            <a:chOff x="3339" y="2080"/>
            <a:chExt cx="2036" cy="1454"/>
          </a:xfrm>
        </p:grpSpPr>
        <p:pic>
          <p:nvPicPr>
            <p:cNvPr id="448519" name="Picture 7"/>
            <p:cNvPicPr>
              <a:picLocks noChangeAspect="1" noChangeArrowheads="1"/>
            </p:cNvPicPr>
            <p:nvPr/>
          </p:nvPicPr>
          <p:blipFill>
            <a:blip r:embed="rId5">
              <a:lum bright="-18000"/>
            </a:blip>
            <a:srcRect l="1738" t="1749" r="2014" b="745"/>
            <a:stretch>
              <a:fillRect/>
            </a:stretch>
          </p:blipFill>
          <p:spPr bwMode="auto">
            <a:xfrm>
              <a:off x="3351" y="2080"/>
              <a:ext cx="2024" cy="145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9411" name="Text Box 9"/>
            <p:cNvSpPr txBox="1">
              <a:spLocks noChangeArrowheads="1"/>
            </p:cNvSpPr>
            <p:nvPr/>
          </p:nvSpPr>
          <p:spPr bwMode="auto">
            <a:xfrm>
              <a:off x="3339" y="3156"/>
              <a:ext cx="1648" cy="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1000">
                  <a:solidFill>
                    <a:schemeClr val="tx1"/>
                  </a:solidFill>
                </a:rPr>
                <a:t>Photo Credit:                                Massada Ltd. Publishers                    Givatayim, Israel</a:t>
              </a:r>
            </a:p>
          </p:txBody>
        </p:sp>
      </p:grpSp>
      <p:sp>
        <p:nvSpPr>
          <p:cNvPr id="448533" name="Rectangle 2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28</a:t>
            </a:r>
          </a:p>
        </p:txBody>
      </p:sp>
      <p:sp>
        <p:nvSpPr>
          <p:cNvPr id="448536" name="Text Box 24"/>
          <p:cNvSpPr txBox="1">
            <a:spLocks noChangeArrowheads="1"/>
          </p:cNvSpPr>
          <p:nvPr/>
        </p:nvSpPr>
        <p:spPr bwMode="auto">
          <a:xfrm>
            <a:off x="3205163" y="3717925"/>
            <a:ext cx="2597150" cy="911019"/>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defPPr>
              <a:defRPr lang="en-US"/>
            </a:defPPr>
            <a:lvl1pPr algn="ctr">
              <a:lnSpc>
                <a:spcPct val="95000"/>
              </a:lnSpc>
              <a:defRPr sz="2800">
                <a:solidFill>
                  <a:srgbClr val="FFFF00"/>
                </a:solidFill>
                <a:effectLst>
                  <a:outerShdw blurRad="38100" dist="38100" dir="2700000" algn="tl">
                    <a:srgbClr val="000000"/>
                  </a:outerShdw>
                </a:effectLst>
              </a:defRPr>
            </a:lvl1pPr>
          </a:lstStyle>
          <a:p>
            <a:pPr>
              <a:defRPr/>
            </a:pPr>
            <a:r>
              <a:rPr lang="bn-IN" dirty="0"/>
              <a:t>রোমিয় অবরোধ ঢালু </a:t>
            </a:r>
            <a:endParaRPr lang="en-US" dirty="0"/>
          </a:p>
        </p:txBody>
      </p:sp>
      <p:sp>
        <p:nvSpPr>
          <p:cNvPr id="448537" name="AutoShape 25"/>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31" name="Group 30"/>
          <p:cNvGrpSpPr/>
          <p:nvPr/>
        </p:nvGrpSpPr>
        <p:grpSpPr>
          <a:xfrm>
            <a:off x="8104665" y="3350046"/>
            <a:ext cx="984250" cy="550863"/>
            <a:chOff x="9978451" y="3625467"/>
            <a:chExt cx="984250" cy="550863"/>
          </a:xfrm>
        </p:grpSpPr>
        <p:grpSp>
          <p:nvGrpSpPr>
            <p:cNvPr id="32" name="Group 34"/>
            <p:cNvGrpSpPr/>
            <p:nvPr/>
          </p:nvGrpSpPr>
          <p:grpSpPr>
            <a:xfrm>
              <a:off x="9978451" y="3625467"/>
              <a:ext cx="984250" cy="550863"/>
              <a:chOff x="7931150" y="3429000"/>
              <a:chExt cx="984250" cy="550863"/>
            </a:xfrm>
          </p:grpSpPr>
          <p:sp>
            <p:nvSpPr>
              <p:cNvPr id="34"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6"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7"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9"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40"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33" name="Rectangle 32"/>
            <p:cNvSpPr/>
            <p:nvPr/>
          </p:nvSpPr>
          <p:spPr>
            <a:xfrm>
              <a:off x="10039491" y="3919102"/>
              <a:ext cx="891591" cy="19680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8536"/>
                                        </p:tgtEl>
                                        <p:attrNameLst>
                                          <p:attrName>style.visibility</p:attrName>
                                        </p:attrNameLst>
                                      </p:cBhvr>
                                      <p:to>
                                        <p:strVal val="visible"/>
                                      </p:to>
                                    </p:set>
                                    <p:animEffect transition="in" filter="fade">
                                      <p:cBhvr>
                                        <p:cTn id="7" dur="1000"/>
                                        <p:tgtEl>
                                          <p:spTgt spid="44853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7" presetClass="entr" presetSubtype="8" fill="hold" grpId="0" nodeType="withEffect">
                                  <p:stCondLst>
                                    <p:cond delay="0"/>
                                  </p:stCondLst>
                                  <p:childTnLst>
                                    <p:set>
                                      <p:cBhvr>
                                        <p:cTn id="13" dur="1" fill="hold">
                                          <p:stCondLst>
                                            <p:cond delay="0"/>
                                          </p:stCondLst>
                                        </p:cTn>
                                        <p:tgtEl>
                                          <p:spTgt spid="448537"/>
                                        </p:tgtEl>
                                        <p:attrNameLst>
                                          <p:attrName>style.visibility</p:attrName>
                                        </p:attrNameLst>
                                      </p:cBhvr>
                                      <p:to>
                                        <p:strVal val="visible"/>
                                      </p:to>
                                    </p:set>
                                    <p:anim calcmode="lin" valueType="num">
                                      <p:cBhvr additive="base">
                                        <p:cTn id="14" dur="3000" fill="hold"/>
                                        <p:tgtEl>
                                          <p:spTgt spid="448537"/>
                                        </p:tgtEl>
                                        <p:attrNameLst>
                                          <p:attrName>ppt_x</p:attrName>
                                        </p:attrNameLst>
                                      </p:cBhvr>
                                      <p:tavLst>
                                        <p:tav tm="0">
                                          <p:val>
                                            <p:strVal val="0-#ppt_w/2"/>
                                          </p:val>
                                        </p:tav>
                                        <p:tav tm="100000">
                                          <p:val>
                                            <p:strVal val="#ppt_x"/>
                                          </p:val>
                                        </p:tav>
                                      </p:tavLst>
                                    </p:anim>
                                    <p:anim calcmode="lin" valueType="num">
                                      <p:cBhvr additive="base">
                                        <p:cTn id="15" dur="3000" fill="hold"/>
                                        <p:tgtEl>
                                          <p:spTgt spid="448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6" grpId="0" autoUpdateAnimBg="0"/>
      <p:bldP spid="4485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p:cNvSpPr>
            <a:spLocks noChangeShapeType="1"/>
          </p:cNvSpPr>
          <p:nvPr/>
        </p:nvSpPr>
        <p:spPr bwMode="auto">
          <a:xfrm>
            <a:off x="914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146" name="Rectangle 3"/>
          <p:cNvSpPr>
            <a:spLocks noChangeArrowheads="1"/>
          </p:cNvSpPr>
          <p:nvPr/>
        </p:nvSpPr>
        <p:spPr bwMode="auto">
          <a:xfrm>
            <a:off x="825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154628" name="Rectangle 4"/>
          <p:cNvSpPr>
            <a:spLocks noChangeArrowheads="1"/>
          </p:cNvSpPr>
          <p:nvPr/>
        </p:nvSpPr>
        <p:spPr bwMode="auto">
          <a:xfrm>
            <a:off x="865188" y="900113"/>
            <a:ext cx="7921625" cy="562974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3600" dirty="0">
                <a:solidFill>
                  <a:srgbClr val="FAFD00"/>
                </a:solidFill>
                <a:latin typeface="Times" charset="0"/>
              </a:rPr>
              <a:t>অনুমানিত তারিক </a:t>
            </a:r>
            <a:r>
              <a:rPr lang="en-US" sz="3600" dirty="0">
                <a:solidFill>
                  <a:srgbClr val="FAFD00"/>
                </a:solidFill>
                <a:latin typeface="Times" charset="0"/>
              </a:rPr>
              <a:t>:</a:t>
            </a:r>
          </a:p>
          <a:p>
            <a:pPr algn="ctr">
              <a:defRPr/>
            </a:pPr>
            <a:endParaRPr lang="en-US" sz="3600" dirty="0">
              <a:solidFill>
                <a:srgbClr val="FAFD00"/>
              </a:solidFill>
              <a:latin typeface="Times" charset="0"/>
            </a:endParaRPr>
          </a:p>
          <a:p>
            <a:pPr>
              <a:defRPr/>
            </a:pPr>
            <a:r>
              <a:rPr lang="bn-IN" sz="3600" dirty="0">
                <a:solidFill>
                  <a:srgbClr val="FAFD00"/>
                </a:solidFill>
                <a:latin typeface="Times" charset="0"/>
              </a:rPr>
              <a:t>আব্রাহাম – যোষেফ</a:t>
            </a:r>
            <a:r>
              <a:rPr lang="en-US" sz="3600" dirty="0">
                <a:solidFill>
                  <a:srgbClr val="FAFD00"/>
                </a:solidFill>
                <a:latin typeface="Times" charset="0"/>
              </a:rPr>
              <a:t>	  	</a:t>
            </a:r>
            <a:r>
              <a:rPr lang="bn-IN" sz="3600" dirty="0">
                <a:solidFill>
                  <a:srgbClr val="FAFD00"/>
                </a:solidFill>
                <a:latin typeface="Times" charset="0"/>
              </a:rPr>
              <a:t> ২০০০ </a:t>
            </a:r>
            <a:r>
              <a:rPr lang="bn-IN" sz="3600" dirty="0">
                <a:solidFill>
                  <a:srgbClr val="FFFF00"/>
                </a:solidFill>
              </a:rPr>
              <a:t>খ্রিষ্ঠ পূর্ব</a:t>
            </a:r>
            <a:endParaRPr lang="en-US" sz="3600" dirty="0">
              <a:solidFill>
                <a:schemeClr val="hlink"/>
              </a:solidFill>
              <a:latin typeface="Times" charset="0"/>
            </a:endParaRPr>
          </a:p>
          <a:p>
            <a:pPr>
              <a:defRPr/>
            </a:pPr>
            <a:endParaRPr lang="en-US" sz="3600" dirty="0">
              <a:solidFill>
                <a:srgbClr val="FAFD00"/>
              </a:solidFill>
              <a:latin typeface="Times" charset="0"/>
            </a:endParaRPr>
          </a:p>
          <a:p>
            <a:pPr>
              <a:defRPr/>
            </a:pPr>
            <a:r>
              <a:rPr lang="bn-IN" sz="3600" dirty="0">
                <a:solidFill>
                  <a:srgbClr val="FFFF00"/>
                </a:solidFill>
                <a:latin typeface="Times" charset="0"/>
              </a:rPr>
              <a:t>মোশি –</a:t>
            </a:r>
            <a:r>
              <a:rPr lang="en-US" sz="3600" dirty="0">
                <a:solidFill>
                  <a:srgbClr val="FFFF00"/>
                </a:solidFill>
                <a:latin typeface="Times" charset="0"/>
              </a:rPr>
              <a:t> </a:t>
            </a:r>
            <a:r>
              <a:rPr lang="en-US" sz="3600" dirty="0" err="1">
                <a:solidFill>
                  <a:srgbClr val="FFFF00"/>
                </a:solidFill>
                <a:latin typeface="Times" charset="0"/>
              </a:rPr>
              <a:t>যি</a:t>
            </a:r>
            <a:r>
              <a:rPr lang="bn-IN" sz="3600" dirty="0">
                <a:solidFill>
                  <a:srgbClr val="FFFF00"/>
                </a:solidFill>
                <a:latin typeface="Times" charset="0"/>
              </a:rPr>
              <a:t>হোশূয়া </a:t>
            </a:r>
            <a:r>
              <a:rPr lang="en-US" sz="3600" dirty="0">
                <a:solidFill>
                  <a:srgbClr val="FFFF00"/>
                </a:solidFill>
                <a:latin typeface="Times" charset="0"/>
              </a:rPr>
              <a:t>		   </a:t>
            </a:r>
            <a:r>
              <a:rPr lang="bn-IN" sz="3600" dirty="0">
                <a:solidFill>
                  <a:srgbClr val="FFFF00"/>
                </a:solidFill>
                <a:latin typeface="Times" charset="0"/>
              </a:rPr>
              <a:t>১৫০০ </a:t>
            </a:r>
            <a:r>
              <a:rPr lang="bn-IN" sz="3600" dirty="0">
                <a:solidFill>
                  <a:srgbClr val="FFFF00"/>
                </a:solidFill>
              </a:rPr>
              <a:t>খ্রিষ্ঠ পূর্ব</a:t>
            </a:r>
            <a:endParaRPr lang="en-US" sz="3600" dirty="0">
              <a:solidFill>
                <a:srgbClr val="FFFF00"/>
              </a:solidFill>
              <a:latin typeface="Times" charset="0"/>
            </a:endParaRPr>
          </a:p>
          <a:p>
            <a:pPr>
              <a:defRPr/>
            </a:pPr>
            <a:endParaRPr lang="en-US" sz="3600" dirty="0">
              <a:solidFill>
                <a:srgbClr val="FAFD00"/>
              </a:solidFill>
              <a:latin typeface="Times" charset="0"/>
            </a:endParaRPr>
          </a:p>
          <a:p>
            <a:pPr>
              <a:defRPr/>
            </a:pPr>
            <a:r>
              <a:rPr lang="bn-IN" sz="3600" dirty="0">
                <a:solidFill>
                  <a:srgbClr val="FAFD00"/>
                </a:solidFill>
                <a:latin typeface="Times" charset="0"/>
              </a:rPr>
              <a:t>অরাজকতা-রাজপদ  	  </a:t>
            </a:r>
            <a:r>
              <a:rPr lang="bn-IN" sz="3600" dirty="0">
                <a:solidFill>
                  <a:srgbClr val="FFFF00"/>
                </a:solidFill>
                <a:latin typeface="Times" charset="0"/>
              </a:rPr>
              <a:t>১০০০ </a:t>
            </a:r>
            <a:r>
              <a:rPr lang="bn-IN" sz="3600" dirty="0">
                <a:solidFill>
                  <a:srgbClr val="FFFF00"/>
                </a:solidFill>
              </a:rPr>
              <a:t>খ্রিষ্ঠ পূর্ব</a:t>
            </a:r>
            <a:endParaRPr lang="en-US" sz="3600" dirty="0">
              <a:solidFill>
                <a:srgbClr val="FAFD00"/>
              </a:solidFill>
              <a:latin typeface="Times" charset="0"/>
            </a:endParaRPr>
          </a:p>
          <a:p>
            <a:pPr>
              <a:defRPr/>
            </a:pPr>
            <a:endParaRPr lang="en-US" sz="3600" dirty="0">
              <a:solidFill>
                <a:schemeClr val="hlink"/>
              </a:solidFill>
              <a:latin typeface="Times" charset="0"/>
            </a:endParaRPr>
          </a:p>
          <a:p>
            <a:pPr>
              <a:defRPr/>
            </a:pPr>
            <a:r>
              <a:rPr lang="bn-IN" sz="3600" dirty="0">
                <a:solidFill>
                  <a:schemeClr val="tx1"/>
                </a:solidFill>
                <a:latin typeface="Times" charset="0"/>
              </a:rPr>
              <a:t>বন্দিদশা</a:t>
            </a:r>
            <a:r>
              <a:rPr lang="bn-IN" sz="3600" dirty="0">
                <a:solidFill>
                  <a:schemeClr val="hlink"/>
                </a:solidFill>
                <a:latin typeface="Times" charset="0"/>
              </a:rPr>
              <a:t>-নীরবতা</a:t>
            </a:r>
            <a:r>
              <a:rPr lang="en-US" sz="3600" dirty="0">
                <a:solidFill>
                  <a:schemeClr val="hlink"/>
                </a:solidFill>
                <a:latin typeface="Times" charset="0"/>
              </a:rPr>
              <a:t> </a:t>
            </a:r>
            <a:r>
              <a:rPr lang="bn-IN" sz="3600" dirty="0">
                <a:solidFill>
                  <a:schemeClr val="hlink"/>
                </a:solidFill>
                <a:latin typeface="Times" charset="0"/>
              </a:rPr>
              <a:t>	 </a:t>
            </a:r>
            <a:r>
              <a:rPr lang="en-US" sz="3600" dirty="0">
                <a:solidFill>
                  <a:schemeClr val="hlink"/>
                </a:solidFill>
                <a:latin typeface="Times" charset="0"/>
              </a:rPr>
              <a:t>   	  </a:t>
            </a:r>
            <a:r>
              <a:rPr lang="bn-IN" sz="3600" dirty="0">
                <a:solidFill>
                  <a:schemeClr val="hlink"/>
                </a:solidFill>
                <a:latin typeface="Times" charset="0"/>
              </a:rPr>
              <a:t> ৫০০ </a:t>
            </a:r>
            <a:r>
              <a:rPr lang="bn-IN" sz="3600" dirty="0">
                <a:solidFill>
                  <a:schemeClr val="tx1"/>
                </a:solidFill>
              </a:rPr>
              <a:t>খ্রিষ্ঠ পূর্ব</a:t>
            </a:r>
            <a:endParaRPr lang="en-US" sz="3600" dirty="0">
              <a:solidFill>
                <a:schemeClr val="tx1"/>
              </a:solidFill>
              <a:latin typeface="Times" charset="0"/>
            </a:endParaRPr>
          </a:p>
          <a:p>
            <a:pPr algn="ctr">
              <a:defRPr/>
            </a:pPr>
            <a:endParaRPr lang="en-US" sz="3600" dirty="0">
              <a:solidFill>
                <a:srgbClr val="FAFD00"/>
              </a:solidFill>
              <a:latin typeface="Times" charset="0"/>
            </a:endParaRPr>
          </a:p>
        </p:txBody>
      </p:sp>
      <p:sp>
        <p:nvSpPr>
          <p:cNvPr id="6148" name="Rectangle 5"/>
          <p:cNvSpPr>
            <a:spLocks noChangeArrowheads="1"/>
          </p:cNvSpPr>
          <p:nvPr/>
        </p:nvSpPr>
        <p:spPr bwMode="auto">
          <a:xfrm>
            <a:off x="1617663" y="1074738"/>
            <a:ext cx="7112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54630" name="Oval 6"/>
          <p:cNvSpPr>
            <a:spLocks noChangeArrowheads="1"/>
          </p:cNvSpPr>
          <p:nvPr/>
        </p:nvSpPr>
        <p:spPr bwMode="auto">
          <a:xfrm>
            <a:off x="342900" y="4957590"/>
            <a:ext cx="8458200" cy="1163810"/>
          </a:xfrm>
          <a:prstGeom prst="ellipse">
            <a:avLst/>
          </a:prstGeom>
          <a:noFill/>
          <a:ln w="76200">
            <a:solidFill>
              <a:srgbClr val="FFFF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150" name="Text Box 8"/>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463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p:cTn id="7" dur="1000" fill="hold"/>
                                        <p:tgtEl>
                                          <p:spTgt spid="154628"/>
                                        </p:tgtEl>
                                        <p:attrNameLst>
                                          <p:attrName>ppt_x</p:attrName>
                                        </p:attrNameLst>
                                      </p:cBhvr>
                                      <p:tavLst>
                                        <p:tav tm="0">
                                          <p:val>
                                            <p:strVal val="#ppt_x"/>
                                          </p:val>
                                        </p:tav>
                                        <p:tav tm="100000">
                                          <p:val>
                                            <p:strVal val="#ppt_x"/>
                                          </p:val>
                                        </p:tav>
                                      </p:tavLst>
                                    </p:anim>
                                    <p:anim calcmode="lin" valueType="num">
                                      <p:cBhvr>
                                        <p:cTn id="8" dur="1000" fill="hold"/>
                                        <p:tgtEl>
                                          <p:spTgt spid="154628"/>
                                        </p:tgtEl>
                                        <p:attrNameLst>
                                          <p:attrName>ppt_y</p:attrName>
                                        </p:attrNameLst>
                                      </p:cBhvr>
                                      <p:tavLst>
                                        <p:tav tm="0">
                                          <p:val>
                                            <p:strVal val="#ppt_y-#ppt_h/2"/>
                                          </p:val>
                                        </p:tav>
                                        <p:tav tm="100000">
                                          <p:val>
                                            <p:strVal val="#ppt_y"/>
                                          </p:val>
                                        </p:tav>
                                      </p:tavLst>
                                    </p:anim>
                                    <p:anim calcmode="lin" valueType="num">
                                      <p:cBhvr>
                                        <p:cTn id="9" dur="1000" fill="hold"/>
                                        <p:tgtEl>
                                          <p:spTgt spid="154628"/>
                                        </p:tgtEl>
                                        <p:attrNameLst>
                                          <p:attrName>ppt_w</p:attrName>
                                        </p:attrNameLst>
                                      </p:cBhvr>
                                      <p:tavLst>
                                        <p:tav tm="0">
                                          <p:val>
                                            <p:strVal val="#ppt_w"/>
                                          </p:val>
                                        </p:tav>
                                        <p:tav tm="100000">
                                          <p:val>
                                            <p:strVal val="#ppt_w"/>
                                          </p:val>
                                        </p:tav>
                                      </p:tavLst>
                                    </p:anim>
                                    <p:anim calcmode="lin" valueType="num">
                                      <p:cBhvr>
                                        <p:cTn id="10" dur="1000" fill="hold"/>
                                        <p:tgtEl>
                                          <p:spTgt spid="15462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500" fill="hold"/>
                                        <p:tgtEl>
                                          <p:spTgt spid="154630"/>
                                        </p:tgtEl>
                                        <p:attrNameLst>
                                          <p:attrName>ppt_w</p:attrName>
                                        </p:attrNameLst>
                                      </p:cBhvr>
                                      <p:tavLst>
                                        <p:tav tm="0">
                                          <p:val>
                                            <p:fltVal val="0"/>
                                          </p:val>
                                        </p:tav>
                                        <p:tav tm="100000">
                                          <p:val>
                                            <p:strVal val="#ppt_w"/>
                                          </p:val>
                                        </p:tav>
                                      </p:tavLst>
                                    </p:anim>
                                    <p:anim calcmode="lin" valueType="num">
                                      <p:cBhvr>
                                        <p:cTn id="15" dur="500" fill="hold"/>
                                        <p:tgtEl>
                                          <p:spTgt spid="154630"/>
                                        </p:tgtEl>
                                        <p:attrNameLst>
                                          <p:attrName>ppt_h</p:attrName>
                                        </p:attrNameLst>
                                      </p:cBhvr>
                                      <p:tavLst>
                                        <p:tav tm="0">
                                          <p:val>
                                            <p:fltVal val="0"/>
                                          </p:val>
                                        </p:tav>
                                        <p:tav tm="100000">
                                          <p:val>
                                            <p:strVal val="#ppt_h"/>
                                          </p:val>
                                        </p:tav>
                                      </p:tavLst>
                                    </p:anim>
                                    <p:anim calcmode="lin" valueType="num">
                                      <p:cBhvr>
                                        <p:cTn id="16" dur="500" fill="hold"/>
                                        <p:tgtEl>
                                          <p:spTgt spid="154630"/>
                                        </p:tgtEl>
                                        <p:attrNameLst>
                                          <p:attrName>ppt_x</p:attrName>
                                        </p:attrNameLst>
                                      </p:cBhvr>
                                      <p:tavLst>
                                        <p:tav tm="0">
                                          <p:val>
                                            <p:fltVal val="0.5"/>
                                          </p:val>
                                        </p:tav>
                                        <p:tav tm="100000">
                                          <p:val>
                                            <p:strVal val="#ppt_x"/>
                                          </p:val>
                                        </p:tav>
                                      </p:tavLst>
                                    </p:anim>
                                    <p:anim calcmode="lin" valueType="num">
                                      <p:cBhvr>
                                        <p:cTn id="17"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P spid="1546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pitchFamily="-107" charset="0"/>
                <a:ea typeface="+mn-ea"/>
                <a:cs typeface="+mn-cs"/>
              </a:rPr>
              <a:t>7</a:t>
            </a:r>
          </a:p>
        </p:txBody>
      </p:sp>
      <p:sp>
        <p:nvSpPr>
          <p:cNvPr id="19558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5600" name="Text Box 16"/>
          <p:cNvSpPr txBox="1">
            <a:spLocks noChangeArrowheads="1"/>
          </p:cNvSpPr>
          <p:nvPr/>
        </p:nvSpPr>
        <p:spPr bwMode="auto">
          <a:xfrm>
            <a:off x="4826000" y="73025"/>
            <a:ext cx="3835400" cy="954107"/>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bn-IN" sz="2800" i="1" dirty="0">
                <a:solidFill>
                  <a:schemeClr val="hlink"/>
                </a:solidFill>
                <a:latin typeface="Helvetica" pitchFamily="-107" charset="0"/>
              </a:rPr>
              <a:t>এবং তারপর </a:t>
            </a:r>
            <a:r>
              <a:rPr lang="en-US" sz="2800" i="1" dirty="0">
                <a:solidFill>
                  <a:schemeClr val="hlink"/>
                </a:solidFill>
                <a:latin typeface="Helvetica" pitchFamily="-107" charset="0"/>
              </a:rPr>
              <a:t>…</a:t>
            </a:r>
          </a:p>
          <a:p>
            <a:pPr algn="ctr">
              <a:defRPr/>
            </a:pPr>
            <a:r>
              <a:rPr lang="bn-IN" sz="2800" i="1" dirty="0">
                <a:solidFill>
                  <a:schemeClr val="hlink"/>
                </a:solidFill>
                <a:latin typeface="Helvetica" pitchFamily="-107" charset="0"/>
              </a:rPr>
              <a:t>রোম সামরাজ্যের সময়</a:t>
            </a:r>
            <a:r>
              <a:rPr lang="en-US" sz="2800" i="1" dirty="0">
                <a:solidFill>
                  <a:schemeClr val="hlink"/>
                </a:solidFill>
                <a:latin typeface="Helvetica" pitchFamily="-107" charset="0"/>
              </a:rPr>
              <a:t>:</a:t>
            </a:r>
          </a:p>
        </p:txBody>
      </p:sp>
      <p:sp>
        <p:nvSpPr>
          <p:cNvPr id="195605" name="Text Box 21"/>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cs typeface="+mn-cs"/>
            </a:endParaRPr>
          </a:p>
        </p:txBody>
      </p:sp>
      <p:sp>
        <p:nvSpPr>
          <p:cNvPr id="195587" name="Rectangle 3"/>
          <p:cNvSpPr>
            <a:spLocks noChangeArrowheads="1"/>
          </p:cNvSpPr>
          <p:nvPr/>
        </p:nvSpPr>
        <p:spPr bwMode="auto">
          <a:xfrm>
            <a:off x="4359275" y="714375"/>
            <a:ext cx="4527550" cy="5629746"/>
          </a:xfrm>
          <a:prstGeom prst="rect">
            <a:avLst/>
          </a:prstGeom>
          <a:noFill/>
          <a:ln w="12700">
            <a:noFill/>
            <a:miter lim="800000"/>
            <a:headEnd/>
            <a:tailEnd/>
          </a:ln>
          <a:effectLst/>
        </p:spPr>
        <p:txBody>
          <a:bodyPr lIns="90487" tIns="44450" rIns="90487" bIns="44450">
            <a:spAutoFit/>
          </a:bodyPr>
          <a:lstStyle/>
          <a:p>
            <a:pPr algn="ctr">
              <a:lnSpc>
                <a:spcPct val="120000"/>
              </a:lnSpc>
              <a:tabLst>
                <a:tab pos="457200" algn="l"/>
              </a:tabLst>
              <a:defRPr/>
            </a:pP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সরকারি প্রশাসন</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গিয়ার এবং জলের চাকা (</a:t>
            </a:r>
            <a:r>
              <a:rPr lang="en-US" dirty="0">
                <a:solidFill>
                  <a:srgbClr val="FAFD00"/>
                </a:solidFill>
                <a:effectLst>
                  <a:outerShdw blurRad="50800" dist="63500" dir="2700000" algn="tl" rotWithShape="0">
                    <a:srgbClr val="000000"/>
                  </a:outerShdw>
                </a:effectLst>
                <a:latin typeface="Helvetica" charset="0"/>
              </a:rPr>
              <a:t>waterwheel</a:t>
            </a:r>
            <a:r>
              <a:rPr lang="bn-IN" dirty="0">
                <a:solidFill>
                  <a:srgbClr val="FAFD00"/>
                </a:solidFill>
                <a:effectLst>
                  <a:outerShdw blurRad="50800" dist="63500" dir="2700000" algn="tl" rotWithShape="0">
                    <a:srgbClr val="000000"/>
                  </a:outerShdw>
                </a:effectLst>
                <a:latin typeface="Helvetica" charset="0"/>
              </a:rPr>
              <a:t>) ব্যবহার</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ত্রিকোণ্মিতি উন্নত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জল ঘড়ি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রোসেট্টা পাথর ক্ষোদিত</a:t>
            </a: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আলেসান্দ্রিয়া</a:t>
            </a:r>
            <a:r>
              <a:rPr lang="en-US" dirty="0">
                <a:solidFill>
                  <a:srgbClr val="FAFD00"/>
                </a:solidFill>
                <a:effectLst>
                  <a:outerShdw blurRad="50800" dist="63500" dir="2700000" algn="tl" rotWithShape="0">
                    <a:srgbClr val="000000"/>
                  </a:outerShdw>
                </a:effectLst>
                <a:latin typeface="Helvetica" charset="0"/>
              </a:rPr>
              <a:t>: </a:t>
            </a:r>
            <a:r>
              <a:rPr lang="bn-IN" dirty="0">
                <a:solidFill>
                  <a:srgbClr val="FAFD00"/>
                </a:solidFill>
                <a:effectLst>
                  <a:outerShdw blurRad="50800" dist="63500" dir="2700000" algn="tl" rotWithShape="0">
                    <a:srgbClr val="000000"/>
                  </a:outerShdw>
                </a:effectLst>
                <a:latin typeface="Helvetica" charset="0"/>
              </a:rPr>
              <a:t>শিল্পবিজ্ঞান কলেজ </a:t>
            </a:r>
            <a:r>
              <a:rPr lang="en-US" dirty="0">
                <a:solidFill>
                  <a:srgbClr val="FAFD00"/>
                </a:solidFill>
                <a:effectLst>
                  <a:outerShdw blurRad="50800" dist="63500" dir="2700000" algn="tl" rotWithShape="0">
                    <a:srgbClr val="000000"/>
                  </a:outerShdw>
                </a:effectLst>
                <a:latin typeface="Helvetica" charset="0"/>
              </a:rPr>
              <a:t> </a:t>
            </a: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রোমিয় ব্যাংকিং পদ্ধতি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নির্মাণ করার জন্য নুতন পদ্ধতি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জলের /  সীউয়েজের (নর্দমার) পদ্ধতি </a:t>
            </a:r>
            <a:r>
              <a:rPr lang="en-US" dirty="0">
                <a:solidFill>
                  <a:srgbClr val="FAFD00"/>
                </a:solidFill>
                <a:effectLst>
                  <a:outerShdw blurRad="50800" dist="63500" dir="2700000" algn="tl" rotWithShape="0">
                    <a:srgbClr val="000000"/>
                  </a:outerShdw>
                </a:effectLst>
                <a:latin typeface="Helvetica" charset="0"/>
              </a:rPr>
              <a:t>; </a:t>
            </a:r>
            <a:r>
              <a:rPr lang="bn-IN" sz="2000" dirty="0">
                <a:solidFill>
                  <a:schemeClr val="tx1"/>
                </a:solidFill>
                <a:effectLst>
                  <a:outerShdw blurRad="50800" dist="63500" dir="2700000" algn="tl" rotWithShape="0">
                    <a:srgbClr val="000000"/>
                  </a:outerShdw>
                </a:effectLst>
                <a:latin typeface="Helvetica" charset="0"/>
              </a:rPr>
              <a:t>কংক্রীট</a:t>
            </a:r>
            <a:endParaRPr lang="en-US" sz="2000" dirty="0">
              <a:solidFill>
                <a:srgbClr val="62D6AC"/>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স্টক / শেয়ারের বাজার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সাম্রাজ্য জুড়ে হাইওয়ে পদ্ধতি (৫৩০০০ মাইল)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৩৬৫ দিনের ক্যালেন্ডার গ</a:t>
            </a:r>
            <a:r>
              <a:rPr lang="en-US" dirty="0">
                <a:solidFill>
                  <a:srgbClr val="FAFD00"/>
                </a:solidFill>
                <a:effectLst>
                  <a:outerShdw blurRad="50800" dist="63500" dir="2700000" algn="tl" rotWithShape="0">
                    <a:srgbClr val="000000"/>
                  </a:outerShdw>
                </a:effectLst>
                <a:latin typeface="Helvetica" charset="0"/>
              </a:rPr>
              <a:t>ৃ</a:t>
            </a:r>
            <a:r>
              <a:rPr lang="bn-IN" dirty="0">
                <a:solidFill>
                  <a:srgbClr val="FAFD00"/>
                </a:solidFill>
                <a:effectLst>
                  <a:outerShdw blurRad="50800" dist="63500" dir="2700000" algn="tl" rotWithShape="0">
                    <a:srgbClr val="000000"/>
                  </a:outerShdw>
                </a:effectLst>
                <a:latin typeface="Helvetica" charset="0"/>
              </a:rPr>
              <a:t>হীত </a:t>
            </a:r>
            <a:endParaRPr lang="en-US" sz="2000" dirty="0">
              <a:solidFill>
                <a:srgbClr val="62D6AC"/>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সর্বজনীন ল্যাটিন ভাষা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কৌশলগত সামরিক সংগঠন</a:t>
            </a: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প্যাক্স রোমানা </a:t>
            </a:r>
            <a:r>
              <a:rPr lang="en-US" dirty="0">
                <a:solidFill>
                  <a:srgbClr val="FAFD00"/>
                </a:solidFill>
                <a:effectLst>
                  <a:outerShdw blurRad="50800" dist="63500" dir="2700000" algn="tl" rotWithShape="0">
                    <a:srgbClr val="000000"/>
                  </a:outerShdw>
                </a:effectLst>
                <a:latin typeface="Helvetica" charset="0"/>
              </a:rPr>
              <a:t>(</a:t>
            </a:r>
            <a:r>
              <a:rPr lang="bn-IN" dirty="0">
                <a:solidFill>
                  <a:srgbClr val="FAFD00"/>
                </a:solidFill>
                <a:effectLst>
                  <a:outerShdw blurRad="50800" dist="63500" dir="2700000" algn="tl" rotWithShape="0">
                    <a:srgbClr val="000000"/>
                  </a:outerShdw>
                </a:effectLst>
                <a:latin typeface="Helvetica" charset="0"/>
              </a:rPr>
              <a:t>শান্তি</a:t>
            </a:r>
            <a:r>
              <a:rPr lang="en-US" dirty="0">
                <a:solidFill>
                  <a:srgbClr val="FAFD00"/>
                </a:solidFill>
                <a:effectLst>
                  <a:outerShdw blurRad="50800" dist="63500" dir="2700000" algn="tl" rotWithShape="0">
                    <a:srgbClr val="000000"/>
                  </a:outerShdw>
                </a:effectLst>
                <a:latin typeface="Helvetica" charset="0"/>
              </a:rPr>
              <a:t>)</a:t>
            </a:r>
            <a:endParaRPr lang="bn-IN"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sz="2400" dirty="0">
                <a:solidFill>
                  <a:schemeClr val="tx1"/>
                </a:solidFill>
                <a:effectLst>
                  <a:outerShdw blurRad="50800" dist="63500" dir="2700000" algn="tl" rotWithShape="0">
                    <a:srgbClr val="000000"/>
                  </a:outerShdw>
                </a:effectLst>
                <a:latin typeface="Helvetica" charset="0"/>
              </a:rPr>
              <a:t>রোমিয় দখলী ইস্রায়েল </a:t>
            </a:r>
            <a:r>
              <a:rPr lang="bn-IN" sz="2400" dirty="0">
                <a:solidFill>
                  <a:srgbClr val="FAFD00"/>
                </a:solidFill>
                <a:effectLst>
                  <a:outerShdw blurRad="50800" dist="63500" dir="2700000" algn="tl" rotWithShape="0">
                    <a:srgbClr val="000000"/>
                  </a:outerShdw>
                </a:effectLst>
                <a:latin typeface="Helvetica" charset="0"/>
              </a:rPr>
              <a:t> </a:t>
            </a:r>
            <a:endParaRPr lang="en-US" sz="2400"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endParaRPr lang="en-US" dirty="0">
              <a:solidFill>
                <a:schemeClr val="tx1"/>
              </a:solidFill>
              <a:effectLst>
                <a:outerShdw blurRad="50800" dist="63500" dir="2700000" algn="tl" rotWithShape="0">
                  <a:srgbClr val="000000"/>
                </a:outerShdw>
              </a:effectLst>
              <a:latin typeface="Helvetica" charset="0"/>
            </a:endParaRPr>
          </a:p>
        </p:txBody>
      </p:sp>
      <p:sp>
        <p:nvSpPr>
          <p:cNvPr id="61447" name="Text Box 27"/>
          <p:cNvSpPr txBox="1">
            <a:spLocks noChangeArrowheads="1"/>
          </p:cNvSpPr>
          <p:nvPr/>
        </p:nvSpPr>
        <p:spPr bwMode="auto">
          <a:xfrm>
            <a:off x="8472488" y="6469063"/>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61448" name="Text Box 28"/>
          <p:cNvSpPr txBox="1">
            <a:spLocks noChangeArrowheads="1"/>
          </p:cNvSpPr>
          <p:nvPr/>
        </p:nvSpPr>
        <p:spPr bwMode="auto">
          <a:xfrm>
            <a:off x="1243013" y="936625"/>
            <a:ext cx="3048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2000" i="1">
                <a:solidFill>
                  <a:srgbClr val="3D3832"/>
                </a:solidFill>
                <a:latin typeface="Helvetica" charset="0"/>
              </a:rPr>
              <a:t>THE ERA OF          ALEXANDER                         THE GREAT:</a:t>
            </a:r>
          </a:p>
        </p:txBody>
      </p:sp>
      <p:sp>
        <p:nvSpPr>
          <p:cNvPr id="19561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29</a:t>
            </a:r>
          </a:p>
        </p:txBody>
      </p:sp>
      <p:pic>
        <p:nvPicPr>
          <p:cNvPr id="195618" name="Picture 34" descr="Ostia theater from top"/>
          <p:cNvPicPr preferRelativeResize="0">
            <a:picLocks noChangeAspect="1" noChangeArrowheads="1"/>
          </p:cNvPicPr>
          <p:nvPr>
            <p:custDataLst>
              <p:tags r:id="rId1"/>
            </p:custDataLst>
          </p:nvPr>
        </p:nvPicPr>
        <p:blipFill>
          <a:blip r:embed="rId6"/>
          <a:srcRect/>
          <a:stretch>
            <a:fillRect/>
          </a:stretch>
        </p:blipFill>
        <p:spPr bwMode="auto">
          <a:xfrm>
            <a:off x="2216150" y="4521200"/>
            <a:ext cx="2308225" cy="1731963"/>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7" name="Picture 33" descr="Palatine Hill from northeast"/>
          <p:cNvPicPr preferRelativeResize="0">
            <a:picLocks noChangeAspect="1" noChangeArrowheads="1"/>
          </p:cNvPicPr>
          <p:nvPr>
            <p:custDataLst>
              <p:tags r:id="rId2"/>
            </p:custDataLst>
          </p:nvPr>
        </p:nvPicPr>
        <p:blipFill>
          <a:blip r:embed="rId7"/>
          <a:srcRect/>
          <a:stretch>
            <a:fillRect/>
          </a:stretch>
        </p:blipFill>
        <p:spPr bwMode="auto">
          <a:xfrm>
            <a:off x="612775" y="933450"/>
            <a:ext cx="3686175" cy="2763838"/>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195614" name="Text Box 30"/>
          <p:cNvSpPr txBox="1">
            <a:spLocks noChangeArrowheads="1"/>
          </p:cNvSpPr>
          <p:nvPr/>
        </p:nvSpPr>
        <p:spPr bwMode="auto">
          <a:xfrm>
            <a:off x="255588" y="259884"/>
            <a:ext cx="3989387" cy="523220"/>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bn-IN" sz="2800" dirty="0">
                <a:solidFill>
                  <a:srgbClr val="FFFF00"/>
                </a:solidFill>
                <a:latin typeface="Comic Sans MS" pitchFamily="-107" charset="0"/>
              </a:rPr>
              <a:t>শিক্ষণ সাহাজ্য</a:t>
            </a:r>
            <a:r>
              <a:rPr lang="en-US" sz="2800" dirty="0">
                <a:solidFill>
                  <a:srgbClr val="FFFF00"/>
                </a:solidFill>
                <a:latin typeface="Comic Sans MS" pitchFamily="-107" charset="0"/>
              </a:rPr>
              <a:t> #</a:t>
            </a:r>
            <a:r>
              <a:rPr lang="bn-IN" sz="2800" dirty="0">
                <a:solidFill>
                  <a:srgbClr val="FFFF00"/>
                </a:solidFill>
                <a:latin typeface="Comic Sans MS" pitchFamily="-107" charset="0"/>
              </a:rPr>
              <a:t>০৫</a:t>
            </a:r>
            <a:endParaRPr lang="en-US" sz="2800" dirty="0">
              <a:solidFill>
                <a:srgbClr val="FFFF00"/>
              </a:solidFill>
              <a:latin typeface="Comic Sans MS" pitchFamily="-107" charset="0"/>
            </a:endParaRPr>
          </a:p>
        </p:txBody>
      </p:sp>
      <p:pic>
        <p:nvPicPr>
          <p:cNvPr id="195619" name="Picture 35" descr="Rome Arch of Titus at night, wk 030802"/>
          <p:cNvPicPr preferRelativeResize="0">
            <a:picLocks noChangeAspect="1" noChangeArrowheads="1"/>
          </p:cNvPicPr>
          <p:nvPr>
            <p:custDataLst>
              <p:tags r:id="rId3"/>
            </p:custDataLst>
          </p:nvPr>
        </p:nvPicPr>
        <p:blipFill>
          <a:blip r:embed="rId8"/>
          <a:srcRect/>
          <a:stretch>
            <a:fillRect/>
          </a:stretch>
        </p:blipFill>
        <p:spPr bwMode="auto">
          <a:xfrm>
            <a:off x="1004888" y="3354388"/>
            <a:ext cx="1489075" cy="1985962"/>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16"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614"/>
                                        </p:tgtEl>
                                        <p:attrNameLst>
                                          <p:attrName>style.visibility</p:attrName>
                                        </p:attrNameLst>
                                      </p:cBhvr>
                                      <p:to>
                                        <p:strVal val="visible"/>
                                      </p:to>
                                    </p:set>
                                    <p:animEffect transition="in" filter="fade">
                                      <p:cBhvr>
                                        <p:cTn id="7" dur="1000"/>
                                        <p:tgtEl>
                                          <p:spTgt spid="19561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fade">
                                      <p:cBhvr>
                                        <p:cTn id="11" dur="1000"/>
                                        <p:tgtEl>
                                          <p:spTgt spid="1956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5617"/>
                                        </p:tgtEl>
                                        <p:attrNameLst>
                                          <p:attrName>style.visibility</p:attrName>
                                        </p:attrNameLst>
                                      </p:cBhvr>
                                      <p:to>
                                        <p:strVal val="visible"/>
                                      </p:to>
                                    </p:set>
                                    <p:animEffect transition="in" filter="fade">
                                      <p:cBhvr>
                                        <p:cTn id="15" dur="500"/>
                                        <p:tgtEl>
                                          <p:spTgt spid="195617"/>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5619"/>
                                        </p:tgtEl>
                                        <p:attrNameLst>
                                          <p:attrName>style.visibility</p:attrName>
                                        </p:attrNameLst>
                                      </p:cBhvr>
                                      <p:to>
                                        <p:strVal val="visible"/>
                                      </p:to>
                                    </p:set>
                                    <p:animEffect transition="in" filter="fade">
                                      <p:cBhvr>
                                        <p:cTn id="19" dur="500"/>
                                        <p:tgtEl>
                                          <p:spTgt spid="195619"/>
                                        </p:tgtEl>
                                      </p:cBhvr>
                                    </p:animEffect>
                                  </p:childTnLst>
                                </p:cTn>
                              </p:par>
                            </p:childTnLst>
                          </p:cTn>
                        </p:par>
                        <p:par>
                          <p:cTn id="20" fill="hold" nodeType="afterGroup">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fade">
                                      <p:cBhvr>
                                        <p:cTn id="23" dur="500"/>
                                        <p:tgtEl>
                                          <p:spTgt spid="1956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95587">
                                            <p:txEl>
                                              <p:pRg st="1" end="1"/>
                                            </p:txEl>
                                          </p:spTgt>
                                        </p:tgtEl>
                                        <p:attrNameLst>
                                          <p:attrName>style.visibility</p:attrName>
                                        </p:attrNameLst>
                                      </p:cBhvr>
                                      <p:to>
                                        <p:strVal val="visible"/>
                                      </p:to>
                                    </p:set>
                                    <p:animEffect transition="in" filter="box(out)">
                                      <p:cBhvr>
                                        <p:cTn id="28" dur="500"/>
                                        <p:tgtEl>
                                          <p:spTgt spid="19558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195587">
                                            <p:txEl>
                                              <p:pRg st="2" end="2"/>
                                            </p:txEl>
                                          </p:spTgt>
                                        </p:tgtEl>
                                        <p:attrNameLst>
                                          <p:attrName>style.visibility</p:attrName>
                                        </p:attrNameLst>
                                      </p:cBhvr>
                                      <p:to>
                                        <p:strVal val="visible"/>
                                      </p:to>
                                    </p:set>
                                    <p:animEffect transition="in" filter="box(out)">
                                      <p:cBhvr>
                                        <p:cTn id="33" dur="500"/>
                                        <p:tgtEl>
                                          <p:spTgt spid="195587">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195587">
                                            <p:txEl>
                                              <p:pRg st="3" end="3"/>
                                            </p:txEl>
                                          </p:spTgt>
                                        </p:tgtEl>
                                        <p:attrNameLst>
                                          <p:attrName>style.visibility</p:attrName>
                                        </p:attrNameLst>
                                      </p:cBhvr>
                                      <p:to>
                                        <p:strVal val="visible"/>
                                      </p:to>
                                    </p:set>
                                    <p:animEffect transition="in" filter="box(out)">
                                      <p:cBhvr>
                                        <p:cTn id="38" dur="500"/>
                                        <p:tgtEl>
                                          <p:spTgt spid="19558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195587">
                                            <p:txEl>
                                              <p:pRg st="4" end="4"/>
                                            </p:txEl>
                                          </p:spTgt>
                                        </p:tgtEl>
                                        <p:attrNameLst>
                                          <p:attrName>style.visibility</p:attrName>
                                        </p:attrNameLst>
                                      </p:cBhvr>
                                      <p:to>
                                        <p:strVal val="visible"/>
                                      </p:to>
                                    </p:set>
                                    <p:animEffect transition="in" filter="box(out)">
                                      <p:cBhvr>
                                        <p:cTn id="43" dur="500"/>
                                        <p:tgtEl>
                                          <p:spTgt spid="195587">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195587">
                                            <p:txEl>
                                              <p:pRg st="5" end="5"/>
                                            </p:txEl>
                                          </p:spTgt>
                                        </p:tgtEl>
                                        <p:attrNameLst>
                                          <p:attrName>style.visibility</p:attrName>
                                        </p:attrNameLst>
                                      </p:cBhvr>
                                      <p:to>
                                        <p:strVal val="visible"/>
                                      </p:to>
                                    </p:set>
                                    <p:animEffect transition="in" filter="box(out)">
                                      <p:cBhvr>
                                        <p:cTn id="48" dur="500"/>
                                        <p:tgtEl>
                                          <p:spTgt spid="195587">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195587">
                                            <p:txEl>
                                              <p:pRg st="6" end="6"/>
                                            </p:txEl>
                                          </p:spTgt>
                                        </p:tgtEl>
                                        <p:attrNameLst>
                                          <p:attrName>style.visibility</p:attrName>
                                        </p:attrNameLst>
                                      </p:cBhvr>
                                      <p:to>
                                        <p:strVal val="visible"/>
                                      </p:to>
                                    </p:set>
                                    <p:animEffect transition="in" filter="box(out)">
                                      <p:cBhvr>
                                        <p:cTn id="53" dur="500"/>
                                        <p:tgtEl>
                                          <p:spTgt spid="195587">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195587">
                                            <p:txEl>
                                              <p:pRg st="7" end="7"/>
                                            </p:txEl>
                                          </p:spTgt>
                                        </p:tgtEl>
                                        <p:attrNameLst>
                                          <p:attrName>style.visibility</p:attrName>
                                        </p:attrNameLst>
                                      </p:cBhvr>
                                      <p:to>
                                        <p:strVal val="visible"/>
                                      </p:to>
                                    </p:set>
                                    <p:animEffect transition="in" filter="box(out)">
                                      <p:cBhvr>
                                        <p:cTn id="58" dur="500"/>
                                        <p:tgtEl>
                                          <p:spTgt spid="195587">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195587">
                                            <p:txEl>
                                              <p:pRg st="8" end="8"/>
                                            </p:txEl>
                                          </p:spTgt>
                                        </p:tgtEl>
                                        <p:attrNameLst>
                                          <p:attrName>style.visibility</p:attrName>
                                        </p:attrNameLst>
                                      </p:cBhvr>
                                      <p:to>
                                        <p:strVal val="visible"/>
                                      </p:to>
                                    </p:set>
                                    <p:animEffect transition="in" filter="box(out)">
                                      <p:cBhvr>
                                        <p:cTn id="63" dur="500"/>
                                        <p:tgtEl>
                                          <p:spTgt spid="195587">
                                            <p:txEl>
                                              <p:pRg st="8" end="8"/>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195587">
                                            <p:txEl>
                                              <p:pRg st="9" end="9"/>
                                            </p:txEl>
                                          </p:spTgt>
                                        </p:tgtEl>
                                        <p:attrNameLst>
                                          <p:attrName>style.visibility</p:attrName>
                                        </p:attrNameLst>
                                      </p:cBhvr>
                                      <p:to>
                                        <p:strVal val="visible"/>
                                      </p:to>
                                    </p:set>
                                    <p:animEffect transition="in" filter="box(out)">
                                      <p:cBhvr>
                                        <p:cTn id="68" dur="500"/>
                                        <p:tgtEl>
                                          <p:spTgt spid="195587">
                                            <p:txEl>
                                              <p:pRg st="9" end="9"/>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195587">
                                            <p:txEl>
                                              <p:pRg st="10" end="10"/>
                                            </p:txEl>
                                          </p:spTgt>
                                        </p:tgtEl>
                                        <p:attrNameLst>
                                          <p:attrName>style.visibility</p:attrName>
                                        </p:attrNameLst>
                                      </p:cBhvr>
                                      <p:to>
                                        <p:strVal val="visible"/>
                                      </p:to>
                                    </p:set>
                                    <p:animEffect transition="in" filter="box(out)">
                                      <p:cBhvr>
                                        <p:cTn id="73" dur="500"/>
                                        <p:tgtEl>
                                          <p:spTgt spid="195587">
                                            <p:txEl>
                                              <p:pRg st="10" end="1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195587">
                                            <p:txEl>
                                              <p:pRg st="11" end="11"/>
                                            </p:txEl>
                                          </p:spTgt>
                                        </p:tgtEl>
                                        <p:attrNameLst>
                                          <p:attrName>style.visibility</p:attrName>
                                        </p:attrNameLst>
                                      </p:cBhvr>
                                      <p:to>
                                        <p:strVal val="visible"/>
                                      </p:to>
                                    </p:set>
                                    <p:animEffect transition="in" filter="box(out)">
                                      <p:cBhvr>
                                        <p:cTn id="78" dur="500"/>
                                        <p:tgtEl>
                                          <p:spTgt spid="195587">
                                            <p:txEl>
                                              <p:pRg st="11" end="11"/>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195587">
                                            <p:txEl>
                                              <p:pRg st="12" end="12"/>
                                            </p:txEl>
                                          </p:spTgt>
                                        </p:tgtEl>
                                        <p:attrNameLst>
                                          <p:attrName>style.visibility</p:attrName>
                                        </p:attrNameLst>
                                      </p:cBhvr>
                                      <p:to>
                                        <p:strVal val="visible"/>
                                      </p:to>
                                    </p:set>
                                    <p:animEffect transition="in" filter="box(out)">
                                      <p:cBhvr>
                                        <p:cTn id="83" dur="500"/>
                                        <p:tgtEl>
                                          <p:spTgt spid="195587">
                                            <p:txEl>
                                              <p:pRg st="12" end="1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195587">
                                            <p:txEl>
                                              <p:pRg st="13" end="13"/>
                                            </p:txEl>
                                          </p:spTgt>
                                        </p:tgtEl>
                                        <p:attrNameLst>
                                          <p:attrName>style.visibility</p:attrName>
                                        </p:attrNameLst>
                                      </p:cBhvr>
                                      <p:to>
                                        <p:strVal val="visible"/>
                                      </p:to>
                                    </p:set>
                                    <p:animEffect transition="in" filter="box(out)">
                                      <p:cBhvr>
                                        <p:cTn id="88" dur="500"/>
                                        <p:tgtEl>
                                          <p:spTgt spid="195587">
                                            <p:txEl>
                                              <p:pRg st="13" end="1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195587">
                                            <p:txEl>
                                              <p:pRg st="14" end="14"/>
                                            </p:txEl>
                                          </p:spTgt>
                                        </p:tgtEl>
                                        <p:attrNameLst>
                                          <p:attrName>style.visibility</p:attrName>
                                        </p:attrNameLst>
                                      </p:cBhvr>
                                      <p:to>
                                        <p:strVal val="visible"/>
                                      </p:to>
                                    </p:set>
                                    <p:animEffect transition="in" filter="box(out)">
                                      <p:cBhvr>
                                        <p:cTn id="93" dur="500"/>
                                        <p:tgtEl>
                                          <p:spTgt spid="195587">
                                            <p:txEl>
                                              <p:pRg st="14" end="1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195587">
                                            <p:txEl>
                                              <p:pRg st="15" end="15"/>
                                            </p:txEl>
                                          </p:spTgt>
                                        </p:tgtEl>
                                        <p:attrNameLst>
                                          <p:attrName>style.visibility</p:attrName>
                                        </p:attrNameLst>
                                      </p:cBhvr>
                                      <p:to>
                                        <p:strVal val="visible"/>
                                      </p:to>
                                    </p:set>
                                    <p:animEffect transition="in" filter="box(out)">
                                      <p:cBhvr>
                                        <p:cTn id="98" dur="500"/>
                                        <p:tgtEl>
                                          <p:spTgt spid="195587">
                                            <p:txEl>
                                              <p:pRg st="15" end="15"/>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4" presetClass="entr" presetSubtype="32" fill="hold" grpId="0" nodeType="clickEffect">
                                  <p:stCondLst>
                                    <p:cond delay="0"/>
                                  </p:stCondLst>
                                  <p:childTnLst>
                                    <p:set>
                                      <p:cBhvr>
                                        <p:cTn id="102" dur="1" fill="hold">
                                          <p:stCondLst>
                                            <p:cond delay="0"/>
                                          </p:stCondLst>
                                        </p:cTn>
                                        <p:tgtEl>
                                          <p:spTgt spid="195587">
                                            <p:txEl>
                                              <p:pRg st="16" end="16"/>
                                            </p:txEl>
                                          </p:spTgt>
                                        </p:tgtEl>
                                        <p:attrNameLst>
                                          <p:attrName>style.visibility</p:attrName>
                                        </p:attrNameLst>
                                      </p:cBhvr>
                                      <p:to>
                                        <p:strVal val="visible"/>
                                      </p:to>
                                    </p:set>
                                    <p:animEffect transition="in" filter="box(out)">
                                      <p:cBhvr>
                                        <p:cTn id="103" dur="500"/>
                                        <p:tgtEl>
                                          <p:spTgt spid="19558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0" grpId="0" autoUpdateAnimBg="0"/>
      <p:bldP spid="195587" grpId="0" build="p" autoUpdateAnimBg="0"/>
      <p:bldP spid="195618" grpId="0" animBg="1"/>
      <p:bldP spid="195617" grpId="0" animBg="1"/>
      <p:bldP spid="1956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50"/>
          <p:cNvGrpSpPr>
            <a:grpSpLocks/>
          </p:cNvGrpSpPr>
          <p:nvPr/>
        </p:nvGrpSpPr>
        <p:grpSpPr bwMode="auto">
          <a:xfrm>
            <a:off x="409575" y="223838"/>
            <a:ext cx="852488" cy="1720851"/>
            <a:chOff x="258" y="105"/>
            <a:chExt cx="537" cy="1084"/>
          </a:xfrm>
        </p:grpSpPr>
        <p:sp>
          <p:nvSpPr>
            <p:cNvPr id="15"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16"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99717" name="Text Box 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cs typeface="+mn-cs"/>
            </a:endParaRPr>
          </a:p>
        </p:txBody>
      </p:sp>
      <p:sp>
        <p:nvSpPr>
          <p:cNvPr id="499723" name="Rectangle 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30</a:t>
            </a:r>
          </a:p>
        </p:txBody>
      </p:sp>
      <p:sp>
        <p:nvSpPr>
          <p:cNvPr id="499729" name="AutoShape 17"/>
          <p:cNvSpPr>
            <a:spLocks noChangeArrowheads="1"/>
          </p:cNvSpPr>
          <p:nvPr/>
        </p:nvSpPr>
        <p:spPr bwMode="auto">
          <a:xfrm>
            <a:off x="298450" y="912813"/>
            <a:ext cx="4173538" cy="5281612"/>
          </a:xfrm>
          <a:prstGeom prst="roundRect">
            <a:avLst>
              <a:gd name="adj" fmla="val 16667"/>
            </a:avLst>
          </a:prstGeom>
          <a:noFill/>
          <a:ln w="92075">
            <a:solidFill>
              <a:srgbClr val="33CC33"/>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99730" name="AutoShape 18"/>
          <p:cNvSpPr>
            <a:spLocks noChangeArrowheads="1"/>
          </p:cNvSpPr>
          <p:nvPr/>
        </p:nvSpPr>
        <p:spPr bwMode="auto">
          <a:xfrm>
            <a:off x="4576763" y="76200"/>
            <a:ext cx="4149725" cy="6324600"/>
          </a:xfrm>
          <a:prstGeom prst="roundRect">
            <a:avLst>
              <a:gd name="adj" fmla="val 16667"/>
            </a:avLst>
          </a:prstGeom>
          <a:noFill/>
          <a:ln w="92075">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17" name="Group 16"/>
          <p:cNvGrpSpPr/>
          <p:nvPr/>
        </p:nvGrpSpPr>
        <p:grpSpPr>
          <a:xfrm>
            <a:off x="230188" y="988877"/>
            <a:ext cx="4419600" cy="5274075"/>
            <a:chOff x="230188" y="988877"/>
            <a:chExt cx="4419600" cy="5274075"/>
          </a:xfrm>
        </p:grpSpPr>
        <p:sp>
          <p:nvSpPr>
            <p:cNvPr id="18" name="Text Box 16"/>
            <p:cNvSpPr txBox="1">
              <a:spLocks noChangeArrowheads="1"/>
            </p:cNvSpPr>
            <p:nvPr/>
          </p:nvSpPr>
          <p:spPr bwMode="auto">
            <a:xfrm>
              <a:off x="1465897" y="988877"/>
              <a:ext cx="2713037" cy="830997"/>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bn-IN" sz="2400" i="1" dirty="0">
                  <a:solidFill>
                    <a:schemeClr val="hlink"/>
                  </a:solidFill>
                  <a:latin typeface="Helvetica" pitchFamily="-107" charset="0"/>
                  <a:ea typeface="+mn-ea"/>
                  <a:cs typeface="+mn-cs"/>
                </a:rPr>
                <a:t>মহা সেকেন্দারের যুগ</a:t>
              </a:r>
              <a:endParaRPr lang="en-US" sz="2400" i="1" dirty="0">
                <a:solidFill>
                  <a:schemeClr val="hlink"/>
                </a:solidFill>
                <a:latin typeface="Helvetica" pitchFamily="-107" charset="0"/>
                <a:ea typeface="+mn-ea"/>
                <a:cs typeface="+mn-cs"/>
              </a:endParaRPr>
            </a:p>
          </p:txBody>
        </p:sp>
        <p:sp>
          <p:nvSpPr>
            <p:cNvPr id="19" name="Rectangle 2"/>
            <p:cNvSpPr>
              <a:spLocks noChangeArrowheads="1"/>
            </p:cNvSpPr>
            <p:nvPr/>
          </p:nvSpPr>
          <p:spPr bwMode="auto">
            <a:xfrm>
              <a:off x="230188" y="2184400"/>
              <a:ext cx="4419600" cy="4078552"/>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অ্যারিস্টট্ল</a:t>
              </a: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সেকেনদারের গুরু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অ্যারিস্টট্ল </a:t>
              </a: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সঙ্গীত তত্ত্ব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চীন গ্রেট ওয়াল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চীন দেশে লৌহ ব্যাবহৃত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আলেসান্দ্রিয়া</a:t>
              </a:r>
              <a:r>
                <a:rPr lang="en-US" dirty="0">
                  <a:solidFill>
                    <a:srgbClr val="FFFF00"/>
                  </a:solidFill>
                  <a:effectLst>
                    <a:outerShdw blurRad="50800" dist="101600" dir="2700000" algn="tl" rotWithShape="0">
                      <a:srgbClr val="000000"/>
                    </a:outerShdw>
                  </a:effectLst>
                  <a:latin typeface="Helvetica" charset="0"/>
                </a:rPr>
                <a:t>:</a:t>
              </a:r>
              <a:r>
                <a:rPr lang="bn-IN" dirty="0">
                  <a:solidFill>
                    <a:srgbClr val="FFFF00"/>
                  </a:solidFill>
                  <a:effectLst>
                    <a:outerShdw blurRad="50800" dist="101600" dir="2700000" algn="tl" rotWithShape="0">
                      <a:srgbClr val="000000"/>
                    </a:outerShdw>
                  </a:effectLst>
                  <a:latin typeface="Helvetica" charset="0"/>
                </a:rPr>
                <a:t>     </a:t>
              </a: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   </a:t>
              </a: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গ্রীক শিক্ষার বিখ্যাত কেন্দ্র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ইউক্লিড </a:t>
              </a: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জ্যামিতিতে প্রমিত কাজ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প্রথম রোমিয় মুদ্রা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en-US" dirty="0">
                  <a:solidFill>
                    <a:srgbClr val="FFFF00"/>
                  </a:solidFill>
                  <a:effectLst>
                    <a:outerShdw blurRad="50800" dist="101600" dir="2700000" algn="tl" rotWithShape="0">
                      <a:srgbClr val="000000"/>
                    </a:outerShdw>
                  </a:effectLst>
                  <a:latin typeface="Helvetica" charset="0"/>
                </a:rPr>
                <a:t>     </a:t>
              </a:r>
              <a:r>
                <a:rPr lang="bn-IN" dirty="0">
                  <a:solidFill>
                    <a:srgbClr val="FFFF00"/>
                  </a:solidFill>
                  <a:effectLst>
                    <a:outerShdw blurRad="50800" dist="101600" dir="2700000" algn="tl" rotWithShape="0">
                      <a:srgbClr val="000000"/>
                    </a:outerShdw>
                  </a:effectLst>
                  <a:latin typeface="Helvetica" charset="0"/>
                </a:rPr>
                <a:t>কোরিন্থে ব্যবসা কেন্দ্র শুরু হয়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মিশরে ইহুদীদের ব্যবসা কেন্দ্র স্থাপিত হয়</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হেলেনিজিম্ ও গ্রীক শহর সমুহ </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dirty="0">
                  <a:solidFill>
                    <a:srgbClr val="FFFF00"/>
                  </a:solidFill>
                  <a:effectLst>
                    <a:outerShdw blurRad="50800" dist="101600" dir="2700000" algn="tl" rotWithShape="0">
                      <a:srgbClr val="000000"/>
                    </a:outerShdw>
                  </a:effectLst>
                  <a:latin typeface="Helvetica" charset="0"/>
                </a:rPr>
                <a:t>গ্রীক-স্টাইল আদোবকায়দা</a:t>
              </a:r>
              <a:endParaRPr lang="en-US" dirty="0">
                <a:solidFill>
                  <a:srgbClr val="FFFF00"/>
                </a:solidFill>
                <a:effectLst>
                  <a:outerShdw blurRad="50800" dist="101600" dir="2700000" algn="tl" rotWithShape="0">
                    <a:srgbClr val="000000"/>
                  </a:outerShdw>
                </a:effectLst>
                <a:latin typeface="Helvetica" charset="0"/>
              </a:endParaRPr>
            </a:p>
            <a:p>
              <a:pPr algn="ctr">
                <a:lnSpc>
                  <a:spcPct val="120000"/>
                </a:lnSpc>
                <a:defRPr/>
              </a:pPr>
              <a:r>
                <a:rPr lang="bn-IN" sz="2400" dirty="0">
                  <a:solidFill>
                    <a:schemeClr val="hlink"/>
                  </a:solidFill>
                  <a:effectLst>
                    <a:outerShdw blurRad="50800" dist="101600" dir="2700000" algn="tl" rotWithShape="0">
                      <a:srgbClr val="000000"/>
                    </a:outerShdw>
                  </a:effectLst>
                  <a:latin typeface="Helvetica" charset="0"/>
                </a:rPr>
                <a:t>গ্রীক ভাষা</a:t>
              </a:r>
              <a:endParaRPr lang="en-US" sz="900" b="0" dirty="0">
                <a:solidFill>
                  <a:schemeClr val="tx1"/>
                </a:solidFill>
                <a:effectLst>
                  <a:outerShdw blurRad="50800" dist="101600" dir="2700000" algn="tl" rotWithShape="0">
                    <a:srgbClr val="000000"/>
                  </a:outerShdw>
                </a:effectLst>
                <a:latin typeface="Times" charset="0"/>
              </a:endParaRPr>
            </a:p>
          </p:txBody>
        </p:sp>
      </p:grpSp>
      <p:grpSp>
        <p:nvGrpSpPr>
          <p:cNvPr id="20" name="Group 19"/>
          <p:cNvGrpSpPr/>
          <p:nvPr/>
        </p:nvGrpSpPr>
        <p:grpSpPr>
          <a:xfrm>
            <a:off x="4381316" y="373278"/>
            <a:ext cx="4527550" cy="6166593"/>
            <a:chOff x="4320086" y="216716"/>
            <a:chExt cx="4527550" cy="6166593"/>
          </a:xfrm>
        </p:grpSpPr>
        <p:sp>
          <p:nvSpPr>
            <p:cNvPr id="21" name="Text Box 16"/>
            <p:cNvSpPr txBox="1">
              <a:spLocks noChangeArrowheads="1"/>
            </p:cNvSpPr>
            <p:nvPr/>
          </p:nvSpPr>
          <p:spPr bwMode="auto">
            <a:xfrm>
              <a:off x="4616994" y="216716"/>
              <a:ext cx="3835400" cy="830997"/>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bn-IN" sz="2400" i="1" dirty="0">
                  <a:solidFill>
                    <a:schemeClr val="hlink"/>
                  </a:solidFill>
                  <a:latin typeface="Helvetica" pitchFamily="-107" charset="0"/>
                  <a:ea typeface="+mn-ea"/>
                  <a:cs typeface="+mn-cs"/>
                </a:rPr>
                <a:t>এবং তারপর </a:t>
              </a:r>
              <a:r>
                <a:rPr lang="en-US" sz="2400" i="1" dirty="0">
                  <a:solidFill>
                    <a:schemeClr val="hlink"/>
                  </a:solidFill>
                  <a:latin typeface="Helvetica" pitchFamily="-107" charset="0"/>
                  <a:ea typeface="+mn-ea"/>
                  <a:cs typeface="+mn-cs"/>
                </a:rPr>
                <a:t>…</a:t>
              </a:r>
            </a:p>
            <a:p>
              <a:pPr algn="ctr">
                <a:defRPr/>
              </a:pPr>
              <a:r>
                <a:rPr lang="bn-IN" sz="2400" i="1" dirty="0">
                  <a:solidFill>
                    <a:schemeClr val="hlink"/>
                  </a:solidFill>
                  <a:latin typeface="Helvetica" pitchFamily="-107" charset="0"/>
                  <a:ea typeface="+mn-ea"/>
                  <a:cs typeface="+mn-cs"/>
                </a:rPr>
                <a:t>রোম রাজ্যের সময়</a:t>
              </a:r>
              <a:r>
                <a:rPr lang="en-US" sz="2400" i="1" dirty="0">
                  <a:solidFill>
                    <a:schemeClr val="hlink"/>
                  </a:solidFill>
                  <a:latin typeface="Helvetica" pitchFamily="-107" charset="0"/>
                  <a:ea typeface="+mn-ea"/>
                  <a:cs typeface="+mn-cs"/>
                </a:rPr>
                <a:t>:</a:t>
              </a:r>
            </a:p>
          </p:txBody>
        </p:sp>
        <p:sp>
          <p:nvSpPr>
            <p:cNvPr id="22" name="Rectangle 3"/>
            <p:cNvSpPr>
              <a:spLocks noChangeArrowheads="1"/>
            </p:cNvSpPr>
            <p:nvPr/>
          </p:nvSpPr>
          <p:spPr bwMode="auto">
            <a:xfrm>
              <a:off x="4320086" y="753563"/>
              <a:ext cx="4527550" cy="5629746"/>
            </a:xfrm>
            <a:prstGeom prst="rect">
              <a:avLst/>
            </a:prstGeom>
            <a:noFill/>
            <a:ln w="12700">
              <a:noFill/>
              <a:miter lim="800000"/>
              <a:headEnd/>
              <a:tailEnd/>
            </a:ln>
            <a:effectLst/>
          </p:spPr>
          <p:txBody>
            <a:bodyPr lIns="90487" tIns="44450" rIns="90487" bIns="44450">
              <a:spAutoFit/>
            </a:bodyPr>
            <a:lstStyle/>
            <a:p>
              <a:pPr algn="ctr">
                <a:lnSpc>
                  <a:spcPct val="120000"/>
                </a:lnSpc>
                <a:tabLst>
                  <a:tab pos="457200" algn="l"/>
                </a:tabLst>
                <a:defRPr/>
              </a:pP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সরকারি প্রশাসন</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গিয়ার এবং জলের চাকা (</a:t>
              </a:r>
              <a:r>
                <a:rPr lang="en-US" dirty="0">
                  <a:solidFill>
                    <a:srgbClr val="FAFD00"/>
                  </a:solidFill>
                  <a:effectLst>
                    <a:outerShdw blurRad="50800" dist="63500" dir="2700000" algn="tl" rotWithShape="0">
                      <a:srgbClr val="000000"/>
                    </a:outerShdw>
                  </a:effectLst>
                  <a:latin typeface="Helvetica" charset="0"/>
                </a:rPr>
                <a:t>waterwheel</a:t>
              </a:r>
              <a:r>
                <a:rPr lang="bn-IN" dirty="0">
                  <a:solidFill>
                    <a:srgbClr val="FAFD00"/>
                  </a:solidFill>
                  <a:effectLst>
                    <a:outerShdw blurRad="50800" dist="63500" dir="2700000" algn="tl" rotWithShape="0">
                      <a:srgbClr val="000000"/>
                    </a:outerShdw>
                  </a:effectLst>
                  <a:latin typeface="Helvetica" charset="0"/>
                </a:rPr>
                <a:t>) ব্যবহার</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ত্রিকোণ্মিতি উন্নত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জল ঘড়ি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রোসেট্টা পাথর ক্ষোদিত</a:t>
              </a: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আলেসান্দ্রিয়া</a:t>
              </a:r>
              <a:r>
                <a:rPr lang="en-US" dirty="0">
                  <a:solidFill>
                    <a:srgbClr val="FAFD00"/>
                  </a:solidFill>
                  <a:effectLst>
                    <a:outerShdw blurRad="50800" dist="63500" dir="2700000" algn="tl" rotWithShape="0">
                      <a:srgbClr val="000000"/>
                    </a:outerShdw>
                  </a:effectLst>
                  <a:latin typeface="Helvetica" charset="0"/>
                </a:rPr>
                <a:t>: </a:t>
              </a:r>
              <a:r>
                <a:rPr lang="bn-IN" dirty="0">
                  <a:solidFill>
                    <a:srgbClr val="FAFD00"/>
                  </a:solidFill>
                  <a:effectLst>
                    <a:outerShdw blurRad="50800" dist="63500" dir="2700000" algn="tl" rotWithShape="0">
                      <a:srgbClr val="000000"/>
                    </a:outerShdw>
                  </a:effectLst>
                  <a:latin typeface="Helvetica" charset="0"/>
                </a:rPr>
                <a:t>শিল্পবিজ্ঞান কলেজ </a:t>
              </a:r>
              <a:r>
                <a:rPr lang="en-US" dirty="0">
                  <a:solidFill>
                    <a:srgbClr val="FAFD00"/>
                  </a:solidFill>
                  <a:effectLst>
                    <a:outerShdw blurRad="50800" dist="63500" dir="2700000" algn="tl" rotWithShape="0">
                      <a:srgbClr val="000000"/>
                    </a:outerShdw>
                  </a:effectLst>
                  <a:latin typeface="Helvetica" charset="0"/>
                </a:rPr>
                <a:t> </a:t>
              </a: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রোমিয় ব্যাংকিং পদ্ধতি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নির্মাণ করার জন্য নুতন পদ্ধতি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জলের /  সীউয়েজের (নর্দমার) পদ্ধতি </a:t>
              </a:r>
              <a:r>
                <a:rPr lang="en-US" dirty="0">
                  <a:solidFill>
                    <a:srgbClr val="FAFD00"/>
                  </a:solidFill>
                  <a:effectLst>
                    <a:outerShdw blurRad="50800" dist="63500" dir="2700000" algn="tl" rotWithShape="0">
                      <a:srgbClr val="000000"/>
                    </a:outerShdw>
                  </a:effectLst>
                  <a:latin typeface="Helvetica" charset="0"/>
                </a:rPr>
                <a:t>; </a:t>
              </a:r>
              <a:r>
                <a:rPr lang="bn-IN" sz="2000" dirty="0">
                  <a:solidFill>
                    <a:schemeClr val="tx1"/>
                  </a:solidFill>
                  <a:effectLst>
                    <a:outerShdw blurRad="50800" dist="63500" dir="2700000" algn="tl" rotWithShape="0">
                      <a:srgbClr val="000000"/>
                    </a:outerShdw>
                  </a:effectLst>
                  <a:latin typeface="Helvetica" charset="0"/>
                </a:rPr>
                <a:t>কংক্রীট</a:t>
              </a:r>
              <a:endParaRPr lang="en-US" sz="2000" dirty="0">
                <a:solidFill>
                  <a:srgbClr val="62D6AC"/>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স্টক </a:t>
              </a:r>
              <a:r>
                <a:rPr lang="en-US" dirty="0">
                  <a:solidFill>
                    <a:srgbClr val="FAFD00"/>
                  </a:solidFill>
                  <a:effectLst>
                    <a:outerShdw blurRad="50800" dist="63500" dir="2700000" algn="tl" rotWithShape="0">
                      <a:srgbClr val="000000"/>
                    </a:outerShdw>
                  </a:effectLst>
                  <a:latin typeface="Helvetica" charset="0"/>
                </a:rPr>
                <a:t>/ </a:t>
              </a:r>
              <a:r>
                <a:rPr lang="bn-IN" dirty="0">
                  <a:solidFill>
                    <a:srgbClr val="FAFD00"/>
                  </a:solidFill>
                  <a:effectLst>
                    <a:outerShdw blurRad="50800" dist="63500" dir="2700000" algn="tl" rotWithShape="0">
                      <a:srgbClr val="000000"/>
                    </a:outerShdw>
                  </a:effectLst>
                  <a:latin typeface="Helvetica" charset="0"/>
                </a:rPr>
                <a:t>শেয়ারের বাজার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সাম্রাজ্য জুড়ে হাইওয়ে পদ্ধতি (৫৩ কি</a:t>
              </a:r>
              <a:r>
                <a:rPr lang="en-US" dirty="0">
                  <a:solidFill>
                    <a:srgbClr val="FAFD00"/>
                  </a:solidFill>
                  <a:effectLst>
                    <a:outerShdw blurRad="50800" dist="63500" dir="2700000" algn="tl" rotWithShape="0">
                      <a:srgbClr val="000000"/>
                    </a:outerShdw>
                  </a:effectLst>
                  <a:latin typeface="Helvetica" charset="0"/>
                </a:rPr>
                <a:t>.</a:t>
              </a:r>
              <a:r>
                <a:rPr lang="bn-IN" dirty="0">
                  <a:solidFill>
                    <a:srgbClr val="FAFD00"/>
                  </a:solidFill>
                  <a:effectLst>
                    <a:outerShdw blurRad="50800" dist="63500" dir="2700000" algn="tl" rotWithShape="0">
                      <a:srgbClr val="000000"/>
                    </a:outerShdw>
                  </a:effectLst>
                  <a:latin typeface="Helvetica" charset="0"/>
                </a:rPr>
                <a:t>মি</a:t>
              </a:r>
              <a:r>
                <a:rPr lang="en-US" dirty="0">
                  <a:solidFill>
                    <a:srgbClr val="FAFD00"/>
                  </a:solidFill>
                  <a:effectLst>
                    <a:outerShdw blurRad="50800" dist="63500" dir="2700000" algn="tl" rotWithShape="0">
                      <a:srgbClr val="000000"/>
                    </a:outerShdw>
                  </a:effectLst>
                  <a:latin typeface="Helvetica" charset="0"/>
                </a:rPr>
                <a:t>.</a:t>
              </a:r>
              <a:r>
                <a:rPr lang="bn-IN" dirty="0">
                  <a:solidFill>
                    <a:srgbClr val="FAFD00"/>
                  </a:solidFill>
                  <a:effectLst>
                    <a:outerShdw blurRad="50800" dist="63500" dir="2700000" algn="tl" rotWithShape="0">
                      <a:srgbClr val="000000"/>
                    </a:outerShdw>
                  </a:effectLst>
                  <a:latin typeface="Helvetica" charset="0"/>
                </a:rPr>
                <a:t>)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৩৬৫ দিনের ক্যালেন্ডার গ</a:t>
              </a:r>
              <a:r>
                <a:rPr lang="en-US" dirty="0">
                  <a:solidFill>
                    <a:srgbClr val="FAFD00"/>
                  </a:solidFill>
                  <a:effectLst>
                    <a:outerShdw blurRad="50800" dist="63500" dir="2700000" algn="tl" rotWithShape="0">
                      <a:srgbClr val="000000"/>
                    </a:outerShdw>
                  </a:effectLst>
                  <a:latin typeface="Helvetica" charset="0"/>
                </a:rPr>
                <a:t>ৃ</a:t>
              </a:r>
              <a:r>
                <a:rPr lang="bn-IN" dirty="0">
                  <a:solidFill>
                    <a:srgbClr val="FAFD00"/>
                  </a:solidFill>
                  <a:effectLst>
                    <a:outerShdw blurRad="50800" dist="63500" dir="2700000" algn="tl" rotWithShape="0">
                      <a:srgbClr val="000000"/>
                    </a:outerShdw>
                  </a:effectLst>
                  <a:latin typeface="Helvetica" charset="0"/>
                </a:rPr>
                <a:t>হীত </a:t>
              </a:r>
              <a:endParaRPr lang="en-US" sz="2000" dirty="0">
                <a:solidFill>
                  <a:srgbClr val="62D6AC"/>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সর্বজনীন ল্যাটিন ভাষা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কৌশল্গত সামরিক সংগঠন </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dirty="0">
                  <a:solidFill>
                    <a:srgbClr val="FAFD00"/>
                  </a:solidFill>
                  <a:effectLst>
                    <a:outerShdw blurRad="50800" dist="63500" dir="2700000" algn="tl" rotWithShape="0">
                      <a:srgbClr val="000000"/>
                    </a:outerShdw>
                  </a:effectLst>
                  <a:latin typeface="Helvetica" charset="0"/>
                </a:rPr>
                <a:t>প্যাক্স রোমানা (তুলনামূলক শান্তি)</a:t>
              </a: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bn-IN" sz="2400" dirty="0">
                  <a:solidFill>
                    <a:schemeClr val="tx1"/>
                  </a:solidFill>
                  <a:effectLst>
                    <a:outerShdw blurRad="50800" dist="63500" dir="2700000" algn="tl" rotWithShape="0">
                      <a:srgbClr val="000000"/>
                    </a:outerShdw>
                  </a:effectLst>
                  <a:latin typeface="Helvetica" charset="0"/>
                </a:rPr>
                <a:t>ইস্রায়েল রোমের দখলে </a:t>
              </a:r>
              <a:endParaRPr lang="en-US" dirty="0">
                <a:solidFill>
                  <a:schemeClr val="tx1"/>
                </a:solidFill>
                <a:effectLst>
                  <a:outerShdw blurRad="50800" dist="63500" dir="2700000" algn="tl" rotWithShape="0">
                    <a:srgbClr val="000000"/>
                  </a:outerShdw>
                </a:effectLst>
                <a:latin typeface="Helvetica" charset="0"/>
              </a:endParaRPr>
            </a:p>
            <a:p>
              <a:pPr algn="ctr">
                <a:lnSpc>
                  <a:spcPct val="120000"/>
                </a:lnSpc>
                <a:tabLst>
                  <a:tab pos="457200" algn="l"/>
                </a:tabLst>
                <a:defRPr/>
              </a:pPr>
              <a:endParaRPr lang="en-US" dirty="0">
                <a:solidFill>
                  <a:schemeClr val="tx1"/>
                </a:solidFill>
                <a:effectLst>
                  <a:outerShdw blurRad="50800" dist="63500" dir="2700000" algn="tl" rotWithShape="0">
                    <a:srgbClr val="000000"/>
                  </a:outerShdw>
                </a:effectLst>
                <a:latin typeface="Helvetica" charset="0"/>
              </a:endParaRPr>
            </a:p>
          </p:txBody>
        </p:sp>
      </p:grpSp>
      <p:sp>
        <p:nvSpPr>
          <p:cNvPr id="23"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P spid="4997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545795" name="Text Box 3"/>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6553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4579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sp>
        <p:nvSpPr>
          <p:cNvPr id="65541" name="Text Box 6"/>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FFFF"/>
                </a:solidFill>
                <a:latin typeface="Arial" charset="0"/>
              </a:rPr>
              <a:t>4</a:t>
            </a:r>
          </a:p>
        </p:txBody>
      </p:sp>
      <p:sp>
        <p:nvSpPr>
          <p:cNvPr id="65542" name="Rectangle 7"/>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543" name="Rectangle 8"/>
          <p:cNvSpPr>
            <a:spLocks noChangeArrowheads="1"/>
          </p:cNvSpPr>
          <p:nvPr/>
        </p:nvSpPr>
        <p:spPr bwMode="auto">
          <a:xfrm>
            <a:off x="506413" y="415925"/>
            <a:ext cx="8361362" cy="6176963"/>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544" name="Rectangle 9"/>
          <p:cNvSpPr>
            <a:spLocks noChangeArrowheads="1"/>
          </p:cNvSpPr>
          <p:nvPr/>
        </p:nvSpPr>
        <p:spPr bwMode="auto">
          <a:xfrm>
            <a:off x="466725" y="361950"/>
            <a:ext cx="8281988" cy="6111875"/>
          </a:xfrm>
          <a:prstGeom prst="rect">
            <a:avLst/>
          </a:prstGeom>
          <a:solidFill>
            <a:srgbClr val="53535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545" name="Freeform 11"/>
          <p:cNvSpPr>
            <a:spLocks/>
          </p:cNvSpPr>
          <p:nvPr/>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2"/>
              <a:gd name="T181" fmla="*/ 0 h 1403"/>
              <a:gd name="T182" fmla="*/ 4882 w 4882"/>
              <a:gd name="T183" fmla="*/ 1403 h 14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6" name="Freeform 12"/>
          <p:cNvSpPr>
            <a:spLocks/>
          </p:cNvSpPr>
          <p:nvPr/>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3"/>
              <a:gd name="T175" fmla="*/ 0 h 3253"/>
              <a:gd name="T176" fmla="*/ 4993 w 4993"/>
              <a:gd name="T177" fmla="*/ 3253 h 3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7" name="Freeform 13"/>
          <p:cNvSpPr>
            <a:spLocks/>
          </p:cNvSpPr>
          <p:nvPr/>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2"/>
              <a:gd name="T124" fmla="*/ 0 h 605"/>
              <a:gd name="T125" fmla="*/ 672 w 672"/>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8" name="Freeform 14"/>
          <p:cNvSpPr>
            <a:spLocks/>
          </p:cNvSpPr>
          <p:nvPr/>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6"/>
              <a:gd name="T157" fmla="*/ 0 h 2540"/>
              <a:gd name="T158" fmla="*/ 1136 w 1136"/>
              <a:gd name="T159" fmla="*/ 2540 h 25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49" name="Freeform 15"/>
          <p:cNvSpPr>
            <a:spLocks/>
          </p:cNvSpPr>
          <p:nvPr/>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2"/>
              <a:gd name="T184" fmla="*/ 0 h 3462"/>
              <a:gd name="T185" fmla="*/ 4812 w 4812"/>
              <a:gd name="T186" fmla="*/ 3462 h 34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0" name="Freeform 17"/>
          <p:cNvSpPr>
            <a:spLocks/>
          </p:cNvSpPr>
          <p:nvPr/>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1" name="Freeform 22"/>
          <p:cNvSpPr>
            <a:spLocks/>
          </p:cNvSpPr>
          <p:nvPr/>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2" name="Freeform 23"/>
          <p:cNvSpPr>
            <a:spLocks/>
          </p:cNvSpPr>
          <p:nvPr/>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3" name="Freeform 24"/>
          <p:cNvSpPr>
            <a:spLocks/>
          </p:cNvSpPr>
          <p:nvPr/>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4" name="Freeform 27"/>
          <p:cNvSpPr>
            <a:spLocks/>
          </p:cNvSpPr>
          <p:nvPr/>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
              <a:gd name="T160" fmla="*/ 0 h 2135"/>
              <a:gd name="T161" fmla="*/ 107 w 107"/>
              <a:gd name="T162" fmla="*/ 2135 h 21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5" name="Freeform 28"/>
          <p:cNvSpPr>
            <a:spLocks/>
          </p:cNvSpPr>
          <p:nvPr/>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1699"/>
              <a:gd name="T170" fmla="*/ 93 w 93"/>
              <a:gd name="T171" fmla="*/ 1699 h 16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nvGrpSpPr>
          <p:cNvPr id="65556" name="Group 29"/>
          <p:cNvGrpSpPr>
            <a:grpSpLocks/>
          </p:cNvGrpSpPr>
          <p:nvPr/>
        </p:nvGrpSpPr>
        <p:grpSpPr bwMode="auto">
          <a:xfrm>
            <a:off x="0" y="0"/>
            <a:ext cx="1978025" cy="1955800"/>
            <a:chOff x="0" y="0"/>
            <a:chExt cx="1246" cy="1232"/>
          </a:xfrm>
        </p:grpSpPr>
        <p:sp>
          <p:nvSpPr>
            <p:cNvPr id="65566" name="Rectangle 30"/>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567" name="Rectangle 31"/>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568" name="Rectangle 32"/>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54582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558"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559" name="Text Box 36"/>
          <p:cNvSpPr txBox="1">
            <a:spLocks noChangeArrowheads="1"/>
          </p:cNvSpPr>
          <p:nvPr/>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000">
                <a:solidFill>
                  <a:srgbClr val="FFFFFF"/>
                </a:solidFill>
                <a:latin typeface="Arial" charset="0"/>
              </a:rPr>
              <a:t>© 2006 TBBMI</a:t>
            </a:r>
          </a:p>
        </p:txBody>
      </p:sp>
      <p:sp>
        <p:nvSpPr>
          <p:cNvPr id="545829" name="Rectangle 37"/>
          <p:cNvSpPr>
            <a:spLocks noChangeArrowheads="1"/>
          </p:cNvSpPr>
          <p:nvPr/>
        </p:nvSpPr>
        <p:spPr bwMode="auto">
          <a:xfrm>
            <a:off x="7556500" y="6527800"/>
            <a:ext cx="736600" cy="247650"/>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9.65.3e.</a:t>
            </a:r>
          </a:p>
        </p:txBody>
      </p:sp>
      <p:pic>
        <p:nvPicPr>
          <p:cNvPr id="65561" name="Picture 47"/>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588963" y="606425"/>
            <a:ext cx="7962900" cy="5595938"/>
          </a:xfrm>
          <a:prstGeom prst="rect">
            <a:avLst/>
          </a:prstGeom>
          <a:noFill/>
          <a:ln w="76200">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sp>
        <p:nvSpPr>
          <p:cNvPr id="65562" name="Rectangle 48"/>
          <p:cNvSpPr>
            <a:spLocks noChangeArrowheads="1"/>
          </p:cNvSpPr>
          <p:nvPr/>
        </p:nvSpPr>
        <p:spPr bwMode="auto">
          <a:xfrm>
            <a:off x="1089025" y="2917825"/>
            <a:ext cx="393700" cy="301625"/>
          </a:xfrm>
          <a:prstGeom prst="rect">
            <a:avLst/>
          </a:prstGeom>
          <a:solidFill>
            <a:srgbClr val="3973D6"/>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45841" name="Text Box 49"/>
          <p:cNvSpPr txBox="1">
            <a:spLocks noChangeArrowheads="1"/>
          </p:cNvSpPr>
          <p:nvPr/>
        </p:nvSpPr>
        <p:spPr bwMode="auto">
          <a:xfrm>
            <a:off x="493784" y="1644911"/>
            <a:ext cx="7781925" cy="30469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8000" dirty="0">
                <a:solidFill>
                  <a:srgbClr val="FFFF00"/>
                </a:solidFill>
                <a:latin typeface="Comic Sans MS" pitchFamily="-107" charset="0"/>
                <a:ea typeface="+mn-ea"/>
                <a:cs typeface="+mn-cs"/>
              </a:rPr>
              <a:t> </a:t>
            </a:r>
            <a:r>
              <a:rPr lang="bn-IN" sz="9600" dirty="0">
                <a:solidFill>
                  <a:srgbClr val="FFFF00"/>
                </a:solidFill>
                <a:latin typeface="Comic Sans MS" pitchFamily="-107" charset="0"/>
                <a:ea typeface="+mn-ea"/>
                <a:cs typeface="+mn-cs"/>
              </a:rPr>
              <a:t>বিশ্ব অতিশয় পরিবর্তিত </a:t>
            </a:r>
            <a:r>
              <a:rPr lang="en-US" sz="9600" dirty="0">
                <a:solidFill>
                  <a:srgbClr val="FFFF00"/>
                </a:solidFill>
                <a:latin typeface="Comic Sans MS" pitchFamily="-107" charset="0"/>
                <a:ea typeface="+mn-ea"/>
                <a:cs typeface="+mn-cs"/>
              </a:rPr>
              <a:t>!</a:t>
            </a:r>
            <a:endParaRPr lang="en-US" sz="8000" dirty="0">
              <a:solidFill>
                <a:srgbClr val="FFFF00"/>
              </a:solidFill>
              <a:latin typeface="Comic Sans MS" pitchFamily="-107" charset="0"/>
              <a:ea typeface="+mn-ea"/>
              <a:cs typeface="+mn-cs"/>
            </a:endParaRPr>
          </a:p>
        </p:txBody>
      </p:sp>
      <p:sp>
        <p:nvSpPr>
          <p:cNvPr id="545844" name="Rectangle 52"/>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31</a:t>
            </a:r>
          </a:p>
        </p:txBody>
      </p:sp>
      <p:sp>
        <p:nvSpPr>
          <p:cNvPr id="3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5841"/>
                                        </p:tgtEl>
                                        <p:attrNameLst>
                                          <p:attrName>style.visibility</p:attrName>
                                        </p:attrNameLst>
                                      </p:cBhvr>
                                      <p:to>
                                        <p:strVal val="visible"/>
                                      </p:to>
                                    </p:set>
                                    <p:animEffect transition="in" filter="fade">
                                      <p:cBhvr>
                                        <p:cTn id="7" dur="1000"/>
                                        <p:tgtEl>
                                          <p:spTgt spid="54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4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50"/>
          <p:cNvGrpSpPr>
            <a:grpSpLocks/>
          </p:cNvGrpSpPr>
          <p:nvPr/>
        </p:nvGrpSpPr>
        <p:grpSpPr bwMode="auto">
          <a:xfrm>
            <a:off x="409575" y="223838"/>
            <a:ext cx="852488" cy="1720851"/>
            <a:chOff x="258" y="105"/>
            <a:chExt cx="537" cy="1084"/>
          </a:xfrm>
        </p:grpSpPr>
        <p:sp>
          <p:nvSpPr>
            <p:cNvPr id="49" name="Rectangle 51"/>
            <p:cNvSpPr>
              <a:spLocks noChangeArrowheads="1"/>
            </p:cNvSpPr>
            <p:nvPr/>
          </p:nvSpPr>
          <p:spPr bwMode="auto">
            <a:xfrm>
              <a:off x="258" y="10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50"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52623" name="Text Box 1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Comic Sans MS" pitchFamily="-107" charset="0"/>
              <a:ea typeface="+mn-ea"/>
              <a:cs typeface="+mn-cs"/>
            </a:endParaRPr>
          </a:p>
        </p:txBody>
      </p:sp>
      <p:sp>
        <p:nvSpPr>
          <p:cNvPr id="67587" name="Text Box 17"/>
          <p:cNvSpPr txBox="1">
            <a:spLocks noChangeArrowheads="1"/>
          </p:cNvSpPr>
          <p:nvPr/>
        </p:nvSpPr>
        <p:spPr bwMode="auto">
          <a:xfrm>
            <a:off x="2397125" y="642938"/>
            <a:ext cx="4171950" cy="21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800" b="0">
              <a:solidFill>
                <a:schemeClr val="tx1"/>
              </a:solidFill>
            </a:endParaRPr>
          </a:p>
        </p:txBody>
      </p:sp>
      <p:sp>
        <p:nvSpPr>
          <p:cNvPr id="67588" name="Text Box 18"/>
          <p:cNvSpPr txBox="1">
            <a:spLocks noChangeArrowheads="1"/>
          </p:cNvSpPr>
          <p:nvPr/>
        </p:nvSpPr>
        <p:spPr bwMode="auto">
          <a:xfrm>
            <a:off x="6221413" y="955675"/>
            <a:ext cx="222250" cy="198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700">
                <a:solidFill>
                  <a:schemeClr val="tx1"/>
                </a:solidFill>
              </a:rPr>
              <a:t> </a:t>
            </a:r>
          </a:p>
        </p:txBody>
      </p:sp>
      <p:sp>
        <p:nvSpPr>
          <p:cNvPr id="452627" name="Text Box 19"/>
          <p:cNvSpPr txBox="1">
            <a:spLocks noChangeArrowheads="1"/>
          </p:cNvSpPr>
          <p:nvPr/>
        </p:nvSpPr>
        <p:spPr bwMode="auto">
          <a:xfrm>
            <a:off x="1839913" y="1279525"/>
            <a:ext cx="6570662" cy="5847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sz="3200" i="1" dirty="0">
                <a:solidFill>
                  <a:srgbClr val="21FF33"/>
                </a:solidFill>
                <a:latin typeface="Comic Sans MS" pitchFamily="-107" charset="0"/>
                <a:ea typeface="+mn-ea"/>
                <a:cs typeface="+mn-cs"/>
              </a:rPr>
              <a:t>মালাখি এবং মথির মধ্যে</a:t>
            </a:r>
            <a:endParaRPr lang="en-US" sz="3200" i="1" dirty="0">
              <a:solidFill>
                <a:srgbClr val="21FF33"/>
              </a:solidFill>
              <a:latin typeface="Comic Sans MS" pitchFamily="-107" charset="0"/>
              <a:ea typeface="+mn-ea"/>
              <a:cs typeface="+mn-cs"/>
            </a:endParaRPr>
          </a:p>
        </p:txBody>
      </p:sp>
      <p:sp>
        <p:nvSpPr>
          <p:cNvPr id="452628" name="Text Box 20"/>
          <p:cNvSpPr txBox="1">
            <a:spLocks noChangeArrowheads="1"/>
          </p:cNvSpPr>
          <p:nvPr/>
        </p:nvSpPr>
        <p:spPr bwMode="auto">
          <a:xfrm>
            <a:off x="2816225" y="650875"/>
            <a:ext cx="4511675" cy="707886"/>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en-US" sz="4000" i="1" dirty="0">
                <a:solidFill>
                  <a:srgbClr val="FFEA18"/>
                </a:solidFill>
                <a:latin typeface="Comic Sans MS" pitchFamily="-107" charset="0"/>
                <a:ea typeface="+mn-ea"/>
                <a:cs typeface="+mn-cs"/>
              </a:rPr>
              <a:t>“</a:t>
            </a:r>
            <a:r>
              <a:rPr lang="bn-IN" sz="4000" i="1" dirty="0">
                <a:solidFill>
                  <a:srgbClr val="FFEA18"/>
                </a:solidFill>
                <a:latin typeface="Comic Sans MS" pitchFamily="-107" charset="0"/>
                <a:ea typeface="+mn-ea"/>
                <a:cs typeface="+mn-cs"/>
              </a:rPr>
              <a:t>নীরব</a:t>
            </a:r>
            <a:r>
              <a:rPr lang="en-US" sz="4000" i="1" dirty="0">
                <a:solidFill>
                  <a:srgbClr val="FFEA18"/>
                </a:solidFill>
                <a:latin typeface="Comic Sans MS" pitchFamily="-107" charset="0"/>
                <a:ea typeface="+mn-ea"/>
                <a:cs typeface="+mn-cs"/>
              </a:rPr>
              <a:t>” </a:t>
            </a:r>
            <a:r>
              <a:rPr lang="bn-IN" sz="4000" i="1" dirty="0">
                <a:solidFill>
                  <a:srgbClr val="FFEA18"/>
                </a:solidFill>
                <a:latin typeface="Comic Sans MS" pitchFamily="-107" charset="0"/>
                <a:ea typeface="+mn-ea"/>
                <a:cs typeface="+mn-cs"/>
              </a:rPr>
              <a:t>পর্যায়</a:t>
            </a:r>
            <a:endParaRPr lang="en-US" sz="4000" i="1" dirty="0">
              <a:solidFill>
                <a:srgbClr val="FFEA18"/>
              </a:solidFill>
              <a:latin typeface="Comic Sans MS" pitchFamily="-107" charset="0"/>
              <a:ea typeface="+mn-ea"/>
              <a:cs typeface="+mn-cs"/>
            </a:endParaRPr>
          </a:p>
        </p:txBody>
      </p:sp>
      <p:sp>
        <p:nvSpPr>
          <p:cNvPr id="452629" name="Text Box 21"/>
          <p:cNvSpPr txBox="1">
            <a:spLocks noChangeArrowheads="1"/>
          </p:cNvSpPr>
          <p:nvPr/>
        </p:nvSpPr>
        <p:spPr bwMode="auto">
          <a:xfrm>
            <a:off x="1193800" y="1839913"/>
            <a:ext cx="6465888" cy="52322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sz="2800" dirty="0">
                <a:solidFill>
                  <a:schemeClr val="hlink"/>
                </a:solidFill>
                <a:latin typeface="Comic Sans MS" pitchFamily="-107" charset="0"/>
                <a:ea typeface="+mn-ea"/>
                <a:cs typeface="+mn-cs"/>
              </a:rPr>
              <a:t>চার মহান বিশেষ বিকাস</a:t>
            </a:r>
            <a:endParaRPr lang="en-US" sz="2800" dirty="0">
              <a:solidFill>
                <a:schemeClr val="hlink"/>
              </a:solidFill>
              <a:latin typeface="Comic Sans MS" pitchFamily="-107" charset="0"/>
              <a:ea typeface="+mn-ea"/>
              <a:cs typeface="+mn-cs"/>
            </a:endParaRPr>
          </a:p>
        </p:txBody>
      </p:sp>
      <p:sp>
        <p:nvSpPr>
          <p:cNvPr id="452632" name="Text Box 24"/>
          <p:cNvSpPr txBox="1">
            <a:spLocks noChangeArrowheads="1"/>
          </p:cNvSpPr>
          <p:nvPr/>
        </p:nvSpPr>
        <p:spPr bwMode="auto">
          <a:xfrm>
            <a:off x="0" y="4584629"/>
            <a:ext cx="8740775" cy="181588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a:solidFill>
                  <a:srgbClr val="FFEA18"/>
                </a:solidFill>
                <a:latin typeface="Comic Sans MS" pitchFamily="-107" charset="0"/>
                <a:ea typeface="+mn-ea"/>
                <a:cs typeface="+mn-cs"/>
              </a:rPr>
              <a:t>…</a:t>
            </a:r>
            <a:r>
              <a:rPr lang="bn-IN" sz="2800" dirty="0">
                <a:solidFill>
                  <a:srgbClr val="FFEA18"/>
                </a:solidFill>
                <a:latin typeface="Comic Sans MS" pitchFamily="-107" charset="0"/>
                <a:ea typeface="+mn-ea"/>
                <a:cs typeface="+mn-cs"/>
              </a:rPr>
              <a:t>সুতরাং, </a:t>
            </a:r>
            <a:r>
              <a:rPr lang="bn-IN" sz="2800" dirty="0">
                <a:solidFill>
                  <a:srgbClr val="FFEA18"/>
                </a:solidFill>
                <a:latin typeface="Comic Sans MS" pitchFamily="-107" charset="0"/>
              </a:rPr>
              <a:t>চরম পর্যায়, </a:t>
            </a:r>
            <a:r>
              <a:rPr lang="bn-IN" sz="2800" dirty="0">
                <a:solidFill>
                  <a:srgbClr val="FFEA18"/>
                </a:solidFill>
                <a:latin typeface="Comic Sans MS" pitchFamily="-107" charset="0"/>
                <a:ea typeface="+mn-ea"/>
                <a:cs typeface="+mn-cs"/>
              </a:rPr>
              <a:t>অব্রাহামকে দাওয়া </a:t>
            </a:r>
          </a:p>
          <a:p>
            <a:pPr algn="ctr">
              <a:spcBef>
                <a:spcPct val="50000"/>
              </a:spcBef>
              <a:defRPr/>
            </a:pPr>
            <a:r>
              <a:rPr lang="bn-IN" sz="2800" dirty="0">
                <a:solidFill>
                  <a:schemeClr val="tx1"/>
                </a:solidFill>
                <a:latin typeface="Comic Sans MS" pitchFamily="-107" charset="0"/>
                <a:ea typeface="+mn-ea"/>
                <a:cs typeface="+mn-cs"/>
              </a:rPr>
              <a:t>ঈশ্বরের মহান প্রতিশ্রুতির পূর্ণতা,</a:t>
            </a:r>
            <a:r>
              <a:rPr lang="bn-IN" sz="2800" dirty="0">
                <a:solidFill>
                  <a:srgbClr val="FFEA18"/>
                </a:solidFill>
                <a:latin typeface="Comic Sans MS" pitchFamily="-107" charset="0"/>
                <a:ea typeface="+mn-ea"/>
                <a:cs typeface="+mn-cs"/>
              </a:rPr>
              <a:t> </a:t>
            </a:r>
          </a:p>
          <a:p>
            <a:pPr algn="ctr">
              <a:spcBef>
                <a:spcPct val="50000"/>
              </a:spcBef>
              <a:defRPr/>
            </a:pPr>
            <a:r>
              <a:rPr lang="bn-IN" sz="2800" dirty="0">
                <a:solidFill>
                  <a:srgbClr val="FFEA18"/>
                </a:solidFill>
                <a:latin typeface="Comic Sans MS" pitchFamily="-107" charset="0"/>
                <a:ea typeface="+mn-ea"/>
                <a:cs typeface="+mn-cs"/>
              </a:rPr>
              <a:t>মেসাইয়্যা (মুক্তিদাতা)</a:t>
            </a:r>
            <a:r>
              <a:rPr lang="en-US" sz="2800" dirty="0">
                <a:solidFill>
                  <a:srgbClr val="FFEA18"/>
                </a:solidFill>
                <a:latin typeface="Comic Sans MS" pitchFamily="-107" charset="0"/>
              </a:rPr>
              <a:t>…</a:t>
            </a:r>
            <a:r>
              <a:rPr lang="en-US" sz="2800" dirty="0">
                <a:solidFill>
                  <a:srgbClr val="FFEA18"/>
                </a:solidFill>
                <a:latin typeface="Comic Sans MS" pitchFamily="-107" charset="0"/>
                <a:ea typeface="+mn-ea"/>
                <a:cs typeface="+mn-cs"/>
              </a:rPr>
              <a:t> </a:t>
            </a:r>
            <a:r>
              <a:rPr lang="bn-IN" sz="2800" dirty="0">
                <a:solidFill>
                  <a:schemeClr val="tx1"/>
                </a:solidFill>
                <a:latin typeface="Comic Sans MS" pitchFamily="-107" charset="0"/>
                <a:ea typeface="+mn-ea"/>
                <a:cs typeface="+mn-cs"/>
              </a:rPr>
              <a:t>প্রভু যীশু খ্রীষ্টের প্রবেশ</a:t>
            </a:r>
            <a:r>
              <a:rPr lang="en-US" sz="2800" dirty="0">
                <a:solidFill>
                  <a:schemeClr val="tx1"/>
                </a:solidFill>
                <a:latin typeface="Comic Sans MS" pitchFamily="-107" charset="0"/>
                <a:ea typeface="+mn-ea"/>
                <a:cs typeface="+mn-cs"/>
              </a:rPr>
              <a:t>!</a:t>
            </a:r>
          </a:p>
        </p:txBody>
      </p:sp>
      <p:sp>
        <p:nvSpPr>
          <p:cNvPr id="452633" name="Text Box 25"/>
          <p:cNvSpPr txBox="1">
            <a:spLocks noChangeArrowheads="1"/>
          </p:cNvSpPr>
          <p:nvPr/>
        </p:nvSpPr>
        <p:spPr bwMode="auto">
          <a:xfrm>
            <a:off x="465576" y="0"/>
            <a:ext cx="4546600" cy="5847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bn-IN" sz="3200" dirty="0">
                <a:solidFill>
                  <a:srgbClr val="FFFF00"/>
                </a:solidFill>
                <a:latin typeface="Comic Sans MS" pitchFamily="-107" charset="0"/>
              </a:rPr>
              <a:t>শিক্ষণ সাহাজ্য</a:t>
            </a:r>
            <a:r>
              <a:rPr lang="en-US" sz="3200" dirty="0">
                <a:solidFill>
                  <a:srgbClr val="FFFF00"/>
                </a:solidFill>
                <a:latin typeface="Comic Sans MS" pitchFamily="-107" charset="0"/>
              </a:rPr>
              <a:t> #</a:t>
            </a:r>
            <a:r>
              <a:rPr lang="bn-IN" sz="3200" dirty="0">
                <a:solidFill>
                  <a:srgbClr val="FFFF00"/>
                </a:solidFill>
                <a:latin typeface="Comic Sans MS" pitchFamily="-107" charset="0"/>
              </a:rPr>
              <a:t>০৬</a:t>
            </a:r>
            <a:endParaRPr lang="en-US" sz="3200" dirty="0">
              <a:solidFill>
                <a:srgbClr val="FFFF00"/>
              </a:solidFill>
              <a:latin typeface="Comic Sans MS" pitchFamily="-107" charset="0"/>
            </a:endParaRPr>
          </a:p>
        </p:txBody>
      </p:sp>
      <p:sp>
        <p:nvSpPr>
          <p:cNvPr id="452630" name="Text Box 22"/>
          <p:cNvSpPr txBox="1">
            <a:spLocks noChangeArrowheads="1"/>
          </p:cNvSpPr>
          <p:nvPr/>
        </p:nvSpPr>
        <p:spPr bwMode="auto">
          <a:xfrm>
            <a:off x="385485" y="3279733"/>
            <a:ext cx="3425825" cy="58211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marL="457200" indent="-457200" algn="ctr">
              <a:spcBef>
                <a:spcPct val="50000"/>
              </a:spcBef>
              <a:defRPr/>
            </a:pPr>
            <a:r>
              <a:rPr lang="bn-IN" dirty="0">
                <a:solidFill>
                  <a:schemeClr val="tx1"/>
                </a:solidFill>
                <a:latin typeface="Comic Sans MS" pitchFamily="-107" charset="0"/>
                <a:ea typeface="+mn-ea"/>
                <a:cs typeface="+mn-cs"/>
              </a:rPr>
              <a:t>২</a:t>
            </a:r>
            <a:r>
              <a:rPr lang="en-US" dirty="0">
                <a:solidFill>
                  <a:schemeClr val="tx1"/>
                </a:solidFill>
                <a:latin typeface="Comic Sans MS" pitchFamily="-107" charset="0"/>
                <a:ea typeface="+mn-ea"/>
                <a:cs typeface="+mn-cs"/>
              </a:rPr>
              <a:t>. </a:t>
            </a:r>
            <a:r>
              <a:rPr lang="bn-IN" dirty="0">
                <a:solidFill>
                  <a:schemeClr val="tx1"/>
                </a:solidFill>
              </a:rPr>
              <a:t>পুরাতন নিয়ম </a:t>
            </a:r>
            <a:r>
              <a:rPr lang="bn-IN" u="sng" dirty="0"/>
              <a:t>গ্রীক</a:t>
            </a:r>
            <a:r>
              <a:rPr lang="bn-IN" dirty="0">
                <a:solidFill>
                  <a:schemeClr val="tx1"/>
                </a:solidFill>
              </a:rPr>
              <a:t> ভাষাতে       	অনুবাদ হয়</a:t>
            </a:r>
            <a:r>
              <a:rPr lang="bn-IN" dirty="0">
                <a:solidFill>
                  <a:schemeClr val="tx1"/>
                </a:solidFill>
                <a:latin typeface="Comic Sans MS" pitchFamily="-107" charset="0"/>
                <a:ea typeface="+mn-ea"/>
                <a:cs typeface="+mn-cs"/>
              </a:rPr>
              <a:t>।</a:t>
            </a:r>
            <a:endParaRPr lang="en-US" dirty="0">
              <a:solidFill>
                <a:schemeClr val="tx1"/>
              </a:solidFill>
              <a:latin typeface="Comic Sans MS" pitchFamily="-107" charset="0"/>
              <a:ea typeface="+mn-ea"/>
              <a:cs typeface="+mn-cs"/>
            </a:endParaRPr>
          </a:p>
        </p:txBody>
      </p:sp>
      <p:sp>
        <p:nvSpPr>
          <p:cNvPr id="452650" name="Text Box 42"/>
          <p:cNvSpPr txBox="1">
            <a:spLocks noChangeArrowheads="1"/>
          </p:cNvSpPr>
          <p:nvPr/>
        </p:nvSpPr>
        <p:spPr bwMode="auto">
          <a:xfrm>
            <a:off x="538201" y="2406364"/>
            <a:ext cx="38385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bn-IN" sz="2000" dirty="0">
                <a:solidFill>
                  <a:srgbClr val="FF9456"/>
                </a:solidFill>
                <a:latin typeface="Comic Sans MS" pitchFamily="-107" charset="0"/>
                <a:ea typeface="+mn-ea"/>
                <a:cs typeface="+mn-cs"/>
              </a:rPr>
              <a:t>ধর্মসাস্ত্রিক</a:t>
            </a:r>
            <a:r>
              <a:rPr lang="en-US" sz="2000" dirty="0">
                <a:solidFill>
                  <a:srgbClr val="FF9456"/>
                </a:solidFill>
                <a:latin typeface="Comic Sans MS" pitchFamily="-107" charset="0"/>
                <a:ea typeface="+mn-ea"/>
                <a:cs typeface="+mn-cs"/>
              </a:rPr>
              <a:t>:</a:t>
            </a:r>
          </a:p>
        </p:txBody>
      </p:sp>
      <p:sp>
        <p:nvSpPr>
          <p:cNvPr id="452651" name="Text Box 43"/>
          <p:cNvSpPr txBox="1">
            <a:spLocks noChangeArrowheads="1"/>
          </p:cNvSpPr>
          <p:nvPr/>
        </p:nvSpPr>
        <p:spPr bwMode="auto">
          <a:xfrm>
            <a:off x="4632172" y="2414205"/>
            <a:ext cx="34194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bn-IN" sz="2000" dirty="0">
                <a:solidFill>
                  <a:srgbClr val="FF9456"/>
                </a:solidFill>
                <a:latin typeface="Comic Sans MS" pitchFamily="-107" charset="0"/>
                <a:ea typeface="+mn-ea"/>
                <a:cs typeface="+mn-cs"/>
              </a:rPr>
              <a:t>ঐতিহাসিক</a:t>
            </a:r>
            <a:r>
              <a:rPr lang="en-US" sz="2000" dirty="0">
                <a:solidFill>
                  <a:srgbClr val="FF9456"/>
                </a:solidFill>
                <a:latin typeface="Comic Sans MS" pitchFamily="-107" charset="0"/>
                <a:ea typeface="+mn-ea"/>
                <a:cs typeface="+mn-cs"/>
              </a:rPr>
              <a:t>:</a:t>
            </a:r>
          </a:p>
        </p:txBody>
      </p:sp>
      <p:sp>
        <p:nvSpPr>
          <p:cNvPr id="452668" name="Text Box 60"/>
          <p:cNvSpPr txBox="1">
            <a:spLocks noChangeArrowheads="1"/>
          </p:cNvSpPr>
          <p:nvPr/>
        </p:nvSpPr>
        <p:spPr bwMode="auto">
          <a:xfrm>
            <a:off x="4176588" y="3411970"/>
            <a:ext cx="4224759" cy="86177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ctr">
              <a:spcBef>
                <a:spcPct val="50000"/>
              </a:spcBef>
              <a:defRPr/>
            </a:pPr>
            <a:r>
              <a:rPr lang="bn-IN" dirty="0">
                <a:solidFill>
                  <a:schemeClr val="tx1"/>
                </a:solidFill>
                <a:ea typeface="+mn-ea"/>
                <a:cs typeface="+mn-cs"/>
              </a:rPr>
              <a:t>৪</a:t>
            </a:r>
            <a:r>
              <a:rPr lang="en-US" dirty="0">
                <a:solidFill>
                  <a:schemeClr val="tx1"/>
                </a:solidFill>
                <a:ea typeface="+mn-ea"/>
                <a:cs typeface="+mn-cs"/>
              </a:rPr>
              <a:t>. </a:t>
            </a:r>
            <a:r>
              <a:rPr lang="bn-IN" dirty="0">
                <a:solidFill>
                  <a:schemeClr val="tx1"/>
                </a:solidFill>
                <a:ea typeface="+mn-ea"/>
                <a:cs typeface="+mn-cs"/>
              </a:rPr>
              <a:t>ইস্রায়েল </a:t>
            </a:r>
            <a:r>
              <a:rPr lang="bn-IN" sz="1800" u="sng" dirty="0">
                <a:ea typeface="+mn-ea"/>
                <a:cs typeface="+mn-cs"/>
              </a:rPr>
              <a:t>রোমের</a:t>
            </a:r>
            <a:r>
              <a:rPr lang="bn-IN" sz="1800" dirty="0">
                <a:solidFill>
                  <a:schemeClr val="tx1"/>
                </a:solidFill>
                <a:ea typeface="+mn-ea"/>
                <a:cs typeface="+mn-cs"/>
              </a:rPr>
              <a:t> কাছে পরাধীন</a:t>
            </a:r>
            <a:r>
              <a:rPr lang="en-US" sz="1800" dirty="0">
                <a:solidFill>
                  <a:schemeClr val="tx1"/>
                </a:solidFill>
                <a:ea typeface="+mn-ea"/>
                <a:cs typeface="+mn-cs"/>
              </a:rPr>
              <a:t>:</a:t>
            </a:r>
            <a:r>
              <a:rPr lang="en-US" dirty="0">
                <a:solidFill>
                  <a:schemeClr val="tx1"/>
                </a:solidFill>
                <a:ea typeface="+mn-ea"/>
                <a:cs typeface="+mn-cs"/>
              </a:rPr>
              <a:t> </a:t>
            </a:r>
            <a:br>
              <a:rPr lang="en-US" dirty="0">
                <a:solidFill>
                  <a:schemeClr val="tx1"/>
                </a:solidFill>
                <a:ea typeface="+mn-ea"/>
                <a:cs typeface="+mn-cs"/>
              </a:rPr>
            </a:br>
            <a:r>
              <a:rPr lang="bn-IN" dirty="0">
                <a:solidFill>
                  <a:schemeClr val="tx1"/>
                </a:solidFill>
                <a:ea typeface="+mn-ea"/>
                <a:cs typeface="+mn-cs"/>
              </a:rPr>
              <a:t> </a:t>
            </a:r>
            <a:r>
              <a:rPr lang="en-US" dirty="0">
                <a:solidFill>
                  <a:schemeClr val="tx1"/>
                </a:solidFill>
                <a:ea typeface="+mn-ea"/>
                <a:cs typeface="+mn-cs"/>
              </a:rPr>
              <a:t> </a:t>
            </a:r>
            <a:r>
              <a:rPr lang="bn-IN" u="sng" dirty="0">
                <a:ea typeface="+mn-ea"/>
                <a:cs typeface="+mn-cs"/>
              </a:rPr>
              <a:t>মহা শিল্পের</a:t>
            </a:r>
            <a:r>
              <a:rPr lang="en-US" u="sng" dirty="0">
                <a:ea typeface="+mn-ea"/>
                <a:cs typeface="+mn-cs"/>
              </a:rPr>
              <a:t> </a:t>
            </a:r>
            <a:r>
              <a:rPr lang="bn-IN" dirty="0">
                <a:solidFill>
                  <a:schemeClr val="tx1"/>
                </a:solidFill>
                <a:ea typeface="+mn-ea"/>
                <a:cs typeface="+mn-cs"/>
              </a:rPr>
              <a:t>যুগ, </a:t>
            </a:r>
            <a:r>
              <a:rPr lang="en-US" dirty="0">
                <a:solidFill>
                  <a:schemeClr val="tx1"/>
                </a:solidFill>
                <a:ea typeface="+mn-ea"/>
                <a:cs typeface="+mn-cs"/>
              </a:rPr>
              <a:t> </a:t>
            </a:r>
            <a:r>
              <a:rPr lang="bn-IN" dirty="0">
                <a:solidFill>
                  <a:schemeClr val="tx1"/>
                </a:solidFill>
                <a:ea typeface="+mn-ea"/>
                <a:cs typeface="+mn-cs"/>
              </a:rPr>
              <a:t>এবং পরিচিত জগতে </a:t>
            </a:r>
            <a:br>
              <a:rPr lang="en-US" dirty="0">
                <a:solidFill>
                  <a:schemeClr val="tx1"/>
                </a:solidFill>
                <a:ea typeface="+mn-ea"/>
                <a:cs typeface="+mn-cs"/>
              </a:rPr>
            </a:br>
            <a:r>
              <a:rPr lang="en-US" dirty="0">
                <a:solidFill>
                  <a:schemeClr val="tx1"/>
                </a:solidFill>
                <a:ea typeface="+mn-ea"/>
                <a:cs typeface="+mn-cs"/>
              </a:rPr>
              <a:t> </a:t>
            </a:r>
            <a:r>
              <a:rPr lang="bn-IN" dirty="0">
                <a:solidFill>
                  <a:schemeClr val="tx1"/>
                </a:solidFill>
                <a:ea typeface="+mn-ea"/>
                <a:cs typeface="+mn-cs"/>
              </a:rPr>
              <a:t>এক ধরণের </a:t>
            </a:r>
            <a:r>
              <a:rPr lang="bn-IN" dirty="0">
                <a:solidFill>
                  <a:schemeClr val="tx1"/>
                </a:solidFill>
              </a:rPr>
              <a:t>নিষ্ঠুর </a:t>
            </a:r>
            <a:r>
              <a:rPr lang="bn-IN" u="sng" dirty="0">
                <a:ea typeface="+mn-ea"/>
                <a:cs typeface="+mn-cs"/>
              </a:rPr>
              <a:t>শান্তি</a:t>
            </a:r>
            <a:r>
              <a:rPr lang="en-US" dirty="0">
                <a:solidFill>
                  <a:schemeClr val="tx1"/>
                </a:solidFill>
                <a:ea typeface="+mn-ea"/>
                <a:cs typeface="+mn-cs"/>
              </a:rPr>
              <a:t> (</a:t>
            </a:r>
            <a:r>
              <a:rPr lang="bn-IN" dirty="0">
                <a:solidFill>
                  <a:schemeClr val="tx1"/>
                </a:solidFill>
                <a:ea typeface="+mn-ea"/>
                <a:cs typeface="+mn-cs"/>
              </a:rPr>
              <a:t>প্যাক্স রোমানা</a:t>
            </a:r>
            <a:r>
              <a:rPr lang="en-US" dirty="0">
                <a:solidFill>
                  <a:schemeClr val="tx1"/>
                </a:solidFill>
                <a:ea typeface="+mn-ea"/>
                <a:cs typeface="+mn-cs"/>
              </a:rPr>
              <a:t>)</a:t>
            </a:r>
            <a:r>
              <a:rPr lang="bn-IN" dirty="0">
                <a:solidFill>
                  <a:schemeClr val="tx1"/>
                </a:solidFill>
                <a:ea typeface="+mn-ea"/>
                <a:cs typeface="+mn-cs"/>
              </a:rPr>
              <a:t>।</a:t>
            </a:r>
            <a:endParaRPr lang="en-US" dirty="0">
              <a:solidFill>
                <a:schemeClr val="tx1"/>
              </a:solidFill>
              <a:ea typeface="+mn-ea"/>
              <a:cs typeface="+mn-cs"/>
            </a:endParaRPr>
          </a:p>
        </p:txBody>
      </p:sp>
      <p:sp>
        <p:nvSpPr>
          <p:cNvPr id="452679" name="Text Box 71"/>
          <p:cNvSpPr txBox="1">
            <a:spLocks noChangeArrowheads="1"/>
          </p:cNvSpPr>
          <p:nvPr/>
        </p:nvSpPr>
        <p:spPr bwMode="auto">
          <a:xfrm>
            <a:off x="4300015" y="2776918"/>
            <a:ext cx="3900487" cy="5847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dirty="0">
                <a:solidFill>
                  <a:schemeClr val="tx1"/>
                </a:solidFill>
                <a:latin typeface="Comic Sans MS" pitchFamily="-107" charset="0"/>
                <a:ea typeface="+mn-ea"/>
                <a:cs typeface="+mn-cs"/>
              </a:rPr>
              <a:t>৩</a:t>
            </a:r>
            <a:r>
              <a:rPr lang="en-US" dirty="0">
                <a:solidFill>
                  <a:schemeClr val="tx1"/>
                </a:solidFill>
                <a:latin typeface="Comic Sans MS" pitchFamily="-107" charset="0"/>
                <a:ea typeface="+mn-ea"/>
                <a:cs typeface="+mn-cs"/>
              </a:rPr>
              <a:t>. </a:t>
            </a:r>
            <a:r>
              <a:rPr lang="bn-IN" u="sng" dirty="0">
                <a:latin typeface="Comic Sans MS" pitchFamily="-107" charset="0"/>
                <a:ea typeface="+mn-ea"/>
                <a:cs typeface="+mn-cs"/>
              </a:rPr>
              <a:t>মহা সেকেন্দার </a:t>
            </a:r>
            <a:r>
              <a:rPr lang="bn-IN" dirty="0">
                <a:solidFill>
                  <a:schemeClr val="tx1"/>
                </a:solidFill>
                <a:latin typeface="Comic Sans MS" pitchFamily="-107" charset="0"/>
                <a:ea typeface="+mn-ea"/>
                <a:cs typeface="+mn-cs"/>
              </a:rPr>
              <a:t>পরাজিত দেশ জুড়ে হেলেনিজম্ ছড়িয়ে দেয়। </a:t>
            </a:r>
            <a:endParaRPr lang="en-US" dirty="0">
              <a:solidFill>
                <a:schemeClr val="tx1"/>
              </a:solidFill>
              <a:latin typeface="Comic Sans MS" pitchFamily="-107" charset="0"/>
              <a:ea typeface="+mn-ea"/>
              <a:cs typeface="+mn-cs"/>
            </a:endParaRPr>
          </a:p>
        </p:txBody>
      </p:sp>
      <p:grpSp>
        <p:nvGrpSpPr>
          <p:cNvPr id="67620" name="Group 66"/>
          <p:cNvGrpSpPr>
            <a:grpSpLocks/>
          </p:cNvGrpSpPr>
          <p:nvPr/>
        </p:nvGrpSpPr>
        <p:grpSpPr bwMode="auto">
          <a:xfrm>
            <a:off x="5266724" y="2489310"/>
            <a:ext cx="3236913" cy="396875"/>
            <a:chOff x="3377" y="1638"/>
            <a:chExt cx="2039" cy="250"/>
          </a:xfrm>
        </p:grpSpPr>
        <p:sp>
          <p:nvSpPr>
            <p:cNvPr id="452675" name="Text Box 67"/>
            <p:cNvSpPr txBox="1">
              <a:spLocks noChangeArrowheads="1"/>
            </p:cNvSpPr>
            <p:nvPr/>
          </p:nvSpPr>
          <p:spPr bwMode="auto">
            <a:xfrm>
              <a:off x="3377" y="1657"/>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cs typeface="+mn-cs"/>
              </a:endParaRPr>
            </a:p>
          </p:txBody>
        </p:sp>
        <p:sp>
          <p:nvSpPr>
            <p:cNvPr id="452676" name="Text Box 68"/>
            <p:cNvSpPr txBox="1">
              <a:spLocks noChangeArrowheads="1"/>
            </p:cNvSpPr>
            <p:nvPr/>
          </p:nvSpPr>
          <p:spPr bwMode="auto">
            <a:xfrm>
              <a:off x="4108" y="163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cs typeface="+mn-cs"/>
              </a:endParaRPr>
            </a:p>
          </p:txBody>
        </p:sp>
        <p:sp>
          <p:nvSpPr>
            <p:cNvPr id="452677" name="Text Box 69"/>
            <p:cNvSpPr txBox="1">
              <a:spLocks noChangeArrowheads="1"/>
            </p:cNvSpPr>
            <p:nvPr/>
          </p:nvSpPr>
          <p:spPr bwMode="auto">
            <a:xfrm>
              <a:off x="4633" y="164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Comic Sans MS" pitchFamily="-107" charset="0"/>
                <a:ea typeface="+mn-ea"/>
                <a:cs typeface="+mn-cs"/>
              </a:endParaRPr>
            </a:p>
          </p:txBody>
        </p:sp>
      </p:grpSp>
      <p:sp>
        <p:nvSpPr>
          <p:cNvPr id="67605"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452696" name="Rectangle 88"/>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32</a:t>
            </a:r>
          </a:p>
        </p:txBody>
      </p:sp>
      <p:sp>
        <p:nvSpPr>
          <p:cNvPr id="452634" name="Text Box 26"/>
          <p:cNvSpPr txBox="1">
            <a:spLocks noChangeArrowheads="1"/>
          </p:cNvSpPr>
          <p:nvPr/>
        </p:nvSpPr>
        <p:spPr bwMode="auto">
          <a:xfrm>
            <a:off x="710341" y="2777954"/>
            <a:ext cx="3559175" cy="5847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bn-IN" dirty="0">
                <a:solidFill>
                  <a:schemeClr val="tx1"/>
                </a:solidFill>
                <a:ea typeface="+mn-ea"/>
                <a:cs typeface="+mn-cs"/>
              </a:rPr>
              <a:t>১</a:t>
            </a:r>
            <a:r>
              <a:rPr lang="en-US" dirty="0">
                <a:solidFill>
                  <a:schemeClr val="tx1"/>
                </a:solidFill>
                <a:ea typeface="+mn-ea"/>
                <a:cs typeface="+mn-cs"/>
              </a:rPr>
              <a:t>. </a:t>
            </a:r>
            <a:r>
              <a:rPr lang="bn-IN" u="sng" dirty="0">
                <a:latin typeface="Comic Sans MS" pitchFamily="-107" charset="0"/>
              </a:rPr>
              <a:t>হিব্রু ধর্মসাস্ত্র </a:t>
            </a:r>
            <a:r>
              <a:rPr lang="bn-IN" dirty="0">
                <a:solidFill>
                  <a:schemeClr val="tx1"/>
                </a:solidFill>
                <a:latin typeface="Comic Sans MS" pitchFamily="-107" charset="0"/>
              </a:rPr>
              <a:t>(পুরাতন নিয়ম</a:t>
            </a:r>
            <a:r>
              <a:rPr lang="en-US" dirty="0">
                <a:solidFill>
                  <a:schemeClr val="tx1"/>
                </a:solidFill>
                <a:latin typeface="Comic Sans MS" pitchFamily="-107" charset="0"/>
              </a:rPr>
              <a:t>) </a:t>
            </a:r>
            <a:r>
              <a:rPr lang="bn-IN" dirty="0">
                <a:solidFill>
                  <a:schemeClr val="tx1"/>
                </a:solidFill>
                <a:latin typeface="Comic Sans MS" pitchFamily="-107" charset="0"/>
              </a:rPr>
              <a:t>সম্পন্ন হয়।   </a:t>
            </a:r>
            <a:r>
              <a:rPr lang="bn-IN" dirty="0">
                <a:solidFill>
                  <a:schemeClr val="tx1"/>
                </a:solidFill>
                <a:ea typeface="+mn-ea"/>
                <a:cs typeface="+mn-cs"/>
              </a:rPr>
              <a:t> </a:t>
            </a:r>
            <a:r>
              <a:rPr lang="en-US" dirty="0">
                <a:solidFill>
                  <a:schemeClr val="tx1"/>
                </a:solidFill>
                <a:ea typeface="+mn-ea"/>
                <a:cs typeface="+mn-cs"/>
              </a:rPr>
              <a:t>                  </a:t>
            </a:r>
          </a:p>
        </p:txBody>
      </p:sp>
      <p:sp>
        <p:nvSpPr>
          <p:cNvPr id="452702" name="Text Box 94"/>
          <p:cNvSpPr txBox="1">
            <a:spLocks noChangeArrowheads="1"/>
          </p:cNvSpPr>
          <p:nvPr/>
        </p:nvSpPr>
        <p:spPr bwMode="auto">
          <a:xfrm>
            <a:off x="813861" y="4007506"/>
            <a:ext cx="3214688" cy="584201"/>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p>
            <a:pPr>
              <a:spcBef>
                <a:spcPct val="50000"/>
              </a:spcBef>
              <a:defRPr/>
            </a:pPr>
            <a:r>
              <a:rPr lang="en-US" dirty="0">
                <a:solidFill>
                  <a:schemeClr val="tx1"/>
                </a:solidFill>
                <a:latin typeface="Comic Sans MS" pitchFamily="-107" charset="0"/>
                <a:ea typeface="+mn-ea"/>
                <a:cs typeface="+mn-cs"/>
              </a:rPr>
              <a:t>(</a:t>
            </a:r>
            <a:r>
              <a:rPr lang="bn-IN" dirty="0">
                <a:solidFill>
                  <a:schemeClr val="tx1"/>
                </a:solidFill>
                <a:latin typeface="Comic Sans MS" pitchFamily="-107" charset="0"/>
                <a:ea typeface="+mn-ea"/>
                <a:cs typeface="+mn-cs"/>
              </a:rPr>
              <a:t>সেপ্টুয়াগিন্ট </a:t>
            </a:r>
            <a:r>
              <a:rPr lang="en-US" dirty="0">
                <a:solidFill>
                  <a:schemeClr val="tx1"/>
                </a:solidFill>
                <a:latin typeface="Comic Sans MS" pitchFamily="-107" charset="0"/>
                <a:ea typeface="+mn-ea"/>
                <a:cs typeface="+mn-cs"/>
              </a:rPr>
              <a:t>-- “</a:t>
            </a:r>
            <a:r>
              <a:rPr lang="bn-IN" dirty="0">
                <a:solidFill>
                  <a:schemeClr val="tx1"/>
                </a:solidFill>
                <a:latin typeface="Comic Sans MS" pitchFamily="-107" charset="0"/>
                <a:ea typeface="+mn-ea"/>
                <a:cs typeface="+mn-cs"/>
              </a:rPr>
              <a:t>এল্ এক্স এক্স</a:t>
            </a:r>
            <a:r>
              <a:rPr lang="en-US" dirty="0">
                <a:solidFill>
                  <a:schemeClr val="tx1"/>
                </a:solidFill>
                <a:latin typeface="Comic Sans MS" pitchFamily="-107" charset="0"/>
                <a:ea typeface="+mn-ea"/>
                <a:cs typeface="+mn-cs"/>
              </a:rPr>
              <a:t>”  </a:t>
            </a:r>
            <a:br>
              <a:rPr lang="en-US" dirty="0">
                <a:solidFill>
                  <a:schemeClr val="tx1"/>
                </a:solidFill>
                <a:latin typeface="Comic Sans MS" pitchFamily="-107" charset="0"/>
                <a:ea typeface="+mn-ea"/>
                <a:cs typeface="+mn-cs"/>
              </a:rPr>
            </a:br>
            <a:r>
              <a:rPr lang="bn-IN" dirty="0">
                <a:solidFill>
                  <a:schemeClr val="tx1"/>
                </a:solidFill>
                <a:latin typeface="Comic Sans MS" pitchFamily="-107" charset="0"/>
                <a:ea typeface="+mn-ea"/>
                <a:cs typeface="+mn-cs"/>
              </a:rPr>
              <a:t>উল্লেখিত বইয়ে</a:t>
            </a:r>
            <a:r>
              <a:rPr lang="en-US" dirty="0">
                <a:solidFill>
                  <a:schemeClr val="tx1"/>
                </a:solidFill>
                <a:latin typeface="Comic Sans MS" pitchFamily="-107" charset="0"/>
                <a:ea typeface="+mn-ea"/>
                <a:cs typeface="+mn-cs"/>
              </a:rPr>
              <a:t>)</a:t>
            </a:r>
          </a:p>
        </p:txBody>
      </p:sp>
      <p:grpSp>
        <p:nvGrpSpPr>
          <p:cNvPr id="58" name="Group 57"/>
          <p:cNvGrpSpPr/>
          <p:nvPr/>
        </p:nvGrpSpPr>
        <p:grpSpPr>
          <a:xfrm>
            <a:off x="8137172" y="3433556"/>
            <a:ext cx="984250" cy="550863"/>
            <a:chOff x="9978451" y="3625467"/>
            <a:chExt cx="984250" cy="550863"/>
          </a:xfrm>
        </p:grpSpPr>
        <p:grpSp>
          <p:nvGrpSpPr>
            <p:cNvPr id="59" name="Group 34"/>
            <p:cNvGrpSpPr/>
            <p:nvPr/>
          </p:nvGrpSpPr>
          <p:grpSpPr>
            <a:xfrm>
              <a:off x="9978451" y="3625467"/>
              <a:ext cx="984250" cy="550863"/>
              <a:chOff x="7931150" y="3429000"/>
              <a:chExt cx="984250" cy="550863"/>
            </a:xfrm>
          </p:grpSpPr>
          <p:sp>
            <p:nvSpPr>
              <p:cNvPr id="61"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2"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4"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6"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67"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60" name="Rectangle 59"/>
            <p:cNvSpPr/>
            <p:nvPr/>
          </p:nvSpPr>
          <p:spPr>
            <a:xfrm>
              <a:off x="10039491" y="3919102"/>
              <a:ext cx="891591" cy="19680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52633"/>
                                        </p:tgtEl>
                                        <p:attrNameLst>
                                          <p:attrName>style.visibility</p:attrName>
                                        </p:attrNameLst>
                                      </p:cBhvr>
                                      <p:to>
                                        <p:strVal val="visible"/>
                                      </p:to>
                                    </p:set>
                                    <p:anim calcmode="lin" valueType="num">
                                      <p:cBhvr additive="base">
                                        <p:cTn id="7" dur="500" fill="hold"/>
                                        <p:tgtEl>
                                          <p:spTgt spid="452633"/>
                                        </p:tgtEl>
                                        <p:attrNameLst>
                                          <p:attrName>ppt_x</p:attrName>
                                        </p:attrNameLst>
                                      </p:cBhvr>
                                      <p:tavLst>
                                        <p:tav tm="0">
                                          <p:val>
                                            <p:strVal val="#ppt_x"/>
                                          </p:val>
                                        </p:tav>
                                        <p:tav tm="100000">
                                          <p:val>
                                            <p:strVal val="#ppt_x"/>
                                          </p:val>
                                        </p:tav>
                                      </p:tavLst>
                                    </p:anim>
                                    <p:anim calcmode="lin" valueType="num">
                                      <p:cBhvr additive="base">
                                        <p:cTn id="8" dur="500" fill="hold"/>
                                        <p:tgtEl>
                                          <p:spTgt spid="4526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452634"/>
                                        </p:tgtEl>
                                        <p:attrNameLst>
                                          <p:attrName>style.visibility</p:attrName>
                                        </p:attrNameLst>
                                      </p:cBhvr>
                                      <p:to>
                                        <p:strVal val="visible"/>
                                      </p:to>
                                    </p:set>
                                    <p:animEffect transition="in" filter="box(in)">
                                      <p:cBhvr>
                                        <p:cTn id="13" dur="500"/>
                                        <p:tgtEl>
                                          <p:spTgt spid="4526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52630"/>
                                        </p:tgtEl>
                                        <p:attrNameLst>
                                          <p:attrName>style.visibility</p:attrName>
                                        </p:attrNameLst>
                                      </p:cBhvr>
                                      <p:to>
                                        <p:strVal val="visible"/>
                                      </p:to>
                                    </p:set>
                                    <p:animEffect transition="in" filter="fade">
                                      <p:cBhvr>
                                        <p:cTn id="18" dur="2000"/>
                                        <p:tgtEl>
                                          <p:spTgt spid="45263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52702"/>
                                        </p:tgtEl>
                                        <p:attrNameLst>
                                          <p:attrName>style.visibility</p:attrName>
                                        </p:attrNameLst>
                                      </p:cBhvr>
                                      <p:to>
                                        <p:strVal val="visible"/>
                                      </p:to>
                                    </p:set>
                                    <p:animEffect transition="in" filter="dissolve">
                                      <p:cBhvr>
                                        <p:cTn id="21" dur="500"/>
                                        <p:tgtEl>
                                          <p:spTgt spid="45270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52679"/>
                                        </p:tgtEl>
                                        <p:attrNameLst>
                                          <p:attrName>style.visibility</p:attrName>
                                        </p:attrNameLst>
                                      </p:cBhvr>
                                      <p:to>
                                        <p:strVal val="visible"/>
                                      </p:to>
                                    </p:set>
                                    <p:animEffect transition="in" filter="fade">
                                      <p:cBhvr>
                                        <p:cTn id="26" dur="2000"/>
                                        <p:tgtEl>
                                          <p:spTgt spid="45267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2668"/>
                                        </p:tgtEl>
                                        <p:attrNameLst>
                                          <p:attrName>style.visibility</p:attrName>
                                        </p:attrNameLst>
                                      </p:cBhvr>
                                      <p:to>
                                        <p:strVal val="visible"/>
                                      </p:to>
                                    </p:set>
                                    <p:animEffect transition="in" filter="fade">
                                      <p:cBhvr>
                                        <p:cTn id="31" dur="2000"/>
                                        <p:tgtEl>
                                          <p:spTgt spid="452668"/>
                                        </p:tgtEl>
                                      </p:cBhvr>
                                    </p:animEffect>
                                  </p:childTnLst>
                                </p:cTn>
                              </p:par>
                            </p:childTnLst>
                          </p:cTn>
                        </p:par>
                      </p:childTnLst>
                    </p:cTn>
                  </p:par>
                  <p:par>
                    <p:cTn id="32" fill="hold">
                      <p:stCondLst>
                        <p:cond delay="indefinite"/>
                      </p:stCondLst>
                      <p:childTnLst>
                        <p:par>
                          <p:cTn id="33" fill="hold">
                            <p:stCondLst>
                              <p:cond delay="0"/>
                            </p:stCondLst>
                            <p:childTnLst>
                              <p:par>
                                <p:cTn id="34" presetID="7" presetClass="entr" presetSubtype="4" fill="hold" grpId="0" nodeType="clickEffect">
                                  <p:stCondLst>
                                    <p:cond delay="0"/>
                                  </p:stCondLst>
                                  <p:childTnLst>
                                    <p:set>
                                      <p:cBhvr>
                                        <p:cTn id="35" dur="1" fill="hold">
                                          <p:stCondLst>
                                            <p:cond delay="0"/>
                                          </p:stCondLst>
                                        </p:cTn>
                                        <p:tgtEl>
                                          <p:spTgt spid="452632"/>
                                        </p:tgtEl>
                                        <p:attrNameLst>
                                          <p:attrName>style.visibility</p:attrName>
                                        </p:attrNameLst>
                                      </p:cBhvr>
                                      <p:to>
                                        <p:strVal val="visible"/>
                                      </p:to>
                                    </p:set>
                                    <p:anim calcmode="lin" valueType="num">
                                      <p:cBhvr additive="base">
                                        <p:cTn id="36" dur="2000" fill="hold"/>
                                        <p:tgtEl>
                                          <p:spTgt spid="452632"/>
                                        </p:tgtEl>
                                        <p:attrNameLst>
                                          <p:attrName>ppt_x</p:attrName>
                                        </p:attrNameLst>
                                      </p:cBhvr>
                                      <p:tavLst>
                                        <p:tav tm="0">
                                          <p:val>
                                            <p:strVal val="#ppt_x"/>
                                          </p:val>
                                        </p:tav>
                                        <p:tav tm="100000">
                                          <p:val>
                                            <p:strVal val="#ppt_x"/>
                                          </p:val>
                                        </p:tav>
                                      </p:tavLst>
                                    </p:anim>
                                    <p:anim calcmode="lin" valueType="num">
                                      <p:cBhvr additive="base">
                                        <p:cTn id="37" dur="2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2" grpId="0"/>
      <p:bldP spid="452633" grpId="0" animBg="1"/>
      <p:bldP spid="452630" grpId="0"/>
      <p:bldP spid="452668" grpId="0"/>
      <p:bldP spid="452679" grpId="0"/>
      <p:bldP spid="452634" grpId="0"/>
      <p:bldP spid="45270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Rectangle 424"/>
          <p:cNvSpPr/>
          <p:nvPr/>
        </p:nvSpPr>
        <p:spPr>
          <a:xfrm>
            <a:off x="7206095" y="1182383"/>
            <a:ext cx="1098378" cy="246221"/>
          </a:xfrm>
          <a:prstGeom prst="rect">
            <a:avLst/>
          </a:prstGeom>
        </p:spPr>
        <p:txBody>
          <a:bodyPr wrap="none">
            <a:spAutoFit/>
          </a:bodyPr>
          <a:lstStyle/>
          <a:p>
            <a:pPr>
              <a:defRPr/>
            </a:pPr>
            <a:r>
              <a:rPr lang="bn-IN" sz="1000" b="1" dirty="0">
                <a:solidFill>
                  <a:srgbClr val="FFFF00"/>
                </a:solidFill>
                <a:effectLst/>
              </a:rPr>
              <a:t>(১০০০ খ্রিষ্ট পূর্ব)  </a:t>
            </a:r>
            <a:endParaRPr lang="en-SG" sz="1000" dirty="0">
              <a:solidFill>
                <a:srgbClr val="FFFF00"/>
              </a:solidFill>
            </a:endParaRPr>
          </a:p>
        </p:txBody>
      </p:sp>
      <p:sp>
        <p:nvSpPr>
          <p:cNvPr id="424" name="Rectangle 423"/>
          <p:cNvSpPr/>
          <p:nvPr/>
        </p:nvSpPr>
        <p:spPr>
          <a:xfrm>
            <a:off x="4920094" y="4202161"/>
            <a:ext cx="1101584" cy="246221"/>
          </a:xfrm>
          <a:prstGeom prst="rect">
            <a:avLst/>
          </a:prstGeom>
        </p:spPr>
        <p:txBody>
          <a:bodyPr wrap="none">
            <a:spAutoFit/>
          </a:bodyPr>
          <a:lstStyle/>
          <a:p>
            <a:pPr>
              <a:defRPr/>
            </a:pPr>
            <a:r>
              <a:rPr lang="bn-IN" sz="1000" b="1" dirty="0">
                <a:solidFill>
                  <a:srgbClr val="FFFF00"/>
                </a:solidFill>
                <a:effectLst/>
              </a:rPr>
              <a:t>(১৫০০ খ্রিষ্ট পূর্ব)  </a:t>
            </a:r>
            <a:endParaRPr lang="en-SG" sz="1000" dirty="0">
              <a:solidFill>
                <a:srgbClr val="FFFF00"/>
              </a:solidFill>
            </a:endParaRPr>
          </a:p>
        </p:txBody>
      </p:sp>
      <p:sp>
        <p:nvSpPr>
          <p:cNvPr id="310" name="Rectangle 309"/>
          <p:cNvSpPr/>
          <p:nvPr/>
        </p:nvSpPr>
        <p:spPr>
          <a:xfrm>
            <a:off x="4824139" y="2040339"/>
            <a:ext cx="1200150" cy="246063"/>
          </a:xfrm>
          <a:prstGeom prst="rect">
            <a:avLst/>
          </a:prstGeom>
        </p:spPr>
        <p:txBody>
          <a:bodyPr wrap="none">
            <a:spAutoFit/>
          </a:bodyPr>
          <a:lstStyle/>
          <a:p>
            <a:pPr>
              <a:defRPr/>
            </a:pPr>
            <a:r>
              <a:rPr lang="bn-IN" sz="1000" b="1" dirty="0">
                <a:solidFill>
                  <a:srgbClr val="FFFF00"/>
                </a:solidFill>
                <a:effectLst/>
              </a:rPr>
              <a:t>(২০০০ খ্রিষ্ট পূর্ব)  </a:t>
            </a:r>
            <a:endParaRPr lang="en-SG" sz="1000" dirty="0">
              <a:solidFill>
                <a:srgbClr val="FFFF00"/>
              </a:solidFill>
            </a:endParaRPr>
          </a:p>
        </p:txBody>
      </p:sp>
      <p:sp>
        <p:nvSpPr>
          <p:cNvPr id="4324" name="Rectangle 4"/>
          <p:cNvSpPr>
            <a:spLocks noChangeArrowheads="1"/>
          </p:cNvSpPr>
          <p:nvPr/>
        </p:nvSpPr>
        <p:spPr bwMode="auto">
          <a:xfrm>
            <a:off x="5310188" y="519113"/>
            <a:ext cx="7667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270" name="Freeform 85"/>
          <p:cNvSpPr>
            <a:spLocks/>
          </p:cNvSpPr>
          <p:nvPr/>
        </p:nvSpPr>
        <p:spPr bwMode="auto">
          <a:xfrm>
            <a:off x="7326313" y="3429000"/>
            <a:ext cx="204788"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271" name="Freeform 86"/>
          <p:cNvSpPr>
            <a:spLocks/>
          </p:cNvSpPr>
          <p:nvPr/>
        </p:nvSpPr>
        <p:spPr bwMode="auto">
          <a:xfrm>
            <a:off x="7351713" y="139700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272" name="Freeform 87"/>
          <p:cNvSpPr>
            <a:spLocks/>
          </p:cNvSpPr>
          <p:nvPr/>
        </p:nvSpPr>
        <p:spPr bwMode="auto">
          <a:xfrm>
            <a:off x="7326313" y="341630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273" name="AutoShape 88"/>
          <p:cNvSpPr>
            <a:spLocks noChangeArrowheads="1"/>
          </p:cNvSpPr>
          <p:nvPr/>
        </p:nvSpPr>
        <p:spPr bwMode="auto">
          <a:xfrm>
            <a:off x="6597651" y="3235325"/>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4" name="Freeform 89"/>
          <p:cNvSpPr>
            <a:spLocks/>
          </p:cNvSpPr>
          <p:nvPr/>
        </p:nvSpPr>
        <p:spPr bwMode="auto">
          <a:xfrm>
            <a:off x="7339013" y="717550"/>
            <a:ext cx="204788"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275" name="Freeform 90"/>
          <p:cNvSpPr>
            <a:spLocks/>
          </p:cNvSpPr>
          <p:nvPr/>
        </p:nvSpPr>
        <p:spPr bwMode="auto">
          <a:xfrm>
            <a:off x="7326313" y="717550"/>
            <a:ext cx="217488" cy="77788"/>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276" name="Rectangle 91"/>
          <p:cNvSpPr>
            <a:spLocks noChangeArrowheads="1"/>
          </p:cNvSpPr>
          <p:nvPr/>
        </p:nvSpPr>
        <p:spPr bwMode="auto">
          <a:xfrm>
            <a:off x="6870701" y="981075"/>
            <a:ext cx="35083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4277" name="Freeform 92"/>
          <p:cNvSpPr>
            <a:spLocks/>
          </p:cNvSpPr>
          <p:nvPr/>
        </p:nvSpPr>
        <p:spPr bwMode="auto">
          <a:xfrm>
            <a:off x="7339013" y="704850"/>
            <a:ext cx="204788"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278" name="AutoShape 93"/>
          <p:cNvSpPr>
            <a:spLocks noChangeArrowheads="1"/>
          </p:cNvSpPr>
          <p:nvPr/>
        </p:nvSpPr>
        <p:spPr bwMode="auto">
          <a:xfrm>
            <a:off x="6597651" y="577850"/>
            <a:ext cx="730250" cy="2444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9" name="Rectangle 94"/>
          <p:cNvSpPr>
            <a:spLocks noChangeArrowheads="1"/>
          </p:cNvSpPr>
          <p:nvPr/>
        </p:nvSpPr>
        <p:spPr bwMode="auto">
          <a:xfrm>
            <a:off x="6596063" y="735013"/>
            <a:ext cx="952500" cy="4333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0" name="AutoShape 95"/>
          <p:cNvSpPr>
            <a:spLocks noChangeArrowheads="1"/>
          </p:cNvSpPr>
          <p:nvPr/>
        </p:nvSpPr>
        <p:spPr bwMode="auto">
          <a:xfrm>
            <a:off x="6616701" y="603250"/>
            <a:ext cx="692150" cy="2444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81" name="AutoShape 96"/>
          <p:cNvSpPr>
            <a:spLocks noChangeArrowheads="1"/>
          </p:cNvSpPr>
          <p:nvPr/>
        </p:nvSpPr>
        <p:spPr bwMode="auto">
          <a:xfrm>
            <a:off x="6588126" y="1279525"/>
            <a:ext cx="744538" cy="2825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82" name="Rectangle 97"/>
          <p:cNvSpPr>
            <a:spLocks noChangeArrowheads="1"/>
          </p:cNvSpPr>
          <p:nvPr/>
        </p:nvSpPr>
        <p:spPr bwMode="auto">
          <a:xfrm>
            <a:off x="6586538" y="1443038"/>
            <a:ext cx="971550" cy="167163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3" name="AutoShape 98"/>
          <p:cNvSpPr>
            <a:spLocks noChangeArrowheads="1"/>
          </p:cNvSpPr>
          <p:nvPr/>
        </p:nvSpPr>
        <p:spPr bwMode="auto">
          <a:xfrm>
            <a:off x="6607176" y="1311275"/>
            <a:ext cx="706438" cy="106362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84" name="Rectangle 99"/>
          <p:cNvSpPr>
            <a:spLocks noChangeArrowheads="1"/>
          </p:cNvSpPr>
          <p:nvPr/>
        </p:nvSpPr>
        <p:spPr bwMode="auto">
          <a:xfrm>
            <a:off x="6596063" y="3414713"/>
            <a:ext cx="969963" cy="90646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5" name="AutoShape 100"/>
          <p:cNvSpPr>
            <a:spLocks noChangeArrowheads="1"/>
          </p:cNvSpPr>
          <p:nvPr/>
        </p:nvSpPr>
        <p:spPr bwMode="auto">
          <a:xfrm>
            <a:off x="6616701" y="3267075"/>
            <a:ext cx="698500" cy="70643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87" name="Line 102"/>
          <p:cNvSpPr>
            <a:spLocks noChangeShapeType="1"/>
          </p:cNvSpPr>
          <p:nvPr/>
        </p:nvSpPr>
        <p:spPr bwMode="auto">
          <a:xfrm>
            <a:off x="6634163" y="93980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88" name="Line 103"/>
          <p:cNvSpPr>
            <a:spLocks noChangeShapeType="1"/>
          </p:cNvSpPr>
          <p:nvPr/>
        </p:nvSpPr>
        <p:spPr bwMode="auto">
          <a:xfrm>
            <a:off x="6627813" y="11112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89" name="Rectangle 104"/>
          <p:cNvSpPr>
            <a:spLocks noChangeArrowheads="1"/>
          </p:cNvSpPr>
          <p:nvPr/>
        </p:nvSpPr>
        <p:spPr bwMode="auto">
          <a:xfrm>
            <a:off x="6845301" y="930275"/>
            <a:ext cx="43281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a:solidFill>
                  <a:srgbClr val="000000"/>
                </a:solidFill>
                <a:latin typeface="Helvetica" charset="0"/>
              </a:rPr>
              <a:t>৩৫০</a:t>
            </a:r>
            <a:endParaRPr lang="en-US" sz="1000" dirty="0">
              <a:solidFill>
                <a:srgbClr val="000000"/>
              </a:solidFill>
              <a:latin typeface="Helvetica" charset="0"/>
            </a:endParaRPr>
          </a:p>
        </p:txBody>
      </p:sp>
      <p:sp>
        <p:nvSpPr>
          <p:cNvPr id="4291" name="Rectangle 106"/>
          <p:cNvSpPr>
            <a:spLocks noChangeArrowheads="1"/>
          </p:cNvSpPr>
          <p:nvPr/>
        </p:nvSpPr>
        <p:spPr bwMode="auto">
          <a:xfrm>
            <a:off x="6573838" y="558800"/>
            <a:ext cx="70852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অরাজকতা</a:t>
            </a:r>
            <a:endParaRPr lang="en-US" sz="900" dirty="0">
              <a:solidFill>
                <a:srgbClr val="000000"/>
              </a:solidFill>
              <a:latin typeface="Chicago" charset="0"/>
            </a:endParaRPr>
          </a:p>
        </p:txBody>
      </p:sp>
      <p:sp>
        <p:nvSpPr>
          <p:cNvPr id="4292" name="Line 107"/>
          <p:cNvSpPr>
            <a:spLocks noChangeShapeType="1"/>
          </p:cNvSpPr>
          <p:nvPr/>
        </p:nvSpPr>
        <p:spPr bwMode="auto">
          <a:xfrm>
            <a:off x="6627813" y="17843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93" name="Line 108"/>
          <p:cNvSpPr>
            <a:spLocks noChangeShapeType="1"/>
          </p:cNvSpPr>
          <p:nvPr/>
        </p:nvSpPr>
        <p:spPr bwMode="auto">
          <a:xfrm>
            <a:off x="6615113" y="24828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94" name="Line 109"/>
          <p:cNvSpPr>
            <a:spLocks noChangeShapeType="1"/>
          </p:cNvSpPr>
          <p:nvPr/>
        </p:nvSpPr>
        <p:spPr bwMode="auto">
          <a:xfrm>
            <a:off x="6615113" y="26606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9886" name="Rectangle 110"/>
          <p:cNvSpPr>
            <a:spLocks noChangeArrowheads="1"/>
          </p:cNvSpPr>
          <p:nvPr/>
        </p:nvSpPr>
        <p:spPr bwMode="auto">
          <a:xfrm>
            <a:off x="6653213" y="1600200"/>
            <a:ext cx="702114" cy="228268"/>
          </a:xfrm>
          <a:prstGeom prst="rect">
            <a:avLst/>
          </a:prstGeom>
          <a:noFill/>
          <a:ln w="12700">
            <a:noFill/>
            <a:miter lim="800000"/>
            <a:headEnd/>
            <a:tailEnd/>
          </a:ln>
          <a:effectLst/>
        </p:spPr>
        <p:txBody>
          <a:bodyPr wrap="none" lIns="90487" tIns="44450" rIns="90487" bIns="44450">
            <a:spAutoFit/>
          </a:bodyPr>
          <a:lstStyle/>
          <a:p>
            <a:pPr>
              <a:defRPr/>
            </a:pPr>
            <a:r>
              <a:rPr lang="en-US" sz="900" dirty="0">
                <a:solidFill>
                  <a:srgbClr val="000000"/>
                </a:solidFill>
                <a:effectLst>
                  <a:outerShdw blurRad="38100" dist="38100" dir="2700000" algn="tl">
                    <a:srgbClr val="FFFFFF"/>
                  </a:outerShdw>
                </a:effectLst>
                <a:latin typeface="Helvetica" charset="0"/>
              </a:rPr>
              <a:t> ••• </a:t>
            </a:r>
            <a:r>
              <a:rPr lang="bn-IN" sz="900" dirty="0">
                <a:solidFill>
                  <a:srgbClr val="000000"/>
                </a:solidFill>
                <a:effectLst>
                  <a:outerShdw blurRad="38100" dist="38100" dir="2700000" algn="tl">
                    <a:srgbClr val="FFFFFF"/>
                  </a:outerShdw>
                </a:effectLst>
                <a:latin typeface="Helvetica" charset="0"/>
              </a:rPr>
              <a:t>ভঙ্গ</a:t>
            </a:r>
            <a:r>
              <a:rPr lang="en-US" sz="900" dirty="0">
                <a:solidFill>
                  <a:srgbClr val="000000"/>
                </a:solidFill>
                <a:effectLst>
                  <a:outerShdw blurRad="38100" dist="38100" dir="2700000" algn="tl">
                    <a:srgbClr val="FFFFFF"/>
                  </a:outerShdw>
                </a:effectLst>
                <a:latin typeface="Helvetica" charset="0"/>
              </a:rPr>
              <a:t>••• </a:t>
            </a:r>
          </a:p>
        </p:txBody>
      </p:sp>
      <p:sp>
        <p:nvSpPr>
          <p:cNvPr id="4296" name="Rectangle 111"/>
          <p:cNvSpPr>
            <a:spLocks noChangeArrowheads="1"/>
          </p:cNvSpPr>
          <p:nvPr/>
        </p:nvSpPr>
        <p:spPr bwMode="auto">
          <a:xfrm>
            <a:off x="6589713" y="1978025"/>
            <a:ext cx="608013"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bn-IN" sz="800" dirty="0">
                <a:solidFill>
                  <a:srgbClr val="000000"/>
                </a:solidFill>
                <a:latin typeface="Helvetica" charset="0"/>
              </a:rPr>
              <a:t>ইশ্রায়েল </a:t>
            </a:r>
            <a:endParaRPr lang="en-US" sz="800" dirty="0">
              <a:solidFill>
                <a:srgbClr val="000000"/>
              </a:solidFill>
              <a:latin typeface="Helvetica" charset="0"/>
            </a:endParaRPr>
          </a:p>
        </p:txBody>
      </p:sp>
      <p:sp>
        <p:nvSpPr>
          <p:cNvPr id="4297" name="Rectangle 112"/>
          <p:cNvSpPr>
            <a:spLocks noChangeArrowheads="1"/>
          </p:cNvSpPr>
          <p:nvPr/>
        </p:nvSpPr>
        <p:spPr bwMode="auto">
          <a:xfrm>
            <a:off x="6680201" y="2143125"/>
            <a:ext cx="774250" cy="212879"/>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a:solidFill>
                  <a:srgbClr val="000000"/>
                </a:solidFill>
                <a:latin typeface="Helvetica" charset="0"/>
              </a:rPr>
              <a:t>১০             ২</a:t>
            </a:r>
            <a:endParaRPr lang="en-US" sz="800" dirty="0">
              <a:solidFill>
                <a:srgbClr val="000000"/>
              </a:solidFill>
              <a:latin typeface="Helvetica" charset="0"/>
            </a:endParaRPr>
          </a:p>
        </p:txBody>
      </p:sp>
      <p:sp>
        <p:nvSpPr>
          <p:cNvPr id="4298" name="Rectangle 113"/>
          <p:cNvSpPr>
            <a:spLocks noChangeArrowheads="1"/>
          </p:cNvSpPr>
          <p:nvPr/>
        </p:nvSpPr>
        <p:spPr bwMode="auto">
          <a:xfrm>
            <a:off x="6597651" y="2498725"/>
            <a:ext cx="955389"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solidFill>
                  <a:srgbClr val="000000"/>
                </a:solidFill>
                <a:latin typeface="Helvetica" charset="0"/>
              </a:rPr>
              <a:t> </a:t>
            </a:r>
            <a:r>
              <a:rPr lang="bn-IN" sz="800" dirty="0">
                <a:solidFill>
                  <a:srgbClr val="000000"/>
                </a:solidFill>
                <a:latin typeface="Helvetica" charset="0"/>
              </a:rPr>
              <a:t>২০-জে </a:t>
            </a:r>
            <a:r>
              <a:rPr lang="en-US" sz="800" dirty="0">
                <a:solidFill>
                  <a:srgbClr val="000000"/>
                </a:solidFill>
                <a:latin typeface="Helvetica" charset="0"/>
              </a:rPr>
              <a:t>  </a:t>
            </a:r>
            <a:r>
              <a:rPr lang="bn-IN" sz="800" dirty="0">
                <a:solidFill>
                  <a:srgbClr val="000000"/>
                </a:solidFill>
                <a:latin typeface="Helvetica" charset="0"/>
              </a:rPr>
              <a:t> ২০-আর</a:t>
            </a:r>
            <a:endParaRPr lang="en-US" sz="800" dirty="0">
              <a:solidFill>
                <a:srgbClr val="000000"/>
              </a:solidFill>
              <a:latin typeface="Helvetica" charset="0"/>
            </a:endParaRPr>
          </a:p>
        </p:txBody>
      </p:sp>
      <p:sp>
        <p:nvSpPr>
          <p:cNvPr id="4299" name="Rectangle 114"/>
          <p:cNvSpPr>
            <a:spLocks noChangeArrowheads="1"/>
          </p:cNvSpPr>
          <p:nvPr/>
        </p:nvSpPr>
        <p:spPr bwMode="auto">
          <a:xfrm>
            <a:off x="6615113" y="2689225"/>
            <a:ext cx="84478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solidFill>
                  <a:srgbClr val="000000"/>
                </a:solidFill>
                <a:latin typeface="Helvetica" charset="0"/>
              </a:rPr>
              <a:t> </a:t>
            </a:r>
            <a:r>
              <a:rPr lang="bn-IN" sz="800" dirty="0">
                <a:solidFill>
                  <a:srgbClr val="000000"/>
                </a:solidFill>
                <a:latin typeface="Helvetica" charset="0"/>
              </a:rPr>
              <a:t>২০০        ৩৫০</a:t>
            </a:r>
            <a:endParaRPr lang="en-US" sz="800" dirty="0">
              <a:solidFill>
                <a:srgbClr val="000000"/>
              </a:solidFill>
              <a:latin typeface="Helvetica" charset="0"/>
            </a:endParaRPr>
          </a:p>
        </p:txBody>
      </p:sp>
      <p:sp>
        <p:nvSpPr>
          <p:cNvPr id="4300" name="Rectangle 115"/>
          <p:cNvSpPr>
            <a:spLocks noChangeArrowheads="1"/>
          </p:cNvSpPr>
          <p:nvPr/>
        </p:nvSpPr>
        <p:spPr bwMode="auto">
          <a:xfrm>
            <a:off x="6538913" y="2854325"/>
            <a:ext cx="1000273"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a:solidFill>
                  <a:srgbClr val="000000"/>
                </a:solidFill>
                <a:latin typeface="Helvetica" charset="0"/>
              </a:rPr>
              <a:t>  অশূর        বাবিল</a:t>
            </a:r>
            <a:endParaRPr lang="en-US" sz="800" dirty="0">
              <a:solidFill>
                <a:srgbClr val="000000"/>
              </a:solidFill>
              <a:latin typeface="Helvetica" charset="0"/>
            </a:endParaRPr>
          </a:p>
        </p:txBody>
      </p:sp>
      <p:sp>
        <p:nvSpPr>
          <p:cNvPr id="4301" name="Line 116"/>
          <p:cNvSpPr>
            <a:spLocks noChangeShapeType="1"/>
          </p:cNvSpPr>
          <p:nvPr/>
        </p:nvSpPr>
        <p:spPr bwMode="auto">
          <a:xfrm>
            <a:off x="6627813" y="28384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 name="Rectangle 117"/>
          <p:cNvSpPr>
            <a:spLocks noChangeArrowheads="1"/>
          </p:cNvSpPr>
          <p:nvPr/>
        </p:nvSpPr>
        <p:spPr bwMode="auto">
          <a:xfrm>
            <a:off x="6618288" y="1800225"/>
            <a:ext cx="89607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800" dirty="0">
                <a:solidFill>
                  <a:srgbClr val="000000"/>
                </a:solidFill>
                <a:latin typeface="Helvetica" charset="0"/>
              </a:rPr>
              <a:t>উত্তর       দক্ষিণ </a:t>
            </a:r>
            <a:endParaRPr lang="en-US" sz="800" dirty="0">
              <a:solidFill>
                <a:srgbClr val="000000"/>
              </a:solidFill>
              <a:latin typeface="Helvetica" charset="0"/>
            </a:endParaRPr>
          </a:p>
        </p:txBody>
      </p:sp>
      <p:sp>
        <p:nvSpPr>
          <p:cNvPr id="4303" name="Line 118"/>
          <p:cNvSpPr>
            <a:spLocks noChangeShapeType="1"/>
          </p:cNvSpPr>
          <p:nvPr/>
        </p:nvSpPr>
        <p:spPr bwMode="auto">
          <a:xfrm>
            <a:off x="6621463" y="30162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4" name="Line 119"/>
          <p:cNvSpPr>
            <a:spLocks noChangeShapeType="1"/>
          </p:cNvSpPr>
          <p:nvPr/>
        </p:nvSpPr>
        <p:spPr bwMode="auto">
          <a:xfrm>
            <a:off x="7059613" y="1866900"/>
            <a:ext cx="0" cy="1181100"/>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9896" name="Rectangle 120"/>
          <p:cNvSpPr>
            <a:spLocks noChangeArrowheads="1"/>
          </p:cNvSpPr>
          <p:nvPr/>
        </p:nvSpPr>
        <p:spPr bwMode="auto">
          <a:xfrm>
            <a:off x="6764398" y="2308225"/>
            <a:ext cx="671658" cy="212879"/>
          </a:xfrm>
          <a:prstGeom prst="rect">
            <a:avLst/>
          </a:prstGeom>
          <a:noFill/>
          <a:ln w="12700">
            <a:noFill/>
            <a:miter lim="800000"/>
            <a:headEnd/>
            <a:tailEnd/>
          </a:ln>
          <a:effectLst/>
        </p:spPr>
        <p:txBody>
          <a:bodyPr wrap="none" lIns="90487" tIns="44450" rIns="90487" bIns="44450">
            <a:spAutoFit/>
          </a:bodyPr>
          <a:lstStyle/>
          <a:p>
            <a:pPr>
              <a:defRPr/>
            </a:pPr>
            <a:r>
              <a:rPr lang="bn-IN" sz="800" dirty="0">
                <a:solidFill>
                  <a:srgbClr val="000000"/>
                </a:solidFill>
                <a:effectLst>
                  <a:outerShdw blurRad="38100" dist="38100" dir="2700000" algn="tl">
                    <a:srgbClr val="FFFFFF"/>
                  </a:outerShdw>
                </a:effectLst>
                <a:latin typeface="Helvetica" charset="0"/>
              </a:rPr>
              <a:t>ভাববাদিরা</a:t>
            </a:r>
            <a:endParaRPr lang="en-US" sz="800" dirty="0">
              <a:solidFill>
                <a:srgbClr val="000000"/>
              </a:solidFill>
              <a:effectLst>
                <a:outerShdw blurRad="38100" dist="38100" dir="2700000" algn="tl">
                  <a:srgbClr val="FFFFFF"/>
                </a:outerShdw>
              </a:effectLst>
              <a:latin typeface="Helvetica" charset="0"/>
            </a:endParaRPr>
          </a:p>
        </p:txBody>
      </p:sp>
      <p:sp>
        <p:nvSpPr>
          <p:cNvPr id="4306" name="Line 121"/>
          <p:cNvSpPr>
            <a:spLocks noChangeShapeType="1"/>
          </p:cNvSpPr>
          <p:nvPr/>
        </p:nvSpPr>
        <p:spPr bwMode="auto">
          <a:xfrm>
            <a:off x="6735763" y="1625600"/>
            <a:ext cx="736600" cy="0"/>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 name="Rectangle 122"/>
          <p:cNvSpPr>
            <a:spLocks noChangeArrowheads="1"/>
          </p:cNvSpPr>
          <p:nvPr/>
        </p:nvSpPr>
        <p:spPr bwMode="auto">
          <a:xfrm>
            <a:off x="6748463" y="1441450"/>
            <a:ext cx="66204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 – দ - স</a:t>
            </a:r>
            <a:endParaRPr lang="en-US" sz="900" dirty="0">
              <a:solidFill>
                <a:srgbClr val="000000"/>
              </a:solidFill>
              <a:latin typeface="Helvetica" charset="0"/>
            </a:endParaRPr>
          </a:p>
        </p:txBody>
      </p:sp>
      <p:sp>
        <p:nvSpPr>
          <p:cNvPr id="4308" name="Line 123"/>
          <p:cNvSpPr>
            <a:spLocks noChangeShapeType="1"/>
          </p:cNvSpPr>
          <p:nvPr/>
        </p:nvSpPr>
        <p:spPr bwMode="auto">
          <a:xfrm>
            <a:off x="6621463" y="21399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9" name="Line 124"/>
          <p:cNvSpPr>
            <a:spLocks noChangeShapeType="1"/>
          </p:cNvSpPr>
          <p:nvPr/>
        </p:nvSpPr>
        <p:spPr bwMode="auto">
          <a:xfrm flipV="1">
            <a:off x="6627813" y="230505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10" name="Line 125"/>
          <p:cNvSpPr>
            <a:spLocks noChangeShapeType="1"/>
          </p:cNvSpPr>
          <p:nvPr/>
        </p:nvSpPr>
        <p:spPr bwMode="auto">
          <a:xfrm flipV="1">
            <a:off x="6627813" y="1962150"/>
            <a:ext cx="873125"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11" name="Rectangle 126"/>
          <p:cNvSpPr>
            <a:spLocks noChangeArrowheads="1"/>
          </p:cNvSpPr>
          <p:nvPr/>
        </p:nvSpPr>
        <p:spPr bwMode="auto">
          <a:xfrm>
            <a:off x="6580188" y="1263650"/>
            <a:ext cx="836613"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bn-IN" sz="900" dirty="0">
                <a:solidFill>
                  <a:srgbClr val="000000"/>
                </a:solidFill>
                <a:latin typeface="Chicago" charset="0"/>
              </a:rPr>
              <a:t>রাজপদ</a:t>
            </a:r>
            <a:endParaRPr lang="en-US" sz="900" dirty="0">
              <a:solidFill>
                <a:srgbClr val="000000"/>
              </a:solidFill>
              <a:latin typeface="Chicago" charset="0"/>
            </a:endParaRPr>
          </a:p>
        </p:txBody>
      </p:sp>
      <p:sp>
        <p:nvSpPr>
          <p:cNvPr id="4312" name="Rectangle 127"/>
          <p:cNvSpPr>
            <a:spLocks noChangeArrowheads="1"/>
          </p:cNvSpPr>
          <p:nvPr/>
        </p:nvSpPr>
        <p:spPr bwMode="auto">
          <a:xfrm>
            <a:off x="7008813" y="1978025"/>
            <a:ext cx="569913"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dirty="0">
                <a:solidFill>
                  <a:srgbClr val="000000"/>
                </a:solidFill>
                <a:latin typeface="Helvetica" charset="0"/>
              </a:rPr>
              <a:t> </a:t>
            </a:r>
            <a:r>
              <a:rPr lang="bn-IN" sz="800" dirty="0">
                <a:solidFill>
                  <a:srgbClr val="000000"/>
                </a:solidFill>
                <a:latin typeface="Helvetica" charset="0"/>
              </a:rPr>
              <a:t>যিহূদা</a:t>
            </a:r>
            <a:endParaRPr lang="en-US" sz="800" dirty="0">
              <a:solidFill>
                <a:srgbClr val="000000"/>
              </a:solidFill>
              <a:latin typeface="Helvetica" charset="0"/>
            </a:endParaRPr>
          </a:p>
        </p:txBody>
      </p:sp>
      <p:sp>
        <p:nvSpPr>
          <p:cNvPr id="4313" name="Line 128"/>
          <p:cNvSpPr>
            <a:spLocks noChangeShapeType="1"/>
          </p:cNvSpPr>
          <p:nvPr/>
        </p:nvSpPr>
        <p:spPr bwMode="auto">
          <a:xfrm>
            <a:off x="7046913" y="1797050"/>
            <a:ext cx="19050" cy="520700"/>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14" name="Line 129"/>
          <p:cNvSpPr>
            <a:spLocks noChangeShapeType="1"/>
          </p:cNvSpPr>
          <p:nvPr/>
        </p:nvSpPr>
        <p:spPr bwMode="auto">
          <a:xfrm>
            <a:off x="6646863" y="36639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15" name="Line 130"/>
          <p:cNvSpPr>
            <a:spLocks noChangeShapeType="1"/>
          </p:cNvSpPr>
          <p:nvPr/>
        </p:nvSpPr>
        <p:spPr bwMode="auto">
          <a:xfrm>
            <a:off x="6646863" y="38417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16" name="Rectangle 131"/>
          <p:cNvSpPr>
            <a:spLocks noChangeArrowheads="1"/>
          </p:cNvSpPr>
          <p:nvPr/>
        </p:nvSpPr>
        <p:spPr bwMode="auto">
          <a:xfrm>
            <a:off x="6732588" y="3654425"/>
            <a:ext cx="85440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৩ সুদীর্ঘ যাত্রা </a:t>
            </a:r>
            <a:endParaRPr lang="en-US" sz="900" dirty="0">
              <a:solidFill>
                <a:srgbClr val="000000"/>
              </a:solidFill>
              <a:latin typeface="Helvetica" charset="0"/>
            </a:endParaRPr>
          </a:p>
        </p:txBody>
      </p:sp>
      <p:sp>
        <p:nvSpPr>
          <p:cNvPr id="4318" name="Rectangle 133"/>
          <p:cNvSpPr>
            <a:spLocks noChangeArrowheads="1"/>
          </p:cNvSpPr>
          <p:nvPr/>
        </p:nvSpPr>
        <p:spPr bwMode="auto">
          <a:xfrm>
            <a:off x="6645849" y="4054283"/>
            <a:ext cx="831850" cy="22826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bn-IN" sz="900" dirty="0">
                <a:solidFill>
                  <a:srgbClr val="000000"/>
                </a:solidFill>
                <a:latin typeface="Helvetica" charset="0"/>
              </a:rPr>
              <a:t>স – ই - নি</a:t>
            </a:r>
            <a:endParaRPr lang="en-US" sz="900" dirty="0">
              <a:solidFill>
                <a:srgbClr val="000000"/>
              </a:solidFill>
              <a:latin typeface="Helvetica" charset="0"/>
            </a:endParaRPr>
          </a:p>
        </p:txBody>
      </p:sp>
      <p:sp>
        <p:nvSpPr>
          <p:cNvPr id="4319" name="Rectangle 134"/>
          <p:cNvSpPr>
            <a:spLocks noChangeArrowheads="1"/>
          </p:cNvSpPr>
          <p:nvPr/>
        </p:nvSpPr>
        <p:spPr bwMode="auto">
          <a:xfrm>
            <a:off x="6681943" y="3222625"/>
            <a:ext cx="700512"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000" dirty="0">
                <a:solidFill>
                  <a:srgbClr val="000000"/>
                </a:solidFill>
                <a:latin typeface="Chicago" charset="0"/>
              </a:rPr>
              <a:t>বন্দিদশা  </a:t>
            </a:r>
            <a:endParaRPr lang="en-US" sz="900" dirty="0">
              <a:solidFill>
                <a:srgbClr val="000000"/>
              </a:solidFill>
              <a:latin typeface="Chicago" charset="0"/>
            </a:endParaRPr>
          </a:p>
        </p:txBody>
      </p:sp>
      <p:sp>
        <p:nvSpPr>
          <p:cNvPr id="4320" name="Rectangle 135"/>
          <p:cNvSpPr>
            <a:spLocks noChangeArrowheads="1"/>
          </p:cNvSpPr>
          <p:nvPr/>
        </p:nvSpPr>
        <p:spPr bwMode="auto">
          <a:xfrm>
            <a:off x="6689726" y="3476625"/>
            <a:ext cx="58349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৭০ বছর</a:t>
            </a:r>
            <a:endParaRPr lang="en-US" sz="900" dirty="0">
              <a:solidFill>
                <a:srgbClr val="000000"/>
              </a:solidFill>
              <a:latin typeface="Helvetica" charset="0"/>
            </a:endParaRPr>
          </a:p>
        </p:txBody>
      </p:sp>
      <p:sp>
        <p:nvSpPr>
          <p:cNvPr id="4322" name="Line 137"/>
          <p:cNvSpPr>
            <a:spLocks noChangeShapeType="1"/>
          </p:cNvSpPr>
          <p:nvPr/>
        </p:nvSpPr>
        <p:spPr bwMode="auto">
          <a:xfrm>
            <a:off x="6646863" y="403860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23" name="Line 138"/>
          <p:cNvSpPr>
            <a:spLocks noChangeShapeType="1"/>
          </p:cNvSpPr>
          <p:nvPr/>
        </p:nvSpPr>
        <p:spPr bwMode="auto">
          <a:xfrm>
            <a:off x="6621463" y="1612900"/>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22"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3"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4"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5"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6"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7"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8"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9"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0"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1"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pic>
        <p:nvPicPr>
          <p:cNvPr id="4146"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147" name="Line 193"/>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4148"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4149"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50"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51"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53"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54"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59978" name="Rectangle 202"/>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5400" dirty="0">
                <a:solidFill>
                  <a:srgbClr val="FAFD00"/>
                </a:solidFill>
                <a:latin typeface="Times" pitchFamily="-107" charset="0"/>
              </a:rPr>
              <a:t>সৃ৭নী য </a:t>
            </a:r>
            <a:endParaRPr lang="en-US" sz="5400" dirty="0">
              <a:solidFill>
                <a:srgbClr val="FAFD00"/>
              </a:solidFill>
              <a:latin typeface="Times" pitchFamily="-107" charset="0"/>
            </a:endParaRPr>
          </a:p>
        </p:txBody>
      </p:sp>
      <p:sp>
        <p:nvSpPr>
          <p:cNvPr id="459980" name="Rectangle 204"/>
          <p:cNvSpPr>
            <a:spLocks noChangeArrowheads="1"/>
          </p:cNvSpPr>
          <p:nvPr/>
        </p:nvSpPr>
        <p:spPr bwMode="auto">
          <a:xfrm>
            <a:off x="626336" y="3473737"/>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5400" dirty="0">
                <a:solidFill>
                  <a:srgbClr val="00FF00"/>
                </a:solidFill>
                <a:latin typeface="Times" pitchFamily="-107" charset="0"/>
              </a:rPr>
              <a:t>৭</a:t>
            </a:r>
            <a:r>
              <a:rPr lang="en-US" sz="5400" dirty="0">
                <a:solidFill>
                  <a:srgbClr val="00FF00"/>
                </a:solidFill>
                <a:latin typeface="Times" pitchFamily="-107" charset="0"/>
              </a:rPr>
              <a:t> = </a:t>
            </a:r>
            <a:r>
              <a:rPr lang="bn-IN" sz="5400" dirty="0">
                <a:solidFill>
                  <a:srgbClr val="00FF00"/>
                </a:solidFill>
                <a:latin typeface="Times" pitchFamily="-107" charset="0"/>
              </a:rPr>
              <a:t>৪</a:t>
            </a:r>
            <a:r>
              <a:rPr lang="en-US" sz="5400" dirty="0">
                <a:solidFill>
                  <a:srgbClr val="00FF00"/>
                </a:solidFill>
                <a:latin typeface="Times" pitchFamily="-107" charset="0"/>
              </a:rPr>
              <a:t> + </a:t>
            </a:r>
            <a:r>
              <a:rPr lang="bn-IN" sz="5400" dirty="0">
                <a:solidFill>
                  <a:srgbClr val="00FF00"/>
                </a:solidFill>
                <a:latin typeface="Times" pitchFamily="-107" charset="0"/>
              </a:rPr>
              <a:t>৩</a:t>
            </a:r>
            <a:r>
              <a:rPr lang="en-US" sz="5400" dirty="0">
                <a:solidFill>
                  <a:srgbClr val="00FF00"/>
                </a:solidFill>
                <a:latin typeface="Times" pitchFamily="-107" charset="0"/>
              </a:rPr>
              <a:t> </a:t>
            </a:r>
          </a:p>
        </p:txBody>
      </p:sp>
      <p:sp>
        <p:nvSpPr>
          <p:cNvPr id="45998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160"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5" name="Text Box 209"/>
          <p:cNvSpPr txBox="1">
            <a:spLocks noChangeArrowheads="1"/>
          </p:cNvSpPr>
          <p:nvPr/>
        </p:nvSpPr>
        <p:spPr bwMode="auto">
          <a:xfrm rot="16200000">
            <a:off x="4560094" y="2156152"/>
            <a:ext cx="3235325" cy="523220"/>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a:solidFill>
                  <a:srgbClr val="EEFF4B"/>
                </a:solidFill>
                <a:latin typeface="Times" pitchFamily="-107" charset="0"/>
              </a:rPr>
              <a:t>৩     সমাজ </a:t>
            </a:r>
            <a:endParaRPr lang="en-US" sz="2800" dirty="0">
              <a:solidFill>
                <a:srgbClr val="EEFF4B"/>
              </a:solidFill>
              <a:latin typeface="Times" pitchFamily="-107" charset="0"/>
            </a:endParaRPr>
          </a:p>
        </p:txBody>
      </p:sp>
      <p:sp>
        <p:nvSpPr>
          <p:cNvPr id="4162"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3"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8" name="Text Box 212"/>
          <p:cNvSpPr txBox="1">
            <a:spLocks noChangeArrowheads="1"/>
          </p:cNvSpPr>
          <p:nvPr/>
        </p:nvSpPr>
        <p:spPr bwMode="auto">
          <a:xfrm rot="-5385664">
            <a:off x="6005513" y="4409609"/>
            <a:ext cx="354012"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a:solidFill>
                  <a:srgbClr val="EEFF4B"/>
                </a:solidFill>
                <a:latin typeface="Times" pitchFamily="-107" charset="0"/>
              </a:rPr>
              <a:t>নী</a:t>
            </a:r>
            <a:endParaRPr lang="en-US" sz="2800" dirty="0">
              <a:solidFill>
                <a:srgbClr val="EEFF4B"/>
              </a:solidFill>
              <a:latin typeface="Times" pitchFamily="-107" charset="0"/>
              <a:ea typeface="+mn-ea"/>
              <a:cs typeface="+mn-cs"/>
            </a:endParaRPr>
          </a:p>
        </p:txBody>
      </p:sp>
      <p:sp>
        <p:nvSpPr>
          <p:cNvPr id="459989" name="Text Box 213"/>
          <p:cNvSpPr txBox="1">
            <a:spLocks noChangeArrowheads="1"/>
          </p:cNvSpPr>
          <p:nvPr/>
        </p:nvSpPr>
        <p:spPr bwMode="auto">
          <a:xfrm rot="-5400000">
            <a:off x="6016626" y="5422433"/>
            <a:ext cx="341312"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bn-IN" sz="2800" dirty="0">
                <a:solidFill>
                  <a:srgbClr val="EEFF4B"/>
                </a:solidFill>
                <a:latin typeface="Times" pitchFamily="-107" charset="0"/>
              </a:rPr>
              <a:t>য</a:t>
            </a:r>
            <a:endParaRPr lang="en-US" sz="2800" dirty="0">
              <a:solidFill>
                <a:srgbClr val="EEFF4B"/>
              </a:solidFill>
              <a:latin typeface="Times" pitchFamily="-107" charset="0"/>
              <a:ea typeface="+mn-ea"/>
              <a:cs typeface="+mn-cs"/>
            </a:endParaRPr>
          </a:p>
        </p:txBody>
      </p:sp>
      <p:sp>
        <p:nvSpPr>
          <p:cNvPr id="4166"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1" name="Text Box 215"/>
          <p:cNvSpPr txBox="1">
            <a:spLocks noChangeArrowheads="1"/>
          </p:cNvSpPr>
          <p:nvPr/>
        </p:nvSpPr>
        <p:spPr bwMode="auto">
          <a:xfrm rot="-5388536">
            <a:off x="2768601" y="3869858"/>
            <a:ext cx="1966912" cy="523220"/>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a:solidFill>
                  <a:srgbClr val="EEFF4B"/>
                </a:solidFill>
                <a:latin typeface="Times" pitchFamily="-107" charset="0"/>
              </a:rPr>
              <a:t>৪ ব্যক্তি </a:t>
            </a:r>
            <a:endParaRPr lang="en-US" sz="2800" dirty="0">
              <a:solidFill>
                <a:srgbClr val="EEFF4B"/>
              </a:solidFill>
              <a:latin typeface="Times" pitchFamily="-107" charset="0"/>
            </a:endParaRPr>
          </a:p>
        </p:txBody>
      </p:sp>
      <p:sp>
        <p:nvSpPr>
          <p:cNvPr id="4168"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70"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71"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6" name="Text Box 220"/>
          <p:cNvSpPr txBox="1">
            <a:spLocks noChangeArrowheads="1"/>
          </p:cNvSpPr>
          <p:nvPr/>
        </p:nvSpPr>
        <p:spPr bwMode="auto">
          <a:xfrm rot="-5400000">
            <a:off x="3540126" y="1025058"/>
            <a:ext cx="341312"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a:solidFill>
                  <a:srgbClr val="EEFF4B"/>
                </a:solidFill>
                <a:latin typeface="Times" pitchFamily="-107" charset="0"/>
              </a:rPr>
              <a:t>সৃ</a:t>
            </a:r>
            <a:endParaRPr lang="en-US" sz="2800" dirty="0">
              <a:solidFill>
                <a:srgbClr val="EEFF4B"/>
              </a:solidFill>
              <a:latin typeface="Times" pitchFamily="-107" charset="0"/>
            </a:endParaRPr>
          </a:p>
        </p:txBody>
      </p:sp>
      <p:sp>
        <p:nvSpPr>
          <p:cNvPr id="4173"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83"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87"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8"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9"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0"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1"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2"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002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3" name="Text Box 247"/>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dirty="0">
                <a:solidFill>
                  <a:schemeClr val="tx1"/>
                </a:solidFill>
                <a:latin typeface="Comic Sans MS" pitchFamily="-107" charset="0"/>
                <a:ea typeface="+mn-ea"/>
                <a:cs typeface="+mn-cs"/>
              </a:rPr>
              <a:t>আদিপুস্তক থেকে ইষ্টার;  বাকি থেকে মালাখি</a:t>
            </a:r>
            <a:endParaRPr lang="en-US" sz="1200" dirty="0">
              <a:solidFill>
                <a:schemeClr val="tx1"/>
              </a:solidFill>
              <a:latin typeface="Comic Sans MS" pitchFamily="-107" charset="0"/>
              <a:ea typeface="+mn-ea"/>
              <a:cs typeface="+mn-cs"/>
            </a:endParaRPr>
          </a:p>
        </p:txBody>
      </p:sp>
      <p:sp>
        <p:nvSpPr>
          <p:cNvPr id="4197" name="Text Box 24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60029" name="Oval 253"/>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30" name="Oval 254"/>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35" name="Rectangle 259"/>
          <p:cNvSpPr>
            <a:spLocks noChangeArrowheads="1"/>
          </p:cNvSpPr>
          <p:nvPr/>
        </p:nvSpPr>
        <p:spPr bwMode="auto">
          <a:xfrm>
            <a:off x="8107363"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01</a:t>
            </a:r>
          </a:p>
        </p:txBody>
      </p:sp>
      <p:grpSp>
        <p:nvGrpSpPr>
          <p:cNvPr id="3" name="Group 260"/>
          <p:cNvGrpSpPr>
            <a:grpSpLocks/>
          </p:cNvGrpSpPr>
          <p:nvPr/>
        </p:nvGrpSpPr>
        <p:grpSpPr bwMode="auto">
          <a:xfrm>
            <a:off x="5184775" y="1360488"/>
            <a:ext cx="2894013" cy="4484687"/>
            <a:chOff x="3247" y="839"/>
            <a:chExt cx="1823" cy="2825"/>
          </a:xfrm>
        </p:grpSpPr>
        <p:grpSp>
          <p:nvGrpSpPr>
            <p:cNvPr id="4" name="Group 261"/>
            <p:cNvGrpSpPr>
              <a:grpSpLocks/>
            </p:cNvGrpSpPr>
            <p:nvPr/>
          </p:nvGrpSpPr>
          <p:grpSpPr bwMode="auto">
            <a:xfrm>
              <a:off x="3247" y="1390"/>
              <a:ext cx="331" cy="369"/>
              <a:chOff x="1567" y="1192"/>
              <a:chExt cx="331" cy="369"/>
            </a:xfrm>
          </p:grpSpPr>
          <p:grpSp>
            <p:nvGrpSpPr>
              <p:cNvPr id="5" name="Group 262"/>
              <p:cNvGrpSpPr>
                <a:grpSpLocks/>
              </p:cNvGrpSpPr>
              <p:nvPr/>
            </p:nvGrpSpPr>
            <p:grpSpPr bwMode="auto">
              <a:xfrm>
                <a:off x="1567" y="1192"/>
                <a:ext cx="331" cy="369"/>
                <a:chOff x="1084" y="711"/>
                <a:chExt cx="2950" cy="2769"/>
              </a:xfrm>
            </p:grpSpPr>
            <p:grpSp>
              <p:nvGrpSpPr>
                <p:cNvPr id="6" name="Group 263"/>
                <p:cNvGrpSpPr>
                  <a:grpSpLocks/>
                </p:cNvGrpSpPr>
                <p:nvPr/>
              </p:nvGrpSpPr>
              <p:grpSpPr bwMode="auto">
                <a:xfrm>
                  <a:off x="1084" y="711"/>
                  <a:ext cx="2950" cy="2769"/>
                  <a:chOff x="2707" y="548"/>
                  <a:chExt cx="2950" cy="2769"/>
                </a:xfrm>
              </p:grpSpPr>
              <p:grpSp>
                <p:nvGrpSpPr>
                  <p:cNvPr id="7" name="Group 264"/>
                  <p:cNvGrpSpPr>
                    <a:grpSpLocks/>
                  </p:cNvGrpSpPr>
                  <p:nvPr/>
                </p:nvGrpSpPr>
                <p:grpSpPr bwMode="auto">
                  <a:xfrm>
                    <a:off x="3180" y="1046"/>
                    <a:ext cx="2105" cy="1421"/>
                    <a:chOff x="578" y="2316"/>
                    <a:chExt cx="2105" cy="1421"/>
                  </a:xfrm>
                </p:grpSpPr>
                <p:sp>
                  <p:nvSpPr>
                    <p:cNvPr id="4263" name="Freeform 265"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64" name="Freeform 266"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262" name="Picture 267"/>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256" name="Freeform 268"/>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57" name="Freeform 269"/>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58" name="Freeform 270"/>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59" name="Freeform 271"/>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60" name="Freeform 272"/>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254" name="Rectangle 273"/>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8" name="Group 274"/>
            <p:cNvGrpSpPr>
              <a:grpSpLocks/>
            </p:cNvGrpSpPr>
            <p:nvPr/>
          </p:nvGrpSpPr>
          <p:grpSpPr bwMode="auto">
            <a:xfrm>
              <a:off x="3250" y="3295"/>
              <a:ext cx="331" cy="369"/>
              <a:chOff x="1567" y="1192"/>
              <a:chExt cx="331" cy="369"/>
            </a:xfrm>
          </p:grpSpPr>
          <p:grpSp>
            <p:nvGrpSpPr>
              <p:cNvPr id="9" name="Group 275"/>
              <p:cNvGrpSpPr>
                <a:grpSpLocks/>
              </p:cNvGrpSpPr>
              <p:nvPr/>
            </p:nvGrpSpPr>
            <p:grpSpPr bwMode="auto">
              <a:xfrm>
                <a:off x="1567" y="1192"/>
                <a:ext cx="331" cy="369"/>
                <a:chOff x="1084" y="711"/>
                <a:chExt cx="2950" cy="2769"/>
              </a:xfrm>
            </p:grpSpPr>
            <p:grpSp>
              <p:nvGrpSpPr>
                <p:cNvPr id="10" name="Group 276"/>
                <p:cNvGrpSpPr>
                  <a:grpSpLocks/>
                </p:cNvGrpSpPr>
                <p:nvPr/>
              </p:nvGrpSpPr>
              <p:grpSpPr bwMode="auto">
                <a:xfrm>
                  <a:off x="1084" y="711"/>
                  <a:ext cx="2950" cy="2769"/>
                  <a:chOff x="2707" y="548"/>
                  <a:chExt cx="2950" cy="2769"/>
                </a:xfrm>
              </p:grpSpPr>
              <p:grpSp>
                <p:nvGrpSpPr>
                  <p:cNvPr id="11" name="Group 277"/>
                  <p:cNvGrpSpPr>
                    <a:grpSpLocks/>
                  </p:cNvGrpSpPr>
                  <p:nvPr/>
                </p:nvGrpSpPr>
                <p:grpSpPr bwMode="auto">
                  <a:xfrm>
                    <a:off x="3180" y="1046"/>
                    <a:ext cx="2105" cy="1421"/>
                    <a:chOff x="578" y="2316"/>
                    <a:chExt cx="2105" cy="1421"/>
                  </a:xfrm>
                </p:grpSpPr>
                <p:sp>
                  <p:nvSpPr>
                    <p:cNvPr id="4251" name="Freeform 278"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52" name="Freeform 279"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250" name="Picture 280"/>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244" name="Freeform 281"/>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45" name="Freeform 282"/>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46" name="Freeform 283"/>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47" name="Freeform 284"/>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48" name="Freeform 285"/>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242" name="Rectangle 286"/>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12" name="Group 287"/>
            <p:cNvGrpSpPr>
              <a:grpSpLocks/>
            </p:cNvGrpSpPr>
            <p:nvPr/>
          </p:nvGrpSpPr>
          <p:grpSpPr bwMode="auto">
            <a:xfrm>
              <a:off x="4739" y="839"/>
              <a:ext cx="331" cy="369"/>
              <a:chOff x="1567" y="1192"/>
              <a:chExt cx="331" cy="369"/>
            </a:xfrm>
          </p:grpSpPr>
          <p:grpSp>
            <p:nvGrpSpPr>
              <p:cNvPr id="13" name="Group 288"/>
              <p:cNvGrpSpPr>
                <a:grpSpLocks/>
              </p:cNvGrpSpPr>
              <p:nvPr/>
            </p:nvGrpSpPr>
            <p:grpSpPr bwMode="auto">
              <a:xfrm>
                <a:off x="1567" y="1192"/>
                <a:ext cx="331" cy="369"/>
                <a:chOff x="1084" y="711"/>
                <a:chExt cx="2950" cy="2769"/>
              </a:xfrm>
            </p:grpSpPr>
            <p:grpSp>
              <p:nvGrpSpPr>
                <p:cNvPr id="14" name="Group 289"/>
                <p:cNvGrpSpPr>
                  <a:grpSpLocks/>
                </p:cNvGrpSpPr>
                <p:nvPr/>
              </p:nvGrpSpPr>
              <p:grpSpPr bwMode="auto">
                <a:xfrm>
                  <a:off x="1084" y="711"/>
                  <a:ext cx="2950" cy="2769"/>
                  <a:chOff x="2707" y="548"/>
                  <a:chExt cx="2950" cy="2769"/>
                </a:xfrm>
              </p:grpSpPr>
              <p:grpSp>
                <p:nvGrpSpPr>
                  <p:cNvPr id="15" name="Group 290"/>
                  <p:cNvGrpSpPr>
                    <a:grpSpLocks/>
                  </p:cNvGrpSpPr>
                  <p:nvPr/>
                </p:nvGrpSpPr>
                <p:grpSpPr bwMode="auto">
                  <a:xfrm>
                    <a:off x="3180" y="1046"/>
                    <a:ext cx="2105" cy="1421"/>
                    <a:chOff x="578" y="2316"/>
                    <a:chExt cx="2105" cy="1421"/>
                  </a:xfrm>
                </p:grpSpPr>
                <p:sp>
                  <p:nvSpPr>
                    <p:cNvPr id="4239" name="Freeform 291"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40" name="Freeform 292"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238" name="Picture 293"/>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232" name="Freeform 294"/>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33" name="Freeform 295"/>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34" name="Freeform 296"/>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35" name="Freeform 297"/>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36" name="Freeform 298"/>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230" name="Rectangle 299"/>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16" name="Group 300"/>
            <p:cNvGrpSpPr>
              <a:grpSpLocks/>
            </p:cNvGrpSpPr>
            <p:nvPr/>
          </p:nvGrpSpPr>
          <p:grpSpPr bwMode="auto">
            <a:xfrm>
              <a:off x="4739" y="1351"/>
              <a:ext cx="331" cy="369"/>
              <a:chOff x="1567" y="1192"/>
              <a:chExt cx="331" cy="369"/>
            </a:xfrm>
          </p:grpSpPr>
          <p:grpSp>
            <p:nvGrpSpPr>
              <p:cNvPr id="17" name="Group 301"/>
              <p:cNvGrpSpPr>
                <a:grpSpLocks/>
              </p:cNvGrpSpPr>
              <p:nvPr/>
            </p:nvGrpSpPr>
            <p:grpSpPr bwMode="auto">
              <a:xfrm>
                <a:off x="1567" y="1192"/>
                <a:ext cx="331" cy="369"/>
                <a:chOff x="1084" y="711"/>
                <a:chExt cx="2950" cy="2769"/>
              </a:xfrm>
            </p:grpSpPr>
            <p:grpSp>
              <p:nvGrpSpPr>
                <p:cNvPr id="18" name="Group 302"/>
                <p:cNvGrpSpPr>
                  <a:grpSpLocks/>
                </p:cNvGrpSpPr>
                <p:nvPr/>
              </p:nvGrpSpPr>
              <p:grpSpPr bwMode="auto">
                <a:xfrm>
                  <a:off x="1084" y="711"/>
                  <a:ext cx="2950" cy="2769"/>
                  <a:chOff x="2707" y="548"/>
                  <a:chExt cx="2950" cy="2769"/>
                </a:xfrm>
              </p:grpSpPr>
              <p:grpSp>
                <p:nvGrpSpPr>
                  <p:cNvPr id="19" name="Group 303"/>
                  <p:cNvGrpSpPr>
                    <a:grpSpLocks/>
                  </p:cNvGrpSpPr>
                  <p:nvPr/>
                </p:nvGrpSpPr>
                <p:grpSpPr bwMode="auto">
                  <a:xfrm>
                    <a:off x="3180" y="1046"/>
                    <a:ext cx="2105" cy="1421"/>
                    <a:chOff x="578" y="2316"/>
                    <a:chExt cx="2105" cy="1421"/>
                  </a:xfrm>
                </p:grpSpPr>
                <p:sp>
                  <p:nvSpPr>
                    <p:cNvPr id="4227" name="Freeform 304" descr="Cork"/>
                    <p:cNvSpPr>
                      <a:spLocks/>
                    </p:cNvSpPr>
                    <p:nvPr/>
                  </p:nvSpPr>
                  <p:spPr bwMode="auto">
                    <a:xfrm>
                      <a:off x="633" y="2316"/>
                      <a:ext cx="2050" cy="256"/>
                    </a:xfrm>
                    <a:custGeom>
                      <a:avLst/>
                      <a:gdLst>
                        <a:gd name="T0" fmla="*/ 24068576 w 592"/>
                        <a:gd name="T1" fmla="*/ 25245059 h 90"/>
                        <a:gd name="T2" fmla="*/ 65230758 w 592"/>
                        <a:gd name="T3" fmla="*/ 12346027 h 90"/>
                        <a:gd name="T4" fmla="*/ 101370370 w 592"/>
                        <a:gd name="T5" fmla="*/ 10057995 h 90"/>
                        <a:gd name="T6" fmla="*/ 136603218 w 592"/>
                        <a:gd name="T7" fmla="*/ 8982252 h 90"/>
                        <a:gd name="T8" fmla="*/ 333207537 w 592"/>
                        <a:gd name="T9" fmla="*/ 9569576 h 90"/>
                        <a:gd name="T10" fmla="*/ 451492197 w 592"/>
                        <a:gd name="T11" fmla="*/ 11240161 h 90"/>
                        <a:gd name="T12" fmla="*/ 505741708 w 592"/>
                        <a:gd name="T13" fmla="*/ 12933877 h 90"/>
                        <a:gd name="T14" fmla="*/ 707289393 w 592"/>
                        <a:gd name="T15" fmla="*/ 14604464 h 90"/>
                        <a:gd name="T16" fmla="*/ 1004563782 w 592"/>
                        <a:gd name="T17" fmla="*/ 12346027 h 90"/>
                        <a:gd name="T18" fmla="*/ 1402774461 w 592"/>
                        <a:gd name="T19" fmla="*/ 4547066 h 90"/>
                        <a:gd name="T20" fmla="*/ 1546327636 w 592"/>
                        <a:gd name="T21" fmla="*/ 0 h 90"/>
                        <a:gd name="T22" fmla="*/ 1700771443 w 592"/>
                        <a:gd name="T23" fmla="*/ 587275 h 90"/>
                        <a:gd name="T24" fmla="*/ 1754113804 w 592"/>
                        <a:gd name="T25" fmla="*/ 8386924 h 90"/>
                        <a:gd name="T26" fmla="*/ 1760048416 w 592"/>
                        <a:gd name="T27" fmla="*/ 10057995 h 90"/>
                        <a:gd name="T28" fmla="*/ 1730045228 w 592"/>
                        <a:gd name="T29" fmla="*/ 16846353 h 90"/>
                        <a:gd name="T30" fmla="*/ 1735980006 w 592"/>
                        <a:gd name="T31" fmla="*/ 185514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228" name="Freeform 305" descr="Cork"/>
                    <p:cNvSpPr>
                      <a:spLocks/>
                    </p:cNvSpPr>
                    <p:nvPr/>
                  </p:nvSpPr>
                  <p:spPr bwMode="auto">
                    <a:xfrm>
                      <a:off x="578" y="2506"/>
                      <a:ext cx="2074" cy="1231"/>
                    </a:xfrm>
                    <a:custGeom>
                      <a:avLst/>
                      <a:gdLst>
                        <a:gd name="T0" fmla="*/ 1778311852 w 599"/>
                        <a:gd name="T1" fmla="*/ 0 h 432"/>
                        <a:gd name="T2" fmla="*/ 1766433421 w 599"/>
                        <a:gd name="T3" fmla="*/ 1695053 h 432"/>
                        <a:gd name="T4" fmla="*/ 1748339914 w 599"/>
                        <a:gd name="T5" fmla="*/ 2825062 h 432"/>
                        <a:gd name="T6" fmla="*/ 1737188428 w 599"/>
                        <a:gd name="T7" fmla="*/ 6851068 h 432"/>
                        <a:gd name="T8" fmla="*/ 1654000562 w 599"/>
                        <a:gd name="T9" fmla="*/ 26373440 h 432"/>
                        <a:gd name="T10" fmla="*/ 1558880876 w 599"/>
                        <a:gd name="T11" fmla="*/ 59654015 h 432"/>
                        <a:gd name="T12" fmla="*/ 1528926333 w 599"/>
                        <a:gd name="T13" fmla="*/ 76242746 h 432"/>
                        <a:gd name="T14" fmla="*/ 1499741573 w 599"/>
                        <a:gd name="T15" fmla="*/ 100286758 h 432"/>
                        <a:gd name="T16" fmla="*/ 1469767599 w 599"/>
                        <a:gd name="T17" fmla="*/ 115288690 h 432"/>
                        <a:gd name="T18" fmla="*/ 1368426582 w 599"/>
                        <a:gd name="T19" fmla="*/ 120995571 h 432"/>
                        <a:gd name="T20" fmla="*/ 1285244203 w 599"/>
                        <a:gd name="T21" fmla="*/ 118670611 h 432"/>
                        <a:gd name="T22" fmla="*/ 1250046024 w 599"/>
                        <a:gd name="T23" fmla="*/ 117465382 h 432"/>
                        <a:gd name="T24" fmla="*/ 1262210629 w 599"/>
                        <a:gd name="T25" fmla="*/ 100881587 h 432"/>
                        <a:gd name="T26" fmla="*/ 1279314883 w 599"/>
                        <a:gd name="T27" fmla="*/ 96857286 h 432"/>
                        <a:gd name="T28" fmla="*/ 1202063227 w 599"/>
                        <a:gd name="T29" fmla="*/ 94030659 h 432"/>
                        <a:gd name="T30" fmla="*/ 1029702390 w 599"/>
                        <a:gd name="T31" fmla="*/ 90535268 h 432"/>
                        <a:gd name="T32" fmla="*/ 335293484 w 599"/>
                        <a:gd name="T33" fmla="*/ 103208211 h 432"/>
                        <a:gd name="T34" fmla="*/ 306109312 w 599"/>
                        <a:gd name="T35" fmla="*/ 105502373 h 432"/>
                        <a:gd name="T36" fmla="*/ 258041827 w 599"/>
                        <a:gd name="T37" fmla="*/ 112348976 h 432"/>
                        <a:gd name="T38" fmla="*/ 157773743 w 599"/>
                        <a:gd name="T39" fmla="*/ 123821235 h 432"/>
                        <a:gd name="T40" fmla="*/ 85682490 w 599"/>
                        <a:gd name="T41" fmla="*/ 120995571 h 432"/>
                        <a:gd name="T42" fmla="*/ 50482870 w 599"/>
                        <a:gd name="T43" fmla="*/ 118670611 h 432"/>
                        <a:gd name="T44" fmla="*/ 20534792 w 599"/>
                        <a:gd name="T45" fmla="*/ 114048317 h 432"/>
                        <a:gd name="T46" fmla="*/ 32680551 w 599"/>
                        <a:gd name="T47" fmla="*/ 106628103 h 432"/>
                        <a:gd name="T48" fmla="*/ 50482870 w 599"/>
                        <a:gd name="T49" fmla="*/ 95765132 h 432"/>
                        <a:gd name="T50" fmla="*/ 79751719 w 599"/>
                        <a:gd name="T51" fmla="*/ 75152094 h 432"/>
                        <a:gd name="T52" fmla="*/ 85682490 w 599"/>
                        <a:gd name="T53" fmla="*/ 53895237 h 432"/>
                        <a:gd name="T54" fmla="*/ 91611353 w 599"/>
                        <a:gd name="T55" fmla="*/ 36106213 h 432"/>
                        <a:gd name="T56" fmla="*/ 85682490 w 599"/>
                        <a:gd name="T57" fmla="*/ 23547802 h 432"/>
                        <a:gd name="T58" fmla="*/ 62654529 w 599"/>
                        <a:gd name="T59" fmla="*/ 8545918 h 432"/>
                        <a:gd name="T60" fmla="*/ 56723793 w 599"/>
                        <a:gd name="T61" fmla="*/ 402600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226" name="Picture 306"/>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220" name="Freeform 307"/>
                <p:cNvSpPr>
                  <a:spLocks/>
                </p:cNvSpPr>
                <p:nvPr/>
              </p:nvSpPr>
              <p:spPr bwMode="auto">
                <a:xfrm>
                  <a:off x="1616" y="2649"/>
                  <a:ext cx="88" cy="277"/>
                </a:xfrm>
                <a:custGeom>
                  <a:avLst/>
                  <a:gdLst>
                    <a:gd name="T0" fmla="*/ 110 w 85"/>
                    <a:gd name="T1" fmla="*/ 29 h 318"/>
                    <a:gd name="T2" fmla="*/ 96 w 85"/>
                    <a:gd name="T3" fmla="*/ 13 h 318"/>
                    <a:gd name="T4" fmla="*/ 71 w 85"/>
                    <a:gd name="T5" fmla="*/ 8 h 318"/>
                    <a:gd name="T6" fmla="*/ 83 w 85"/>
                    <a:gd name="T7" fmla="*/ 13 h 318"/>
                    <a:gd name="T8" fmla="*/ 96 w 85"/>
                    <a:gd name="T9" fmla="*/ 5 h 318"/>
                    <a:gd name="T10" fmla="*/ 57 w 85"/>
                    <a:gd name="T11" fmla="*/ 3 h 318"/>
                    <a:gd name="T12" fmla="*/ 57 w 85"/>
                    <a:gd name="T13" fmla="*/ 8 h 318"/>
                    <a:gd name="T14" fmla="*/ 71 w 85"/>
                    <a:gd name="T15" fmla="*/ 36 h 318"/>
                    <a:gd name="T16" fmla="*/ 42 w 85"/>
                    <a:gd name="T17" fmla="*/ 30 h 318"/>
                    <a:gd name="T18" fmla="*/ 57 w 85"/>
                    <a:gd name="T19" fmla="*/ 24 h 318"/>
                    <a:gd name="T20" fmla="*/ 71 w 85"/>
                    <a:gd name="T21" fmla="*/ 30 h 318"/>
                    <a:gd name="T22" fmla="*/ 57 w 85"/>
                    <a:gd name="T23" fmla="*/ 19 h 318"/>
                    <a:gd name="T24" fmla="*/ 71 w 85"/>
                    <a:gd name="T25" fmla="*/ 29 h 318"/>
                    <a:gd name="T26" fmla="*/ 57 w 85"/>
                    <a:gd name="T27" fmla="*/ 23 h 318"/>
                    <a:gd name="T28" fmla="*/ 71 w 85"/>
                    <a:gd name="T29" fmla="*/ 28 h 318"/>
                    <a:gd name="T30" fmla="*/ 83 w 85"/>
                    <a:gd name="T31" fmla="*/ 32 h 318"/>
                    <a:gd name="T32" fmla="*/ 110 w 85"/>
                    <a:gd name="T33" fmla="*/ 38 h 318"/>
                    <a:gd name="T34" fmla="*/ 121 w 85"/>
                    <a:gd name="T35" fmla="*/ 44 h 318"/>
                    <a:gd name="T36" fmla="*/ 110 w 85"/>
                    <a:gd name="T37" fmla="*/ 53 h 318"/>
                    <a:gd name="T38" fmla="*/ 96 w 85"/>
                    <a:gd name="T39" fmla="*/ 51 h 318"/>
                    <a:gd name="T40" fmla="*/ 83 w 85"/>
                    <a:gd name="T41" fmla="*/ 60 h 318"/>
                    <a:gd name="T42" fmla="*/ 57 w 85"/>
                    <a:gd name="T43" fmla="*/ 56 h 318"/>
                    <a:gd name="T44" fmla="*/ 42 w 85"/>
                    <a:gd name="T45" fmla="*/ 38 h 318"/>
                    <a:gd name="T46" fmla="*/ 34 w 85"/>
                    <a:gd name="T47" fmla="*/ 47 h 318"/>
                    <a:gd name="T48" fmla="*/ 5 w 85"/>
                    <a:gd name="T49" fmla="*/ 40 h 318"/>
                    <a:gd name="T50" fmla="*/ 57 w 85"/>
                    <a:gd name="T51" fmla="*/ 28 h 318"/>
                    <a:gd name="T52" fmla="*/ 96 w 85"/>
                    <a:gd name="T53" fmla="*/ 32 h 318"/>
                    <a:gd name="T54" fmla="*/ 110 w 85"/>
                    <a:gd name="T55" fmla="*/ 43 h 318"/>
                    <a:gd name="T56" fmla="*/ 96 w 85"/>
                    <a:gd name="T57" fmla="*/ 36 h 318"/>
                    <a:gd name="T58" fmla="*/ 96 w 85"/>
                    <a:gd name="T59" fmla="*/ 3 h 318"/>
                    <a:gd name="T60" fmla="*/ 71 w 85"/>
                    <a:gd name="T61" fmla="*/ 7 h 318"/>
                    <a:gd name="T62" fmla="*/ 34 w 85"/>
                    <a:gd name="T63" fmla="*/ 8 h 318"/>
                    <a:gd name="T64" fmla="*/ 57 w 85"/>
                    <a:gd name="T65" fmla="*/ 18 h 318"/>
                    <a:gd name="T66" fmla="*/ 83 w 85"/>
                    <a:gd name="T67" fmla="*/ 25 h 318"/>
                    <a:gd name="T68" fmla="*/ 110 w 85"/>
                    <a:gd name="T69" fmla="*/ 2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21" name="Freeform 308"/>
                <p:cNvSpPr>
                  <a:spLocks/>
                </p:cNvSpPr>
                <p:nvPr/>
              </p:nvSpPr>
              <p:spPr bwMode="auto">
                <a:xfrm>
                  <a:off x="1635" y="2647"/>
                  <a:ext cx="109" cy="309"/>
                </a:xfrm>
                <a:custGeom>
                  <a:avLst/>
                  <a:gdLst>
                    <a:gd name="T0" fmla="*/ 1 w 105"/>
                    <a:gd name="T1" fmla="*/ 0 h 354"/>
                    <a:gd name="T2" fmla="*/ 145 w 105"/>
                    <a:gd name="T3" fmla="*/ 3 h 354"/>
                    <a:gd name="T4" fmla="*/ 114 w 105"/>
                    <a:gd name="T5" fmla="*/ 6 h 354"/>
                    <a:gd name="T6" fmla="*/ 131 w 105"/>
                    <a:gd name="T7" fmla="*/ 12 h 354"/>
                    <a:gd name="T8" fmla="*/ 131 w 105"/>
                    <a:gd name="T9" fmla="*/ 29 h 354"/>
                    <a:gd name="T10" fmla="*/ 152 w 105"/>
                    <a:gd name="T11" fmla="*/ 33 h 354"/>
                    <a:gd name="T12" fmla="*/ 152 w 105"/>
                    <a:gd name="T13" fmla="*/ 47 h 354"/>
                    <a:gd name="T14" fmla="*/ 131 w 105"/>
                    <a:gd name="T15" fmla="*/ 65 h 354"/>
                    <a:gd name="T16" fmla="*/ 108 w 105"/>
                    <a:gd name="T17" fmla="*/ 70 h 354"/>
                    <a:gd name="T18" fmla="*/ 26 w 105"/>
                    <a:gd name="T19" fmla="*/ 62 h 354"/>
                    <a:gd name="T20" fmla="*/ 12 w 105"/>
                    <a:gd name="T21" fmla="*/ 55 h 354"/>
                    <a:gd name="T22" fmla="*/ 26 w 105"/>
                    <a:gd name="T23" fmla="*/ 48 h 354"/>
                    <a:gd name="T24" fmla="*/ 9 w 105"/>
                    <a:gd name="T25" fmla="*/ 19 h 354"/>
                    <a:gd name="T26" fmla="*/ 32 w 105"/>
                    <a:gd name="T27" fmla="*/ 9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22" name="Freeform 309"/>
                <p:cNvSpPr>
                  <a:spLocks/>
                </p:cNvSpPr>
                <p:nvPr/>
              </p:nvSpPr>
              <p:spPr bwMode="auto">
                <a:xfrm>
                  <a:off x="3008" y="2583"/>
                  <a:ext cx="155" cy="328"/>
                </a:xfrm>
                <a:custGeom>
                  <a:avLst/>
                  <a:gdLst>
                    <a:gd name="T0" fmla="*/ 226 w 149"/>
                    <a:gd name="T1" fmla="*/ 3 h 376"/>
                    <a:gd name="T2" fmla="*/ 214 w 149"/>
                    <a:gd name="T3" fmla="*/ 20 h 376"/>
                    <a:gd name="T4" fmla="*/ 200 w 149"/>
                    <a:gd name="T5" fmla="*/ 25 h 376"/>
                    <a:gd name="T6" fmla="*/ 196 w 149"/>
                    <a:gd name="T7" fmla="*/ 27 h 376"/>
                    <a:gd name="T8" fmla="*/ 167 w 149"/>
                    <a:gd name="T9" fmla="*/ 47 h 376"/>
                    <a:gd name="T10" fmla="*/ 132 w 149"/>
                    <a:gd name="T11" fmla="*/ 61 h 376"/>
                    <a:gd name="T12" fmla="*/ 107 w 149"/>
                    <a:gd name="T13" fmla="*/ 70 h 376"/>
                    <a:gd name="T14" fmla="*/ 88 w 149"/>
                    <a:gd name="T15" fmla="*/ 70 h 376"/>
                    <a:gd name="T16" fmla="*/ 30 w 149"/>
                    <a:gd name="T17" fmla="*/ 72 h 376"/>
                    <a:gd name="T18" fmla="*/ 2 w 149"/>
                    <a:gd name="T19" fmla="*/ 68 h 376"/>
                    <a:gd name="T20" fmla="*/ 5 w 149"/>
                    <a:gd name="T21" fmla="*/ 61 h 376"/>
                    <a:gd name="T22" fmla="*/ 8 w 149"/>
                    <a:gd name="T23" fmla="*/ 44 h 376"/>
                    <a:gd name="T24" fmla="*/ 33 w 149"/>
                    <a:gd name="T25" fmla="*/ 38 h 376"/>
                    <a:gd name="T26" fmla="*/ 54 w 149"/>
                    <a:gd name="T27" fmla="*/ 21 h 376"/>
                    <a:gd name="T28" fmla="*/ 67 w 149"/>
                    <a:gd name="T29" fmla="*/ 15 h 376"/>
                    <a:gd name="T30" fmla="*/ 128 w 149"/>
                    <a:gd name="T31" fmla="*/ 3 h 376"/>
                    <a:gd name="T32" fmla="*/ 196 w 149"/>
                    <a:gd name="T33" fmla="*/ 3 h 376"/>
                    <a:gd name="T34" fmla="*/ 22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23" name="Freeform 310"/>
                <p:cNvSpPr>
                  <a:spLocks/>
                </p:cNvSpPr>
                <p:nvPr/>
              </p:nvSpPr>
              <p:spPr bwMode="auto">
                <a:xfrm>
                  <a:off x="1714" y="1020"/>
                  <a:ext cx="99" cy="440"/>
                </a:xfrm>
                <a:custGeom>
                  <a:avLst/>
                  <a:gdLst>
                    <a:gd name="T0" fmla="*/ 38 w 96"/>
                    <a:gd name="T1" fmla="*/ 95 h 504"/>
                    <a:gd name="T2" fmla="*/ 87 w 96"/>
                    <a:gd name="T3" fmla="*/ 97 h 504"/>
                    <a:gd name="T4" fmla="*/ 104 w 96"/>
                    <a:gd name="T5" fmla="*/ 89 h 504"/>
                    <a:gd name="T6" fmla="*/ 104 w 96"/>
                    <a:gd name="T7" fmla="*/ 63 h 504"/>
                    <a:gd name="T8" fmla="*/ 128 w 96"/>
                    <a:gd name="T9" fmla="*/ 42 h 504"/>
                    <a:gd name="T10" fmla="*/ 138 w 96"/>
                    <a:gd name="T11" fmla="*/ 34 h 504"/>
                    <a:gd name="T12" fmla="*/ 128 w 96"/>
                    <a:gd name="T13" fmla="*/ 10 h 504"/>
                    <a:gd name="T14" fmla="*/ 111 w 96"/>
                    <a:gd name="T15" fmla="*/ 3 h 504"/>
                    <a:gd name="T16" fmla="*/ 41 w 96"/>
                    <a:gd name="T17" fmla="*/ 5 h 504"/>
                    <a:gd name="T18" fmla="*/ 38 w 96"/>
                    <a:gd name="T19" fmla="*/ 24 h 504"/>
                    <a:gd name="T20" fmla="*/ 44 w 96"/>
                    <a:gd name="T21" fmla="*/ 71 h 504"/>
                    <a:gd name="T22" fmla="*/ 56 w 96"/>
                    <a:gd name="T23" fmla="*/ 80 h 504"/>
                    <a:gd name="T24" fmla="*/ 36 w 96"/>
                    <a:gd name="T25" fmla="*/ 93 h 504"/>
                    <a:gd name="T26" fmla="*/ 38 w 96"/>
                    <a:gd name="T27" fmla="*/ 9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224" name="Freeform 311"/>
                <p:cNvSpPr>
                  <a:spLocks/>
                </p:cNvSpPr>
                <p:nvPr/>
              </p:nvSpPr>
              <p:spPr bwMode="auto">
                <a:xfrm>
                  <a:off x="3431" y="1007"/>
                  <a:ext cx="156" cy="358"/>
                </a:xfrm>
                <a:custGeom>
                  <a:avLst/>
                  <a:gdLst>
                    <a:gd name="T0" fmla="*/ 5 w 150"/>
                    <a:gd name="T1" fmla="*/ 75 h 410"/>
                    <a:gd name="T2" fmla="*/ 64 w 150"/>
                    <a:gd name="T3" fmla="*/ 81 h 410"/>
                    <a:gd name="T4" fmla="*/ 128 w 150"/>
                    <a:gd name="T5" fmla="*/ 79 h 410"/>
                    <a:gd name="T6" fmla="*/ 150 w 150"/>
                    <a:gd name="T7" fmla="*/ 71 h 410"/>
                    <a:gd name="T8" fmla="*/ 184 w 150"/>
                    <a:gd name="T9" fmla="*/ 54 h 410"/>
                    <a:gd name="T10" fmla="*/ 205 w 150"/>
                    <a:gd name="T11" fmla="*/ 43 h 410"/>
                    <a:gd name="T12" fmla="*/ 217 w 150"/>
                    <a:gd name="T13" fmla="*/ 38 h 410"/>
                    <a:gd name="T14" fmla="*/ 222 w 150"/>
                    <a:gd name="T15" fmla="*/ 23 h 410"/>
                    <a:gd name="T16" fmla="*/ 231 w 150"/>
                    <a:gd name="T17" fmla="*/ 20 h 410"/>
                    <a:gd name="T18" fmla="*/ 234 w 150"/>
                    <a:gd name="T19" fmla="*/ 9 h 410"/>
                    <a:gd name="T20" fmla="*/ 208 w 150"/>
                    <a:gd name="T21" fmla="*/ 0 h 410"/>
                    <a:gd name="T22" fmla="*/ 150 w 150"/>
                    <a:gd name="T23" fmla="*/ 3 h 410"/>
                    <a:gd name="T24" fmla="*/ 123 w 150"/>
                    <a:gd name="T25" fmla="*/ 10 h 410"/>
                    <a:gd name="T26" fmla="*/ 106 w 150"/>
                    <a:gd name="T27" fmla="*/ 27 h 410"/>
                    <a:gd name="T28" fmla="*/ 92 w 150"/>
                    <a:gd name="T29" fmla="*/ 31 h 410"/>
                    <a:gd name="T30" fmla="*/ 67 w 150"/>
                    <a:gd name="T31" fmla="*/ 43 h 410"/>
                    <a:gd name="T32" fmla="*/ 64 w 150"/>
                    <a:gd name="T33" fmla="*/ 45 h 410"/>
                    <a:gd name="T34" fmla="*/ 54 w 150"/>
                    <a:gd name="T35" fmla="*/ 45 h 410"/>
                    <a:gd name="T36" fmla="*/ 50 w 150"/>
                    <a:gd name="T37" fmla="*/ 50 h 410"/>
                    <a:gd name="T38" fmla="*/ 44 w 150"/>
                    <a:gd name="T39" fmla="*/ 51 h 410"/>
                    <a:gd name="T40" fmla="*/ 28 w 150"/>
                    <a:gd name="T41" fmla="*/ 69 h 410"/>
                    <a:gd name="T42" fmla="*/ 10 w 150"/>
                    <a:gd name="T43" fmla="*/ 75 h 410"/>
                    <a:gd name="T44" fmla="*/ 2 w 150"/>
                    <a:gd name="T45" fmla="*/ 76 h 410"/>
                    <a:gd name="T46" fmla="*/ 5 w 150"/>
                    <a:gd name="T47" fmla="*/ 7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218" name="Rectangle 312"/>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460031" name="Text Box 255"/>
          <p:cNvSpPr txBox="1">
            <a:spLocks noChangeArrowheads="1"/>
          </p:cNvSpPr>
          <p:nvPr/>
        </p:nvSpPr>
        <p:spPr bwMode="auto">
          <a:xfrm>
            <a:off x="5064125" y="2297113"/>
            <a:ext cx="6477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a:solidFill>
                  <a:srgbClr val="FFFFFF"/>
                </a:solidFill>
                <a:effectLst>
                  <a:outerShdw blurRad="50800" dist="101600" dir="2700000" algn="tl" rotWithShape="0">
                    <a:srgbClr val="000000"/>
                  </a:outerShdw>
                </a:effectLst>
                <a:latin typeface="Kosher-Normal" charset="0"/>
              </a:rPr>
              <a:t>এসি</a:t>
            </a:r>
            <a:endParaRPr lang="en-US" i="1" dirty="0"/>
          </a:p>
        </p:txBody>
      </p:sp>
      <p:sp>
        <p:nvSpPr>
          <p:cNvPr id="460032" name="Text Box 256"/>
          <p:cNvSpPr txBox="1">
            <a:spLocks noChangeArrowheads="1"/>
          </p:cNvSpPr>
          <p:nvPr/>
        </p:nvSpPr>
        <p:spPr bwMode="auto">
          <a:xfrm>
            <a:off x="5064125" y="5340350"/>
            <a:ext cx="6731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a:solidFill>
                  <a:schemeClr val="tx1"/>
                </a:solidFill>
                <a:effectLst>
                  <a:outerShdw blurRad="50800" dist="76200" dir="2700000" algn="tl" rotWithShape="0">
                    <a:srgbClr val="000000"/>
                  </a:outerShdw>
                </a:effectLst>
                <a:latin typeface="Kosher-Normal" charset="0"/>
              </a:rPr>
              <a:t>এলসি</a:t>
            </a:r>
            <a:endParaRPr lang="en-US" b="0" i="1" dirty="0">
              <a:solidFill>
                <a:schemeClr val="tx1"/>
              </a:solidFill>
              <a:effectLst>
                <a:outerShdw blurRad="50800" dist="76200" dir="2700000" algn="tl" rotWithShape="0">
                  <a:srgbClr val="000000"/>
                </a:outerShdw>
              </a:effectLst>
              <a:latin typeface="Helvetica" charset="0"/>
            </a:endParaRPr>
          </a:p>
          <a:p>
            <a:pPr algn="ctr">
              <a:spcBef>
                <a:spcPct val="50000"/>
              </a:spcBef>
              <a:defRPr/>
            </a:pPr>
            <a:endParaRPr lang="en-US" i="1" dirty="0"/>
          </a:p>
        </p:txBody>
      </p:sp>
      <p:sp>
        <p:nvSpPr>
          <p:cNvPr id="460033" name="Text Box 257"/>
          <p:cNvSpPr txBox="1">
            <a:spLocks noChangeArrowheads="1"/>
          </p:cNvSpPr>
          <p:nvPr/>
        </p:nvSpPr>
        <p:spPr bwMode="auto">
          <a:xfrm>
            <a:off x="7423150" y="142716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a:solidFill>
                  <a:schemeClr val="tx1"/>
                </a:solidFill>
                <a:latin typeface="Kosher-Normal" charset="0"/>
              </a:rPr>
              <a:t>ডিসি</a:t>
            </a:r>
            <a:endParaRPr lang="en-US" i="1" dirty="0"/>
          </a:p>
        </p:txBody>
      </p:sp>
      <p:sp>
        <p:nvSpPr>
          <p:cNvPr id="460034" name="Text Box 258"/>
          <p:cNvSpPr txBox="1">
            <a:spLocks noChangeArrowheads="1"/>
          </p:cNvSpPr>
          <p:nvPr/>
        </p:nvSpPr>
        <p:spPr bwMode="auto">
          <a:xfrm>
            <a:off x="7426325" y="22590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i="1" dirty="0">
                <a:solidFill>
                  <a:schemeClr val="tx1"/>
                </a:solidFill>
                <a:latin typeface="Kosher-Normal" charset="0"/>
              </a:rPr>
              <a:t>এনসি</a:t>
            </a:r>
            <a:endParaRPr lang="en-US" i="1" dirty="0"/>
          </a:p>
        </p:txBody>
      </p:sp>
      <p:sp>
        <p:nvSpPr>
          <p:cNvPr id="4208" name="Rectangle 313"/>
          <p:cNvSpPr>
            <a:spLocks noChangeArrowheads="1"/>
          </p:cNvSpPr>
          <p:nvPr/>
        </p:nvSpPr>
        <p:spPr bwMode="auto">
          <a:xfrm>
            <a:off x="8580438" y="647065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a:solidFill>
                  <a:schemeClr val="tx1"/>
                </a:solidFill>
              </a:rPr>
              <a:t>2</a:t>
            </a:r>
          </a:p>
        </p:txBody>
      </p:sp>
      <p:sp>
        <p:nvSpPr>
          <p:cNvPr id="460091" name="AutoShape 315"/>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20" name="Group 319"/>
          <p:cNvGrpSpPr>
            <a:grpSpLocks/>
          </p:cNvGrpSpPr>
          <p:nvPr/>
        </p:nvGrpSpPr>
        <p:grpSpPr bwMode="auto">
          <a:xfrm>
            <a:off x="519113" y="312738"/>
            <a:ext cx="854075" cy="1704975"/>
            <a:chOff x="327" y="161"/>
            <a:chExt cx="538" cy="1074"/>
          </a:xfrm>
        </p:grpSpPr>
        <p:sp>
          <p:nvSpPr>
            <p:cNvPr id="460096" name="Rectangle 3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460097" name="Line 321"/>
            <p:cNvSpPr>
              <a:spLocks noChangeShapeType="1"/>
            </p:cNvSpPr>
            <p:nvPr/>
          </p:nvSpPr>
          <p:spPr bwMode="auto">
            <a:xfrm flipV="1">
              <a:off x="500"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21" name="Group 321"/>
          <p:cNvGrpSpPr>
            <a:grpSpLocks/>
          </p:cNvGrpSpPr>
          <p:nvPr/>
        </p:nvGrpSpPr>
        <p:grpSpPr bwMode="auto">
          <a:xfrm>
            <a:off x="4277417" y="3417144"/>
            <a:ext cx="954087" cy="650875"/>
            <a:chOff x="7988300" y="3451860"/>
            <a:chExt cx="954088" cy="650240"/>
          </a:xfrm>
        </p:grpSpPr>
        <p:sp>
          <p:nvSpPr>
            <p:cNvPr id="410" name="Freeform 228"/>
            <p:cNvSpPr>
              <a:spLocks/>
            </p:cNvSpPr>
            <p:nvPr/>
          </p:nvSpPr>
          <p:spPr bwMode="auto">
            <a:xfrm>
              <a:off x="8570913" y="3581908"/>
              <a:ext cx="204788" cy="7771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411" name="Rectangle 229"/>
            <p:cNvSpPr>
              <a:spLocks noChangeArrowheads="1"/>
            </p:cNvSpPr>
            <p:nvPr/>
          </p:nvSpPr>
          <p:spPr bwMode="auto">
            <a:xfrm>
              <a:off x="8151812"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412" name="Freeform 230"/>
            <p:cNvSpPr>
              <a:spLocks/>
            </p:cNvSpPr>
            <p:nvPr/>
          </p:nvSpPr>
          <p:spPr bwMode="auto">
            <a:xfrm>
              <a:off x="8566151" y="3542259"/>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413" name="AutoShape 231"/>
            <p:cNvSpPr>
              <a:spLocks noChangeArrowheads="1"/>
            </p:cNvSpPr>
            <p:nvPr/>
          </p:nvSpPr>
          <p:spPr bwMode="auto">
            <a:xfrm>
              <a:off x="7988300" y="3456617"/>
              <a:ext cx="730251" cy="290230"/>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414" name="Rectangle 232"/>
            <p:cNvSpPr>
              <a:spLocks noChangeArrowheads="1"/>
            </p:cNvSpPr>
            <p:nvPr/>
          </p:nvSpPr>
          <p:spPr bwMode="auto">
            <a:xfrm>
              <a:off x="7989887" y="3604111"/>
              <a:ext cx="952501"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415" name="Rectangle 233"/>
            <p:cNvSpPr>
              <a:spLocks noChangeArrowheads="1"/>
            </p:cNvSpPr>
            <p:nvPr/>
          </p:nvSpPr>
          <p:spPr bwMode="auto">
            <a:xfrm>
              <a:off x="8101012" y="3862621"/>
              <a:ext cx="514351"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416" name="AutoShape 234"/>
            <p:cNvSpPr>
              <a:spLocks noChangeArrowheads="1"/>
            </p:cNvSpPr>
            <p:nvPr/>
          </p:nvSpPr>
          <p:spPr bwMode="auto">
            <a:xfrm>
              <a:off x="8007350" y="3488336"/>
              <a:ext cx="692151" cy="29023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17" name="Line 235"/>
            <p:cNvSpPr>
              <a:spLocks noChangeShapeType="1"/>
            </p:cNvSpPr>
            <p:nvPr/>
          </p:nvSpPr>
          <p:spPr bwMode="auto">
            <a:xfrm>
              <a:off x="8034337" y="3840418"/>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8" name="Line 236"/>
            <p:cNvSpPr>
              <a:spLocks noChangeShapeType="1"/>
            </p:cNvSpPr>
            <p:nvPr/>
          </p:nvSpPr>
          <p:spPr bwMode="auto">
            <a:xfrm>
              <a:off x="8031162" y="4025974"/>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9" name="Rectangle 237"/>
            <p:cNvSpPr>
              <a:spLocks noChangeArrowheads="1"/>
            </p:cNvSpPr>
            <p:nvPr/>
          </p:nvSpPr>
          <p:spPr bwMode="auto">
            <a:xfrm>
              <a:off x="8023225" y="3451860"/>
              <a:ext cx="577080" cy="228268"/>
            </a:xfrm>
            <a:prstGeom prst="rect">
              <a:avLst/>
            </a:prstGeom>
            <a:noFill/>
            <a:ln w="12700">
              <a:noFill/>
              <a:miter lim="800000"/>
              <a:headEnd/>
              <a:tailEnd/>
            </a:ln>
          </p:spPr>
          <p:txBody>
            <a:bodyPr wrap="none" lIns="90487" tIns="44450" rIns="90487" bIns="44450">
              <a:spAutoFit/>
            </a:bodyPr>
            <a:lstStyle/>
            <a:p>
              <a:pPr algn="l"/>
              <a:r>
                <a:rPr lang="bn-IN" sz="900" b="1" dirty="0">
                  <a:solidFill>
                    <a:srgbClr val="000000"/>
                  </a:solidFill>
                  <a:effectLst/>
                  <a:latin typeface="Chicago" charset="0"/>
                </a:rPr>
                <a:t>যোষেফ </a:t>
              </a:r>
              <a:endParaRPr lang="en-US" sz="900" b="1" dirty="0">
                <a:solidFill>
                  <a:srgbClr val="000000"/>
                </a:solidFill>
                <a:effectLst/>
                <a:latin typeface="Chicago" charset="0"/>
              </a:endParaRPr>
            </a:p>
          </p:txBody>
        </p:sp>
        <p:sp>
          <p:nvSpPr>
            <p:cNvPr id="420" name="Rectangle 238"/>
            <p:cNvSpPr>
              <a:spLocks noChangeArrowheads="1"/>
            </p:cNvSpPr>
            <p:nvPr/>
          </p:nvSpPr>
          <p:spPr bwMode="auto">
            <a:xfrm>
              <a:off x="8070850" y="3665538"/>
              <a:ext cx="596316" cy="228268"/>
            </a:xfrm>
            <a:prstGeom prst="rect">
              <a:avLst/>
            </a:prstGeom>
            <a:noFill/>
            <a:ln w="12700">
              <a:noFill/>
              <a:miter lim="800000"/>
              <a:headEnd/>
              <a:tailEnd/>
            </a:ln>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দাসত্ব </a:t>
              </a:r>
              <a:endParaRPr lang="en-US" sz="900">
                <a:solidFill>
                  <a:srgbClr val="000000"/>
                </a:solidFill>
                <a:effectLst/>
                <a:latin typeface="Helvetica" charset="0"/>
              </a:endParaRPr>
            </a:p>
          </p:txBody>
        </p:sp>
        <p:sp>
          <p:nvSpPr>
            <p:cNvPr id="421" name="Rectangle 239"/>
            <p:cNvSpPr>
              <a:spLocks noChangeArrowheads="1"/>
            </p:cNvSpPr>
            <p:nvPr/>
          </p:nvSpPr>
          <p:spPr bwMode="auto">
            <a:xfrm>
              <a:off x="8188960" y="3854450"/>
              <a:ext cx="418383" cy="228045"/>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৪৩০</a:t>
              </a:r>
              <a:endParaRPr lang="en-US" sz="900">
                <a:solidFill>
                  <a:srgbClr val="000000"/>
                </a:solidFill>
                <a:effectLst/>
                <a:latin typeface="Helvetica" charset="0"/>
              </a:endParaRPr>
            </a:p>
          </p:txBody>
        </p:sp>
      </p:grpSp>
      <p:grpSp>
        <p:nvGrpSpPr>
          <p:cNvPr id="22" name="Group 421"/>
          <p:cNvGrpSpPr/>
          <p:nvPr/>
        </p:nvGrpSpPr>
        <p:grpSpPr>
          <a:xfrm>
            <a:off x="4196773" y="5640580"/>
            <a:ext cx="1184716" cy="646112"/>
            <a:chOff x="9396735" y="5243972"/>
            <a:chExt cx="1184716" cy="646112"/>
          </a:xfrm>
        </p:grpSpPr>
        <p:sp>
          <p:nvSpPr>
            <p:cNvPr id="313" name="Freeform 181"/>
            <p:cNvSpPr>
              <a:spLocks/>
            </p:cNvSpPr>
            <p:nvPr/>
          </p:nvSpPr>
          <p:spPr bwMode="auto">
            <a:xfrm>
              <a:off x="10010775" y="5369384"/>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14" name="AutoShape 182"/>
            <p:cNvSpPr>
              <a:spLocks noChangeArrowheads="1"/>
            </p:cNvSpPr>
            <p:nvPr/>
          </p:nvSpPr>
          <p:spPr bwMode="auto">
            <a:xfrm>
              <a:off x="9434512" y="5243972"/>
              <a:ext cx="736600" cy="290512"/>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15" name="Rectangle 231"/>
            <p:cNvSpPr>
              <a:spLocks noChangeArrowheads="1"/>
            </p:cNvSpPr>
            <p:nvPr/>
          </p:nvSpPr>
          <p:spPr bwMode="auto">
            <a:xfrm>
              <a:off x="9429750" y="5391609"/>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16" name="AutoShape 232"/>
            <p:cNvSpPr>
              <a:spLocks noChangeArrowheads="1"/>
            </p:cNvSpPr>
            <p:nvPr/>
          </p:nvSpPr>
          <p:spPr bwMode="auto">
            <a:xfrm>
              <a:off x="9448800" y="5282072"/>
              <a:ext cx="701675" cy="3333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17" name="Rectangle 233"/>
            <p:cNvSpPr>
              <a:spLocks noChangeArrowheads="1"/>
            </p:cNvSpPr>
            <p:nvPr/>
          </p:nvSpPr>
          <p:spPr bwMode="auto">
            <a:xfrm>
              <a:off x="9464675" y="5255046"/>
              <a:ext cx="841355" cy="258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effectLst/>
                </a:rPr>
                <a:t>যিহোশূয়া</a:t>
              </a:r>
              <a:endParaRPr lang="en-US" sz="1050" b="1" dirty="0">
                <a:solidFill>
                  <a:schemeClr val="bg2"/>
                </a:solidFill>
                <a:effectLst/>
                <a:latin typeface="Chicago" charset="0"/>
              </a:endParaRPr>
            </a:p>
          </p:txBody>
        </p:sp>
        <p:sp>
          <p:nvSpPr>
            <p:cNvPr id="318" name="Line 234"/>
            <p:cNvSpPr>
              <a:spLocks noChangeShapeType="1"/>
            </p:cNvSpPr>
            <p:nvPr/>
          </p:nvSpPr>
          <p:spPr bwMode="auto">
            <a:xfrm>
              <a:off x="9485312" y="5626559"/>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19" name="Line 235"/>
            <p:cNvSpPr>
              <a:spLocks noChangeShapeType="1"/>
            </p:cNvSpPr>
            <p:nvPr/>
          </p:nvSpPr>
          <p:spPr bwMode="auto">
            <a:xfrm flipV="1">
              <a:off x="9488487" y="5810709"/>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9" name="Rectangle 233"/>
            <p:cNvSpPr>
              <a:spLocks noChangeArrowheads="1"/>
            </p:cNvSpPr>
            <p:nvPr/>
          </p:nvSpPr>
          <p:spPr bwMode="auto">
            <a:xfrm>
              <a:off x="9396735" y="5429480"/>
              <a:ext cx="1184716" cy="251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rPr>
                <a:t>জেরিকো / অয়</a:t>
              </a:r>
              <a:endParaRPr lang="en-US" sz="1050" b="1" dirty="0">
                <a:solidFill>
                  <a:schemeClr val="bg2"/>
                </a:solidFill>
                <a:effectLst/>
                <a:latin typeface="Chicago" charset="0"/>
              </a:endParaRPr>
            </a:p>
          </p:txBody>
        </p:sp>
        <p:sp>
          <p:nvSpPr>
            <p:cNvPr id="330" name="Rectangle 233"/>
            <p:cNvSpPr>
              <a:spLocks noChangeArrowheads="1"/>
            </p:cNvSpPr>
            <p:nvPr/>
          </p:nvSpPr>
          <p:spPr bwMode="auto">
            <a:xfrm>
              <a:off x="9495888" y="5627786"/>
              <a:ext cx="841355" cy="258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effectLst/>
                </a:rPr>
                <a:t>দেশ ভঙ্গ</a:t>
              </a:r>
              <a:endParaRPr lang="en-US" sz="1050" b="1" dirty="0">
                <a:solidFill>
                  <a:schemeClr val="bg2"/>
                </a:solidFill>
                <a:effectLst/>
                <a:latin typeface="Chicago" charset="0"/>
              </a:endParaRPr>
            </a:p>
          </p:txBody>
        </p:sp>
      </p:grpSp>
      <p:grpSp>
        <p:nvGrpSpPr>
          <p:cNvPr id="23" name="Group 422"/>
          <p:cNvGrpSpPr/>
          <p:nvPr/>
        </p:nvGrpSpPr>
        <p:grpSpPr>
          <a:xfrm>
            <a:off x="4254806" y="4240499"/>
            <a:ext cx="952500" cy="1631950"/>
            <a:chOff x="9410700" y="3854909"/>
            <a:chExt cx="952500" cy="1631950"/>
          </a:xfrm>
        </p:grpSpPr>
        <p:sp>
          <p:nvSpPr>
            <p:cNvPr id="312" name="AutoShape 171"/>
            <p:cNvSpPr>
              <a:spLocks noChangeArrowheads="1"/>
            </p:cNvSpPr>
            <p:nvPr/>
          </p:nvSpPr>
          <p:spPr bwMode="auto">
            <a:xfrm>
              <a:off x="9424987" y="3854909"/>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20" name="Rectangle 236"/>
            <p:cNvSpPr>
              <a:spLocks noChangeArrowheads="1"/>
            </p:cNvSpPr>
            <p:nvPr/>
          </p:nvSpPr>
          <p:spPr bwMode="auto">
            <a:xfrm>
              <a:off x="9410700" y="4002547"/>
              <a:ext cx="952500" cy="1143000"/>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21" name="AutoShape 237"/>
            <p:cNvSpPr>
              <a:spLocks noChangeArrowheads="1"/>
            </p:cNvSpPr>
            <p:nvPr/>
          </p:nvSpPr>
          <p:spPr bwMode="auto">
            <a:xfrm>
              <a:off x="9431337" y="3877134"/>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22" name="Rectangle 238"/>
            <p:cNvSpPr>
              <a:spLocks noChangeArrowheads="1"/>
            </p:cNvSpPr>
            <p:nvPr/>
          </p:nvSpPr>
          <p:spPr bwMode="auto">
            <a:xfrm>
              <a:off x="9501187" y="3861259"/>
              <a:ext cx="541338" cy="25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323" name="Line 239"/>
            <p:cNvSpPr>
              <a:spLocks noChangeShapeType="1"/>
            </p:cNvSpPr>
            <p:nvPr/>
          </p:nvSpPr>
          <p:spPr bwMode="auto">
            <a:xfrm flipV="1">
              <a:off x="9453562" y="4161297"/>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4" name="Line 240"/>
            <p:cNvSpPr>
              <a:spLocks noChangeShapeType="1"/>
            </p:cNvSpPr>
            <p:nvPr/>
          </p:nvSpPr>
          <p:spPr bwMode="auto">
            <a:xfrm>
              <a:off x="9463087" y="4350209"/>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5" name="Line 241"/>
            <p:cNvSpPr>
              <a:spLocks noChangeShapeType="1"/>
            </p:cNvSpPr>
            <p:nvPr/>
          </p:nvSpPr>
          <p:spPr bwMode="auto">
            <a:xfrm>
              <a:off x="9464675" y="4528009"/>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6" name="Line 242"/>
            <p:cNvSpPr>
              <a:spLocks noChangeShapeType="1"/>
            </p:cNvSpPr>
            <p:nvPr/>
          </p:nvSpPr>
          <p:spPr bwMode="auto">
            <a:xfrm>
              <a:off x="9463087" y="4705809"/>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7" name="Line 243"/>
            <p:cNvSpPr>
              <a:spLocks noChangeShapeType="1"/>
            </p:cNvSpPr>
            <p:nvPr/>
          </p:nvSpPr>
          <p:spPr bwMode="auto">
            <a:xfrm flipV="1">
              <a:off x="9453562" y="4872497"/>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28" name="Line 244"/>
            <p:cNvSpPr>
              <a:spLocks noChangeShapeType="1"/>
            </p:cNvSpPr>
            <p:nvPr/>
          </p:nvSpPr>
          <p:spPr bwMode="auto">
            <a:xfrm>
              <a:off x="9455150" y="5002958"/>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24" name="Group 374"/>
            <p:cNvGrpSpPr/>
            <p:nvPr/>
          </p:nvGrpSpPr>
          <p:grpSpPr>
            <a:xfrm>
              <a:off x="9549146" y="4174832"/>
              <a:ext cx="689311" cy="690617"/>
              <a:chOff x="10744729" y="4262967"/>
              <a:chExt cx="689311" cy="690617"/>
            </a:xfrm>
          </p:grpSpPr>
          <p:sp>
            <p:nvSpPr>
              <p:cNvPr id="407"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408"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409" name="Rectangle 47"/>
              <p:cNvSpPr>
                <a:spLocks noChangeArrowheads="1"/>
              </p:cNvSpPr>
              <p:nvPr/>
            </p:nvSpPr>
            <p:spPr bwMode="auto">
              <a:xfrm>
                <a:off x="10746352" y="4586817"/>
                <a:ext cx="687688"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 </a:t>
                </a:r>
              </a:p>
              <a:p>
                <a:endParaRPr lang="en-US" sz="900" dirty="0">
                  <a:solidFill>
                    <a:srgbClr val="000000"/>
                  </a:solidFill>
                  <a:latin typeface="Helvetica" charset="0"/>
                </a:endParaRPr>
              </a:p>
            </p:txBody>
          </p:sp>
        </p:grpSp>
        <p:sp>
          <p:nvSpPr>
            <p:cNvPr id="332" name="Rectangle 47"/>
            <p:cNvSpPr>
              <a:spLocks noChangeArrowheads="1"/>
            </p:cNvSpPr>
            <p:nvPr/>
          </p:nvSpPr>
          <p:spPr bwMode="auto">
            <a:xfrm>
              <a:off x="9681135" y="4849388"/>
              <a:ext cx="315791"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৪০</a:t>
              </a:r>
            </a:p>
            <a:p>
              <a:endParaRPr lang="en-US" sz="900" dirty="0">
                <a:solidFill>
                  <a:srgbClr val="000000"/>
                </a:solidFill>
                <a:latin typeface="Helvetica" charset="0"/>
              </a:endParaRPr>
            </a:p>
          </p:txBody>
        </p:sp>
        <p:sp>
          <p:nvSpPr>
            <p:cNvPr id="333" name="Rectangle 47"/>
            <p:cNvSpPr>
              <a:spLocks noChangeArrowheads="1"/>
            </p:cNvSpPr>
            <p:nvPr/>
          </p:nvSpPr>
          <p:spPr bwMode="auto">
            <a:xfrm>
              <a:off x="9449778" y="4684133"/>
              <a:ext cx="8031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বর্নেয়</a:t>
              </a:r>
              <a:endParaRPr lang="en-US" sz="900" dirty="0">
                <a:solidFill>
                  <a:srgbClr val="000000"/>
                </a:solidFill>
                <a:latin typeface="Helvetica" charset="0"/>
              </a:endParaRPr>
            </a:p>
          </p:txBody>
        </p:sp>
        <p:sp>
          <p:nvSpPr>
            <p:cNvPr id="334" name="Rectangle 47"/>
            <p:cNvSpPr>
              <a:spLocks noChangeArrowheads="1"/>
            </p:cNvSpPr>
            <p:nvPr/>
          </p:nvSpPr>
          <p:spPr bwMode="auto">
            <a:xfrm>
              <a:off x="9460794" y="4981592"/>
              <a:ext cx="888063" cy="505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1A0004"/>
                  </a:solidFill>
                  <a:latin typeface="Times" charset="0"/>
                </a:rPr>
                <a:t>৫টি ধর্মোপদেশ</a:t>
              </a:r>
              <a:endParaRPr lang="en-US" sz="900" dirty="0">
                <a:solidFill>
                  <a:srgbClr val="1A0004"/>
                </a:solidFill>
                <a:latin typeface="Times"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grpSp>
        <p:nvGrpSpPr>
          <p:cNvPr id="25" name="Group 1"/>
          <p:cNvGrpSpPr>
            <a:grpSpLocks/>
          </p:cNvGrpSpPr>
          <p:nvPr/>
        </p:nvGrpSpPr>
        <p:grpSpPr bwMode="auto">
          <a:xfrm>
            <a:off x="4171884" y="519288"/>
            <a:ext cx="1077286" cy="2763837"/>
            <a:chOff x="9525636" y="738187"/>
            <a:chExt cx="1077456" cy="2763203"/>
          </a:xfrm>
        </p:grpSpPr>
        <p:sp>
          <p:nvSpPr>
            <p:cNvPr id="372" name="AutoShape 6"/>
            <p:cNvSpPr>
              <a:spLocks noChangeArrowheads="1"/>
            </p:cNvSpPr>
            <p:nvPr/>
          </p:nvSpPr>
          <p:spPr bwMode="auto">
            <a:xfrm>
              <a:off x="9583755" y="738187"/>
              <a:ext cx="730366" cy="109036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73" name="Rectangle 7"/>
            <p:cNvSpPr>
              <a:spLocks noChangeArrowheads="1"/>
            </p:cNvSpPr>
            <p:nvPr/>
          </p:nvSpPr>
          <p:spPr bwMode="auto">
            <a:xfrm>
              <a:off x="9582167" y="922295"/>
              <a:ext cx="952651" cy="113162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74" name="AutoShape 8"/>
            <p:cNvSpPr>
              <a:spLocks noChangeArrowheads="1"/>
            </p:cNvSpPr>
            <p:nvPr/>
          </p:nvSpPr>
          <p:spPr bwMode="auto">
            <a:xfrm>
              <a:off x="9599633" y="760407"/>
              <a:ext cx="695435" cy="10887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75" name="Line 10"/>
            <p:cNvSpPr>
              <a:spLocks noChangeShapeType="1"/>
            </p:cNvSpPr>
            <p:nvPr/>
          </p:nvSpPr>
          <p:spPr bwMode="auto">
            <a:xfrm>
              <a:off x="9628212" y="1196869"/>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6" name="Line 11"/>
            <p:cNvSpPr>
              <a:spLocks noChangeShapeType="1"/>
            </p:cNvSpPr>
            <p:nvPr/>
          </p:nvSpPr>
          <p:spPr bwMode="auto">
            <a:xfrm>
              <a:off x="9628212" y="1361931"/>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7" name="Line 12"/>
            <p:cNvSpPr>
              <a:spLocks noChangeShapeType="1"/>
            </p:cNvSpPr>
            <p:nvPr/>
          </p:nvSpPr>
          <p:spPr bwMode="auto">
            <a:xfrm>
              <a:off x="9628212" y="1514296"/>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8" name="Line 13"/>
            <p:cNvSpPr>
              <a:spLocks noChangeShapeType="1"/>
            </p:cNvSpPr>
            <p:nvPr/>
          </p:nvSpPr>
          <p:spPr bwMode="auto">
            <a:xfrm>
              <a:off x="9632975" y="167935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9" name="Line 14"/>
            <p:cNvSpPr>
              <a:spLocks noChangeShapeType="1"/>
            </p:cNvSpPr>
            <p:nvPr/>
          </p:nvSpPr>
          <p:spPr bwMode="auto">
            <a:xfrm>
              <a:off x="9628212" y="1844420"/>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0" name="Line 15"/>
            <p:cNvSpPr>
              <a:spLocks noChangeShapeType="1"/>
            </p:cNvSpPr>
            <p:nvPr/>
          </p:nvSpPr>
          <p:spPr bwMode="auto">
            <a:xfrm>
              <a:off x="9628212" y="1996785"/>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1" name="Rectangle 16"/>
            <p:cNvSpPr>
              <a:spLocks noChangeArrowheads="1"/>
            </p:cNvSpPr>
            <p:nvPr/>
          </p:nvSpPr>
          <p:spPr bwMode="auto">
            <a:xfrm>
              <a:off x="9746299" y="1028699"/>
              <a:ext cx="6876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পাপ </a:t>
              </a:r>
              <a:endParaRPr lang="en-US" sz="900">
                <a:solidFill>
                  <a:srgbClr val="000000"/>
                </a:solidFill>
                <a:effectLst/>
                <a:latin typeface="Helvetica" charset="0"/>
              </a:endParaRPr>
            </a:p>
          </p:txBody>
        </p:sp>
        <p:sp>
          <p:nvSpPr>
            <p:cNvPr id="382" name="Rectangle 17"/>
            <p:cNvSpPr>
              <a:spLocks noChangeArrowheads="1"/>
            </p:cNvSpPr>
            <p:nvPr/>
          </p:nvSpPr>
          <p:spPr bwMode="auto">
            <a:xfrm>
              <a:off x="9665336" y="1181099"/>
              <a:ext cx="93775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সুসমাচার </a:t>
              </a:r>
              <a:endParaRPr lang="en-US" sz="900">
                <a:solidFill>
                  <a:srgbClr val="000000"/>
                </a:solidFill>
                <a:effectLst/>
                <a:latin typeface="Helvetica" charset="0"/>
              </a:endParaRPr>
            </a:p>
          </p:txBody>
        </p:sp>
        <p:sp>
          <p:nvSpPr>
            <p:cNvPr id="383" name="Rectangle 18"/>
            <p:cNvSpPr>
              <a:spLocks noChangeArrowheads="1"/>
            </p:cNvSpPr>
            <p:nvPr/>
          </p:nvSpPr>
          <p:spPr bwMode="auto">
            <a:xfrm>
              <a:off x="9673274" y="1346199"/>
              <a:ext cx="8415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পরিবার </a:t>
              </a:r>
              <a:endParaRPr lang="en-US" sz="900">
                <a:solidFill>
                  <a:srgbClr val="000000"/>
                </a:solidFill>
                <a:effectLst/>
                <a:latin typeface="Helvetica" charset="0"/>
              </a:endParaRPr>
            </a:p>
          </p:txBody>
        </p:sp>
        <p:sp>
          <p:nvSpPr>
            <p:cNvPr id="384" name="Rectangle 19"/>
            <p:cNvSpPr>
              <a:spLocks noChangeArrowheads="1"/>
            </p:cNvSpPr>
            <p:nvPr/>
          </p:nvSpPr>
          <p:spPr bwMode="auto">
            <a:xfrm>
              <a:off x="9665336" y="1511299"/>
              <a:ext cx="681276" cy="228268"/>
            </a:xfrm>
            <a:prstGeom prst="rect">
              <a:avLst/>
            </a:prstGeom>
            <a:noFill/>
            <a:ln w="12700">
              <a:noFill/>
              <a:miter lim="800000"/>
              <a:headEnd/>
              <a:tailEnd/>
            </a:ln>
          </p:spPr>
          <p:txBody>
            <a:bodyPr wrap="none" lIns="90487" tIns="44450" rIns="90487" bIns="44450">
              <a:spAutoFit/>
            </a:bodyPr>
            <a:lstStyle/>
            <a:p>
              <a:pPr algn="l"/>
              <a:r>
                <a:rPr lang="bn-IN" sz="900" dirty="0">
                  <a:solidFill>
                    <a:srgbClr val="000000"/>
                  </a:solidFill>
                  <a:effectLst/>
                  <a:latin typeface="Helvetica" charset="0"/>
                </a:rPr>
                <a:t>১থম হত্যা</a:t>
              </a:r>
              <a:endParaRPr lang="en-US" sz="900" dirty="0">
                <a:solidFill>
                  <a:srgbClr val="000000"/>
                </a:solidFill>
                <a:effectLst/>
                <a:latin typeface="Helvetica" charset="0"/>
              </a:endParaRPr>
            </a:p>
          </p:txBody>
        </p:sp>
        <p:sp>
          <p:nvSpPr>
            <p:cNvPr id="385" name="Rectangle 20"/>
            <p:cNvSpPr>
              <a:spLocks noChangeArrowheads="1"/>
            </p:cNvSpPr>
            <p:nvPr/>
          </p:nvSpPr>
          <p:spPr bwMode="auto">
            <a:xfrm>
              <a:off x="9565324" y="1663699"/>
              <a:ext cx="8479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বন্যা / রামধনু</a:t>
              </a:r>
              <a:endParaRPr lang="en-US" sz="900">
                <a:solidFill>
                  <a:srgbClr val="000000"/>
                </a:solidFill>
                <a:effectLst/>
                <a:latin typeface="Helvetica" charset="0"/>
              </a:endParaRPr>
            </a:p>
          </p:txBody>
        </p:sp>
        <p:sp>
          <p:nvSpPr>
            <p:cNvPr id="386" name="Rectangle 21"/>
            <p:cNvSpPr>
              <a:spLocks noChangeArrowheads="1"/>
            </p:cNvSpPr>
            <p:nvPr/>
          </p:nvSpPr>
          <p:spPr bwMode="auto">
            <a:xfrm>
              <a:off x="9672639" y="1828799"/>
              <a:ext cx="867224"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উঁচু অট্টালিকা </a:t>
              </a:r>
              <a:endParaRPr lang="en-US" sz="900">
                <a:solidFill>
                  <a:srgbClr val="000000"/>
                </a:solidFill>
                <a:effectLst/>
                <a:latin typeface="Helvetica" charset="0"/>
              </a:endParaRPr>
            </a:p>
          </p:txBody>
        </p:sp>
        <p:sp>
          <p:nvSpPr>
            <p:cNvPr id="387" name="Rectangle 22"/>
            <p:cNvSpPr>
              <a:spLocks noChangeArrowheads="1"/>
            </p:cNvSpPr>
            <p:nvPr/>
          </p:nvSpPr>
          <p:spPr bwMode="auto">
            <a:xfrm>
              <a:off x="9716454" y="743584"/>
              <a:ext cx="408765"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সৃষ্টি </a:t>
              </a:r>
              <a:endParaRPr lang="en-US" sz="900" b="1">
                <a:solidFill>
                  <a:srgbClr val="000000"/>
                </a:solidFill>
                <a:effectLst/>
                <a:latin typeface="Chicago" charset="0"/>
              </a:endParaRPr>
            </a:p>
          </p:txBody>
        </p:sp>
        <p:sp>
          <p:nvSpPr>
            <p:cNvPr id="388" name="Rectangle 23"/>
            <p:cNvSpPr>
              <a:spLocks noChangeArrowheads="1"/>
            </p:cNvSpPr>
            <p:nvPr/>
          </p:nvSpPr>
          <p:spPr bwMode="auto">
            <a:xfrm>
              <a:off x="9525636" y="935989"/>
              <a:ext cx="953786" cy="212879"/>
            </a:xfrm>
            <a:prstGeom prst="rect">
              <a:avLst/>
            </a:prstGeom>
            <a:noFill/>
            <a:ln w="12700">
              <a:noFill/>
              <a:miter lim="800000"/>
              <a:headEnd/>
              <a:tailEnd/>
            </a:ln>
          </p:spPr>
          <p:txBody>
            <a:bodyPr wrap="none" lIns="90487" tIns="44450" rIns="90487" bIns="44450">
              <a:spAutoFit/>
            </a:bodyPr>
            <a:lstStyle/>
            <a:p>
              <a:pPr algn="l"/>
              <a:r>
                <a:rPr lang="bn-IN" sz="800" dirty="0">
                  <a:solidFill>
                    <a:srgbClr val="000000"/>
                  </a:solidFill>
                  <a:effectLst/>
                  <a:latin typeface="Helvetica" charset="0"/>
                </a:rPr>
                <a:t> ১থম নর ও নারী </a:t>
              </a:r>
              <a:endParaRPr lang="en-US" sz="800" dirty="0">
                <a:solidFill>
                  <a:srgbClr val="000000"/>
                </a:solidFill>
                <a:effectLst/>
                <a:latin typeface="Helvetica" charset="0"/>
              </a:endParaRPr>
            </a:p>
          </p:txBody>
        </p:sp>
        <p:sp>
          <p:nvSpPr>
            <p:cNvPr id="389" name="Line 36"/>
            <p:cNvSpPr>
              <a:spLocks noChangeShapeType="1"/>
            </p:cNvSpPr>
            <p:nvPr/>
          </p:nvSpPr>
          <p:spPr bwMode="auto">
            <a:xfrm>
              <a:off x="9621861" y="106989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26" name="Group 337"/>
            <p:cNvGrpSpPr>
              <a:grpSpLocks/>
            </p:cNvGrpSpPr>
            <p:nvPr/>
          </p:nvGrpSpPr>
          <p:grpSpPr bwMode="auto">
            <a:xfrm>
              <a:off x="9575830" y="2272947"/>
              <a:ext cx="952652" cy="1228443"/>
              <a:chOff x="8051830" y="3457857"/>
              <a:chExt cx="952652" cy="1228443"/>
            </a:xfrm>
          </p:grpSpPr>
          <p:grpSp>
            <p:nvGrpSpPr>
              <p:cNvPr id="27" name="Group 69"/>
              <p:cNvGrpSpPr>
                <a:grpSpLocks/>
              </p:cNvGrpSpPr>
              <p:nvPr/>
            </p:nvGrpSpPr>
            <p:grpSpPr bwMode="auto">
              <a:xfrm>
                <a:off x="8051830" y="3457857"/>
                <a:ext cx="952652" cy="1206223"/>
                <a:chOff x="8051313" y="3457857"/>
                <a:chExt cx="953154" cy="1206223"/>
              </a:xfrm>
            </p:grpSpPr>
            <p:sp>
              <p:nvSpPr>
                <p:cNvPr id="394" name="Freeform 53"/>
                <p:cNvSpPr>
                  <a:spLocks/>
                </p:cNvSpPr>
                <p:nvPr/>
              </p:nvSpPr>
              <p:spPr bwMode="auto">
                <a:xfrm>
                  <a:off x="8764590" y="3565782"/>
                  <a:ext cx="204928" cy="7777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95" name="AutoShape 54"/>
                <p:cNvSpPr>
                  <a:spLocks noChangeArrowheads="1"/>
                </p:cNvSpPr>
                <p:nvPr/>
              </p:nvSpPr>
              <p:spPr bwMode="auto">
                <a:xfrm>
                  <a:off x="8052902" y="3457857"/>
                  <a:ext cx="730752" cy="903081"/>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96" name="Rectangle 55"/>
                <p:cNvSpPr>
                  <a:spLocks noChangeArrowheads="1"/>
                </p:cNvSpPr>
                <p:nvPr/>
              </p:nvSpPr>
              <p:spPr bwMode="auto">
                <a:xfrm>
                  <a:off x="8051313" y="3614984"/>
                  <a:ext cx="953154" cy="104909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97" name="AutoShape 56"/>
                <p:cNvSpPr>
                  <a:spLocks noChangeArrowheads="1"/>
                </p:cNvSpPr>
                <p:nvPr/>
              </p:nvSpPr>
              <p:spPr bwMode="auto">
                <a:xfrm>
                  <a:off x="8071965" y="3483251"/>
                  <a:ext cx="692625" cy="903081"/>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98" name="Line 57"/>
                <p:cNvSpPr>
                  <a:spLocks noChangeShapeType="1"/>
                </p:cNvSpPr>
                <p:nvPr/>
              </p:nvSpPr>
              <p:spPr bwMode="auto">
                <a:xfrm flipV="1">
                  <a:off x="8113268" y="4014942"/>
                  <a:ext cx="838776"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9" name="Line 58"/>
                <p:cNvSpPr>
                  <a:spLocks noChangeShapeType="1"/>
                </p:cNvSpPr>
                <p:nvPr/>
              </p:nvSpPr>
              <p:spPr bwMode="auto">
                <a:xfrm flipV="1">
                  <a:off x="8113268" y="4218095"/>
                  <a:ext cx="846718"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0" name="Rectangle 59"/>
                <p:cNvSpPr>
                  <a:spLocks noChangeArrowheads="1"/>
                </p:cNvSpPr>
                <p:nvPr/>
              </p:nvSpPr>
              <p:spPr bwMode="auto">
                <a:xfrm>
                  <a:off x="8437341" y="4060968"/>
                  <a:ext cx="330427" cy="114274"/>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401" name="Rectangle 60"/>
                <p:cNvSpPr>
                  <a:spLocks noChangeArrowheads="1"/>
                </p:cNvSpPr>
                <p:nvPr/>
              </p:nvSpPr>
              <p:spPr bwMode="auto">
                <a:xfrm>
                  <a:off x="8070893" y="3508375"/>
                  <a:ext cx="913837" cy="597599"/>
                </a:xfrm>
                <a:prstGeom prst="rect">
                  <a:avLst/>
                </a:prstGeom>
                <a:noFill/>
                <a:ln w="12700">
                  <a:noFill/>
                  <a:miter lim="800000"/>
                  <a:headEnd/>
                  <a:tailEnd/>
                </a:ln>
              </p:spPr>
              <p:txBody>
                <a:bodyPr wrap="none" lIns="90487" tIns="44450" rIns="90487" bIns="44450">
                  <a:spAutoFit/>
                </a:bodyPr>
                <a:lstStyle/>
                <a:p>
                  <a:pPr algn="l"/>
                  <a:r>
                    <a:rPr lang="bn-IN" sz="1100" b="1" dirty="0">
                      <a:solidFill>
                        <a:srgbClr val="000000"/>
                      </a:solidFill>
                      <a:effectLst/>
                      <a:latin typeface="Chicago" charset="0"/>
                    </a:rPr>
                    <a:t>অব্রাহাম </a:t>
                  </a:r>
                </a:p>
                <a:p>
                  <a:pPr algn="l"/>
                  <a:r>
                    <a:rPr lang="bn-IN" sz="1100" dirty="0">
                      <a:solidFill>
                        <a:schemeClr val="bg2"/>
                      </a:solidFill>
                      <a:effectLst/>
                    </a:rPr>
                    <a:t>আহ্বান</a:t>
                  </a:r>
                  <a:endParaRPr lang="en-SG" sz="1100" dirty="0">
                    <a:solidFill>
                      <a:schemeClr val="bg2"/>
                    </a:solidFill>
                    <a:effectLst/>
                  </a:endParaRPr>
                </a:p>
                <a:p>
                  <a:pPr algn="l"/>
                  <a:endParaRPr lang="en-US" sz="1100" b="1" dirty="0">
                    <a:solidFill>
                      <a:srgbClr val="000000"/>
                    </a:solidFill>
                    <a:effectLst/>
                    <a:latin typeface="Chicago" charset="0"/>
                  </a:endParaRPr>
                </a:p>
              </p:txBody>
            </p:sp>
            <p:sp>
              <p:nvSpPr>
                <p:cNvPr id="402" name="Line 61"/>
                <p:cNvSpPr>
                  <a:spLocks noChangeShapeType="1"/>
                </p:cNvSpPr>
                <p:nvPr/>
              </p:nvSpPr>
              <p:spPr bwMode="auto">
                <a:xfrm flipV="1">
                  <a:off x="8106914" y="3824486"/>
                  <a:ext cx="83083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3" name="Line 62"/>
                <p:cNvSpPr>
                  <a:spLocks noChangeShapeType="1"/>
                </p:cNvSpPr>
                <p:nvPr/>
              </p:nvSpPr>
              <p:spPr bwMode="auto">
                <a:xfrm flipV="1">
                  <a:off x="8106914" y="4400615"/>
                  <a:ext cx="846718"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4" name="Line 63"/>
                <p:cNvSpPr>
                  <a:spLocks noChangeShapeType="1"/>
                </p:cNvSpPr>
                <p:nvPr/>
              </p:nvSpPr>
              <p:spPr bwMode="auto">
                <a:xfrm flipV="1">
                  <a:off x="8106914" y="4597420"/>
                  <a:ext cx="838776"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5" name="Rectangle 81"/>
                <p:cNvSpPr>
                  <a:spLocks noChangeArrowheads="1"/>
                </p:cNvSpPr>
                <p:nvPr/>
              </p:nvSpPr>
              <p:spPr bwMode="auto">
                <a:xfrm>
                  <a:off x="8122281" y="3821758"/>
                  <a:ext cx="655949" cy="276999"/>
                </a:xfrm>
                <a:prstGeom prst="rect">
                  <a:avLst/>
                </a:prstGeom>
                <a:noFill/>
                <a:ln w="9525">
                  <a:noFill/>
                  <a:miter lim="800000"/>
                  <a:headEnd/>
                  <a:tailEnd/>
                </a:ln>
              </p:spPr>
              <p:txBody>
                <a:bodyPr wrap="none">
                  <a:spAutoFit/>
                </a:bodyPr>
                <a:lstStyle/>
                <a:p>
                  <a:r>
                    <a:rPr lang="bn-IN" sz="1200">
                      <a:solidFill>
                        <a:schemeClr val="bg2"/>
                      </a:solidFill>
                      <a:effectLst/>
                    </a:rPr>
                    <a:t>দ ব আ</a:t>
                  </a:r>
                  <a:endParaRPr lang="en-SG" sz="1200">
                    <a:solidFill>
                      <a:schemeClr val="bg2"/>
                    </a:solidFill>
                    <a:effectLst/>
                  </a:endParaRPr>
                </a:p>
              </p:txBody>
            </p:sp>
            <p:sp>
              <p:nvSpPr>
                <p:cNvPr id="406" name="Rectangle 82"/>
                <p:cNvSpPr>
                  <a:spLocks noChangeArrowheads="1"/>
                </p:cNvSpPr>
                <p:nvPr/>
              </p:nvSpPr>
              <p:spPr bwMode="auto">
                <a:xfrm>
                  <a:off x="8192121" y="4023519"/>
                  <a:ext cx="623889" cy="276999"/>
                </a:xfrm>
                <a:prstGeom prst="rect">
                  <a:avLst/>
                </a:prstGeom>
                <a:noFill/>
                <a:ln w="9525">
                  <a:noFill/>
                  <a:miter lim="800000"/>
                  <a:headEnd/>
                  <a:tailEnd/>
                </a:ln>
              </p:spPr>
              <p:txBody>
                <a:bodyPr wrap="none">
                  <a:spAutoFit/>
                </a:bodyPr>
                <a:lstStyle/>
                <a:p>
                  <a:r>
                    <a:rPr lang="bn-IN" sz="1200">
                      <a:solidFill>
                        <a:schemeClr val="bg2"/>
                      </a:solidFill>
                      <a:effectLst/>
                    </a:rPr>
                    <a:t>ই – ই </a:t>
                  </a:r>
                  <a:endParaRPr lang="en-SG" sz="1200">
                    <a:solidFill>
                      <a:schemeClr val="bg2"/>
                    </a:solidFill>
                    <a:effectLst/>
                  </a:endParaRPr>
                </a:p>
              </p:txBody>
            </p:sp>
          </p:grpSp>
          <p:sp>
            <p:nvSpPr>
              <p:cNvPr id="392" name="Rectangle 15"/>
              <p:cNvSpPr>
                <a:spLocks noChangeArrowheads="1"/>
              </p:cNvSpPr>
              <p:nvPr/>
            </p:nvSpPr>
            <p:spPr bwMode="auto">
              <a:xfrm>
                <a:off x="8166100" y="4225925"/>
                <a:ext cx="612775" cy="258763"/>
              </a:xfrm>
              <a:prstGeom prst="rect">
                <a:avLst/>
              </a:prstGeom>
              <a:noFill/>
              <a:ln w="12700">
                <a:noFill/>
                <a:miter lim="800000"/>
                <a:headEnd/>
                <a:tailEnd/>
              </a:ln>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393" name="TextBox 392"/>
              <p:cNvSpPr txBox="1"/>
              <p:nvPr/>
            </p:nvSpPr>
            <p:spPr>
              <a:xfrm>
                <a:off x="8140730" y="4410138"/>
                <a:ext cx="743068" cy="276162"/>
              </a:xfrm>
              <a:prstGeom prst="rect">
                <a:avLst/>
              </a:prstGeom>
              <a:noFill/>
            </p:spPr>
            <p:txBody>
              <a:bodyPr>
                <a:spAutoFit/>
              </a:bodyPr>
              <a:lstStyle/>
              <a:p>
                <a:pPr>
                  <a:defRPr/>
                </a:pPr>
                <a:r>
                  <a:rPr lang="bn-IN" sz="1200" dirty="0">
                    <a:solidFill>
                      <a:schemeClr val="bg2"/>
                    </a:solidFill>
                  </a:rPr>
                  <a:t>১২ </a:t>
                </a:r>
                <a:endParaRPr lang="en-SG" sz="1200" dirty="0">
                  <a:solidFill>
                    <a:schemeClr val="bg2"/>
                  </a:solidFill>
                </a:endParaRPr>
              </a:p>
            </p:txBody>
          </p:sp>
        </p:grpSp>
      </p:grpSp>
      <p:sp>
        <p:nvSpPr>
          <p:cNvPr id="46002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7" name="Oval 251"/>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60028" name="Oval 252"/>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7" name="TextBox 426"/>
          <p:cNvSpPr txBox="1"/>
          <p:nvPr/>
        </p:nvSpPr>
        <p:spPr>
          <a:xfrm>
            <a:off x="6548779" y="750643"/>
            <a:ext cx="1630497" cy="261610"/>
          </a:xfrm>
          <a:prstGeom prst="rect">
            <a:avLst/>
          </a:prstGeom>
          <a:noFill/>
        </p:spPr>
        <p:txBody>
          <a:bodyPr wrap="square" rtlCol="0">
            <a:spAutoFit/>
          </a:bodyPr>
          <a:lstStyle/>
          <a:p>
            <a:r>
              <a:rPr lang="bn-IN" sz="1050" dirty="0">
                <a:solidFill>
                  <a:schemeClr val="bg1"/>
                </a:solidFill>
              </a:rPr>
              <a:t>বিচারকর্ত্তৃত্গন </a:t>
            </a:r>
            <a:endParaRPr lang="en-SG" sz="1050" dirty="0">
              <a:solidFill>
                <a:schemeClr val="bg1"/>
              </a:solidFill>
            </a:endParaRPr>
          </a:p>
        </p:txBody>
      </p:sp>
      <p:sp>
        <p:nvSpPr>
          <p:cNvPr id="262" name="Rectangle 1340"/>
          <p:cNvSpPr>
            <a:spLocks noChangeArrowheads="1"/>
          </p:cNvSpPr>
          <p:nvPr/>
        </p:nvSpPr>
        <p:spPr bwMode="auto">
          <a:xfrm>
            <a:off x="6518275" y="5067300"/>
            <a:ext cx="1625600" cy="1358900"/>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21" name="Line 136"/>
          <p:cNvSpPr>
            <a:spLocks noChangeShapeType="1"/>
          </p:cNvSpPr>
          <p:nvPr/>
        </p:nvSpPr>
        <p:spPr bwMode="auto">
          <a:xfrm>
            <a:off x="6646863" y="42354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9999" name="Rectangle 223"/>
          <p:cNvSpPr>
            <a:spLocks noChangeArrowheads="1"/>
          </p:cNvSpPr>
          <p:nvPr/>
        </p:nvSpPr>
        <p:spPr bwMode="auto">
          <a:xfrm>
            <a:off x="7214078" y="4363750"/>
            <a:ext cx="1029127"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pitchFamily="-107" charset="0"/>
                <a:ea typeface="+mn-ea"/>
                <a:cs typeface="+mn-cs"/>
              </a:rPr>
              <a:t>(</a:t>
            </a:r>
            <a:r>
              <a:rPr lang="bn-IN" sz="1000" dirty="0">
                <a:solidFill>
                  <a:srgbClr val="FFFF00"/>
                </a:solidFill>
                <a:latin typeface="Times" pitchFamily="-107" charset="0"/>
                <a:ea typeface="+mn-ea"/>
                <a:cs typeface="+mn-cs"/>
              </a:rPr>
              <a:t>৫০০ </a:t>
            </a:r>
            <a:r>
              <a:rPr lang="bn-IN" sz="1000" dirty="0">
                <a:solidFill>
                  <a:srgbClr val="FFFF00"/>
                </a:solidFill>
              </a:rPr>
              <a:t>খ্রিষ্ট পূর্ব)  </a:t>
            </a:r>
            <a:endParaRPr lang="en-SG" sz="1000" dirty="0">
              <a:solidFill>
                <a:srgbClr val="FFFF00"/>
              </a:solidFill>
            </a:endParaRPr>
          </a:p>
          <a:p>
            <a:pPr>
              <a:defRPr/>
            </a:pPr>
            <a:r>
              <a:rPr lang="en-US" sz="1000" dirty="0">
                <a:solidFill>
                  <a:srgbClr val="FFFF00"/>
                </a:solidFill>
                <a:latin typeface="Times" pitchFamily="-107" charset="0"/>
                <a:ea typeface="+mn-ea"/>
                <a:cs typeface="+mn-cs"/>
              </a:rPr>
              <a:t>.)</a:t>
            </a:r>
          </a:p>
        </p:txBody>
      </p:sp>
      <p:sp>
        <p:nvSpPr>
          <p:cNvPr id="4177"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8"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nvGrpSpPr>
          <p:cNvPr id="2" name="Group 227"/>
          <p:cNvGrpSpPr>
            <a:grpSpLocks/>
          </p:cNvGrpSpPr>
          <p:nvPr/>
        </p:nvGrpSpPr>
        <p:grpSpPr bwMode="auto">
          <a:xfrm>
            <a:off x="6591300" y="4418013"/>
            <a:ext cx="952500" cy="527050"/>
            <a:chOff x="4152" y="2783"/>
            <a:chExt cx="600" cy="332"/>
          </a:xfrm>
          <a:solidFill>
            <a:srgbClr val="FFFF00"/>
          </a:solidFill>
        </p:grpSpPr>
        <p:sp>
          <p:nvSpPr>
            <p:cNvPr id="4265" name="AutoShape 228"/>
            <p:cNvSpPr>
              <a:spLocks noChangeArrowheads="1"/>
            </p:cNvSpPr>
            <p:nvPr/>
          </p:nvSpPr>
          <p:spPr bwMode="auto">
            <a:xfrm>
              <a:off x="4153" y="2783"/>
              <a:ext cx="460" cy="226"/>
            </a:xfrm>
            <a:prstGeom prst="roundRect">
              <a:avLst>
                <a:gd name="adj" fmla="val 16667"/>
              </a:avLst>
            </a:prstGeom>
            <a:grpFill/>
            <a:ln w="38100">
              <a:solidFill>
                <a:schemeClr val="bg2"/>
              </a:solidFill>
              <a:round/>
              <a:headEnd/>
              <a:tailEnd/>
            </a:ln>
          </p:spPr>
          <p:txBody>
            <a:bodyPr wrap="none" anchor="ctr"/>
            <a:lstStyle/>
            <a:p>
              <a:endParaRPr lang="en-US"/>
            </a:p>
          </p:txBody>
        </p:sp>
        <p:sp>
          <p:nvSpPr>
            <p:cNvPr id="4266" name="Rectangle 229"/>
            <p:cNvSpPr>
              <a:spLocks noChangeArrowheads="1"/>
            </p:cNvSpPr>
            <p:nvPr/>
          </p:nvSpPr>
          <p:spPr bwMode="auto">
            <a:xfrm>
              <a:off x="4152" y="2866"/>
              <a:ext cx="600" cy="249"/>
            </a:xfrm>
            <a:prstGeom prst="rect">
              <a:avLst/>
            </a:prstGeom>
            <a:grpFill/>
            <a:ln w="38100">
              <a:solidFill>
                <a:srgbClr val="000000"/>
              </a:solidFill>
              <a:miter lim="800000"/>
              <a:headEnd/>
              <a:tailEnd/>
            </a:ln>
          </p:spPr>
          <p:txBody>
            <a:bodyPr wrap="none" anchor="ctr"/>
            <a:lstStyle/>
            <a:p>
              <a:endParaRPr lang="en-US"/>
            </a:p>
          </p:txBody>
        </p:sp>
        <p:sp>
          <p:nvSpPr>
            <p:cNvPr id="4267" name="AutoShape 230"/>
            <p:cNvSpPr>
              <a:spLocks noChangeArrowheads="1"/>
            </p:cNvSpPr>
            <p:nvPr/>
          </p:nvSpPr>
          <p:spPr bwMode="auto">
            <a:xfrm>
              <a:off x="4165" y="2799"/>
              <a:ext cx="436" cy="226"/>
            </a:xfrm>
            <a:prstGeom prst="roundRect">
              <a:avLst>
                <a:gd name="adj" fmla="val 16667"/>
              </a:avLst>
            </a:prstGeom>
            <a:gr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4180"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1"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2" name="Rectangle 233"/>
          <p:cNvSpPr>
            <a:spLocks noChangeArrowheads="1"/>
          </p:cNvSpPr>
          <p:nvPr/>
        </p:nvSpPr>
        <p:spPr bwMode="auto">
          <a:xfrm>
            <a:off x="6599238" y="43942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sp>
        <p:nvSpPr>
          <p:cNvPr id="4184"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185" name="Rectangle 236"/>
          <p:cNvSpPr>
            <a:spLocks noChangeArrowheads="1"/>
          </p:cNvSpPr>
          <p:nvPr/>
        </p:nvSpPr>
        <p:spPr bwMode="auto">
          <a:xfrm>
            <a:off x="6610350" y="5102225"/>
            <a:ext cx="456855"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1200" dirty="0">
                <a:solidFill>
                  <a:srgbClr val="000000"/>
                </a:solidFill>
                <a:latin typeface="Chicago" charset="0"/>
              </a:rPr>
              <a:t>যিশু</a:t>
            </a:r>
            <a:endParaRPr lang="en-US" sz="1200" dirty="0">
              <a:solidFill>
                <a:srgbClr val="000000"/>
              </a:solidFill>
              <a:latin typeface="Chicago" charset="0"/>
            </a:endParaRPr>
          </a:p>
        </p:txBody>
      </p:sp>
      <p:sp>
        <p:nvSpPr>
          <p:cNvPr id="4186"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4" name="Rectangle 263"/>
          <p:cNvSpPr/>
          <p:nvPr/>
        </p:nvSpPr>
        <p:spPr>
          <a:xfrm>
            <a:off x="6648132" y="4680627"/>
            <a:ext cx="891591" cy="230832"/>
          </a:xfrm>
          <a:prstGeom prst="rect">
            <a:avLst/>
          </a:prstGeom>
        </p:spPr>
        <p:txBody>
          <a:bodyPr wrap="none">
            <a:spAutoFit/>
          </a:bodyPr>
          <a:lstStyle/>
          <a:p>
            <a:pPr>
              <a:spcBef>
                <a:spcPct val="50000"/>
              </a:spcBef>
            </a:pPr>
            <a:r>
              <a:rPr lang="bn-IN" sz="900" dirty="0">
                <a:solidFill>
                  <a:schemeClr val="bg2"/>
                </a:solidFill>
                <a:latin typeface="Helvetica" charset="0"/>
              </a:rPr>
              <a:t>রোমিয় পদ্ধতি </a:t>
            </a:r>
            <a:endParaRPr lang="en-US" sz="900" dirty="0">
              <a:solidFill>
                <a:schemeClr val="bg2"/>
              </a:solidFill>
              <a:latin typeface="Helvetica" charset="0"/>
            </a:endParaRPr>
          </a:p>
        </p:txBody>
      </p:sp>
      <p:sp>
        <p:nvSpPr>
          <p:cNvPr id="291" name="Rectangle 44"/>
          <p:cNvSpPr>
            <a:spLocks noChangeArrowheads="1"/>
          </p:cNvSpPr>
          <p:nvPr/>
        </p:nvSpPr>
        <p:spPr bwMode="auto">
          <a:xfrm>
            <a:off x="6596272" y="4525331"/>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4317" name="Rectangle 132"/>
          <p:cNvSpPr>
            <a:spLocks noChangeArrowheads="1"/>
          </p:cNvSpPr>
          <p:nvPr/>
        </p:nvSpPr>
        <p:spPr bwMode="auto">
          <a:xfrm>
            <a:off x="6564219" y="3870133"/>
            <a:ext cx="1742500"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bn-IN" sz="800" dirty="0">
                <a:solidFill>
                  <a:srgbClr val="000000"/>
                </a:solidFill>
                <a:latin typeface="Helvetica" charset="0"/>
              </a:rPr>
              <a:t>১০০ বছর </a:t>
            </a:r>
            <a:r>
              <a:rPr lang="en-US" sz="800" dirty="0">
                <a:solidFill>
                  <a:srgbClr val="000000"/>
                </a:solidFill>
                <a:latin typeface="Helvetica" charset="0"/>
              </a:rPr>
              <a:t>/ </a:t>
            </a:r>
            <a:r>
              <a:rPr lang="bn-IN" sz="800" dirty="0">
                <a:solidFill>
                  <a:srgbClr val="000000"/>
                </a:solidFill>
                <a:latin typeface="Helvetica" charset="0"/>
              </a:rPr>
              <a:t>৫০,০০০ </a:t>
            </a:r>
            <a:br>
              <a:rPr lang="bn-IN" sz="800" dirty="0">
                <a:solidFill>
                  <a:srgbClr val="000000"/>
                </a:solidFill>
                <a:latin typeface="Helvetica" charset="0"/>
              </a:rPr>
            </a:br>
            <a:r>
              <a:rPr lang="bn-IN" sz="800" dirty="0">
                <a:solidFill>
                  <a:srgbClr val="000000"/>
                </a:solidFill>
                <a:latin typeface="Helvetica" charset="0"/>
              </a:rPr>
              <a:t>                     </a:t>
            </a:r>
            <a:endParaRPr lang="en-US" sz="800" dirty="0">
              <a:solidFill>
                <a:srgbClr val="000000"/>
              </a:solidFill>
              <a:latin typeface="Helvetica"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460027"/>
                                        </p:tgtEl>
                                        <p:attrNameLst>
                                          <p:attrName>style.visibility</p:attrName>
                                        </p:attrNameLst>
                                      </p:cBhvr>
                                      <p:to>
                                        <p:strVal val="visible"/>
                                      </p:to>
                                    </p:set>
                                    <p:anim calcmode="lin" valueType="num">
                                      <p:cBhvr>
                                        <p:cTn id="28" dur="500" fill="hold"/>
                                        <p:tgtEl>
                                          <p:spTgt spid="460027"/>
                                        </p:tgtEl>
                                        <p:attrNameLst>
                                          <p:attrName>ppt_w</p:attrName>
                                        </p:attrNameLst>
                                      </p:cBhvr>
                                      <p:tavLst>
                                        <p:tav tm="0">
                                          <p:val>
                                            <p:fltVal val="0"/>
                                          </p:val>
                                        </p:tav>
                                        <p:tav tm="100000">
                                          <p:val>
                                            <p:strVal val="#ppt_w"/>
                                          </p:val>
                                        </p:tav>
                                      </p:tavLst>
                                    </p:anim>
                                    <p:anim calcmode="lin" valueType="num">
                                      <p:cBhvr>
                                        <p:cTn id="29" dur="500" fill="hold"/>
                                        <p:tgtEl>
                                          <p:spTgt spid="460027"/>
                                        </p:tgtEl>
                                        <p:attrNameLst>
                                          <p:attrName>ppt_h</p:attrName>
                                        </p:attrNameLst>
                                      </p:cBhvr>
                                      <p:tavLst>
                                        <p:tav tm="0">
                                          <p:val>
                                            <p:fltVal val="0"/>
                                          </p:val>
                                        </p:tav>
                                        <p:tav tm="100000">
                                          <p:val>
                                            <p:strVal val="#ppt_h"/>
                                          </p:val>
                                        </p:tav>
                                      </p:tavLst>
                                    </p:anim>
                                    <p:anim calcmode="lin" valueType="num">
                                      <p:cBhvr>
                                        <p:cTn id="30" dur="500" fill="hold"/>
                                        <p:tgtEl>
                                          <p:spTgt spid="460027"/>
                                        </p:tgtEl>
                                        <p:attrNameLst>
                                          <p:attrName>ppt_x</p:attrName>
                                        </p:attrNameLst>
                                      </p:cBhvr>
                                      <p:tavLst>
                                        <p:tav tm="0">
                                          <p:val>
                                            <p:fltVal val="0.5"/>
                                          </p:val>
                                        </p:tav>
                                        <p:tav tm="100000">
                                          <p:val>
                                            <p:strVal val="#ppt_x"/>
                                          </p:val>
                                        </p:tav>
                                      </p:tavLst>
                                    </p:anim>
                                    <p:anim calcmode="lin" valueType="num">
                                      <p:cBhvr>
                                        <p:cTn id="31" dur="500" fill="hold"/>
                                        <p:tgtEl>
                                          <p:spTgt spid="46002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000"/>
                            </p:stCondLst>
                            <p:childTnLst>
                              <p:par>
                                <p:cTn id="33" presetID="23" presetClass="entr" presetSubtype="528" fill="hold" grpId="0" nodeType="afterEffect">
                                  <p:stCondLst>
                                    <p:cond delay="0"/>
                                  </p:stCondLst>
                                  <p:childTnLst>
                                    <p:set>
                                      <p:cBhvr>
                                        <p:cTn id="34" dur="1" fill="hold">
                                          <p:stCondLst>
                                            <p:cond delay="0"/>
                                          </p:stCondLst>
                                        </p:cTn>
                                        <p:tgtEl>
                                          <p:spTgt spid="460031"/>
                                        </p:tgtEl>
                                        <p:attrNameLst>
                                          <p:attrName>style.visibility</p:attrName>
                                        </p:attrNameLst>
                                      </p:cBhvr>
                                      <p:to>
                                        <p:strVal val="visible"/>
                                      </p:to>
                                    </p:set>
                                    <p:anim calcmode="lin" valueType="num">
                                      <p:cBhvr>
                                        <p:cTn id="35" dur="500" fill="hold"/>
                                        <p:tgtEl>
                                          <p:spTgt spid="460031"/>
                                        </p:tgtEl>
                                        <p:attrNameLst>
                                          <p:attrName>ppt_w</p:attrName>
                                        </p:attrNameLst>
                                      </p:cBhvr>
                                      <p:tavLst>
                                        <p:tav tm="0">
                                          <p:val>
                                            <p:fltVal val="0"/>
                                          </p:val>
                                        </p:tav>
                                        <p:tav tm="100000">
                                          <p:val>
                                            <p:strVal val="#ppt_w"/>
                                          </p:val>
                                        </p:tav>
                                      </p:tavLst>
                                    </p:anim>
                                    <p:anim calcmode="lin" valueType="num">
                                      <p:cBhvr>
                                        <p:cTn id="36" dur="500" fill="hold"/>
                                        <p:tgtEl>
                                          <p:spTgt spid="460031"/>
                                        </p:tgtEl>
                                        <p:attrNameLst>
                                          <p:attrName>ppt_h</p:attrName>
                                        </p:attrNameLst>
                                      </p:cBhvr>
                                      <p:tavLst>
                                        <p:tav tm="0">
                                          <p:val>
                                            <p:fltVal val="0"/>
                                          </p:val>
                                        </p:tav>
                                        <p:tav tm="100000">
                                          <p:val>
                                            <p:strVal val="#ppt_h"/>
                                          </p:val>
                                        </p:tav>
                                      </p:tavLst>
                                    </p:anim>
                                    <p:anim calcmode="lin" valueType="num">
                                      <p:cBhvr>
                                        <p:cTn id="37" dur="500" fill="hold"/>
                                        <p:tgtEl>
                                          <p:spTgt spid="460031"/>
                                        </p:tgtEl>
                                        <p:attrNameLst>
                                          <p:attrName>ppt_x</p:attrName>
                                        </p:attrNameLst>
                                      </p:cBhvr>
                                      <p:tavLst>
                                        <p:tav tm="0">
                                          <p:val>
                                            <p:fltVal val="0.5"/>
                                          </p:val>
                                        </p:tav>
                                        <p:tav tm="100000">
                                          <p:val>
                                            <p:strVal val="#ppt_x"/>
                                          </p:val>
                                        </p:tav>
                                      </p:tavLst>
                                    </p:anim>
                                    <p:anim calcmode="lin" valueType="num">
                                      <p:cBhvr>
                                        <p:cTn id="38" dur="500" fill="hold"/>
                                        <p:tgtEl>
                                          <p:spTgt spid="460031"/>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500"/>
                            </p:stCondLst>
                            <p:childTnLst>
                              <p:par>
                                <p:cTn id="40" presetID="23" presetClass="entr" presetSubtype="528" fill="hold" grpId="0" nodeType="afterEffect">
                                  <p:stCondLst>
                                    <p:cond delay="0"/>
                                  </p:stCondLst>
                                  <p:childTnLst>
                                    <p:set>
                                      <p:cBhvr>
                                        <p:cTn id="41" dur="1" fill="hold">
                                          <p:stCondLst>
                                            <p:cond delay="0"/>
                                          </p:stCondLst>
                                        </p:cTn>
                                        <p:tgtEl>
                                          <p:spTgt spid="460028"/>
                                        </p:tgtEl>
                                        <p:attrNameLst>
                                          <p:attrName>style.visibility</p:attrName>
                                        </p:attrNameLst>
                                      </p:cBhvr>
                                      <p:to>
                                        <p:strVal val="visible"/>
                                      </p:to>
                                    </p:set>
                                    <p:anim calcmode="lin" valueType="num">
                                      <p:cBhvr>
                                        <p:cTn id="42" dur="500" fill="hold"/>
                                        <p:tgtEl>
                                          <p:spTgt spid="460028"/>
                                        </p:tgtEl>
                                        <p:attrNameLst>
                                          <p:attrName>ppt_w</p:attrName>
                                        </p:attrNameLst>
                                      </p:cBhvr>
                                      <p:tavLst>
                                        <p:tav tm="0">
                                          <p:val>
                                            <p:fltVal val="0"/>
                                          </p:val>
                                        </p:tav>
                                        <p:tav tm="100000">
                                          <p:val>
                                            <p:strVal val="#ppt_w"/>
                                          </p:val>
                                        </p:tav>
                                      </p:tavLst>
                                    </p:anim>
                                    <p:anim calcmode="lin" valueType="num">
                                      <p:cBhvr>
                                        <p:cTn id="43" dur="500" fill="hold"/>
                                        <p:tgtEl>
                                          <p:spTgt spid="460028"/>
                                        </p:tgtEl>
                                        <p:attrNameLst>
                                          <p:attrName>ppt_h</p:attrName>
                                        </p:attrNameLst>
                                      </p:cBhvr>
                                      <p:tavLst>
                                        <p:tav tm="0">
                                          <p:val>
                                            <p:fltVal val="0"/>
                                          </p:val>
                                        </p:tav>
                                        <p:tav tm="100000">
                                          <p:val>
                                            <p:strVal val="#ppt_h"/>
                                          </p:val>
                                        </p:tav>
                                      </p:tavLst>
                                    </p:anim>
                                    <p:anim calcmode="lin" valueType="num">
                                      <p:cBhvr>
                                        <p:cTn id="44" dur="500" fill="hold"/>
                                        <p:tgtEl>
                                          <p:spTgt spid="460028"/>
                                        </p:tgtEl>
                                        <p:attrNameLst>
                                          <p:attrName>ppt_x</p:attrName>
                                        </p:attrNameLst>
                                      </p:cBhvr>
                                      <p:tavLst>
                                        <p:tav tm="0">
                                          <p:val>
                                            <p:fltVal val="0.5"/>
                                          </p:val>
                                        </p:tav>
                                        <p:tav tm="100000">
                                          <p:val>
                                            <p:strVal val="#ppt_x"/>
                                          </p:val>
                                        </p:tav>
                                      </p:tavLst>
                                    </p:anim>
                                    <p:anim calcmode="lin" valueType="num">
                                      <p:cBhvr>
                                        <p:cTn id="45" dur="500" fill="hold"/>
                                        <p:tgtEl>
                                          <p:spTgt spid="4600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000"/>
                            </p:stCondLst>
                            <p:childTnLst>
                              <p:par>
                                <p:cTn id="47" presetID="23" presetClass="entr" presetSubtype="528" fill="hold" grpId="0" nodeType="afterEffect">
                                  <p:stCondLst>
                                    <p:cond delay="0"/>
                                  </p:stCondLst>
                                  <p:childTnLst>
                                    <p:set>
                                      <p:cBhvr>
                                        <p:cTn id="48" dur="1" fill="hold">
                                          <p:stCondLst>
                                            <p:cond delay="0"/>
                                          </p:stCondLst>
                                        </p:cTn>
                                        <p:tgtEl>
                                          <p:spTgt spid="460032"/>
                                        </p:tgtEl>
                                        <p:attrNameLst>
                                          <p:attrName>style.visibility</p:attrName>
                                        </p:attrNameLst>
                                      </p:cBhvr>
                                      <p:to>
                                        <p:strVal val="visible"/>
                                      </p:to>
                                    </p:set>
                                    <p:anim calcmode="lin" valueType="num">
                                      <p:cBhvr>
                                        <p:cTn id="49" dur="500" fill="hold"/>
                                        <p:tgtEl>
                                          <p:spTgt spid="460032"/>
                                        </p:tgtEl>
                                        <p:attrNameLst>
                                          <p:attrName>ppt_w</p:attrName>
                                        </p:attrNameLst>
                                      </p:cBhvr>
                                      <p:tavLst>
                                        <p:tav tm="0">
                                          <p:val>
                                            <p:fltVal val="0"/>
                                          </p:val>
                                        </p:tav>
                                        <p:tav tm="100000">
                                          <p:val>
                                            <p:strVal val="#ppt_w"/>
                                          </p:val>
                                        </p:tav>
                                      </p:tavLst>
                                    </p:anim>
                                    <p:anim calcmode="lin" valueType="num">
                                      <p:cBhvr>
                                        <p:cTn id="50" dur="500" fill="hold"/>
                                        <p:tgtEl>
                                          <p:spTgt spid="460032"/>
                                        </p:tgtEl>
                                        <p:attrNameLst>
                                          <p:attrName>ppt_h</p:attrName>
                                        </p:attrNameLst>
                                      </p:cBhvr>
                                      <p:tavLst>
                                        <p:tav tm="0">
                                          <p:val>
                                            <p:fltVal val="0"/>
                                          </p:val>
                                        </p:tav>
                                        <p:tav tm="100000">
                                          <p:val>
                                            <p:strVal val="#ppt_h"/>
                                          </p:val>
                                        </p:tav>
                                      </p:tavLst>
                                    </p:anim>
                                    <p:anim calcmode="lin" valueType="num">
                                      <p:cBhvr>
                                        <p:cTn id="51" dur="500" fill="hold"/>
                                        <p:tgtEl>
                                          <p:spTgt spid="460032"/>
                                        </p:tgtEl>
                                        <p:attrNameLst>
                                          <p:attrName>ppt_x</p:attrName>
                                        </p:attrNameLst>
                                      </p:cBhvr>
                                      <p:tavLst>
                                        <p:tav tm="0">
                                          <p:val>
                                            <p:fltVal val="0.5"/>
                                          </p:val>
                                        </p:tav>
                                        <p:tav tm="100000">
                                          <p:val>
                                            <p:strVal val="#ppt_x"/>
                                          </p:val>
                                        </p:tav>
                                      </p:tavLst>
                                    </p:anim>
                                    <p:anim calcmode="lin" valueType="num">
                                      <p:cBhvr>
                                        <p:cTn id="52" dur="500" fill="hold"/>
                                        <p:tgtEl>
                                          <p:spTgt spid="460032"/>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500"/>
                            </p:stCondLst>
                            <p:childTnLst>
                              <p:par>
                                <p:cTn id="54" presetID="23" presetClass="entr" presetSubtype="528" fill="hold" grpId="0" nodeType="afterEffect">
                                  <p:stCondLst>
                                    <p:cond delay="0"/>
                                  </p:stCondLst>
                                  <p:childTnLst>
                                    <p:set>
                                      <p:cBhvr>
                                        <p:cTn id="55" dur="1" fill="hold">
                                          <p:stCondLst>
                                            <p:cond delay="0"/>
                                          </p:stCondLst>
                                        </p:cTn>
                                        <p:tgtEl>
                                          <p:spTgt spid="460029"/>
                                        </p:tgtEl>
                                        <p:attrNameLst>
                                          <p:attrName>style.visibility</p:attrName>
                                        </p:attrNameLst>
                                      </p:cBhvr>
                                      <p:to>
                                        <p:strVal val="visible"/>
                                      </p:to>
                                    </p:set>
                                    <p:anim calcmode="lin" valueType="num">
                                      <p:cBhvr>
                                        <p:cTn id="56" dur="500" fill="hold"/>
                                        <p:tgtEl>
                                          <p:spTgt spid="460029"/>
                                        </p:tgtEl>
                                        <p:attrNameLst>
                                          <p:attrName>ppt_w</p:attrName>
                                        </p:attrNameLst>
                                      </p:cBhvr>
                                      <p:tavLst>
                                        <p:tav tm="0">
                                          <p:val>
                                            <p:fltVal val="0"/>
                                          </p:val>
                                        </p:tav>
                                        <p:tav tm="100000">
                                          <p:val>
                                            <p:strVal val="#ppt_w"/>
                                          </p:val>
                                        </p:tav>
                                      </p:tavLst>
                                    </p:anim>
                                    <p:anim calcmode="lin" valueType="num">
                                      <p:cBhvr>
                                        <p:cTn id="57" dur="500" fill="hold"/>
                                        <p:tgtEl>
                                          <p:spTgt spid="460029"/>
                                        </p:tgtEl>
                                        <p:attrNameLst>
                                          <p:attrName>ppt_h</p:attrName>
                                        </p:attrNameLst>
                                      </p:cBhvr>
                                      <p:tavLst>
                                        <p:tav tm="0">
                                          <p:val>
                                            <p:fltVal val="0"/>
                                          </p:val>
                                        </p:tav>
                                        <p:tav tm="100000">
                                          <p:val>
                                            <p:strVal val="#ppt_h"/>
                                          </p:val>
                                        </p:tav>
                                      </p:tavLst>
                                    </p:anim>
                                    <p:anim calcmode="lin" valueType="num">
                                      <p:cBhvr>
                                        <p:cTn id="58" dur="500" fill="hold"/>
                                        <p:tgtEl>
                                          <p:spTgt spid="460029"/>
                                        </p:tgtEl>
                                        <p:attrNameLst>
                                          <p:attrName>ppt_x</p:attrName>
                                        </p:attrNameLst>
                                      </p:cBhvr>
                                      <p:tavLst>
                                        <p:tav tm="0">
                                          <p:val>
                                            <p:fltVal val="0.5"/>
                                          </p:val>
                                        </p:tav>
                                        <p:tav tm="100000">
                                          <p:val>
                                            <p:strVal val="#ppt_x"/>
                                          </p:val>
                                        </p:tav>
                                      </p:tavLst>
                                    </p:anim>
                                    <p:anim calcmode="lin" valueType="num">
                                      <p:cBhvr>
                                        <p:cTn id="59" dur="500" fill="hold"/>
                                        <p:tgtEl>
                                          <p:spTgt spid="46002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5000"/>
                            </p:stCondLst>
                            <p:childTnLst>
                              <p:par>
                                <p:cTn id="61" presetID="23" presetClass="entr" presetSubtype="528" fill="hold" grpId="0" nodeType="afterEffect">
                                  <p:stCondLst>
                                    <p:cond delay="0"/>
                                  </p:stCondLst>
                                  <p:childTnLst>
                                    <p:set>
                                      <p:cBhvr>
                                        <p:cTn id="62" dur="1" fill="hold">
                                          <p:stCondLst>
                                            <p:cond delay="0"/>
                                          </p:stCondLst>
                                        </p:cTn>
                                        <p:tgtEl>
                                          <p:spTgt spid="460033"/>
                                        </p:tgtEl>
                                        <p:attrNameLst>
                                          <p:attrName>style.visibility</p:attrName>
                                        </p:attrNameLst>
                                      </p:cBhvr>
                                      <p:to>
                                        <p:strVal val="visible"/>
                                      </p:to>
                                    </p:set>
                                    <p:anim calcmode="lin" valueType="num">
                                      <p:cBhvr>
                                        <p:cTn id="63" dur="500" fill="hold"/>
                                        <p:tgtEl>
                                          <p:spTgt spid="460033"/>
                                        </p:tgtEl>
                                        <p:attrNameLst>
                                          <p:attrName>ppt_w</p:attrName>
                                        </p:attrNameLst>
                                      </p:cBhvr>
                                      <p:tavLst>
                                        <p:tav tm="0">
                                          <p:val>
                                            <p:fltVal val="0"/>
                                          </p:val>
                                        </p:tav>
                                        <p:tav tm="100000">
                                          <p:val>
                                            <p:strVal val="#ppt_w"/>
                                          </p:val>
                                        </p:tav>
                                      </p:tavLst>
                                    </p:anim>
                                    <p:anim calcmode="lin" valueType="num">
                                      <p:cBhvr>
                                        <p:cTn id="64" dur="500" fill="hold"/>
                                        <p:tgtEl>
                                          <p:spTgt spid="460033"/>
                                        </p:tgtEl>
                                        <p:attrNameLst>
                                          <p:attrName>ppt_h</p:attrName>
                                        </p:attrNameLst>
                                      </p:cBhvr>
                                      <p:tavLst>
                                        <p:tav tm="0">
                                          <p:val>
                                            <p:fltVal val="0"/>
                                          </p:val>
                                        </p:tav>
                                        <p:tav tm="100000">
                                          <p:val>
                                            <p:strVal val="#ppt_h"/>
                                          </p:val>
                                        </p:tav>
                                      </p:tavLst>
                                    </p:anim>
                                    <p:anim calcmode="lin" valueType="num">
                                      <p:cBhvr>
                                        <p:cTn id="65" dur="500" fill="hold"/>
                                        <p:tgtEl>
                                          <p:spTgt spid="460033"/>
                                        </p:tgtEl>
                                        <p:attrNameLst>
                                          <p:attrName>ppt_x</p:attrName>
                                        </p:attrNameLst>
                                      </p:cBhvr>
                                      <p:tavLst>
                                        <p:tav tm="0">
                                          <p:val>
                                            <p:fltVal val="0.5"/>
                                          </p:val>
                                        </p:tav>
                                        <p:tav tm="100000">
                                          <p:val>
                                            <p:strVal val="#ppt_x"/>
                                          </p:val>
                                        </p:tav>
                                      </p:tavLst>
                                    </p:anim>
                                    <p:anim calcmode="lin" valueType="num">
                                      <p:cBhvr>
                                        <p:cTn id="66" dur="500" fill="hold"/>
                                        <p:tgtEl>
                                          <p:spTgt spid="460033"/>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500"/>
                            </p:stCondLst>
                            <p:childTnLst>
                              <p:par>
                                <p:cTn id="68" presetID="23" presetClass="entr" presetSubtype="528" fill="hold" grpId="0" nodeType="afterEffect">
                                  <p:stCondLst>
                                    <p:cond delay="0"/>
                                  </p:stCondLst>
                                  <p:childTnLst>
                                    <p:set>
                                      <p:cBhvr>
                                        <p:cTn id="69" dur="1" fill="hold">
                                          <p:stCondLst>
                                            <p:cond delay="0"/>
                                          </p:stCondLst>
                                        </p:cTn>
                                        <p:tgtEl>
                                          <p:spTgt spid="460030"/>
                                        </p:tgtEl>
                                        <p:attrNameLst>
                                          <p:attrName>style.visibility</p:attrName>
                                        </p:attrNameLst>
                                      </p:cBhvr>
                                      <p:to>
                                        <p:strVal val="visible"/>
                                      </p:to>
                                    </p:set>
                                    <p:anim calcmode="lin" valueType="num">
                                      <p:cBhvr>
                                        <p:cTn id="70" dur="500" fill="hold"/>
                                        <p:tgtEl>
                                          <p:spTgt spid="460030"/>
                                        </p:tgtEl>
                                        <p:attrNameLst>
                                          <p:attrName>ppt_w</p:attrName>
                                        </p:attrNameLst>
                                      </p:cBhvr>
                                      <p:tavLst>
                                        <p:tav tm="0">
                                          <p:val>
                                            <p:fltVal val="0"/>
                                          </p:val>
                                        </p:tav>
                                        <p:tav tm="100000">
                                          <p:val>
                                            <p:strVal val="#ppt_w"/>
                                          </p:val>
                                        </p:tav>
                                      </p:tavLst>
                                    </p:anim>
                                    <p:anim calcmode="lin" valueType="num">
                                      <p:cBhvr>
                                        <p:cTn id="71" dur="500" fill="hold"/>
                                        <p:tgtEl>
                                          <p:spTgt spid="460030"/>
                                        </p:tgtEl>
                                        <p:attrNameLst>
                                          <p:attrName>ppt_h</p:attrName>
                                        </p:attrNameLst>
                                      </p:cBhvr>
                                      <p:tavLst>
                                        <p:tav tm="0">
                                          <p:val>
                                            <p:fltVal val="0"/>
                                          </p:val>
                                        </p:tav>
                                        <p:tav tm="100000">
                                          <p:val>
                                            <p:strVal val="#ppt_h"/>
                                          </p:val>
                                        </p:tav>
                                      </p:tavLst>
                                    </p:anim>
                                    <p:anim calcmode="lin" valueType="num">
                                      <p:cBhvr>
                                        <p:cTn id="72" dur="500" fill="hold"/>
                                        <p:tgtEl>
                                          <p:spTgt spid="460030"/>
                                        </p:tgtEl>
                                        <p:attrNameLst>
                                          <p:attrName>ppt_x</p:attrName>
                                        </p:attrNameLst>
                                      </p:cBhvr>
                                      <p:tavLst>
                                        <p:tav tm="0">
                                          <p:val>
                                            <p:fltVal val="0.5"/>
                                          </p:val>
                                        </p:tav>
                                        <p:tav tm="100000">
                                          <p:val>
                                            <p:strVal val="#ppt_x"/>
                                          </p:val>
                                        </p:tav>
                                      </p:tavLst>
                                    </p:anim>
                                    <p:anim calcmode="lin" valueType="num">
                                      <p:cBhvr>
                                        <p:cTn id="73" dur="500" fill="hold"/>
                                        <p:tgtEl>
                                          <p:spTgt spid="46003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0"/>
                                  </p:stCondLst>
                                  <p:childTnLst>
                                    <p:set>
                                      <p:cBhvr>
                                        <p:cTn id="76" dur="1" fill="hold">
                                          <p:stCondLst>
                                            <p:cond delay="0"/>
                                          </p:stCondLst>
                                        </p:cTn>
                                        <p:tgtEl>
                                          <p:spTgt spid="460034"/>
                                        </p:tgtEl>
                                        <p:attrNameLst>
                                          <p:attrName>style.visibility</p:attrName>
                                        </p:attrNameLst>
                                      </p:cBhvr>
                                      <p:to>
                                        <p:strVal val="visible"/>
                                      </p:to>
                                    </p:set>
                                    <p:anim calcmode="lin" valueType="num">
                                      <p:cBhvr>
                                        <p:cTn id="77" dur="500" fill="hold"/>
                                        <p:tgtEl>
                                          <p:spTgt spid="460034"/>
                                        </p:tgtEl>
                                        <p:attrNameLst>
                                          <p:attrName>ppt_w</p:attrName>
                                        </p:attrNameLst>
                                      </p:cBhvr>
                                      <p:tavLst>
                                        <p:tav tm="0">
                                          <p:val>
                                            <p:fltVal val="0"/>
                                          </p:val>
                                        </p:tav>
                                        <p:tav tm="100000">
                                          <p:val>
                                            <p:strVal val="#ppt_w"/>
                                          </p:val>
                                        </p:tav>
                                      </p:tavLst>
                                    </p:anim>
                                    <p:anim calcmode="lin" valueType="num">
                                      <p:cBhvr>
                                        <p:cTn id="78" dur="500" fill="hold"/>
                                        <p:tgtEl>
                                          <p:spTgt spid="460034"/>
                                        </p:tgtEl>
                                        <p:attrNameLst>
                                          <p:attrName>ppt_h</p:attrName>
                                        </p:attrNameLst>
                                      </p:cBhvr>
                                      <p:tavLst>
                                        <p:tav tm="0">
                                          <p:val>
                                            <p:fltVal val="0"/>
                                          </p:val>
                                        </p:tav>
                                        <p:tav tm="100000">
                                          <p:val>
                                            <p:strVal val="#ppt_h"/>
                                          </p:val>
                                        </p:tav>
                                      </p:tavLst>
                                    </p:anim>
                                    <p:anim calcmode="lin" valueType="num">
                                      <p:cBhvr>
                                        <p:cTn id="79" dur="500" fill="hold"/>
                                        <p:tgtEl>
                                          <p:spTgt spid="460034"/>
                                        </p:tgtEl>
                                        <p:attrNameLst>
                                          <p:attrName>ppt_x</p:attrName>
                                        </p:attrNameLst>
                                      </p:cBhvr>
                                      <p:tavLst>
                                        <p:tav tm="0">
                                          <p:val>
                                            <p:fltVal val="0.5"/>
                                          </p:val>
                                        </p:tav>
                                        <p:tav tm="100000">
                                          <p:val>
                                            <p:strVal val="#ppt_x"/>
                                          </p:val>
                                        </p:tav>
                                      </p:tavLst>
                                    </p:anim>
                                    <p:anim calcmode="lin" valueType="num">
                                      <p:cBhvr>
                                        <p:cTn id="80" dur="500" fill="hold"/>
                                        <p:tgtEl>
                                          <p:spTgt spid="460034"/>
                                        </p:tgtEl>
                                        <p:attrNameLst>
                                          <p:attrName>ppt_y</p:attrName>
                                        </p:attrNameLst>
                                      </p:cBhvr>
                                      <p:tavLst>
                                        <p:tav tm="0">
                                          <p:val>
                                            <p:fltVal val="0.5"/>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60091"/>
                                        </p:tgtEl>
                                        <p:attrNameLst>
                                          <p:attrName>style.visibility</p:attrName>
                                        </p:attrNameLst>
                                      </p:cBhvr>
                                      <p:to>
                                        <p:strVal val="visible"/>
                                      </p:to>
                                    </p:set>
                                    <p:anim calcmode="lin" valueType="num">
                                      <p:cBhvr additive="base">
                                        <p:cTn id="85" dur="1000" fill="hold"/>
                                        <p:tgtEl>
                                          <p:spTgt spid="460091"/>
                                        </p:tgtEl>
                                        <p:attrNameLst>
                                          <p:attrName>ppt_x</p:attrName>
                                        </p:attrNameLst>
                                      </p:cBhvr>
                                      <p:tavLst>
                                        <p:tav tm="0">
                                          <p:val>
                                            <p:strVal val="0-#ppt_w/2"/>
                                          </p:val>
                                        </p:tav>
                                        <p:tav tm="100000">
                                          <p:val>
                                            <p:strVal val="#ppt_x"/>
                                          </p:val>
                                        </p:tav>
                                      </p:tavLst>
                                    </p:anim>
                                    <p:anim calcmode="lin" valueType="num">
                                      <p:cBhvr additive="base">
                                        <p:cTn id="86"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7" presetClass="entr" presetSubtype="2" fill="hold" grpId="0" nodeType="clickEffect">
                                  <p:stCondLst>
                                    <p:cond delay="0"/>
                                  </p:stCondLst>
                                  <p:childTnLst>
                                    <p:set>
                                      <p:cBhvr>
                                        <p:cTn id="90" dur="1" fill="hold">
                                          <p:stCondLst>
                                            <p:cond delay="0"/>
                                          </p:stCondLst>
                                        </p:cTn>
                                        <p:tgtEl>
                                          <p:spTgt spid="262"/>
                                        </p:tgtEl>
                                        <p:attrNameLst>
                                          <p:attrName>style.visibility</p:attrName>
                                        </p:attrNameLst>
                                      </p:cBhvr>
                                      <p:to>
                                        <p:strVal val="visible"/>
                                      </p:to>
                                    </p:set>
                                    <p:anim calcmode="lin" valueType="num">
                                      <p:cBhvr additive="base">
                                        <p:cTn id="91" dur="5000" fill="hold"/>
                                        <p:tgtEl>
                                          <p:spTgt spid="262"/>
                                        </p:tgtEl>
                                        <p:attrNameLst>
                                          <p:attrName>ppt_x</p:attrName>
                                        </p:attrNameLst>
                                      </p:cBhvr>
                                      <p:tavLst>
                                        <p:tav tm="0">
                                          <p:val>
                                            <p:strVal val="1+#ppt_w/2"/>
                                          </p:val>
                                        </p:tav>
                                        <p:tav tm="100000">
                                          <p:val>
                                            <p:strVal val="#ppt_x"/>
                                          </p:val>
                                        </p:tav>
                                      </p:tavLst>
                                    </p:anim>
                                    <p:anim calcmode="lin" valueType="num">
                                      <p:cBhvr additive="base">
                                        <p:cTn id="92" dur="5000" fill="hold"/>
                                        <p:tgtEl>
                                          <p:spTgt spid="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1" grpId="0" animBg="1"/>
      <p:bldP spid="460022" grpId="0" animBg="1"/>
      <p:bldP spid="460029" grpId="0" animBg="1"/>
      <p:bldP spid="460030" grpId="0" animBg="1"/>
      <p:bldP spid="460031" grpId="0" autoUpdateAnimBg="0"/>
      <p:bldP spid="460032" grpId="0" autoUpdateAnimBg="0"/>
      <p:bldP spid="460033" grpId="0" autoUpdateAnimBg="0"/>
      <p:bldP spid="460034" grpId="0" autoUpdateAnimBg="0"/>
      <p:bldP spid="460091" grpId="0" animBg="1"/>
      <p:bldP spid="460020" grpId="0" animBg="1"/>
      <p:bldP spid="460027" grpId="0" animBg="1"/>
      <p:bldP spid="460028" grpId="0" animBg="1"/>
      <p:bldP spid="26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1"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7496" name="Rectangle 8"/>
          <p:cNvSpPr>
            <a:spLocks noChangeArrowheads="1"/>
          </p:cNvSpPr>
          <p:nvPr/>
        </p:nvSpPr>
        <p:spPr bwMode="auto">
          <a:xfrm>
            <a:off x="8105775"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34</a:t>
            </a:r>
          </a:p>
        </p:txBody>
      </p:sp>
      <p:sp>
        <p:nvSpPr>
          <p:cNvPr id="71683"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47498" name="Rectangle 10"/>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9.65.03e.</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5" name="Text Box 13"/>
          <p:cNvSpPr txBox="1">
            <a:spLocks noChangeArrowheads="1"/>
          </p:cNvSpPr>
          <p:nvPr/>
        </p:nvSpPr>
        <p:spPr bwMode="auto">
          <a:xfrm>
            <a:off x="274638" y="4976813"/>
            <a:ext cx="8721725" cy="83099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800" dirty="0">
                <a:solidFill>
                  <a:srgbClr val="0099CC"/>
                </a:solidFill>
              </a:rPr>
              <a:t>(</a:t>
            </a:r>
            <a:r>
              <a:rPr lang="bn-IN" sz="4800" dirty="0">
                <a:solidFill>
                  <a:srgbClr val="0099CC"/>
                </a:solidFill>
              </a:rPr>
              <a:t>পু</a:t>
            </a:r>
            <a:r>
              <a:rPr lang="en-US" sz="4800" dirty="0">
                <a:solidFill>
                  <a:srgbClr val="0099CC"/>
                </a:solidFill>
              </a:rPr>
              <a:t>.</a:t>
            </a:r>
            <a:r>
              <a:rPr lang="bn-IN" sz="4800" dirty="0">
                <a:solidFill>
                  <a:srgbClr val="0099CC"/>
                </a:solidFill>
              </a:rPr>
              <a:t>নি</a:t>
            </a:r>
            <a:r>
              <a:rPr lang="en-US" sz="4800" dirty="0">
                <a:solidFill>
                  <a:srgbClr val="0099CC"/>
                </a:solidFill>
              </a:rPr>
              <a:t>.)</a:t>
            </a:r>
            <a:r>
              <a:rPr lang="en-US" sz="4800" dirty="0">
                <a:solidFill>
                  <a:srgbClr val="FFFF00"/>
                </a:solidFill>
              </a:rPr>
              <a:t> </a:t>
            </a:r>
            <a:r>
              <a:rPr lang="bn-IN" sz="3600" dirty="0">
                <a:solidFill>
                  <a:srgbClr val="FFFF00"/>
                </a:solidFill>
              </a:rPr>
              <a:t>৪০০ বছরের</a:t>
            </a:r>
            <a:r>
              <a:rPr lang="en-US" sz="3600" dirty="0">
                <a:solidFill>
                  <a:srgbClr val="FFFF00"/>
                </a:solidFill>
              </a:rPr>
              <a:t> </a:t>
            </a:r>
            <a:r>
              <a:rPr lang="bn-IN" sz="3600" dirty="0">
                <a:solidFill>
                  <a:srgbClr val="FFFF00"/>
                </a:solidFill>
              </a:rPr>
              <a:t>ভেদ</a:t>
            </a:r>
            <a:r>
              <a:rPr lang="en-US" sz="3600" dirty="0">
                <a:solidFill>
                  <a:srgbClr val="FFFF00"/>
                </a:solidFill>
              </a:rPr>
              <a:t>  </a:t>
            </a:r>
            <a:r>
              <a:rPr lang="en-US" sz="4800" dirty="0">
                <a:solidFill>
                  <a:srgbClr val="66FF33"/>
                </a:solidFill>
              </a:rPr>
              <a:t>(</a:t>
            </a:r>
            <a:r>
              <a:rPr lang="bn-IN" sz="4800" dirty="0">
                <a:solidFill>
                  <a:srgbClr val="66FF33"/>
                </a:solidFill>
              </a:rPr>
              <a:t>নু</a:t>
            </a:r>
            <a:r>
              <a:rPr lang="en-US" sz="4800" dirty="0">
                <a:solidFill>
                  <a:srgbClr val="66FF33"/>
                </a:solidFill>
              </a:rPr>
              <a:t>.</a:t>
            </a:r>
            <a:r>
              <a:rPr lang="bn-IN" sz="4800" dirty="0">
                <a:solidFill>
                  <a:srgbClr val="66FF33"/>
                </a:solidFill>
              </a:rPr>
              <a:t>নি</a:t>
            </a:r>
            <a:r>
              <a:rPr lang="en-US" sz="4800" dirty="0">
                <a:solidFill>
                  <a:srgbClr val="66FF33"/>
                </a:solidFill>
              </a:rPr>
              <a:t>.)</a:t>
            </a:r>
            <a:endParaRPr lang="en-US" sz="4800" dirty="0">
              <a:solidFill>
                <a:srgbClr val="FFFF00"/>
              </a:solidFill>
            </a:endParaRPr>
          </a:p>
        </p:txBody>
      </p:sp>
      <p:sp>
        <p:nvSpPr>
          <p:cNvPr id="397326" name="AutoShape 14"/>
          <p:cNvSpPr>
            <a:spLocks noChangeArrowheads="1"/>
          </p:cNvSpPr>
          <p:nvPr/>
        </p:nvSpPr>
        <p:spPr bwMode="auto">
          <a:xfrm>
            <a:off x="1062038" y="3997325"/>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97314" name="Rectangle 2"/>
          <p:cNvSpPr>
            <a:spLocks noChangeArrowheads="1"/>
          </p:cNvSpPr>
          <p:nvPr/>
        </p:nvSpPr>
        <p:spPr bwMode="auto">
          <a:xfrm>
            <a:off x="1261057" y="2316163"/>
            <a:ext cx="6774289" cy="20749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12900" dirty="0">
                <a:solidFill>
                  <a:srgbClr val="FFFF00"/>
                </a:solidFill>
                <a:effectLst>
                  <a:outerShdw blurRad="38100" dist="38100" dir="2700000" algn="tl">
                    <a:srgbClr val="000000"/>
                  </a:outerShdw>
                </a:effectLst>
                <a:latin typeface="Times" charset="0"/>
              </a:rPr>
              <a:t>সৃ</a:t>
            </a:r>
            <a:r>
              <a:rPr lang="bn-IN" sz="12900" dirty="0">
                <a:solidFill>
                  <a:srgbClr val="FFE957"/>
                </a:solidFill>
                <a:effectLst>
                  <a:outerShdw blurRad="38100" dist="38100" dir="2700000" algn="tl">
                    <a:srgbClr val="000000"/>
                  </a:outerShdw>
                </a:effectLst>
                <a:latin typeface="Times" charset="0"/>
              </a:rPr>
              <a:t> </a:t>
            </a:r>
            <a:r>
              <a:rPr lang="bn-IN" sz="12900" dirty="0">
                <a:solidFill>
                  <a:srgbClr val="FFFF00"/>
                </a:solidFill>
                <a:effectLst>
                  <a:outerShdw blurRad="38100" dist="38100" dir="2700000" algn="tl">
                    <a:srgbClr val="000000"/>
                  </a:outerShdw>
                </a:effectLst>
                <a:latin typeface="Times" charset="0"/>
              </a:rPr>
              <a:t>৭</a:t>
            </a:r>
            <a:r>
              <a:rPr lang="en-US" sz="12900" b="0" dirty="0">
                <a:solidFill>
                  <a:srgbClr val="FAFD00"/>
                </a:solidFill>
                <a:latin typeface="Times" pitchFamily="-107" charset="0"/>
                <a:ea typeface="+mn-ea"/>
                <a:cs typeface="+mn-cs"/>
              </a:rPr>
              <a:t>      </a:t>
            </a:r>
            <a:r>
              <a:rPr lang="bn-IN" sz="12900" dirty="0">
                <a:solidFill>
                  <a:srgbClr val="FFFF00"/>
                </a:solidFill>
                <a:effectLst>
                  <a:outerShdw blurRad="38100" dist="38100" dir="2700000" algn="tl">
                    <a:srgbClr val="000000"/>
                  </a:outerShdw>
                </a:effectLst>
                <a:latin typeface="Times" charset="0"/>
              </a:rPr>
              <a:t>য</a:t>
            </a:r>
            <a:r>
              <a:rPr lang="en-US" sz="12900" b="0" dirty="0">
                <a:solidFill>
                  <a:srgbClr val="FAFD00"/>
                </a:solidFill>
                <a:latin typeface="Times" pitchFamily="-107" charset="0"/>
                <a:ea typeface="+mn-ea"/>
                <a:cs typeface="+mn-cs"/>
              </a:rPr>
              <a:t> </a:t>
            </a:r>
          </a:p>
        </p:txBody>
      </p:sp>
      <p:sp>
        <p:nvSpPr>
          <p:cNvPr id="397321" name="Rectangle 9"/>
          <p:cNvSpPr>
            <a:spLocks noChangeArrowheads="1"/>
          </p:cNvSpPr>
          <p:nvPr/>
        </p:nvSpPr>
        <p:spPr bwMode="auto">
          <a:xfrm>
            <a:off x="3968045" y="2134131"/>
            <a:ext cx="2308645" cy="270843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spcBef>
                <a:spcPct val="50000"/>
              </a:spcBef>
              <a:defRPr/>
            </a:pPr>
            <a:r>
              <a:rPr lang="bn-IN" sz="17000" dirty="0">
                <a:solidFill>
                  <a:srgbClr val="00FF00"/>
                </a:solidFill>
                <a:effectLst>
                  <a:outerShdw blurRad="38100" dist="38100" dir="2700000" algn="tl">
                    <a:srgbClr val="000000"/>
                  </a:outerShdw>
                </a:effectLst>
                <a:latin typeface="Times" charset="0"/>
              </a:rPr>
              <a:t>নী</a:t>
            </a:r>
            <a:endParaRPr lang="en-US" sz="17000" dirty="0">
              <a:solidFill>
                <a:srgbClr val="00FF00"/>
              </a:solidFill>
              <a:effectLst>
                <a:outerShdw blurRad="38100" dist="38100" dir="2700000" algn="tl">
                  <a:srgbClr val="000000"/>
                </a:outerShdw>
              </a:effectLst>
              <a:latin typeface="Times" charset="0"/>
            </a:endParaRPr>
          </a:p>
        </p:txBody>
      </p:sp>
      <p:sp>
        <p:nvSpPr>
          <p:cNvPr id="397322" name="AutoShape 10"/>
          <p:cNvSpPr>
            <a:spLocks noChangeArrowheads="1"/>
          </p:cNvSpPr>
          <p:nvPr/>
        </p:nvSpPr>
        <p:spPr bwMode="auto">
          <a:xfrm>
            <a:off x="2065712" y="987161"/>
            <a:ext cx="4813300" cy="46101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D83104"/>
          </a:solidFill>
          <a:ln w="76200">
            <a:solidFill>
              <a:schemeClr val="tx1"/>
            </a:solidFill>
            <a:miter lim="800000"/>
            <a:headEnd/>
            <a:tailEnd/>
          </a:ln>
        </p:spPr>
        <p:txBody>
          <a:bodyPr wrap="none" anchor="ctr"/>
          <a:lstStyle/>
          <a:p>
            <a:endParaRPr lang="en-US"/>
          </a:p>
        </p:txBody>
      </p:sp>
      <p:sp>
        <p:nvSpPr>
          <p:cNvPr id="397316" name="Line 4"/>
          <p:cNvSpPr>
            <a:spLocks noChangeShapeType="1"/>
          </p:cNvSpPr>
          <p:nvPr/>
        </p:nvSpPr>
        <p:spPr bwMode="auto">
          <a:xfrm>
            <a:off x="3398661" y="3665361"/>
            <a:ext cx="511175" cy="0"/>
          </a:xfrm>
          <a:prstGeom prst="line">
            <a:avLst/>
          </a:prstGeom>
          <a:noFill/>
          <a:ln w="5715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199" name="Text Box 18"/>
          <p:cNvSpPr txBox="1">
            <a:spLocks noChangeArrowheads="1"/>
          </p:cNvSpPr>
          <p:nvPr/>
        </p:nvSpPr>
        <p:spPr bwMode="auto">
          <a:xfrm>
            <a:off x="8680450" y="90488"/>
            <a:ext cx="3365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200"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
        <p:nvSpPr>
          <p:cNvPr id="3973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grpSp>
        <p:nvGrpSpPr>
          <p:cNvPr id="8203" name="Group 24"/>
          <p:cNvGrpSpPr>
            <a:grpSpLocks/>
          </p:cNvGrpSpPr>
          <p:nvPr/>
        </p:nvGrpSpPr>
        <p:grpSpPr bwMode="auto">
          <a:xfrm>
            <a:off x="441995" y="224602"/>
            <a:ext cx="852488" cy="1720851"/>
            <a:chOff x="327" y="161"/>
            <a:chExt cx="537" cy="1084"/>
          </a:xfrm>
        </p:grpSpPr>
        <p:sp>
          <p:nvSpPr>
            <p:cNvPr id="397337" name="Rectangle 25"/>
            <p:cNvSpPr>
              <a:spLocks noChangeArrowheads="1"/>
            </p:cNvSpPr>
            <p:nvPr/>
          </p:nvSpPr>
          <p:spPr bwMode="auto">
            <a:xfrm>
              <a:off x="327" y="161"/>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397338" name="Line 26"/>
            <p:cNvSpPr>
              <a:spLocks noChangeShapeType="1"/>
            </p:cNvSpPr>
            <p:nvPr/>
          </p:nvSpPr>
          <p:spPr bwMode="auto">
            <a:xfrm flipV="1">
              <a:off x="583" y="698"/>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6"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97321"/>
                                        </p:tgtEl>
                                        <p:attrNameLst>
                                          <p:attrName>style.visibility</p:attrName>
                                        </p:attrNameLst>
                                      </p:cBhvr>
                                      <p:to>
                                        <p:strVal val="visible"/>
                                      </p:to>
                                    </p:set>
                                    <p:anim calcmode="lin" valueType="num">
                                      <p:cBhvr>
                                        <p:cTn id="7" dur="500" fill="hold"/>
                                        <p:tgtEl>
                                          <p:spTgt spid="397321"/>
                                        </p:tgtEl>
                                        <p:attrNameLst>
                                          <p:attrName>ppt_w</p:attrName>
                                        </p:attrNameLst>
                                      </p:cBhvr>
                                      <p:tavLst>
                                        <p:tav tm="0">
                                          <p:val>
                                            <p:fltVal val="0"/>
                                          </p:val>
                                        </p:tav>
                                        <p:tav tm="100000">
                                          <p:val>
                                            <p:strVal val="#ppt_w"/>
                                          </p:val>
                                        </p:tav>
                                      </p:tavLst>
                                    </p:anim>
                                    <p:anim calcmode="lin" valueType="num">
                                      <p:cBhvr>
                                        <p:cTn id="8" dur="500" fill="hold"/>
                                        <p:tgtEl>
                                          <p:spTgt spid="397321"/>
                                        </p:tgtEl>
                                        <p:attrNameLst>
                                          <p:attrName>ppt_h</p:attrName>
                                        </p:attrNameLst>
                                      </p:cBhvr>
                                      <p:tavLst>
                                        <p:tav tm="0">
                                          <p:val>
                                            <p:fltVal val="0"/>
                                          </p:val>
                                        </p:tav>
                                        <p:tav tm="100000">
                                          <p:val>
                                            <p:strVal val="#ppt_h"/>
                                          </p:val>
                                        </p:tav>
                                      </p:tavLst>
                                    </p:anim>
                                    <p:anim calcmode="lin" valueType="num">
                                      <p:cBhvr>
                                        <p:cTn id="9" dur="500" fill="hold"/>
                                        <p:tgtEl>
                                          <p:spTgt spid="397321"/>
                                        </p:tgtEl>
                                        <p:attrNameLst>
                                          <p:attrName>ppt_x</p:attrName>
                                        </p:attrNameLst>
                                      </p:cBhvr>
                                      <p:tavLst>
                                        <p:tav tm="0">
                                          <p:val>
                                            <p:fltVal val="0.5"/>
                                          </p:val>
                                        </p:tav>
                                        <p:tav tm="100000">
                                          <p:val>
                                            <p:strVal val="#ppt_x"/>
                                          </p:val>
                                        </p:tav>
                                      </p:tavLst>
                                    </p:anim>
                                    <p:anim calcmode="lin" valueType="num">
                                      <p:cBhvr>
                                        <p:cTn id="10" dur="500" fill="hold"/>
                                        <p:tgtEl>
                                          <p:spTgt spid="39732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97325"/>
                                        </p:tgtEl>
                                        <p:attrNameLst>
                                          <p:attrName>style.visibility</p:attrName>
                                        </p:attrNameLst>
                                      </p:cBhvr>
                                      <p:to>
                                        <p:strVal val="visible"/>
                                      </p:to>
                                    </p:set>
                                    <p:animEffect transition="in" filter="wipe(left)">
                                      <p:cBhvr>
                                        <p:cTn id="15" dur="500"/>
                                        <p:tgtEl>
                                          <p:spTgt spid="397325"/>
                                        </p:tgtEl>
                                      </p:cBhvr>
                                    </p:animEffect>
                                  </p:childTnLst>
                                </p:cTn>
                              </p:par>
                            </p:childTnLst>
                          </p:cTn>
                        </p:par>
                        <p:par>
                          <p:cTn id="16" fill="hold" nodeType="afterGroup">
                            <p:stCondLst>
                              <p:cond delay="500"/>
                            </p:stCondLst>
                            <p:childTnLst>
                              <p:par>
                                <p:cTn id="17" presetID="22" presetClass="entr" presetSubtype="8" fill="hold" grpId="0" nodeType="afterEffect">
                                  <p:stCondLst>
                                    <p:cond delay="100"/>
                                  </p:stCondLst>
                                  <p:childTnLst>
                                    <p:set>
                                      <p:cBhvr>
                                        <p:cTn id="18" dur="1" fill="hold">
                                          <p:stCondLst>
                                            <p:cond delay="0"/>
                                          </p:stCondLst>
                                        </p:cTn>
                                        <p:tgtEl>
                                          <p:spTgt spid="397326"/>
                                        </p:tgtEl>
                                        <p:attrNameLst>
                                          <p:attrName>style.visibility</p:attrName>
                                        </p:attrNameLst>
                                      </p:cBhvr>
                                      <p:to>
                                        <p:strVal val="visible"/>
                                      </p:to>
                                    </p:set>
                                    <p:animEffect transition="in" filter="wipe(left)">
                                      <p:cBhvr>
                                        <p:cTn id="19" dur="500"/>
                                        <p:tgtEl>
                                          <p:spTgt spid="3973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grpId="0" nodeType="clickEffect">
                                  <p:stCondLst>
                                    <p:cond delay="0"/>
                                  </p:stCondLst>
                                  <p:childTnLst>
                                    <p:set>
                                      <p:cBhvr>
                                        <p:cTn id="23" dur="1" fill="hold">
                                          <p:stCondLst>
                                            <p:cond delay="0"/>
                                          </p:stCondLst>
                                        </p:cTn>
                                        <p:tgtEl>
                                          <p:spTgt spid="397322"/>
                                        </p:tgtEl>
                                        <p:attrNameLst>
                                          <p:attrName>style.visibility</p:attrName>
                                        </p:attrNameLst>
                                      </p:cBhvr>
                                      <p:to>
                                        <p:strVal val="visible"/>
                                      </p:to>
                                    </p:set>
                                    <p:anim calcmode="lin" valueType="num">
                                      <p:cBhvr>
                                        <p:cTn id="24" dur="500" fill="hold"/>
                                        <p:tgtEl>
                                          <p:spTgt spid="397322"/>
                                        </p:tgtEl>
                                        <p:attrNameLst>
                                          <p:attrName>ppt_w</p:attrName>
                                        </p:attrNameLst>
                                      </p:cBhvr>
                                      <p:tavLst>
                                        <p:tav tm="0">
                                          <p:val>
                                            <p:fltVal val="0"/>
                                          </p:val>
                                        </p:tav>
                                        <p:tav tm="100000">
                                          <p:val>
                                            <p:strVal val="#ppt_w"/>
                                          </p:val>
                                        </p:tav>
                                      </p:tavLst>
                                    </p:anim>
                                    <p:anim calcmode="lin" valueType="num">
                                      <p:cBhvr>
                                        <p:cTn id="25" dur="500" fill="hold"/>
                                        <p:tgtEl>
                                          <p:spTgt spid="397322"/>
                                        </p:tgtEl>
                                        <p:attrNameLst>
                                          <p:attrName>ppt_h</p:attrName>
                                        </p:attrNameLst>
                                      </p:cBhvr>
                                      <p:tavLst>
                                        <p:tav tm="0">
                                          <p:val>
                                            <p:fltVal val="0"/>
                                          </p:val>
                                        </p:tav>
                                        <p:tav tm="100000">
                                          <p:val>
                                            <p:strVal val="#ppt_h"/>
                                          </p:val>
                                        </p:tav>
                                      </p:tavLst>
                                    </p:anim>
                                    <p:anim calcmode="lin" valueType="num">
                                      <p:cBhvr>
                                        <p:cTn id="26" dur="500" fill="hold"/>
                                        <p:tgtEl>
                                          <p:spTgt spid="397322"/>
                                        </p:tgtEl>
                                        <p:attrNameLst>
                                          <p:attrName>ppt_x</p:attrName>
                                        </p:attrNameLst>
                                      </p:cBhvr>
                                      <p:tavLst>
                                        <p:tav tm="0">
                                          <p:val>
                                            <p:fltVal val="0.5"/>
                                          </p:val>
                                        </p:tav>
                                        <p:tav tm="100000">
                                          <p:val>
                                            <p:strVal val="#ppt_x"/>
                                          </p:val>
                                        </p:tav>
                                      </p:tavLst>
                                    </p:anim>
                                    <p:anim calcmode="lin" valueType="num">
                                      <p:cBhvr>
                                        <p:cTn id="27" dur="500" fill="hold"/>
                                        <p:tgtEl>
                                          <p:spTgt spid="397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5" grpId="0" autoUpdateAnimBg="0"/>
      <p:bldP spid="397326" grpId="0" animBg="1"/>
      <p:bldP spid="397321" grpId="0" autoUpdateAnimBg="0"/>
      <p:bldP spid="3973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156679" name="Rectangle 7"/>
          <p:cNvSpPr>
            <a:spLocks noChangeArrowheads="1"/>
          </p:cNvSpPr>
          <p:nvPr/>
        </p:nvSpPr>
        <p:spPr bwMode="auto">
          <a:xfrm>
            <a:off x="1793875" y="17463"/>
            <a:ext cx="3959225" cy="304800"/>
          </a:xfrm>
          <a:prstGeom prst="rect">
            <a:avLst/>
          </a:prstGeom>
          <a:noFill/>
          <a:ln w="12700">
            <a:noFill/>
            <a:miter lim="800000"/>
            <a:headEnd/>
            <a:tailEnd/>
          </a:ln>
          <a:effectLst/>
        </p:spPr>
        <p:txBody>
          <a:bodyPr>
            <a:spAutoFit/>
          </a:bodyPr>
          <a:lstStyle/>
          <a:p>
            <a:pPr>
              <a:defRPr/>
            </a:pPr>
            <a:r>
              <a:rPr lang="bn-IN" sz="1400" dirty="0">
                <a:solidFill>
                  <a:schemeClr val="hlink"/>
                </a:solidFill>
                <a:effectLst>
                  <a:outerShdw blurRad="38100" dist="38100" dir="2700000" algn="tl">
                    <a:srgbClr val="000000"/>
                  </a:outerShdw>
                </a:effectLst>
              </a:rPr>
              <a:t>মালাকি থেকে মথি অবধি </a:t>
            </a:r>
            <a:endParaRPr lang="en-US" sz="1400" dirty="0">
              <a:solidFill>
                <a:schemeClr val="hlink"/>
              </a:solidFill>
              <a:effectLst>
                <a:outerShdw blurRad="38100" dist="38100" dir="2700000" algn="tl">
                  <a:srgbClr val="000000"/>
                </a:outerShdw>
              </a:effectLst>
            </a:endParaRPr>
          </a:p>
        </p:txBody>
      </p:sp>
      <p:sp>
        <p:nvSpPr>
          <p:cNvPr id="10245" name="Text Box 8"/>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6684"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04</a:t>
            </a:r>
          </a:p>
        </p:txBody>
      </p:sp>
      <p:sp>
        <p:nvSpPr>
          <p:cNvPr id="10247"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10251"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grpSp>
        <p:nvGrpSpPr>
          <p:cNvPr id="138" name="Group 137"/>
          <p:cNvGrpSpPr/>
          <p:nvPr/>
        </p:nvGrpSpPr>
        <p:grpSpPr>
          <a:xfrm>
            <a:off x="2600877" y="1009096"/>
            <a:ext cx="4362450" cy="3636962"/>
            <a:chOff x="2425700" y="1493838"/>
            <a:chExt cx="4362450" cy="3636962"/>
          </a:xfrm>
        </p:grpSpPr>
        <p:grpSp>
          <p:nvGrpSpPr>
            <p:cNvPr id="139" name="Group 138"/>
            <p:cNvGrpSpPr>
              <a:grpSpLocks/>
            </p:cNvGrpSpPr>
            <p:nvPr/>
          </p:nvGrpSpPr>
          <p:grpSpPr bwMode="auto">
            <a:xfrm>
              <a:off x="2425700" y="1531938"/>
              <a:ext cx="4362450" cy="3598862"/>
              <a:chOff x="1512" y="1397"/>
              <a:chExt cx="2748" cy="2267"/>
            </a:xfrm>
          </p:grpSpPr>
          <p:sp>
            <p:nvSpPr>
              <p:cNvPr id="15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5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5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5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5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58"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59"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60"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61"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62"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63"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64"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65" name="Rectangle 16"/>
              <p:cNvSpPr>
                <a:spLocks noChangeArrowheads="1"/>
              </p:cNvSpPr>
              <p:nvPr/>
            </p:nvSpPr>
            <p:spPr bwMode="auto">
              <a:xfrm>
                <a:off x="2011" y="1566"/>
                <a:ext cx="0" cy="271"/>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66"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67"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68"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69"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70"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71"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72"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73" name="Rectangle 24"/>
              <p:cNvSpPr>
                <a:spLocks noChangeArrowheads="1"/>
              </p:cNvSpPr>
              <p:nvPr/>
            </p:nvSpPr>
            <p:spPr bwMode="auto">
              <a:xfrm>
                <a:off x="2086" y="1735"/>
                <a:ext cx="121" cy="174"/>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ea typeface="ＭＳ Ｐゴシック" charset="0"/>
                    <a:cs typeface="ＭＳ Ｐゴシック" charset="0"/>
                  </a:rPr>
                  <a:t>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74"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75"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76"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77"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78"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79"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0"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1"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82"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3"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84"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5"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86"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7"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88"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89"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90"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91"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92"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93"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94"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95"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96"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97"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98"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99"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200"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201"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202"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203"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204"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205"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206" name="Rectangle 64"/>
              <p:cNvSpPr>
                <a:spLocks noChangeArrowheads="1"/>
              </p:cNvSpPr>
              <p:nvPr/>
            </p:nvSpPr>
            <p:spPr bwMode="auto">
              <a:xfrm>
                <a:off x="2974" y="2976"/>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ＭＳ Ｐゴシック" charset="0"/>
                    <a:cs typeface="ＭＳ Ｐゴシック" charset="0"/>
                  </a:rPr>
                  <a:t>   </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207"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208"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grpSp>
        <p:sp>
          <p:nvSpPr>
            <p:cNvPr id="143" name="Rectangle 2"/>
            <p:cNvSpPr/>
            <p:nvPr/>
          </p:nvSpPr>
          <p:spPr>
            <a:xfrm>
              <a:off x="2778125" y="1493838"/>
              <a:ext cx="552450" cy="369887"/>
            </a:xfrm>
            <a:prstGeom prst="rect">
              <a:avLst/>
            </a:prstGeom>
          </p:spPr>
          <p:txBody>
            <a:bodyPr wrap="none">
              <a:spAutoFit/>
            </a:bodyPr>
            <a:lstStyle/>
            <a:p>
              <a:pPr>
                <a:defRPr/>
              </a:pPr>
              <a:r>
                <a:rPr lang="bn-IN" sz="1800" b="1" dirty="0">
                  <a:solidFill>
                    <a:schemeClr val="accent6"/>
                  </a:solidFill>
                  <a:effectLst/>
                </a:rPr>
                <a:t>সৃষ্টি</a:t>
              </a:r>
              <a:endParaRPr lang="en-SG" sz="1400" b="1" dirty="0">
                <a:solidFill>
                  <a:schemeClr val="accent6"/>
                </a:solidFill>
                <a:effectLst/>
              </a:endParaRPr>
            </a:p>
          </p:txBody>
        </p:sp>
        <p:sp>
          <p:nvSpPr>
            <p:cNvPr id="144" name="Rectangle 143"/>
            <p:cNvSpPr/>
            <p:nvPr/>
          </p:nvSpPr>
          <p:spPr>
            <a:xfrm>
              <a:off x="2916238" y="1768475"/>
              <a:ext cx="1054100" cy="369888"/>
            </a:xfrm>
            <a:prstGeom prst="rect">
              <a:avLst/>
            </a:prstGeom>
          </p:spPr>
          <p:txBody>
            <a:bodyPr wrap="none">
              <a:spAutoFit/>
            </a:bodyPr>
            <a:lstStyle/>
            <a:p>
              <a:pPr>
                <a:defRPr/>
              </a:pPr>
              <a:r>
                <a:rPr lang="bn-IN" sz="1800" b="1" dirty="0">
                  <a:solidFill>
                    <a:schemeClr val="accent6"/>
                  </a:solidFill>
                  <a:effectLst/>
                </a:rPr>
                <a:t>অব্রাহাম </a:t>
              </a:r>
              <a:endParaRPr lang="en-SG" sz="1800" b="1" dirty="0">
                <a:solidFill>
                  <a:schemeClr val="accent6"/>
                </a:solidFill>
                <a:effectLst/>
              </a:endParaRPr>
            </a:p>
          </p:txBody>
        </p:sp>
        <p:sp>
          <p:nvSpPr>
            <p:cNvPr id="145" name="Rectangle 144"/>
            <p:cNvSpPr/>
            <p:nvPr/>
          </p:nvSpPr>
          <p:spPr>
            <a:xfrm>
              <a:off x="3008313" y="2036763"/>
              <a:ext cx="973137" cy="369887"/>
            </a:xfrm>
            <a:prstGeom prst="rect">
              <a:avLst/>
            </a:prstGeom>
          </p:spPr>
          <p:txBody>
            <a:bodyPr wrap="none">
              <a:spAutoFit/>
            </a:bodyPr>
            <a:lstStyle/>
            <a:p>
              <a:pPr>
                <a:defRPr/>
              </a:pPr>
              <a:r>
                <a:rPr lang="bn-IN" sz="1800" b="1" dirty="0">
                  <a:solidFill>
                    <a:schemeClr val="accent6"/>
                  </a:solidFill>
                  <a:effectLst/>
                </a:rPr>
                <a:t>যোষেফ </a:t>
              </a:r>
              <a:endParaRPr lang="en-SG" sz="1800" b="1" dirty="0">
                <a:solidFill>
                  <a:schemeClr val="accent6"/>
                </a:solidFill>
                <a:effectLst/>
              </a:endParaRPr>
            </a:p>
          </p:txBody>
        </p:sp>
        <p:sp>
          <p:nvSpPr>
            <p:cNvPr id="146" name="Rectangle 145"/>
            <p:cNvSpPr/>
            <p:nvPr/>
          </p:nvSpPr>
          <p:spPr>
            <a:xfrm>
              <a:off x="3387725" y="2325688"/>
              <a:ext cx="769938" cy="400050"/>
            </a:xfrm>
            <a:prstGeom prst="rect">
              <a:avLst/>
            </a:prstGeom>
          </p:spPr>
          <p:txBody>
            <a:bodyPr wrap="none">
              <a:spAutoFit/>
            </a:bodyPr>
            <a:lstStyle/>
            <a:p>
              <a:pPr>
                <a:defRPr/>
              </a:pPr>
              <a:r>
                <a:rPr lang="bn-IN" sz="2000" b="1" dirty="0">
                  <a:solidFill>
                    <a:schemeClr val="accent6"/>
                  </a:solidFill>
                  <a:effectLst/>
                </a:rPr>
                <a:t>মোশি</a:t>
              </a:r>
              <a:endParaRPr lang="en-SG" sz="2000" b="1" dirty="0">
                <a:solidFill>
                  <a:schemeClr val="accent6"/>
                </a:solidFill>
                <a:effectLst/>
              </a:endParaRPr>
            </a:p>
          </p:txBody>
        </p:sp>
        <p:sp>
          <p:nvSpPr>
            <p:cNvPr id="147" name="Rectangle 146"/>
            <p:cNvSpPr/>
            <p:nvPr/>
          </p:nvSpPr>
          <p:spPr>
            <a:xfrm>
              <a:off x="3548063" y="2595563"/>
              <a:ext cx="1235075" cy="400050"/>
            </a:xfrm>
            <a:prstGeom prst="rect">
              <a:avLst/>
            </a:prstGeom>
          </p:spPr>
          <p:txBody>
            <a:bodyPr wrap="none">
              <a:spAutoFit/>
            </a:bodyPr>
            <a:lstStyle/>
            <a:p>
              <a:pPr>
                <a:defRPr/>
              </a:pPr>
              <a:r>
                <a:rPr lang="bn-IN" sz="2000" b="1" dirty="0">
                  <a:solidFill>
                    <a:schemeClr val="accent6"/>
                  </a:solidFill>
                  <a:effectLst/>
                </a:rPr>
                <a:t>যিহোশূয়া </a:t>
              </a:r>
              <a:endParaRPr lang="en-SG" sz="2000" b="1" dirty="0">
                <a:solidFill>
                  <a:schemeClr val="accent6"/>
                </a:solidFill>
                <a:effectLst/>
              </a:endParaRPr>
            </a:p>
          </p:txBody>
        </p:sp>
        <p:sp>
          <p:nvSpPr>
            <p:cNvPr id="148" name="Rectangle 147"/>
            <p:cNvSpPr/>
            <p:nvPr/>
          </p:nvSpPr>
          <p:spPr>
            <a:xfrm>
              <a:off x="3622675" y="2843213"/>
              <a:ext cx="1419225" cy="400050"/>
            </a:xfrm>
            <a:prstGeom prst="rect">
              <a:avLst/>
            </a:prstGeom>
          </p:spPr>
          <p:txBody>
            <a:bodyPr wrap="none">
              <a:spAutoFit/>
            </a:bodyPr>
            <a:lstStyle/>
            <a:p>
              <a:pPr>
                <a:defRPr/>
              </a:pPr>
              <a:r>
                <a:rPr lang="bn-IN" sz="2000" b="1" dirty="0">
                  <a:solidFill>
                    <a:schemeClr val="accent6"/>
                  </a:solidFill>
                  <a:effectLst/>
                </a:rPr>
                <a:t>অরাজকতা </a:t>
              </a:r>
              <a:endParaRPr lang="en-SG" sz="2000" b="1" dirty="0">
                <a:solidFill>
                  <a:schemeClr val="accent6"/>
                </a:solidFill>
              </a:endParaRPr>
            </a:p>
          </p:txBody>
        </p:sp>
        <p:sp>
          <p:nvSpPr>
            <p:cNvPr id="149" name="Rectangle 148"/>
            <p:cNvSpPr/>
            <p:nvPr/>
          </p:nvSpPr>
          <p:spPr>
            <a:xfrm>
              <a:off x="4046538" y="3121025"/>
              <a:ext cx="1050925" cy="400050"/>
            </a:xfrm>
            <a:prstGeom prst="rect">
              <a:avLst/>
            </a:prstGeom>
          </p:spPr>
          <p:txBody>
            <a:bodyPr wrap="none">
              <a:spAutoFit/>
            </a:bodyPr>
            <a:lstStyle/>
            <a:p>
              <a:pPr>
                <a:defRPr/>
              </a:pPr>
              <a:r>
                <a:rPr lang="bn-IN" sz="2000" b="1" dirty="0">
                  <a:solidFill>
                    <a:schemeClr val="accent6"/>
                  </a:solidFill>
                  <a:effectLst/>
                </a:rPr>
                <a:t>রাজপদ </a:t>
              </a:r>
              <a:endParaRPr lang="en-SG" sz="2000" b="1" dirty="0">
                <a:solidFill>
                  <a:schemeClr val="accent6"/>
                </a:solidFill>
                <a:effectLst/>
              </a:endParaRPr>
            </a:p>
          </p:txBody>
        </p:sp>
        <p:sp>
          <p:nvSpPr>
            <p:cNvPr id="150" name="Rectangle 149"/>
            <p:cNvSpPr/>
            <p:nvPr/>
          </p:nvSpPr>
          <p:spPr>
            <a:xfrm>
              <a:off x="4205288" y="3441700"/>
              <a:ext cx="1120775" cy="400050"/>
            </a:xfrm>
            <a:prstGeom prst="rect">
              <a:avLst/>
            </a:prstGeom>
          </p:spPr>
          <p:txBody>
            <a:bodyPr wrap="none">
              <a:spAutoFit/>
            </a:bodyPr>
            <a:lstStyle/>
            <a:p>
              <a:pPr>
                <a:defRPr/>
              </a:pPr>
              <a:r>
                <a:rPr lang="bn-IN" sz="2000" b="1" dirty="0">
                  <a:solidFill>
                    <a:schemeClr val="accent6"/>
                  </a:solidFill>
                  <a:effectLst/>
                </a:rPr>
                <a:t>বন্দিদশা </a:t>
              </a:r>
              <a:endParaRPr lang="en-SG" b="1" dirty="0">
                <a:solidFill>
                  <a:schemeClr val="accent6"/>
                </a:solidFill>
              </a:endParaRPr>
            </a:p>
          </p:txBody>
        </p:sp>
        <p:sp>
          <p:nvSpPr>
            <p:cNvPr id="151" name="Rectangle 150"/>
            <p:cNvSpPr/>
            <p:nvPr/>
          </p:nvSpPr>
          <p:spPr>
            <a:xfrm>
              <a:off x="4473575" y="3749675"/>
              <a:ext cx="1087438" cy="400050"/>
            </a:xfrm>
            <a:prstGeom prst="rect">
              <a:avLst/>
            </a:prstGeom>
          </p:spPr>
          <p:txBody>
            <a:bodyPr wrap="none">
              <a:spAutoFit/>
            </a:bodyPr>
            <a:lstStyle/>
            <a:p>
              <a:pPr>
                <a:defRPr/>
              </a:pPr>
              <a:r>
                <a:rPr lang="bn-IN" sz="2000" b="1" dirty="0">
                  <a:solidFill>
                    <a:schemeClr val="accent6"/>
                  </a:solidFill>
                  <a:effectLst/>
                </a:rPr>
                <a:t>নীরবতা </a:t>
              </a:r>
              <a:endParaRPr lang="en-SG" b="1" dirty="0">
                <a:solidFill>
                  <a:schemeClr val="accent6"/>
                </a:solidFill>
                <a:effectLst/>
              </a:endParaRPr>
            </a:p>
          </p:txBody>
        </p:sp>
        <p:sp>
          <p:nvSpPr>
            <p:cNvPr id="152" name="Rectangle 151"/>
            <p:cNvSpPr/>
            <p:nvPr/>
          </p:nvSpPr>
          <p:spPr>
            <a:xfrm>
              <a:off x="4892675" y="4206875"/>
              <a:ext cx="854075" cy="585788"/>
            </a:xfrm>
            <a:prstGeom prst="rect">
              <a:avLst/>
            </a:prstGeom>
          </p:spPr>
          <p:txBody>
            <a:bodyPr wrap="none">
              <a:spAutoFit/>
            </a:bodyPr>
            <a:lstStyle/>
            <a:p>
              <a:pPr>
                <a:defRPr/>
              </a:pPr>
              <a:r>
                <a:rPr lang="bn-IN" sz="3200" b="1" dirty="0">
                  <a:solidFill>
                    <a:schemeClr val="accent1"/>
                  </a:solidFill>
                  <a:effectLst/>
                </a:rPr>
                <a:t>যিশু</a:t>
              </a:r>
              <a:endParaRPr lang="en-SG" b="1" dirty="0">
                <a:solidFill>
                  <a:schemeClr val="accent1"/>
                </a:solidFill>
              </a:endParaRPr>
            </a:p>
          </p:txBody>
        </p:sp>
      </p:grpSp>
      <p:grpSp>
        <p:nvGrpSpPr>
          <p:cNvPr id="4" name="Group 22"/>
          <p:cNvGrpSpPr>
            <a:grpSpLocks/>
          </p:cNvGrpSpPr>
          <p:nvPr/>
        </p:nvGrpSpPr>
        <p:grpSpPr bwMode="auto">
          <a:xfrm>
            <a:off x="1857375" y="433389"/>
            <a:ext cx="4190885" cy="2838622"/>
            <a:chOff x="1082" y="369"/>
            <a:chExt cx="2716" cy="1940"/>
          </a:xfrm>
        </p:grpSpPr>
        <p:sp>
          <p:nvSpPr>
            <p:cNvPr id="156688" name="Text Box 16"/>
            <p:cNvSpPr txBox="1">
              <a:spLocks noChangeArrowheads="1"/>
            </p:cNvSpPr>
            <p:nvPr/>
          </p:nvSpPr>
          <p:spPr bwMode="auto">
            <a:xfrm>
              <a:off x="1093" y="369"/>
              <a:ext cx="2297" cy="3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sz="2800" dirty="0">
                  <a:solidFill>
                    <a:srgbClr val="FF0000"/>
                  </a:solidFill>
                  <a:latin typeface="Comic Sans MS" pitchFamily="-107" charset="0"/>
                  <a:ea typeface="+mn-ea"/>
                  <a:cs typeface="+mn-cs"/>
                </a:rPr>
                <a:t>পুরাতন নিয়ম</a:t>
              </a:r>
              <a:endParaRPr lang="en-US" sz="2800" dirty="0">
                <a:solidFill>
                  <a:srgbClr val="FF0000"/>
                </a:solidFill>
                <a:latin typeface="Comic Sans MS" pitchFamily="-107" charset="0"/>
                <a:ea typeface="+mn-ea"/>
                <a:cs typeface="+mn-cs"/>
              </a:endParaRPr>
            </a:p>
          </p:txBody>
        </p:sp>
        <p:sp>
          <p:nvSpPr>
            <p:cNvPr id="156691" name="AutoShape 19"/>
            <p:cNvSpPr>
              <a:spLocks noChangeArrowheads="1"/>
            </p:cNvSpPr>
            <p:nvPr/>
          </p:nvSpPr>
          <p:spPr bwMode="auto">
            <a:xfrm flipH="1">
              <a:off x="1082" y="688"/>
              <a:ext cx="2716" cy="1621"/>
            </a:xfrm>
            <a:prstGeom prst="parallelogram">
              <a:avLst>
                <a:gd name="adj" fmla="val 79532"/>
              </a:avLst>
            </a:prstGeom>
            <a:noFill/>
            <a:ln w="76200">
              <a:solidFill>
                <a:srgbClr val="FF0000"/>
              </a:solidFill>
              <a:miter lim="800000"/>
              <a:headEnd/>
              <a:tailEnd/>
            </a:ln>
            <a:effectLst>
              <a:outerShdw blurRad="63500" dist="91581" dir="202140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56675" name="AutoShape 3"/>
          <p:cNvSpPr>
            <a:spLocks noChangeArrowheads="1"/>
          </p:cNvSpPr>
          <p:nvPr/>
        </p:nvSpPr>
        <p:spPr bwMode="auto">
          <a:xfrm rot="-1440000">
            <a:off x="3233105" y="3485406"/>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grpSp>
        <p:nvGrpSpPr>
          <p:cNvPr id="83" name="Group 82"/>
          <p:cNvGrpSpPr/>
          <p:nvPr/>
        </p:nvGrpSpPr>
        <p:grpSpPr>
          <a:xfrm>
            <a:off x="4749928" y="3721517"/>
            <a:ext cx="3672538" cy="1627035"/>
            <a:chOff x="4749928" y="3721517"/>
            <a:chExt cx="3672538" cy="1627035"/>
          </a:xfrm>
        </p:grpSpPr>
        <p:sp>
          <p:nvSpPr>
            <p:cNvPr id="156689" name="Text Box 17"/>
            <p:cNvSpPr txBox="1">
              <a:spLocks noChangeArrowheads="1"/>
            </p:cNvSpPr>
            <p:nvPr/>
          </p:nvSpPr>
          <p:spPr bwMode="auto">
            <a:xfrm>
              <a:off x="4775978" y="4829439"/>
              <a:ext cx="3646488"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bn-IN" sz="2800" dirty="0">
                  <a:solidFill>
                    <a:schemeClr val="tx1"/>
                  </a:solidFill>
                  <a:latin typeface="Comic Sans MS" pitchFamily="-107" charset="0"/>
                  <a:ea typeface="+mn-ea"/>
                  <a:cs typeface="+mn-cs"/>
                </a:rPr>
                <a:t>নতুন নিয়ম</a:t>
              </a:r>
              <a:endParaRPr lang="en-US" sz="2800" dirty="0">
                <a:solidFill>
                  <a:schemeClr val="tx1"/>
                </a:solidFill>
                <a:latin typeface="Comic Sans MS" pitchFamily="-107" charset="0"/>
                <a:ea typeface="+mn-ea"/>
                <a:cs typeface="+mn-cs"/>
              </a:endParaRPr>
            </a:p>
          </p:txBody>
        </p:sp>
        <p:sp>
          <p:nvSpPr>
            <p:cNvPr id="209" name="Rectangle 20"/>
            <p:cNvSpPr>
              <a:spLocks noChangeArrowheads="1"/>
            </p:cNvSpPr>
            <p:nvPr/>
          </p:nvSpPr>
          <p:spPr bwMode="auto">
            <a:xfrm>
              <a:off x="4749928" y="3721517"/>
              <a:ext cx="1608138" cy="512763"/>
            </a:xfrm>
            <a:prstGeom prst="rect">
              <a:avLst/>
            </a:prstGeom>
            <a:noFill/>
            <a:ln w="76200">
              <a:solidFill>
                <a:schemeClr val="accent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84"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box(in)">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87747" name="Rectangle 3"/>
          <p:cNvSpPr>
            <a:spLocks noChangeArrowheads="1"/>
          </p:cNvSpPr>
          <p:nvPr/>
        </p:nvSpPr>
        <p:spPr bwMode="auto">
          <a:xfrm>
            <a:off x="3429979" y="1676400"/>
            <a:ext cx="2042225"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400" dirty="0">
                <a:solidFill>
                  <a:schemeClr val="accent2"/>
                </a:solidFill>
                <a:latin typeface="Times" charset="0"/>
              </a:rPr>
              <a:t>গ্রীক সেকেন্দার</a:t>
            </a:r>
            <a:endParaRPr lang="en-US" sz="2400" dirty="0">
              <a:solidFill>
                <a:schemeClr val="accent2"/>
              </a:solidFill>
              <a:latin typeface="Times" charset="0"/>
            </a:endParaRPr>
          </a:p>
        </p:txBody>
      </p:sp>
      <p:sp>
        <p:nvSpPr>
          <p:cNvPr id="12291"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2292" name="Rectangle 6"/>
          <p:cNvSpPr>
            <a:spLocks noChangeArrowheads="1"/>
          </p:cNvSpPr>
          <p:nvPr/>
        </p:nvSpPr>
        <p:spPr bwMode="auto">
          <a:xfrm>
            <a:off x="3271097" y="942880"/>
            <a:ext cx="1401024"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2800" dirty="0">
                <a:solidFill>
                  <a:schemeClr val="bg2"/>
                </a:solidFill>
                <a:latin typeface="Times" charset="0"/>
              </a:rPr>
              <a:t>নীরবতা</a:t>
            </a:r>
            <a:endParaRPr lang="en-US" sz="2800" dirty="0">
              <a:solidFill>
                <a:schemeClr val="bg2"/>
              </a:solidFill>
              <a:latin typeface="Times" charset="0"/>
            </a:endParaRPr>
          </a:p>
        </p:txBody>
      </p:sp>
      <p:sp>
        <p:nvSpPr>
          <p:cNvPr id="12293"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294"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295" name="Line 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96" name="Line 13"/>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12297" name="Group 17"/>
          <p:cNvGrpSpPr>
            <a:grpSpLocks/>
          </p:cNvGrpSpPr>
          <p:nvPr/>
        </p:nvGrpSpPr>
        <p:grpSpPr bwMode="auto">
          <a:xfrm>
            <a:off x="357071" y="2168716"/>
            <a:ext cx="3179341" cy="2601913"/>
            <a:chOff x="447" y="1380"/>
            <a:chExt cx="1532" cy="1639"/>
          </a:xfrm>
        </p:grpSpPr>
        <p:sp>
          <p:nvSpPr>
            <p:cNvPr id="287758" name="Rectangle 14"/>
            <p:cNvSpPr>
              <a:spLocks noChangeArrowheads="1"/>
            </p:cNvSpPr>
            <p:nvPr/>
          </p:nvSpPr>
          <p:spPr bwMode="auto">
            <a:xfrm>
              <a:off x="447" y="1380"/>
              <a:ext cx="1532" cy="6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bn-IN" sz="3600" b="0" dirty="0">
                  <a:solidFill>
                    <a:schemeClr val="tx2"/>
                  </a:solidFill>
                  <a:latin typeface="Times" pitchFamily="-107" charset="0"/>
                  <a:ea typeface="+mn-ea"/>
                  <a:cs typeface="+mn-cs"/>
                </a:rPr>
                <a:t>পু</a:t>
              </a:r>
              <a:r>
                <a:rPr lang="en-US" sz="3600" b="0" dirty="0">
                  <a:solidFill>
                    <a:schemeClr val="tx2"/>
                  </a:solidFill>
                  <a:latin typeface="Times" pitchFamily="-107" charset="0"/>
                  <a:ea typeface="+mn-ea"/>
                  <a:cs typeface="+mn-cs"/>
                </a:rPr>
                <a:t>.</a:t>
              </a:r>
              <a:r>
                <a:rPr lang="bn-IN" sz="3600" b="0" dirty="0">
                  <a:solidFill>
                    <a:schemeClr val="tx2"/>
                  </a:solidFill>
                  <a:latin typeface="Times" pitchFamily="-107" charset="0"/>
                  <a:ea typeface="+mn-ea"/>
                  <a:cs typeface="+mn-cs"/>
                </a:rPr>
                <a:t>নি</a:t>
              </a:r>
              <a:r>
                <a:rPr lang="en-US" sz="3600" b="0" dirty="0">
                  <a:solidFill>
                    <a:schemeClr val="tx2"/>
                  </a:solidFill>
                  <a:latin typeface="Times" pitchFamily="-107" charset="0"/>
                  <a:ea typeface="+mn-ea"/>
                  <a:cs typeface="+mn-cs"/>
                </a:rPr>
                <a:t>.</a:t>
              </a:r>
              <a:r>
                <a:rPr lang="bn-IN" sz="6600" b="0" dirty="0">
                  <a:solidFill>
                    <a:srgbClr val="7FFF00"/>
                  </a:solidFill>
                  <a:latin typeface="Times" pitchFamily="-107" charset="0"/>
                  <a:ea typeface="+mn-ea"/>
                  <a:cs typeface="+mn-cs"/>
                </a:rPr>
                <a:t>নী</a:t>
              </a:r>
              <a:r>
                <a:rPr lang="en-US" sz="6600" b="0" dirty="0">
                  <a:solidFill>
                    <a:srgbClr val="7FFF00"/>
                  </a:solidFill>
                  <a:latin typeface="Times" pitchFamily="-107" charset="0"/>
                  <a:ea typeface="+mn-ea"/>
                  <a:cs typeface="+mn-cs"/>
                </a:rPr>
                <a:t> </a:t>
              </a:r>
              <a:r>
                <a:rPr lang="bn-IN" sz="3600" b="0" dirty="0">
                  <a:solidFill>
                    <a:schemeClr val="tx2"/>
                  </a:solidFill>
                  <a:latin typeface="Times" pitchFamily="-107" charset="0"/>
                  <a:ea typeface="+mn-ea"/>
                  <a:cs typeface="+mn-cs"/>
                </a:rPr>
                <a:t>নু</a:t>
              </a:r>
              <a:r>
                <a:rPr lang="en-US" sz="3600" b="0" dirty="0">
                  <a:solidFill>
                    <a:schemeClr val="tx2"/>
                  </a:solidFill>
                  <a:latin typeface="Times" pitchFamily="-107" charset="0"/>
                  <a:ea typeface="+mn-ea"/>
                  <a:cs typeface="+mn-cs"/>
                </a:rPr>
                <a:t>.</a:t>
              </a:r>
              <a:r>
                <a:rPr lang="bn-IN" sz="3600" b="0" dirty="0">
                  <a:solidFill>
                    <a:schemeClr val="tx2"/>
                  </a:solidFill>
                  <a:latin typeface="Times" pitchFamily="-107" charset="0"/>
                  <a:ea typeface="+mn-ea"/>
                  <a:cs typeface="+mn-cs"/>
                </a:rPr>
                <a:t>নি</a:t>
              </a:r>
              <a:r>
                <a:rPr lang="en-US" sz="3600" b="0" dirty="0">
                  <a:solidFill>
                    <a:schemeClr val="tx2"/>
                  </a:solidFill>
                  <a:latin typeface="Times" pitchFamily="-107" charset="0"/>
                  <a:ea typeface="+mn-ea"/>
                  <a:cs typeface="+mn-cs"/>
                </a:rPr>
                <a:t>.</a:t>
              </a:r>
            </a:p>
          </p:txBody>
        </p:sp>
        <p:sp>
          <p:nvSpPr>
            <p:cNvPr id="287759" name="AutoShape 15"/>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blurRad="635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287760" name="Rectangle 16"/>
          <p:cNvSpPr>
            <a:spLocks noChangeArrowheads="1"/>
          </p:cNvSpPr>
          <p:nvPr/>
        </p:nvSpPr>
        <p:spPr bwMode="auto">
          <a:xfrm>
            <a:off x="4862513" y="874713"/>
            <a:ext cx="2130390" cy="52065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spcBef>
                <a:spcPct val="50000"/>
              </a:spcBef>
              <a:defRPr/>
            </a:pPr>
            <a:r>
              <a:rPr lang="bn-IN" sz="2800" dirty="0">
                <a:solidFill>
                  <a:srgbClr val="FAFD00"/>
                </a:solidFill>
                <a:latin typeface="Times" pitchFamily="-107" charset="0"/>
                <a:ea typeface="+mn-ea"/>
                <a:cs typeface="+mn-cs"/>
              </a:rPr>
              <a:t>৫০০ </a:t>
            </a:r>
            <a:r>
              <a:rPr lang="bn-IN" sz="2800" dirty="0">
                <a:solidFill>
                  <a:srgbClr val="FFFF00"/>
                </a:solidFill>
              </a:rPr>
              <a:t>খ্রিষ্ঠ পূর্ব</a:t>
            </a:r>
            <a:endParaRPr lang="en-US" sz="2800" b="0" dirty="0">
              <a:solidFill>
                <a:srgbClr val="FAFD00"/>
              </a:solidFill>
              <a:latin typeface="Times" pitchFamily="-107" charset="0"/>
              <a:ea typeface="+mn-ea"/>
              <a:cs typeface="+mn-cs"/>
            </a:endParaRPr>
          </a:p>
        </p:txBody>
      </p:sp>
      <p:sp>
        <p:nvSpPr>
          <p:cNvPr id="12299" name="Text Box 3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grpSp>
        <p:nvGrpSpPr>
          <p:cNvPr id="39" name="Group 38"/>
          <p:cNvGrpSpPr/>
          <p:nvPr/>
        </p:nvGrpSpPr>
        <p:grpSpPr>
          <a:xfrm>
            <a:off x="7931150" y="3429000"/>
            <a:ext cx="984250" cy="550863"/>
            <a:chOff x="7931150" y="3429000"/>
            <a:chExt cx="984250" cy="550863"/>
          </a:xfrm>
        </p:grpSpPr>
        <p:sp>
          <p:nvSpPr>
            <p:cNvPr id="1230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0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0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230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0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0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1230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12307" name="Text Box 46"/>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87794" name="Rectangle 5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12310" name="Text Box 52"/>
          <p:cNvSpPr txBox="1">
            <a:spLocks noChangeArrowheads="1"/>
          </p:cNvSpPr>
          <p:nvPr/>
        </p:nvSpPr>
        <p:spPr bwMode="auto">
          <a:xfrm>
            <a:off x="8577263" y="64912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rgbClr val="FFFFFF"/>
                </a:solidFill>
              </a:rPr>
              <a:t>1</a:t>
            </a:r>
            <a:endParaRPr lang="en-US" sz="1400" b="0">
              <a:solidFill>
                <a:srgbClr val="FFFFFF"/>
              </a:solidFill>
              <a:latin typeface="Arial" charset="0"/>
            </a:endParaRPr>
          </a:p>
        </p:txBody>
      </p:sp>
      <p:grpSp>
        <p:nvGrpSpPr>
          <p:cNvPr id="12311" name="Group 53"/>
          <p:cNvGrpSpPr>
            <a:grpSpLocks/>
          </p:cNvGrpSpPr>
          <p:nvPr/>
        </p:nvGrpSpPr>
        <p:grpSpPr bwMode="auto">
          <a:xfrm>
            <a:off x="519113" y="312738"/>
            <a:ext cx="854075" cy="1704975"/>
            <a:chOff x="327" y="161"/>
            <a:chExt cx="538" cy="1074"/>
          </a:xfrm>
        </p:grpSpPr>
        <p:sp>
          <p:nvSpPr>
            <p:cNvPr id="287798" name="Rectangle 5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287799" name="Line 5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87800" name="Oval 56"/>
          <p:cNvSpPr>
            <a:spLocks noChangeArrowheads="1"/>
          </p:cNvSpPr>
          <p:nvPr/>
        </p:nvSpPr>
        <p:spPr bwMode="auto">
          <a:xfrm>
            <a:off x="2930525" y="159861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1"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87800"/>
                                        </p:tgtEl>
                                        <p:attrNameLst>
                                          <p:attrName>style.visibility</p:attrName>
                                        </p:attrNameLst>
                                      </p:cBhvr>
                                      <p:to>
                                        <p:strVal val="visible"/>
                                      </p:to>
                                    </p:set>
                                    <p:animEffect transition="in" filter="fade">
                                      <p:cBhvr>
                                        <p:cTn id="22" dur="10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760" grpId="0" autoUpdateAnimBg="0"/>
      <p:bldP spid="28780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35"/>
          <p:cNvGrpSpPr>
            <a:grpSpLocks/>
          </p:cNvGrpSpPr>
          <p:nvPr/>
        </p:nvGrpSpPr>
        <p:grpSpPr bwMode="auto">
          <a:xfrm>
            <a:off x="2168525" y="598488"/>
            <a:ext cx="4781550" cy="5438775"/>
            <a:chOff x="1366" y="377"/>
            <a:chExt cx="3012" cy="3426"/>
          </a:xfrm>
        </p:grpSpPr>
        <p:pic>
          <p:nvPicPr>
            <p:cNvPr id="422925" name="Picture 13"/>
            <p:cNvPicPr>
              <a:picLocks noChangeAspect="1" noChangeArrowheads="1"/>
            </p:cNvPicPr>
            <p:nvPr/>
          </p:nvPicPr>
          <p:blipFill>
            <a:blip r:embed="rId3"/>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4353" name="Rectangle 26"/>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a:p>
          </p:txBody>
        </p:sp>
        <p:sp>
          <p:nvSpPr>
            <p:cNvPr id="14354" name="Rectangle 34"/>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a:p>
          </p:txBody>
        </p:sp>
      </p:grpSp>
      <p:sp>
        <p:nvSpPr>
          <p:cNvPr id="422926" name="Text Box 14"/>
          <p:cNvSpPr txBox="1">
            <a:spLocks noChangeArrowheads="1"/>
          </p:cNvSpPr>
          <p:nvPr/>
        </p:nvSpPr>
        <p:spPr bwMode="auto">
          <a:xfrm>
            <a:off x="3191985" y="5963664"/>
            <a:ext cx="4332535"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p>
            <a:pPr>
              <a:spcBef>
                <a:spcPct val="50000"/>
              </a:spcBef>
              <a:defRPr/>
            </a:pPr>
            <a:r>
              <a:rPr lang="en-US" sz="2800" dirty="0">
                <a:solidFill>
                  <a:srgbClr val="EEFF4B"/>
                </a:solidFill>
                <a:latin typeface="Comic Sans MS" pitchFamily="-107" charset="0"/>
                <a:ea typeface="+mn-ea"/>
                <a:cs typeface="+mn-cs"/>
              </a:rPr>
              <a:t> </a:t>
            </a:r>
            <a:r>
              <a:rPr lang="bn-IN" sz="3200" dirty="0">
                <a:solidFill>
                  <a:srgbClr val="EEFF4B"/>
                </a:solidFill>
                <a:latin typeface="Comic Sans MS" pitchFamily="-107" charset="0"/>
                <a:ea typeface="+mn-ea"/>
                <a:cs typeface="+mn-cs"/>
              </a:rPr>
              <a:t>সেকেন্দার মহান</a:t>
            </a:r>
            <a:endParaRPr lang="en-US" sz="3200" dirty="0">
              <a:solidFill>
                <a:srgbClr val="EEFF4B"/>
              </a:solidFill>
              <a:latin typeface="Comic Sans MS" pitchFamily="-107" charset="0"/>
              <a:ea typeface="+mn-ea"/>
              <a:cs typeface="+mn-cs"/>
            </a:endParaRPr>
          </a:p>
        </p:txBody>
      </p:sp>
      <p:sp>
        <p:nvSpPr>
          <p:cNvPr id="14346" name="Text Box 4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295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06</a:t>
            </a:r>
          </a:p>
        </p:txBody>
      </p:sp>
      <p:grpSp>
        <p:nvGrpSpPr>
          <p:cNvPr id="14349" name="Group 49"/>
          <p:cNvGrpSpPr>
            <a:grpSpLocks/>
          </p:cNvGrpSpPr>
          <p:nvPr/>
        </p:nvGrpSpPr>
        <p:grpSpPr bwMode="auto">
          <a:xfrm>
            <a:off x="430209" y="268286"/>
            <a:ext cx="852488" cy="1720851"/>
            <a:chOff x="271" y="133"/>
            <a:chExt cx="537" cy="1084"/>
          </a:xfrm>
        </p:grpSpPr>
        <p:sp>
          <p:nvSpPr>
            <p:cNvPr id="422962" name="Rectangle 50"/>
            <p:cNvSpPr>
              <a:spLocks noChangeArrowheads="1"/>
            </p:cNvSpPr>
            <p:nvPr/>
          </p:nvSpPr>
          <p:spPr bwMode="auto">
            <a:xfrm>
              <a:off x="271" y="133"/>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sz="2800" b="0" dirty="0">
                <a:latin typeface="Matura MT Script Capitals" charset="0"/>
              </a:endParaRPr>
            </a:p>
          </p:txBody>
        </p:sp>
        <p:sp>
          <p:nvSpPr>
            <p:cNvPr id="422963" name="Line 51"/>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29" name="Group 28"/>
          <p:cNvGrpSpPr/>
          <p:nvPr/>
        </p:nvGrpSpPr>
        <p:grpSpPr>
          <a:xfrm>
            <a:off x="7940331" y="3250894"/>
            <a:ext cx="984250" cy="550863"/>
            <a:chOff x="7931150" y="3429000"/>
            <a:chExt cx="984250" cy="550863"/>
          </a:xfrm>
        </p:grpSpPr>
        <p:sp>
          <p:nvSpPr>
            <p:cNvPr id="3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3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22"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6" name="Picture 8"/>
          <p:cNvPicPr>
            <a:picLocks noChangeAspect="1" noChangeArrowheads="1"/>
          </p:cNvPicPr>
          <p:nvPr/>
        </p:nvPicPr>
        <p:blipFill>
          <a:blip r:embed="rId3"/>
          <a:srcRect l="26953" t="22913" r="44141" b="26820"/>
          <a:stretch>
            <a:fillRect/>
          </a:stretch>
        </p:blipFill>
        <p:spPr bwMode="auto">
          <a:xfrm>
            <a:off x="2884488" y="1228725"/>
            <a:ext cx="3375025" cy="4400550"/>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sp>
        <p:nvSpPr>
          <p:cNvPr id="421897" name="Text Box 9"/>
          <p:cNvSpPr txBox="1">
            <a:spLocks noChangeArrowheads="1"/>
          </p:cNvSpPr>
          <p:nvPr/>
        </p:nvSpPr>
        <p:spPr bwMode="auto">
          <a:xfrm>
            <a:off x="2228850" y="482600"/>
            <a:ext cx="4686300"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bn-IN" sz="3600" dirty="0">
                <a:solidFill>
                  <a:srgbClr val="EEFF4B"/>
                </a:solidFill>
                <a:latin typeface="Comic Sans MS" pitchFamily="-107" charset="0"/>
                <a:ea typeface="+mn-ea"/>
                <a:cs typeface="+mn-cs"/>
              </a:rPr>
              <a:t>সেকেন্দার মহান</a:t>
            </a:r>
            <a:endParaRPr lang="en-US" sz="4000" dirty="0">
              <a:solidFill>
                <a:srgbClr val="EEFF4B"/>
              </a:solidFill>
              <a:latin typeface="Comic Sans MS" pitchFamily="-107" charset="0"/>
              <a:ea typeface="+mn-ea"/>
              <a:cs typeface="+mn-cs"/>
            </a:endParaRPr>
          </a:p>
        </p:txBody>
      </p:sp>
      <p:grpSp>
        <p:nvGrpSpPr>
          <p:cNvPr id="2" name="Group 15"/>
          <p:cNvGrpSpPr>
            <a:grpSpLocks/>
          </p:cNvGrpSpPr>
          <p:nvPr/>
        </p:nvGrpSpPr>
        <p:grpSpPr bwMode="auto">
          <a:xfrm>
            <a:off x="623888" y="1628775"/>
            <a:ext cx="2363787" cy="3248026"/>
            <a:chOff x="393" y="1138"/>
            <a:chExt cx="1489" cy="2046"/>
          </a:xfrm>
        </p:grpSpPr>
        <p:pic>
          <p:nvPicPr>
            <p:cNvPr id="421894" name="Picture 6"/>
            <p:cNvPicPr>
              <a:picLocks noChangeAspect="1" noChangeArrowheads="1"/>
            </p:cNvPicPr>
            <p:nvPr/>
          </p:nvPicPr>
          <p:blipFill>
            <a:blip r:embed="rId4"/>
            <a:srcRect l="27344" t="23175" r="56836" b="53645"/>
            <a:stretch>
              <a:fillRect/>
            </a:stretch>
          </p:blipFill>
          <p:spPr bwMode="auto">
            <a:xfrm>
              <a:off x="475" y="1138"/>
              <a:ext cx="1407" cy="1546"/>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8" name="Text Box 10"/>
            <p:cNvSpPr txBox="1">
              <a:spLocks noChangeArrowheads="1"/>
            </p:cNvSpPr>
            <p:nvPr/>
          </p:nvSpPr>
          <p:spPr bwMode="auto">
            <a:xfrm>
              <a:off x="393" y="2738"/>
              <a:ext cx="1474" cy="446"/>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p>
              <a:r>
                <a:rPr lang="bn-IN" sz="2000" dirty="0">
                  <a:solidFill>
                    <a:srgbClr val="FFFF00"/>
                  </a:solidFill>
                </a:rPr>
                <a:t>অ্যারিস্টট্ল : সেকেন্দারের শিক্ষক</a:t>
              </a:r>
              <a:endParaRPr lang="en-SG" sz="2000" dirty="0">
                <a:solidFill>
                  <a:srgbClr val="FFFF00"/>
                </a:solidFill>
              </a:endParaRPr>
            </a:p>
          </p:txBody>
        </p:sp>
      </p:grpSp>
      <p:grpSp>
        <p:nvGrpSpPr>
          <p:cNvPr id="3" name="Group 42"/>
          <p:cNvGrpSpPr>
            <a:grpSpLocks/>
          </p:cNvGrpSpPr>
          <p:nvPr/>
        </p:nvGrpSpPr>
        <p:grpSpPr bwMode="auto">
          <a:xfrm>
            <a:off x="5692775" y="1995488"/>
            <a:ext cx="2873375" cy="4060826"/>
            <a:chOff x="3586" y="1257"/>
            <a:chExt cx="1810" cy="2558"/>
          </a:xfrm>
        </p:grpSpPr>
        <p:pic>
          <p:nvPicPr>
            <p:cNvPr id="421895" name="Picture 7"/>
            <p:cNvPicPr>
              <a:picLocks noChangeAspect="1" noChangeArrowheads="1"/>
            </p:cNvPicPr>
            <p:nvPr/>
          </p:nvPicPr>
          <p:blipFill>
            <a:blip r:embed="rId5"/>
            <a:srcRect l="26953" t="23438" r="21289" b="7031"/>
            <a:stretch>
              <a:fillRect/>
            </a:stretch>
          </p:blipFill>
          <p:spPr bwMode="auto">
            <a:xfrm>
              <a:off x="3586" y="1992"/>
              <a:ext cx="1810" cy="182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9" name="Text Box 11"/>
            <p:cNvSpPr txBox="1">
              <a:spLocks noChangeArrowheads="1"/>
            </p:cNvSpPr>
            <p:nvPr/>
          </p:nvSpPr>
          <p:spPr bwMode="auto">
            <a:xfrm>
              <a:off x="4205" y="1257"/>
              <a:ext cx="1080" cy="640"/>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p>
              <a:pPr algn="r">
                <a:spcBef>
                  <a:spcPct val="50000"/>
                </a:spcBef>
                <a:defRPr/>
              </a:pPr>
              <a:r>
                <a:rPr lang="bn-IN" sz="2000" dirty="0">
                  <a:solidFill>
                    <a:srgbClr val="EEFF4B"/>
                  </a:solidFill>
                  <a:latin typeface="Comic Sans MS" pitchFamily="-107" charset="0"/>
                  <a:ea typeface="+mn-ea"/>
                  <a:cs typeface="+mn-cs"/>
                </a:rPr>
                <a:t>বুকেফ্যালুস্ কে সেকেন্দার প্রশিক্ষণ দেয় </a:t>
              </a:r>
              <a:endParaRPr lang="en-US" sz="2000" dirty="0">
                <a:solidFill>
                  <a:srgbClr val="EEFF4B"/>
                </a:solidFill>
                <a:latin typeface="Comic Sans MS" pitchFamily="-107" charset="0"/>
                <a:ea typeface="+mn-ea"/>
                <a:cs typeface="+mn-cs"/>
              </a:endParaRPr>
            </a:p>
          </p:txBody>
        </p:sp>
      </p:grpSp>
      <p:sp>
        <p:nvSpPr>
          <p:cNvPr id="16396" name="Text Box 36"/>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1928"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07</a:t>
            </a:r>
          </a:p>
        </p:txBody>
      </p:sp>
      <p:grpSp>
        <p:nvGrpSpPr>
          <p:cNvPr id="29" name="Group 28"/>
          <p:cNvGrpSpPr/>
          <p:nvPr/>
        </p:nvGrpSpPr>
        <p:grpSpPr>
          <a:xfrm>
            <a:off x="7863212" y="3383096"/>
            <a:ext cx="984250" cy="550863"/>
            <a:chOff x="7931150" y="3429000"/>
            <a:chExt cx="984250" cy="550863"/>
          </a:xfrm>
        </p:grpSpPr>
        <p:sp>
          <p:nvSpPr>
            <p:cNvPr id="3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36"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21"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843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843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1843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3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3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6234" name="Line 1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440"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18441" name="Group 13"/>
          <p:cNvGrpSpPr>
            <a:grpSpLocks/>
          </p:cNvGrpSpPr>
          <p:nvPr/>
        </p:nvGrpSpPr>
        <p:grpSpPr bwMode="auto">
          <a:xfrm>
            <a:off x="709613" y="2190750"/>
            <a:ext cx="2432050" cy="2601913"/>
            <a:chOff x="447" y="1380"/>
            <a:chExt cx="1532" cy="1639"/>
          </a:xfrm>
        </p:grpSpPr>
        <p:sp>
          <p:nvSpPr>
            <p:cNvPr id="436238" name="Rectangle 14"/>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18487" name="AutoShape 15"/>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36240" name="Rectangle 16"/>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18443"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18444" name="Picture 2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36252" name="Text Box 2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আফ্রিকা</a:t>
            </a:r>
            <a:endParaRPr lang="en-US" sz="3600" dirty="0">
              <a:solidFill>
                <a:srgbClr val="0033CC"/>
              </a:solidFill>
              <a:latin typeface="Comic Sans MS" pitchFamily="-107" charset="0"/>
              <a:ea typeface="+mn-ea"/>
              <a:cs typeface="+mn-cs"/>
            </a:endParaRPr>
          </a:p>
        </p:txBody>
      </p:sp>
      <p:sp>
        <p:nvSpPr>
          <p:cNvPr id="436253" name="Text Box 2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আরোব</a:t>
            </a:r>
            <a:endParaRPr lang="en-US" sz="3600" dirty="0">
              <a:solidFill>
                <a:srgbClr val="0033CC"/>
              </a:solidFill>
              <a:latin typeface="Comic Sans MS" pitchFamily="-107" charset="0"/>
              <a:ea typeface="+mn-ea"/>
              <a:cs typeface="+mn-cs"/>
            </a:endParaRPr>
          </a:p>
        </p:txBody>
      </p:sp>
      <p:sp>
        <p:nvSpPr>
          <p:cNvPr id="436255" name="Text Box 31"/>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bn-IN" sz="3600" dirty="0">
                <a:solidFill>
                  <a:srgbClr val="0033CC"/>
                </a:solidFill>
                <a:latin typeface="Comic Sans MS" pitchFamily="-107" charset="0"/>
                <a:ea typeface="+mn-ea"/>
                <a:cs typeface="+mn-cs"/>
              </a:rPr>
              <a:t>এশিয়া</a:t>
            </a:r>
            <a:endParaRPr lang="en-US" sz="3600" dirty="0">
              <a:solidFill>
                <a:srgbClr val="0033CC"/>
              </a:solidFill>
              <a:latin typeface="Comic Sans MS" pitchFamily="-107" charset="0"/>
              <a:ea typeface="+mn-ea"/>
              <a:cs typeface="+mn-cs"/>
            </a:endParaRPr>
          </a:p>
        </p:txBody>
      </p:sp>
      <p:sp>
        <p:nvSpPr>
          <p:cNvPr id="18448" name="Text Box 37"/>
          <p:cNvSpPr txBox="1">
            <a:spLocks noChangeArrowheads="1"/>
          </p:cNvSpPr>
          <p:nvPr/>
        </p:nvSpPr>
        <p:spPr bwMode="auto">
          <a:xfrm rot="1299097">
            <a:off x="660400" y="3315772"/>
            <a:ext cx="2108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800" dirty="0">
                <a:solidFill>
                  <a:schemeClr val="tx1"/>
                </a:solidFill>
              </a:rPr>
              <a:t>ভূমধ্য সাগর</a:t>
            </a:r>
            <a:endParaRPr lang="en-US" sz="1800" dirty="0">
              <a:solidFill>
                <a:schemeClr val="tx1"/>
              </a:solidFill>
            </a:endParaRPr>
          </a:p>
        </p:txBody>
      </p:sp>
      <p:sp>
        <p:nvSpPr>
          <p:cNvPr id="436264" name="Freeform 40"/>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65" name="Freeform 41"/>
          <p:cNvSpPr>
            <a:spLocks/>
          </p:cNvSpPr>
          <p:nvPr/>
        </p:nvSpPr>
        <p:spPr bwMode="auto">
          <a:xfrm>
            <a:off x="3767138" y="17351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68" name="Freeform 44"/>
          <p:cNvSpPr>
            <a:spLocks/>
          </p:cNvSpPr>
          <p:nvPr/>
        </p:nvSpPr>
        <p:spPr bwMode="auto">
          <a:xfrm>
            <a:off x="5289550" y="1266825"/>
            <a:ext cx="3048000" cy="3906838"/>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69" name="Freeform 45"/>
          <p:cNvSpPr>
            <a:spLocks/>
          </p:cNvSpPr>
          <p:nvPr/>
        </p:nvSpPr>
        <p:spPr bwMode="auto">
          <a:xfrm>
            <a:off x="849313"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70" name="Freeform 46"/>
          <p:cNvSpPr>
            <a:spLocks/>
          </p:cNvSpPr>
          <p:nvPr/>
        </p:nvSpPr>
        <p:spPr bwMode="auto">
          <a:xfrm>
            <a:off x="2397125" y="3590925"/>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3" name="Group 98"/>
          <p:cNvGrpSpPr>
            <a:grpSpLocks/>
          </p:cNvGrpSpPr>
          <p:nvPr/>
        </p:nvGrpSpPr>
        <p:grpSpPr bwMode="auto">
          <a:xfrm>
            <a:off x="3522840" y="1781060"/>
            <a:ext cx="4781973" cy="3791769"/>
            <a:chOff x="-2837" y="374"/>
            <a:chExt cx="2874" cy="1959"/>
          </a:xfrm>
        </p:grpSpPr>
        <p:pic>
          <p:nvPicPr>
            <p:cNvPr id="436323" name="Picture 99"/>
            <p:cNvPicPr>
              <a:picLocks noChangeAspect="1" noChangeArrowheads="1"/>
            </p:cNvPicPr>
            <p:nvPr/>
          </p:nvPicPr>
          <p:blipFill>
            <a:blip r:embed="rId4">
              <a:extLst>
                <a:ext uri="{28A0092B-C50C-407E-A947-70E740481C1C}">
                  <a14:useLocalDpi xmlns:a14="http://schemas.microsoft.com/office/drawing/2010/main" val="0"/>
                </a:ext>
              </a:extLst>
            </a:blip>
            <a:srcRect b="10214"/>
            <a:stretch>
              <a:fillRect/>
            </a:stretch>
          </p:blipFill>
          <p:spPr bwMode="auto">
            <a:xfrm>
              <a:off x="-2837" y="374"/>
              <a:ext cx="2874" cy="1934"/>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436324" name="Text Box 100"/>
            <p:cNvSpPr txBox="1">
              <a:spLocks noChangeArrowheads="1"/>
            </p:cNvSpPr>
            <p:nvPr/>
          </p:nvSpPr>
          <p:spPr bwMode="auto">
            <a:xfrm>
              <a:off x="-2831" y="2081"/>
              <a:ext cx="1712" cy="25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bn-IN" sz="2000" dirty="0">
                  <a:solidFill>
                    <a:srgbClr val="FFEA18"/>
                  </a:solidFill>
                  <a:latin typeface="Comic Sans MS" pitchFamily="-107" charset="0"/>
                  <a:ea typeface="+mn-ea"/>
                  <a:cs typeface="+mn-cs"/>
                </a:rPr>
                <a:t>প্রাচীণ ফিলিপ্পাই</a:t>
              </a:r>
              <a:endParaRPr lang="en-US" sz="2000" dirty="0">
                <a:solidFill>
                  <a:srgbClr val="FFEA18"/>
                </a:solidFill>
                <a:latin typeface="Comic Sans MS" pitchFamily="-107" charset="0"/>
                <a:ea typeface="+mn-ea"/>
                <a:cs typeface="+mn-cs"/>
              </a:endParaRPr>
            </a:p>
          </p:txBody>
        </p:sp>
      </p:grpSp>
      <p:sp>
        <p:nvSpPr>
          <p:cNvPr id="436274" name="AutoShape 50"/>
          <p:cNvSpPr>
            <a:spLocks noChangeArrowheads="1"/>
          </p:cNvSpPr>
          <p:nvPr/>
        </p:nvSpPr>
        <p:spPr bwMode="auto">
          <a:xfrm>
            <a:off x="1133475" y="1079500"/>
            <a:ext cx="571500" cy="647700"/>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75" name="AutoShape 51"/>
          <p:cNvSpPr>
            <a:spLocks noChangeArrowheads="1"/>
          </p:cNvSpPr>
          <p:nvPr/>
        </p:nvSpPr>
        <p:spPr bwMode="auto">
          <a:xfrm>
            <a:off x="952500" y="844550"/>
            <a:ext cx="987425" cy="1204913"/>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76" name="AutoShape 52"/>
          <p:cNvSpPr>
            <a:spLocks noChangeArrowheads="1"/>
          </p:cNvSpPr>
          <p:nvPr/>
        </p:nvSpPr>
        <p:spPr bwMode="auto">
          <a:xfrm rot="-1508760">
            <a:off x="682625" y="798513"/>
            <a:ext cx="1520825" cy="1466850"/>
          </a:xfrm>
          <a:prstGeom prst="irregularSeal2">
            <a:avLst/>
          </a:prstGeom>
          <a:solidFill>
            <a:srgbClr val="FFFF00"/>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77" name="Line 53"/>
          <p:cNvSpPr>
            <a:spLocks noChangeShapeType="1"/>
          </p:cNvSpPr>
          <p:nvPr/>
        </p:nvSpPr>
        <p:spPr bwMode="auto">
          <a:xfrm flipH="1">
            <a:off x="1609725" y="1933575"/>
            <a:ext cx="2667000" cy="26543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6278" name="Line 54"/>
          <p:cNvSpPr>
            <a:spLocks noChangeShapeType="1"/>
          </p:cNvSpPr>
          <p:nvPr/>
        </p:nvSpPr>
        <p:spPr bwMode="auto">
          <a:xfrm>
            <a:off x="663575" y="1524000"/>
            <a:ext cx="7086600" cy="25019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4" name="Group 103"/>
          <p:cNvGrpSpPr>
            <a:grpSpLocks/>
          </p:cNvGrpSpPr>
          <p:nvPr/>
        </p:nvGrpSpPr>
        <p:grpSpPr bwMode="auto">
          <a:xfrm>
            <a:off x="2203450" y="3141663"/>
            <a:ext cx="812800" cy="1155700"/>
            <a:chOff x="1388" y="1979"/>
            <a:chExt cx="512" cy="728"/>
          </a:xfrm>
        </p:grpSpPr>
        <p:sp>
          <p:nvSpPr>
            <p:cNvPr id="436273" name="Oval 49"/>
            <p:cNvSpPr>
              <a:spLocks noChangeArrowheads="1"/>
            </p:cNvSpPr>
            <p:nvPr/>
          </p:nvSpPr>
          <p:spPr bwMode="auto">
            <a:xfrm>
              <a:off x="1388" y="1979"/>
              <a:ext cx="512" cy="728"/>
            </a:xfrm>
            <a:prstGeom prst="ellipse">
              <a:avLst/>
            </a:prstGeom>
            <a:noFill/>
            <a:ln w="76200">
              <a:solidFill>
                <a:schemeClr val="tx1"/>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6272" name="Oval 48"/>
            <p:cNvSpPr>
              <a:spLocks noChangeArrowheads="1"/>
            </p:cNvSpPr>
            <p:nvPr/>
          </p:nvSpPr>
          <p:spPr bwMode="auto">
            <a:xfrm>
              <a:off x="1481" y="2094"/>
              <a:ext cx="320" cy="512"/>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8461" name="Text Box 81"/>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462"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endParaRPr lang="en-US" b="0">
              <a:solidFill>
                <a:srgbClr val="FFFFFF"/>
              </a:solidFill>
              <a:latin typeface="Arial" charset="0"/>
            </a:endParaRPr>
          </a:p>
        </p:txBody>
      </p:sp>
      <p:sp>
        <p:nvSpPr>
          <p:cNvPr id="436316"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08</a:t>
            </a:r>
          </a:p>
        </p:txBody>
      </p:sp>
      <p:grpSp>
        <p:nvGrpSpPr>
          <p:cNvPr id="5" name="Group 84"/>
          <p:cNvGrpSpPr>
            <a:grpSpLocks/>
          </p:cNvGrpSpPr>
          <p:nvPr/>
        </p:nvGrpSpPr>
        <p:grpSpPr bwMode="auto">
          <a:xfrm>
            <a:off x="2182813" y="684213"/>
            <a:ext cx="5797668" cy="1077913"/>
            <a:chOff x="1382" y="384"/>
            <a:chExt cx="3009" cy="679"/>
          </a:xfrm>
        </p:grpSpPr>
        <p:sp>
          <p:nvSpPr>
            <p:cNvPr id="436280" name="Rectangle 56"/>
            <p:cNvSpPr>
              <a:spLocks noChangeArrowheads="1"/>
            </p:cNvSpPr>
            <p:nvPr/>
          </p:nvSpPr>
          <p:spPr bwMode="auto">
            <a:xfrm>
              <a:off x="1413" y="407"/>
              <a:ext cx="2978" cy="523"/>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2400" dirty="0">
                <a:solidFill>
                  <a:schemeClr val="tx1"/>
                </a:solidFill>
              </a:endParaRPr>
            </a:p>
            <a:p>
              <a:pPr>
                <a:defRPr/>
              </a:pPr>
              <a:endParaRPr lang="en-US" sz="2400" dirty="0">
                <a:solidFill>
                  <a:schemeClr val="tx1"/>
                </a:solidFill>
              </a:endParaRPr>
            </a:p>
          </p:txBody>
        </p:sp>
        <p:sp>
          <p:nvSpPr>
            <p:cNvPr id="436281" name="Rectangle 57"/>
            <p:cNvSpPr>
              <a:spLocks noChangeArrowheads="1"/>
            </p:cNvSpPr>
            <p:nvPr/>
          </p:nvSpPr>
          <p:spPr bwMode="auto">
            <a:xfrm>
              <a:off x="1382" y="384"/>
              <a:ext cx="2875" cy="67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r>
                <a:rPr lang="bn-IN" sz="3200" dirty="0">
                  <a:solidFill>
                    <a:schemeClr val="tx1"/>
                  </a:solidFill>
                </a:rPr>
                <a:t>ম্যাসেডোনিয়া: সেকেন্দারের জন্মস্থান</a:t>
              </a:r>
              <a:endParaRPr lang="en-SG" sz="3200" dirty="0">
                <a:solidFill>
                  <a:schemeClr val="tx1"/>
                </a:solidFill>
              </a:endParaRPr>
            </a:p>
          </p:txBody>
        </p:sp>
      </p:grpSp>
      <p:grpSp>
        <p:nvGrpSpPr>
          <p:cNvPr id="6" name="Group 104"/>
          <p:cNvGrpSpPr>
            <a:grpSpLocks/>
          </p:cNvGrpSpPr>
          <p:nvPr/>
        </p:nvGrpSpPr>
        <p:grpSpPr bwMode="auto">
          <a:xfrm>
            <a:off x="2794000" y="3265488"/>
            <a:ext cx="1976438" cy="973140"/>
            <a:chOff x="4307" y="335"/>
            <a:chExt cx="1245" cy="613"/>
          </a:xfrm>
        </p:grpSpPr>
        <p:sp>
          <p:nvSpPr>
            <p:cNvPr id="436293" name="Rectangle 69"/>
            <p:cNvSpPr>
              <a:spLocks noChangeArrowheads="1"/>
            </p:cNvSpPr>
            <p:nvPr/>
          </p:nvSpPr>
          <p:spPr bwMode="auto">
            <a:xfrm>
              <a:off x="4315" y="335"/>
              <a:ext cx="1209" cy="336"/>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lgn="ctr">
                <a:defRPr/>
              </a:pPr>
              <a:endParaRPr lang="en-US" sz="2400">
                <a:solidFill>
                  <a:schemeClr val="tx1"/>
                </a:solidFill>
                <a:latin typeface="Comic Sans MS" pitchFamily="-107" charset="0"/>
                <a:ea typeface="+mn-ea"/>
                <a:cs typeface="+mn-cs"/>
              </a:endParaRPr>
            </a:p>
          </p:txBody>
        </p:sp>
        <p:sp>
          <p:nvSpPr>
            <p:cNvPr id="436294" name="Rectangle 70"/>
            <p:cNvSpPr>
              <a:spLocks noChangeArrowheads="1"/>
            </p:cNvSpPr>
            <p:nvPr/>
          </p:nvSpPr>
          <p:spPr bwMode="auto">
            <a:xfrm>
              <a:off x="4307" y="347"/>
              <a:ext cx="1245" cy="60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defRPr/>
              </a:pPr>
              <a:r>
                <a:rPr lang="bn-IN" sz="3200" dirty="0">
                  <a:solidFill>
                    <a:schemeClr val="tx1"/>
                  </a:solidFill>
                </a:rPr>
                <a:t>ইস্রায়েল</a:t>
              </a:r>
              <a:endParaRPr lang="en-SG" sz="3200" dirty="0">
                <a:solidFill>
                  <a:schemeClr val="tx1"/>
                </a:solidFill>
              </a:endParaRPr>
            </a:p>
            <a:p>
              <a:pPr algn="ctr">
                <a:defRPr/>
              </a:pPr>
              <a:endParaRPr lang="en-US" sz="2400" dirty="0">
                <a:solidFill>
                  <a:schemeClr val="tx1"/>
                </a:solidFill>
                <a:latin typeface="Comic Sans MS" pitchFamily="-107" charset="0"/>
                <a:ea typeface="+mn-ea"/>
                <a:cs typeface="+mn-cs"/>
              </a:endParaRPr>
            </a:p>
          </p:txBody>
        </p:sp>
      </p:grpSp>
      <p:grpSp>
        <p:nvGrpSpPr>
          <p:cNvPr id="7" name="Group 106"/>
          <p:cNvGrpSpPr>
            <a:grpSpLocks/>
          </p:cNvGrpSpPr>
          <p:nvPr/>
        </p:nvGrpSpPr>
        <p:grpSpPr bwMode="auto">
          <a:xfrm>
            <a:off x="2563460" y="4735514"/>
            <a:ext cx="4762500" cy="1817688"/>
            <a:chOff x="-675" y="3325"/>
            <a:chExt cx="3000" cy="1145"/>
          </a:xfrm>
        </p:grpSpPr>
        <p:sp>
          <p:nvSpPr>
            <p:cNvPr id="18476" name="Rectangle 105"/>
            <p:cNvSpPr>
              <a:spLocks noChangeArrowheads="1"/>
            </p:cNvSpPr>
            <p:nvPr/>
          </p:nvSpPr>
          <p:spPr bwMode="auto">
            <a:xfrm>
              <a:off x="-675" y="3367"/>
              <a:ext cx="2890" cy="1103"/>
            </a:xfrm>
            <a:prstGeom prst="rect">
              <a:avLst/>
            </a:prstGeom>
            <a:solidFill>
              <a:srgbClr val="0033CC"/>
            </a:solidFill>
            <a:ln w="76200">
              <a:solidFill>
                <a:schemeClr val="accent2"/>
              </a:solidFill>
              <a:miter lim="800000"/>
              <a:headEnd/>
              <a:tailEnd/>
            </a:ln>
          </p:spPr>
          <p:txBody>
            <a:bodyPr wrap="none" anchor="ctr"/>
            <a:lstStyle/>
            <a:p>
              <a:endParaRPr lang="en-US"/>
            </a:p>
          </p:txBody>
        </p:sp>
        <p:sp>
          <p:nvSpPr>
            <p:cNvPr id="436288" name="Text Box 64"/>
            <p:cNvSpPr txBox="1">
              <a:spLocks noChangeArrowheads="1"/>
            </p:cNvSpPr>
            <p:nvPr/>
          </p:nvSpPr>
          <p:spPr bwMode="auto">
            <a:xfrm>
              <a:off x="-633" y="3325"/>
              <a:ext cx="2958" cy="1105"/>
            </a:xfrm>
            <a:prstGeom prst="rect">
              <a:avLst/>
            </a:prstGeom>
            <a:noFill/>
            <a:ln w="76200">
              <a:noFill/>
              <a:miter lim="800000"/>
              <a:headEnd/>
              <a:tailEnd/>
            </a:ln>
            <a:effectLst>
              <a:outerShdw blurRad="63500" dist="99190" dir="3011666"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en-US" sz="3600" dirty="0">
                  <a:solidFill>
                    <a:schemeClr val="tx1"/>
                  </a:solidFill>
                </a:rPr>
                <a:t>"</a:t>
              </a:r>
              <a:r>
                <a:rPr lang="bn-IN" sz="3600" dirty="0">
                  <a:solidFill>
                    <a:schemeClr val="tx1"/>
                  </a:solidFill>
                </a:rPr>
                <a:t>হেলেনিজম্" ... গ্রিক সংস্কৃতি, আদোব কায়দা ও "বাজারী গ্রিক"</a:t>
              </a:r>
              <a:endParaRPr lang="en-SG" sz="3600" dirty="0">
                <a:solidFill>
                  <a:schemeClr val="tx1"/>
                </a:solidFill>
              </a:endParaRPr>
            </a:p>
          </p:txBody>
        </p:sp>
      </p:grpSp>
      <p:sp>
        <p:nvSpPr>
          <p:cNvPr id="436326" name="Oval 102"/>
          <p:cNvSpPr>
            <a:spLocks noChangeArrowheads="1"/>
          </p:cNvSpPr>
          <p:nvPr/>
        </p:nvSpPr>
        <p:spPr bwMode="auto">
          <a:xfrm>
            <a:off x="2786592" y="5612143"/>
            <a:ext cx="4078288" cy="846137"/>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57" name="Group 56"/>
          <p:cNvGrpSpPr/>
          <p:nvPr/>
        </p:nvGrpSpPr>
        <p:grpSpPr>
          <a:xfrm>
            <a:off x="7929314" y="3328012"/>
            <a:ext cx="984250" cy="550863"/>
            <a:chOff x="7931150" y="3429000"/>
            <a:chExt cx="984250" cy="550863"/>
          </a:xfrm>
        </p:grpSpPr>
        <p:sp>
          <p:nvSpPr>
            <p:cNvPr id="58"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0"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1"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 name="Rectangle 44"/>
            <p:cNvSpPr>
              <a:spLocks noChangeArrowheads="1"/>
            </p:cNvSpPr>
            <p:nvPr/>
          </p:nvSpPr>
          <p:spPr bwMode="auto">
            <a:xfrm>
              <a:off x="7931150" y="3568700"/>
              <a:ext cx="88004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গ্রীক সেকেন্দার</a:t>
              </a:r>
              <a:endParaRPr lang="en-US" sz="900" dirty="0">
                <a:solidFill>
                  <a:srgbClr val="000000"/>
                </a:solidFill>
                <a:latin typeface="Helvetica" charset="0"/>
              </a:endParaRPr>
            </a:p>
          </p:txBody>
        </p:sp>
        <p:sp>
          <p:nvSpPr>
            <p:cNvPr id="64" name="Rectangle 45"/>
            <p:cNvSpPr>
              <a:spLocks noChangeArrowheads="1"/>
            </p:cNvSpPr>
            <p:nvPr/>
          </p:nvSpPr>
          <p:spPr bwMode="auto">
            <a:xfrm>
              <a:off x="7970838" y="3429000"/>
              <a:ext cx="5754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নীরবতা</a:t>
              </a:r>
              <a:endParaRPr lang="en-US" sz="900" dirty="0">
                <a:solidFill>
                  <a:srgbClr val="000000"/>
                </a:solidFill>
                <a:latin typeface="Chicago" charset="0"/>
              </a:endParaRPr>
            </a:p>
          </p:txBody>
        </p:sp>
      </p:grpSp>
      <p:sp>
        <p:nvSpPr>
          <p:cNvPr id="65" name="Text Box 83"/>
          <p:cNvSpPr txBox="1">
            <a:spLocks noChangeArrowheads="1"/>
          </p:cNvSpPr>
          <p:nvPr/>
        </p:nvSpPr>
        <p:spPr bwMode="auto">
          <a:xfrm>
            <a:off x="7002424" y="6283732"/>
            <a:ext cx="16161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৩৮-৩৯</a:t>
            </a:r>
            <a:endParaRPr lang="en-US" sz="1200" dirty="0">
              <a:solidFill>
                <a:schemeClr val="tx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6274"/>
                                        </p:tgtEl>
                                        <p:attrNameLst>
                                          <p:attrName>style.visibility</p:attrName>
                                        </p:attrNameLst>
                                      </p:cBhvr>
                                      <p:to>
                                        <p:strVal val="visible"/>
                                      </p:to>
                                    </p:set>
                                    <p:anim calcmode="lin" valueType="num">
                                      <p:cBhvr>
                                        <p:cTn id="7" dur="500" fill="hold"/>
                                        <p:tgtEl>
                                          <p:spTgt spid="436274"/>
                                        </p:tgtEl>
                                        <p:attrNameLst>
                                          <p:attrName>ppt_w</p:attrName>
                                        </p:attrNameLst>
                                      </p:cBhvr>
                                      <p:tavLst>
                                        <p:tav tm="0">
                                          <p:val>
                                            <p:fltVal val="0"/>
                                          </p:val>
                                        </p:tav>
                                        <p:tav tm="100000">
                                          <p:val>
                                            <p:strVal val="#ppt_w"/>
                                          </p:val>
                                        </p:tav>
                                      </p:tavLst>
                                    </p:anim>
                                    <p:anim calcmode="lin" valueType="num">
                                      <p:cBhvr>
                                        <p:cTn id="8" dur="500" fill="hold"/>
                                        <p:tgtEl>
                                          <p:spTgt spid="436274"/>
                                        </p:tgtEl>
                                        <p:attrNameLst>
                                          <p:attrName>ppt_h</p:attrName>
                                        </p:attrNameLst>
                                      </p:cBhvr>
                                      <p:tavLst>
                                        <p:tav tm="0">
                                          <p:val>
                                            <p:fltVal val="0"/>
                                          </p:val>
                                        </p:tav>
                                        <p:tav tm="100000">
                                          <p:val>
                                            <p:strVal val="#ppt_h"/>
                                          </p:val>
                                        </p:tav>
                                      </p:tavLst>
                                    </p:anim>
                                    <p:anim calcmode="lin" valueType="num">
                                      <p:cBhvr>
                                        <p:cTn id="9" dur="500" fill="hold"/>
                                        <p:tgtEl>
                                          <p:spTgt spid="436274"/>
                                        </p:tgtEl>
                                        <p:attrNameLst>
                                          <p:attrName>ppt_x</p:attrName>
                                        </p:attrNameLst>
                                      </p:cBhvr>
                                      <p:tavLst>
                                        <p:tav tm="0">
                                          <p:val>
                                            <p:fltVal val="0.5"/>
                                          </p:val>
                                        </p:tav>
                                        <p:tav tm="100000">
                                          <p:val>
                                            <p:strVal val="#ppt_x"/>
                                          </p:val>
                                        </p:tav>
                                      </p:tavLst>
                                    </p:anim>
                                    <p:anim calcmode="lin" valueType="num">
                                      <p:cBhvr>
                                        <p:cTn id="10" dur="500" fill="hold"/>
                                        <p:tgtEl>
                                          <p:spTgt spid="436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36275"/>
                                        </p:tgtEl>
                                        <p:attrNameLst>
                                          <p:attrName>style.visibility</p:attrName>
                                        </p:attrNameLst>
                                      </p:cBhvr>
                                      <p:to>
                                        <p:strVal val="visible"/>
                                      </p:to>
                                    </p:set>
                                    <p:anim calcmode="lin" valueType="num">
                                      <p:cBhvr>
                                        <p:cTn id="14" dur="500" fill="hold"/>
                                        <p:tgtEl>
                                          <p:spTgt spid="436275"/>
                                        </p:tgtEl>
                                        <p:attrNameLst>
                                          <p:attrName>ppt_w</p:attrName>
                                        </p:attrNameLst>
                                      </p:cBhvr>
                                      <p:tavLst>
                                        <p:tav tm="0">
                                          <p:val>
                                            <p:fltVal val="0"/>
                                          </p:val>
                                        </p:tav>
                                        <p:tav tm="100000">
                                          <p:val>
                                            <p:strVal val="#ppt_w"/>
                                          </p:val>
                                        </p:tav>
                                      </p:tavLst>
                                    </p:anim>
                                    <p:anim calcmode="lin" valueType="num">
                                      <p:cBhvr>
                                        <p:cTn id="15" dur="500" fill="hold"/>
                                        <p:tgtEl>
                                          <p:spTgt spid="436275"/>
                                        </p:tgtEl>
                                        <p:attrNameLst>
                                          <p:attrName>ppt_h</p:attrName>
                                        </p:attrNameLst>
                                      </p:cBhvr>
                                      <p:tavLst>
                                        <p:tav tm="0">
                                          <p:val>
                                            <p:fltVal val="0"/>
                                          </p:val>
                                        </p:tav>
                                        <p:tav tm="100000">
                                          <p:val>
                                            <p:strVal val="#ppt_h"/>
                                          </p:val>
                                        </p:tav>
                                      </p:tavLst>
                                    </p:anim>
                                    <p:anim calcmode="lin" valueType="num">
                                      <p:cBhvr>
                                        <p:cTn id="16" dur="500" fill="hold"/>
                                        <p:tgtEl>
                                          <p:spTgt spid="436275"/>
                                        </p:tgtEl>
                                        <p:attrNameLst>
                                          <p:attrName>ppt_x</p:attrName>
                                        </p:attrNameLst>
                                      </p:cBhvr>
                                      <p:tavLst>
                                        <p:tav tm="0">
                                          <p:val>
                                            <p:fltVal val="0.5"/>
                                          </p:val>
                                        </p:tav>
                                        <p:tav tm="100000">
                                          <p:val>
                                            <p:strVal val="#ppt_x"/>
                                          </p:val>
                                        </p:tav>
                                      </p:tavLst>
                                    </p:anim>
                                    <p:anim calcmode="lin" valueType="num">
                                      <p:cBhvr>
                                        <p:cTn id="17" dur="500" fill="hold"/>
                                        <p:tgtEl>
                                          <p:spTgt spid="4362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36276"/>
                                        </p:tgtEl>
                                        <p:attrNameLst>
                                          <p:attrName>style.visibility</p:attrName>
                                        </p:attrNameLst>
                                      </p:cBhvr>
                                      <p:to>
                                        <p:strVal val="visible"/>
                                      </p:to>
                                    </p:set>
                                    <p:anim calcmode="lin" valueType="num">
                                      <p:cBhvr>
                                        <p:cTn id="21" dur="500" fill="hold"/>
                                        <p:tgtEl>
                                          <p:spTgt spid="436276"/>
                                        </p:tgtEl>
                                        <p:attrNameLst>
                                          <p:attrName>ppt_w</p:attrName>
                                        </p:attrNameLst>
                                      </p:cBhvr>
                                      <p:tavLst>
                                        <p:tav tm="0">
                                          <p:val>
                                            <p:fltVal val="0"/>
                                          </p:val>
                                        </p:tav>
                                        <p:tav tm="100000">
                                          <p:val>
                                            <p:strVal val="#ppt_w"/>
                                          </p:val>
                                        </p:tav>
                                      </p:tavLst>
                                    </p:anim>
                                    <p:anim calcmode="lin" valueType="num">
                                      <p:cBhvr>
                                        <p:cTn id="22" dur="500" fill="hold"/>
                                        <p:tgtEl>
                                          <p:spTgt spid="436276"/>
                                        </p:tgtEl>
                                        <p:attrNameLst>
                                          <p:attrName>ppt_h</p:attrName>
                                        </p:attrNameLst>
                                      </p:cBhvr>
                                      <p:tavLst>
                                        <p:tav tm="0">
                                          <p:val>
                                            <p:fltVal val="0"/>
                                          </p:val>
                                        </p:tav>
                                        <p:tav tm="100000">
                                          <p:val>
                                            <p:strVal val="#ppt_h"/>
                                          </p:val>
                                        </p:tav>
                                      </p:tavLst>
                                    </p:anim>
                                    <p:anim calcmode="lin" valueType="num">
                                      <p:cBhvr>
                                        <p:cTn id="23" dur="500" fill="hold"/>
                                        <p:tgtEl>
                                          <p:spTgt spid="436276"/>
                                        </p:tgtEl>
                                        <p:attrNameLst>
                                          <p:attrName>ppt_x</p:attrName>
                                        </p:attrNameLst>
                                      </p:cBhvr>
                                      <p:tavLst>
                                        <p:tav tm="0">
                                          <p:val>
                                            <p:fltVal val="0.5"/>
                                          </p:val>
                                        </p:tav>
                                        <p:tav tm="100000">
                                          <p:val>
                                            <p:strVal val="#ppt_x"/>
                                          </p:val>
                                        </p:tav>
                                      </p:tavLst>
                                    </p:anim>
                                    <p:anim calcmode="lin" valueType="num">
                                      <p:cBhvr>
                                        <p:cTn id="24" dur="500" fill="hold"/>
                                        <p:tgtEl>
                                          <p:spTgt spid="4362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nodeType="afterGroup">
                            <p:stCondLst>
                              <p:cond delay="500"/>
                            </p:stCondLst>
                            <p:childTnLst>
                              <p:par>
                                <p:cTn id="41" presetID="22" presetClass="entr" presetSubtype="2" fill="hold" nodeType="afterEffect">
                                  <p:stCondLst>
                                    <p:cond delay="0"/>
                                  </p:stCondLst>
                                  <p:childTnLst>
                                    <p:set>
                                      <p:cBhvr>
                                        <p:cTn id="42" dur="1" fill="hold">
                                          <p:stCondLst>
                                            <p:cond delay="0"/>
                                          </p:stCondLst>
                                        </p:cTn>
                                        <p:tgtEl>
                                          <p:spTgt spid="436277"/>
                                        </p:tgtEl>
                                        <p:attrNameLst>
                                          <p:attrName>style.visibility</p:attrName>
                                        </p:attrNameLst>
                                      </p:cBhvr>
                                      <p:to>
                                        <p:strVal val="visible"/>
                                      </p:to>
                                    </p:set>
                                    <p:animEffect transition="in" filter="wipe(right)">
                                      <p:cBhvr>
                                        <p:cTn id="43" dur="500"/>
                                        <p:tgtEl>
                                          <p:spTgt spid="436277"/>
                                        </p:tgtEl>
                                      </p:cBhvr>
                                    </p:animEffect>
                                  </p:childTnLst>
                                </p:cTn>
                              </p:par>
                            </p:childTnLst>
                          </p:cTn>
                        </p:par>
                        <p:par>
                          <p:cTn id="44" fill="hold" nodeType="afterGroup">
                            <p:stCondLst>
                              <p:cond delay="1000"/>
                            </p:stCondLst>
                            <p:childTnLst>
                              <p:par>
                                <p:cTn id="45" presetID="22" presetClass="entr" presetSubtype="2" fill="hold" nodeType="afterEffect">
                                  <p:stCondLst>
                                    <p:cond delay="0"/>
                                  </p:stCondLst>
                                  <p:childTnLst>
                                    <p:set>
                                      <p:cBhvr>
                                        <p:cTn id="46" dur="1" fill="hold">
                                          <p:stCondLst>
                                            <p:cond delay="0"/>
                                          </p:stCondLst>
                                        </p:cTn>
                                        <p:tgtEl>
                                          <p:spTgt spid="436278"/>
                                        </p:tgtEl>
                                        <p:attrNameLst>
                                          <p:attrName>style.visibility</p:attrName>
                                        </p:attrNameLst>
                                      </p:cBhvr>
                                      <p:to>
                                        <p:strVal val="visible"/>
                                      </p:to>
                                    </p:set>
                                    <p:animEffect transition="in" filter="wipe(right)">
                                      <p:cBhvr>
                                        <p:cTn id="47" dur="500"/>
                                        <p:tgtEl>
                                          <p:spTgt spid="4362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500"/>
                            </p:stCondLst>
                            <p:childTnLst>
                              <p:par>
                                <p:cTn id="55" presetID="19" presetClass="entr" presetSubtype="1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2000" fill="hold"/>
                                        <p:tgtEl>
                                          <p:spTgt spid="4"/>
                                        </p:tgtEl>
                                        <p:attrNameLst>
                                          <p:attrName>ppt_w</p:attrName>
                                        </p:attrNameLst>
                                      </p:cBhvr>
                                      <p:tavLst>
                                        <p:tav tm="0" fmla="#ppt_w*sin(2.5*pi*$)">
                                          <p:val>
                                            <p:fltVal val="0"/>
                                          </p:val>
                                        </p:tav>
                                        <p:tav tm="100000">
                                          <p:val>
                                            <p:fltVal val="1"/>
                                          </p:val>
                                        </p:tav>
                                      </p:tavLst>
                                    </p:anim>
                                    <p:anim calcmode="lin" valueType="num">
                                      <p:cBhvr>
                                        <p:cTn id="58"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436326"/>
                                        </p:tgtEl>
                                        <p:attrNameLst>
                                          <p:attrName>style.visibility</p:attrName>
                                        </p:attrNameLst>
                                      </p:cBhvr>
                                      <p:to>
                                        <p:strVal val="visible"/>
                                      </p:to>
                                    </p:set>
                                    <p:anim calcmode="lin" valueType="num">
                                      <p:cBhvr>
                                        <p:cTn id="69" dur="500" fill="hold"/>
                                        <p:tgtEl>
                                          <p:spTgt spid="436326"/>
                                        </p:tgtEl>
                                        <p:attrNameLst>
                                          <p:attrName>ppt_w</p:attrName>
                                        </p:attrNameLst>
                                      </p:cBhvr>
                                      <p:tavLst>
                                        <p:tav tm="0">
                                          <p:val>
                                            <p:fltVal val="0"/>
                                          </p:val>
                                        </p:tav>
                                        <p:tav tm="100000">
                                          <p:val>
                                            <p:strVal val="#ppt_w"/>
                                          </p:val>
                                        </p:tav>
                                      </p:tavLst>
                                    </p:anim>
                                    <p:anim calcmode="lin" valueType="num">
                                      <p:cBhvr>
                                        <p:cTn id="70" dur="500" fill="hold"/>
                                        <p:tgtEl>
                                          <p:spTgt spid="436326"/>
                                        </p:tgtEl>
                                        <p:attrNameLst>
                                          <p:attrName>ppt_h</p:attrName>
                                        </p:attrNameLst>
                                      </p:cBhvr>
                                      <p:tavLst>
                                        <p:tav tm="0">
                                          <p:val>
                                            <p:fltVal val="0"/>
                                          </p:val>
                                        </p:tav>
                                        <p:tav tm="100000">
                                          <p:val>
                                            <p:strVal val="#ppt_h"/>
                                          </p:val>
                                        </p:tav>
                                      </p:tavLst>
                                    </p:anim>
                                    <p:anim calcmode="lin" valueType="num">
                                      <p:cBhvr>
                                        <p:cTn id="71" dur="500" fill="hold"/>
                                        <p:tgtEl>
                                          <p:spTgt spid="436326"/>
                                        </p:tgtEl>
                                        <p:attrNameLst>
                                          <p:attrName>ppt_x</p:attrName>
                                        </p:attrNameLst>
                                      </p:cBhvr>
                                      <p:tavLst>
                                        <p:tav tm="0">
                                          <p:val>
                                            <p:fltVal val="0.5"/>
                                          </p:val>
                                        </p:tav>
                                        <p:tav tm="100000">
                                          <p:val>
                                            <p:strVal val="#ppt_x"/>
                                          </p:val>
                                        </p:tav>
                                      </p:tavLst>
                                    </p:anim>
                                    <p:anim calcmode="lin" valueType="num">
                                      <p:cBhvr>
                                        <p:cTn id="72" dur="500" fill="hold"/>
                                        <p:tgtEl>
                                          <p:spTgt spid="4363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74" grpId="0" animBg="1"/>
      <p:bldP spid="436275" grpId="0" animBg="1"/>
      <p:bldP spid="436276" grpId="0" animBg="1"/>
      <p:bldP spid="4363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15113</TotalTime>
  <Pages>52</Pages>
  <Words>4579</Words>
  <Application>Microsoft Macintosh PowerPoint</Application>
  <PresentationFormat>On-screen Show (4:3)</PresentationFormat>
  <Paragraphs>738</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B VAG Rounded Bold</vt:lpstr>
      <vt:lpstr>Chicago</vt:lpstr>
      <vt:lpstr>Kosher-Normal</vt:lpstr>
      <vt:lpstr>Times</vt:lpstr>
      <vt:lpstr>Arial</vt:lpstr>
      <vt:lpstr>Comic Sans MS</vt:lpstr>
      <vt:lpstr>Helvetica</vt:lpstr>
      <vt:lpstr>Matura MT Script Capitals</vt:lpstr>
      <vt:lpstr>Monotype Sorts</vt:lpstr>
      <vt:lpstr>Times New Roman</vt: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617</cp:revision>
  <cp:lastPrinted>2003-05-28T21:54:29Z</cp:lastPrinted>
  <dcterms:created xsi:type="dcterms:W3CDTF">2010-04-16T05:37:55Z</dcterms:created>
  <dcterms:modified xsi:type="dcterms:W3CDTF">2025-01-02T00:13:01Z</dcterms:modified>
</cp:coreProperties>
</file>