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 id="2147483816" r:id="rId3"/>
  </p:sldMasterIdLst>
  <p:notesMasterIdLst>
    <p:notesMasterId r:id="rId105"/>
  </p:notesMasterIdLst>
  <p:sldIdLst>
    <p:sldId id="370" r:id="rId4"/>
    <p:sldId id="363" r:id="rId5"/>
    <p:sldId id="258" r:id="rId6"/>
    <p:sldId id="259" r:id="rId7"/>
    <p:sldId id="36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64"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65"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66" r:id="rId95"/>
    <p:sldId id="348" r:id="rId96"/>
    <p:sldId id="349" r:id="rId97"/>
    <p:sldId id="350" r:id="rId98"/>
    <p:sldId id="351" r:id="rId99"/>
    <p:sldId id="352" r:id="rId100"/>
    <p:sldId id="353" r:id="rId101"/>
    <p:sldId id="355" r:id="rId102"/>
    <p:sldId id="371" r:id="rId103"/>
    <p:sldId id="372" r:id="rId10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xmlns="">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CC"/>
    <a:srgbClr val="E2DEAB"/>
    <a:srgbClr val="FF9900"/>
    <a:srgbClr val="CCFF66"/>
    <a:srgbClr val="CCFF99"/>
    <a:srgbClr val="CCFFFF"/>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3DC5C2F9-1CAC-4260-A1DD-9FCDBB877499}"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6CBB8FF1-D9AA-43F3-AF6F-95CC898621D3}"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D6A54A91-7C1E-43E1-BBE2-56A0F3C86217}"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FAD535C-13BB-4B2B-9C38-A9221E4CAFDF}"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B393CE3-BFF6-4773-A19A-032CE7AFC24D}"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EE266B44-A6F8-4AB1-846B-1979562810F7}"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7EE0A779-765E-4826-8253-9277ECEAE65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A4FB2CBF-34BD-4C40-9123-6F052474809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00"/>
    <p:restoredTop sz="94621"/>
  </p:normalViewPr>
  <p:slideViewPr>
    <p:cSldViewPr snapToGrid="0" snapToObjects="1">
      <p:cViewPr varScale="1">
        <p:scale>
          <a:sx n="55" d="100"/>
          <a:sy n="55" d="100"/>
        </p:scale>
        <p:origin x="-168" y="-624"/>
      </p:cViewPr>
      <p:guideLst>
        <p:guide orient="horz" pos="4320"/>
        <p:guide pos="7680"/>
      </p:guideLst>
    </p:cSldViewPr>
  </p:slideViewPr>
  <p:outlineViewPr>
    <p:cViewPr>
      <p:scale>
        <a:sx n="33" d="100"/>
        <a:sy n="33" d="100"/>
      </p:scale>
      <p:origin x="0" y="-46888"/>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notesMaster" Target="notesMasters/notesMaster1.xml"/><Relationship Id="rId106" Type="http://schemas.openxmlformats.org/officeDocument/2006/relationships/printerSettings" Target="printerSettings/printerSettings1.bin"/><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tableStyles" Target="tableStyles.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91" name="Shape 891"/>
          <p:cNvSpPr>
            <a:spLocks noGrp="1" noRot="1" noChangeAspect="1"/>
          </p:cNvSpPr>
          <p:nvPr>
            <p:ph type="sldImg"/>
          </p:nvPr>
        </p:nvSpPr>
        <p:spPr>
          <a:xfrm>
            <a:off x="1143000" y="685800"/>
            <a:ext cx="4572000" cy="3429000"/>
          </a:xfrm>
          <a:prstGeom prst="rect">
            <a:avLst/>
          </a:prstGeom>
        </p:spPr>
        <p:txBody>
          <a:bodyPr/>
          <a:lstStyle/>
          <a:p>
            <a:endParaRPr/>
          </a:p>
        </p:txBody>
      </p:sp>
      <p:sp>
        <p:nvSpPr>
          <p:cNvPr id="892" name="Shape 8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16827763"/>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atlantipedia.ie/samples/tag/ignatius-donnelly/"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bc.co.uk/arts/yourpaintings/paintings/professor-john-fleming-17851857-125652" TargetMode="External"/><Relationship Id="rId4" Type="http://schemas.openxmlformats.org/officeDocument/2006/relationships/hyperlink" Target="http://britishbryozoans.myspecies.info/gallery?f%5B0%5D=tid:3356"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www.spurgeon.org/sermons/0041.htm"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www.spurgeon.org/sermons/0041.htm"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www.creationdays.dk/C.%20I.%20Scofield/0.php"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 Id="rId3" Type="http://schemas.openxmlformats.org/officeDocument/2006/relationships/hyperlink" Target="http://www.wts.edu/stayinformed/view.html?id=1225"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 Id="rId3" Type="http://schemas.openxmlformats.org/officeDocument/2006/relationships/hyperlink" Target="http://library.mcz.harvard.edu/history/images/mayr.jp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4" Type="http://schemas.openxmlformats.org/officeDocument/2006/relationships/hyperlink" Target="http://commons.wikimedia.org/wiki/User:Dcoetzee"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nssdc.gsfc.nasa.gov/image/planetary/saturn/hst_saturn_nicmos.jp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381000" y="685800"/>
            <a:ext cx="6096000" cy="3429000"/>
          </a:xfrm>
        </p:spPr>
      </p:sp>
      <p:sp>
        <p:nvSpPr>
          <p:cNvPr id="3" name="Symbol zastępczy notatek 2"/>
          <p:cNvSpPr>
            <a:spLocks noGrp="1"/>
          </p:cNvSpPr>
          <p:nvPr>
            <p:ph type="body" idx="1"/>
          </p:nvPr>
        </p:nvSpPr>
        <p:spPr/>
        <p:txBody>
          <a:bodyPr/>
          <a:lstStyle/>
          <a:p>
            <a:endParaRPr lang="pl-PL" dirty="0"/>
          </a:p>
        </p:txBody>
      </p:sp>
    </p:spTree>
    <p:extLst>
      <p:ext uri="{BB962C8B-B14F-4D97-AF65-F5344CB8AC3E}">
        <p14:creationId xmlns:p14="http://schemas.microsoft.com/office/powerpoint/2010/main" val="460916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Shape 1048"/>
          <p:cNvSpPr>
            <a:spLocks noGrp="1" noRot="1" noChangeAspect="1"/>
          </p:cNvSpPr>
          <p:nvPr>
            <p:ph type="sldImg"/>
          </p:nvPr>
        </p:nvSpPr>
        <p:spPr>
          <a:xfrm>
            <a:off x="381000" y="685800"/>
            <a:ext cx="6096000" cy="3429000"/>
          </a:xfrm>
          <a:prstGeom prst="rect">
            <a:avLst/>
          </a:prstGeom>
        </p:spPr>
        <p:txBody>
          <a:bodyPr/>
          <a:lstStyle/>
          <a:p>
            <a:endParaRPr/>
          </a:p>
        </p:txBody>
      </p:sp>
      <p:sp>
        <p:nvSpPr>
          <p:cNvPr id="1049" name="Shape 104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a:uFill>
                  <a:solidFill>
                    <a:srgbClr val="000000"/>
                  </a:solidFill>
                </a:uFill>
                <a:latin typeface="Arial"/>
                <a:ea typeface="Arial"/>
                <a:cs typeface="Arial"/>
                <a:sym typeface="Arial"/>
              </a:rPr>
              <a:t>Picture from Roy A. Gallant, </a:t>
            </a:r>
            <a:r>
              <a:rPr sz="1200" i="1">
                <a:uFill>
                  <a:solidFill>
                    <a:srgbClr val="000000"/>
                  </a:solidFill>
                </a:uFill>
                <a:latin typeface="Arial"/>
                <a:ea typeface="Arial"/>
                <a:cs typeface="Arial"/>
                <a:sym typeface="Arial"/>
              </a:rPr>
              <a:t>National Geographic Picture Atlas of Our Universe</a:t>
            </a:r>
            <a:r>
              <a:rPr sz="1200">
                <a:uFill>
                  <a:solidFill>
                    <a:srgbClr val="000000"/>
                  </a:solidFill>
                </a:uFill>
                <a:latin typeface="Arial"/>
                <a:ea typeface="Arial"/>
                <a:cs typeface="Arial"/>
                <a:sym typeface="Arial"/>
              </a:rPr>
              <a:t> (Wash. DC: National Geographic Society, 1986), p. 38.  Similar to the diagram in Robert A. Wallace, Jack L. King and Gerald P. Sanders, </a:t>
            </a:r>
            <a:r>
              <a:rPr sz="1200" i="1">
                <a:uFill>
                  <a:solidFill>
                    <a:srgbClr val="000000"/>
                  </a:solidFill>
                </a:uFill>
                <a:latin typeface="Arial"/>
                <a:ea typeface="Arial"/>
                <a:cs typeface="Arial"/>
                <a:sym typeface="Arial"/>
              </a:rPr>
              <a:t>Biology: the Science of Life</a:t>
            </a:r>
            <a:r>
              <a:rPr sz="1200">
                <a:uFill>
                  <a:solidFill>
                    <a:srgbClr val="000000"/>
                  </a:solidFill>
                </a:uFill>
                <a:latin typeface="Arial"/>
                <a:ea typeface="Arial"/>
                <a:cs typeface="Arial"/>
                <a:sym typeface="Arial"/>
              </a:rPr>
              <a:t> (Glenview, IL: Scott, Foresman &amp; Co., 1986), p. 426.</a:t>
            </a:r>
          </a:p>
        </p:txBody>
      </p:sp>
    </p:spTree>
    <p:extLst>
      <p:ext uri="{BB962C8B-B14F-4D97-AF65-F5344CB8AC3E}">
        <p14:creationId xmlns:p14="http://schemas.microsoft.com/office/powerpoint/2010/main" val="354453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Shape 1056"/>
          <p:cNvSpPr>
            <a:spLocks noGrp="1" noRot="1" noChangeAspect="1"/>
          </p:cNvSpPr>
          <p:nvPr>
            <p:ph type="sldImg"/>
          </p:nvPr>
        </p:nvSpPr>
        <p:spPr>
          <a:xfrm>
            <a:off x="381000" y="685800"/>
            <a:ext cx="6096000" cy="3429000"/>
          </a:xfrm>
          <a:prstGeom prst="rect">
            <a:avLst/>
          </a:prstGeom>
        </p:spPr>
        <p:txBody>
          <a:bodyPr/>
          <a:lstStyle/>
          <a:p>
            <a:endParaRPr/>
          </a:p>
        </p:txBody>
      </p:sp>
      <p:sp>
        <p:nvSpPr>
          <p:cNvPr id="1057" name="Shape 105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extLst>
      <p:ext uri="{BB962C8B-B14F-4D97-AF65-F5344CB8AC3E}">
        <p14:creationId xmlns:p14="http://schemas.microsoft.com/office/powerpoint/2010/main" val="301967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xfrm>
            <a:off x="381000" y="685800"/>
            <a:ext cx="6096000" cy="3429000"/>
          </a:xfrm>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Werner was very kind and helpful to his students but extremely dogmatic about this speculative theory of the earth.  As such he had an enormous impact on his students, who swallowed his theory or at least his belief in millions of years for the age of the earth.</a:t>
            </a:r>
          </a:p>
        </p:txBody>
      </p:sp>
    </p:spTree>
    <p:extLst>
      <p:ext uri="{BB962C8B-B14F-4D97-AF65-F5344CB8AC3E}">
        <p14:creationId xmlns:p14="http://schemas.microsoft.com/office/powerpoint/2010/main" val="235686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xfrm>
            <a:off x="381000" y="685800"/>
            <a:ext cx="6096000" cy="3429000"/>
          </a:xfrm>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pPr>
            <a:r>
              <a:rPr sz="1200" b="1">
                <a:uFill>
                  <a:solidFill>
                    <a:srgbClr val="000000"/>
                  </a:solidFill>
                </a:uFill>
                <a:latin typeface="Arial"/>
                <a:ea typeface="Arial"/>
                <a:cs typeface="Arial"/>
                <a:sym typeface="Arial"/>
              </a:rPr>
              <a:t>Hutton’s theory written in incomprehensible English was “translated” by John Playfair (mathematician at Univ. of Edinburgh) in </a:t>
            </a:r>
            <a:r>
              <a:rPr sz="1200" b="1" i="1">
                <a:uFill>
                  <a:solidFill>
                    <a:srgbClr val="000000"/>
                  </a:solidFill>
                </a:uFill>
                <a:latin typeface="Arial"/>
                <a:ea typeface="Arial"/>
                <a:cs typeface="Arial"/>
                <a:sym typeface="Arial"/>
              </a:rPr>
              <a:t>Illustrations of the Huttonian Theory of the Earth</a:t>
            </a:r>
            <a:r>
              <a:rPr sz="1200" b="1">
                <a:uFill>
                  <a:solidFill>
                    <a:srgbClr val="000000"/>
                  </a:solidFill>
                </a:uFill>
                <a:latin typeface="Arial"/>
                <a:ea typeface="Arial"/>
                <a:cs typeface="Arial"/>
                <a:sym typeface="Arial"/>
              </a:rPr>
              <a:t> (Edinburgh, 1802)</a:t>
            </a:r>
          </a:p>
        </p:txBody>
      </p:sp>
    </p:spTree>
    <p:extLst>
      <p:ext uri="{BB962C8B-B14F-4D97-AF65-F5344CB8AC3E}">
        <p14:creationId xmlns:p14="http://schemas.microsoft.com/office/powerpoint/2010/main" val="411658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Shape 1080"/>
          <p:cNvSpPr>
            <a:spLocks noGrp="1" noRot="1" noChangeAspect="1"/>
          </p:cNvSpPr>
          <p:nvPr>
            <p:ph type="sldImg"/>
          </p:nvPr>
        </p:nvSpPr>
        <p:spPr>
          <a:xfrm>
            <a:off x="381000" y="685800"/>
            <a:ext cx="6096000" cy="3429000"/>
          </a:xfrm>
          <a:prstGeom prst="rect">
            <a:avLst/>
          </a:prstGeom>
        </p:spPr>
        <p:txBody>
          <a:bodyPr/>
          <a:lstStyle/>
          <a:p>
            <a:endParaRPr/>
          </a:p>
        </p:txBody>
      </p:sp>
      <p:sp>
        <p:nvSpPr>
          <p:cNvPr id="1081" name="Shape 108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He believed in multiple local or regional catastrophes.  All the animals were not killed in these events and creatures migrated in after the events to repopulate the flooded areas.</a:t>
            </a:r>
          </a:p>
        </p:txBody>
      </p:sp>
    </p:spTree>
    <p:extLst>
      <p:ext uri="{BB962C8B-B14F-4D97-AF65-F5344CB8AC3E}">
        <p14:creationId xmlns:p14="http://schemas.microsoft.com/office/powerpoint/2010/main" val="310277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hape 1088"/>
          <p:cNvSpPr>
            <a:spLocks noGrp="1" noRot="1" noChangeAspect="1"/>
          </p:cNvSpPr>
          <p:nvPr>
            <p:ph type="sldImg"/>
          </p:nvPr>
        </p:nvSpPr>
        <p:spPr>
          <a:xfrm>
            <a:off x="381000" y="685800"/>
            <a:ext cx="6096000" cy="3429000"/>
          </a:xfrm>
          <a:prstGeom prst="rect">
            <a:avLst/>
          </a:prstGeom>
        </p:spPr>
        <p:txBody>
          <a:bodyPr/>
          <a:lstStyle/>
          <a:p>
            <a:endParaRPr/>
          </a:p>
        </p:txBody>
      </p:sp>
      <p:sp>
        <p:nvSpPr>
          <p:cNvPr id="1089" name="Shape 1089"/>
          <p:cNvSpPr>
            <a:spLocks noGrp="1"/>
          </p:cNvSpPr>
          <p:nvPr>
            <p:ph type="body" sz="quarter" idx="1"/>
          </p:nvPr>
        </p:nvSpPr>
        <p:spPr>
          <a:prstGeom prst="rect">
            <a:avLst/>
          </a:prstGeom>
        </p:spPr>
        <p:txBody>
          <a:bodyPr/>
          <a:lstStyle/>
          <a:p>
            <a:pPr marL="42597" marR="42597" defTabSz="914400">
              <a:spcBef>
                <a:spcPts val="700"/>
              </a:spcBef>
              <a:buClr>
                <a:srgbClr val="FFFFFF"/>
              </a:buClr>
              <a:buFont typeface="Arial"/>
              <a:defRPr sz="2200">
                <a:solidFill>
                  <a:srgbClr val="232323"/>
                </a:solidFill>
              </a:defRPr>
            </a:pPr>
            <a:r>
              <a:rPr sz="1200">
                <a:uFill>
                  <a:solidFill>
                    <a:srgbClr val="232323"/>
                  </a:solidFill>
                </a:uFill>
                <a:latin typeface="Arial"/>
                <a:ea typeface="Arial"/>
                <a:cs typeface="Arial"/>
                <a:sym typeface="Arial"/>
              </a:rPr>
              <a:t>Source: </a:t>
            </a:r>
            <a:r>
              <a:rPr sz="1200" i="1">
                <a:uFill>
                  <a:solidFill>
                    <a:srgbClr val="232323"/>
                  </a:solidFill>
                </a:uFill>
                <a:latin typeface="Arial"/>
                <a:ea typeface="Arial"/>
                <a:cs typeface="Arial"/>
                <a:sym typeface="Arial"/>
              </a:rPr>
              <a:t>The Age of the Earth</a:t>
            </a:r>
            <a:r>
              <a:rPr sz="1200">
                <a:uFill>
                  <a:solidFill>
                    <a:srgbClr val="232323"/>
                  </a:solidFill>
                </a:uFill>
                <a:latin typeface="Arial"/>
                <a:ea typeface="Arial"/>
                <a:cs typeface="Arial"/>
                <a:sym typeface="Arial"/>
              </a:rPr>
              <a:t> (London: Institute of Geological Sciences), p. 8.</a:t>
            </a:r>
          </a:p>
        </p:txBody>
      </p:sp>
    </p:spTree>
    <p:extLst>
      <p:ext uri="{BB962C8B-B14F-4D97-AF65-F5344CB8AC3E}">
        <p14:creationId xmlns:p14="http://schemas.microsoft.com/office/powerpoint/2010/main" val="331655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xfrm>
            <a:off x="381000" y="685800"/>
            <a:ext cx="6096000" cy="3429000"/>
          </a:xfrm>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Ian Taylor</a:t>
            </a:r>
          </a:p>
        </p:txBody>
      </p:sp>
    </p:spTree>
    <p:extLst>
      <p:ext uri="{BB962C8B-B14F-4D97-AF65-F5344CB8AC3E}">
        <p14:creationId xmlns:p14="http://schemas.microsoft.com/office/powerpoint/2010/main" val="3410884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rPr dirty="0"/>
              <a:t>SB = Supernatural Beginning</a:t>
            </a:r>
            <a:r>
              <a:rPr lang="pl-PL" dirty="0"/>
              <a:t> </a:t>
            </a:r>
            <a:r>
              <a:rPr lang="pl-PL" dirty="0">
                <a:sym typeface="Wingdings" panose="05000000000000000000" pitchFamily="2" charset="2"/>
              </a:rPr>
              <a:t> NP. = Nadnaturalny Początek</a:t>
            </a:r>
            <a:endParaRPr dirty="0"/>
          </a:p>
          <a:p>
            <a:r>
              <a:rPr dirty="0"/>
              <a:t>C = Catastrophe</a:t>
            </a:r>
            <a:r>
              <a:rPr lang="pl-PL" dirty="0"/>
              <a:t> </a:t>
            </a:r>
            <a:r>
              <a:rPr lang="pl-PL" dirty="0">
                <a:sym typeface="Wingdings" panose="05000000000000000000" pitchFamily="2" charset="2"/>
              </a:rPr>
              <a:t> K = Katastrofa</a:t>
            </a:r>
            <a:endParaRPr dirty="0"/>
          </a:p>
          <a:p>
            <a:r>
              <a:rPr dirty="0"/>
              <a:t>P = Present (today, our times)</a:t>
            </a:r>
            <a:r>
              <a:rPr lang="pl-PL" dirty="0"/>
              <a:t> </a:t>
            </a:r>
            <a:r>
              <a:rPr lang="pl-PL" dirty="0">
                <a:sym typeface="Wingdings" panose="05000000000000000000" pitchFamily="2" charset="2"/>
              </a:rPr>
              <a:t> T = Teraźniejszość</a:t>
            </a:r>
            <a:endParaRPr dirty="0"/>
          </a:p>
          <a:p>
            <a:r>
              <a:rPr dirty="0" err="1"/>
              <a:t>SCW</a:t>
            </a:r>
            <a:r>
              <a:rPr dirty="0"/>
              <a:t> = Supernatural Creation Week</a:t>
            </a:r>
            <a:r>
              <a:rPr lang="pl-PL" dirty="0"/>
              <a:t> </a:t>
            </a:r>
            <a:r>
              <a:rPr lang="pl-PL" dirty="0">
                <a:sym typeface="Wingdings" panose="05000000000000000000" pitchFamily="2" charset="2"/>
              </a:rPr>
              <a:t> </a:t>
            </a:r>
            <a:r>
              <a:rPr lang="pl-PL" dirty="0" err="1">
                <a:sym typeface="Wingdings" panose="05000000000000000000" pitchFamily="2" charset="2"/>
              </a:rPr>
              <a:t>NTT</a:t>
            </a:r>
            <a:r>
              <a:rPr lang="pl-PL" dirty="0">
                <a:sym typeface="Wingdings" panose="05000000000000000000" pitchFamily="2" charset="2"/>
              </a:rPr>
              <a:t> = Nadnaturalny Tydzień Tworzenia</a:t>
            </a:r>
            <a:endParaRPr dirty="0"/>
          </a:p>
          <a:p>
            <a:r>
              <a:rPr dirty="0"/>
              <a:t>F = Flood (Noah’s)</a:t>
            </a:r>
            <a:r>
              <a:rPr lang="en-US" dirty="0"/>
              <a:t> -&gt; P = </a:t>
            </a:r>
            <a:r>
              <a:rPr lang="en-US" dirty="0" err="1"/>
              <a:t>Potop</a:t>
            </a:r>
            <a:endParaRPr dirty="0"/>
          </a:p>
        </p:txBody>
      </p:sp>
    </p:spTree>
    <p:extLst>
      <p:ext uri="{BB962C8B-B14F-4D97-AF65-F5344CB8AC3E}">
        <p14:creationId xmlns:p14="http://schemas.microsoft.com/office/powerpoint/2010/main" val="35305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r>
              <a:t>Gap theory: there is a long period of time between Genesis 1:1 and Genesis 1:2</a:t>
            </a:r>
          </a:p>
          <a:p>
            <a:pPr marL="42597" marR="42597" defTabSz="914400">
              <a:spcBef>
                <a:spcPts val="400"/>
              </a:spcBef>
              <a:buClr>
                <a:srgbClr val="FFFFFF"/>
              </a:buClr>
              <a:buFont typeface="Arial"/>
              <a:defRPr sz="2500" b="1">
                <a:uFill>
                  <a:solidFill>
                    <a:srgbClr val="000000"/>
                  </a:solidFill>
                </a:uFill>
                <a:latin typeface="Arial"/>
                <a:ea typeface="Arial"/>
                <a:cs typeface="Arial"/>
                <a:sym typeface="Arial"/>
              </a:defRPr>
            </a:pPr>
            <a:endParaRPr/>
          </a:p>
          <a:p>
            <a: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pPr>
            <a:r>
              <a:t>Source: Ian Taylor</a:t>
            </a:r>
          </a:p>
        </p:txBody>
      </p:sp>
    </p:spTree>
    <p:extLst>
      <p:ext uri="{BB962C8B-B14F-4D97-AF65-F5344CB8AC3E}">
        <p14:creationId xmlns:p14="http://schemas.microsoft.com/office/powerpoint/2010/main" val="178427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pPr>
              <a:defRPr sz="2700"/>
            </a:pPr>
            <a:r>
              <a:t>Day-age theory: the days of Genesis 1 are figurative of long periods of time (millions of years)</a:t>
            </a:r>
          </a:p>
          <a:p>
            <a:pPr>
              <a:defRPr sz="1500"/>
            </a:pPr>
            <a:endParaRPr/>
          </a:p>
          <a:p>
            <a:pPr>
              <a:defRPr sz="1500"/>
            </a:pPr>
            <a:r>
              <a:t>photo: </a:t>
            </a:r>
            <a:r>
              <a:rPr u="sng">
                <a:hlinkClick r:id="rId3"/>
              </a:rPr>
              <a:t>http://atlantipedia.ie/samples/tag/ignatius-donnelly/</a:t>
            </a:r>
            <a:r>
              <a:t>, accessed 2016 Jan 9</a:t>
            </a:r>
          </a:p>
        </p:txBody>
      </p:sp>
    </p:spTree>
    <p:extLst>
      <p:ext uri="{BB962C8B-B14F-4D97-AF65-F5344CB8AC3E}">
        <p14:creationId xmlns:p14="http://schemas.microsoft.com/office/powerpoint/2010/main" val="220208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xfrm>
            <a:off x="381000" y="685800"/>
            <a:ext cx="6096000" cy="3429000"/>
          </a:xfrm>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48687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Shape 1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173" name="Shape 1173"/>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t>Source: Ian Taylor</a:t>
            </a:r>
          </a:p>
        </p:txBody>
      </p:sp>
    </p:spTree>
    <p:extLst>
      <p:ext uri="{BB962C8B-B14F-4D97-AF65-F5344CB8AC3E}">
        <p14:creationId xmlns:p14="http://schemas.microsoft.com/office/powerpoint/2010/main" val="2173632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Shape 1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185" name="Shape 1185"/>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lvl1pPr>
          </a:lstStyle>
          <a:p>
            <a:r>
              <a:rPr dirty="0"/>
              <a:t>Source: Ian Taylor</a:t>
            </a:r>
          </a:p>
        </p:txBody>
      </p:sp>
    </p:spTree>
    <p:extLst>
      <p:ext uri="{BB962C8B-B14F-4D97-AF65-F5344CB8AC3E}">
        <p14:creationId xmlns:p14="http://schemas.microsoft.com/office/powerpoint/2010/main" val="69901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Shape 1193"/>
          <p:cNvSpPr>
            <a:spLocks noGrp="1" noRot="1" noChangeAspect="1"/>
          </p:cNvSpPr>
          <p:nvPr>
            <p:ph type="sldImg"/>
          </p:nvPr>
        </p:nvSpPr>
        <p:spPr>
          <a:xfrm>
            <a:off x="381000" y="685800"/>
            <a:ext cx="6096000" cy="3429000"/>
          </a:xfrm>
          <a:prstGeom prst="rect">
            <a:avLst/>
          </a:prstGeom>
        </p:spPr>
        <p:txBody>
          <a:bodyPr/>
          <a:lstStyle/>
          <a:p>
            <a:endParaRPr/>
          </a:p>
        </p:txBody>
      </p:sp>
      <p:sp>
        <p:nvSpPr>
          <p:cNvPr id="1194" name="Shape 119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dirty="0">
                <a:uFill>
                  <a:solidFill>
                    <a:srgbClr val="000000"/>
                  </a:solidFill>
                </a:uFill>
                <a:latin typeface="Arial"/>
                <a:ea typeface="Arial"/>
                <a:cs typeface="Arial"/>
                <a:sym typeface="Arial"/>
              </a:rPr>
              <a:t>Fleming published his idea in a journal article in </a:t>
            </a:r>
            <a:r>
              <a:rPr b="1" dirty="0">
                <a:uFill>
                  <a:solidFill>
                    <a:srgbClr val="000000"/>
                  </a:solidFill>
                </a:uFill>
                <a:latin typeface="Arial"/>
                <a:ea typeface="Arial"/>
                <a:cs typeface="Arial"/>
                <a:sym typeface="Arial"/>
              </a:rPr>
              <a:t>1826</a:t>
            </a:r>
            <a:r>
              <a:rPr dirty="0">
                <a:uFill>
                  <a:solidFill>
                    <a:srgbClr val="000000"/>
                  </a:solidFill>
                </a:uFill>
                <a:latin typeface="Arial"/>
                <a:ea typeface="Arial"/>
                <a:cs typeface="Arial"/>
                <a:sym typeface="Arial"/>
              </a:rPr>
              <a:t>.  He said the Bible describes a tranquil flood that didn’t displace the plants or </a:t>
            </a:r>
            <a:r>
              <a:rPr b="1" dirty="0">
                <a:uFill>
                  <a:solidFill>
                    <a:srgbClr val="000000"/>
                  </a:solidFill>
                </a:uFill>
                <a:latin typeface="Arial"/>
                <a:ea typeface="Arial"/>
                <a:cs typeface="Arial"/>
                <a:sym typeface="Arial"/>
              </a:rPr>
              <a:t>even the soil</a:t>
            </a:r>
            <a:r>
              <a:rPr dirty="0">
                <a:uFill>
                  <a:solidFill>
                    <a:srgbClr val="000000"/>
                  </a:solidFill>
                </a:uFill>
                <a:latin typeface="Arial"/>
                <a:ea typeface="Arial"/>
                <a:cs typeface="Arial"/>
                <a:sym typeface="Arial"/>
              </a:rPr>
              <a:t> and therefore would have left no geological evidence.  </a:t>
            </a:r>
            <a:r>
              <a:rPr b="1" dirty="0">
                <a:uFill>
                  <a:solidFill>
                    <a:srgbClr val="000000"/>
                  </a:solidFill>
                </a:uFill>
                <a:latin typeface="Arial"/>
                <a:ea typeface="Arial"/>
                <a:cs typeface="Arial"/>
                <a:sym typeface="Arial"/>
              </a:rPr>
              <a:t>Lyell exploited Flemings argument</a:t>
            </a:r>
            <a:r>
              <a:rPr dirty="0">
                <a:uFill>
                  <a:solidFill>
                    <a:srgbClr val="000000"/>
                  </a:solidFill>
                </a:uFill>
                <a:latin typeface="Arial"/>
                <a:ea typeface="Arial"/>
                <a:cs typeface="Arial"/>
                <a:sym typeface="Arial"/>
              </a:rPr>
              <a:t> to say the same, especially noting that the dove found an “olive branch” (the Bible says “olive leaf”).</a:t>
            </a:r>
          </a:p>
          <a:p>
            <a:pPr marL="42597" marR="42597" defTabSz="914400">
              <a:spcBef>
                <a:spcPts val="400"/>
              </a:spcBef>
              <a:buClr>
                <a:srgbClr val="000000"/>
              </a:buClr>
              <a:buFont typeface="Arial"/>
              <a:defRPr sz="2200"/>
            </a:pPr>
            <a:endParaRPr sz="1200" dirty="0">
              <a:uFill>
                <a:solidFill>
                  <a:srgbClr val="000000"/>
                </a:solidFill>
              </a:uFill>
              <a:latin typeface="Arial"/>
              <a:ea typeface="Arial"/>
              <a:cs typeface="Arial"/>
              <a:sym typeface="Aria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Photo: </a:t>
            </a:r>
            <a:r>
              <a:rPr u="sng" dirty="0">
                <a:hlinkClick r:id="rId3"/>
              </a:rPr>
              <a:t>http://www.bbc.co.uk/arts/yourpaintings/paintings/professor-john-fleming-17851857-125652</a:t>
            </a:r>
            <a:r>
              <a:rPr dirty="0">
                <a:uFill>
                  <a:solidFill>
                    <a:srgbClr val="000000"/>
                  </a:solidFill>
                </a:uFill>
              </a:rPr>
              <a:t>, accessed 2016 Jan 9, information about copyright in a link on this page.  I</a:t>
            </a:r>
            <a:r>
              <a:rPr dirty="0"/>
              <a:t> </a:t>
            </a:r>
            <a:r>
              <a:rPr dirty="0">
                <a:uFill>
                  <a:solidFill>
                    <a:srgbClr val="000000"/>
                  </a:solidFill>
                </a:uFill>
              </a:rPr>
              <a:t>have in my picture/creation folder under Fleming, John 1785-1857</a:t>
            </a:r>
          </a:p>
          <a:p>
            <a:pPr marL="42597" marR="42597" defTabSz="914400">
              <a:spcBef>
                <a:spcPts val="400"/>
              </a:spcBef>
              <a:buClr>
                <a:srgbClr val="000000"/>
              </a:buClr>
              <a:buFont typeface="Arial"/>
              <a:defRPr sz="1200">
                <a:latin typeface="Arial"/>
                <a:ea typeface="Arial"/>
                <a:cs typeface="Arial"/>
                <a:sym typeface="Arial"/>
              </a:defRPr>
            </a:pPr>
            <a:endParaRPr dirty="0">
              <a:uFill>
                <a:solidFill>
                  <a:srgbClr val="000000"/>
                </a:solidFill>
              </a:uFill>
            </a:endParaRPr>
          </a:p>
          <a:p>
            <a:pPr marL="42597" marR="42597" defTabSz="914400">
              <a:spcBef>
                <a:spcPts val="400"/>
              </a:spcBef>
              <a:buClr>
                <a:srgbClr val="000000"/>
              </a:buClr>
              <a:buFont typeface="Arial"/>
              <a:defRPr sz="1200">
                <a:latin typeface="Arial"/>
                <a:ea typeface="Arial"/>
                <a:cs typeface="Arial"/>
                <a:sym typeface="Arial"/>
              </a:defRPr>
            </a:pPr>
            <a:r>
              <a:rPr dirty="0">
                <a:uFill>
                  <a:solidFill>
                    <a:srgbClr val="000000"/>
                  </a:solidFill>
                </a:uFill>
              </a:rPr>
              <a:t>A copyright free photo is at </a:t>
            </a:r>
            <a:r>
              <a:rPr u="sng" dirty="0">
                <a:hlinkClick r:id="rId4" invalidUrl="http://britishbryozoans.myspecies.info/gallery?f[0]=tid:3356"/>
              </a:rPr>
              <a:t>http://britishbryozoans.myspecies.info/gallery?f%5B0%5D=tid%3A3356</a:t>
            </a:r>
            <a:r>
              <a:rPr dirty="0">
                <a:uFill>
                  <a:solidFill>
                    <a:srgbClr val="000000"/>
                  </a:solidFill>
                </a:uFill>
              </a:rPr>
              <a:t>, accessed 2016 Jan 9, which I have in my picture/creation folder under Fleming, John 1785-1857 </a:t>
            </a:r>
            <a:r>
              <a:rPr dirty="0" err="1">
                <a:uFill>
                  <a:solidFill>
                    <a:srgbClr val="000000"/>
                  </a:solidFill>
                </a:uFill>
              </a:rPr>
              <a:t>B&amp;W</a:t>
            </a:r>
            <a:endParaRPr dirty="0">
              <a:uFill>
                <a:solidFill>
                  <a:srgbClr val="000000"/>
                </a:solidFill>
              </a:uFill>
            </a:endParaRPr>
          </a:p>
        </p:txBody>
      </p:sp>
    </p:spTree>
    <p:extLst>
      <p:ext uri="{BB962C8B-B14F-4D97-AF65-F5344CB8AC3E}">
        <p14:creationId xmlns:p14="http://schemas.microsoft.com/office/powerpoint/2010/main" val="123365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Shape 1202"/>
          <p:cNvSpPr>
            <a:spLocks noGrp="1" noRot="1" noChangeAspect="1"/>
          </p:cNvSpPr>
          <p:nvPr>
            <p:ph type="sldImg"/>
          </p:nvPr>
        </p:nvSpPr>
        <p:spPr>
          <a:xfrm>
            <a:off x="381000" y="685800"/>
            <a:ext cx="6096000" cy="3429000"/>
          </a:xfrm>
          <a:prstGeom prst="rect">
            <a:avLst/>
          </a:prstGeom>
        </p:spPr>
        <p:txBody>
          <a:bodyPr/>
          <a:lstStyle/>
          <a:p>
            <a:endParaRPr/>
          </a:p>
        </p:txBody>
      </p:sp>
      <p:sp>
        <p:nvSpPr>
          <p:cNvPr id="1203" name="Shape 1203"/>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r>
              <a:t>Local flood = localized in the Mesopotamian Valley of the Tigris and Euphrates rivers (modern-day Iraq)</a:t>
            </a:r>
          </a:p>
          <a:p>
            <a:pPr marL="42597" marR="42597" defTabSz="914400">
              <a:spcBef>
                <a:spcPts val="400"/>
              </a:spcBef>
              <a:buClr>
                <a:srgbClr val="000000"/>
              </a:buClr>
              <a:buFont typeface="Arial"/>
              <a:defRPr sz="2700">
                <a:uFill>
                  <a:solidFill>
                    <a:srgbClr val="000000"/>
                  </a:solidFill>
                </a:uFill>
                <a:latin typeface="Arial"/>
                <a:ea typeface="Arial"/>
                <a:cs typeface="Arial"/>
                <a:sym typeface="Arial"/>
              </a:defRPr>
            </a:pPr>
            <a:endParaRP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Source: my slide</a:t>
            </a:r>
          </a:p>
        </p:txBody>
      </p:sp>
    </p:spTree>
    <p:extLst>
      <p:ext uri="{BB962C8B-B14F-4D97-AF65-F5344CB8AC3E}">
        <p14:creationId xmlns:p14="http://schemas.microsoft.com/office/powerpoint/2010/main" val="3773319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Shape 1238"/>
          <p:cNvSpPr>
            <a:spLocks noGrp="1" noRot="1" noChangeAspect="1"/>
          </p:cNvSpPr>
          <p:nvPr>
            <p:ph type="sldImg"/>
          </p:nvPr>
        </p:nvSpPr>
        <p:spPr>
          <a:xfrm>
            <a:off x="381000" y="685800"/>
            <a:ext cx="6096000" cy="3429000"/>
          </a:xfrm>
          <a:prstGeom prst="rect">
            <a:avLst/>
          </a:prstGeom>
        </p:spPr>
        <p:txBody>
          <a:bodyPr/>
          <a:lstStyle/>
          <a:p>
            <a:endParaRPr/>
          </a:p>
        </p:txBody>
      </p:sp>
      <p:sp>
        <p:nvSpPr>
          <p:cNvPr id="1239" name="Shape 1239"/>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b="1">
                <a:uFill>
                  <a:solidFill>
                    <a:srgbClr val="000000"/>
                  </a:solidFill>
                </a:uFill>
                <a:latin typeface="Arial"/>
                <a:ea typeface="Arial"/>
                <a:cs typeface="Arial"/>
                <a:sym typeface="Arial"/>
              </a:rPr>
              <a:t>Diagrams from Wayne Grudem, </a:t>
            </a:r>
            <a:r>
              <a:rPr sz="1200" b="1" i="1">
                <a:uFill>
                  <a:solidFill>
                    <a:srgbClr val="000000"/>
                  </a:solidFill>
                </a:uFill>
                <a:latin typeface="Arial"/>
                <a:ea typeface="Arial"/>
                <a:cs typeface="Arial"/>
                <a:sym typeface="Arial"/>
              </a:rPr>
              <a:t>Systematic Theology </a:t>
            </a:r>
            <a:r>
              <a:rPr sz="1200" b="1">
                <a:uFill>
                  <a:solidFill>
                    <a:srgbClr val="000000"/>
                  </a:solidFill>
                </a:uFill>
                <a:latin typeface="Arial"/>
                <a:ea typeface="Arial"/>
                <a:cs typeface="Arial"/>
                <a:sym typeface="Arial"/>
              </a:rPr>
              <a:t>(1994), p 268.</a:t>
            </a:r>
          </a:p>
        </p:txBody>
      </p:sp>
    </p:spTree>
    <p:extLst>
      <p:ext uri="{BB962C8B-B14F-4D97-AF65-F5344CB8AC3E}">
        <p14:creationId xmlns:p14="http://schemas.microsoft.com/office/powerpoint/2010/main" val="2569342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Shape 1253"/>
          <p:cNvSpPr>
            <a:spLocks noGrp="1" noRot="1" noChangeAspect="1"/>
          </p:cNvSpPr>
          <p:nvPr>
            <p:ph type="sldImg"/>
          </p:nvPr>
        </p:nvSpPr>
        <p:spPr>
          <a:xfrm>
            <a:off x="381000" y="685800"/>
            <a:ext cx="6096000" cy="3429000"/>
          </a:xfrm>
          <a:prstGeom prst="rect">
            <a:avLst/>
          </a:prstGeom>
        </p:spPr>
        <p:txBody>
          <a:bodyPr/>
          <a:lstStyle/>
          <a:p>
            <a:endParaRPr/>
          </a:p>
        </p:txBody>
      </p:sp>
      <p:sp>
        <p:nvSpPr>
          <p:cNvPr id="1254" name="Shape 1254"/>
          <p:cNvSpPr>
            <a:spLocks noGrp="1"/>
          </p:cNvSpPr>
          <p:nvPr>
            <p:ph type="body" sz="quarter" idx="1"/>
          </p:nvPr>
        </p:nvSpPr>
        <p:spPr>
          <a:prstGeom prst="rect">
            <a:avLst/>
          </a:prstGeom>
        </p:spPr>
        <p:txBody>
          <a:bodyPr/>
          <a:lstStyle>
            <a:lvl1pPr marL="42597" marR="42597" defTabSz="914400">
              <a:spcBef>
                <a:spcPts val="400"/>
              </a:spcBef>
              <a:buFont typeface="Arial"/>
              <a:defRPr sz="1200">
                <a:uFill>
                  <a:solidFill>
                    <a:srgbClr val="000000"/>
                  </a:solidFill>
                </a:uFill>
                <a:latin typeface="Arial"/>
                <a:ea typeface="Arial"/>
                <a:cs typeface="Arial"/>
                <a:sym typeface="Arial"/>
              </a:defRPr>
            </a:lvl1pPr>
          </a:lstStyle>
          <a:p>
            <a:r>
              <a:t>And many Christians who were influenced by these writers became semi-deists in their thinking about the world.</a:t>
            </a:r>
          </a:p>
        </p:txBody>
      </p:sp>
    </p:spTree>
    <p:extLst>
      <p:ext uri="{BB962C8B-B14F-4D97-AF65-F5344CB8AC3E}">
        <p14:creationId xmlns:p14="http://schemas.microsoft.com/office/powerpoint/2010/main" val="2140507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Shape 1262"/>
          <p:cNvSpPr>
            <a:spLocks noGrp="1" noRot="1" noChangeAspect="1"/>
          </p:cNvSpPr>
          <p:nvPr>
            <p:ph type="sldImg"/>
          </p:nvPr>
        </p:nvSpPr>
        <p:spPr>
          <a:xfrm>
            <a:off x="381000" y="685800"/>
            <a:ext cx="6096000" cy="3429000"/>
          </a:xfrm>
          <a:prstGeom prst="rect">
            <a:avLst/>
          </a:prstGeom>
        </p:spPr>
        <p:txBody>
          <a:bodyPr/>
          <a:lstStyle/>
          <a:p>
            <a:endParaRPr/>
          </a:p>
        </p:txBody>
      </p:sp>
      <p:sp>
        <p:nvSpPr>
          <p:cNvPr id="1263" name="Shape 1263"/>
          <p:cNvSpPr>
            <a:spLocks noGrp="1"/>
          </p:cNvSpPr>
          <p:nvPr>
            <p:ph type="body" sz="quarter" idx="1"/>
          </p:nvPr>
        </p:nvSpPr>
        <p:spPr>
          <a:prstGeom prst="rect">
            <a:avLst/>
          </a:prstGeom>
        </p:spPr>
        <p:txBody>
          <a:bodyPr/>
          <a:lstStyle/>
          <a:p>
            <a:pPr>
              <a:defRPr sz="1500">
                <a:latin typeface="Arial"/>
                <a:ea typeface="Arial"/>
                <a:cs typeface="Arial"/>
                <a:sym typeface="Arial"/>
              </a:defRPr>
            </a:pPr>
            <a:r>
              <a:rPr sz="1200">
                <a:uFill>
                  <a:solidFill>
                    <a:srgbClr val="000000"/>
                  </a:solidFill>
                </a:uFill>
              </a:rPr>
              <a:t>Original source of last part of quote is James Hutton, </a:t>
            </a:r>
            <a:r>
              <a:rPr sz="1200" i="1">
                <a:uFill>
                  <a:solidFill>
                    <a:srgbClr val="000000"/>
                  </a:solidFill>
                </a:uFill>
              </a:rPr>
              <a:t>Theory of the Earth</a:t>
            </a:r>
            <a:r>
              <a:rPr sz="1200">
                <a:uFill>
                  <a:solidFill>
                    <a:srgbClr val="000000"/>
                  </a:solidFill>
                </a:uFill>
              </a:rPr>
              <a:t> (Edinburgh: William Creech, 1795), Vol. 2, p 547.  I could not find the first part of the quote in Hutton’s vol. 1 or vol. 2.  I also didn’t find the first part of the quote in Hutton’s 1788 article.</a:t>
            </a:r>
          </a:p>
          <a:p>
            <a:pPr>
              <a:defRPr sz="1500">
                <a:latin typeface="Arial"/>
                <a:ea typeface="Arial"/>
                <a:cs typeface="Arial"/>
                <a:sym typeface="Arial"/>
              </a:defRPr>
            </a:pPr>
            <a:endParaRPr sz="1200">
              <a:uFill>
                <a:solidFill>
                  <a:srgbClr val="000000"/>
                </a:solidFill>
              </a:uFill>
            </a:endParaRPr>
          </a:p>
          <a:p>
            <a:pPr>
              <a:defRPr sz="1500">
                <a:latin typeface="Arial"/>
                <a:ea typeface="Arial"/>
                <a:cs typeface="Arial"/>
                <a:sym typeface="Arial"/>
              </a:defRPr>
            </a:pPr>
            <a:r>
              <a:rPr sz="1200">
                <a:uFill>
                  <a:solidFill>
                    <a:srgbClr val="000000"/>
                  </a:solidFill>
                </a:uFill>
              </a:rPr>
              <a:t>But the statement clearly reflects Hutton’s view.</a:t>
            </a:r>
          </a:p>
        </p:txBody>
      </p:sp>
    </p:spTree>
    <p:extLst>
      <p:ext uri="{BB962C8B-B14F-4D97-AF65-F5344CB8AC3E}">
        <p14:creationId xmlns:p14="http://schemas.microsoft.com/office/powerpoint/2010/main" val="2100633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Shape 1272"/>
          <p:cNvSpPr>
            <a:spLocks noGrp="1" noRot="1" noChangeAspect="1"/>
          </p:cNvSpPr>
          <p:nvPr>
            <p:ph type="sldImg"/>
          </p:nvPr>
        </p:nvSpPr>
        <p:spPr>
          <a:xfrm>
            <a:off x="381000" y="685800"/>
            <a:ext cx="6096000" cy="3429000"/>
          </a:xfrm>
          <a:prstGeom prst="rect">
            <a:avLst/>
          </a:prstGeom>
        </p:spPr>
        <p:txBody>
          <a:bodyPr/>
          <a:lstStyle/>
          <a:p>
            <a:endParaRPr/>
          </a:p>
        </p:txBody>
      </p:sp>
      <p:sp>
        <p:nvSpPr>
          <p:cNvPr id="1273" name="Shape 1273"/>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200"/>
            </a:pPr>
            <a:r>
              <a:rPr sz="1200">
                <a:uFill>
                  <a:solidFill>
                    <a:srgbClr val="000000"/>
                  </a:solidFill>
                </a:uFill>
                <a:latin typeface="Arial"/>
                <a:ea typeface="Arial"/>
                <a:cs typeface="Arial"/>
                <a:sym typeface="Arial"/>
              </a:rPr>
              <a:t>Quoted in Arthur Holmes, </a:t>
            </a:r>
            <a:r>
              <a:rPr sz="1200" i="1">
                <a:uFill>
                  <a:solidFill>
                    <a:srgbClr val="000000"/>
                  </a:solidFill>
                </a:uFill>
                <a:latin typeface="Arial"/>
                <a:ea typeface="Arial"/>
                <a:cs typeface="Arial"/>
                <a:sym typeface="Arial"/>
              </a:rPr>
              <a:t>Principles of Physical Geology</a:t>
            </a:r>
            <a:r>
              <a:rPr sz="1200">
                <a:uFill>
                  <a:solidFill>
                    <a:srgbClr val="000000"/>
                  </a:solidFill>
                </a:uFill>
                <a:latin typeface="Arial"/>
                <a:ea typeface="Arial"/>
                <a:cs typeface="Arial"/>
                <a:sym typeface="Arial"/>
              </a:rPr>
              <a:t>, (UK: Thomas Nelson &amp; Sons Ltd., 1965), pp. 43–44.</a:t>
            </a:r>
          </a:p>
        </p:txBody>
      </p:sp>
    </p:spTree>
    <p:extLst>
      <p:ext uri="{BB962C8B-B14F-4D97-AF65-F5344CB8AC3E}">
        <p14:creationId xmlns:p14="http://schemas.microsoft.com/office/powerpoint/2010/main" val="1445120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 name="Shape 1338"/>
          <p:cNvSpPr>
            <a:spLocks noGrp="1" noRot="1" noChangeAspect="1"/>
          </p:cNvSpPr>
          <p:nvPr>
            <p:ph type="sldImg"/>
          </p:nvPr>
        </p:nvSpPr>
        <p:spPr>
          <a:xfrm>
            <a:off x="381000" y="685800"/>
            <a:ext cx="6096000" cy="3429000"/>
          </a:xfrm>
          <a:prstGeom prst="rect">
            <a:avLst/>
          </a:prstGeom>
        </p:spPr>
        <p:txBody>
          <a:bodyPr/>
          <a:lstStyle/>
          <a:p>
            <a:endParaRPr/>
          </a:p>
        </p:txBody>
      </p:sp>
      <p:sp>
        <p:nvSpPr>
          <p:cNvPr id="1339" name="Shape 133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Please note, creationists reason from the present to the past.  But they do so within the presuppositional framework of the eye-witness testimony of the Creator given in Genesis.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Secular and most Christian geologists, however, reason from the present to the past within the presuppositional framework of uniformitarian naturalism, by which they deny God’s witness concerning supernatural creation Week, the cosmos-altering curse at the Fall of Adam, and the global catastrophic Flood at the time of Noah.</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 </a:t>
            </a:r>
          </a:p>
        </p:txBody>
      </p:sp>
    </p:spTree>
    <p:extLst>
      <p:ext uri="{BB962C8B-B14F-4D97-AF65-F5344CB8AC3E}">
        <p14:creationId xmlns:p14="http://schemas.microsoft.com/office/powerpoint/2010/main" val="3492996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Shape 1346"/>
          <p:cNvSpPr>
            <a:spLocks noGrp="1" noRot="1" noChangeAspect="1"/>
          </p:cNvSpPr>
          <p:nvPr>
            <p:ph type="sldImg"/>
          </p:nvPr>
        </p:nvSpPr>
        <p:spPr>
          <a:xfrm>
            <a:off x="381000" y="685800"/>
            <a:ext cx="6096000" cy="3429000"/>
          </a:xfrm>
          <a:prstGeom prst="rect">
            <a:avLst/>
          </a:prstGeom>
        </p:spPr>
        <p:txBody>
          <a:bodyPr/>
          <a:lstStyle/>
          <a:p>
            <a:endParaRPr/>
          </a:p>
        </p:txBody>
      </p:sp>
      <p:sp>
        <p:nvSpPr>
          <p:cNvPr id="1347" name="Shape 1347"/>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b="1">
                <a:uFill>
                  <a:solidFill>
                    <a:srgbClr val="000000"/>
                  </a:solidFill>
                </a:uFill>
                <a:latin typeface="Arial"/>
                <a:ea typeface="Arial"/>
                <a:cs typeface="Arial"/>
                <a:sym typeface="Arial"/>
              </a:defRPr>
            </a:lvl1pPr>
          </a:lstStyle>
          <a:p>
            <a:r>
              <a:t>Quote from Lyell’s lecture at King’s College London, 4 May 1832</a:t>
            </a:r>
          </a:p>
        </p:txBody>
      </p:sp>
    </p:spTree>
    <p:extLst>
      <p:ext uri="{BB962C8B-B14F-4D97-AF65-F5344CB8AC3E}">
        <p14:creationId xmlns:p14="http://schemas.microsoft.com/office/powerpoint/2010/main" val="1385945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xfrm>
            <a:off x="381000" y="685800"/>
            <a:ext cx="6096000" cy="3429000"/>
          </a:xfrm>
          <a:prstGeom prst="rect">
            <a:avLst/>
          </a:prstGeom>
        </p:spPr>
        <p:txBody>
          <a:bodyPr/>
          <a:lstStyle/>
          <a:p>
            <a:endParaRPr/>
          </a:p>
        </p:txBody>
      </p:sp>
      <p:sp>
        <p:nvSpPr>
          <p:cNvPr id="961" name="Shape 961"/>
          <p:cNvSpPr>
            <a:spLocks noGrp="1"/>
          </p:cNvSpPr>
          <p:nvPr>
            <p:ph type="body" sz="quarter" idx="1"/>
          </p:nvPr>
        </p:nvSpPr>
        <p:spPr>
          <a:prstGeom prst="rect">
            <a:avLst/>
          </a:prstGeom>
        </p:spPr>
        <p:txBody>
          <a:bodyPr/>
          <a:lstStyle>
            <a:lvl1pPr marL="42597" marR="42597" defTabSz="914400">
              <a:spcBef>
                <a:spcPts val="400"/>
              </a:spcBef>
              <a:buClr>
                <a:srgbClr val="000000"/>
              </a:buClr>
              <a:buFont typeface="Arial"/>
              <a:defRPr sz="2400">
                <a:uFill>
                  <a:solidFill>
                    <a:srgbClr val="000000"/>
                  </a:solidFill>
                </a:uFill>
                <a:latin typeface="Arial"/>
                <a:ea typeface="Arial"/>
                <a:cs typeface="Arial"/>
                <a:sym typeface="Arial"/>
              </a:defRPr>
            </a:lvl1pPr>
          </a:lstStyle>
          <a:p>
            <a:r>
              <a:t>NASB</a:t>
            </a:r>
          </a:p>
        </p:txBody>
      </p:sp>
    </p:spTree>
    <p:extLst>
      <p:ext uri="{BB962C8B-B14F-4D97-AF65-F5344CB8AC3E}">
        <p14:creationId xmlns:p14="http://schemas.microsoft.com/office/powerpoint/2010/main" val="3354542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 name="Shape 1355"/>
          <p:cNvSpPr>
            <a:spLocks noGrp="1" noRot="1" noChangeAspect="1"/>
          </p:cNvSpPr>
          <p:nvPr>
            <p:ph type="sldImg"/>
          </p:nvPr>
        </p:nvSpPr>
        <p:spPr>
          <a:xfrm>
            <a:off x="381000" y="685800"/>
            <a:ext cx="6096000" cy="3429000"/>
          </a:xfrm>
          <a:prstGeom prst="rect">
            <a:avLst/>
          </a:prstGeom>
        </p:spPr>
        <p:txBody>
          <a:bodyPr/>
          <a:lstStyle/>
          <a:p>
            <a:endParaRPr/>
          </a:p>
        </p:txBody>
      </p:sp>
      <p:sp>
        <p:nvSpPr>
          <p:cNvPr id="1356" name="Shape 1356"/>
          <p:cNvSpPr>
            <a:spLocks noGrp="1"/>
          </p:cNvSpPr>
          <p:nvPr>
            <p:ph type="body" sz="quarter" idx="1"/>
          </p:nvPr>
        </p:nvSpPr>
        <p:spPr>
          <a:prstGeom prst="rect">
            <a:avLst/>
          </a:prstGeom>
        </p:spPr>
        <p:txBody>
          <a:bodyPr/>
          <a:lstStyle/>
          <a:p>
            <a:pPr marL="42597" marR="42597" defTabSz="914400">
              <a:spcBef>
                <a:spcPts val="400"/>
              </a:spcBef>
              <a:buClr>
                <a:srgbClr val="FFFFFF"/>
              </a:buClr>
              <a:buFont typeface="Arial"/>
              <a:defRPr sz="2400">
                <a:uFill>
                  <a:solidFill>
                    <a:srgbClr val="000000"/>
                  </a:solidFill>
                </a:uFill>
                <a:latin typeface="Arial"/>
                <a:ea typeface="Arial"/>
                <a:cs typeface="Arial"/>
                <a:sym typeface="Arial"/>
              </a:defRPr>
            </a:pPr>
            <a:r>
              <a:rPr sz="2800"/>
              <a:t>The quote is from Lyell’s letter on 14 June 1830 to fellow uniformitarian geologist, George Poulett Scrope </a:t>
            </a:r>
            <a:r>
              <a:t>(also a member of Parliament), whom Lyell was encouraging and instructing on how to write his article for the </a:t>
            </a:r>
            <a:r>
              <a:rPr i="1"/>
              <a:t>Quarterly Review</a:t>
            </a:r>
            <a:r>
              <a:t> to accomplish what Lyell prescribed above so that the British church leaders would accept the millions of years and reject Genesis.</a:t>
            </a:r>
          </a:p>
        </p:txBody>
      </p:sp>
    </p:spTree>
    <p:extLst>
      <p:ext uri="{BB962C8B-B14F-4D97-AF65-F5344CB8AC3E}">
        <p14:creationId xmlns:p14="http://schemas.microsoft.com/office/powerpoint/2010/main" val="863175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noRot="1" noChangeAspect="1"/>
          </p:cNvSpPr>
          <p:nvPr>
            <p:ph type="sldImg"/>
          </p:nvPr>
        </p:nvSpPr>
        <p:spPr>
          <a:xfrm>
            <a:off x="381000" y="685800"/>
            <a:ext cx="6096000" cy="3429000"/>
          </a:xfrm>
          <a:prstGeom prst="rect">
            <a:avLst/>
          </a:prstGeom>
        </p:spPr>
        <p:txBody>
          <a:bodyPr/>
          <a:lstStyle/>
          <a:p>
            <a:endParaRPr/>
          </a:p>
        </p:txBody>
      </p:sp>
      <p:sp>
        <p:nvSpPr>
          <p:cNvPr id="1362" name="Shape 1362"/>
          <p:cNvSpPr>
            <a:spLocks noGrp="1"/>
          </p:cNvSpPr>
          <p:nvPr>
            <p:ph type="body" sz="quarter" idx="1"/>
          </p:nvPr>
        </p:nvSpPr>
        <p:spPr>
          <a:prstGeom prst="rect">
            <a:avLst/>
          </a:prstGeom>
        </p:spPr>
        <p:txBody>
          <a:bodyPr/>
          <a:lstStyle/>
          <a:p>
            <a:pPr>
              <a:defRPr sz="1800">
                <a:latin typeface="Arial"/>
                <a:ea typeface="Arial"/>
                <a:cs typeface="Arial"/>
                <a:sym typeface="Arial"/>
              </a:defRPr>
            </a:pPr>
            <a:r>
              <a:t>Letter 772, to his good friend Leonard Horner, 29 Aug. </a:t>
            </a:r>
            <a:r>
              <a:rPr b="1"/>
              <a:t>1844</a:t>
            </a:r>
            <a:r>
              <a:t>.  Darwin’s books on geology up to this point included:</a:t>
            </a:r>
          </a:p>
          <a:p>
            <a:pPr>
              <a:defRPr sz="1800">
                <a:latin typeface="Arial"/>
                <a:ea typeface="Arial"/>
                <a:cs typeface="Arial"/>
                <a:sym typeface="Arial"/>
              </a:defRPr>
            </a:pPr>
            <a:r>
              <a:rPr i="1"/>
              <a:t>Letters on Geology</a:t>
            </a:r>
            <a:r>
              <a:t> (1835)</a:t>
            </a:r>
          </a:p>
          <a:p>
            <a:pPr defTabSz="457200">
              <a:defRPr sz="1800">
                <a:latin typeface="Arial"/>
                <a:ea typeface="Arial"/>
                <a:cs typeface="Arial"/>
                <a:sym typeface="Arial"/>
              </a:defRPr>
            </a:pPr>
            <a:r>
              <a:rPr i="1"/>
              <a:t>Journal of researches into the geology &amp; natural history of the various countries visited by H.M.S. Beagle</a:t>
            </a:r>
            <a:r>
              <a:t> (1839)</a:t>
            </a:r>
          </a:p>
          <a:p>
            <a:pPr defTabSz="457200">
              <a:defRPr sz="1800" i="1">
                <a:latin typeface="Arial"/>
                <a:ea typeface="Arial"/>
                <a:cs typeface="Arial"/>
                <a:sym typeface="Arial"/>
              </a:defRPr>
            </a:pPr>
            <a:r>
              <a:t>The structure and distribution of coral reefs</a:t>
            </a:r>
            <a:r>
              <a:rPr i="0"/>
              <a:t> (1842)</a:t>
            </a:r>
          </a:p>
          <a:p>
            <a:pPr>
              <a:defRPr sz="1800">
                <a:latin typeface="Arial"/>
                <a:ea typeface="Arial"/>
                <a:cs typeface="Arial"/>
                <a:sym typeface="Arial"/>
              </a:defRPr>
            </a:pPr>
            <a:r>
              <a:rPr i="1"/>
              <a:t>Geological observations on the volcanic islands visited during the voyage of H.M.S. Beagle</a:t>
            </a:r>
            <a:r>
              <a:t> (1844)</a:t>
            </a:r>
          </a:p>
          <a:p>
            <a:pPr>
              <a:defRPr sz="1800">
                <a:latin typeface="Arial"/>
                <a:ea typeface="Arial"/>
                <a:cs typeface="Arial"/>
                <a:sym typeface="Arial"/>
              </a:defRPr>
            </a:pPr>
            <a:endParaRPr/>
          </a:p>
          <a:p>
            <a:pPr>
              <a:defRPr sz="1400">
                <a:latin typeface="Arial"/>
                <a:ea typeface="Arial"/>
                <a:cs typeface="Arial"/>
                <a:sym typeface="Arial"/>
              </a:defRPr>
            </a:pPr>
            <a:r>
              <a:t>photo: Wikimedia.org.  This work is based on a work in the public domain. It has been digitally enhanced and/or modified. This derivative work has been (or is hereby) released into the public domain by its author, D. Coetzee. This applies worldwide.  In some countries this may not be legally possible; if so, D. Coetzee grants anyone the right to use this work for any purpose, without any conditions, unless such conditions are required by law.</a:t>
            </a:r>
          </a:p>
        </p:txBody>
      </p:sp>
    </p:spTree>
    <p:extLst>
      <p:ext uri="{BB962C8B-B14F-4D97-AF65-F5344CB8AC3E}">
        <p14:creationId xmlns:p14="http://schemas.microsoft.com/office/powerpoint/2010/main" val="3956641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Shape 1489"/>
          <p:cNvSpPr>
            <a:spLocks noGrp="1" noRot="1" noChangeAspect="1"/>
          </p:cNvSpPr>
          <p:nvPr>
            <p:ph type="sldImg"/>
          </p:nvPr>
        </p:nvSpPr>
        <p:spPr>
          <a:xfrm>
            <a:off x="381000" y="685800"/>
            <a:ext cx="6096000" cy="3429000"/>
          </a:xfrm>
          <a:prstGeom prst="rect">
            <a:avLst/>
          </a:prstGeom>
        </p:spPr>
        <p:txBody>
          <a:bodyPr/>
          <a:lstStyle/>
          <a:p>
            <a:endParaRPr/>
          </a:p>
        </p:txBody>
      </p:sp>
      <p:sp>
        <p:nvSpPr>
          <p:cNvPr id="1490" name="Shape 1490"/>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000"/>
            </a:pPr>
            <a:r>
              <a:rPr>
                <a:uFill>
                  <a:solidFill>
                    <a:srgbClr val="000000"/>
                  </a:solidFill>
                </a:uFill>
                <a:latin typeface="Arial"/>
                <a:ea typeface="Arial"/>
                <a:cs typeface="Arial"/>
                <a:sym typeface="Arial"/>
              </a:rPr>
              <a:t>“Science” (from the Latin, </a:t>
            </a:r>
            <a:r>
              <a:rPr i="1">
                <a:uFill>
                  <a:solidFill>
                    <a:srgbClr val="000000"/>
                  </a:solidFill>
                </a:uFill>
                <a:latin typeface="Arial"/>
                <a:ea typeface="Arial"/>
                <a:cs typeface="Arial"/>
                <a:sym typeface="Arial"/>
              </a:rPr>
              <a:t>scientia</a:t>
            </a:r>
            <a:r>
              <a:rPr>
                <a:uFill>
                  <a:solidFill>
                    <a:srgbClr val="000000"/>
                  </a:solidFill>
                </a:uFill>
                <a:latin typeface="Arial"/>
                <a:ea typeface="Arial"/>
                <a:cs typeface="Arial"/>
                <a:sym typeface="Arial"/>
              </a:rPr>
              <a:t>, meaning knowledge) is the Greek, </a:t>
            </a:r>
            <a:r>
              <a:rPr i="1">
                <a:uFill>
                  <a:solidFill>
                    <a:srgbClr val="000000"/>
                  </a:solidFill>
                </a:uFill>
                <a:latin typeface="Arial"/>
                <a:ea typeface="Arial"/>
                <a:cs typeface="Arial"/>
                <a:sym typeface="Arial"/>
              </a:rPr>
              <a:t>gnosis</a:t>
            </a:r>
            <a:r>
              <a:rPr>
                <a:uFill>
                  <a:solidFill>
                    <a:srgbClr val="000000"/>
                  </a:solidFill>
                </a:uFill>
                <a:latin typeface="Arial"/>
                <a:ea typeface="Arial"/>
                <a:cs typeface="Arial"/>
                <a:sym typeface="Arial"/>
              </a:rPr>
              <a:t>, meaning knowledge.</a:t>
            </a:r>
          </a:p>
          <a:p>
            <a:pPr marL="42597" marR="42597" defTabSz="914400">
              <a:spcBef>
                <a:spcPts val="400"/>
              </a:spcBef>
              <a:buClr>
                <a:srgbClr val="000000"/>
              </a:buClr>
              <a:buFont typeface="Arial"/>
              <a:defRPr sz="3600"/>
            </a:pPr>
            <a:r>
              <a:rPr>
                <a:uFill>
                  <a:solidFill>
                    <a:srgbClr val="000000"/>
                  </a:solidFill>
                </a:uFill>
                <a:latin typeface="Arial"/>
                <a:ea typeface="Arial"/>
                <a:cs typeface="Arial"/>
                <a:sym typeface="Arial"/>
              </a:rPr>
              <a:t>NASB</a:t>
            </a:r>
          </a:p>
        </p:txBody>
      </p:sp>
    </p:spTree>
    <p:extLst>
      <p:ext uri="{BB962C8B-B14F-4D97-AF65-F5344CB8AC3E}">
        <p14:creationId xmlns:p14="http://schemas.microsoft.com/office/powerpoint/2010/main" val="3767277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 name="Shape 1497"/>
          <p:cNvSpPr>
            <a:spLocks noGrp="1" noRot="1" noChangeAspect="1"/>
          </p:cNvSpPr>
          <p:nvPr>
            <p:ph type="sldImg"/>
          </p:nvPr>
        </p:nvSpPr>
        <p:spPr>
          <a:xfrm>
            <a:off x="381000" y="685800"/>
            <a:ext cx="6096000" cy="3429000"/>
          </a:xfrm>
          <a:prstGeom prst="rect">
            <a:avLst/>
          </a:prstGeom>
        </p:spPr>
        <p:txBody>
          <a:bodyPr/>
          <a:lstStyle/>
          <a:p>
            <a:endParaRPr/>
          </a:p>
        </p:txBody>
      </p:sp>
      <p:sp>
        <p:nvSpPr>
          <p:cNvPr id="1498" name="Shape 149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2200"/>
            </a:pPr>
            <a:r>
              <a:rPr sz="1200" i="1" dirty="0">
                <a:uFill>
                  <a:solidFill>
                    <a:srgbClr val="000000"/>
                  </a:solidFill>
                </a:uFill>
                <a:latin typeface="Arial"/>
                <a:ea typeface="Arial"/>
                <a:cs typeface="Arial"/>
                <a:sym typeface="Arial"/>
              </a:rPr>
              <a:t>Charles Haddon Spurgeon</a:t>
            </a:r>
            <a:r>
              <a:rPr sz="1200" dirty="0">
                <a:uFill>
                  <a:solidFill>
                    <a:srgbClr val="000000"/>
                  </a:solidFill>
                </a:uFill>
                <a:latin typeface="Arial"/>
                <a:ea typeface="Arial"/>
                <a:cs typeface="Arial"/>
                <a:sym typeface="Arial"/>
              </a:rPr>
              <a:t> (1834-92) was 21 years old when he preached this sermon.</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This is at the beginning of his point that divine election is eternal.</a:t>
            </a:r>
          </a:p>
          <a:p>
            <a:pPr marL="42597" marR="42597" defTabSz="914400">
              <a:spcBef>
                <a:spcPts val="400"/>
              </a:spcBef>
              <a:buClr>
                <a:srgbClr val="FFFFFF"/>
              </a:buClr>
              <a:buFont typeface="Arial"/>
              <a:defRPr sz="1200" b="1">
                <a:solidFill>
                  <a:srgbClr val="FFFFFF"/>
                </a:solidFill>
                <a:uFill>
                  <a:solidFill>
                    <a:srgbClr val="FFFFFF"/>
                  </a:solidFill>
                </a:uFill>
                <a:latin typeface="Arial"/>
                <a:ea typeface="Arial"/>
                <a:cs typeface="Arial"/>
                <a:sym typeface="Arial"/>
              </a:defRPr>
            </a:pPr>
            <a:r>
              <a:rPr dirty="0"/>
              <a:t>Sermon was preached on 2 Sept. 1855.</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dirty="0">
                <a:hlinkClick r:id="rId3"/>
              </a:rPr>
              <a:t>http://www.spurgeon.org/sermons/0041.htm</a:t>
            </a:r>
            <a:r>
              <a:rPr dirty="0"/>
              <a:t>, p. 10. </a:t>
            </a:r>
          </a:p>
        </p:txBody>
      </p:sp>
    </p:spTree>
    <p:extLst>
      <p:ext uri="{BB962C8B-B14F-4D97-AF65-F5344CB8AC3E}">
        <p14:creationId xmlns:p14="http://schemas.microsoft.com/office/powerpoint/2010/main" val="2040029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 name="Shape 1505"/>
          <p:cNvSpPr>
            <a:spLocks noGrp="1" noRot="1" noChangeAspect="1"/>
          </p:cNvSpPr>
          <p:nvPr>
            <p:ph type="sldImg"/>
          </p:nvPr>
        </p:nvSpPr>
        <p:spPr>
          <a:xfrm>
            <a:off x="381000" y="685800"/>
            <a:ext cx="6096000" cy="3429000"/>
          </a:xfrm>
          <a:prstGeom prst="rect">
            <a:avLst/>
          </a:prstGeom>
        </p:spPr>
        <p:txBody>
          <a:bodyPr/>
          <a:lstStyle/>
          <a:p>
            <a:endParaRPr/>
          </a:p>
        </p:txBody>
      </p:sp>
      <p:sp>
        <p:nvSpPr>
          <p:cNvPr id="1506" name="Shape 1506"/>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This is at the beginning of his point that divine election is eternal.</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u="sng">
                <a:hlinkClick r:id="rId3"/>
              </a:rPr>
              <a:t>http://www.spurgeon.org/sermons/0041.htm</a:t>
            </a:r>
            <a:r>
              <a:t>, p. 10. </a:t>
            </a:r>
          </a:p>
        </p:txBody>
      </p:sp>
    </p:spTree>
    <p:extLst>
      <p:ext uri="{BB962C8B-B14F-4D97-AF65-F5344CB8AC3E}">
        <p14:creationId xmlns:p14="http://schemas.microsoft.com/office/powerpoint/2010/main" val="2442152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 name="Shape 1513"/>
          <p:cNvSpPr>
            <a:spLocks noGrp="1" noRot="1" noChangeAspect="1"/>
          </p:cNvSpPr>
          <p:nvPr>
            <p:ph type="sldImg"/>
          </p:nvPr>
        </p:nvSpPr>
        <p:spPr>
          <a:xfrm>
            <a:off x="381000" y="685800"/>
            <a:ext cx="6096000" cy="3429000"/>
          </a:xfrm>
          <a:prstGeom prst="rect">
            <a:avLst/>
          </a:prstGeom>
        </p:spPr>
        <p:txBody>
          <a:bodyPr/>
          <a:lstStyle/>
          <a:p>
            <a:endParaRPr/>
          </a:p>
        </p:txBody>
      </p:sp>
      <p:sp>
        <p:nvSpPr>
          <p:cNvPr id="1514" name="Shape 1514"/>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That statement is all Scofield said about the gap (1917 edition).  No argument, nothing.  Just a bald assertion.  The 1967 edition said at v. 1, “Scripture gives no data for determining how long ago the universe was created.”  At v. 2, it gives two weak statements for the gap theory.</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The picture: </a:t>
            </a:r>
            <a:r>
              <a:rPr u="sng">
                <a:hlinkClick r:id="rId3" invalidUrl="http://www.creationdays.dk/C. I. Scofield/0.php"/>
              </a:rPr>
              <a:t>http://www.creationdays.dk/C.%20I.%20Scofield/0.php</a:t>
            </a:r>
            <a:r>
              <a:t> </a:t>
            </a:r>
          </a:p>
          <a:p>
            <a:pPr marL="42597" marR="42597" defTabSz="914400">
              <a:spcBef>
                <a:spcPts val="400"/>
              </a:spcBef>
              <a:buClr>
                <a:srgbClr val="000000"/>
              </a:buClr>
              <a:buFont typeface="Arial"/>
              <a:defRPr sz="2200"/>
            </a:pPr>
            <a:r>
              <a:rPr sz="1200" i="1">
                <a:uFill>
                  <a:solidFill>
                    <a:srgbClr val="000000"/>
                  </a:solidFill>
                </a:uFill>
                <a:latin typeface="Arial"/>
                <a:ea typeface="Arial"/>
                <a:cs typeface="Arial"/>
                <a:sym typeface="Arial"/>
              </a:rPr>
              <a:t>Scofield Reference Bible</a:t>
            </a:r>
            <a:r>
              <a:rPr sz="1200">
                <a:uFill>
                  <a:solidFill>
                    <a:srgbClr val="000000"/>
                  </a:solidFill>
                </a:uFill>
                <a:latin typeface="Arial"/>
                <a:ea typeface="Arial"/>
                <a:cs typeface="Arial"/>
                <a:sym typeface="Arial"/>
              </a:rPr>
              <a:t> (revised in 1967 and still in print) has been used by tens of millions of Christians worldwide, many of whom act as if Scofield’s notes are as inspired as the Biblical text.</a:t>
            </a:r>
          </a:p>
        </p:txBody>
      </p:sp>
    </p:spTree>
    <p:extLst>
      <p:ext uri="{BB962C8B-B14F-4D97-AF65-F5344CB8AC3E}">
        <p14:creationId xmlns:p14="http://schemas.microsoft.com/office/powerpoint/2010/main" val="2085593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 name="Shape 1531"/>
          <p:cNvSpPr>
            <a:spLocks noGrp="1" noRot="1" noChangeAspect="1"/>
          </p:cNvSpPr>
          <p:nvPr>
            <p:ph type="sldImg"/>
          </p:nvPr>
        </p:nvSpPr>
        <p:spPr>
          <a:xfrm>
            <a:off x="381000" y="685800"/>
            <a:ext cx="6096000" cy="3429000"/>
          </a:xfrm>
          <a:prstGeom prst="rect">
            <a:avLst/>
          </a:prstGeom>
        </p:spPr>
        <p:txBody>
          <a:bodyPr/>
          <a:lstStyle/>
          <a:p>
            <a:endParaRPr/>
          </a:p>
        </p:txBody>
      </p:sp>
      <p:sp>
        <p:nvSpPr>
          <p:cNvPr id="1532" name="Shape 153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C. Hodge (1797-1878)—initially favored </a:t>
            </a:r>
            <a:r>
              <a:rPr b="1">
                <a:uFill>
                  <a:solidFill>
                    <a:srgbClr val="000000"/>
                  </a:solidFill>
                </a:uFill>
              </a:rPr>
              <a:t>gap theory</a:t>
            </a:r>
            <a:r>
              <a:rPr>
                <a:uFill>
                  <a:solidFill>
                    <a:srgbClr val="000000"/>
                  </a:solidFill>
                </a:uFill>
              </a:rPr>
              <a:t>, then by </a:t>
            </a:r>
            <a:r>
              <a:rPr b="1">
                <a:uFill>
                  <a:solidFill>
                    <a:srgbClr val="000000"/>
                  </a:solidFill>
                </a:uFill>
              </a:rPr>
              <a:t>1860</a:t>
            </a:r>
            <a:r>
              <a:rPr>
                <a:uFill>
                  <a:solidFill>
                    <a:srgbClr val="000000"/>
                  </a:solidFill>
                </a:uFill>
              </a:rPr>
              <a:t> he favored the </a:t>
            </a:r>
            <a:r>
              <a:rPr b="1">
                <a:uFill>
                  <a:solidFill>
                    <a:srgbClr val="000000"/>
                  </a:solidFill>
                </a:uFill>
              </a:rPr>
              <a:t>day-age view</a:t>
            </a:r>
            <a:r>
              <a:rPr>
                <a:uFill>
                  <a:solidFill>
                    <a:srgbClr val="000000"/>
                  </a:solidFill>
                </a:uFill>
              </a:rPr>
              <a:t>.  </a:t>
            </a:r>
          </a:p>
          <a:p>
            <a:pPr marL="271197" marR="42597" indent="-228600" defTabSz="914400">
              <a:spcBef>
                <a:spcPts val="400"/>
              </a:spcBef>
              <a:buClr>
                <a:srgbClr val="000000"/>
              </a:buClr>
              <a:buFont typeface="Arial"/>
              <a:defRPr sz="2400">
                <a:latin typeface="Arial"/>
                <a:ea typeface="Arial"/>
                <a:cs typeface="Arial"/>
                <a:sym typeface="Arial"/>
              </a:defRPr>
            </a:pPr>
            <a:r>
              <a:rPr>
                <a:uFill>
                  <a:solidFill>
                    <a:srgbClr val="000000"/>
                  </a:solidFill>
                </a:uFill>
              </a:rPr>
              <a:t>		He was adamantly opposed to Darwinism, but not to theistic evolution</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	In his 25-page chapter on the doctrine of creation (</a:t>
            </a:r>
            <a:r>
              <a:rPr i="1">
                <a:uFill>
                  <a:solidFill>
                    <a:srgbClr val="000000"/>
                  </a:solidFill>
                </a:uFill>
              </a:rPr>
              <a:t>Systematic Theology</a:t>
            </a:r>
            <a:r>
              <a:rPr>
                <a:uFill>
                  <a:solidFill>
                    <a:srgbClr val="000000"/>
                  </a:solidFill>
                </a:uFill>
              </a:rPr>
              <a:t>, 1871, vol. 1, pp. 550–574), Hodge mentions </a:t>
            </a:r>
            <a:r>
              <a:rPr b="1">
                <a:uFill>
                  <a:solidFill>
                    <a:srgbClr val="000000"/>
                  </a:solidFill>
                </a:uFill>
              </a:rPr>
              <a:t>6 verses</a:t>
            </a:r>
            <a:r>
              <a:rPr>
                <a:uFill>
                  <a:solidFill>
                    <a:srgbClr val="000000"/>
                  </a:solidFill>
                </a:uFill>
              </a:rPr>
              <a:t> from Genesis, but he </a:t>
            </a:r>
            <a:r>
              <a:rPr b="1">
                <a:uFill>
                  <a:solidFill>
                    <a:srgbClr val="000000"/>
                  </a:solidFill>
                </a:uFill>
              </a:rPr>
              <a:t>discusses none of the Biblical verses relevant to determining the length of the Creation days or the age of the earth</a:t>
            </a:r>
            <a:r>
              <a:rPr>
                <a:uFill>
                  <a:solidFill>
                    <a:srgbClr val="000000"/>
                  </a:solidFill>
                </a:uFill>
              </a:rPr>
              <a:t>.   In a couple of sentences he mentions the young-earth view and the gap theory, but gives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A.A. Hodge toyed with belief in evolution, open to gap or day-age but not sure if Gen. 1-11 was history</a:t>
            </a: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B.B. Warfield (1851-1921) open to theistic evolution, and even toyed with the idea that maybe, just maybe, human evolution (under God’s providential control, of course) could be harmonized with the Genesis 2 account of the origin of man</a:t>
            </a:r>
          </a:p>
          <a:p>
            <a:pPr marL="271197" marR="42597" indent="-228600" defTabSz="914400">
              <a:spcBef>
                <a:spcPts val="400"/>
              </a:spcBef>
              <a:buClr>
                <a:srgbClr val="000000"/>
              </a:buClr>
              <a:buFont typeface="Arial"/>
              <a:defRPr sz="1800">
                <a:latin typeface="Arial"/>
                <a:ea typeface="Arial"/>
                <a:cs typeface="Arial"/>
                <a:sym typeface="Arial"/>
              </a:defRPr>
            </a:pPr>
            <a:endParaRPr>
              <a:uFill>
                <a:solidFill>
                  <a:srgbClr val="000000"/>
                </a:solidFill>
              </a:uFill>
            </a:endParaRPr>
          </a:p>
          <a:p>
            <a:pPr marL="271197" marR="42597" indent="-228600" defTabSz="914400">
              <a:spcBef>
                <a:spcPts val="400"/>
              </a:spcBef>
              <a:buClr>
                <a:srgbClr val="000000"/>
              </a:buClr>
              <a:buFont typeface="Arial"/>
              <a:defRPr sz="1800">
                <a:latin typeface="Arial"/>
                <a:ea typeface="Arial"/>
                <a:cs typeface="Arial"/>
                <a:sym typeface="Arial"/>
              </a:defRPr>
            </a:pPr>
            <a:r>
              <a:rPr>
                <a:uFill>
                  <a:solidFill>
                    <a:srgbClr val="000000"/>
                  </a:solidFill>
                </a:uFill>
              </a:rPr>
              <a:t>See Joseph Pipa &amp; David Hall, eds., </a:t>
            </a:r>
            <a:r>
              <a:rPr i="1">
                <a:uFill>
                  <a:solidFill>
                    <a:srgbClr val="000000"/>
                  </a:solidFill>
                </a:uFill>
              </a:rPr>
              <a:t>Did God Create in Six Days?</a:t>
            </a:r>
            <a:r>
              <a:rPr>
                <a:uFill>
                  <a:solidFill>
                    <a:srgbClr val="000000"/>
                  </a:solidFill>
                </a:uFill>
              </a:rPr>
              <a:t> (Taylor, SC: Southern Presbyterian Press, 1999), pp. 5-15.  All the contributing authors to this book were Reformed.</a:t>
            </a:r>
          </a:p>
        </p:txBody>
      </p:sp>
    </p:spTree>
    <p:extLst>
      <p:ext uri="{BB962C8B-B14F-4D97-AF65-F5344CB8AC3E}">
        <p14:creationId xmlns:p14="http://schemas.microsoft.com/office/powerpoint/2010/main" val="2737828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4" name="Shape 1544"/>
          <p:cNvSpPr>
            <a:spLocks noGrp="1" noRot="1" noChangeAspect="1"/>
          </p:cNvSpPr>
          <p:nvPr>
            <p:ph type="sldImg"/>
          </p:nvPr>
        </p:nvSpPr>
        <p:spPr>
          <a:xfrm>
            <a:off x="381000" y="685800"/>
            <a:ext cx="6096000" cy="3429000"/>
          </a:xfrm>
          <a:prstGeom prst="rect">
            <a:avLst/>
          </a:prstGeom>
        </p:spPr>
        <p:txBody>
          <a:bodyPr/>
          <a:lstStyle/>
          <a:p>
            <a:endParaRPr/>
          </a:p>
        </p:txBody>
      </p:sp>
      <p:sp>
        <p:nvSpPr>
          <p:cNvPr id="1545" name="Shape 1545"/>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After Princeton he continued preaching with the National Council of Churches.  He had increasing health problems, esp. chest pains.  A doctor said there was nothing physically wrong with him and suggested that the symptoms were the result of his inner conflict about doubting Scripture even as he preached it to others.</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1957—left the ministry to become a secular journalist and author</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2001—died as an atheist after suffering from Alzheimer’s disease.</a:t>
            </a:r>
          </a:p>
        </p:txBody>
      </p:sp>
    </p:spTree>
    <p:extLst>
      <p:ext uri="{BB962C8B-B14F-4D97-AF65-F5344CB8AC3E}">
        <p14:creationId xmlns:p14="http://schemas.microsoft.com/office/powerpoint/2010/main" val="1237425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 name="Shape 1561"/>
          <p:cNvSpPr>
            <a:spLocks noGrp="1" noRot="1" noChangeAspect="1"/>
          </p:cNvSpPr>
          <p:nvPr>
            <p:ph type="sldImg"/>
          </p:nvPr>
        </p:nvSpPr>
        <p:spPr>
          <a:xfrm>
            <a:off x="381000" y="685800"/>
            <a:ext cx="6096000" cy="3429000"/>
          </a:xfrm>
          <a:prstGeom prst="rect">
            <a:avLst/>
          </a:prstGeom>
        </p:spPr>
        <p:txBody>
          <a:bodyPr/>
          <a:lstStyle/>
          <a:p>
            <a:endParaRPr/>
          </a:p>
        </p:txBody>
      </p:sp>
      <p:sp>
        <p:nvSpPr>
          <p:cNvPr id="1562" name="Shape 1562"/>
          <p:cNvSpPr>
            <a:spLocks noGrp="1"/>
          </p:cNvSpPr>
          <p:nvPr>
            <p:ph type="body" sz="quarter" idx="1"/>
          </p:nvPr>
        </p:nvSpPr>
        <p:spPr>
          <a:prstGeom prst="rect">
            <a:avLst/>
          </a:prstGeom>
        </p:spPr>
        <p:txBody>
          <a:bodyPr/>
          <a:lstStyle/>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C. Hodge (1797-1878)—initially favored gap theory, then by 1860 day-age, but was adamantly opposed to Darwinism, but not theistic evolution</a:t>
            </a:r>
          </a:p>
          <a:p>
            <a:pPr marL="271197" marR="42597" indent="-228600" defTabSz="914400">
              <a:spcBef>
                <a:spcPts val="400"/>
              </a:spcBef>
              <a:buClr>
                <a:srgbClr val="000000"/>
              </a:buClr>
              <a:buFont typeface="Arial"/>
              <a:defRPr sz="2200"/>
            </a:pPr>
            <a:r>
              <a:rPr sz="1200">
                <a:uFill>
                  <a:solidFill>
                    <a:srgbClr val="000000"/>
                  </a:solidFill>
                </a:uFill>
                <a:latin typeface="ＭＳ Ｐゴシック"/>
                <a:ea typeface="ＭＳ Ｐゴシック"/>
                <a:cs typeface="ＭＳ Ｐゴシック"/>
                <a:sym typeface="ＭＳ Ｐゴシック"/>
              </a:rPr>
              <a:t>	</a:t>
            </a:r>
            <a:r>
              <a:rPr sz="1200">
                <a:uFill>
                  <a:solidFill>
                    <a:srgbClr val="000000"/>
                  </a:solidFill>
                </a:uFill>
                <a:latin typeface="Arial"/>
                <a:ea typeface="Arial"/>
                <a:cs typeface="Arial"/>
                <a:sym typeface="Arial"/>
              </a:rPr>
              <a:t>In his 25-page chapter on the doctrine of creation (1871, vol. 1, pp. 550–574), Hodge mentions 6 verses from Genesis, but he discusses none of the Biblical verses relevant to determining the length of the Creation days or the age of the earth.   In a couple of sentences he mentions the young-earth view and the gap theory, but no arguments against those views.  Rather he has several pages defending the day-age view (mostly by a lengthy quote by an OEC geologist [Dana], but without using any Scripture from Genesis!</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A.A. Hodge toyed with belief in evolution, open to gap or day-age but not sure if Gen. 1-11 was history</a:t>
            </a: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B.B. Warfield (1851-1921) open to theistic evolution, but not of man, but not sure</a:t>
            </a:r>
          </a:p>
          <a:p>
            <a:pPr marL="271197" marR="42597" indent="-228600" defTabSz="914400">
              <a:spcBef>
                <a:spcPts val="400"/>
              </a:spcBef>
              <a:buClr>
                <a:srgbClr val="000000"/>
              </a:buClr>
              <a:buFont typeface="Arial"/>
              <a:defRPr sz="2200"/>
            </a:pPr>
            <a:endParaRPr sz="1200">
              <a:uFill>
                <a:solidFill>
                  <a:srgbClr val="000000"/>
                </a:solidFill>
              </a:uFill>
              <a:latin typeface="Arial"/>
              <a:ea typeface="Arial"/>
              <a:cs typeface="Arial"/>
              <a:sym typeface="Arial"/>
            </a:endParaRPr>
          </a:p>
          <a:p>
            <a:pPr marL="271197" marR="42597" indent="-228600" defTabSz="914400">
              <a:spcBef>
                <a:spcPts val="400"/>
              </a:spcBef>
              <a:buClr>
                <a:srgbClr val="000000"/>
              </a:buClr>
              <a:buFont typeface="Arial"/>
              <a:defRPr sz="2200"/>
            </a:pPr>
            <a:r>
              <a:rPr sz="1200">
                <a:uFill>
                  <a:solidFill>
                    <a:srgbClr val="000000"/>
                  </a:solidFill>
                </a:uFill>
                <a:latin typeface="Arial"/>
                <a:ea typeface="Arial"/>
                <a:cs typeface="Arial"/>
                <a:sym typeface="Arial"/>
              </a:rPr>
              <a:t>Based on Joseph Pipa &amp; David Hall, </a:t>
            </a:r>
            <a:r>
              <a:rPr sz="1200" i="1">
                <a:uFill>
                  <a:solidFill>
                    <a:srgbClr val="000000"/>
                  </a:solidFill>
                </a:uFill>
                <a:latin typeface="Arial"/>
                <a:ea typeface="Arial"/>
                <a:cs typeface="Arial"/>
                <a:sym typeface="Arial"/>
              </a:rPr>
              <a:t>Did God Create in Six Days?</a:t>
            </a:r>
            <a:r>
              <a:rPr sz="1200">
                <a:uFill>
                  <a:solidFill>
                    <a:srgbClr val="000000"/>
                  </a:solidFill>
                </a:uFill>
                <a:latin typeface="Arial"/>
                <a:ea typeface="Arial"/>
                <a:cs typeface="Arial"/>
                <a:sym typeface="Arial"/>
              </a:rPr>
              <a:t> (Taylor, SC: Southern Presbyterian Press, 1999), pp 5-15.</a:t>
            </a:r>
          </a:p>
        </p:txBody>
      </p:sp>
    </p:spTree>
    <p:extLst>
      <p:ext uri="{BB962C8B-B14F-4D97-AF65-F5344CB8AC3E}">
        <p14:creationId xmlns:p14="http://schemas.microsoft.com/office/powerpoint/2010/main" val="2159250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 name="Shape 1567"/>
          <p:cNvSpPr>
            <a:spLocks noGrp="1" noRot="1" noChangeAspect="1"/>
          </p:cNvSpPr>
          <p:nvPr>
            <p:ph type="sldImg"/>
          </p:nvPr>
        </p:nvSpPr>
        <p:spPr>
          <a:xfrm>
            <a:off x="381000" y="685800"/>
            <a:ext cx="6096000" cy="3429000"/>
          </a:xfrm>
          <a:prstGeom prst="rect">
            <a:avLst/>
          </a:prstGeom>
        </p:spPr>
        <p:txBody>
          <a:bodyPr/>
          <a:lstStyle/>
          <a:p>
            <a:endParaRPr/>
          </a:p>
        </p:txBody>
      </p:sp>
      <p:sp>
        <p:nvSpPr>
          <p:cNvPr id="1568" name="Shape 1568"/>
          <p:cNvSpPr>
            <a:spLocks noGrp="1"/>
          </p:cNvSpPr>
          <p:nvPr>
            <p:ph type="body" sz="quarter" idx="1"/>
          </p:nvPr>
        </p:nvSpPr>
        <p:spPr>
          <a:prstGeom prst="rect">
            <a:avLst/>
          </a:prstGeom>
        </p:spPr>
        <p:txBody>
          <a:bodyPr/>
          <a:lstStyle/>
          <a:p>
            <a:r>
              <a:t>Young is Professor Emeritus of Geology at Calvin College in Michigan and son of the famous OT professor, E.J. Young, at Westminster Theological Seminary (1936-68).</a:t>
            </a:r>
          </a:p>
        </p:txBody>
      </p:sp>
    </p:spTree>
    <p:extLst>
      <p:ext uri="{BB962C8B-B14F-4D97-AF65-F5344CB8AC3E}">
        <p14:creationId xmlns:p14="http://schemas.microsoft.com/office/powerpoint/2010/main" val="2258512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xfrm>
            <a:off x="381000" y="685800"/>
            <a:ext cx="6096000" cy="3429000"/>
          </a:xfrm>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pPr>
              <a:defRPr sz="1200"/>
            </a:pPr>
            <a:r>
              <a:t>147703743_Thinkstock2012_GrandCanyon.jpg</a:t>
            </a:r>
          </a:p>
          <a:p>
            <a:pPr>
              <a:defRPr sz="1200"/>
            </a:pPr>
            <a:r>
              <a:t>Downloaded by Brandie</a:t>
            </a:r>
          </a:p>
        </p:txBody>
      </p:sp>
    </p:spTree>
    <p:extLst>
      <p:ext uri="{BB962C8B-B14F-4D97-AF65-F5344CB8AC3E}">
        <p14:creationId xmlns:p14="http://schemas.microsoft.com/office/powerpoint/2010/main" val="2645127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5" name="Shape 1575"/>
          <p:cNvSpPr>
            <a:spLocks noGrp="1" noRot="1" noChangeAspect="1"/>
          </p:cNvSpPr>
          <p:nvPr>
            <p:ph type="sldImg"/>
          </p:nvPr>
        </p:nvSpPr>
        <p:spPr>
          <a:xfrm>
            <a:off x="381000" y="685800"/>
            <a:ext cx="6096000" cy="3429000"/>
          </a:xfrm>
          <a:prstGeom prst="rect">
            <a:avLst/>
          </a:prstGeom>
        </p:spPr>
        <p:txBody>
          <a:bodyPr/>
          <a:lstStyle/>
          <a:p>
            <a:endParaRPr/>
          </a:p>
        </p:txBody>
      </p:sp>
      <p:sp>
        <p:nvSpPr>
          <p:cNvPr id="1576" name="Shape 1576"/>
          <p:cNvSpPr>
            <a:spLocks noGrp="1"/>
          </p:cNvSpPr>
          <p:nvPr>
            <p:ph type="body" sz="quarter" idx="1"/>
          </p:nvPr>
        </p:nvSpPr>
        <p:spPr>
          <a:prstGeom prst="rect">
            <a:avLst/>
          </a:prstGeom>
        </p:spPr>
        <p:txBody>
          <a:bodyPr/>
          <a:lstStyle/>
          <a:p>
            <a:pPr marR="457200" defTabSz="457200">
              <a:defRPr sz="2000">
                <a:latin typeface="Times New Roman"/>
                <a:ea typeface="Times New Roman"/>
                <a:cs typeface="Times New Roman"/>
                <a:sym typeface="Times New Roman"/>
              </a:defRPr>
            </a:pPr>
            <a:r>
              <a:t>OT prof at Covenant Theological Seminary</a:t>
            </a:r>
          </a:p>
          <a:p>
            <a:pPr marR="457200" defTabSz="457200">
              <a:defRPr sz="2000">
                <a:latin typeface="Times New Roman"/>
                <a:ea typeface="Times New Roman"/>
                <a:cs typeface="Times New Roman"/>
                <a:sym typeface="Times New Roman"/>
              </a:defRPr>
            </a:pPr>
            <a:r>
              <a:t>Editor of the OT notes for the ESV Study Bible </a:t>
            </a:r>
          </a:p>
          <a:p>
            <a:pPr marR="457200" defTabSz="457200">
              <a:defRPr sz="1200">
                <a:latin typeface="Times New Roman"/>
                <a:ea typeface="Times New Roman"/>
                <a:cs typeface="Times New Roman"/>
                <a:sym typeface="Times New Roman"/>
              </a:defRPr>
            </a:pPr>
            <a:endParaRPr/>
          </a:p>
          <a:p>
            <a:pPr marR="457200" defTabSz="457200">
              <a:defRPr sz="1200">
                <a:latin typeface="Times New Roman"/>
                <a:ea typeface="Times New Roman"/>
                <a:cs typeface="Times New Roman"/>
                <a:sym typeface="Times New Roman"/>
              </a:defRPr>
            </a:pPr>
            <a:r>
              <a:t>Picture: </a:t>
            </a:r>
            <a:r>
              <a:rPr u="sng">
                <a:hlinkClick r:id="rId3"/>
              </a:rPr>
              <a:t>http://www.wts.edu/stayinformed/view.html?id=1225</a:t>
            </a:r>
            <a:r>
              <a:t>, accessed 2013 Mar 4</a:t>
            </a:r>
          </a:p>
        </p:txBody>
      </p:sp>
    </p:spTree>
    <p:extLst>
      <p:ext uri="{BB962C8B-B14F-4D97-AF65-F5344CB8AC3E}">
        <p14:creationId xmlns:p14="http://schemas.microsoft.com/office/powerpoint/2010/main" val="948924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noRot="1" noChangeAspect="1"/>
          </p:cNvSpPr>
          <p:nvPr>
            <p:ph type="sldImg"/>
          </p:nvPr>
        </p:nvSpPr>
        <p:spPr>
          <a:xfrm>
            <a:off x="381000" y="685800"/>
            <a:ext cx="6096000" cy="3429000"/>
          </a:xfrm>
          <a:prstGeom prst="rect">
            <a:avLst/>
          </a:prstGeom>
        </p:spPr>
        <p:txBody>
          <a:bodyPr/>
          <a:lstStyle/>
          <a:p>
            <a:endParaRPr/>
          </a:p>
        </p:txBody>
      </p:sp>
      <p:sp>
        <p:nvSpPr>
          <p:cNvPr id="1607" name="Shape 1607"/>
          <p:cNvSpPr>
            <a:spLocks noGrp="1"/>
          </p:cNvSpPr>
          <p:nvPr>
            <p:ph type="body" sz="quarter" idx="1"/>
          </p:nvPr>
        </p:nvSpPr>
        <p:spPr>
          <a:prstGeom prst="rect">
            <a:avLst/>
          </a:prstGeom>
        </p:spPr>
        <p:txBody>
          <a:bodyPr/>
          <a:lstStyle/>
          <a:p>
            <a:pPr>
              <a:defRPr sz="2500">
                <a:latin typeface="Arial"/>
                <a:ea typeface="Arial"/>
                <a:cs typeface="Arial"/>
                <a:sym typeface="Arial"/>
              </a:defRPr>
            </a:pPr>
            <a:r>
              <a:t>Jack Collins, Covenant Seminary		Wayne Grudem, Phoenix Seminary</a:t>
            </a:r>
          </a:p>
          <a:p>
            <a:pPr>
              <a:defRPr sz="2500">
                <a:latin typeface="Arial"/>
                <a:ea typeface="Arial"/>
                <a:cs typeface="Arial"/>
                <a:sym typeface="Arial"/>
              </a:defRPr>
            </a:pPr>
            <a:r>
              <a:t>Ken Keathley, SEBTS				Paul Copan, Palm Beach Atlantic Univ.</a:t>
            </a:r>
          </a:p>
          <a:p>
            <a:r>
              <a:t>Book published in 2016 by Kregel and Solid Rock Lectures, Financed by secular geologists from Am. Assoc. Pet. Geol., BioLogos (from Templeton Foundation grant $$$), and Amer. Sci. Affil.</a:t>
            </a:r>
          </a:p>
          <a:p>
            <a:r>
              <a:t>Contributing authors: 8 Christians and 3 non-Christians</a:t>
            </a:r>
          </a:p>
        </p:txBody>
      </p:sp>
    </p:spTree>
    <p:extLst>
      <p:ext uri="{BB962C8B-B14F-4D97-AF65-F5344CB8AC3E}">
        <p14:creationId xmlns:p14="http://schemas.microsoft.com/office/powerpoint/2010/main" val="4209110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 name="Shape 165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5" name="Shape 1655"/>
          <p:cNvSpPr>
            <a:spLocks noGrp="1"/>
          </p:cNvSpPr>
          <p:nvPr>
            <p:ph type="body" sz="quarter" idx="1"/>
          </p:nvPr>
        </p:nvSpPr>
        <p:spPr>
          <a:prstGeom prst="rect">
            <a:avLst/>
          </a:prstGeom>
        </p:spPr>
        <p:txBody>
          <a:bodyPr/>
          <a:lstStyle/>
          <a:p>
            <a:r>
              <a:t>NASB and NKJV</a:t>
            </a:r>
          </a:p>
        </p:txBody>
      </p:sp>
    </p:spTree>
    <p:extLst>
      <p:ext uri="{BB962C8B-B14F-4D97-AF65-F5344CB8AC3E}">
        <p14:creationId xmlns:p14="http://schemas.microsoft.com/office/powerpoint/2010/main" val="373351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 name="Shape 167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7" name="Shape 1677"/>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extLst>
      <p:ext uri="{BB962C8B-B14F-4D97-AF65-F5344CB8AC3E}">
        <p14:creationId xmlns:p14="http://schemas.microsoft.com/office/powerpoint/2010/main" val="4005672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xfrm>
            <a:off x="381000" y="685800"/>
            <a:ext cx="6096000" cy="3429000"/>
          </a:xfrm>
          <a:prstGeom prst="rect">
            <a:avLst/>
          </a:prstGeom>
        </p:spPr>
        <p:txBody>
          <a:bodyPr/>
          <a:lstStyle/>
          <a:p>
            <a:endParaRPr/>
          </a:p>
        </p:txBody>
      </p:sp>
      <p:sp>
        <p:nvSpPr>
          <p:cNvPr id="1692" name="Shape 1692"/>
          <p:cNvSpPr>
            <a:spLocks noGrp="1"/>
          </p:cNvSpPr>
          <p:nvPr>
            <p:ph type="body" sz="quarter" idx="1"/>
          </p:nvPr>
        </p:nvSpPr>
        <p:spPr>
          <a:prstGeom prst="rect">
            <a:avLst/>
          </a:prstGeom>
        </p:spPr>
        <p:txBody>
          <a:bodyPr/>
          <a:lstStyle/>
          <a:p>
            <a:r>
              <a:t>Letters are in individual text boxes: G-E-N-E-S-I-S</a:t>
            </a:r>
          </a:p>
        </p:txBody>
      </p:sp>
    </p:spTree>
    <p:extLst>
      <p:ext uri="{BB962C8B-B14F-4D97-AF65-F5344CB8AC3E}">
        <p14:creationId xmlns:p14="http://schemas.microsoft.com/office/powerpoint/2010/main" val="27339896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 name="Shape 1703"/>
          <p:cNvSpPr>
            <a:spLocks noGrp="1" noRot="1" noChangeAspect="1"/>
          </p:cNvSpPr>
          <p:nvPr>
            <p:ph type="sldImg"/>
          </p:nvPr>
        </p:nvSpPr>
        <p:spPr>
          <a:xfrm>
            <a:off x="381000" y="685800"/>
            <a:ext cx="6096000" cy="3429000"/>
          </a:xfrm>
          <a:prstGeom prst="rect">
            <a:avLst/>
          </a:prstGeom>
        </p:spPr>
        <p:txBody>
          <a:bodyPr/>
          <a:lstStyle/>
          <a:p>
            <a:endParaRPr/>
          </a:p>
        </p:txBody>
      </p:sp>
      <p:sp>
        <p:nvSpPr>
          <p:cNvPr id="1704" name="Shape 1704"/>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1739261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 name="Shape 1735"/>
          <p:cNvSpPr>
            <a:spLocks noGrp="1" noRot="1" noChangeAspect="1"/>
          </p:cNvSpPr>
          <p:nvPr>
            <p:ph type="sldImg"/>
          </p:nvPr>
        </p:nvSpPr>
        <p:spPr>
          <a:xfrm>
            <a:off x="381000" y="685800"/>
            <a:ext cx="6096000" cy="3429000"/>
          </a:xfrm>
          <a:prstGeom prst="rect">
            <a:avLst/>
          </a:prstGeom>
        </p:spPr>
        <p:txBody>
          <a:bodyPr/>
          <a:lstStyle/>
          <a:p>
            <a:endParaRPr/>
          </a:p>
        </p:txBody>
      </p:sp>
      <p:sp>
        <p:nvSpPr>
          <p:cNvPr id="1736" name="Shape 1736"/>
          <p:cNvSpPr>
            <a:spLocks noGrp="1"/>
          </p:cNvSpPr>
          <p:nvPr>
            <p:ph type="body" sz="quarter" idx="1"/>
          </p:nvPr>
        </p:nvSpPr>
        <p:spPr>
          <a:prstGeom prst="rect">
            <a:avLst/>
          </a:prstGeom>
        </p:spPr>
        <p:txBody>
          <a:bodyPr/>
          <a:lstStyle/>
          <a:p>
            <a:r>
              <a:t>The rockets and explosions image and the words on the image can be moved to reveal the individual letters in “GENESIS.”</a:t>
            </a:r>
          </a:p>
          <a:p>
            <a:endParaRPr/>
          </a:p>
          <a:p>
            <a:r>
              <a:t>After clicking on the image, double-click on the words on the image to translate the words.</a:t>
            </a:r>
          </a:p>
        </p:txBody>
      </p:sp>
    </p:spTree>
    <p:extLst>
      <p:ext uri="{BB962C8B-B14F-4D97-AF65-F5344CB8AC3E}">
        <p14:creationId xmlns:p14="http://schemas.microsoft.com/office/powerpoint/2010/main" val="79051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xfrm>
            <a:off x="381000" y="685800"/>
            <a:ext cx="6096000" cy="3429000"/>
          </a:xfrm>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29341700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Shape 1838"/>
          <p:cNvSpPr>
            <a:spLocks noGrp="1" noRot="1" noChangeAspect="1"/>
          </p:cNvSpPr>
          <p:nvPr>
            <p:ph type="sldImg"/>
          </p:nvPr>
        </p:nvSpPr>
        <p:spPr>
          <a:xfrm>
            <a:off x="381000" y="685800"/>
            <a:ext cx="6096000" cy="3429000"/>
          </a:xfrm>
          <a:prstGeom prst="rect">
            <a:avLst/>
          </a:prstGeom>
        </p:spPr>
        <p:txBody>
          <a:bodyPr/>
          <a:lstStyle/>
          <a:p>
            <a:endParaRPr/>
          </a:p>
        </p:txBody>
      </p:sp>
      <p:sp>
        <p:nvSpPr>
          <p:cNvPr id="1839" name="Shape 1839"/>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Denton is medical doctor and PhD molecular biologist.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rPr dirty="0"/>
              <a:t>At the time of his book, he was an agnostic regarding the existence of God.</a:t>
            </a:r>
          </a:p>
        </p:txBody>
      </p:sp>
    </p:spTree>
    <p:extLst>
      <p:ext uri="{BB962C8B-B14F-4D97-AF65-F5344CB8AC3E}">
        <p14:creationId xmlns:p14="http://schemas.microsoft.com/office/powerpoint/2010/main" val="3222535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 name="Shape 1847"/>
          <p:cNvSpPr>
            <a:spLocks noGrp="1" noRot="1" noChangeAspect="1"/>
          </p:cNvSpPr>
          <p:nvPr>
            <p:ph type="sldImg"/>
          </p:nvPr>
        </p:nvSpPr>
        <p:spPr>
          <a:xfrm>
            <a:off x="381000" y="685800"/>
            <a:ext cx="6096000" cy="3429000"/>
          </a:xfrm>
          <a:prstGeom prst="rect">
            <a:avLst/>
          </a:prstGeom>
        </p:spPr>
        <p:txBody>
          <a:bodyPr/>
          <a:lstStyle/>
          <a:p>
            <a:endParaRPr/>
          </a:p>
        </p:txBody>
      </p:sp>
      <p:sp>
        <p:nvSpPr>
          <p:cNvPr id="1848" name="Shape 1848"/>
          <p:cNvSpPr>
            <a:spLocks noGrp="1"/>
          </p:cNvSpPr>
          <p:nvPr>
            <p:ph type="body" sz="quarter" idx="1"/>
          </p:nvPr>
        </p:nvSpPr>
        <p:spPr>
          <a:prstGeom prst="rect">
            <a:avLst/>
          </a:prstGeom>
        </p:spPr>
        <p:txBody>
          <a:bodyPr/>
          <a:lstStyle/>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Mayr (1904-2005, died at age 100), Harvard zoologist</a:t>
            </a:r>
          </a:p>
          <a:p>
            <a:pPr marL="42597" marR="42597" defTabSz="914400">
              <a:spcBef>
                <a:spcPts val="400"/>
              </a:spcBef>
              <a:buClr>
                <a:srgbClr val="000000"/>
              </a:buClr>
              <a:buFont typeface="Arial"/>
              <a:defRPr sz="1200">
                <a:uFill>
                  <a:solidFill>
                    <a:srgbClr val="000000"/>
                  </a:solidFill>
                </a:uFill>
                <a:latin typeface="Arial"/>
                <a:ea typeface="Arial"/>
                <a:cs typeface="Arial"/>
                <a:sym typeface="Arial"/>
              </a:defRPr>
            </a:pPr>
            <a:r>
              <a:t>Picture from </a:t>
            </a:r>
            <a:r>
              <a:rPr u="sng">
                <a:hlinkClick r:id="rId3"/>
              </a:rPr>
              <a:t>http://library.mcz.harvard.edu/history/images/mayr.jpg</a:t>
            </a:r>
            <a:r>
              <a:t>, accessed 19 Feb. 2004</a:t>
            </a:r>
          </a:p>
        </p:txBody>
      </p:sp>
    </p:spTree>
    <p:extLst>
      <p:ext uri="{BB962C8B-B14F-4D97-AF65-F5344CB8AC3E}">
        <p14:creationId xmlns:p14="http://schemas.microsoft.com/office/powerpoint/2010/main" val="2179203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xfrm>
            <a:off x="381000" y="685800"/>
            <a:ext cx="6096000" cy="3429000"/>
          </a:xfrm>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p>
            <a:r>
              <a:t>IMAGE: Wikimedia.org </a:t>
            </a:r>
            <a:r>
              <a:rPr sz="1200">
                <a:latin typeface="Times"/>
                <a:ea typeface="Times"/>
                <a:cs typeface="Times"/>
                <a:sym typeface="Times"/>
              </a:rPr>
              <a:t>This work is based on a work in the </a:t>
            </a:r>
            <a:r>
              <a:rPr sz="1200" u="sng">
                <a:solidFill>
                  <a:srgbClr val="0000EE"/>
                </a:solidFill>
                <a:latin typeface="Times"/>
                <a:ea typeface="Times"/>
                <a:cs typeface="Times"/>
                <a:sym typeface="Times"/>
                <a:hlinkClick r:id="rId3"/>
              </a:rPr>
              <a:t>public domain</a:t>
            </a:r>
            <a:r>
              <a:rPr sz="1200">
                <a:latin typeface="Times"/>
                <a:ea typeface="Times"/>
                <a:cs typeface="Times"/>
                <a:sym typeface="Times"/>
              </a:rPr>
              <a:t>. It has been digitally enhanced and/or modified. This derivative work has been (or is hereby) released into the </a:t>
            </a:r>
            <a:r>
              <a:rPr sz="1200" b="1" u="sng">
                <a:solidFill>
                  <a:srgbClr val="0000EE"/>
                </a:solidFill>
                <a:latin typeface="Times New Roman"/>
                <a:ea typeface="Times New Roman"/>
                <a:cs typeface="Times New Roman"/>
                <a:sym typeface="Times New Roman"/>
                <a:hlinkClick r:id="rId3"/>
              </a:rPr>
              <a:t>public domain</a:t>
            </a:r>
            <a:r>
              <a:rPr sz="1200">
                <a:latin typeface="Times"/>
                <a:ea typeface="Times"/>
                <a:cs typeface="Times"/>
                <a:sym typeface="Times"/>
              </a:rPr>
              <a:t> by its author, </a:t>
            </a:r>
            <a:r>
              <a:rPr sz="1200" b="1" u="sng">
                <a:solidFill>
                  <a:srgbClr val="0000EE"/>
                </a:solidFill>
                <a:latin typeface="Times New Roman"/>
                <a:ea typeface="Times New Roman"/>
                <a:cs typeface="Times New Roman"/>
                <a:sym typeface="Times New Roman"/>
                <a:hlinkClick r:id="rId4"/>
              </a:rPr>
              <a:t>Dcoetzee</a:t>
            </a:r>
            <a:r>
              <a:rPr sz="1200">
                <a:latin typeface="Times"/>
                <a:ea typeface="Times"/>
                <a:cs typeface="Times"/>
                <a:sym typeface="Times"/>
              </a:rPr>
              <a:t>. This applies worldwide.</a:t>
            </a:r>
          </a:p>
          <a:p>
            <a:pPr defTabSz="457200">
              <a:spcBef>
                <a:spcPts val="1200"/>
              </a:spcBef>
              <a:defRPr sz="1200">
                <a:latin typeface="Times"/>
                <a:ea typeface="Times"/>
                <a:cs typeface="Times"/>
                <a:sym typeface="Times"/>
              </a:defRPr>
            </a:pPr>
            <a:r>
              <a:rPr sz="1000"/>
              <a:t>In some countries this may not be legally possible; if so:</a:t>
            </a:r>
            <a:br>
              <a:rPr sz="1000"/>
            </a:br>
            <a:r>
              <a:rPr b="1" u="sng">
                <a:solidFill>
                  <a:srgbClr val="0000EE"/>
                </a:solidFill>
                <a:latin typeface="Times New Roman"/>
                <a:ea typeface="Times New Roman"/>
                <a:cs typeface="Times New Roman"/>
                <a:sym typeface="Times New Roman"/>
                <a:hlinkClick r:id="rId4"/>
              </a:rPr>
              <a:t>Dcoetzee</a:t>
            </a:r>
            <a:r>
              <a:t> grants anyone the right to use this work </a:t>
            </a:r>
            <a:r>
              <a:rPr b="1">
                <a:latin typeface="Times New Roman"/>
                <a:ea typeface="Times New Roman"/>
                <a:cs typeface="Times New Roman"/>
                <a:sym typeface="Times New Roman"/>
              </a:rPr>
              <a:t>for any purpose</a:t>
            </a:r>
            <a:r>
              <a:t>, without any conditions, unless such conditions are required by law.</a:t>
            </a:r>
          </a:p>
        </p:txBody>
      </p:sp>
    </p:spTree>
    <p:extLst>
      <p:ext uri="{BB962C8B-B14F-4D97-AF65-F5344CB8AC3E}">
        <p14:creationId xmlns:p14="http://schemas.microsoft.com/office/powerpoint/2010/main" val="20235658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9" name="Shape 1859"/>
          <p:cNvSpPr>
            <a:spLocks noGrp="1" noRot="1" noChangeAspect="1"/>
          </p:cNvSpPr>
          <p:nvPr>
            <p:ph type="sldImg"/>
          </p:nvPr>
        </p:nvSpPr>
        <p:spPr>
          <a:xfrm>
            <a:off x="381000" y="685800"/>
            <a:ext cx="6096000" cy="3429000"/>
          </a:xfrm>
          <a:prstGeom prst="rect">
            <a:avLst/>
          </a:prstGeom>
        </p:spPr>
        <p:txBody>
          <a:bodyPr/>
          <a:lstStyle/>
          <a:p>
            <a:endParaRPr/>
          </a:p>
        </p:txBody>
      </p:sp>
      <p:sp>
        <p:nvSpPr>
          <p:cNvPr id="1860" name="Shape 1860"/>
          <p:cNvSpPr>
            <a:spLocks noGrp="1"/>
          </p:cNvSpPr>
          <p:nvPr>
            <p:ph type="body" sz="quarter" idx="1"/>
          </p:nvPr>
        </p:nvSpPr>
        <p:spPr>
          <a:prstGeom prst="rect">
            <a:avLst/>
          </a:prstGeom>
        </p:spPr>
        <p:txBody>
          <a:bodyPr/>
          <a:lstStyle/>
          <a:p>
            <a:r>
              <a:t>NASB, except that in Prov. 29:25 is says “exalted” in place of “safe” since the Hebrew word has both connotation.  The person who trusts in the Lord will be exalted or lifted high up out of a snare.</a:t>
            </a:r>
          </a:p>
        </p:txBody>
      </p:sp>
    </p:spTree>
    <p:extLst>
      <p:ext uri="{BB962C8B-B14F-4D97-AF65-F5344CB8AC3E}">
        <p14:creationId xmlns:p14="http://schemas.microsoft.com/office/powerpoint/2010/main" val="40823949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lvl1pPr defTabSz="914400">
              <a:buClr>
                <a:srgbClr val="000000"/>
              </a:buClr>
              <a:defRPr sz="1200" u="sng">
                <a:uFill>
                  <a:solidFill>
                    <a:srgbClr val="000000"/>
                  </a:solidFill>
                </a:uFill>
                <a:latin typeface="DejaVu Sans Condensed"/>
                <a:ea typeface="DejaVu Sans Condensed"/>
                <a:cs typeface="DejaVu Sans Condensed"/>
                <a:sym typeface="DejaVu Sans Condensed"/>
                <a:hlinkClick r:id="rId3"/>
              </a:defRPr>
            </a:lvl1pPr>
          </a:lstStyle>
          <a:p>
            <a:pPr>
              <a:defRPr u="none"/>
            </a:pPr>
            <a:r>
              <a:rPr u="sng">
                <a:hlinkClick r:id="rId3"/>
              </a:rPr>
              <a:t>http://nssdc.gsfc.nasa.gov/image/planetary/saturn/hst_saturn_nicmos.jpg</a:t>
            </a:r>
          </a:p>
        </p:txBody>
      </p:sp>
    </p:spTree>
    <p:extLst>
      <p:ext uri="{BB962C8B-B14F-4D97-AF65-F5344CB8AC3E}">
        <p14:creationId xmlns:p14="http://schemas.microsoft.com/office/powerpoint/2010/main" val="368493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a:spLocks noGrp="1" noRot="1" noChangeAspect="1"/>
          </p:cNvSpPr>
          <p:nvPr>
            <p:ph type="sldImg"/>
          </p:nvPr>
        </p:nvSpPr>
        <p:spPr>
          <a:xfrm>
            <a:off x="381000" y="685800"/>
            <a:ext cx="6096000" cy="3429000"/>
          </a:xfrm>
          <a:prstGeom prst="rect">
            <a:avLst/>
          </a:prstGeom>
        </p:spPr>
        <p:txBody>
          <a:bodyPr/>
          <a:lstStyle/>
          <a:p>
            <a:endParaRPr/>
          </a:p>
        </p:txBody>
      </p:sp>
      <p:sp>
        <p:nvSpPr>
          <p:cNvPr id="1023" name="Shape 1023"/>
          <p:cNvSpPr>
            <a:spLocks noGrp="1"/>
          </p:cNvSpPr>
          <p:nvPr>
            <p:ph type="body" sz="quarter" idx="1"/>
          </p:nvPr>
        </p:nvSpPr>
        <p:spPr>
          <a:prstGeom prst="rect">
            <a:avLst/>
          </a:prstGeom>
        </p:spPr>
        <p:txBody>
          <a:bodyPr/>
          <a:lstStyle/>
          <a:p>
            <a:pPr marL="42597" marR="42597" defTabSz="914400">
              <a:buClr>
                <a:srgbClr val="000000"/>
              </a:buClr>
              <a:buFont typeface="Arial"/>
              <a:defRPr sz="2200"/>
            </a:pPr>
            <a:r>
              <a:rPr sz="1200">
                <a:uFill>
                  <a:solidFill>
                    <a:srgbClr val="000000"/>
                  </a:solidFill>
                </a:uFill>
                <a:latin typeface="Arial"/>
                <a:ea typeface="Arial"/>
                <a:cs typeface="Arial"/>
                <a:sym typeface="Arial"/>
              </a:rPr>
              <a:t>Mayr (died at 100+, 1904-2005), great evolutionary zoologist at Harvard.  </a:t>
            </a:r>
          </a:p>
          <a:p>
            <a:pPr marL="42597" marR="42597" defTabSz="914400">
              <a:buClr>
                <a:srgbClr val="000000"/>
              </a:buClr>
              <a:buFont typeface="Arial"/>
              <a:defRPr sz="2200"/>
            </a:pPr>
            <a:r>
              <a:rPr sz="1200">
                <a:uFill>
                  <a:solidFill>
                    <a:srgbClr val="000000"/>
                  </a:solidFill>
                </a:uFill>
                <a:latin typeface="Arial"/>
                <a:ea typeface="Arial"/>
                <a:cs typeface="Arial"/>
                <a:sym typeface="Arial"/>
              </a:rPr>
              <a:t>New York Times: “the Charles Darwin of the 20</a:t>
            </a:r>
            <a:r>
              <a:rPr sz="1200" baseline="29999">
                <a:uFill>
                  <a:solidFill>
                    <a:srgbClr val="000000"/>
                  </a:solidFill>
                </a:uFill>
                <a:latin typeface="Arial"/>
                <a:ea typeface="Arial"/>
                <a:cs typeface="Arial"/>
                <a:sym typeface="Arial"/>
              </a:rPr>
              <a:t>th</a:t>
            </a:r>
            <a:r>
              <a:rPr sz="1200">
                <a:uFill>
                  <a:solidFill>
                    <a:srgbClr val="000000"/>
                  </a:solidFill>
                </a:uFill>
                <a:latin typeface="Arial"/>
                <a:ea typeface="Arial"/>
                <a:cs typeface="Arial"/>
                <a:sym typeface="Arial"/>
              </a:rPr>
              <a:t> century”</a:t>
            </a:r>
          </a:p>
        </p:txBody>
      </p:sp>
    </p:spTree>
    <p:extLst>
      <p:ext uri="{BB962C8B-B14F-4D97-AF65-F5344CB8AC3E}">
        <p14:creationId xmlns:p14="http://schemas.microsoft.com/office/powerpoint/2010/main" val="167275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xfrm>
            <a:off x="381000" y="685800"/>
            <a:ext cx="6096000" cy="3429000"/>
          </a:xfrm>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lvl1pPr marL="42597" marR="42597" defTabSz="914400">
              <a:spcBef>
                <a:spcPts val="400"/>
              </a:spcBef>
              <a:buClr>
                <a:srgbClr val="FFFFFF"/>
              </a:buClr>
              <a:buFont typeface="Arial"/>
              <a:defRPr sz="1200">
                <a:uFill>
                  <a:solidFill>
                    <a:srgbClr val="000000"/>
                  </a:solidFill>
                </a:uFill>
                <a:latin typeface="Arial"/>
                <a:ea typeface="Arial"/>
                <a:cs typeface="Arial"/>
                <a:sym typeface="Arial"/>
              </a:defRPr>
            </a:lvl1pPr>
          </a:lstStyle>
          <a:p>
            <a:pPr>
              <a:defRPr sz="2200">
                <a:uFillTx/>
                <a:latin typeface="Lucida Grande"/>
                <a:ea typeface="Lucida Grande"/>
                <a:cs typeface="Lucida Grande"/>
                <a:sym typeface="Lucida Grande"/>
              </a:defRPr>
            </a:pPr>
            <a:r>
              <a:rPr sz="1200">
                <a:uFill>
                  <a:solidFill>
                    <a:srgbClr val="000000"/>
                  </a:solidFill>
                </a:uFill>
                <a:latin typeface="Arial"/>
                <a:ea typeface="Arial"/>
                <a:cs typeface="Arial"/>
                <a:sym typeface="Arial"/>
              </a:rPr>
              <a:t>Source: Ian Taylor</a:t>
            </a:r>
          </a:p>
        </p:txBody>
      </p:sp>
    </p:spTree>
    <p:extLst>
      <p:ext uri="{BB962C8B-B14F-4D97-AF65-F5344CB8AC3E}">
        <p14:creationId xmlns:p14="http://schemas.microsoft.com/office/powerpoint/2010/main" val="71509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noRot="1" noChangeAspect="1"/>
          </p:cNvSpPr>
          <p:nvPr>
            <p:ph type="sldImg"/>
          </p:nvPr>
        </p:nvSpPr>
        <p:spPr>
          <a:xfrm>
            <a:off x="381000" y="685800"/>
            <a:ext cx="6096000" cy="3429000"/>
          </a:xfrm>
          <a:prstGeom prst="rect">
            <a:avLst/>
          </a:prstGeom>
        </p:spPr>
        <p:txBody>
          <a:bodyPr/>
          <a:lstStyle/>
          <a:p>
            <a:endParaRPr/>
          </a:p>
        </p:txBody>
      </p:sp>
      <p:sp>
        <p:nvSpPr>
          <p:cNvPr id="1042" name="Shape 1042"/>
          <p:cNvSpPr>
            <a:spLocks noGrp="1"/>
          </p:cNvSpPr>
          <p:nvPr>
            <p:ph type="body" sz="quarter" idx="1"/>
          </p:nvPr>
        </p:nvSpPr>
        <p:spPr>
          <a:prstGeom prst="rect">
            <a:avLst/>
          </a:prstGeom>
        </p:spPr>
        <p:txBody>
          <a:bodyPr/>
          <a:lstStyle>
            <a:lvl1pPr marL="42597" marR="42597" defTabSz="914400">
              <a:spcBef>
                <a:spcPts val="700"/>
              </a:spcBef>
              <a:buClr>
                <a:srgbClr val="FFFFFF"/>
              </a:buClr>
              <a:buFont typeface="Arial"/>
              <a:defRPr sz="1200" b="1">
                <a:uFill>
                  <a:solidFill>
                    <a:srgbClr val="000000"/>
                  </a:solidFill>
                </a:uFill>
                <a:latin typeface="Arial"/>
                <a:ea typeface="Arial"/>
                <a:cs typeface="Arial"/>
                <a:sym typeface="Arial"/>
              </a:defRPr>
            </a:lvl1pPr>
          </a:lstStyle>
          <a:p>
            <a:r>
              <a:t>Source: The Historical Perspective (Milton Keynes: Open University Press, 1973), p. 51.</a:t>
            </a:r>
          </a:p>
        </p:txBody>
      </p:sp>
    </p:spTree>
    <p:extLst>
      <p:ext uri="{BB962C8B-B14F-4D97-AF65-F5344CB8AC3E}">
        <p14:creationId xmlns:p14="http://schemas.microsoft.com/office/powerpoint/2010/main" val="193317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 Id="rId3" Type="http://schemas.openxmlformats.org/officeDocument/2006/relationships/image" Target="../media/image21.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e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cripture 1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7"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98"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9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41"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42"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43"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4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10439596"/>
      </p:ext>
    </p:extLst>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9.png" descr="image9.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653499866"/>
      </p:ext>
    </p:extLst>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6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65" name="image9.png" descr="image9.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166"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649123290"/>
      </p:ext>
    </p:extLst>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9.png" descr="image9.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803110972"/>
      </p:ext>
    </p:extLst>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1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8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18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5629353"/>
      </p:ext>
    </p:extLst>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1_Default - Title Only">
    <p:spTree>
      <p:nvGrpSpPr>
        <p:cNvPr id="1" name=""/>
        <p:cNvGrpSpPr/>
        <p:nvPr/>
      </p:nvGrpSpPr>
      <p:grpSpPr>
        <a:xfrm>
          <a:off x="0" y="0"/>
          <a:ext cx="0" cy="0"/>
          <a:chOff x="0" y="0"/>
          <a:chExt cx="0" cy="0"/>
        </a:xfrm>
      </p:grpSpPr>
      <p:sp>
        <p:nvSpPr>
          <p:cNvPr id="19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97"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9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9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1819672"/>
      </p:ext>
    </p:extLst>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06"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20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20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5188710"/>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2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17"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759077328"/>
      </p:ext>
    </p:extLst>
  </p:cSld>
  <p:clrMapOvr>
    <a:masterClrMapping/>
  </p:clrMapOvr>
  <p:transition xmlns:p14="http://schemas.microsoft.com/office/powerpoint/2010/mai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2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27"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4742685"/>
      </p:ext>
    </p:extLst>
  </p:cSld>
  <p:clrMapOvr>
    <a:masterClrMapping/>
  </p:clrMapOvr>
  <p:transition xmlns:p14="http://schemas.microsoft.com/office/powerpoint/2010/mai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23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3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23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3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777378990"/>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07"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08"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09"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4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012827671"/>
      </p:ext>
    </p:extLst>
  </p:cSld>
  <p:clrMapOvr>
    <a:masterClrMapping/>
  </p:clrMapOvr>
  <p:transition xmlns:p14="http://schemas.microsoft.com/office/powerpoint/2010/mai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Chalkboard">
    <p:spTree>
      <p:nvGrpSpPr>
        <p:cNvPr id="1" name=""/>
        <p:cNvGrpSpPr/>
        <p:nvPr/>
      </p:nvGrpSpPr>
      <p:grpSpPr>
        <a:xfrm>
          <a:off x="0" y="0"/>
          <a:ext cx="0" cy="0"/>
          <a:chOff x="0" y="0"/>
          <a:chExt cx="0" cy="0"/>
        </a:xfrm>
      </p:grpSpPr>
      <p:pic>
        <p:nvPicPr>
          <p:cNvPr id="257" name="Chalkboard BG.jpg" descr="Chalkboard 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0164153"/>
      </p:ext>
    </p:extLst>
  </p:cSld>
  <p:clrMapOvr>
    <a:masterClrMapping/>
  </p:clrMapOvr>
  <p:transition xmlns:p14="http://schemas.microsoft.com/office/powerpoint/2010/mai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265"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 name="Body Level One…"/>
          <p:cNvSpPr txBox="1">
            <a:spLocks noGrp="1"/>
          </p:cNvSpPr>
          <p:nvPr>
            <p:ph type="body" idx="1"/>
          </p:nvPr>
        </p:nvSpPr>
        <p:spPr>
          <a:xfrm>
            <a:off x="1765300" y="1498600"/>
            <a:ext cx="20866100" cy="10998200"/>
          </a:xfrm>
          <a:prstGeom prst="rect">
            <a:avLst/>
          </a:prstGeom>
          <a:ln w="9525">
            <a:round/>
          </a:ln>
        </p:spPr>
        <p:txBody>
          <a:bodyPr lIns="0" tIns="0" rIns="0" bIns="0"/>
          <a:lstStyle>
            <a:lvl1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6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202364291"/>
      </p:ext>
    </p:extLst>
  </p:cSld>
  <p:clrMapOvr>
    <a:masterClrMapping/>
  </p:clrMapOvr>
  <p:transition xmlns:p14="http://schemas.microsoft.com/office/powerpoint/2010/mai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2_Title &amp; Subtitle">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000000"/>
                </a:solidFill>
                <a:latin typeface="Gill Sans"/>
                <a:ea typeface="Gill Sans"/>
                <a:cs typeface="Gill Sans"/>
                <a:sym typeface="Gill Sans"/>
              </a:defRPr>
            </a:lvl1pPr>
          </a:lstStyle>
          <a:p>
            <a:r>
              <a:t>Title Text</a:t>
            </a:r>
          </a:p>
        </p:txBody>
      </p:sp>
      <p:sp>
        <p:nvSpPr>
          <p:cNvPr id="275"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7918824"/>
      </p:ext>
    </p:extLst>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497289"/>
      </p:ext>
    </p:extLst>
  </p:cSld>
  <p:clrMapOvr>
    <a:masterClrMapping/>
  </p:clrMapOvr>
  <p:transition xmlns:p14="http://schemas.microsoft.com/office/powerpoint/2010/mai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7572323"/>
      </p:ext>
    </p:extLst>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97"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8"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821054322"/>
      </p:ext>
    </p:extLst>
  </p:cSld>
  <p:clrMapOvr>
    <a:masterClrMapping/>
  </p:clrMapOvr>
  <p:transition xmlns:p14="http://schemas.microsoft.com/office/powerpoint/2010/mai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307"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8"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9"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lstStyle>
            <a:lvl1pPr>
              <a:defRPr sz="3600">
                <a:solidFill>
                  <a:srgbClr val="FEFCDD"/>
                </a:solidFill>
                <a:latin typeface="DejaVu Sans Condensed"/>
                <a:ea typeface="DejaVu Sans Condensed"/>
                <a:cs typeface="DejaVu Sans Condensed"/>
                <a:sym typeface="DejaVu Sans Condensed"/>
              </a:defRPr>
            </a:lvl1pPr>
            <a:lvl2pPr>
              <a:defRPr sz="3600">
                <a:solidFill>
                  <a:srgbClr val="FEFCDD"/>
                </a:solidFill>
                <a:latin typeface="DejaVu Sans Condensed"/>
                <a:ea typeface="DejaVu Sans Condensed"/>
                <a:cs typeface="DejaVu Sans Condensed"/>
                <a:sym typeface="DejaVu Sans Condensed"/>
              </a:defRPr>
            </a:lvl2pPr>
            <a:lvl3pPr>
              <a:defRPr sz="3600">
                <a:solidFill>
                  <a:srgbClr val="FEFCDD"/>
                </a:solidFill>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9638573"/>
      </p:ext>
    </p:extLst>
  </p:cSld>
  <p:clrMapOvr>
    <a:masterClrMapping/>
  </p:clrMapOvr>
  <p:transition xmlns:p14="http://schemas.microsoft.com/office/powerpoint/2010/mai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17"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8"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000000"/>
                </a:solidFill>
                <a:latin typeface="Gill Sans"/>
                <a:ea typeface="Gill Sans"/>
                <a:cs typeface="Gill Sans"/>
                <a:sym typeface="Gill Sans"/>
              </a:defRPr>
            </a:lvl1pPr>
          </a:lstStyle>
          <a:p>
            <a:r>
              <a:t>Title Text</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6057384"/>
      </p:ext>
    </p:extLst>
  </p:cSld>
  <p:clrMapOvr>
    <a:masterClrMapping/>
  </p:clrMapOvr>
  <p:transition xmlns:p14="http://schemas.microsoft.com/office/powerpoint/2010/mai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Museum Pics">
    <p:spTree>
      <p:nvGrpSpPr>
        <p:cNvPr id="1" name=""/>
        <p:cNvGrpSpPr/>
        <p:nvPr/>
      </p:nvGrpSpPr>
      <p:grpSpPr>
        <a:xfrm>
          <a:off x="0" y="0"/>
          <a:ext cx="0" cy="0"/>
          <a:chOff x="0" y="0"/>
          <a:chExt cx="0" cy="0"/>
        </a:xfrm>
      </p:grpSpPr>
      <p:sp>
        <p:nvSpPr>
          <p:cNvPr id="326"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27" name="Title Text"/>
          <p:cNvSpPr txBox="1">
            <a:spLocks noGrp="1"/>
          </p:cNvSpPr>
          <p:nvPr>
            <p:ph type="title"/>
          </p:nvPr>
        </p:nvSpPr>
        <p:spPr>
          <a:xfrm>
            <a:off x="1739900" y="12065000"/>
            <a:ext cx="20904200" cy="1270000"/>
          </a:xfrm>
          <a:prstGeom prst="rect">
            <a:avLst/>
          </a:prstGeom>
        </p:spPr>
        <p:txBody>
          <a:bodyPr anchor="b"/>
          <a:lstStyle>
            <a:lvl1pPr>
              <a:defRPr sz="11600">
                <a:solidFill>
                  <a:srgbClr val="E7E7E7"/>
                </a:solidFill>
                <a:latin typeface="Copperplate"/>
                <a:ea typeface="Copperplate"/>
                <a:cs typeface="Copperplate"/>
                <a:sym typeface="Copperplate"/>
              </a:defRPr>
            </a:lvl1pPr>
          </a:lstStyle>
          <a:p>
            <a:r>
              <a:t>Title Text</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2326915"/>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19" name="Rectangle"/>
          <p:cNvSpPr/>
          <p:nvPr/>
        </p:nvSpPr>
        <p:spPr>
          <a:xfrm>
            <a:off x="-177824" y="-165100"/>
            <a:ext cx="24742821" cy="139319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120"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21" name="Rounded Rectangle"/>
          <p:cNvSpPr/>
          <p:nvPr/>
        </p:nvSpPr>
        <p:spPr>
          <a:xfrm>
            <a:off x="-1155852" y="2832100"/>
            <a:ext cx="26228915" cy="800100"/>
          </a:xfrm>
          <a:prstGeom prst="roundRect">
            <a:avLst>
              <a:gd name="adj" fmla="val 23806"/>
            </a:avLst>
          </a:prstGeom>
          <a:solidFill>
            <a:srgbClr val="D6D6D6"/>
          </a:solidFill>
        </p:spPr>
        <p:txBody>
          <a:bodyPr lIns="0" tIns="0" rIns="0" bIns="0"/>
          <a:lstStyle/>
          <a:p>
            <a:pPr defTabSz="914400">
              <a:defRPr sz="6400">
                <a:uFill>
                  <a:solidFill>
                    <a:srgbClr val="000000"/>
                  </a:solidFill>
                </a:uFill>
              </a:defRPr>
            </a:pPr>
            <a:endParaRPr/>
          </a:p>
        </p:txBody>
      </p:sp>
      <p:sp>
        <p:nvSpPr>
          <p:cNvPr id="12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2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35"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6"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7"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38"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3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1342521"/>
      </p:ext>
    </p:extLst>
  </p:cSld>
  <p:clrMapOvr>
    <a:masterClrMapping/>
  </p:clrMapOvr>
  <p:transition xmlns:p14="http://schemas.microsoft.com/office/powerpoint/2010/mai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Scriipture">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1435100" y="1473200"/>
            <a:ext cx="20904200" cy="2438400"/>
          </a:xfrm>
          <a:prstGeom prst="rect">
            <a:avLst/>
          </a:prstGeom>
        </p:spPr>
        <p:txBody>
          <a:bodyPr/>
          <a:lstStyle>
            <a:lvl1pPr algn="l" defTabSz="914400">
              <a:defRPr>
                <a:solidFill>
                  <a:srgbClr val="37121A"/>
                </a:solidFill>
                <a:uFill>
                  <a:solidFill>
                    <a:srgbClr val="37121A"/>
                  </a:solidFill>
                </a:uFill>
              </a:defRPr>
            </a:lvl1pPr>
          </a:lstStyle>
          <a:p>
            <a:r>
              <a:t>Title Text</a:t>
            </a:r>
          </a:p>
        </p:txBody>
      </p:sp>
      <p:sp>
        <p:nvSpPr>
          <p:cNvPr id="347" name="Body Level One…"/>
          <p:cNvSpPr txBox="1">
            <a:spLocks noGrp="1"/>
          </p:cNvSpPr>
          <p:nvPr>
            <p:ph type="body" idx="1"/>
          </p:nvPr>
        </p:nvSpPr>
        <p:spPr>
          <a:xfrm>
            <a:off x="1422400" y="3911600"/>
            <a:ext cx="21221700" cy="9804400"/>
          </a:xfrm>
          <a:prstGeom prst="rect">
            <a:avLst/>
          </a:prstGeom>
        </p:spPr>
        <p:txBody>
          <a:bodyPr/>
          <a:lstStyle>
            <a:lvl1pPr marL="342900" indent="-342900" defTabSz="914400">
              <a:defRPr>
                <a:solidFill>
                  <a:srgbClr val="37121A"/>
                </a:solidFill>
                <a:uFill>
                  <a:solidFill>
                    <a:srgbClr val="37121A"/>
                  </a:solidFill>
                </a:uFill>
                <a:latin typeface="DejaVu Sans Condensed"/>
                <a:ea typeface="DejaVu Sans Condensed"/>
                <a:cs typeface="DejaVu Sans Condensed"/>
                <a:sym typeface="DejaVu Sans Condensed"/>
              </a:defRPr>
            </a:lvl1pPr>
            <a:lvl2pPr marL="742950" indent="-285750" defTabSz="914400">
              <a:defRPr>
                <a:solidFill>
                  <a:srgbClr val="37121A"/>
                </a:solidFill>
                <a:uFill>
                  <a:solidFill>
                    <a:srgbClr val="37121A"/>
                  </a:solidFill>
                </a:uFill>
                <a:latin typeface="DejaVu Sans Condensed"/>
                <a:ea typeface="DejaVu Sans Condensed"/>
                <a:cs typeface="DejaVu Sans Condensed"/>
                <a:sym typeface="DejaVu Sans Condensed"/>
              </a:defRPr>
            </a:lvl2pPr>
            <a:lvl3pPr marL="11430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3pPr>
            <a:lvl4pPr marL="16002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4pPr>
            <a:lvl5pPr marL="20574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4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07599898"/>
      </p:ext>
    </p:extLst>
  </p:cSld>
  <p:clrMapOvr>
    <a:masterClrMapping/>
  </p:clrMapOvr>
  <p:transition xmlns:p14="http://schemas.microsoft.com/office/powerpoint/2010/mai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55"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91749395"/>
      </p:ext>
    </p:extLst>
  </p:cSld>
  <p:clrMapOvr>
    <a:masterClrMapping/>
  </p:clrMapOvr>
  <p:transition xmlns:p14="http://schemas.microsoft.com/office/powerpoint/2010/mai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7317451"/>
      </p:ext>
    </p:extLst>
  </p:cSld>
  <p:clrMapOvr>
    <a:masterClrMapping/>
  </p:clrMapOvr>
  <p:transition xmlns:p14="http://schemas.microsoft.com/office/powerpoint/2010/mai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7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71" name="image9.png" descr="image9.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7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7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496081948"/>
      </p:ext>
    </p:extLst>
  </p:cSld>
  <p:clrMapOvr>
    <a:masterClrMapping/>
  </p:clrMapOvr>
  <p:transition xmlns:p14="http://schemas.microsoft.com/office/powerpoint/2010/mai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3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314744"/>
      </p:ext>
    </p:extLst>
  </p:cSld>
  <p:clrMapOvr>
    <a:masterClrMapping/>
  </p:clrMapOvr>
  <p:transition xmlns:p14="http://schemas.microsoft.com/office/powerpoint/2010/mai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388"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89" name="Title Text"/>
          <p:cNvSpPr txBox="1">
            <a:spLocks noGrp="1"/>
          </p:cNvSpPr>
          <p:nvPr>
            <p:ph type="title"/>
          </p:nvPr>
        </p:nvSpPr>
        <p:spPr>
          <a:xfrm>
            <a:off x="1778231" y="1371600"/>
            <a:ext cx="20830713" cy="1930401"/>
          </a:xfrm>
          <a:prstGeom prst="rect">
            <a:avLst/>
          </a:prstGeom>
          <a:ln>
            <a:round/>
          </a:ln>
        </p:spPr>
        <p:txBody>
          <a:bodyPr/>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90" name="Body Level One…"/>
          <p:cNvSpPr txBox="1">
            <a:spLocks noGrp="1"/>
          </p:cNvSpPr>
          <p:nvPr>
            <p:ph type="body" idx="1"/>
          </p:nvPr>
        </p:nvSpPr>
        <p:spPr>
          <a:xfrm>
            <a:off x="1765528" y="2971800"/>
            <a:ext cx="20868819" cy="10744200"/>
          </a:xfrm>
          <a:prstGeom prst="rect">
            <a:avLst/>
          </a:prstGeom>
          <a:ln>
            <a:round/>
          </a:ln>
        </p:spPr>
        <p:txBody>
          <a:bodyPr/>
          <a:lstStyle>
            <a:lvl1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239187422"/>
      </p:ext>
    </p:extLst>
  </p:cSld>
  <p:clrMapOvr>
    <a:masterClrMapping/>
  </p:clrMapOvr>
  <p:transition xmlns:p14="http://schemas.microsoft.com/office/powerpoint/2010/mai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0545769"/>
      </p:ext>
    </p:extLst>
  </p:cSld>
  <p:clrMapOvr>
    <a:masterClrMapping/>
  </p:clrMapOvr>
  <p:transition xmlns:p14="http://schemas.microsoft.com/office/powerpoint/2010/mai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3070889"/>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Blank copy 5">
    <p:spTree>
      <p:nvGrpSpPr>
        <p:cNvPr id="1" name=""/>
        <p:cNvGrpSpPr/>
        <p:nvPr/>
      </p:nvGrpSpPr>
      <p:grpSpPr>
        <a:xfrm>
          <a:off x="0" y="0"/>
          <a:ext cx="0" cy="0"/>
          <a:chOff x="0" y="0"/>
          <a:chExt cx="0" cy="0"/>
        </a:xfrm>
      </p:grpSpPr>
      <p:sp>
        <p:nvSpPr>
          <p:cNvPr id="4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5454881"/>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131"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2" name="image5.png" descr="image5.png"/>
          <p:cNvPicPr>
            <a:picLocks noChangeAspect="1"/>
          </p:cNvPicPr>
          <p:nvPr/>
        </p:nvPicPr>
        <p:blipFill>
          <a:blip r:embed="rId2">
            <a:extLst/>
          </a:blip>
          <a:stretch>
            <a:fillRect/>
          </a:stretch>
        </p:blipFill>
        <p:spPr>
          <a:xfrm>
            <a:off x="15521499" y="10274300"/>
            <a:ext cx="5601430" cy="2566989"/>
          </a:xfrm>
          <a:prstGeom prst="rect">
            <a:avLst/>
          </a:prstGeom>
        </p:spPr>
      </p:pic>
      <p:sp>
        <p:nvSpPr>
          <p:cNvPr id="13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Blank copy 6">
    <p:spTree>
      <p:nvGrpSpPr>
        <p:cNvPr id="1" name=""/>
        <p:cNvGrpSpPr/>
        <p:nvPr/>
      </p:nvGrpSpPr>
      <p:grpSpPr>
        <a:xfrm>
          <a:off x="0" y="0"/>
          <a:ext cx="0" cy="0"/>
          <a:chOff x="0" y="0"/>
          <a:chExt cx="0" cy="0"/>
        </a:xfrm>
      </p:grpSpPr>
      <p:sp>
        <p:nvSpPr>
          <p:cNvPr id="4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1909783"/>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copy 7">
    <p:spTree>
      <p:nvGrpSpPr>
        <p:cNvPr id="1" name=""/>
        <p:cNvGrpSpPr/>
        <p:nvPr/>
      </p:nvGrpSpPr>
      <p:grpSpPr>
        <a:xfrm>
          <a:off x="0" y="0"/>
          <a:ext cx="0" cy="0"/>
          <a:chOff x="0" y="0"/>
          <a:chExt cx="0" cy="0"/>
        </a:xfrm>
      </p:grpSpPr>
      <p:sp>
        <p:nvSpPr>
          <p:cNvPr id="4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5240730"/>
      </p:ext>
    </p:extLst>
  </p:cSld>
  <p:clrMapOvr>
    <a:masterClrMapping/>
  </p:clrMapOvr>
  <p:transition xmlns:p14="http://schemas.microsoft.com/office/powerpoint/2010/mai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4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8613413"/>
      </p:ext>
    </p:extLst>
  </p:cSld>
  <p:clrMapOvr>
    <a:masterClrMapping/>
  </p:clrMapOvr>
  <p:transition xmlns:p14="http://schemas.microsoft.com/office/powerpoint/2010/mai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6944864"/>
      </p:ext>
    </p:extLst>
  </p:cSld>
  <p:clrMapOvr>
    <a:masterClrMapping/>
  </p:clrMapOvr>
  <p:transition xmlns:p14="http://schemas.microsoft.com/office/powerpoint/2010/mai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4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0"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451"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ormAutofit/>
          </a:bodyPr>
          <a:lstStyle>
            <a:lvl1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8873406"/>
      </p:ext>
    </p:extLst>
  </p:cSld>
  <p:clrMapOvr>
    <a:masterClrMapping/>
  </p:clrMapOvr>
  <p:transition xmlns:p14="http://schemas.microsoft.com/office/powerpoint/2010/mai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45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60" name="Title Text"/>
          <p:cNvSpPr txBox="1">
            <a:spLocks noGrp="1"/>
          </p:cNvSpPr>
          <p:nvPr>
            <p:ph type="title"/>
          </p:nvPr>
        </p:nvSpPr>
        <p:spPr>
          <a:xfrm>
            <a:off x="2324100" y="1384300"/>
            <a:ext cx="19697700" cy="15621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4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263061"/>
      </p:ext>
    </p:extLst>
  </p:cSld>
  <p:clrMapOvr>
    <a:masterClrMapping/>
  </p:clrMapOvr>
  <p:transition xmlns:p14="http://schemas.microsoft.com/office/powerpoint/2010/mai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8"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0"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1"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4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380770"/>
      </p:ext>
    </p:extLst>
  </p:cSld>
  <p:clrMapOvr>
    <a:masterClrMapping/>
  </p:clrMapOvr>
  <p:transition xmlns:p14="http://schemas.microsoft.com/office/powerpoint/2010/mai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4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5163241"/>
      </p:ext>
    </p:extLst>
  </p:cSld>
  <p:clrMapOvr>
    <a:masterClrMapping/>
  </p:clrMapOvr>
  <p:transition xmlns:p14="http://schemas.microsoft.com/office/powerpoint/2010/mai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486"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7"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8"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489" name="Title Text"/>
          <p:cNvSpPr txBox="1">
            <a:spLocks noGrp="1"/>
          </p:cNvSpPr>
          <p:nvPr>
            <p:ph type="title"/>
          </p:nvPr>
        </p:nvSpPr>
        <p:spPr>
          <a:xfrm>
            <a:off x="1866900" y="0"/>
            <a:ext cx="20637500" cy="2705100"/>
          </a:xfrm>
          <a:prstGeom prst="rect">
            <a:avLst/>
          </a:prstGeom>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90"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46219782"/>
      </p:ext>
    </p:extLst>
  </p:cSld>
  <p:clrMapOvr>
    <a:masterClrMapping/>
  </p:clrMapOvr>
  <p:transition xmlns:p14="http://schemas.microsoft.com/office/powerpoint/2010/mai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4623545"/>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4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43" name="image5.png" descr="image5.png"/>
          <p:cNvPicPr>
            <a:picLocks noChangeAspect="1"/>
          </p:cNvPicPr>
          <p:nvPr/>
        </p:nvPicPr>
        <p:blipFill>
          <a:blip r:embed="rId2">
            <a:extLst/>
          </a:blip>
          <a:stretch>
            <a:fillRect/>
          </a:stretch>
        </p:blipFill>
        <p:spPr>
          <a:xfrm>
            <a:off x="15521495" y="10274300"/>
            <a:ext cx="5601431" cy="2566989"/>
          </a:xfrm>
          <a:prstGeom prst="rect">
            <a:avLst/>
          </a:prstGeom>
        </p:spPr>
      </p:pic>
      <p:sp>
        <p:nvSpPr>
          <p:cNvPr id="14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9641443"/>
      </p:ext>
    </p:extLst>
  </p:cSld>
  <p:clrMapOvr>
    <a:masterClrMapping/>
  </p:clrMapOvr>
  <p:transition xmlns:p14="http://schemas.microsoft.com/office/powerpoint/2010/mai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16"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17"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559731139"/>
      </p:ext>
    </p:extLst>
  </p:cSld>
  <p:clrMapOvr>
    <a:masterClrMapping/>
  </p:clrMapOvr>
  <p:transition xmlns:p14="http://schemas.microsoft.com/office/powerpoint/2010/mai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5"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74881941"/>
      </p:ext>
    </p:extLst>
  </p:cSld>
  <p:clrMapOvr>
    <a:masterClrMapping/>
  </p:clrMapOvr>
  <p:transition xmlns:p14="http://schemas.microsoft.com/office/powerpoint/2010/mai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33"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34" name="1504_AnswersMegaConference_Slide.jpg" descr="1504_AnswersMegaConference_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8165495"/>
      </p:ext>
    </p:extLst>
  </p:cSld>
  <p:clrMapOvr>
    <a:masterClrMapping/>
  </p:clrMapOvr>
  <p:transition xmlns:p14="http://schemas.microsoft.com/office/powerpoint/2010/mai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54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43"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4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81352922"/>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552"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53"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5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305674008"/>
      </p:ext>
    </p:extLst>
  </p:cSld>
  <p:clrMapOvr>
    <a:masterClrMapping/>
  </p:clrMapOvr>
  <p:transition xmlns:p14="http://schemas.microsoft.com/office/powerpoint/2010/mai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1_Blank copy 3">
    <p:spTree>
      <p:nvGrpSpPr>
        <p:cNvPr id="1" name=""/>
        <p:cNvGrpSpPr/>
        <p:nvPr/>
      </p:nvGrpSpPr>
      <p:grpSpPr>
        <a:xfrm>
          <a:off x="0" y="0"/>
          <a:ext cx="0" cy="0"/>
          <a:chOff x="0" y="0"/>
          <a:chExt cx="0" cy="0"/>
        </a:xfrm>
      </p:grpSpPr>
      <p:pic>
        <p:nvPicPr>
          <p:cNvPr id="56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2012649"/>
      </p:ext>
    </p:extLst>
  </p:cSld>
  <p:clrMapOvr>
    <a:masterClrMapping/>
  </p:clrMapOvr>
  <p:transition xmlns:p14="http://schemas.microsoft.com/office/powerpoint/2010/mai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56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0"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pic>
        <p:nvPicPr>
          <p:cNvPr id="571"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5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465344"/>
      </p:ext>
    </p:extLst>
  </p:cSld>
  <p:clrMapOvr>
    <a:masterClrMapping/>
  </p:clrMapOvr>
  <p:transition xmlns:p14="http://schemas.microsoft.com/office/powerpoint/2010/mai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2_Title &amp; Subtitle copy 8">
    <p:spTree>
      <p:nvGrpSpPr>
        <p:cNvPr id="1" name=""/>
        <p:cNvGrpSpPr/>
        <p:nvPr/>
      </p:nvGrpSpPr>
      <p:grpSpPr>
        <a:xfrm>
          <a:off x="0" y="0"/>
          <a:ext cx="0" cy="0"/>
          <a:chOff x="0" y="0"/>
          <a:chExt cx="0" cy="0"/>
        </a:xfrm>
      </p:grpSpPr>
      <p:sp>
        <p:nvSpPr>
          <p:cNvPr id="57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1541293"/>
      </p:ext>
    </p:extLst>
  </p:cSld>
  <p:clrMapOvr>
    <a:masterClrMapping/>
  </p:clrMapOvr>
  <p:transition xmlns:p14="http://schemas.microsoft.com/office/powerpoint/2010/mai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58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8" name="Title Text"/>
          <p:cNvSpPr txBox="1">
            <a:spLocks noGrp="1"/>
          </p:cNvSpPr>
          <p:nvPr>
            <p:ph type="title"/>
          </p:nvPr>
        </p:nvSpPr>
        <p:spPr>
          <a:xfrm>
            <a:off x="2349500" y="1003300"/>
            <a:ext cx="19672300" cy="9550400"/>
          </a:xfrm>
          <a:prstGeom prst="rect">
            <a:avLst/>
          </a:prstGeom>
        </p:spPr>
        <p:txBody>
          <a:bodyPr lIns="0" tIns="0" rIns="0" bIns="0"/>
          <a:lstStyle>
            <a:lvl1pPr algn="l">
              <a:defRPr sz="7200">
                <a:solidFill>
                  <a:srgbClr val="FFFFFF"/>
                </a:solidFill>
                <a:latin typeface="+mj-lt"/>
                <a:ea typeface="+mj-ea"/>
                <a:cs typeface="+mj-cs"/>
                <a:sym typeface="Calibri"/>
              </a:defRPr>
            </a:lvl1pPr>
          </a:lstStyle>
          <a:p>
            <a:r>
              <a:t>Title Text</a:t>
            </a:r>
          </a:p>
        </p:txBody>
      </p:sp>
      <p:sp>
        <p:nvSpPr>
          <p:cNvPr id="589" name="Body Level One…"/>
          <p:cNvSpPr txBox="1">
            <a:spLocks noGrp="1"/>
          </p:cNvSpPr>
          <p:nvPr>
            <p:ph type="body" sz="quarter" idx="1"/>
          </p:nvPr>
        </p:nvSpPr>
        <p:spPr>
          <a:xfrm>
            <a:off x="2324100" y="10591800"/>
            <a:ext cx="19659600" cy="1879600"/>
          </a:xfrm>
          <a:prstGeom prst="rect">
            <a:avLst/>
          </a:prstGeom>
        </p:spPr>
        <p:txBody>
          <a:bodyPr anchor="b"/>
          <a:lstStyle>
            <a:lvl1pPr>
              <a:lnSpc>
                <a:spcPct val="90000"/>
              </a:lnSpc>
              <a:defRPr sz="3600">
                <a:solidFill>
                  <a:srgbClr val="FFFFFF"/>
                </a:solidFill>
                <a:latin typeface="+mj-lt"/>
                <a:ea typeface="+mj-ea"/>
                <a:cs typeface="+mj-cs"/>
                <a:sym typeface="Calibri"/>
              </a:defRPr>
            </a:lvl1pPr>
            <a:lvl2pPr>
              <a:lnSpc>
                <a:spcPct val="90000"/>
              </a:lnSpc>
              <a:defRPr sz="3600">
                <a:solidFill>
                  <a:srgbClr val="FFFFFF"/>
                </a:solidFill>
                <a:latin typeface="+mj-lt"/>
                <a:ea typeface="+mj-ea"/>
                <a:cs typeface="+mj-cs"/>
                <a:sym typeface="Calibri"/>
              </a:defRPr>
            </a:lvl2pPr>
            <a:lvl3pPr>
              <a:lnSpc>
                <a:spcPct val="90000"/>
              </a:lnSpc>
              <a:defRPr sz="3600">
                <a:solidFill>
                  <a:srgbClr val="FFFFFF"/>
                </a:solidFill>
                <a:latin typeface="+mj-lt"/>
                <a:ea typeface="+mj-ea"/>
                <a:cs typeface="+mj-cs"/>
                <a:sym typeface="Calibri"/>
              </a:defRPr>
            </a:lvl3pPr>
            <a:lvl4pPr>
              <a:defRPr sz="3600">
                <a:solidFill>
                  <a:srgbClr val="38220C"/>
                </a:solidFill>
                <a:latin typeface="+mj-lt"/>
                <a:ea typeface="+mj-ea"/>
                <a:cs typeface="+mj-cs"/>
                <a:sym typeface="Calibri"/>
              </a:defRPr>
            </a:lvl4pPr>
            <a:lvl5pPr>
              <a:defRPr sz="3600">
                <a:solidFill>
                  <a:srgbClr val="38220C"/>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8923317"/>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15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54" name="image5.png" descr="image5.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15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59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defRPr>
                <a:uFill>
                  <a:solidFill>
                    <a:srgbClr val="000000"/>
                  </a:solidFill>
                </a:uFill>
              </a:defRPr>
            </a:pPr>
            <a:endParaRPr/>
          </a:p>
        </p:txBody>
      </p:sp>
      <p:sp>
        <p:nvSpPr>
          <p:cNvPr id="598"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1111460770"/>
      </p:ext>
    </p:extLst>
  </p:cSld>
  <p:clrMapOvr>
    <a:masterClrMapping/>
  </p:clrMapOvr>
  <p:transition xmlns:p14="http://schemas.microsoft.com/office/powerpoint/2010/mai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60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60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60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60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35374335"/>
      </p:ext>
    </p:extLst>
  </p:cSld>
  <p:clrMapOvr>
    <a:masterClrMapping/>
  </p:clrMapOvr>
  <p:transition xmlns:p14="http://schemas.microsoft.com/office/powerpoint/2010/mai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61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61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2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3411492027"/>
      </p:ext>
    </p:extLst>
  </p:cSld>
  <p:clrMapOvr>
    <a:masterClrMapping/>
  </p:clrMapOvr>
  <p:transition xmlns:p14="http://schemas.microsoft.com/office/powerpoint/2010/mai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1_Picture">
    <p:spTree>
      <p:nvGrpSpPr>
        <p:cNvPr id="1" name=""/>
        <p:cNvGrpSpPr/>
        <p:nvPr/>
      </p:nvGrpSpPr>
      <p:grpSpPr>
        <a:xfrm>
          <a:off x="0" y="0"/>
          <a:ext cx="0" cy="0"/>
          <a:chOff x="0" y="0"/>
          <a:chExt cx="0" cy="0"/>
        </a:xfrm>
      </p:grpSpPr>
      <p:pic>
        <p:nvPicPr>
          <p:cNvPr id="627"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628" name="Title Text"/>
          <p:cNvSpPr txBox="1">
            <a:spLocks noGrp="1"/>
          </p:cNvSpPr>
          <p:nvPr>
            <p:ph type="title"/>
          </p:nvPr>
        </p:nvSpPr>
        <p:spPr>
          <a:xfrm>
            <a:off x="1739900" y="10972800"/>
            <a:ext cx="20904200" cy="2209800"/>
          </a:xfrm>
          <a:prstGeom prst="rect">
            <a:avLst/>
          </a:prstGeom>
        </p:spPr>
        <p:txBody>
          <a:bodyPr/>
          <a:lstStyle>
            <a:lvl1pPr defTabSz="914400">
              <a:defRPr sz="11000">
                <a:solidFill>
                  <a:srgbClr val="37121A"/>
                </a:solidFill>
                <a:uFill>
                  <a:solidFill>
                    <a:srgbClr val="37121A"/>
                  </a:solidFill>
                </a:uFill>
              </a:defRPr>
            </a:lvl1pPr>
          </a:lstStyle>
          <a:p>
            <a:r>
              <a:t>Title Text</a:t>
            </a:r>
          </a:p>
        </p:txBody>
      </p:sp>
      <p:sp>
        <p:nvSpPr>
          <p:cNvPr id="629"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81664188"/>
      </p:ext>
    </p:extLst>
  </p:cSld>
  <p:clrMapOvr>
    <a:masterClrMapping/>
  </p:clrMapOvr>
  <p:transition xmlns:p14="http://schemas.microsoft.com/office/powerpoint/2010/mai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1_Text">
    <p:spTree>
      <p:nvGrpSpPr>
        <p:cNvPr id="1" name=""/>
        <p:cNvGrpSpPr/>
        <p:nvPr/>
      </p:nvGrpSpPr>
      <p:grpSpPr>
        <a:xfrm>
          <a:off x="0" y="0"/>
          <a:ext cx="0" cy="0"/>
          <a:chOff x="0" y="0"/>
          <a:chExt cx="0" cy="0"/>
        </a:xfrm>
      </p:grpSpPr>
      <p:pic>
        <p:nvPicPr>
          <p:cNvPr id="636" name="Paper_Red_GeneralBG.jpg" descr="Paper_Red_GeneralBG.jpg"/>
          <p:cNvPicPr>
            <a:picLocks/>
          </p:cNvPicPr>
          <p:nvPr/>
        </p:nvPicPr>
        <p:blipFill>
          <a:blip r:embed="rId2">
            <a:extLst/>
          </a:blip>
          <a:stretch>
            <a:fillRect/>
          </a:stretch>
        </p:blipFill>
        <p:spPr>
          <a:xfrm>
            <a:off x="0" y="0"/>
            <a:ext cx="24384000" cy="13716000"/>
          </a:xfrm>
          <a:prstGeom prst="rect">
            <a:avLst/>
          </a:prstGeom>
          <a:ln w="12700">
            <a:miter lim="400000"/>
          </a:ln>
        </p:spPr>
      </p:pic>
      <p:sp>
        <p:nvSpPr>
          <p:cNvPr id="637" name="Title Text"/>
          <p:cNvSpPr txBox="1">
            <a:spLocks noGrp="1"/>
          </p:cNvSpPr>
          <p:nvPr>
            <p:ph type="title"/>
          </p:nvPr>
        </p:nvSpPr>
        <p:spPr>
          <a:xfrm>
            <a:off x="1778000" y="1384300"/>
            <a:ext cx="20828000" cy="10045700"/>
          </a:xfrm>
          <a:prstGeom prst="rect">
            <a:avLst/>
          </a:prstGeom>
        </p:spPr>
        <p:txBody>
          <a:bodyPr lIns="0" tIns="0" rIns="0" bIns="0"/>
          <a:lstStyle>
            <a:lvl1pPr algn="l" defTabSz="914400">
              <a:defRPr sz="7200">
                <a:solidFill>
                  <a:srgbClr val="37121A"/>
                </a:solidFill>
                <a:uFill>
                  <a:solidFill>
                    <a:srgbClr val="37121A"/>
                  </a:solidFill>
                </a:uFill>
                <a:latin typeface="DejaVu Sans Condensed"/>
                <a:ea typeface="DejaVu Sans Condensed"/>
                <a:cs typeface="DejaVu Sans Condensed"/>
                <a:sym typeface="DejaVu Sans Condensed"/>
              </a:defRPr>
            </a:lvl1pPr>
          </a:lstStyle>
          <a:p>
            <a:r>
              <a:t>Title Text</a:t>
            </a:r>
          </a:p>
        </p:txBody>
      </p:sp>
      <p:sp>
        <p:nvSpPr>
          <p:cNvPr id="638" name="Slide Number"/>
          <p:cNvSpPr txBox="1">
            <a:spLocks noGrp="1"/>
          </p:cNvSpPr>
          <p:nvPr>
            <p:ph type="sldNum" sz="quarter" idx="2"/>
          </p:nvPr>
        </p:nvSpPr>
        <p:spPr>
          <a:xfrm>
            <a:off x="11779250" y="13246100"/>
            <a:ext cx="825500" cy="914400"/>
          </a:xfrm>
          <a:prstGeom prst="rect">
            <a:avLst/>
          </a:prstGeom>
        </p:spPr>
        <p:txBody>
          <a:bodyPr/>
          <a:lstStyle>
            <a:lvl1pPr defTabSz="584200">
              <a:defRPr sz="56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093070613"/>
      </p:ext>
    </p:extLst>
  </p:cSld>
  <p:clrMapOvr>
    <a:masterClrMapping/>
  </p:clrMapOvr>
  <p:transition xmlns:p14="http://schemas.microsoft.com/office/powerpoint/2010/mai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45"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00738"/>
      </p:ext>
    </p:extLst>
  </p:cSld>
  <p:clrMapOvr>
    <a:masterClrMapping/>
  </p:clrMapOvr>
  <p:transition xmlns:p14="http://schemas.microsoft.com/office/powerpoint/2010/mai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3_Title &amp; Subtitle">
    <p:bg>
      <p:bgPr>
        <a:solidFill>
          <a:srgbClr val="000000"/>
        </a:solidFill>
        <a:effectLst/>
      </p:bgPr>
    </p:bg>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654" name="Body Level One…"/>
          <p:cNvSpPr txBox="1">
            <a:spLocks noGrp="1"/>
          </p:cNvSpPr>
          <p:nvPr>
            <p:ph type="body" sz="quarter" idx="1"/>
          </p:nvPr>
        </p:nvSpPr>
        <p:spPr>
          <a:xfrm>
            <a:off x="1778000" y="7073900"/>
            <a:ext cx="20828000" cy="1587500"/>
          </a:xfrm>
          <a:prstGeom prst="rect">
            <a:avLst/>
          </a:prstGeom>
        </p:spPr>
        <p:txBody>
          <a:bodyPr>
            <a:normAutofit/>
          </a:bodyPr>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5"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774637987"/>
      </p:ext>
    </p:extLst>
  </p:cSld>
  <p:clrMapOvr>
    <a:masterClrMapping/>
  </p:clrMapOvr>
  <p:transition xmlns:p14="http://schemas.microsoft.com/office/powerpoint/2010/mai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1_Title &amp; Subtitle copy 5">
    <p:spTree>
      <p:nvGrpSpPr>
        <p:cNvPr id="1" name=""/>
        <p:cNvGrpSpPr/>
        <p:nvPr/>
      </p:nvGrpSpPr>
      <p:grpSpPr>
        <a:xfrm>
          <a:off x="0" y="0"/>
          <a:ext cx="0" cy="0"/>
          <a:chOff x="0" y="0"/>
          <a:chExt cx="0" cy="0"/>
        </a:xfrm>
      </p:grpSpPr>
      <p:sp>
        <p:nvSpPr>
          <p:cNvPr id="66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6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6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6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6411178"/>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50E9A-0150-F640-BB5D-D7266B99C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257CDA-9B08-AA46-8D09-2E5DAC90D3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4CB1670-2D31-D341-977A-BA77641FA7D6}"/>
              </a:ext>
            </a:extLst>
          </p:cNvPr>
          <p:cNvSpPr>
            <a:spLocks noGrp="1" noChangeArrowheads="1"/>
          </p:cNvSpPr>
          <p:nvPr>
            <p:ph type="sldNum" idx="10"/>
          </p:nvPr>
        </p:nvSpPr>
        <p:spPr>
          <a:ln/>
        </p:spPr>
        <p:txBody>
          <a:bodyPr/>
          <a:lstStyle>
            <a:lvl1pPr>
              <a:defRPr/>
            </a:lvl1pPr>
          </a:lstStyle>
          <a:p>
            <a:pPr>
              <a:defRPr/>
            </a:pPr>
            <a:fld id="{7245618F-AA0A-5642-8898-5B6DFEF01F38}" type="slidenum">
              <a:rPr lang="pl-PL" altLang="en-US"/>
              <a:pPr>
                <a:defRPr/>
              </a:pPr>
              <a:t>‹#›</a:t>
            </a:fld>
            <a:endParaRPr lang="pl-PL" altLang="en-US"/>
          </a:p>
        </p:txBody>
      </p:sp>
    </p:spTree>
    <p:extLst>
      <p:ext uri="{BB962C8B-B14F-4D97-AF65-F5344CB8AC3E}">
        <p14:creationId xmlns:p14="http://schemas.microsoft.com/office/powerpoint/2010/main" val="1424829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2691122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164"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165"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16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77364767"/>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2534602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96790756"/>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66247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84206973"/>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30615689"/>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59068940"/>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7420771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31220045"/>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63542626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17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76" name="image5.png" descr="image5.png"/>
          <p:cNvPicPr>
            <a:picLocks noChangeAspect="1"/>
          </p:cNvPicPr>
          <p:nvPr/>
        </p:nvPicPr>
        <p:blipFill>
          <a:blip r:embed="rId2">
            <a:extLst/>
          </a:blip>
          <a:stretch>
            <a:fillRect/>
          </a:stretch>
        </p:blipFill>
        <p:spPr>
          <a:xfrm>
            <a:off x="15521486" y="10274300"/>
            <a:ext cx="5601430" cy="2566989"/>
          </a:xfrm>
          <a:prstGeom prst="rect">
            <a:avLst/>
          </a:prstGeom>
        </p:spPr>
      </p:pic>
      <p:sp>
        <p:nvSpPr>
          <p:cNvPr id="17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186"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7" name="image5.png" descr="image5.png"/>
          <p:cNvPicPr>
            <a:picLocks noChangeAspect="1"/>
          </p:cNvPicPr>
          <p:nvPr/>
        </p:nvPicPr>
        <p:blipFill>
          <a:blip r:embed="rId2">
            <a:extLst/>
          </a:blip>
          <a:stretch>
            <a:fillRect/>
          </a:stretch>
        </p:blipFill>
        <p:spPr>
          <a:xfrm>
            <a:off x="15521480" y="10274300"/>
            <a:ext cx="5601430" cy="2566989"/>
          </a:xfrm>
          <a:prstGeom prst="rect">
            <a:avLst/>
          </a:prstGeom>
        </p:spPr>
      </p:pic>
      <p:sp>
        <p:nvSpPr>
          <p:cNvPr id="1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197"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98" name="image5.png" descr="image5.png"/>
          <p:cNvPicPr>
            <a:picLocks noChangeAspect="1"/>
          </p:cNvPicPr>
          <p:nvPr/>
        </p:nvPicPr>
        <p:blipFill>
          <a:blip r:embed="rId2">
            <a:extLst/>
          </a:blip>
          <a:stretch>
            <a:fillRect/>
          </a:stretch>
        </p:blipFill>
        <p:spPr>
          <a:xfrm>
            <a:off x="15521474" y="10274300"/>
            <a:ext cx="5601430" cy="2566989"/>
          </a:xfrm>
          <a:prstGeom prst="rect">
            <a:avLst/>
          </a:prstGeom>
        </p:spPr>
      </p:pic>
      <p:sp>
        <p:nvSpPr>
          <p:cNvPr id="19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0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copy">
    <p:spTree>
      <p:nvGrpSpPr>
        <p:cNvPr id="1" name=""/>
        <p:cNvGrpSpPr/>
        <p:nvPr/>
      </p:nvGrpSpPr>
      <p:grpSpPr>
        <a:xfrm>
          <a:off x="0" y="0"/>
          <a:ext cx="0" cy="0"/>
          <a:chOff x="0" y="0"/>
          <a:chExt cx="0" cy="0"/>
        </a:xfrm>
      </p:grpSpPr>
      <p:pic>
        <p:nvPicPr>
          <p:cNvPr id="2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a:spLocks noGrp="1"/>
          </p:cNvSpPr>
          <p:nvPr>
            <p:ph type="title"/>
          </p:nvPr>
        </p:nvSpPr>
        <p:spPr>
          <a:xfrm>
            <a:off x="1778000" y="1384300"/>
            <a:ext cx="20828000" cy="100457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1">
    <p:spTree>
      <p:nvGrpSpPr>
        <p:cNvPr id="1" name=""/>
        <p:cNvGrpSpPr/>
        <p:nvPr/>
      </p:nvGrpSpPr>
      <p:grpSpPr>
        <a:xfrm>
          <a:off x="0" y="0"/>
          <a:ext cx="0" cy="0"/>
          <a:chOff x="0" y="0"/>
          <a:chExt cx="0" cy="0"/>
        </a:xfrm>
      </p:grpSpPr>
      <p:sp>
        <p:nvSpPr>
          <p:cNvPr id="20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09"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1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2">
    <p:spTree>
      <p:nvGrpSpPr>
        <p:cNvPr id="1" name=""/>
        <p:cNvGrpSpPr/>
        <p:nvPr/>
      </p:nvGrpSpPr>
      <p:grpSpPr>
        <a:xfrm>
          <a:off x="0" y="0"/>
          <a:ext cx="0" cy="0"/>
          <a:chOff x="0" y="0"/>
          <a:chExt cx="0" cy="0"/>
        </a:xfrm>
      </p:grpSpPr>
      <p:sp>
        <p:nvSpPr>
          <p:cNvPr id="21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2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2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2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3">
    <p:spTree>
      <p:nvGrpSpPr>
        <p:cNvPr id="1" name=""/>
        <p:cNvGrpSpPr/>
        <p:nvPr/>
      </p:nvGrpSpPr>
      <p:grpSpPr>
        <a:xfrm>
          <a:off x="0" y="0"/>
          <a:ext cx="0" cy="0"/>
          <a:chOff x="0" y="0"/>
          <a:chExt cx="0" cy="0"/>
        </a:xfrm>
      </p:grpSpPr>
      <p:sp>
        <p:nvSpPr>
          <p:cNvPr id="23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31"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3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240"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4">
    <p:spTree>
      <p:nvGrpSpPr>
        <p:cNvPr id="1" name=""/>
        <p:cNvGrpSpPr/>
        <p:nvPr/>
      </p:nvGrpSpPr>
      <p:grpSpPr>
        <a:xfrm>
          <a:off x="0" y="0"/>
          <a:ext cx="0" cy="0"/>
          <a:chOff x="0" y="0"/>
          <a:chExt cx="0" cy="0"/>
        </a:xfrm>
      </p:grpSpPr>
      <p:sp>
        <p:nvSpPr>
          <p:cNvPr id="248"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49" name="Title Text"/>
          <p:cNvSpPr txBox="1">
            <a:spLocks noGrp="1"/>
          </p:cNvSpPr>
          <p:nvPr>
            <p:ph type="title"/>
          </p:nvPr>
        </p:nvSpPr>
        <p:spPr>
          <a:xfrm>
            <a:off x="1219358" y="549275"/>
            <a:ext cx="21948460" cy="2651138"/>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50"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5">
    <p:spTree>
      <p:nvGrpSpPr>
        <p:cNvPr id="1" name=""/>
        <p:cNvGrpSpPr/>
        <p:nvPr/>
      </p:nvGrpSpPr>
      <p:grpSpPr>
        <a:xfrm>
          <a:off x="0" y="0"/>
          <a:ext cx="0" cy="0"/>
          <a:chOff x="0" y="0"/>
          <a:chExt cx="0" cy="0"/>
        </a:xfrm>
      </p:grpSpPr>
      <p:sp>
        <p:nvSpPr>
          <p:cNvPr id="258"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59"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260"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61"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6">
    <p:spTree>
      <p:nvGrpSpPr>
        <p:cNvPr id="1" name=""/>
        <p:cNvGrpSpPr/>
        <p:nvPr/>
      </p:nvGrpSpPr>
      <p:grpSpPr>
        <a:xfrm>
          <a:off x="0" y="0"/>
          <a:ext cx="0" cy="0"/>
          <a:chOff x="0" y="0"/>
          <a:chExt cx="0" cy="0"/>
        </a:xfrm>
      </p:grpSpPr>
      <p:sp>
        <p:nvSpPr>
          <p:cNvPr id="269"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70"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27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72"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3"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7">
    <p:spTree>
      <p:nvGrpSpPr>
        <p:cNvPr id="1" name=""/>
        <p:cNvGrpSpPr/>
        <p:nvPr/>
      </p:nvGrpSpPr>
      <p:grpSpPr>
        <a:xfrm>
          <a:off x="0" y="0"/>
          <a:ext cx="0" cy="0"/>
          <a:chOff x="0" y="0"/>
          <a:chExt cx="0" cy="0"/>
        </a:xfrm>
      </p:grpSpPr>
      <p:sp>
        <p:nvSpPr>
          <p:cNvPr id="28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281" name="image5.png" descr="image5.png"/>
          <p:cNvPicPr>
            <a:picLocks noChangeAspect="1"/>
          </p:cNvPicPr>
          <p:nvPr/>
        </p:nvPicPr>
        <p:blipFill>
          <a:blip r:embed="rId2">
            <a:extLst/>
          </a:blip>
          <a:stretch>
            <a:fillRect/>
          </a:stretch>
        </p:blipFill>
        <p:spPr>
          <a:xfrm>
            <a:off x="15521424" y="10274300"/>
            <a:ext cx="5601430" cy="2566989"/>
          </a:xfrm>
          <a:prstGeom prst="rect">
            <a:avLst/>
          </a:prstGeom>
        </p:spPr>
      </p:pic>
      <p:sp>
        <p:nvSpPr>
          <p:cNvPr id="28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83" name="Body Level One…"/>
          <p:cNvSpPr txBox="1">
            <a:spLocks noGrp="1"/>
          </p:cNvSpPr>
          <p:nvPr>
            <p:ph type="body" idx="1"/>
          </p:nvPr>
        </p:nvSpPr>
        <p:spPr>
          <a:xfrm>
            <a:off x="1219358" y="3200406"/>
            <a:ext cx="21948460" cy="10515594"/>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8">
    <p:spTree>
      <p:nvGrpSpPr>
        <p:cNvPr id="1" name=""/>
        <p:cNvGrpSpPr/>
        <p:nvPr/>
      </p:nvGrpSpPr>
      <p:grpSpPr>
        <a:xfrm>
          <a:off x="0" y="0"/>
          <a:ext cx="0" cy="0"/>
          <a:chOff x="0" y="0"/>
          <a:chExt cx="0" cy="0"/>
        </a:xfrm>
      </p:grpSpPr>
      <p:sp>
        <p:nvSpPr>
          <p:cNvPr id="291" name="Rectangle"/>
          <p:cNvSpPr/>
          <p:nvPr/>
        </p:nvSpPr>
        <p:spPr>
          <a:xfrm>
            <a:off x="-177824" y="-165100"/>
            <a:ext cx="24742821" cy="13906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292"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293"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4"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9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9">
    <p:spTree>
      <p:nvGrpSpPr>
        <p:cNvPr id="1" name=""/>
        <p:cNvGrpSpPr/>
        <p:nvPr/>
      </p:nvGrpSpPr>
      <p:grpSpPr>
        <a:xfrm>
          <a:off x="0" y="0"/>
          <a:ext cx="0" cy="0"/>
          <a:chOff x="0" y="0"/>
          <a:chExt cx="0" cy="0"/>
        </a:xfrm>
      </p:grpSpPr>
      <p:sp>
        <p:nvSpPr>
          <p:cNvPr id="302"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03" name="image5.png" descr="image5.png"/>
          <p:cNvPicPr>
            <a:picLocks noChangeAspect="1"/>
          </p:cNvPicPr>
          <p:nvPr/>
        </p:nvPicPr>
        <p:blipFill>
          <a:blip r:embed="rId2">
            <a:extLst/>
          </a:blip>
          <a:stretch>
            <a:fillRect/>
          </a:stretch>
        </p:blipFill>
        <p:spPr>
          <a:xfrm>
            <a:off x="15521455" y="10274300"/>
            <a:ext cx="5601430" cy="2566989"/>
          </a:xfrm>
          <a:prstGeom prst="rect">
            <a:avLst/>
          </a:prstGeom>
        </p:spPr>
      </p:pic>
      <p:sp>
        <p:nvSpPr>
          <p:cNvPr id="304"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05"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3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a:spLocks noGrp="1"/>
          </p:cNvSpPr>
          <p:nvPr>
            <p:ph type="title"/>
          </p:nvPr>
        </p:nvSpPr>
        <p:spPr>
          <a:xfrm>
            <a:off x="1778000" y="1384300"/>
            <a:ext cx="20828000" cy="8826500"/>
          </a:xfrm>
          <a:prstGeom prst="rect">
            <a:avLst/>
          </a:prstGeom>
          <a:effectLst/>
        </p:spPr>
        <p:txBody>
          <a:bodyPr/>
          <a:lstStyle>
            <a:lvl1pPr algn="l">
              <a:defRPr sz="7200">
                <a:latin typeface="DejaVu Sans Condensed"/>
                <a:ea typeface="DejaVu Sans Condensed"/>
                <a:cs typeface="DejaVu Sans Condensed"/>
                <a:sym typeface="DejaVu Sans Condensed"/>
              </a:defRPr>
            </a:lvl1pPr>
          </a:lstStyle>
          <a:p>
            <a:r>
              <a:t>Title Text</a:t>
            </a:r>
          </a:p>
        </p:txBody>
      </p:sp>
      <p:sp>
        <p:nvSpPr>
          <p:cNvPr id="32" name="Body Level One…"/>
          <p:cNvSpPr txBox="1">
            <a:spLocks noGrp="1"/>
          </p:cNvSpPr>
          <p:nvPr>
            <p:ph type="body" sz="quarter" idx="1"/>
          </p:nvPr>
        </p:nvSpPr>
        <p:spPr>
          <a:xfrm>
            <a:off x="1752600" y="10198100"/>
            <a:ext cx="20866100" cy="1689100"/>
          </a:xfrm>
          <a:prstGeom prst="rect">
            <a:avLst/>
          </a:prstGeom>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0">
    <p:spTree>
      <p:nvGrpSpPr>
        <p:cNvPr id="1" name=""/>
        <p:cNvGrpSpPr/>
        <p:nvPr/>
      </p:nvGrpSpPr>
      <p:grpSpPr>
        <a:xfrm>
          <a:off x="0" y="0"/>
          <a:ext cx="0" cy="0"/>
          <a:chOff x="0" y="0"/>
          <a:chExt cx="0" cy="0"/>
        </a:xfrm>
      </p:grpSpPr>
      <p:sp>
        <p:nvSpPr>
          <p:cNvPr id="313"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14" name="image5.png" descr="image5.png"/>
          <p:cNvPicPr>
            <a:picLocks noChangeAspect="1"/>
          </p:cNvPicPr>
          <p:nvPr/>
        </p:nvPicPr>
        <p:blipFill>
          <a:blip r:embed="rId2">
            <a:extLst/>
          </a:blip>
          <a:stretch>
            <a:fillRect/>
          </a:stretch>
        </p:blipFill>
        <p:spPr>
          <a:xfrm>
            <a:off x="15521444" y="10274300"/>
            <a:ext cx="5601430" cy="2566989"/>
          </a:xfrm>
          <a:prstGeom prst="rect">
            <a:avLst/>
          </a:prstGeom>
        </p:spPr>
      </p:pic>
      <p:sp>
        <p:nvSpPr>
          <p:cNvPr id="315"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16"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1">
    <p:spTree>
      <p:nvGrpSpPr>
        <p:cNvPr id="1" name=""/>
        <p:cNvGrpSpPr/>
        <p:nvPr/>
      </p:nvGrpSpPr>
      <p:grpSpPr>
        <a:xfrm>
          <a:off x="0" y="0"/>
          <a:ext cx="0" cy="0"/>
          <a:chOff x="0" y="0"/>
          <a:chExt cx="0" cy="0"/>
        </a:xfrm>
      </p:grpSpPr>
      <p:sp>
        <p:nvSpPr>
          <p:cNvPr id="32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25" name="image5.png" descr="image5.png"/>
          <p:cNvPicPr>
            <a:picLocks noChangeAspect="1"/>
          </p:cNvPicPr>
          <p:nvPr/>
        </p:nvPicPr>
        <p:blipFill>
          <a:blip r:embed="rId2">
            <a:extLst/>
          </a:blip>
          <a:stretch>
            <a:fillRect/>
          </a:stretch>
        </p:blipFill>
        <p:spPr>
          <a:xfrm>
            <a:off x="15521469" y="10274300"/>
            <a:ext cx="5601430" cy="2566989"/>
          </a:xfrm>
          <a:prstGeom prst="rect">
            <a:avLst/>
          </a:prstGeom>
        </p:spPr>
      </p:pic>
      <p:sp>
        <p:nvSpPr>
          <p:cNvPr id="326"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27"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33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36"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33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38"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3">
    <p:spTree>
      <p:nvGrpSpPr>
        <p:cNvPr id="1" name=""/>
        <p:cNvGrpSpPr/>
        <p:nvPr/>
      </p:nvGrpSpPr>
      <p:grpSpPr>
        <a:xfrm>
          <a:off x="0" y="0"/>
          <a:ext cx="0" cy="0"/>
          <a:chOff x="0" y="0"/>
          <a:chExt cx="0" cy="0"/>
        </a:xfrm>
      </p:grpSpPr>
      <p:sp>
        <p:nvSpPr>
          <p:cNvPr id="34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347" name="image5.png" descr="image5.png"/>
          <p:cNvPicPr>
            <a:picLocks noChangeAspect="1"/>
          </p:cNvPicPr>
          <p:nvPr/>
        </p:nvPicPr>
        <p:blipFill>
          <a:blip r:embed="rId2">
            <a:extLst/>
          </a:blip>
          <a:stretch>
            <a:fillRect/>
          </a:stretch>
        </p:blipFill>
        <p:spPr>
          <a:xfrm>
            <a:off x="15521421" y="10274300"/>
            <a:ext cx="5601430" cy="2566989"/>
          </a:xfrm>
          <a:prstGeom prst="rect">
            <a:avLst/>
          </a:prstGeom>
        </p:spPr>
      </p:pic>
      <p:sp>
        <p:nvSpPr>
          <p:cNvPr id="34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57" name="image4.png" descr="image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8" name="Rounded Rectangle"/>
          <p:cNvSpPr/>
          <p:nvPr/>
        </p:nvSpPr>
        <p:spPr>
          <a:xfrm>
            <a:off x="4267200" y="1727200"/>
            <a:ext cx="15849600" cy="10236200"/>
          </a:xfrm>
          <a:prstGeom prst="roundRect">
            <a:avLst>
              <a:gd name="adj" fmla="val 1861"/>
            </a:avLst>
          </a:prstGeom>
          <a:solidFill>
            <a:srgbClr val="38220C"/>
          </a:solidFill>
          <a:ln w="63500">
            <a:solidFill>
              <a:srgbClr val="E7E7E7"/>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59" name="Title Text"/>
          <p:cNvSpPr txBox="1">
            <a:spLocks noGrp="1"/>
          </p:cNvSpPr>
          <p:nvPr>
            <p:ph type="title"/>
          </p:nvPr>
        </p:nvSpPr>
        <p:spPr>
          <a:xfrm>
            <a:off x="1739900" y="355600"/>
            <a:ext cx="20904200" cy="3441700"/>
          </a:xfrm>
          <a:prstGeom prst="rect">
            <a:avLst/>
          </a:prstGeom>
          <a:effectLst/>
        </p:spPr>
        <p:txBody>
          <a:bodyPr lIns="50800" tIns="50800" rIns="50800" bIns="50800" anchor="ctr"/>
          <a:lstStyle>
            <a:lvl1pPr algn="ctr">
              <a:defRPr sz="11600">
                <a:solidFill>
                  <a:srgbClr val="000000"/>
                </a:solidFill>
                <a:latin typeface="Gill Sans"/>
                <a:ea typeface="Gill Sans"/>
                <a:cs typeface="Gill Sans"/>
                <a:sym typeface="Gill Sans"/>
              </a:defRPr>
            </a:lvl1pPr>
          </a:lstStyle>
          <a:p>
            <a:r>
              <a:t>Title Text</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74"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5"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6"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7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3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6"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8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7"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pic>
        <p:nvPicPr>
          <p:cNvPr id="41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4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Body Level One…"/>
          <p:cNvSpPr txBox="1">
            <a:spLocks noGrp="1"/>
          </p:cNvSpPr>
          <p:nvPr>
            <p:ph type="body" idx="1"/>
          </p:nvPr>
        </p:nvSpPr>
        <p:spPr>
          <a:xfrm>
            <a:off x="1765528" y="1346200"/>
            <a:ext cx="20868819" cy="10541001"/>
          </a:xfrm>
          <a:prstGeom prst="rect">
            <a:avLst/>
          </a:prstGeom>
          <a:ln w="9525">
            <a:round/>
          </a:ln>
        </p:spPr>
        <p:txBody>
          <a:bodyPr>
            <a:noAutofit/>
          </a:bodyPr>
          <a:lstStyle>
            <a:lvl1pPr defTabSz="914400">
              <a:defRPr>
                <a:uFill>
                  <a:solidFill>
                    <a:srgbClr val="E2DEAB"/>
                  </a:solidFill>
                </a:uFill>
              </a:defRPr>
            </a:lvl1pPr>
            <a:lvl2pPr defTabSz="914400">
              <a:defRPr>
                <a:uFill>
                  <a:solidFill>
                    <a:srgbClr val="E2DEAB"/>
                  </a:solidFill>
                </a:uFill>
              </a:defRPr>
            </a:lvl2pPr>
            <a:lvl3pPr defTabSz="914400">
              <a:defRPr>
                <a:uFill>
                  <a:solidFill>
                    <a:srgbClr val="E2DEAB"/>
                  </a:solidFill>
                </a:uFill>
              </a:defRPr>
            </a:lvl3pPr>
            <a:lvl4pPr defTabSz="914400">
              <a:defRPr>
                <a:uFill>
                  <a:solidFill>
                    <a:srgbClr val="E2DEAB"/>
                  </a:solidFill>
                </a:uFill>
              </a:defRPr>
            </a:lvl4pPr>
            <a:lvl5pPr defTabSz="914400">
              <a:defRPr>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pic>
        <p:nvPicPr>
          <p:cNvPr id="4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30"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31" name="Title Text"/>
          <p:cNvSpPr txBox="1">
            <a:spLocks noGrp="1"/>
          </p:cNvSpPr>
          <p:nvPr>
            <p:ph type="title"/>
          </p:nvPr>
        </p:nvSpPr>
        <p:spPr>
          <a:xfrm>
            <a:off x="1778000" y="1384300"/>
            <a:ext cx="20828000" cy="8826500"/>
          </a:xfrm>
          <a:prstGeom prst="rect">
            <a:avLst/>
          </a:prstGeom>
        </p:spPr>
        <p:txBody>
          <a:bodyPr/>
          <a:lstStyle>
            <a:lvl1pPr algn="l">
              <a:defRPr sz="7200">
                <a:solidFill>
                  <a:srgbClr val="EBEBEB"/>
                </a:solidFill>
                <a:latin typeface="DejaVu Sans Condensed"/>
                <a:ea typeface="DejaVu Sans Condensed"/>
                <a:cs typeface="DejaVu Sans Condensed"/>
                <a:sym typeface="DejaVu Sans Condensed"/>
              </a:defRPr>
            </a:lvl1pPr>
          </a:lstStyle>
          <a:p>
            <a:r>
              <a:t>Title Text</a:t>
            </a:r>
          </a:p>
        </p:txBody>
      </p:sp>
      <p:sp>
        <p:nvSpPr>
          <p:cNvPr id="432" name="Body Level One…"/>
          <p:cNvSpPr txBox="1">
            <a:spLocks noGrp="1"/>
          </p:cNvSpPr>
          <p:nvPr>
            <p:ph type="body" sz="quarter" idx="1"/>
          </p:nvPr>
        </p:nvSpPr>
        <p:spPr>
          <a:xfrm>
            <a:off x="1752600" y="10198100"/>
            <a:ext cx="20866100" cy="1689100"/>
          </a:xfrm>
          <a:prstGeom prst="rect">
            <a:avLst/>
          </a:prstGeom>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4">
    <p:spTree>
      <p:nvGrpSpPr>
        <p:cNvPr id="1" name=""/>
        <p:cNvGrpSpPr/>
        <p:nvPr/>
      </p:nvGrpSpPr>
      <p:grpSpPr>
        <a:xfrm>
          <a:off x="0" y="0"/>
          <a:ext cx="0" cy="0"/>
          <a:chOff x="0" y="0"/>
          <a:chExt cx="0" cy="0"/>
        </a:xfrm>
      </p:grpSpPr>
      <p:sp>
        <p:nvSpPr>
          <p:cNvPr id="44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441"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442"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43"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451" name="image6.png" descr="image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5">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460"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461"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4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000000"/>
                </a:solidFill>
                <a:latin typeface="Gill Sans"/>
                <a:ea typeface="Gill Sans"/>
                <a:cs typeface="Gill Sans"/>
                <a:sym typeface="Gill Sans"/>
              </a:defRPr>
            </a:lvl1pPr>
          </a:lstStyle>
          <a:p>
            <a:r>
              <a:t>Title Text</a:t>
            </a:r>
          </a:p>
        </p:txBody>
      </p:sp>
      <p:sp>
        <p:nvSpPr>
          <p:cNvPr id="493"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508"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09"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510"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pic>
        <p:nvPicPr>
          <p:cNvPr id="518" name="12_KingdomChronicles_VBS.jpg" descr="12_KingdomChronicles_VBS.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6">
    <p:spTree>
      <p:nvGrpSpPr>
        <p:cNvPr id="1" name=""/>
        <p:cNvGrpSpPr/>
        <p:nvPr/>
      </p:nvGrpSpPr>
      <p:grpSpPr>
        <a:xfrm>
          <a:off x="0" y="0"/>
          <a:ext cx="0" cy="0"/>
          <a:chOff x="0" y="0"/>
          <a:chExt cx="0" cy="0"/>
        </a:xfrm>
      </p:grpSpPr>
      <p:sp>
        <p:nvSpPr>
          <p:cNvPr id="52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27"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28"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7">
    <p:spTree>
      <p:nvGrpSpPr>
        <p:cNvPr id="1" name=""/>
        <p:cNvGrpSpPr/>
        <p:nvPr/>
      </p:nvGrpSpPr>
      <p:grpSpPr>
        <a:xfrm>
          <a:off x="0" y="0"/>
          <a:ext cx="0" cy="0"/>
          <a:chOff x="0" y="0"/>
          <a:chExt cx="0" cy="0"/>
        </a:xfrm>
      </p:grpSpPr>
      <p:sp>
        <p:nvSpPr>
          <p:cNvPr id="53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3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5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3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39900" y="2298700"/>
            <a:ext cx="20904200" cy="4635500"/>
          </a:xfrm>
          <a:prstGeom prst="rect">
            <a:avLst/>
          </a:prstGeom>
          <a:effectLst/>
        </p:spPr>
        <p:txBody>
          <a:bodyPr lIns="50800" tIns="50800" rIns="50800" bIns="50800" anchor="b"/>
          <a:lstStyle>
            <a:lvl1pPr algn="ctr">
              <a:defRPr sz="11600">
                <a:solidFill>
                  <a:srgbClr val="FFFFFF"/>
                </a:solidFill>
                <a:latin typeface="Gill Sans"/>
                <a:ea typeface="Gill Sans"/>
                <a:cs typeface="Gill Sans"/>
                <a:sym typeface="Gill Sans"/>
              </a:defRPr>
            </a:lvl1pPr>
          </a:lstStyle>
          <a:p>
            <a:r>
              <a:t>Title Text</a:t>
            </a:r>
          </a:p>
        </p:txBody>
      </p:sp>
      <p:sp>
        <p:nvSpPr>
          <p:cNvPr id="548" name="Body Level One…"/>
          <p:cNvSpPr txBox="1">
            <a:spLocks noGrp="1"/>
          </p:cNvSpPr>
          <p:nvPr>
            <p:ph type="body" sz="quarter" idx="1"/>
          </p:nvPr>
        </p:nvSpPr>
        <p:spPr>
          <a:xfrm>
            <a:off x="1739900" y="7061200"/>
            <a:ext cx="20904200" cy="1587500"/>
          </a:xfrm>
          <a:prstGeom prst="rect">
            <a:avLst/>
          </a:prstGeom>
          <a:effectLst/>
        </p:spPr>
        <p:txBody>
          <a:bodyPr lIns="50800" tIns="50800" rIns="50800" bIns="50800">
            <a:noAutofit/>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4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55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59"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copy 4">
    <p:spTree>
      <p:nvGrpSpPr>
        <p:cNvPr id="1" name=""/>
        <p:cNvGrpSpPr/>
        <p:nvPr/>
      </p:nvGrpSpPr>
      <p:grpSpPr>
        <a:xfrm>
          <a:off x="0" y="0"/>
          <a:ext cx="0" cy="0"/>
          <a:chOff x="0" y="0"/>
          <a:chExt cx="0" cy="0"/>
        </a:xfrm>
      </p:grpSpPr>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8">
    <p:spTree>
      <p:nvGrpSpPr>
        <p:cNvPr id="1" name=""/>
        <p:cNvGrpSpPr/>
        <p:nvPr/>
      </p:nvGrpSpPr>
      <p:grpSpPr>
        <a:xfrm>
          <a:off x="0" y="0"/>
          <a:ext cx="0" cy="0"/>
          <a:chOff x="0" y="0"/>
          <a:chExt cx="0" cy="0"/>
        </a:xfrm>
      </p:grpSpPr>
      <p:sp>
        <p:nvSpPr>
          <p:cNvPr id="58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583" name="Title Text"/>
          <p:cNvSpPr txBox="1">
            <a:spLocks noGrp="1"/>
          </p:cNvSpPr>
          <p:nvPr>
            <p:ph type="title"/>
          </p:nvPr>
        </p:nvSpPr>
        <p:spPr>
          <a:xfrm>
            <a:off x="1866900" y="0"/>
            <a:ext cx="20637500"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84" name="Body Level One…"/>
          <p:cNvSpPr txBox="1">
            <a:spLocks noGrp="1"/>
          </p:cNvSpPr>
          <p:nvPr>
            <p:ph type="body" idx="1"/>
          </p:nvPr>
        </p:nvSpPr>
        <p:spPr>
          <a:xfrm>
            <a:off x="1219200" y="3200400"/>
            <a:ext cx="2194560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8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59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3" name="AiGLogo_Spanish_Process.pdf" descr="AiGLogo_Spanish_Process.pdf"/>
          <p:cNvPicPr>
            <a:picLocks noChangeAspect="1"/>
          </p:cNvPicPr>
          <p:nvPr/>
        </p:nvPicPr>
        <p:blipFill>
          <a:blip r:embed="rId2">
            <a:extLst/>
          </a:blip>
          <a:stretch>
            <a:fillRect/>
          </a:stretch>
        </p:blipFill>
        <p:spPr>
          <a:xfrm>
            <a:off x="15519400" y="10274300"/>
            <a:ext cx="5592892" cy="2565400"/>
          </a:xfrm>
          <a:prstGeom prst="rect">
            <a:avLst/>
          </a:prstGeom>
          <a:ln w="12700">
            <a:miter lim="400000"/>
          </a:ln>
        </p:spPr>
      </p:pic>
      <p:sp>
        <p:nvSpPr>
          <p:cNvPr id="594"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5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copy 5">
    <p:spTree>
      <p:nvGrpSpPr>
        <p:cNvPr id="1" name=""/>
        <p:cNvGrpSpPr/>
        <p:nvPr/>
      </p:nvGrpSpPr>
      <p:grpSpPr>
        <a:xfrm>
          <a:off x="0" y="0"/>
          <a:ext cx="0" cy="0"/>
          <a:chOff x="0" y="0"/>
          <a:chExt cx="0" cy="0"/>
        </a:xfrm>
      </p:grpSpPr>
      <p:sp>
        <p:nvSpPr>
          <p:cNvPr id="6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5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58" name="image5.png" descr="image5.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59"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6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610"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611"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copy 6">
    <p:spTree>
      <p:nvGrpSpPr>
        <p:cNvPr id="1" name=""/>
        <p:cNvGrpSpPr/>
        <p:nvPr/>
      </p:nvGrpSpPr>
      <p:grpSpPr>
        <a:xfrm>
          <a:off x="0" y="0"/>
          <a:ext cx="0" cy="0"/>
          <a:chOff x="0" y="0"/>
          <a:chExt cx="0" cy="0"/>
        </a:xfrm>
      </p:grpSpPr>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9">
    <p:spTree>
      <p:nvGrpSpPr>
        <p:cNvPr id="1" name=""/>
        <p:cNvGrpSpPr/>
        <p:nvPr/>
      </p:nvGrpSpPr>
      <p:grpSpPr>
        <a:xfrm>
          <a:off x="0" y="0"/>
          <a:ext cx="0" cy="0"/>
          <a:chOff x="0" y="0"/>
          <a:chExt cx="0" cy="0"/>
        </a:xfrm>
      </p:grpSpPr>
      <p:sp>
        <p:nvSpPr>
          <p:cNvPr id="6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27" name="image5.png" descr="image5.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62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2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638"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64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6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6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97000"/>
            <a:ext cx="20828000" cy="17272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663" name="Body Level One…"/>
          <p:cNvSpPr txBox="1">
            <a:spLocks noGrp="1"/>
          </p:cNvSpPr>
          <p:nvPr>
            <p:ph type="body" idx="1"/>
          </p:nvPr>
        </p:nvSpPr>
        <p:spPr>
          <a:xfrm>
            <a:off x="1765300" y="3429000"/>
            <a:ext cx="20828000" cy="96520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671"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72"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80"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0" y="-457200"/>
            <a:ext cx="24384000" cy="457200"/>
          </a:xfrm>
          <a:prstGeom prst="rect">
            <a:avLst/>
          </a:prstGeom>
          <a:effectLst/>
        </p:spPr>
        <p:txBody>
          <a:bodyPr anchor="ctr"/>
          <a:lstStyle>
            <a:lvl1pPr marL="146050" indent="-111125" algn="l" defTabSz="1295400">
              <a:defRPr sz="2200" b="1">
                <a:solidFill>
                  <a:srgbClr val="FFFFFF"/>
                </a:solidFill>
                <a:uFill>
                  <a:solidFill>
                    <a:srgbClr val="FFFFFF"/>
                  </a:solidFill>
                </a:uFill>
                <a:latin typeface="Helvetica"/>
                <a:ea typeface="Helvetica"/>
                <a:cs typeface="Helvetica"/>
                <a:sym typeface="Helvetica"/>
              </a:defRPr>
            </a:lvl1pPr>
          </a:lstStyle>
          <a:p>
            <a:r>
              <a:t>Title Text</a:t>
            </a:r>
          </a:p>
        </p:txBody>
      </p:sp>
      <p:sp>
        <p:nvSpPr>
          <p:cNvPr id="6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68" name="Sand_ocean.jpg" descr="Sand_ocean.jpg"/>
          <p:cNvPicPr>
            <a:picLocks noChangeAspect="1"/>
          </p:cNvPicPr>
          <p:nvPr/>
        </p:nvPicPr>
        <p:blipFill>
          <a:blip r:embed="rId2">
            <a:extLst/>
          </a:blip>
          <a:stretch>
            <a:fillRect/>
          </a:stretch>
        </p:blipFill>
        <p:spPr>
          <a:xfrm>
            <a:off x="0" y="0"/>
            <a:ext cx="24387175" cy="13716000"/>
          </a:xfrm>
          <a:prstGeom prst="rect">
            <a:avLst/>
          </a:prstGeom>
          <a:ln w="12700"/>
        </p:spPr>
      </p:pic>
      <p:sp>
        <p:nvSpPr>
          <p:cNvPr id="69" name="Title Text"/>
          <p:cNvSpPr txBox="1">
            <a:spLocks noGrp="1"/>
          </p:cNvSpPr>
          <p:nvPr>
            <p:ph type="title"/>
          </p:nvPr>
        </p:nvSpPr>
        <p:spPr>
          <a:xfrm>
            <a:off x="1778231" y="1041400"/>
            <a:ext cx="20830713" cy="1930401"/>
          </a:xfrm>
          <a:prstGeom prst="rect">
            <a:avLst/>
          </a:prstGeom>
          <a:ln>
            <a:round/>
          </a:ln>
          <a:effectLst/>
        </p:spPr>
        <p:txBody>
          <a:bodyPr lIns="50800" tIns="50800" rIns="50800" bIns="50800"/>
          <a:lstStyle>
            <a:lvl1pPr defTabSz="914400">
              <a:defRPr sz="11700">
                <a:effectLst>
                  <a:outerShdw blurRad="38100" dist="38100" dir="2700000" rotWithShape="0">
                    <a:srgbClr val="000000">
                      <a:alpha val="43137"/>
                    </a:srgbClr>
                  </a:outerShdw>
                </a:effectLst>
                <a:uFill>
                  <a:solidFill>
                    <a:srgbClr val="E2DEAB"/>
                  </a:solidFill>
                </a:uFill>
              </a:defRPr>
            </a:lvl1pPr>
          </a:lstStyle>
          <a:p>
            <a:r>
              <a:t>Title Text</a:t>
            </a:r>
          </a:p>
        </p:txBody>
      </p:sp>
      <p:sp>
        <p:nvSpPr>
          <p:cNvPr id="70" name="Body Level One…"/>
          <p:cNvSpPr txBox="1">
            <a:spLocks noGrp="1"/>
          </p:cNvSpPr>
          <p:nvPr>
            <p:ph type="body" idx="1"/>
          </p:nvPr>
        </p:nvSpPr>
        <p:spPr>
          <a:xfrm>
            <a:off x="1765528" y="2971800"/>
            <a:ext cx="20868819" cy="10744200"/>
          </a:xfrm>
          <a:prstGeom prst="rect">
            <a:avLst/>
          </a:prstGeom>
          <a:ln>
            <a:round/>
          </a:ln>
          <a:effectLst/>
        </p:spPr>
        <p:txBody>
          <a:bodyPr lIns="50800" tIns="50800" rIns="50800" bIns="50800">
            <a:noAutofit/>
          </a:bodyPr>
          <a:lstStyle>
            <a:lvl1pPr defTabSz="914400">
              <a:defRPr sz="8000">
                <a:effectLst>
                  <a:outerShdw blurRad="38100" dist="38100" dir="2700000" rotWithShape="0">
                    <a:srgbClr val="000000">
                      <a:alpha val="43137"/>
                    </a:srgbClr>
                  </a:outerShdw>
                </a:effectLst>
                <a:uFill>
                  <a:solidFill>
                    <a:srgbClr val="E2DEAB"/>
                  </a:solidFill>
                </a:uFill>
              </a:defRPr>
            </a:lvl1pPr>
            <a:lvl2pPr defTabSz="914400">
              <a:defRPr sz="8000">
                <a:effectLst>
                  <a:outerShdw blurRad="38100" dist="38100" dir="2700000" rotWithShape="0">
                    <a:srgbClr val="000000">
                      <a:alpha val="43137"/>
                    </a:srgbClr>
                  </a:outerShdw>
                </a:effectLst>
                <a:uFill>
                  <a:solidFill>
                    <a:srgbClr val="E2DEAB"/>
                  </a:solidFill>
                </a:uFill>
              </a:defRPr>
            </a:lvl2pPr>
            <a:lvl3pPr defTabSz="914400">
              <a:defRPr sz="8000">
                <a:effectLst>
                  <a:outerShdw blurRad="38100" dist="38100" dir="2700000" rotWithShape="0">
                    <a:srgbClr val="000000">
                      <a:alpha val="43137"/>
                    </a:srgbClr>
                  </a:outerShdw>
                </a:effectLst>
                <a:uFill>
                  <a:solidFill>
                    <a:srgbClr val="E2DEAB"/>
                  </a:solidFill>
                </a:uFill>
              </a:defRPr>
            </a:lvl3pPr>
            <a:lvl4pPr defTabSz="914400">
              <a:defRPr sz="8000">
                <a:effectLst>
                  <a:outerShdw blurRad="38100" dist="38100" dir="2700000" rotWithShape="0">
                    <a:srgbClr val="000000">
                      <a:alpha val="43137"/>
                    </a:srgbClr>
                  </a:outerShdw>
                </a:effectLst>
                <a:uFill>
                  <a:solidFill>
                    <a:srgbClr val="E2DEAB"/>
                  </a:solidFill>
                </a:uFill>
              </a:defRPr>
            </a:lvl4pPr>
            <a:lvl5pPr defTabSz="914400">
              <a:defRPr sz="8000">
                <a:effectLst>
                  <a:outerShdw blurRad="38100" dist="38100" dir="2700000" rotWithShape="0">
                    <a:srgbClr val="000000">
                      <a:alpha val="43137"/>
                    </a:srgbClr>
                  </a:outerShdw>
                </a:effectLst>
                <a:uFill>
                  <a:solidFill>
                    <a:srgbClr val="E2DEAB"/>
                  </a:solidFill>
                </a:uFill>
              </a:defRPr>
            </a:lvl5p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696" name="Title Text"/>
          <p:cNvSpPr txBox="1">
            <a:spLocks noGrp="1"/>
          </p:cNvSpPr>
          <p:nvPr>
            <p:ph type="title"/>
          </p:nvPr>
        </p:nvSpPr>
        <p:spPr>
          <a:xfrm>
            <a:off x="1219200" y="184149"/>
            <a:ext cx="21945600" cy="3016251"/>
          </a:xfrm>
          <a:prstGeom prst="rect">
            <a:avLst/>
          </a:prstGeom>
          <a:effectLst/>
        </p:spPr>
        <p:txBody>
          <a:bodyPr lIns="50800" tIns="50800" rIns="50800" bIns="50800" anchor="ctr"/>
          <a:lstStyle>
            <a:lvl1pPr marL="81280" marR="81280" algn="ctr"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697" name="Body Level One…"/>
          <p:cNvSpPr txBox="1">
            <a:spLocks noGrp="1"/>
          </p:cNvSpPr>
          <p:nvPr>
            <p:ph type="body" idx="1"/>
          </p:nvPr>
        </p:nvSpPr>
        <p:spPr>
          <a:xfrm>
            <a:off x="1219200" y="3200400"/>
            <a:ext cx="21945600" cy="10515600"/>
          </a:xfrm>
          <a:prstGeom prst="rect">
            <a:avLst/>
          </a:prstGeom>
          <a:effectLst/>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698"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705" name="SS logo.jpg" descr="SS logo.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16"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defRPr sz="11600" b="1">
                <a:solidFill>
                  <a:srgbClr val="444444"/>
                </a:solidFill>
                <a:latin typeface="+mj-lt"/>
                <a:ea typeface="+mj-ea"/>
                <a:cs typeface="+mj-cs"/>
                <a:sym typeface="Calibri"/>
              </a:defRPr>
            </a:lvl1pPr>
          </a:lstStyle>
          <a:p>
            <a:r>
              <a:t>Title Text</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31"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2"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3"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algn="l" defTabSz="914400">
              <a:defRPr sz="1200">
                <a:uFill>
                  <a:solidFill>
                    <a:srgbClr val="000000"/>
                  </a:solidFill>
                </a:uFill>
              </a:defRPr>
            </a:pPr>
            <a:endParaRPr/>
          </a:p>
        </p:txBody>
      </p:sp>
      <p:sp>
        <p:nvSpPr>
          <p:cNvPr id="734" name="Title Text"/>
          <p:cNvSpPr txBox="1">
            <a:spLocks noGrp="1"/>
          </p:cNvSpPr>
          <p:nvPr>
            <p:ph type="title"/>
          </p:nvPr>
        </p:nvSpPr>
        <p:spPr>
          <a:xfrm>
            <a:off x="1866900" y="0"/>
            <a:ext cx="20637500" cy="2705100"/>
          </a:xfrm>
          <a:prstGeom prst="rect">
            <a:avLst/>
          </a:prstGeom>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35"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pic>
        <p:nvPicPr>
          <p:cNvPr id="750"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7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67"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768" name="Title Text"/>
          <p:cNvSpPr txBox="1">
            <a:spLocks noGrp="1"/>
          </p:cNvSpPr>
          <p:nvPr>
            <p:ph type="title"/>
          </p:nvPr>
        </p:nvSpPr>
        <p:spPr>
          <a:xfrm>
            <a:off x="1866900" y="863600"/>
            <a:ext cx="20637500" cy="1841500"/>
          </a:xfrm>
          <a:prstGeom prst="rect">
            <a:avLst/>
          </a:prstGeom>
          <a:effectLst/>
        </p:spPr>
        <p:txBody>
          <a:bodyPr lIns="50800" tIns="50800" rIns="50800" bIns="50800" anchor="b"/>
          <a:lstStyle>
            <a:lvl1pPr algn="ctr">
              <a:defRPr sz="11600" b="1">
                <a:solidFill>
                  <a:srgbClr val="444444"/>
                </a:solidFill>
                <a:latin typeface="+mj-lt"/>
                <a:ea typeface="+mj-ea"/>
                <a:cs typeface="+mj-cs"/>
                <a:sym typeface="Calibri"/>
              </a:defRPr>
            </a:lvl1pPr>
          </a:lstStyle>
          <a:p>
            <a:r>
              <a:t>Title Text</a:t>
            </a:r>
          </a:p>
        </p:txBody>
      </p:sp>
      <p:sp>
        <p:nvSpPr>
          <p:cNvPr id="7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77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777"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77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785"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786"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787"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algn="ct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788" name="Body Level One…"/>
          <p:cNvSpPr txBox="1">
            <a:spLocks noGrp="1"/>
          </p:cNvSpPr>
          <p:nvPr>
            <p:ph type="body" idx="1"/>
          </p:nvPr>
        </p:nvSpPr>
        <p:spPr>
          <a:xfrm>
            <a:off x="1219358" y="3200404"/>
            <a:ext cx="21948460" cy="10515596"/>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8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9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97" name="Title Text"/>
          <p:cNvSpPr txBox="1">
            <a:spLocks noGrp="1"/>
          </p:cNvSpPr>
          <p:nvPr>
            <p:ph type="title"/>
          </p:nvPr>
        </p:nvSpPr>
        <p:spPr>
          <a:xfrm>
            <a:off x="2374900" y="1384300"/>
            <a:ext cx="19596100" cy="1536700"/>
          </a:xfrm>
          <a:prstGeom prst="rect">
            <a:avLst/>
          </a:prstGeom>
        </p:spPr>
        <p:txBody>
          <a:bodyPr/>
          <a:lstStyle>
            <a:lvl1pPr>
              <a:defRPr>
                <a:solidFill>
                  <a:srgbClr val="FFFFFF"/>
                </a:solidFill>
                <a:latin typeface="Geared Slab Extrabold"/>
                <a:ea typeface="Geared Slab Extrabold"/>
                <a:cs typeface="Geared Slab Extrabold"/>
                <a:sym typeface="Geared Slab Extrabold"/>
              </a:defRPr>
            </a:lvl1pPr>
          </a:lstStyle>
          <a:p>
            <a:r>
              <a:t>Title Text</a:t>
            </a:r>
          </a:p>
        </p:txBody>
      </p:sp>
      <p:sp>
        <p:nvSpPr>
          <p:cNvPr id="798" name="Body Level One…"/>
          <p:cNvSpPr txBox="1">
            <a:spLocks noGrp="1"/>
          </p:cNvSpPr>
          <p:nvPr>
            <p:ph type="body" idx="1"/>
          </p:nvPr>
        </p:nvSpPr>
        <p:spPr>
          <a:xfrm>
            <a:off x="2311400" y="3060700"/>
            <a:ext cx="19685000" cy="9359900"/>
          </a:xfrm>
          <a:prstGeom prst="rect">
            <a:avLst/>
          </a:prstGeom>
        </p:spPr>
        <p:txBody>
          <a:bodyPr/>
          <a:lstStyle>
            <a:lvl1pPr>
              <a:defRPr>
                <a:solidFill>
                  <a:srgbClr val="FFFFFF"/>
                </a:solidFill>
                <a:effectLst>
                  <a:outerShdw blurRad="12700" dist="38100" dir="5400000" rotWithShape="0">
                    <a:srgbClr val="000000">
                      <a:alpha val="71999"/>
                    </a:srgbClr>
                  </a:outerShdw>
                </a:effectLst>
              </a:defRPr>
            </a:lvl1pPr>
            <a:lvl2pPr>
              <a:defRPr>
                <a:solidFill>
                  <a:srgbClr val="FFFFFF"/>
                </a:solidFill>
                <a:effectLst>
                  <a:outerShdw blurRad="12700" dist="38100" dir="5400000" rotWithShape="0">
                    <a:srgbClr val="000000">
                      <a:alpha val="71999"/>
                    </a:srgbClr>
                  </a:outerShdw>
                </a:effectLst>
              </a:defRPr>
            </a:lvl2pPr>
            <a:lvl3pPr>
              <a:defRPr>
                <a:solidFill>
                  <a:srgbClr val="FFFFFF"/>
                </a:solidFill>
                <a:effectLst>
                  <a:outerShdw blurRad="12700" dist="38100" dir="5400000" rotWithShape="0">
                    <a:srgbClr val="000000">
                      <a:alpha val="71999"/>
                    </a:srgbClr>
                  </a:outerShdw>
                </a:effectLst>
              </a:defRPr>
            </a:lvl3pPr>
            <a:lvl4pPr>
              <a:defRPr>
                <a:solidFill>
                  <a:srgbClr val="FFFFFF"/>
                </a:solidFill>
                <a:effectLst>
                  <a:outerShdw blurRad="12700" dist="38100" dir="5400000" rotWithShape="0">
                    <a:srgbClr val="000000">
                      <a:alpha val="71999"/>
                    </a:srgbClr>
                  </a:outerShdw>
                </a:effectLst>
              </a:defRPr>
            </a:lvl4pPr>
            <a:lvl5pPr>
              <a:defRPr>
                <a:solidFill>
                  <a:srgbClr val="FFFFFF"/>
                </a:solidFill>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Blank">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22799515" y="13061950"/>
            <a:ext cx="368301" cy="381000"/>
          </a:xfrm>
          <a:prstGeom prst="rect">
            <a:avLst/>
          </a:prstGeom>
          <a:ln w="9525">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06"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07" name="Title Text"/>
          <p:cNvSpPr txBox="1">
            <a:spLocks noGrp="1"/>
          </p:cNvSpPr>
          <p:nvPr>
            <p:ph type="title"/>
          </p:nvPr>
        </p:nvSpPr>
        <p:spPr>
          <a:xfrm>
            <a:off x="2324100" y="1384300"/>
            <a:ext cx="19697700" cy="1562100"/>
          </a:xfrm>
          <a:prstGeom prst="rect">
            <a:avLst/>
          </a:prstGeom>
        </p:spPr>
        <p:txBody>
          <a:bodyPr/>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8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815"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16" name="Title Text"/>
          <p:cNvSpPr txBox="1">
            <a:spLocks noGrp="1"/>
          </p:cNvSpPr>
          <p:nvPr>
            <p:ph type="title"/>
          </p:nvPr>
        </p:nvSpPr>
        <p:spPr>
          <a:xfrm>
            <a:off x="1778000" y="1384300"/>
            <a:ext cx="20828000" cy="9537700"/>
          </a:xfrm>
          <a:prstGeom prst="rect">
            <a:avLst/>
          </a:prstGeom>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817" name="Body Level One…"/>
          <p:cNvSpPr txBox="1">
            <a:spLocks noGrp="1"/>
          </p:cNvSpPr>
          <p:nvPr>
            <p:ph type="body" sz="quarter" idx="1"/>
          </p:nvPr>
        </p:nvSpPr>
        <p:spPr>
          <a:xfrm>
            <a:off x="1752600" y="10909300"/>
            <a:ext cx="20866100" cy="1689100"/>
          </a:xfrm>
          <a:prstGeom prst="rect">
            <a:avLst/>
          </a:prstGeom>
        </p:spPr>
        <p:txBody>
          <a:bodyPr>
            <a:noAutofit/>
          </a:bodyPr>
          <a:lstStyle>
            <a:lvl1pPr>
              <a:defRPr sz="3600">
                <a:solidFill>
                  <a:srgbClr val="FEFCDD"/>
                </a:solidFill>
              </a:defRPr>
            </a:lvl1pPr>
            <a:lvl2pPr>
              <a:defRPr sz="3600">
                <a:solidFill>
                  <a:srgbClr val="FEFCDD"/>
                </a:solidFill>
              </a:defRPr>
            </a:lvl2pPr>
            <a:lvl3pPr>
              <a:defRPr sz="3600">
                <a:solidFill>
                  <a:srgbClr val="FEFCDD"/>
                </a:solidFill>
              </a:defRPr>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r>
              <a:t>Body Level Four</a:t>
            </a:r>
          </a:p>
          <a:p>
            <a:pPr lvl="4"/>
            <a:r>
              <a:t>Body Level Five</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3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836"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837" name="Rounded Rectangle"/>
          <p:cNvSpPr/>
          <p:nvPr/>
        </p:nvSpPr>
        <p:spPr>
          <a:xfrm>
            <a:off x="-1155852" y="2832100"/>
            <a:ext cx="26228915" cy="368300"/>
          </a:xfrm>
          <a:prstGeom prst="roundRect">
            <a:avLst>
              <a:gd name="adj" fmla="val 48276"/>
            </a:avLst>
          </a:prstGeom>
          <a:solidFill>
            <a:srgbClr val="D6D6D6"/>
          </a:solidFill>
        </p:spPr>
        <p:txBody>
          <a:bodyPr lIns="0" tIns="0" rIns="0" bIns="0"/>
          <a:lstStyle/>
          <a:p>
            <a:pPr defTabSz="914400">
              <a:defRPr sz="6400">
                <a:uFill>
                  <a:solidFill>
                    <a:srgbClr val="000000"/>
                  </a:solidFill>
                </a:uFill>
              </a:defRPr>
            </a:pPr>
            <a:endParaRPr/>
          </a:p>
        </p:txBody>
      </p:sp>
      <p:sp>
        <p:nvSpPr>
          <p:cNvPr id="83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3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4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84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848" name="Title Text"/>
          <p:cNvSpPr txBox="1">
            <a:spLocks noGrp="1"/>
          </p:cNvSpPr>
          <p:nvPr>
            <p:ph type="title"/>
          </p:nvPr>
        </p:nvSpPr>
        <p:spPr>
          <a:xfrm>
            <a:off x="1219358" y="549275"/>
            <a:ext cx="21948460" cy="2651126"/>
          </a:xfrm>
          <a:prstGeom prst="rect">
            <a:avLst/>
          </a:prstGeom>
          <a:ln>
            <a:round/>
          </a:ln>
          <a:effectLst/>
        </p:spPr>
        <p:txBody>
          <a:bodyPr lIns="38100" tIns="38100" rIns="38100" bIns="38100"/>
          <a:lstStyle>
            <a:lvl1pPr algn="ct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849" name="Body Level One…"/>
          <p:cNvSpPr txBox="1">
            <a:spLocks noGrp="1"/>
          </p:cNvSpPr>
          <p:nvPr>
            <p:ph type="body" idx="1"/>
          </p:nvPr>
        </p:nvSpPr>
        <p:spPr>
          <a:xfrm>
            <a:off x="1219358" y="3200400"/>
            <a:ext cx="21948460" cy="10515600"/>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5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 Black copy 2">
    <p:spTree>
      <p:nvGrpSpPr>
        <p:cNvPr id="1" name=""/>
        <p:cNvGrpSpPr/>
        <p:nvPr/>
      </p:nvGrpSpPr>
      <p:grpSpPr>
        <a:xfrm>
          <a:off x="0" y="0"/>
          <a:ext cx="0" cy="0"/>
          <a:chOff x="0" y="0"/>
          <a:chExt cx="0" cy="0"/>
        </a:xfrm>
      </p:grpSpPr>
      <p:sp>
        <p:nvSpPr>
          <p:cNvPr id="865"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866"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6566365"/>
      </p:ext>
    </p:extLst>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435100" y="1473200"/>
            <a:ext cx="20904200" cy="2209800"/>
          </a:xfrm>
          <a:prstGeom prst="rect">
            <a:avLst/>
          </a:prstGeom>
        </p:spPr>
        <p:txBody>
          <a:bodyPr/>
          <a:lstStyle>
            <a:lvl1pPr algn="l"/>
          </a:lstStyle>
          <a:p>
            <a:r>
              <a:t>Title Text</a:t>
            </a:r>
          </a:p>
        </p:txBody>
      </p:sp>
      <p:sp>
        <p:nvSpPr>
          <p:cNvPr id="21" name="Body Level One…"/>
          <p:cNvSpPr txBox="1">
            <a:spLocks noGrp="1"/>
          </p:cNvSpPr>
          <p:nvPr>
            <p:ph type="body" idx="1"/>
          </p:nvPr>
        </p:nvSpPr>
        <p:spPr>
          <a:xfrm>
            <a:off x="1422400" y="3911600"/>
            <a:ext cx="21221700" cy="8991600"/>
          </a:xfrm>
          <a:prstGeom prst="rect">
            <a:avLst/>
          </a:prstGeom>
        </p:spPr>
        <p:txBody>
          <a:bodyPr/>
          <a:lstStyle>
            <a:lvl1pPr>
              <a:defRPr>
                <a:latin typeface="DejaVu Sans Condensed"/>
                <a:ea typeface="DejaVu Sans Condensed"/>
                <a:cs typeface="DejaVu Sans Condensed"/>
                <a:sym typeface="DejaVu Sans Condensed"/>
              </a:defRPr>
            </a:lvl1pPr>
            <a:lvl2pPr>
              <a:defRPr>
                <a:latin typeface="DejaVu Sans Condensed"/>
                <a:ea typeface="DejaVu Sans Condensed"/>
                <a:cs typeface="DejaVu Sans Condensed"/>
                <a:sym typeface="DejaVu Sans Condensed"/>
              </a:defRPr>
            </a:lvl2pPr>
            <a:lvl3pPr>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80024432"/>
      </p:ext>
    </p:extLst>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8000" y="1384300"/>
            <a:ext cx="20828000" cy="100457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686590"/>
      </p:ext>
    </p:extLst>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Quote, Referenc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778000" y="1574800"/>
            <a:ext cx="20828000" cy="86360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8" name="Body Level One…"/>
          <p:cNvSpPr txBox="1">
            <a:spLocks noGrp="1"/>
          </p:cNvSpPr>
          <p:nvPr>
            <p:ph type="body" sz="quarter" idx="1"/>
          </p:nvPr>
        </p:nvSpPr>
        <p:spPr>
          <a:xfrm>
            <a:off x="1752600" y="10198100"/>
            <a:ext cx="20866100" cy="1689100"/>
          </a:xfrm>
          <a:prstGeom prst="rect">
            <a:avLst/>
          </a:prstGeom>
        </p:spPr>
        <p:txBody>
          <a:bodyPr lIns="0" tIns="0" rIns="0" bIns="0" anchor="b"/>
          <a:lstStyle>
            <a:lvl1pPr>
              <a:defRPr sz="3600">
                <a:latin typeface="DejaVu Sans Condensed"/>
                <a:ea typeface="DejaVu Sans Condensed"/>
                <a:cs typeface="DejaVu Sans Condensed"/>
                <a:sym typeface="DejaVu Sans Condensed"/>
              </a:defRPr>
            </a:lvl1pPr>
            <a:lvl2pPr>
              <a:defRPr sz="3600">
                <a:latin typeface="DejaVu Sans Condensed"/>
                <a:ea typeface="DejaVu Sans Condensed"/>
                <a:cs typeface="DejaVu Sans Condensed"/>
                <a:sym typeface="DejaVu Sans Condensed"/>
              </a:defRPr>
            </a:lvl2pPr>
            <a:lvl3pPr>
              <a:defRPr sz="3600">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57039178"/>
      </p:ext>
    </p:extLst>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6689380"/>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5"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buClr>
                <a:srgbClr val="000000"/>
              </a:buClr>
              <a:defRPr>
                <a:uFill>
                  <a:solidFill>
                    <a:srgbClr val="000000"/>
                  </a:solidFill>
                </a:uFill>
              </a:defRPr>
            </a:pPr>
            <a:endParaRPr/>
          </a:p>
        </p:txBody>
      </p:sp>
      <p:sp>
        <p:nvSpPr>
          <p:cNvPr id="86" name="Rounded Rectangle"/>
          <p:cNvSpPr/>
          <p:nvPr/>
        </p:nvSpPr>
        <p:spPr>
          <a:xfrm>
            <a:off x="-1473393" y="876300"/>
            <a:ext cx="26228915" cy="1816100"/>
          </a:xfrm>
          <a:prstGeom prst="roundRect">
            <a:avLst>
              <a:gd name="adj" fmla="val 10486"/>
            </a:avLst>
          </a:prstGeom>
          <a:solidFill>
            <a:srgbClr val="D6D6D6"/>
          </a:solidFill>
        </p:spPr>
        <p:txBody>
          <a:bodyPr lIns="0" tIns="0" rIns="0" bIns="0"/>
          <a:lstStyle/>
          <a:p>
            <a:pPr defTabSz="914400">
              <a:defRPr sz="6400">
                <a:uFill>
                  <a:solidFill>
                    <a:srgbClr val="000000"/>
                  </a:solidFill>
                </a:uFill>
              </a:defRPr>
            </a:pPr>
            <a:endParaRPr/>
          </a:p>
        </p:txBody>
      </p:sp>
      <p:sp>
        <p:nvSpPr>
          <p:cNvPr id="87" name="Rounded Rectangle"/>
          <p:cNvSpPr/>
          <p:nvPr/>
        </p:nvSpPr>
        <p:spPr>
          <a:xfrm>
            <a:off x="-1155852" y="2832100"/>
            <a:ext cx="26228915" cy="368300"/>
          </a:xfrm>
          <a:prstGeom prst="roundRect">
            <a:avLst>
              <a:gd name="adj" fmla="val 50000"/>
            </a:avLst>
          </a:prstGeom>
          <a:solidFill>
            <a:srgbClr val="D6D6D6"/>
          </a:solidFill>
        </p:spPr>
        <p:txBody>
          <a:bodyPr lIns="0" tIns="0" rIns="0" bIns="0"/>
          <a:lstStyle/>
          <a:p>
            <a:pPr defTabSz="914400">
              <a:defRPr sz="6400">
                <a:uFill>
                  <a:solidFill>
                    <a:srgbClr val="000000"/>
                  </a:solidFill>
                </a:uFill>
              </a:defRPr>
            </a:pPr>
            <a:endParaRPr/>
          </a:p>
        </p:txBody>
      </p:sp>
      <p:sp>
        <p:nvSpPr>
          <p:cNvPr id="88" name="Title Text"/>
          <p:cNvSpPr txBox="1">
            <a:spLocks noGrp="1"/>
          </p:cNvSpPr>
          <p:nvPr>
            <p:ph type="title"/>
          </p:nvPr>
        </p:nvSpPr>
        <p:spPr>
          <a:xfrm>
            <a:off x="1867142" y="0"/>
            <a:ext cx="20640188" cy="2705100"/>
          </a:xfrm>
          <a:prstGeom prst="rect">
            <a:avLst/>
          </a:prstGeom>
          <a:ln w="9525">
            <a:round/>
          </a:ln>
          <a:effectLst/>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89" name="Body Level One…"/>
          <p:cNvSpPr txBox="1">
            <a:spLocks noGrp="1"/>
          </p:cNvSpPr>
          <p:nvPr>
            <p:ph type="body" idx="1"/>
          </p:nvPr>
        </p:nvSpPr>
        <p:spPr>
          <a:xfrm>
            <a:off x="1219358" y="3200412"/>
            <a:ext cx="21948460" cy="10515588"/>
          </a:xfrm>
          <a:prstGeom prst="rect">
            <a:avLst/>
          </a:prstGeom>
          <a:ln>
            <a:round/>
          </a:ln>
          <a:effectLst/>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53" name="Title Text"/>
          <p:cNvSpPr txBox="1">
            <a:spLocks noGrp="1"/>
          </p:cNvSpPr>
          <p:nvPr>
            <p:ph type="title"/>
          </p:nvPr>
        </p:nvSpPr>
        <p:spPr>
          <a:xfrm>
            <a:off x="1739900" y="10972800"/>
            <a:ext cx="20904200" cy="2209800"/>
          </a:xfrm>
          <a:prstGeom prst="rect">
            <a:avLst/>
          </a:prstGeom>
        </p:spPr>
        <p:txBody>
          <a:bodyPr/>
          <a:lstStyle>
            <a:lvl1pPr>
              <a:defRPr sz="11000"/>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357416"/>
      </p:ext>
    </p:extLst>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62"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8048191"/>
      </p:ext>
    </p:extLst>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70"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71"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8090754"/>
      </p:ext>
    </p:extLst>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FFFFFF"/>
                </a:solidFill>
                <a:latin typeface="Gill Sans"/>
                <a:ea typeface="Gill Sans"/>
                <a:cs typeface="Gill Sans"/>
                <a:sym typeface="Gill Sans"/>
              </a:defRPr>
            </a:lvl1pPr>
          </a:lstStyle>
          <a:p>
            <a:r>
              <a:t>Title Text</a:t>
            </a:r>
          </a:p>
        </p:txBody>
      </p:sp>
      <p:sp>
        <p:nvSpPr>
          <p:cNvPr id="80" name="Body Level One…"/>
          <p:cNvSpPr txBox="1">
            <a:spLocks noGrp="1"/>
          </p:cNvSpPr>
          <p:nvPr>
            <p:ph type="body" idx="1"/>
          </p:nvPr>
        </p:nvSpPr>
        <p:spPr>
          <a:xfrm>
            <a:off x="1739900" y="3898900"/>
            <a:ext cx="20904200" cy="8547100"/>
          </a:xfrm>
          <a:prstGeom prst="rect">
            <a:avLst/>
          </a:prstGeom>
        </p:spPr>
        <p:txBody>
          <a:bodyPr anchor="ctr"/>
          <a:lstStyle>
            <a:lvl1pPr marL="1117600" indent="-800100">
              <a:spcBef>
                <a:spcPts val="5200"/>
              </a:spcBef>
              <a:buSzPct val="171000"/>
              <a:buChar char="•"/>
              <a:defRPr sz="5600">
                <a:solidFill>
                  <a:srgbClr val="FFFFFF"/>
                </a:solidFill>
                <a:latin typeface="Gill Sans"/>
                <a:ea typeface="Gill Sans"/>
                <a:cs typeface="Gill Sans"/>
                <a:sym typeface="Gill Sans"/>
              </a:defRPr>
            </a:lvl1pPr>
            <a:lvl2pPr marL="1562100" indent="-800100">
              <a:spcBef>
                <a:spcPts val="5200"/>
              </a:spcBef>
              <a:buSzPct val="171000"/>
              <a:buChar char="•"/>
              <a:defRPr sz="5600">
                <a:solidFill>
                  <a:srgbClr val="FFFFFF"/>
                </a:solidFill>
                <a:latin typeface="Gill Sans"/>
                <a:ea typeface="Gill Sans"/>
                <a:cs typeface="Gill Sans"/>
                <a:sym typeface="Gill Sans"/>
              </a:defRPr>
            </a:lvl2pPr>
            <a:lvl3pPr marL="2006600" indent="-800100">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58798207"/>
      </p:ext>
    </p:extLst>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0" y="-457200"/>
            <a:ext cx="24384000" cy="457200"/>
          </a:xfrm>
          <a:prstGeom prst="rect">
            <a:avLst/>
          </a:prstGeom>
        </p:spPr>
        <p:txBody>
          <a:bodyPr lIns="0" tIns="0" rIns="0" bIns="0"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89"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177491484"/>
      </p:ext>
    </p:extLst>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6"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3330475"/>
      </p:ext>
    </p:extLst>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10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105"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4139607976"/>
      </p:ext>
    </p:extLst>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70774905"/>
      </p:ext>
    </p:extLst>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12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1753292"/>
      </p:ext>
    </p:extLst>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13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31" name="image9.png" descr="image9.png"/>
          <p:cNvPicPr>
            <a:picLocks noChangeAspect="1"/>
          </p:cNvPicPr>
          <p:nvPr/>
        </p:nvPicPr>
        <p:blipFill>
          <a:blip r:embed="rId2">
            <a:extLst/>
          </a:blip>
          <a:stretch>
            <a:fillRect/>
          </a:stretch>
        </p:blipFill>
        <p:spPr>
          <a:xfrm>
            <a:off x="15521756" y="10274300"/>
            <a:ext cx="5601430" cy="2566989"/>
          </a:xfrm>
          <a:prstGeom prst="rect">
            <a:avLst/>
          </a:prstGeom>
        </p:spPr>
      </p:pic>
      <p:sp>
        <p:nvSpPr>
          <p:cNvPr id="13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extLst>
      <p:ext uri="{BB962C8B-B14F-4D97-AF65-F5344CB8AC3E}">
        <p14:creationId xmlns:p14="http://schemas.microsoft.com/office/powerpoint/2010/main" val="278209677"/>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theme" Target="../theme/theme1.xml"/><Relationship Id="rId86"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7.xml"/><Relationship Id="rId14" Type="http://schemas.openxmlformats.org/officeDocument/2006/relationships/slideLayout" Target="../slideLayouts/slideLayout98.xml"/><Relationship Id="rId15" Type="http://schemas.openxmlformats.org/officeDocument/2006/relationships/slideLayout" Target="../slideLayouts/slideLayout99.xml"/><Relationship Id="rId16" Type="http://schemas.openxmlformats.org/officeDocument/2006/relationships/slideLayout" Target="../slideLayouts/slideLayout100.xml"/><Relationship Id="rId17" Type="http://schemas.openxmlformats.org/officeDocument/2006/relationships/slideLayout" Target="../slideLayouts/slideLayout101.xml"/><Relationship Id="rId18" Type="http://schemas.openxmlformats.org/officeDocument/2006/relationships/slideLayout" Target="../slideLayouts/slideLayout102.xml"/><Relationship Id="rId19" Type="http://schemas.openxmlformats.org/officeDocument/2006/relationships/slideLayout" Target="../slideLayouts/slideLayout103.xml"/><Relationship Id="rId63" Type="http://schemas.openxmlformats.org/officeDocument/2006/relationships/slideLayout" Target="../slideLayouts/slideLayout147.xml"/><Relationship Id="rId64" Type="http://schemas.openxmlformats.org/officeDocument/2006/relationships/slideLayout" Target="../slideLayouts/slideLayout148.xml"/><Relationship Id="rId65" Type="http://schemas.openxmlformats.org/officeDocument/2006/relationships/slideLayout" Target="../slideLayouts/slideLayout149.xml"/><Relationship Id="rId66" Type="http://schemas.openxmlformats.org/officeDocument/2006/relationships/slideLayout" Target="../slideLayouts/slideLayout150.xml"/><Relationship Id="rId67" Type="http://schemas.openxmlformats.org/officeDocument/2006/relationships/slideLayout" Target="../slideLayouts/slideLayout151.xml"/><Relationship Id="rId68" Type="http://schemas.openxmlformats.org/officeDocument/2006/relationships/slideLayout" Target="../slideLayouts/slideLayout152.xml"/><Relationship Id="rId69" Type="http://schemas.openxmlformats.org/officeDocument/2006/relationships/slideLayout" Target="../slideLayouts/slideLayout153.xml"/><Relationship Id="rId50" Type="http://schemas.openxmlformats.org/officeDocument/2006/relationships/slideLayout" Target="../slideLayouts/slideLayout134.xml"/><Relationship Id="rId51" Type="http://schemas.openxmlformats.org/officeDocument/2006/relationships/slideLayout" Target="../slideLayouts/slideLayout135.xml"/><Relationship Id="rId52" Type="http://schemas.openxmlformats.org/officeDocument/2006/relationships/slideLayout" Target="../slideLayouts/slideLayout136.xml"/><Relationship Id="rId53" Type="http://schemas.openxmlformats.org/officeDocument/2006/relationships/slideLayout" Target="../slideLayouts/slideLayout137.xml"/><Relationship Id="rId54" Type="http://schemas.openxmlformats.org/officeDocument/2006/relationships/slideLayout" Target="../slideLayouts/slideLayout138.xml"/><Relationship Id="rId55" Type="http://schemas.openxmlformats.org/officeDocument/2006/relationships/slideLayout" Target="../slideLayouts/slideLayout139.xml"/><Relationship Id="rId56" Type="http://schemas.openxmlformats.org/officeDocument/2006/relationships/slideLayout" Target="../slideLayouts/slideLayout140.xml"/><Relationship Id="rId57" Type="http://schemas.openxmlformats.org/officeDocument/2006/relationships/slideLayout" Target="../slideLayouts/slideLayout141.xml"/><Relationship Id="rId58" Type="http://schemas.openxmlformats.org/officeDocument/2006/relationships/slideLayout" Target="../slideLayouts/slideLayout142.xml"/><Relationship Id="rId59" Type="http://schemas.openxmlformats.org/officeDocument/2006/relationships/slideLayout" Target="../slideLayouts/slideLayout143.xml"/><Relationship Id="rId40" Type="http://schemas.openxmlformats.org/officeDocument/2006/relationships/slideLayout" Target="../slideLayouts/slideLayout124.xml"/><Relationship Id="rId41" Type="http://schemas.openxmlformats.org/officeDocument/2006/relationships/slideLayout" Target="../slideLayouts/slideLayout125.xml"/><Relationship Id="rId42" Type="http://schemas.openxmlformats.org/officeDocument/2006/relationships/slideLayout" Target="../slideLayouts/slideLayout126.xml"/><Relationship Id="rId43" Type="http://schemas.openxmlformats.org/officeDocument/2006/relationships/slideLayout" Target="../slideLayouts/slideLayout127.xml"/><Relationship Id="rId44" Type="http://schemas.openxmlformats.org/officeDocument/2006/relationships/slideLayout" Target="../slideLayouts/slideLayout128.xml"/><Relationship Id="rId45" Type="http://schemas.openxmlformats.org/officeDocument/2006/relationships/slideLayout" Target="../slideLayouts/slideLayout129.xml"/><Relationship Id="rId46" Type="http://schemas.openxmlformats.org/officeDocument/2006/relationships/slideLayout" Target="../slideLayouts/slideLayout130.xml"/><Relationship Id="rId47" Type="http://schemas.openxmlformats.org/officeDocument/2006/relationships/slideLayout" Target="../slideLayouts/slideLayout131.xml"/><Relationship Id="rId48" Type="http://schemas.openxmlformats.org/officeDocument/2006/relationships/slideLayout" Target="../slideLayouts/slideLayout132.xml"/><Relationship Id="rId49" Type="http://schemas.openxmlformats.org/officeDocument/2006/relationships/slideLayout" Target="../slideLayouts/slideLayout133.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30" Type="http://schemas.openxmlformats.org/officeDocument/2006/relationships/slideLayout" Target="../slideLayouts/slideLayout114.xml"/><Relationship Id="rId31" Type="http://schemas.openxmlformats.org/officeDocument/2006/relationships/slideLayout" Target="../slideLayouts/slideLayout115.xml"/><Relationship Id="rId32" Type="http://schemas.openxmlformats.org/officeDocument/2006/relationships/slideLayout" Target="../slideLayouts/slideLayout116.xml"/><Relationship Id="rId33" Type="http://schemas.openxmlformats.org/officeDocument/2006/relationships/slideLayout" Target="../slideLayouts/slideLayout117.xml"/><Relationship Id="rId34" Type="http://schemas.openxmlformats.org/officeDocument/2006/relationships/slideLayout" Target="../slideLayouts/slideLayout118.xml"/><Relationship Id="rId35" Type="http://schemas.openxmlformats.org/officeDocument/2006/relationships/slideLayout" Target="../slideLayouts/slideLayout119.xml"/><Relationship Id="rId36" Type="http://schemas.openxmlformats.org/officeDocument/2006/relationships/slideLayout" Target="../slideLayouts/slideLayout120.xml"/><Relationship Id="rId37" Type="http://schemas.openxmlformats.org/officeDocument/2006/relationships/slideLayout" Target="../slideLayouts/slideLayout121.xml"/><Relationship Id="rId38" Type="http://schemas.openxmlformats.org/officeDocument/2006/relationships/slideLayout" Target="../slideLayouts/slideLayout122.xml"/><Relationship Id="rId39" Type="http://schemas.openxmlformats.org/officeDocument/2006/relationships/slideLayout" Target="../slideLayouts/slideLayout123.xml"/><Relationship Id="rId70" Type="http://schemas.openxmlformats.org/officeDocument/2006/relationships/slideLayout" Target="../slideLayouts/slideLayout154.xml"/><Relationship Id="rId71" Type="http://schemas.openxmlformats.org/officeDocument/2006/relationships/slideLayout" Target="../slideLayouts/slideLayout155.xml"/><Relationship Id="rId72" Type="http://schemas.openxmlformats.org/officeDocument/2006/relationships/slideLayout" Target="../slideLayouts/slideLayout156.xml"/><Relationship Id="rId20" Type="http://schemas.openxmlformats.org/officeDocument/2006/relationships/slideLayout" Target="../slideLayouts/slideLayout104.xml"/><Relationship Id="rId21" Type="http://schemas.openxmlformats.org/officeDocument/2006/relationships/slideLayout" Target="../slideLayouts/slideLayout105.xml"/><Relationship Id="rId22" Type="http://schemas.openxmlformats.org/officeDocument/2006/relationships/slideLayout" Target="../slideLayouts/slideLayout106.xml"/><Relationship Id="rId23" Type="http://schemas.openxmlformats.org/officeDocument/2006/relationships/slideLayout" Target="../slideLayouts/slideLayout107.xml"/><Relationship Id="rId24" Type="http://schemas.openxmlformats.org/officeDocument/2006/relationships/slideLayout" Target="../slideLayouts/slideLayout108.xml"/><Relationship Id="rId25" Type="http://schemas.openxmlformats.org/officeDocument/2006/relationships/slideLayout" Target="../slideLayouts/slideLayout109.xml"/><Relationship Id="rId26" Type="http://schemas.openxmlformats.org/officeDocument/2006/relationships/slideLayout" Target="../slideLayouts/slideLayout110.xml"/><Relationship Id="rId27" Type="http://schemas.openxmlformats.org/officeDocument/2006/relationships/slideLayout" Target="../slideLayouts/slideLayout111.xml"/><Relationship Id="rId28" Type="http://schemas.openxmlformats.org/officeDocument/2006/relationships/slideLayout" Target="../slideLayouts/slideLayout112.xml"/><Relationship Id="rId29" Type="http://schemas.openxmlformats.org/officeDocument/2006/relationships/slideLayout" Target="../slideLayouts/slideLayout113.xml"/><Relationship Id="rId73" Type="http://schemas.openxmlformats.org/officeDocument/2006/relationships/slideLayout" Target="../slideLayouts/slideLayout157.xml"/><Relationship Id="rId74" Type="http://schemas.openxmlformats.org/officeDocument/2006/relationships/slideLayout" Target="../slideLayouts/slideLayout158.xml"/><Relationship Id="rId75" Type="http://schemas.openxmlformats.org/officeDocument/2006/relationships/theme" Target="../theme/theme2.xml"/><Relationship Id="rId76" Type="http://schemas.openxmlformats.org/officeDocument/2006/relationships/image" Target="../media/image16.jpeg"/><Relationship Id="rId60" Type="http://schemas.openxmlformats.org/officeDocument/2006/relationships/slideLayout" Target="../slideLayouts/slideLayout144.xml"/><Relationship Id="rId61" Type="http://schemas.openxmlformats.org/officeDocument/2006/relationships/slideLayout" Target="../slideLayouts/slideLayout145.xml"/><Relationship Id="rId62" Type="http://schemas.openxmlformats.org/officeDocument/2006/relationships/slideLayout" Target="../slideLayouts/slideLayout146.xml"/><Relationship Id="rId10" Type="http://schemas.openxmlformats.org/officeDocument/2006/relationships/slideLayout" Target="../slideLayouts/slideLayout94.xml"/><Relationship Id="rId11" Type="http://schemas.openxmlformats.org/officeDocument/2006/relationships/slideLayout" Target="../slideLayouts/slideLayout95.xml"/><Relationship Id="rId12"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3.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and_ocean.jpg" descr="Sand_ocean.jpg"/>
          <p:cNvPicPr>
            <a:picLocks noChangeAspect="1"/>
          </p:cNvPicPr>
          <p:nvPr/>
        </p:nvPicPr>
        <p:blipFill>
          <a:blip r:embed="rId86">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78000" y="1016000"/>
            <a:ext cx="20828000"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p>
            <a:r>
              <a:t>Title Text</a:t>
            </a:r>
          </a:p>
        </p:txBody>
      </p:sp>
      <p:sp>
        <p:nvSpPr>
          <p:cNvPr id="4" name="Body Level One…"/>
          <p:cNvSpPr txBox="1">
            <a:spLocks noGrp="1"/>
          </p:cNvSpPr>
          <p:nvPr>
            <p:ph type="body" idx="1"/>
          </p:nvPr>
        </p:nvSpPr>
        <p:spPr>
          <a:xfrm>
            <a:off x="1765300" y="2971800"/>
            <a:ext cx="20942300" cy="972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6" r:id="rId75"/>
    <p:sldLayoutId id="2147483728" r:id="rId76"/>
    <p:sldLayoutId id="2147483729" r:id="rId77"/>
    <p:sldLayoutId id="2147483730" r:id="rId78"/>
    <p:sldLayoutId id="2147483731" r:id="rId79"/>
    <p:sldLayoutId id="2147483732" r:id="rId80"/>
    <p:sldLayoutId id="2147483733" r:id="rId81"/>
    <p:sldLayoutId id="2147483735" r:id="rId82"/>
    <p:sldLayoutId id="2147483736" r:id="rId83"/>
    <p:sldLayoutId id="2147483738" r:id="rId84"/>
  </p:sldLayoutIdLst>
  <p:transition xmlns:p14="http://schemas.microsoft.com/office/powerpoint/2010/main" spd="med"/>
  <p:txStyles>
    <p:titleStyle>
      <a:lvl1pPr marL="0" marR="0" indent="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1pPr>
      <a:lvl2pPr marL="0" marR="0" indent="228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2pPr>
      <a:lvl3pPr marL="0" marR="0" indent="457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3pPr>
      <a:lvl4pPr marL="0" marR="0" indent="685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4pPr>
      <a:lvl5pPr marL="0" marR="0" indent="9144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5pPr>
      <a:lvl6pPr marL="0" marR="0" indent="11430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6pPr>
      <a:lvl7pPr marL="0" marR="0" indent="13716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7pPr>
      <a:lvl8pPr marL="0" marR="0" indent="16002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8pPr>
      <a:lvl9pPr marL="0" marR="0" indent="1828800" algn="r" defTabSz="825500" rtl="0" latinLnBrk="0">
        <a:lnSpc>
          <a:spcPct val="100000"/>
        </a:lnSpc>
        <a:spcBef>
          <a:spcPts val="0"/>
        </a:spcBef>
        <a:spcAft>
          <a:spcPts val="0"/>
        </a:spcAft>
        <a:buClrTx/>
        <a:buSzTx/>
        <a:buFontTx/>
        <a:buNone/>
        <a:tabLst/>
        <a:defRPr sz="11500" b="0" i="0" u="none" strike="noStrike" cap="none" spc="0" baseline="0">
          <a:ln>
            <a:noFill/>
          </a:ln>
          <a:solidFill>
            <a:srgbClr val="E2DEAB"/>
          </a:solidFill>
          <a:uFillTx/>
          <a:latin typeface="+mn-lt"/>
          <a:ea typeface="+mn-ea"/>
          <a:cs typeface="+mn-cs"/>
          <a:sym typeface="GoudyTwenty"/>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aper_Red_GeneralBG.jpg" descr="Paper_Red_GeneralBG.jpg"/>
          <p:cNvPicPr>
            <a:picLocks noChangeAspect="1"/>
          </p:cNvPicPr>
          <p:nvPr/>
        </p:nvPicPr>
        <p:blipFill>
          <a:blip r:embed="rId76">
            <a:extLst/>
          </a:blip>
          <a:stretch>
            <a:fillRect/>
          </a:stretch>
        </p:blipFill>
        <p:spPr>
          <a:xfrm>
            <a:off x="0" y="0"/>
            <a:ext cx="24384000" cy="13716000"/>
          </a:xfrm>
          <a:prstGeom prst="rect">
            <a:avLst/>
          </a:prstGeom>
          <a:ln w="12700">
            <a:miter lim="400000"/>
          </a:ln>
        </p:spPr>
      </p:pic>
      <p:sp>
        <p:nvSpPr>
          <p:cNvPr id="3" name="Title Text"/>
          <p:cNvSpPr txBox="1">
            <a:spLocks noGrp="1"/>
          </p:cNvSpPr>
          <p:nvPr>
            <p:ph type="title"/>
          </p:nvPr>
        </p:nvSpPr>
        <p:spPr>
          <a:xfrm>
            <a:off x="1739900" y="5753100"/>
            <a:ext cx="209042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Title Text</a:t>
            </a:r>
          </a:p>
        </p:txBody>
      </p:sp>
      <p:sp>
        <p:nvSpPr>
          <p:cNvPr id="4" name="Body Level One…"/>
          <p:cNvSpPr txBox="1">
            <a:spLocks noGrp="1"/>
          </p:cNvSpPr>
          <p:nvPr>
            <p:ph type="body" idx="1"/>
          </p:nvPr>
        </p:nvSpPr>
        <p:spPr>
          <a:xfrm>
            <a:off x="1422400" y="4140200"/>
            <a:ext cx="21221700" cy="876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extLst>
      <p:ext uri="{BB962C8B-B14F-4D97-AF65-F5344CB8AC3E}">
        <p14:creationId xmlns:p14="http://schemas.microsoft.com/office/powerpoint/2010/main" val="4082473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 id="2147483791" r:id="rId50"/>
    <p:sldLayoutId id="2147483792" r:id="rId51"/>
    <p:sldLayoutId id="2147483793" r:id="rId52"/>
    <p:sldLayoutId id="2147483794" r:id="rId53"/>
    <p:sldLayoutId id="2147483795" r:id="rId54"/>
    <p:sldLayoutId id="2147483796" r:id="rId55"/>
    <p:sldLayoutId id="2147483797" r:id="rId56"/>
    <p:sldLayoutId id="2147483798" r:id="rId57"/>
    <p:sldLayoutId id="2147483799" r:id="rId58"/>
    <p:sldLayoutId id="2147483800" r:id="rId59"/>
    <p:sldLayoutId id="2147483801" r:id="rId60"/>
    <p:sldLayoutId id="2147483802" r:id="rId61"/>
    <p:sldLayoutId id="2147483803" r:id="rId62"/>
    <p:sldLayoutId id="2147483804" r:id="rId63"/>
    <p:sldLayoutId id="2147483805" r:id="rId64"/>
    <p:sldLayoutId id="2147483806" r:id="rId65"/>
    <p:sldLayoutId id="2147483807" r:id="rId66"/>
    <p:sldLayoutId id="2147483808" r:id="rId67"/>
    <p:sldLayoutId id="2147483809" r:id="rId68"/>
    <p:sldLayoutId id="2147483810" r:id="rId69"/>
    <p:sldLayoutId id="2147483811" r:id="rId70"/>
    <p:sldLayoutId id="2147483812" r:id="rId71"/>
    <p:sldLayoutId id="2147483813" r:id="rId72"/>
    <p:sldLayoutId id="2147483814" r:id="rId73"/>
    <p:sldLayoutId id="2147483815" r:id="rId74"/>
  </p:sldLayoutIdLst>
  <p:transition xmlns:p14="http://schemas.microsoft.com/office/powerpoint/2010/main" spd="med"/>
  <p:txStyles>
    <p:titleStyle>
      <a:lvl1pPr marL="0" marR="0" indent="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1pPr>
      <a:lvl2pPr marL="0" marR="0" indent="228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2pPr>
      <a:lvl3pPr marL="0" marR="0" indent="457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3pPr>
      <a:lvl4pPr marL="0" marR="0" indent="685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4pPr>
      <a:lvl5pPr marL="0" marR="0" indent="9144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5pPr>
      <a:lvl6pPr marL="0" marR="0" indent="11430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6pPr>
      <a:lvl7pPr marL="0" marR="0" indent="1371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7pPr>
      <a:lvl8pPr marL="0" marR="0" indent="1600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8pPr>
      <a:lvl9pPr marL="0" marR="0" indent="1828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algn="l"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3095559875"/>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1" Type="http://schemas.openxmlformats.org/officeDocument/2006/relationships/slideLayout" Target="../slideLayouts/slideLayout169.xml"/><Relationship Id="rId2" Type="http://schemas.openxmlformats.org/officeDocument/2006/relationships/notesSlide" Target="../notesSlides/notesSlide5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3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5.jpe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eg"/><Relationship Id="rId3"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5.xml"/><Relationship Id="rId2"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55.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27.jpeg"/><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2.png"/><Relationship Id="rId1" Type="http://schemas.openxmlformats.org/officeDocument/2006/relationships/slideLayout" Target="../slideLayouts/slideLayout5.xml"/><Relationship Id="rId2"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2.png"/><Relationship Id="rId1" Type="http://schemas.openxmlformats.org/officeDocument/2006/relationships/slideLayout" Target="../slideLayouts/slideLayout5.xml"/><Relationship Id="rId2"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2.png"/><Relationship Id="rId5" Type="http://schemas.openxmlformats.org/officeDocument/2006/relationships/image" Target="../media/image87.png"/><Relationship Id="rId1" Type="http://schemas.openxmlformats.org/officeDocument/2006/relationships/slideLayout" Target="../slideLayouts/slideLayout40.xml"/><Relationship Id="rId2"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7.png"/><Relationship Id="rId1" Type="http://schemas.openxmlformats.org/officeDocument/2006/relationships/slideLayout" Target="../slideLayouts/slideLayout40.xml"/><Relationship Id="rId2" Type="http://schemas.openxmlformats.org/officeDocument/2006/relationships/image" Target="../media/image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jpeg"/><Relationship Id="rId6" Type="http://schemas.openxmlformats.org/officeDocument/2006/relationships/image" Target="../media/image96.png"/><Relationship Id="rId7" Type="http://schemas.openxmlformats.org/officeDocument/2006/relationships/image" Target="../media/image97.jpeg"/><Relationship Id="rId8" Type="http://schemas.openxmlformats.org/officeDocument/2006/relationships/image" Target="../media/image98.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jpeg"/><Relationship Id="rId3" Type="http://schemas.openxmlformats.org/officeDocument/2006/relationships/image" Target="../media/image10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7.jpeg"/><Relationship Id="rId3" Type="http://schemas.openxmlformats.org/officeDocument/2006/relationships/image" Target="../media/image10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10.jpeg"/><Relationship Id="rId5" Type="http://schemas.openxmlformats.org/officeDocument/2006/relationships/image" Target="../media/image105.jpeg"/><Relationship Id="rId6" Type="http://schemas.openxmlformats.org/officeDocument/2006/relationships/image" Target="../media/image111.jpeg"/><Relationship Id="rId7" Type="http://schemas.openxmlformats.org/officeDocument/2006/relationships/image" Target="../media/image112.jpeg"/><Relationship Id="rId8" Type="http://schemas.openxmlformats.org/officeDocument/2006/relationships/image" Target="../media/image113.jpe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72.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jpeg"/><Relationship Id="rId5" Type="http://schemas.openxmlformats.org/officeDocument/2006/relationships/image" Target="../media/image117.png"/><Relationship Id="rId1" Type="http://schemas.openxmlformats.org/officeDocument/2006/relationships/slideLayout" Target="../slideLayouts/slideLayout3.xml"/><Relationship Id="rId2" Type="http://schemas.openxmlformats.org/officeDocument/2006/relationships/image" Target="../media/image114.jpe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jpeg"/><Relationship Id="rId5" Type="http://schemas.openxmlformats.org/officeDocument/2006/relationships/image" Target="../media/image121.png"/><Relationship Id="rId6" Type="http://schemas.openxmlformats.org/officeDocument/2006/relationships/image" Target="../media/image122.jpeg"/><Relationship Id="rId7" Type="http://schemas.openxmlformats.org/officeDocument/2006/relationships/image" Target="../media/image123.png"/><Relationship Id="rId1" Type="http://schemas.openxmlformats.org/officeDocument/2006/relationships/slideLayout" Target="../slideLayouts/slideLayout3.xml"/><Relationship Id="rId2" Type="http://schemas.openxmlformats.org/officeDocument/2006/relationships/image" Target="../media/image11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7.jpe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5.xml"/><Relationship Id="rId2" Type="http://schemas.openxmlformats.org/officeDocument/2006/relationships/image" Target="../media/image12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31.jpeg"/></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29.png"/><Relationship Id="rId5" Type="http://schemas.openxmlformats.org/officeDocument/2006/relationships/image" Target="../media/image133.pn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8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29.pn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5.jpeg"/><Relationship Id="rId3" Type="http://schemas.openxmlformats.org/officeDocument/2006/relationships/image" Target="../media/image13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7.png"/><Relationship Id="rId3" Type="http://schemas.openxmlformats.org/officeDocument/2006/relationships/image" Target="../media/image138.png"/></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29.png"/><Relationship Id="rId5" Type="http://schemas.openxmlformats.org/officeDocument/2006/relationships/image" Target="../media/image133.png"/><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3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44.png"/><Relationship Id="rId3" Type="http://schemas.openxmlformats.org/officeDocument/2006/relationships/image" Target="../media/image14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4.png"/><Relationship Id="rId3" Type="http://schemas.openxmlformats.org/officeDocument/2006/relationships/image" Target="../media/image14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147.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lstStyle>
            <a:lvl1pPr algn="ctr">
              <a:lnSpc>
                <a:spcPct val="90000"/>
              </a:lnSpc>
              <a:defRPr sz="13500">
                <a:latin typeface="+mn-lt"/>
                <a:ea typeface="+mn-ea"/>
                <a:cs typeface="+mn-cs"/>
                <a:sym typeface="GoudyTwenty"/>
              </a:defRPr>
            </a:lvl1pPr>
          </a:lstStyle>
          <a:p>
            <a:r>
              <a:rPr lang="pl-PL" dirty="0"/>
              <a:t>Miliony lat</a:t>
            </a:r>
            <a:endParaRPr dirty="0"/>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rPr lang="pl-PL" dirty="0"/>
              <a:t>- o źródłach idei</a:t>
            </a:r>
          </a:p>
          <a:p>
            <a:pPr>
              <a:defRPr sz="10000">
                <a:solidFill>
                  <a:srgbClr val="F6A029"/>
                </a:solidFill>
                <a:latin typeface="+mn-lt"/>
                <a:ea typeface="+mn-ea"/>
                <a:cs typeface="+mn-cs"/>
                <a:sym typeface="GoudyTwenty"/>
              </a:defRPr>
            </a:pPr>
            <a:r>
              <a:rPr lang="pl-PL" dirty="0"/>
              <a:t>i jej zgubnym wpływie</a:t>
            </a:r>
            <a:endParaRPr dirty="0"/>
          </a:p>
        </p:txBody>
      </p:sp>
    </p:spTree>
    <p:extLst>
      <p:ext uri="{BB962C8B-B14F-4D97-AF65-F5344CB8AC3E}">
        <p14:creationId xmlns:p14="http://schemas.microsoft.com/office/powerpoint/2010/main" val="2005734269"/>
      </p:ext>
    </p:extLst>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 name="image8.jpg" descr="image8.jpg"/>
          <p:cNvPicPr>
            <a:picLocks noChangeAspect="1"/>
          </p:cNvPicPr>
          <p:nvPr/>
        </p:nvPicPr>
        <p:blipFill>
          <a:blip r:embed="rId2">
            <a:extLst/>
          </a:blip>
          <a:stretch>
            <a:fillRect/>
          </a:stretch>
        </p:blipFill>
        <p:spPr>
          <a:xfrm>
            <a:off x="0" y="0"/>
            <a:ext cx="24387175" cy="13716000"/>
          </a:xfrm>
          <a:prstGeom prst="rect">
            <a:avLst/>
          </a:prstGeom>
        </p:spPr>
      </p:pic>
      <p:sp>
        <p:nvSpPr>
          <p:cNvPr id="974" name="EXPERIMENTAL…"/>
          <p:cNvSpPr txBox="1"/>
          <p:nvPr/>
        </p:nvSpPr>
        <p:spPr>
          <a:xfrm>
            <a:off x="1222270" y="457200"/>
            <a:ext cx="22364701" cy="5156540"/>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FFFB00"/>
              </a:buClr>
            </a:pPr>
            <a:r>
              <a:rPr lang="pl-PL" sz="14300" dirty="0">
                <a:solidFill>
                  <a:schemeClr val="bg1"/>
                </a:solidFill>
              </a:rPr>
              <a:t>NAUKA</a:t>
            </a:r>
            <a:r>
              <a:rPr lang="pl-PL" sz="14300" dirty="0"/>
              <a:t> </a:t>
            </a:r>
            <a:r>
              <a:rPr lang="pl-PL" sz="14300" dirty="0">
                <a:solidFill>
                  <a:srgbClr val="FFFB00"/>
                </a:solidFill>
                <a:uFill>
                  <a:solidFill>
                    <a:srgbClr val="FFFB00"/>
                  </a:solidFill>
                </a:uFill>
              </a:rPr>
              <a:t>EKSPERYMENTALNA</a:t>
            </a:r>
            <a:endParaRPr sz="14300" dirty="0">
              <a:solidFill>
                <a:srgbClr val="FFFB00"/>
              </a:solidFill>
              <a:uFill>
                <a:solidFill>
                  <a:srgbClr val="FFFB00"/>
                </a:solidFill>
              </a:uFill>
            </a:endParaRPr>
          </a:p>
          <a:p>
            <a:pPr algn="r">
              <a:lnSpc>
                <a:spcPct val="75000"/>
              </a:lnSpc>
              <a:buClr>
                <a:srgbClr val="000000"/>
              </a:buClr>
              <a:defRPr>
                <a:solidFill>
                  <a:srgbClr val="FFFFFF"/>
                </a:solidFill>
              </a:defRPr>
            </a:pPr>
            <a:endParaRPr sz="14300" dirty="0"/>
          </a:p>
        </p:txBody>
      </p:sp>
      <p:sp>
        <p:nvSpPr>
          <p:cNvPr id="975" name="OBSERVATIONAL…"/>
          <p:cNvSpPr txBox="1"/>
          <p:nvPr/>
        </p:nvSpPr>
        <p:spPr>
          <a:xfrm>
            <a:off x="1222270" y="448574"/>
            <a:ext cx="22364700" cy="3510898"/>
          </a:xfrm>
          <a:prstGeom prst="rect">
            <a:avLst/>
          </a:prstGeom>
          <a:effectLst>
            <a:outerShdw blurRad="12700" dist="35921" dir="2700000" rotWithShape="0">
              <a:srgbClr val="000000"/>
            </a:outerShdw>
          </a:effectLst>
          <a:extLst>
            <a:ext uri="{C572A759-6A51-4108-AA02-DFA0A04FC94B}">
              <ma14:wrappingTextBoxFlag xmlns:ma14="http://schemas.microsoft.com/office/mac/drawingml/2011/main" val="1"/>
            </a:ext>
          </a:extLst>
        </p:spPr>
        <p:txBody>
          <a:bodyPr lIns="101600" tIns="101600" rIns="101600" bIns="101600">
            <a:spAutoFit/>
          </a:bodyPr>
          <a:lstStyle/>
          <a:p>
            <a:pPr algn="r">
              <a:lnSpc>
                <a:spcPct val="75000"/>
              </a:lnSpc>
              <a:buClr>
                <a:srgbClr val="000000"/>
              </a:buClr>
              <a:defRPr>
                <a:solidFill>
                  <a:srgbClr val="FFFFFF"/>
                </a:solidFill>
              </a:defRPr>
            </a:pPr>
            <a:r>
              <a:rPr lang="pl-PL" sz="14300" dirty="0"/>
              <a:t>NAUKA </a:t>
            </a:r>
          </a:p>
          <a:p>
            <a:pPr algn="r">
              <a:lnSpc>
                <a:spcPct val="75000"/>
              </a:lnSpc>
              <a:buClr>
                <a:srgbClr val="000000"/>
              </a:buClr>
              <a:defRPr>
                <a:solidFill>
                  <a:srgbClr val="FFFFFF"/>
                </a:solidFill>
              </a:defRPr>
            </a:pPr>
            <a:r>
              <a:rPr lang="pl-PL" sz="14300" dirty="0">
                <a:solidFill>
                  <a:srgbClr val="FFFB00"/>
                </a:solidFill>
                <a:uFill>
                  <a:solidFill>
                    <a:srgbClr val="FFFB00"/>
                  </a:solidFill>
                </a:uFill>
              </a:rPr>
              <a:t>OBSERWACYJNA</a:t>
            </a:r>
            <a:endParaRPr sz="14300" dirty="0"/>
          </a:p>
        </p:txBody>
      </p:sp>
      <p:sp>
        <p:nvSpPr>
          <p:cNvPr id="5" name="Rectangle 4">
            <a:extLst>
              <a:ext uri="{FF2B5EF4-FFF2-40B4-BE49-F238E27FC236}">
                <a16:creationId xmlns:a16="http://schemas.microsoft.com/office/drawing/2014/main" xmlns="" id="{F8213E24-8221-4E48-8A67-6CAFE4965AF0}"/>
              </a:ext>
            </a:extLst>
          </p:cNvPr>
          <p:cNvSpPr>
            <a:spLocks noChangeArrowheads="1"/>
          </p:cNvSpPr>
          <p:nvPr/>
        </p:nvSpPr>
        <p:spPr bwMode="auto">
          <a:xfrm>
            <a:off x="13730288" y="4984750"/>
            <a:ext cx="9648825" cy="669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en-US" sz="8600" dirty="0">
                <a:solidFill>
                  <a:schemeClr val="bg1"/>
                </a:solidFill>
                <a:latin typeface="DejaVu Sans" panose="020B0603030804020204" pitchFamily="34" charset="2"/>
              </a:rPr>
              <a:t>Biologia</a:t>
            </a:r>
          </a:p>
          <a:p>
            <a:pPr algn="r" eaLnBrk="1">
              <a:lnSpc>
                <a:spcPct val="100000"/>
              </a:lnSpc>
            </a:pPr>
            <a:r>
              <a:rPr lang="pl-PL" altLang="en-US" sz="8600" dirty="0">
                <a:solidFill>
                  <a:schemeClr val="bg1"/>
                </a:solidFill>
                <a:latin typeface="DejaVu Sans" panose="020B0603030804020204" pitchFamily="34" charset="2"/>
              </a:rPr>
              <a:t>Chemia</a:t>
            </a:r>
          </a:p>
          <a:p>
            <a:pPr algn="r" eaLnBrk="1">
              <a:lnSpc>
                <a:spcPct val="100000"/>
              </a:lnSpc>
            </a:pPr>
            <a:r>
              <a:rPr lang="pl-PL" altLang="en-US" sz="8600" dirty="0">
                <a:solidFill>
                  <a:schemeClr val="bg1"/>
                </a:solidFill>
                <a:latin typeface="DejaVu Sans" panose="020B0603030804020204" pitchFamily="34" charset="2"/>
              </a:rPr>
              <a:t>Fizyka</a:t>
            </a:r>
          </a:p>
          <a:p>
            <a:pPr algn="r" eaLnBrk="1">
              <a:lnSpc>
                <a:spcPct val="100000"/>
              </a:lnSpc>
            </a:pPr>
            <a:r>
              <a:rPr lang="pl-PL" altLang="en-US" sz="8600" dirty="0">
                <a:solidFill>
                  <a:schemeClr val="bg1"/>
                </a:solidFill>
                <a:latin typeface="DejaVu Sans" panose="020B0603030804020204" pitchFamily="34" charset="2"/>
              </a:rPr>
              <a:t>Inżynieria</a:t>
            </a:r>
          </a:p>
          <a:p>
            <a:pPr algn="r" eaLnBrk="1">
              <a:lnSpc>
                <a:spcPct val="100000"/>
              </a:lnSpc>
            </a:pPr>
            <a:r>
              <a:rPr lang="pl-PL" altLang="en-US" sz="8600" dirty="0">
                <a:solidFill>
                  <a:schemeClr val="bg1"/>
                </a:solidFill>
                <a:latin typeface="DejaVu Sans" panose="020B0603030804020204" pitchFamily="34" charset="2"/>
              </a:rPr>
              <a:t>Medycyna</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97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9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fill="hold" nodeType="clickEffect">
                                  <p:stCondLst>
                                    <p:cond delay="0"/>
                                  </p:stCondLst>
                                  <p:childTnLst>
                                    <p:set>
                                      <p:cBhvr additive="repl">
                                        <p:cTn id="13" dur="indefinite" fill="hold"/>
                                        <p:tgtEl>
                                          <p:spTgt spid="5"/>
                                        </p:tgtEl>
                                        <p:attrNameLst>
                                          <p:attrName>style.visibility</p:attrName>
                                        </p:attrNameLst>
                                      </p:cBhvr>
                                      <p:to>
                                        <p:strVal val="visible"/>
                                      </p:to>
                                    </p:set>
                                    <p:animEffect transition="in" filter="dissolve">
                                      <p:cBhvr additive="repl">
                                        <p:cTn id="14" dur="499"/>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 grpId="1" advAuto="0"/>
      <p:bldP spid="975" grpId="2"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28625431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kern="1200" dirty="0">
                <a:solidFill>
                  <a:srgbClr val="FFFFFF"/>
                </a:solidFill>
                <a:latin typeface="Arial" charset="0"/>
                <a:ea typeface="ＭＳ Ｐゴシック" charset="0"/>
              </a:rPr>
              <a:t>Stworzenie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725587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Grand Canyon, USA"/>
          <p:cNvSpPr txBox="1">
            <a:spLocks noGrp="1"/>
          </p:cNvSpPr>
          <p:nvPr>
            <p:ph type="title"/>
          </p:nvPr>
        </p:nvSpPr>
        <p:spPr>
          <a:xfrm>
            <a:off x="3479800" y="12065000"/>
            <a:ext cx="17399000" cy="1854200"/>
          </a:xfrm>
          <a:prstGeom prst="rect">
            <a:avLst/>
          </a:prstGeom>
        </p:spPr>
        <p:txBody>
          <a:bodyPr/>
          <a:lstStyle>
            <a:lvl1pPr algn="ctr">
              <a:defRPr>
                <a:latin typeface="+mn-lt"/>
                <a:ea typeface="+mn-ea"/>
                <a:cs typeface="+mn-cs"/>
                <a:sym typeface="GoudyTwenty"/>
              </a:defRPr>
            </a:lvl1pPr>
          </a:lstStyle>
          <a:p>
            <a:r>
              <a:rPr lang="pl-PL" dirty="0"/>
              <a:t>Wielki Kanion KOLORADO</a:t>
            </a:r>
            <a:endParaRPr dirty="0"/>
          </a:p>
        </p:txBody>
      </p:sp>
      <p:grpSp>
        <p:nvGrpSpPr>
          <p:cNvPr id="980" name="121088266_Thinkstock2012_GrandCanyon.jpg"/>
          <p:cNvGrpSpPr/>
          <p:nvPr/>
        </p:nvGrpSpPr>
        <p:grpSpPr>
          <a:xfrm>
            <a:off x="4000500" y="1062831"/>
            <a:ext cx="15849600" cy="10668001"/>
            <a:chOff x="0" y="0"/>
            <a:chExt cx="15849600" cy="10668000"/>
          </a:xfrm>
        </p:grpSpPr>
        <p:pic>
          <p:nvPicPr>
            <p:cNvPr id="979" name="121088266_Thinkstock2012_GrandCanyon.jpg" descr="121088266_Thinkstock2012_GrandCanyon.jpg"/>
            <p:cNvPicPr>
              <a:picLocks noChangeAspect="1"/>
            </p:cNvPicPr>
            <p:nvPr/>
          </p:nvPicPr>
          <p:blipFill>
            <a:blip r:embed="rId3">
              <a:extLst/>
            </a:blip>
            <a:stretch>
              <a:fillRect/>
            </a:stretch>
          </p:blipFill>
          <p:spPr>
            <a:xfrm>
              <a:off x="317500" y="304800"/>
              <a:ext cx="15227300" cy="10045700"/>
            </a:xfrm>
            <a:prstGeom prst="rect">
              <a:avLst/>
            </a:prstGeom>
            <a:ln>
              <a:noFill/>
            </a:ln>
            <a:effectLst/>
          </p:spPr>
        </p:pic>
        <p:pic>
          <p:nvPicPr>
            <p:cNvPr id="978" name="121088266_Thinkstock2012_GrandCanyon.jpg" descr="121088266_Thinkstock2012_GrandCanyon.jpg"/>
            <p:cNvPicPr>
              <a:picLocks/>
            </p:cNvPicPr>
            <p:nvPr/>
          </p:nvPicPr>
          <p:blipFill>
            <a:blip r:embed="rId4">
              <a:extLst/>
            </a:blip>
            <a:stretch>
              <a:fillRect/>
            </a:stretch>
          </p:blipFill>
          <p:spPr>
            <a:xfrm>
              <a:off x="0" y="0"/>
              <a:ext cx="15849600" cy="10668000"/>
            </a:xfrm>
            <a:prstGeom prst="rect">
              <a:avLst/>
            </a:prstGeom>
            <a:effectLst/>
          </p:spPr>
        </p:pic>
      </p:gr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4" name="Charles Darwin"/>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rPr lang="pl-PL" dirty="0"/>
              <a:t>Karol</a:t>
            </a:r>
            <a:r>
              <a:rPr dirty="0"/>
              <a:t> Darwin</a:t>
            </a:r>
          </a:p>
        </p:txBody>
      </p:sp>
      <p:grpSp>
        <p:nvGrpSpPr>
          <p:cNvPr id="987" name="WikipediaCommons_496px-Charles_Robert_Darwin_by_John_Collier_cropped.jpg"/>
          <p:cNvGrpSpPr/>
          <p:nvPr/>
        </p:nvGrpSpPr>
        <p:grpSpPr>
          <a:xfrm>
            <a:off x="7512675" y="647700"/>
            <a:ext cx="9340225" cy="11150600"/>
            <a:chOff x="0" y="0"/>
            <a:chExt cx="9340224" cy="11150600"/>
          </a:xfrm>
        </p:grpSpPr>
        <p:pic>
          <p:nvPicPr>
            <p:cNvPr id="986"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317500" y="304800"/>
              <a:ext cx="8717925" cy="10528300"/>
            </a:xfrm>
            <a:prstGeom prst="rect">
              <a:avLst/>
            </a:prstGeom>
            <a:ln>
              <a:noFill/>
            </a:ln>
            <a:effectLst/>
          </p:spPr>
        </p:pic>
        <p:pic>
          <p:nvPicPr>
            <p:cNvPr id="985" name="WikipediaCommons_496px-Charles_Robert_Darwin_by_John_Collier_cropped.jpg" descr="WikipediaCommons_496px-Charles_Robert_Darwin_by_John_Collier_cropped.jpg"/>
            <p:cNvPicPr>
              <a:picLocks/>
            </p:cNvPicPr>
            <p:nvPr/>
          </p:nvPicPr>
          <p:blipFill>
            <a:blip r:embed="rId4">
              <a:extLst/>
            </a:blip>
            <a:stretch>
              <a:fillRect/>
            </a:stretch>
          </p:blipFill>
          <p:spPr>
            <a:xfrm>
              <a:off x="0" y="0"/>
              <a:ext cx="9340225" cy="11150600"/>
            </a:xfrm>
            <a:prstGeom prst="rect">
              <a:avLst/>
            </a:prstGeom>
            <a:effectLst/>
          </p:spPr>
        </p:pic>
      </p:gr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1" name="TitleAndActionSafe"/>
          <p:cNvSpPr/>
          <p:nvPr/>
        </p:nvSpPr>
        <p:spPr>
          <a:xfrm>
            <a:off x="-12700" y="0"/>
            <a:ext cx="24396700" cy="13716000"/>
          </a:xfrm>
          <a:prstGeom prst="rect">
            <a:avLst/>
          </a:prstGeom>
          <a:solidFill>
            <a:srgbClr val="000000"/>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lstStyle>
            <a:lvl1pPr defTabSz="914400">
              <a:buClr>
                <a:srgbClr val="000000"/>
              </a:buClr>
              <a:defRPr>
                <a:uFill>
                  <a:solidFill>
                    <a:srgbClr val="000000"/>
                  </a:solidFill>
                </a:uFill>
              </a:defRPr>
            </a:lvl1pPr>
          </a:lstStyle>
          <a:p>
            <a:r>
              <a:t>TitleAndActionSafe</a:t>
            </a:r>
          </a:p>
        </p:txBody>
      </p:sp>
      <p:sp>
        <p:nvSpPr>
          <p:cNvPr id="9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993" name="droppedImage.pdf" descr="droppedImage.pdf"/>
          <p:cNvPicPr>
            <a:picLocks noChangeAspect="1"/>
          </p:cNvPicPr>
          <p:nvPr/>
        </p:nvPicPr>
        <p:blipFill>
          <a:blip r:embed="rId3">
            <a:extLst/>
          </a:blip>
          <a:stretch>
            <a:fillRect/>
          </a:stretch>
        </p:blipFill>
        <p:spPr>
          <a:xfrm>
            <a:off x="2298701" y="2651760"/>
            <a:ext cx="19786601" cy="8409306"/>
          </a:xfrm>
          <a:prstGeom prst="rect">
            <a:avLst/>
          </a:prstGeom>
          <a:ln w="12700">
            <a:miter lim="400000"/>
          </a:ln>
        </p:spPr>
      </p:pic>
      <p:sp>
        <p:nvSpPr>
          <p:cNvPr id="994" name="Saturn"/>
          <p:cNvSpPr txBox="1"/>
          <p:nvPr/>
        </p:nvSpPr>
        <p:spPr>
          <a:xfrm>
            <a:off x="4620111" y="2909341"/>
            <a:ext cx="3104159" cy="12573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000000"/>
              </a:buClr>
              <a:defRPr sz="8000">
                <a:solidFill>
                  <a:srgbClr val="FFFFFF"/>
                </a:solidFill>
                <a:uFill>
                  <a:solidFill>
                    <a:srgbClr val="FFFFFF"/>
                  </a:solidFill>
                </a:uFill>
                <a:latin typeface="DejaVu Sans Condensed"/>
                <a:ea typeface="DejaVu Sans Condensed"/>
                <a:cs typeface="DejaVu Sans Condensed"/>
                <a:sym typeface="DejaVu Sans Condensed"/>
              </a:defRPr>
            </a:lvl1pPr>
          </a:lstStyle>
          <a:p>
            <a:r>
              <a:t>Saturn</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99" name="Origin SCIENCE"/>
          <p:cNvSpPr txBox="1"/>
          <p:nvPr/>
        </p:nvSpPr>
        <p:spPr>
          <a:xfrm>
            <a:off x="3995050" y="1168400"/>
            <a:ext cx="16393911" cy="192360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pl-PL" dirty="0">
                <a:solidFill>
                  <a:srgbClr val="FFFFFF"/>
                </a:solidFill>
              </a:rPr>
              <a:t>NAUKA o pochodzeniu</a:t>
            </a:r>
            <a:endParaRPr dirty="0">
              <a:solidFill>
                <a:srgbClr val="FEFCDD"/>
              </a:solidFill>
            </a:endParaRPr>
          </a:p>
        </p:txBody>
      </p:sp>
      <p:sp>
        <p:nvSpPr>
          <p:cNvPr id="1000" name="“Legal-Historical Method”"/>
          <p:cNvSpPr txBox="1">
            <a:spLocks noGrp="1"/>
          </p:cNvSpPr>
          <p:nvPr>
            <p:ph type="body" sz="quarter" idx="1"/>
          </p:nvPr>
        </p:nvSpPr>
        <p:spPr>
          <a:xfrm>
            <a:off x="1511528" y="3225800"/>
            <a:ext cx="21348701" cy="1778001"/>
          </a:xfrm>
          <a:prstGeom prst="rect">
            <a:avLst/>
          </a:prstGeom>
        </p:spPr>
        <p:txBody>
          <a:bodyPr/>
          <a:lstStyle>
            <a:lvl1pPr algn="ctr">
              <a:buClr>
                <a:srgbClr val="F5F5F5"/>
              </a:buClr>
              <a:defRPr>
                <a:effectLst>
                  <a:outerShdw blurRad="38100" dist="38100" dir="2700000" rotWithShape="0">
                    <a:srgbClr val="000000">
                      <a:alpha val="43137"/>
                    </a:srgbClr>
                  </a:outerShdw>
                </a:effectLst>
              </a:defRPr>
            </a:lvl1pPr>
          </a:lstStyle>
          <a:p>
            <a:r>
              <a:rPr dirty="0"/>
              <a:t>“</a:t>
            </a:r>
            <a:r>
              <a:rPr lang="pl-PL" dirty="0"/>
              <a:t>Metoda prawno-historyczna</a:t>
            </a:r>
            <a:r>
              <a:rPr dirty="0"/>
              <a:t>”</a:t>
            </a:r>
          </a:p>
        </p:txBody>
      </p:sp>
      <p:sp>
        <p:nvSpPr>
          <p:cNvPr id="1001" name="Line"/>
          <p:cNvSpPr/>
          <p:nvPr/>
        </p:nvSpPr>
        <p:spPr>
          <a:xfrm>
            <a:off x="6515671" y="4597400"/>
            <a:ext cx="11000234"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2" name="The use of reliable, eyewitness testimony…"/>
          <p:cNvSpPr txBox="1"/>
          <p:nvPr/>
        </p:nvSpPr>
        <p:spPr>
          <a:xfrm>
            <a:off x="1511527" y="5435600"/>
            <a:ext cx="21348701" cy="6540252"/>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FEFCDD"/>
                </a:solidFill>
                <a:uFill>
                  <a:solidFill>
                    <a:srgbClr val="FEFCDD"/>
                  </a:solidFill>
                </a:uFill>
              </a:rPr>
              <a:t>Korzystanie z </a:t>
            </a:r>
            <a:r>
              <a:rPr lang="pl-PL" dirty="0">
                <a:solidFill>
                  <a:srgbClr val="F6A036"/>
                </a:solidFill>
                <a:uFill>
                  <a:solidFill>
                    <a:srgbClr val="F6A036"/>
                  </a:solidFill>
                </a:uFill>
              </a:rPr>
              <a:t>wiarygodnych</a:t>
            </a:r>
            <a:r>
              <a:rPr dirty="0">
                <a:solidFill>
                  <a:srgbClr val="F6A036"/>
                </a:solidFill>
                <a:uFill>
                  <a:solidFill>
                    <a:srgbClr val="F6A036"/>
                  </a:solidFill>
                </a:uFill>
              </a:rPr>
              <a:t>,</a:t>
            </a:r>
            <a:r>
              <a:rPr dirty="0"/>
              <a:t> </a:t>
            </a:r>
            <a:r>
              <a:rPr lang="pl-PL" dirty="0">
                <a:solidFill>
                  <a:srgbClr val="F6A029"/>
                </a:solidFill>
                <a:uFill>
                  <a:solidFill>
                    <a:srgbClr val="F6A029"/>
                  </a:solidFill>
                </a:uFill>
              </a:rPr>
              <a:t>naocznych świadectw</a:t>
            </a:r>
            <a:endParaRPr dirty="0">
              <a:solidFill>
                <a:srgbClr val="B6DE87"/>
              </a:solidFill>
              <a:uFill>
                <a:solidFill>
                  <a:srgbClr val="B6DE87"/>
                </a:solidFill>
              </a:uFill>
            </a:endParaRP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EFCDD"/>
                </a:solidFill>
                <a:uFill>
                  <a:solidFill>
                    <a:srgbClr val="FEFCDD"/>
                  </a:solidFill>
                </a:uFill>
              </a:rPr>
              <a:t>(</a:t>
            </a:r>
            <a:r>
              <a:rPr lang="pl-PL" dirty="0">
                <a:solidFill>
                  <a:srgbClr val="FEFCDD"/>
                </a:solidFill>
                <a:uFill>
                  <a:solidFill>
                    <a:srgbClr val="FEFCDD"/>
                  </a:solidFill>
                </a:uFill>
              </a:rPr>
              <a:t>jeśli są dostępne</a:t>
            </a:r>
            <a:r>
              <a:rPr dirty="0">
                <a:solidFill>
                  <a:srgbClr val="FEFCDD"/>
                </a:solidFill>
                <a:uFill>
                  <a:solidFill>
                    <a:srgbClr val="FEFCDD"/>
                  </a:solidFill>
                </a:uFill>
              </a:rPr>
              <a:t>) </a:t>
            </a: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FEFCDD"/>
                </a:solidFill>
                <a:uFill>
                  <a:solidFill>
                    <a:srgbClr val="FEFCDD"/>
                  </a:solidFill>
                </a:uFill>
              </a:rPr>
              <a:t>i</a:t>
            </a:r>
            <a:r>
              <a:rPr dirty="0"/>
              <a:t> </a:t>
            </a:r>
            <a:r>
              <a:rPr lang="pl-PL" dirty="0">
                <a:solidFill>
                  <a:srgbClr val="F6A029"/>
                </a:solidFill>
                <a:uFill>
                  <a:solidFill>
                    <a:srgbClr val="F6A029"/>
                  </a:solidFill>
                </a:uFill>
              </a:rPr>
              <a:t>obserwowalnych świadectw, </a:t>
            </a:r>
            <a:r>
              <a:rPr lang="pl-PL" dirty="0">
                <a:solidFill>
                  <a:schemeClr val="bg1"/>
                </a:solidFill>
                <a:uFill>
                  <a:solidFill>
                    <a:srgbClr val="F6A029"/>
                  </a:solidFill>
                </a:uFill>
              </a:rPr>
              <a:t>a</a:t>
            </a:r>
            <a:r>
              <a:rPr lang="pl-PL" dirty="0">
                <a:solidFill>
                  <a:srgbClr val="FEFCDD"/>
                </a:solidFill>
                <a:uFill>
                  <a:solidFill>
                    <a:srgbClr val="FEFCDD"/>
                  </a:solidFill>
                </a:uFill>
              </a:rPr>
              <a:t>by poznać </a:t>
            </a:r>
            <a:r>
              <a:rPr lang="pl-PL" dirty="0">
                <a:solidFill>
                  <a:srgbClr val="F6A029"/>
                </a:solidFill>
                <a:uFill>
                  <a:solidFill>
                    <a:srgbClr val="F6A029"/>
                  </a:solidFill>
                </a:uFill>
              </a:rPr>
              <a:t>przeszłe</a:t>
            </a:r>
            <a:r>
              <a:rPr dirty="0">
                <a:solidFill>
                  <a:srgbClr val="F6A029"/>
                </a:solidFill>
                <a:uFill>
                  <a:solidFill>
                    <a:srgbClr val="F6A029"/>
                  </a:solidFill>
                </a:uFill>
              </a:rPr>
              <a:t>, </a:t>
            </a:r>
            <a:r>
              <a:rPr lang="pl-PL" dirty="0">
                <a:solidFill>
                  <a:srgbClr val="F6A029"/>
                </a:solidFill>
                <a:uFill>
                  <a:solidFill>
                    <a:srgbClr val="F6A029"/>
                  </a:solidFill>
                </a:uFill>
              </a:rPr>
              <a:t>nieobserwowalne</a:t>
            </a:r>
            <a:r>
              <a:rPr dirty="0">
                <a:solidFill>
                  <a:srgbClr val="F6A029"/>
                </a:solidFill>
                <a:uFill>
                  <a:solidFill>
                    <a:srgbClr val="F6A029"/>
                  </a:solidFill>
                </a:uFill>
              </a:rPr>
              <a:t>, </a:t>
            </a:r>
            <a:r>
              <a:rPr lang="pl-PL" dirty="0">
                <a:solidFill>
                  <a:srgbClr val="F6A029"/>
                </a:solidFill>
                <a:uFill>
                  <a:solidFill>
                    <a:srgbClr val="F6A029"/>
                  </a:solidFill>
                </a:uFill>
              </a:rPr>
              <a:t>niepowtarzalne wydarzenia</a:t>
            </a:r>
            <a:r>
              <a:rPr dirty="0">
                <a:solidFill>
                  <a:srgbClr val="F6A029"/>
                </a:solidFill>
                <a:uFill>
                  <a:solidFill>
                    <a:srgbClr val="F6A029"/>
                  </a:solidFill>
                </a:uFill>
              </a:rPr>
              <a:t>,</a:t>
            </a:r>
            <a:r>
              <a:rPr dirty="0">
                <a:solidFill>
                  <a:srgbClr val="FEFCDD"/>
                </a:solidFill>
                <a:uFill>
                  <a:solidFill>
                    <a:srgbClr val="FEFCDD"/>
                  </a:solidFill>
                </a:uFill>
              </a:rPr>
              <a:t> </a:t>
            </a:r>
            <a:endParaRPr lang="pl-PL" dirty="0">
              <a:solidFill>
                <a:srgbClr val="FEFCDD"/>
              </a:solidFill>
              <a:uFill>
                <a:solidFill>
                  <a:srgbClr val="FEFCDD"/>
                </a:solidFill>
              </a:uFill>
            </a:endParaRP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FEFCDD"/>
                </a:solidFill>
                <a:uFill>
                  <a:solidFill>
                    <a:srgbClr val="FEFCDD"/>
                  </a:solidFill>
                </a:uFill>
              </a:rPr>
              <a:t>które doprowadziły do powstania</a:t>
            </a:r>
            <a:endParaRPr dirty="0">
              <a:solidFill>
                <a:srgbClr val="FEFCDD"/>
              </a:solidFill>
              <a:uFill>
                <a:solidFill>
                  <a:srgbClr val="FEFCDD"/>
                </a:solidFill>
              </a:uFill>
            </a:endParaRPr>
          </a:p>
          <a:p>
            <a:pPr lvl="1" indent="0" defTabSz="914400">
              <a:buClr>
                <a:srgbClr val="F5F5F5"/>
              </a:buClr>
              <a:defRPr sz="70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FEFCDD"/>
                </a:solidFill>
                <a:uFill>
                  <a:solidFill>
                    <a:srgbClr val="FEFCDD"/>
                  </a:solidFill>
                </a:uFill>
              </a:rPr>
              <a:t>obserwowalnych świadectw, oglądanych </a:t>
            </a:r>
            <a:r>
              <a:rPr lang="pl-PL" dirty="0">
                <a:solidFill>
                  <a:srgbClr val="F6A029"/>
                </a:solidFill>
                <a:uFill>
                  <a:solidFill>
                    <a:srgbClr val="F6A029"/>
                  </a:solidFill>
                </a:uFill>
              </a:rPr>
              <a:t>dzisiaj</a:t>
            </a:r>
            <a:r>
              <a:rPr dirty="0">
                <a:solidFill>
                  <a:srgbClr val="E2DEAB"/>
                </a:solidFill>
                <a:uFill>
                  <a:solidFill>
                    <a:srgbClr val="E2DEAB"/>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00">
                                            <p:bg/>
                                          </p:spTgt>
                                        </p:tgtEl>
                                        <p:attrNameLst>
                                          <p:attrName>style.visibility</p:attrName>
                                        </p:attrNameLst>
                                      </p:cBhvr>
                                      <p:to>
                                        <p:strVal val="visible"/>
                                      </p:to>
                                    </p:set>
                                    <p:animEffect transition="in" filter="dissolve">
                                      <p:cBhvr>
                                        <p:cTn id="7" dur="500"/>
                                        <p:tgtEl>
                                          <p:spTgt spid="1000">
                                            <p:bg/>
                                          </p:spTgt>
                                        </p:tgtEl>
                                      </p:cBhvr>
                                    </p:animEffect>
                                  </p:childTnLst>
                                </p:cTn>
                              </p:par>
                              <p:par>
                                <p:cTn id="8" presetID="9" presetClass="entr" presetSubtype="0" fill="hold" grpId="1" nodeType="withEffect">
                                  <p:stCondLst>
                                    <p:cond delay="0"/>
                                  </p:stCondLst>
                                  <p:iterate>
                                    <p:tmAbs val="0"/>
                                  </p:iterate>
                                  <p:childTnLst>
                                    <p:set>
                                      <p:cBhvr>
                                        <p:cTn id="9" fill="hold"/>
                                        <p:tgtEl>
                                          <p:spTgt spid="1000">
                                            <p:txEl>
                                              <p:pRg st="0" end="0"/>
                                            </p:txEl>
                                          </p:spTgt>
                                        </p:tgtEl>
                                        <p:attrNameLst>
                                          <p:attrName>style.visibility</p:attrName>
                                        </p:attrNameLst>
                                      </p:cBhvr>
                                      <p:to>
                                        <p:strVal val="visible"/>
                                      </p:to>
                                    </p:set>
                                    <p:animEffect transition="in" filter="dissolve">
                                      <p:cBhvr>
                                        <p:cTn id="10" dur="500"/>
                                        <p:tgtEl>
                                          <p:spTgt spid="1000">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1001"/>
                                        </p:tgtEl>
                                        <p:attrNameLst>
                                          <p:attrName>style.visibility</p:attrName>
                                        </p:attrNameLst>
                                      </p:cBhvr>
                                      <p:to>
                                        <p:strVal val="visible"/>
                                      </p:to>
                                    </p:set>
                                    <p:animEffect transition="in" filter="dissolve">
                                      <p:cBhvr>
                                        <p:cTn id="14" dur="500"/>
                                        <p:tgtEl>
                                          <p:spTgt spid="100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1002"/>
                                        </p:tgtEl>
                                        <p:attrNameLst>
                                          <p:attrName>style.visibility</p:attrName>
                                        </p:attrNameLst>
                                      </p:cBhvr>
                                      <p:to>
                                        <p:strVal val="visible"/>
                                      </p:to>
                                    </p:set>
                                    <p:animEffect transition="in" filter="dissolve">
                                      <p:cBhvr>
                                        <p:cTn id="19"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 grpId="1" build="p" bldLvl="5" animBg="1" advAuto="0"/>
      <p:bldP spid="1001" grpId="2" animBg="1" advAuto="0"/>
      <p:bldP spid="1002" grpId="3"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image6.png" descr="image6.png"/>
          <p:cNvPicPr>
            <a:picLocks noChangeAspect="1"/>
          </p:cNvPicPr>
          <p:nvPr/>
        </p:nvPicPr>
        <p:blipFill>
          <a:blip r:embed="rId2">
            <a:extLst/>
          </a:blip>
          <a:stretch>
            <a:fillRect/>
          </a:stretch>
        </p:blipFill>
        <p:spPr>
          <a:xfrm>
            <a:off x="0" y="0"/>
            <a:ext cx="24387175" cy="13716000"/>
          </a:xfrm>
          <a:prstGeom prst="rect">
            <a:avLst/>
          </a:prstGeom>
        </p:spPr>
      </p:pic>
      <p:sp>
        <p:nvSpPr>
          <p:cNvPr id="1005" name="Line"/>
          <p:cNvSpPr/>
          <p:nvPr/>
        </p:nvSpPr>
        <p:spPr>
          <a:xfrm>
            <a:off x="-50807" y="127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6" name="Line"/>
          <p:cNvSpPr/>
          <p:nvPr/>
        </p:nvSpPr>
        <p:spPr>
          <a:xfrm>
            <a:off x="-12703" y="13690600"/>
            <a:ext cx="24412579"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07" name="Rectangle"/>
          <p:cNvSpPr/>
          <p:nvPr/>
        </p:nvSpPr>
        <p:spPr>
          <a:xfrm>
            <a:off x="-50807" y="0"/>
            <a:ext cx="24463384" cy="13944600"/>
          </a:xfrm>
          <a:prstGeom prst="rect">
            <a:avLst/>
          </a:prstGeom>
          <a:solidFill>
            <a:srgbClr val="000000"/>
          </a:solidFill>
          <a:ln w="25400">
            <a:solidFill>
              <a:srgbClr val="000000"/>
            </a:solidFill>
          </a:ln>
        </p:spPr>
        <p:txBody>
          <a:bodyPr lIns="38100" tIns="38100" rIns="38100" bIns="38100"/>
          <a:lstStyle/>
          <a:p>
            <a:pPr defTabSz="914400">
              <a:buClr>
                <a:srgbClr val="000000"/>
              </a:buClr>
              <a:defRPr>
                <a:uFill>
                  <a:solidFill>
                    <a:srgbClr val="000000"/>
                  </a:solidFill>
                </a:uFill>
              </a:defRPr>
            </a:pPr>
            <a:endParaRPr/>
          </a:p>
        </p:txBody>
      </p:sp>
      <p:pic>
        <p:nvPicPr>
          <p:cNvPr id="1008" name="image10.jpg" descr="image10.jpg"/>
          <p:cNvPicPr>
            <a:picLocks noChangeAspect="1"/>
          </p:cNvPicPr>
          <p:nvPr/>
        </p:nvPicPr>
        <p:blipFill>
          <a:blip r:embed="rId3">
            <a:extLst/>
          </a:blip>
          <a:stretch>
            <a:fillRect/>
          </a:stretch>
        </p:blipFill>
        <p:spPr>
          <a:xfrm>
            <a:off x="-50807" y="-1"/>
            <a:ext cx="24450682" cy="13753510"/>
          </a:xfrm>
          <a:prstGeom prst="rect">
            <a:avLst/>
          </a:prstGeom>
          <a:ln w="12700"/>
        </p:spPr>
      </p:pic>
      <p:sp>
        <p:nvSpPr>
          <p:cNvPr id="1009" name="ORIGIN SCIENCE"/>
          <p:cNvSpPr txBox="1"/>
          <p:nvPr/>
        </p:nvSpPr>
        <p:spPr>
          <a:xfrm>
            <a:off x="5876025" y="596899"/>
            <a:ext cx="18035667" cy="3437864"/>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algn="r">
              <a:lnSpc>
                <a:spcPct val="80000"/>
              </a:lnSpc>
              <a:buClr>
                <a:srgbClr val="B6DE87"/>
              </a:buClr>
              <a:buFont typeface="DejaVu Sans Condensed"/>
              <a:defRPr sz="14300"/>
            </a:pPr>
            <a:r>
              <a:rPr lang="pl-PL" dirty="0">
                <a:solidFill>
                  <a:srgbClr val="FFFEEC"/>
                </a:solidFill>
                <a:effectLst>
                  <a:outerShdw blurRad="38100" dist="38100" dir="2700000" rotWithShape="0">
                    <a:srgbClr val="000000">
                      <a:alpha val="43137"/>
                    </a:srgbClr>
                  </a:outerShdw>
                </a:effectLst>
                <a:uFill>
                  <a:solidFill>
                    <a:srgbClr val="FFFEEC"/>
                  </a:solidFill>
                </a:uFill>
              </a:rPr>
              <a:t>NAUKA</a:t>
            </a:r>
          </a:p>
          <a:p>
            <a:pPr algn="r">
              <a:lnSpc>
                <a:spcPct val="80000"/>
              </a:lnSpc>
              <a:buClr>
                <a:srgbClr val="B6DE87"/>
              </a:buClr>
              <a:buFont typeface="DejaVu Sans Condensed"/>
              <a:defRPr sz="14300"/>
            </a:pPr>
            <a:r>
              <a:rPr lang="pl-PL" sz="13000" dirty="0">
                <a:solidFill>
                  <a:srgbClr val="B6DE87"/>
                </a:solidFill>
                <a:effectLst>
                  <a:outerShdw blurRad="38100" dist="38100" dir="2700000" rotWithShape="0">
                    <a:srgbClr val="000000">
                      <a:alpha val="43137"/>
                    </a:srgbClr>
                  </a:outerShdw>
                </a:effectLst>
                <a:uFill>
                  <a:solidFill>
                    <a:srgbClr val="B6DE87"/>
                  </a:solidFill>
                </a:uFill>
              </a:rPr>
              <a:t>O  POCHODZENIU</a:t>
            </a:r>
            <a:endParaRPr sz="13000" dirty="0">
              <a:solidFill>
                <a:srgbClr val="FFFEEC"/>
              </a:solidFill>
              <a:effectLst>
                <a:outerShdw blurRad="38100" dist="38100" dir="2700000" rotWithShape="0">
                  <a:srgbClr val="000000">
                    <a:alpha val="43137"/>
                  </a:srgbClr>
                </a:outerShdw>
              </a:effectLst>
              <a:uFill>
                <a:solidFill>
                  <a:srgbClr val="FFFEEC"/>
                </a:solidFill>
              </a:uFill>
            </a:endParaRPr>
          </a:p>
        </p:txBody>
      </p:sp>
      <p:sp>
        <p:nvSpPr>
          <p:cNvPr id="1010" name="Historical Geology…"/>
          <p:cNvSpPr txBox="1"/>
          <p:nvPr/>
        </p:nvSpPr>
        <p:spPr>
          <a:xfrm>
            <a:off x="11049000" y="4984750"/>
            <a:ext cx="12357100" cy="6617196"/>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buClr>
                <a:srgbClr val="FFFEEC"/>
              </a:buClr>
              <a:buFont typeface="DejaVu Sans Condensed"/>
              <a:defRPr sz="8500"/>
            </a:pPr>
            <a:r>
              <a:rPr lang="pl-PL"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Geologia Historyczna</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pl-PL"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Paleontologia</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pl-PL"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Archeologia</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pl-PL"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Kosmologia</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a:p>
            <a:pPr algn="r">
              <a:buClr>
                <a:srgbClr val="FFFEEC"/>
              </a:buClr>
              <a:buFont typeface="DejaVu Sans Condensed"/>
              <a:defRPr sz="8500"/>
            </a:pPr>
            <a:r>
              <a:rPr lang="pl-PL"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rPr>
              <a:t>Kryminalistyka</a:t>
            </a:r>
            <a:endParaRPr dirty="0">
              <a:solidFill>
                <a:srgbClr val="FFFEEC"/>
              </a:solidFill>
              <a:effectLst>
                <a:outerShdw blurRad="38100" dist="38100" dir="2700000" rotWithShape="0">
                  <a:srgbClr val="000000">
                    <a:alpha val="43137"/>
                  </a:srgbClr>
                </a:outerShdw>
              </a:effectLst>
              <a:uFill>
                <a:solidFill>
                  <a:srgbClr val="FFFEEC"/>
                </a:solidFill>
              </a:uFill>
              <a:latin typeface="DejaVu Sans Condensed"/>
              <a:ea typeface="DejaVu Sans Condensed"/>
              <a:cs typeface="DejaVu Sans Condensed"/>
              <a:sym typeface="DejaVu Sans Condensed"/>
            </a:endParaRPr>
          </a:p>
        </p:txBody>
      </p:sp>
      <p:sp>
        <p:nvSpPr>
          <p:cNvPr id="1011" name="HISTORICAL SCIENCE"/>
          <p:cNvSpPr txBox="1"/>
          <p:nvPr/>
        </p:nvSpPr>
        <p:spPr>
          <a:xfrm>
            <a:off x="9039993" y="609599"/>
            <a:ext cx="14871700" cy="3437864"/>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r">
              <a:lnSpc>
                <a:spcPct val="80000"/>
              </a:lnSpc>
              <a:buClr>
                <a:srgbClr val="B6DE87"/>
              </a:buClr>
              <a:buFont typeface="DejaVu Sans Condensed"/>
              <a:defRPr sz="14300"/>
            </a:pPr>
            <a:r>
              <a:rPr lang="pl-PL" dirty="0">
                <a:solidFill>
                  <a:srgbClr val="FFFEEC"/>
                </a:solidFill>
                <a:effectLst>
                  <a:outerShdw blurRad="38100" dist="38100" dir="2700000" rotWithShape="0">
                    <a:srgbClr val="000000">
                      <a:alpha val="43137"/>
                    </a:srgbClr>
                  </a:outerShdw>
                </a:effectLst>
                <a:uFill>
                  <a:solidFill>
                    <a:srgbClr val="FFFEEC"/>
                  </a:solidFill>
                </a:uFill>
              </a:rPr>
              <a:t>NAUKA</a:t>
            </a:r>
          </a:p>
          <a:p>
            <a:pPr algn="r">
              <a:lnSpc>
                <a:spcPct val="80000"/>
              </a:lnSpc>
              <a:buClr>
                <a:srgbClr val="B6DE87"/>
              </a:buClr>
              <a:buFont typeface="DejaVu Sans Condensed"/>
              <a:defRPr sz="14300"/>
            </a:pPr>
            <a:r>
              <a:rPr lang="pl-PL" sz="13000" dirty="0">
                <a:solidFill>
                  <a:srgbClr val="B6DE87"/>
                </a:solidFill>
                <a:effectLst>
                  <a:outerShdw blurRad="38100" dist="38100" dir="2700000" rotWithShape="0">
                    <a:srgbClr val="000000">
                      <a:alpha val="43137"/>
                    </a:srgbClr>
                  </a:outerShdw>
                </a:effectLst>
                <a:uFill>
                  <a:solidFill>
                    <a:srgbClr val="B6DE87"/>
                  </a:solidFill>
                </a:uFill>
              </a:rPr>
              <a:t>HISTORYCZNA</a:t>
            </a:r>
            <a:endParaRPr sz="13000" dirty="0">
              <a:solidFill>
                <a:srgbClr val="FFFEEC"/>
              </a:solidFill>
              <a:effectLst>
                <a:outerShdw blurRad="38100" dist="38100" dir="2700000" rotWithShape="0">
                  <a:srgbClr val="000000">
                    <a:alpha val="43137"/>
                  </a:srgbClr>
                </a:outerShdw>
              </a:effectLst>
              <a:uFill>
                <a:solidFill>
                  <a:srgbClr val="FFFEEC"/>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0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 grpId="1" animBg="1" advAuto="0"/>
      <p:bldP spid="1011"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15" name="Abi's Grad.jpg"/>
          <p:cNvGrpSpPr/>
          <p:nvPr/>
        </p:nvGrpSpPr>
        <p:grpSpPr>
          <a:xfrm>
            <a:off x="3479800" y="550862"/>
            <a:ext cx="17424400" cy="12420601"/>
            <a:chOff x="0" y="0"/>
            <a:chExt cx="17424400" cy="12420600"/>
          </a:xfrm>
        </p:grpSpPr>
        <p:pic>
          <p:nvPicPr>
            <p:cNvPr id="1014" name="Abi's Grad.jpg" descr="Abi's Grad.jpg"/>
            <p:cNvPicPr>
              <a:picLocks/>
            </p:cNvPicPr>
            <p:nvPr/>
          </p:nvPicPr>
          <p:blipFill>
            <a:blip r:embed="rId2">
              <a:extLst/>
            </a:blip>
            <a:srcRect l="2615" r="2613"/>
            <a:stretch>
              <a:fillRect/>
            </a:stretch>
          </p:blipFill>
          <p:spPr>
            <a:xfrm>
              <a:off x="317500" y="304800"/>
              <a:ext cx="16802100" cy="11798300"/>
            </a:xfrm>
            <a:prstGeom prst="rect">
              <a:avLst/>
            </a:prstGeom>
            <a:ln>
              <a:noFill/>
            </a:ln>
            <a:effectLst/>
          </p:spPr>
        </p:pic>
        <p:pic>
          <p:nvPicPr>
            <p:cNvPr id="1013" name="Abi's Grad.jpg" descr="Abi's Grad.jpg"/>
            <p:cNvPicPr>
              <a:picLocks/>
            </p:cNvPicPr>
            <p:nvPr/>
          </p:nvPicPr>
          <p:blipFill>
            <a:blip r:embed="rId3">
              <a:extLst/>
            </a:blip>
            <a:stretch>
              <a:fillRect/>
            </a:stretch>
          </p:blipFill>
          <p:spPr>
            <a:xfrm>
              <a:off x="0" y="0"/>
              <a:ext cx="17424400" cy="12420600"/>
            </a:xfrm>
            <a:prstGeom prst="rect">
              <a:avLst/>
            </a:prstGeom>
            <a:effectLst/>
          </p:spPr>
        </p:pic>
      </p:gr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Evolution is a historical process that cannot be proven by the same arguments and methods by which purely physical or functional phenomena can be documented.”"/>
          <p:cNvSpPr txBox="1">
            <a:spLocks noGrp="1"/>
          </p:cNvSpPr>
          <p:nvPr>
            <p:ph type="title"/>
          </p:nvPr>
        </p:nvSpPr>
        <p:spPr>
          <a:xfrm>
            <a:off x="2476500" y="1397000"/>
            <a:ext cx="14741936" cy="7683500"/>
          </a:xfrm>
          <a:prstGeom prst="rect">
            <a:avLst/>
          </a:prstGeom>
        </p:spPr>
        <p:txBody>
          <a:bodyPr/>
          <a:lstStyle/>
          <a:p>
            <a:r>
              <a:rPr lang="pl-PL" dirty="0"/>
              <a:t>„Ewolucja jest </a:t>
            </a:r>
            <a:r>
              <a:rPr lang="pl-PL" dirty="0">
                <a:solidFill>
                  <a:srgbClr val="F6A029"/>
                </a:solidFill>
              </a:rPr>
              <a:t>historycznym </a:t>
            </a:r>
            <a:r>
              <a:rPr lang="pl-PL" dirty="0"/>
              <a:t>procesem, którego nie można udowodnić za pomocą takich samych argumentów i metod, </a:t>
            </a:r>
            <a:br>
              <a:rPr lang="pl-PL" dirty="0"/>
            </a:br>
            <a:r>
              <a:rPr lang="pl-PL" dirty="0"/>
              <a:t>za pomocą których można udokumentować zjawiska czysto fizyczne lub </a:t>
            </a:r>
            <a:r>
              <a:rPr lang="pl-PL" dirty="0">
                <a:solidFill>
                  <a:srgbClr val="FF9300"/>
                </a:solidFill>
              </a:rPr>
              <a:t>funkcjonalne</a:t>
            </a:r>
            <a:r>
              <a:rPr dirty="0"/>
              <a:t>”</a:t>
            </a:r>
            <a:r>
              <a:rPr lang="pl-PL" dirty="0"/>
              <a:t>.</a:t>
            </a:r>
            <a:endParaRPr dirty="0"/>
          </a:p>
        </p:txBody>
      </p:sp>
      <p:sp>
        <p:nvSpPr>
          <p:cNvPr id="1018" name="Ernst Mayr, What Evolution Is (New York: Basic Books, 2001), p. 13."/>
          <p:cNvSpPr txBox="1">
            <a:spLocks noGrp="1"/>
          </p:cNvSpPr>
          <p:nvPr>
            <p:ph type="body" sz="quarter" idx="1"/>
          </p:nvPr>
        </p:nvSpPr>
        <p:spPr>
          <a:xfrm>
            <a:off x="2476500" y="11544300"/>
            <a:ext cx="19481800" cy="787400"/>
          </a:xfrm>
          <a:prstGeom prst="rect">
            <a:avLst/>
          </a:prstGeom>
        </p:spPr>
        <p:txBody>
          <a:bodyPr/>
          <a:lstStyle/>
          <a:p>
            <a:pPr>
              <a:defRPr sz="4800"/>
            </a:pPr>
            <a:r>
              <a:t>Ernst Mayr, </a:t>
            </a:r>
            <a:r>
              <a:rPr>
                <a:latin typeface="DejaVu Sans Condensed Oblique"/>
                <a:ea typeface="DejaVu Sans Condensed Oblique"/>
                <a:cs typeface="DejaVu Sans Condensed Oblique"/>
                <a:sym typeface="DejaVu Sans Condensed Oblique"/>
              </a:rPr>
              <a:t>What Evolution Is</a:t>
            </a:r>
            <a:r>
              <a:t> (New York: Basic Books, 2001), p. 13.</a:t>
            </a:r>
          </a:p>
        </p:txBody>
      </p:sp>
      <p:grpSp>
        <p:nvGrpSpPr>
          <p:cNvPr id="1021" name="Mayr, Ernst--100 yrs.jpg"/>
          <p:cNvGrpSpPr/>
          <p:nvPr/>
        </p:nvGrpSpPr>
        <p:grpSpPr>
          <a:xfrm>
            <a:off x="17685754" y="1397000"/>
            <a:ext cx="4297947" cy="5768205"/>
            <a:chOff x="0" y="0"/>
            <a:chExt cx="4297946" cy="5768204"/>
          </a:xfrm>
        </p:grpSpPr>
        <p:pic>
          <p:nvPicPr>
            <p:cNvPr id="1020" name="Mayr, Ernst--100 yrs.jpg" descr="Mayr, Ernst--100 yrs.jpg"/>
            <p:cNvPicPr>
              <a:picLocks noChangeAspect="1"/>
            </p:cNvPicPr>
            <p:nvPr/>
          </p:nvPicPr>
          <p:blipFill>
            <a:blip r:embed="rId3">
              <a:extLst/>
            </a:blip>
            <a:stretch>
              <a:fillRect/>
            </a:stretch>
          </p:blipFill>
          <p:spPr>
            <a:xfrm>
              <a:off x="317500" y="304800"/>
              <a:ext cx="3675647" cy="5145905"/>
            </a:xfrm>
            <a:prstGeom prst="rect">
              <a:avLst/>
            </a:prstGeom>
            <a:ln>
              <a:noFill/>
            </a:ln>
            <a:effectLst/>
          </p:spPr>
        </p:pic>
        <p:pic>
          <p:nvPicPr>
            <p:cNvPr id="1019" name="Mayr, Ernst--100 yrs.jpg" descr="Mayr, Ernst--100 yrs.jpg"/>
            <p:cNvPicPr>
              <a:picLocks/>
            </p:cNvPicPr>
            <p:nvPr/>
          </p:nvPicPr>
          <p:blipFill>
            <a:blip r:embed="rId4">
              <a:extLst/>
            </a:blip>
            <a:stretch>
              <a:fillRect/>
            </a:stretch>
          </p:blipFill>
          <p:spPr>
            <a:xfrm>
              <a:off x="0" y="0"/>
              <a:ext cx="4297947" cy="5768205"/>
            </a:xfrm>
            <a:prstGeom prst="rect">
              <a:avLst/>
            </a:prstGeom>
            <a:effectLst/>
          </p:spPr>
        </p:pic>
      </p:gr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New Theories of  Earth History"/>
          <p:cNvSpPr txBox="1">
            <a:spLocks noGrp="1"/>
          </p:cNvSpPr>
          <p:nvPr>
            <p:ph type="subTitle" sz="half" idx="1"/>
          </p:nvPr>
        </p:nvSpPr>
        <p:spPr>
          <a:xfrm>
            <a:off x="1714500" y="6489700"/>
            <a:ext cx="20942300" cy="4572000"/>
          </a:xfrm>
          <a:prstGeom prst="rect">
            <a:avLst/>
          </a:prstGeom>
        </p:spPr>
        <p:txBody>
          <a:bodyPr>
            <a:normAutofit/>
          </a:bodyPr>
          <a:lstStyle/>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rPr lang="pl-PL" dirty="0"/>
              <a:t>Nowe teorie </a:t>
            </a:r>
          </a:p>
          <a:p>
            <a:pPr algn="ctr" defTabSz="914400">
              <a:buClr>
                <a:srgbClr val="FFFFFF">
                  <a:alpha val="61000"/>
                </a:srgbClr>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pPr>
            <a:r>
              <a:rPr lang="pl-PL" dirty="0"/>
              <a:t>dotyczące historii Ziemi</a:t>
            </a:r>
            <a:endParaRPr dirty="0"/>
          </a:p>
        </p:txBody>
      </p:sp>
      <p:sp>
        <p:nvSpPr>
          <p:cNvPr id="1026" name="1770–1830"/>
          <p:cNvSpPr txBox="1"/>
          <p:nvPr/>
        </p:nvSpPr>
        <p:spPr>
          <a:xfrm>
            <a:off x="7058660" y="2132335"/>
            <a:ext cx="10266681" cy="31267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FFFFF">
                  <a:alpha val="61000"/>
                </a:srgbClr>
              </a:buClr>
              <a:defRPr sz="11700">
                <a:solidFill>
                  <a:srgbClr val="FFFFFF">
                    <a:alpha val="60000"/>
                  </a:srgbClr>
                </a:solidFill>
                <a:effectLst>
                  <a:outerShdw blurRad="38100" dist="38100" dir="2700000" rotWithShape="0">
                    <a:srgbClr val="000000">
                      <a:alpha val="43137"/>
                    </a:srgbClr>
                  </a:outerShdw>
                </a:effectLst>
                <a:uFill>
                  <a:solidFill>
                    <a:srgbClr val="FFFFFF">
                      <a:alpha val="60000"/>
                    </a:srgbClr>
                  </a:solidFill>
                </a:uFill>
                <a:latin typeface="+mn-lt"/>
                <a:ea typeface="+mn-ea"/>
                <a:cs typeface="+mn-cs"/>
                <a:sym typeface="GoudyTwenty"/>
              </a:defRPr>
            </a:pPr>
            <a:r>
              <a:rPr sz="20000">
                <a:solidFill>
                  <a:srgbClr val="E2DEAB"/>
                </a:solidFill>
                <a:uFill>
                  <a:solidFill>
                    <a:srgbClr val="E2DEAB"/>
                  </a:solidFill>
                </a:uFill>
              </a:rPr>
              <a:t>1770–1830</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Comte de Buffon…"/>
          <p:cNvSpPr txBox="1">
            <a:spLocks noGrp="1"/>
          </p:cNvSpPr>
          <p:nvPr>
            <p:ph type="title"/>
          </p:nvPr>
        </p:nvSpPr>
        <p:spPr>
          <a:xfrm>
            <a:off x="10947400" y="2006600"/>
            <a:ext cx="122428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t>Comte de Buffon</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(1707–1788)</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przyrodnik</a:t>
            </a:r>
            <a:endParaRPr dirty="0"/>
          </a:p>
        </p:txBody>
      </p:sp>
      <p:grpSp>
        <p:nvGrpSpPr>
          <p:cNvPr id="1031" name="image12.jpg"/>
          <p:cNvGrpSpPr/>
          <p:nvPr/>
        </p:nvGrpSpPr>
        <p:grpSpPr>
          <a:xfrm>
            <a:off x="1309765" y="1320800"/>
            <a:ext cx="8095072" cy="11055467"/>
            <a:chOff x="0" y="0"/>
            <a:chExt cx="8095071" cy="11055466"/>
          </a:xfrm>
        </p:grpSpPr>
        <p:pic>
          <p:nvPicPr>
            <p:cNvPr id="1030" name="image12.jpg" descr="image12.jpg"/>
            <p:cNvPicPr>
              <a:picLocks/>
            </p:cNvPicPr>
            <p:nvPr/>
          </p:nvPicPr>
          <p:blipFill>
            <a:blip r:embed="rId3">
              <a:extLst/>
            </a:blip>
            <a:srcRect l="4920" r="4456"/>
            <a:stretch>
              <a:fillRect/>
            </a:stretch>
          </p:blipFill>
          <p:spPr>
            <a:xfrm>
              <a:off x="317500" y="304800"/>
              <a:ext cx="7472772" cy="10433167"/>
            </a:xfrm>
            <a:prstGeom prst="rect">
              <a:avLst/>
            </a:prstGeom>
            <a:ln>
              <a:noFill/>
            </a:ln>
            <a:effectLst/>
          </p:spPr>
        </p:pic>
        <p:pic>
          <p:nvPicPr>
            <p:cNvPr id="1029" name="image12.jpg" descr="image12.jpg"/>
            <p:cNvPicPr>
              <a:picLocks/>
            </p:cNvPicPr>
            <p:nvPr/>
          </p:nvPicPr>
          <p:blipFill>
            <a:blip r:embed="rId4">
              <a:extLst/>
            </a:blip>
            <a:stretch>
              <a:fillRect/>
            </a:stretch>
          </p:blipFill>
          <p:spPr>
            <a:xfrm>
              <a:off x="0" y="0"/>
              <a:ext cx="8095072" cy="11055467"/>
            </a:xfrm>
            <a:prstGeom prst="rect">
              <a:avLst/>
            </a:prstGeom>
            <a:effectLst/>
          </p:spPr>
        </p:pic>
      </p:grpSp>
      <p:sp>
        <p:nvSpPr>
          <p:cNvPr id="1032" name="Epochs of Nature (1778)"/>
          <p:cNvSpPr txBox="1"/>
          <p:nvPr/>
        </p:nvSpPr>
        <p:spPr>
          <a:xfrm>
            <a:off x="10948987" y="8178800"/>
            <a:ext cx="107188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Epoki natury </a:t>
            </a:r>
            <a:r>
              <a:rPr dirty="0"/>
              <a:t>(1778)</a:t>
            </a:r>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1600_AiGLogo_Slide_NavyWhite.png" descr="1600_AiGLogo_Slide_NavyWhite.png"/>
          <p:cNvPicPr>
            <a:picLocks noChangeAspect="1"/>
          </p:cNvPicPr>
          <p:nvPr/>
        </p:nvPicPr>
        <p:blipFill>
          <a:blip r:embed="rId2">
            <a:extLst/>
          </a:blip>
          <a:stretch>
            <a:fillRect/>
          </a:stretch>
        </p:blipFill>
        <p:spPr>
          <a:xfrm>
            <a:off x="-58229" y="-39652"/>
            <a:ext cx="24500458" cy="13795304"/>
          </a:xfrm>
          <a:prstGeom prst="rect">
            <a:avLst/>
          </a:prstGeom>
          <a:ln w="12700">
            <a:miter lim="400000"/>
          </a:ln>
        </p:spPr>
      </p:pic>
    </p:spTree>
    <p:extLst>
      <p:ext uri="{BB962C8B-B14F-4D97-AF65-F5344CB8AC3E}">
        <p14:creationId xmlns:p14="http://schemas.microsoft.com/office/powerpoint/2010/main" val="2022678584"/>
      </p:ext>
    </p:extLst>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Pierre Laplace…"/>
          <p:cNvSpPr txBox="1">
            <a:spLocks noGrp="1"/>
          </p:cNvSpPr>
          <p:nvPr>
            <p:ph type="title"/>
          </p:nvPr>
        </p:nvSpPr>
        <p:spPr>
          <a:xfrm>
            <a:off x="2184400" y="17780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Pierre Laplace</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(1749–1827)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astronom</a:t>
            </a:r>
            <a:endParaRPr dirty="0"/>
          </a:p>
        </p:txBody>
      </p:sp>
      <p:sp>
        <p:nvSpPr>
          <p:cNvPr id="1037" name="Exposition of the System of the Universe (1796)"/>
          <p:cNvSpPr txBox="1"/>
          <p:nvPr/>
        </p:nvSpPr>
        <p:spPr>
          <a:xfrm>
            <a:off x="2135187" y="7874000"/>
            <a:ext cx="10718801" cy="2215991"/>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Przedstawienie układu Wszechświata</a:t>
            </a:r>
            <a:r>
              <a:rPr dirty="0">
                <a:latin typeface="DejaVu Sans Condensed Oblique"/>
                <a:ea typeface="DejaVu Sans Condensed Oblique"/>
                <a:cs typeface="DejaVu Sans Condensed Oblique"/>
                <a:sym typeface="DejaVu Sans Condensed Oblique"/>
              </a:rPr>
              <a:t> </a:t>
            </a:r>
            <a:r>
              <a:rPr dirty="0"/>
              <a:t>(1796)</a:t>
            </a:r>
          </a:p>
        </p:txBody>
      </p:sp>
      <p:grpSp>
        <p:nvGrpSpPr>
          <p:cNvPr id="1040" name="image13.jpg"/>
          <p:cNvGrpSpPr/>
          <p:nvPr/>
        </p:nvGrpSpPr>
        <p:grpSpPr>
          <a:xfrm>
            <a:off x="14474493" y="1346200"/>
            <a:ext cx="7866473" cy="11020267"/>
            <a:chOff x="0" y="0"/>
            <a:chExt cx="7866471" cy="11020266"/>
          </a:xfrm>
        </p:grpSpPr>
        <p:pic>
          <p:nvPicPr>
            <p:cNvPr id="1039" name="image13.jpg" descr="image13.jpg"/>
            <p:cNvPicPr>
              <a:picLocks/>
            </p:cNvPicPr>
            <p:nvPr/>
          </p:nvPicPr>
          <p:blipFill>
            <a:blip r:embed="rId3">
              <a:extLst/>
            </a:blip>
            <a:srcRect l="1601" r="8647"/>
            <a:stretch>
              <a:fillRect/>
            </a:stretch>
          </p:blipFill>
          <p:spPr>
            <a:xfrm>
              <a:off x="317500" y="304800"/>
              <a:ext cx="7244172" cy="10397967"/>
            </a:xfrm>
            <a:prstGeom prst="rect">
              <a:avLst/>
            </a:prstGeom>
            <a:ln>
              <a:noFill/>
            </a:ln>
            <a:effectLst/>
          </p:spPr>
        </p:pic>
        <p:pic>
          <p:nvPicPr>
            <p:cNvPr id="1038" name="image13.jpg" descr="image13.jpg"/>
            <p:cNvPicPr>
              <a:picLocks/>
            </p:cNvPicPr>
            <p:nvPr/>
          </p:nvPicPr>
          <p:blipFill>
            <a:blip r:embed="rId4">
              <a:extLst/>
            </a:blip>
            <a:stretch>
              <a:fillRect/>
            </a:stretch>
          </p:blipFill>
          <p:spPr>
            <a:xfrm>
              <a:off x="0" y="0"/>
              <a:ext cx="7866472" cy="11020267"/>
            </a:xfrm>
            <a:prstGeom prst="rect">
              <a:avLst/>
            </a:prstGeom>
            <a:effectLst/>
          </p:spPr>
        </p:pic>
      </p:gr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Nebular Hypothesis"/>
          <p:cNvSpPr txBox="1">
            <a:spLocks noGrp="1"/>
          </p:cNvSpPr>
          <p:nvPr>
            <p:ph type="title"/>
          </p:nvPr>
        </p:nvSpPr>
        <p:spPr>
          <a:xfrm>
            <a:off x="4254500" y="12065000"/>
            <a:ext cx="15875000" cy="1854200"/>
          </a:xfrm>
          <a:prstGeom prst="rect">
            <a:avLst/>
          </a:prstGeom>
        </p:spPr>
        <p:txBody>
          <a:bodyPr/>
          <a:lstStyle>
            <a:lvl1pPr algn="ctr">
              <a:defRPr>
                <a:latin typeface="+mn-lt"/>
                <a:ea typeface="+mn-ea"/>
                <a:cs typeface="+mn-cs"/>
                <a:sym typeface="GoudyTwenty"/>
              </a:defRPr>
            </a:lvl1pPr>
          </a:lstStyle>
          <a:p>
            <a:r>
              <a:rPr lang="pl-PL" dirty="0"/>
              <a:t>Hipoteza mgławicowa</a:t>
            </a:r>
            <a:endParaRPr dirty="0"/>
          </a:p>
        </p:txBody>
      </p:sp>
      <p:grpSp>
        <p:nvGrpSpPr>
          <p:cNvPr id="1047" name="image14.jpg"/>
          <p:cNvGrpSpPr/>
          <p:nvPr/>
        </p:nvGrpSpPr>
        <p:grpSpPr>
          <a:xfrm>
            <a:off x="6110286" y="615505"/>
            <a:ext cx="12166601" cy="11061701"/>
            <a:chOff x="0" y="0"/>
            <a:chExt cx="12166600" cy="11061700"/>
          </a:xfrm>
        </p:grpSpPr>
        <p:pic>
          <p:nvPicPr>
            <p:cNvPr id="1046" name="image14.jpg" descr="image14.jpg"/>
            <p:cNvPicPr>
              <a:picLocks/>
            </p:cNvPicPr>
            <p:nvPr/>
          </p:nvPicPr>
          <p:blipFill>
            <a:blip r:embed="rId3">
              <a:extLst/>
            </a:blip>
            <a:srcRect t="23621"/>
            <a:stretch>
              <a:fillRect/>
            </a:stretch>
          </p:blipFill>
          <p:spPr>
            <a:xfrm>
              <a:off x="317500" y="304799"/>
              <a:ext cx="11544298" cy="10439400"/>
            </a:xfrm>
            <a:prstGeom prst="rect">
              <a:avLst/>
            </a:prstGeom>
            <a:ln>
              <a:noFill/>
            </a:ln>
            <a:effectLst/>
          </p:spPr>
        </p:pic>
        <p:pic>
          <p:nvPicPr>
            <p:cNvPr id="1045" name="image14.jpg" descr="image14.jpg"/>
            <p:cNvPicPr>
              <a:picLocks/>
            </p:cNvPicPr>
            <p:nvPr/>
          </p:nvPicPr>
          <p:blipFill>
            <a:blip r:embed="rId4">
              <a:extLst/>
            </a:blip>
            <a:stretch>
              <a:fillRect/>
            </a:stretch>
          </p:blipFill>
          <p:spPr>
            <a:xfrm>
              <a:off x="0" y="0"/>
              <a:ext cx="12166600" cy="11061700"/>
            </a:xfrm>
            <a:prstGeom prst="rect">
              <a:avLst/>
            </a:prstGeom>
            <a:effectLst/>
          </p:spPr>
        </p:pic>
      </p:gr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3" name="image15.jpg"/>
          <p:cNvGrpSpPr/>
          <p:nvPr/>
        </p:nvGrpSpPr>
        <p:grpSpPr>
          <a:xfrm>
            <a:off x="1228314" y="1346199"/>
            <a:ext cx="8396019" cy="11020268"/>
            <a:chOff x="0" y="0"/>
            <a:chExt cx="8396017" cy="11020266"/>
          </a:xfrm>
        </p:grpSpPr>
        <p:pic>
          <p:nvPicPr>
            <p:cNvPr id="1052" name="image15.jpg" descr="image15.jpg"/>
            <p:cNvPicPr>
              <a:picLocks/>
            </p:cNvPicPr>
            <p:nvPr/>
          </p:nvPicPr>
          <p:blipFill>
            <a:blip r:embed="rId3">
              <a:extLst/>
            </a:blip>
            <a:srcRect b="9084"/>
            <a:stretch>
              <a:fillRect/>
            </a:stretch>
          </p:blipFill>
          <p:spPr>
            <a:xfrm>
              <a:off x="317500" y="304800"/>
              <a:ext cx="7773718" cy="10397967"/>
            </a:xfrm>
            <a:prstGeom prst="rect">
              <a:avLst/>
            </a:prstGeom>
            <a:ln>
              <a:noFill/>
            </a:ln>
            <a:effectLst/>
          </p:spPr>
        </p:pic>
        <p:pic>
          <p:nvPicPr>
            <p:cNvPr id="1051" name="image15.jpg" descr="image15.jpg"/>
            <p:cNvPicPr>
              <a:picLocks/>
            </p:cNvPicPr>
            <p:nvPr/>
          </p:nvPicPr>
          <p:blipFill>
            <a:blip r:embed="rId4">
              <a:extLst/>
            </a:blip>
            <a:stretch>
              <a:fillRect/>
            </a:stretch>
          </p:blipFill>
          <p:spPr>
            <a:xfrm>
              <a:off x="0" y="0"/>
              <a:ext cx="8396018" cy="11020267"/>
            </a:xfrm>
            <a:prstGeom prst="rect">
              <a:avLst/>
            </a:prstGeom>
            <a:effectLst/>
          </p:spPr>
        </p:pic>
      </p:grpSp>
      <p:sp>
        <p:nvSpPr>
          <p:cNvPr id="1054" name="Jean Lamarck…"/>
          <p:cNvSpPr txBox="1">
            <a:spLocks noGrp="1"/>
          </p:cNvSpPr>
          <p:nvPr>
            <p:ph type="title"/>
          </p:nvPr>
        </p:nvSpPr>
        <p:spPr>
          <a:xfrm>
            <a:off x="10947400" y="2006600"/>
            <a:ext cx="12242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Jean Lamarck</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(1744–1829)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przyrodnik</a:t>
            </a:r>
            <a:endParaRPr dirty="0"/>
          </a:p>
        </p:txBody>
      </p:sp>
      <p:sp>
        <p:nvSpPr>
          <p:cNvPr id="1055" name="Philosophy of Zoology (1809)"/>
          <p:cNvSpPr txBox="1"/>
          <p:nvPr/>
        </p:nvSpPr>
        <p:spPr>
          <a:xfrm>
            <a:off x="10948987" y="8991600"/>
            <a:ext cx="113919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Filozofia zoologii</a:t>
            </a:r>
            <a:r>
              <a:rPr dirty="0">
                <a:latin typeface="DejaVu Sans Condensed Oblique"/>
                <a:ea typeface="DejaVu Sans Condensed Oblique"/>
                <a:cs typeface="DejaVu Sans Condensed Oblique"/>
                <a:sym typeface="DejaVu Sans Condensed Oblique"/>
              </a:rPr>
              <a:t> </a:t>
            </a:r>
            <a:r>
              <a:rPr dirty="0"/>
              <a:t>(1809)</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 name="Abraham Werner…"/>
          <p:cNvSpPr txBox="1">
            <a:spLocks noGrp="1"/>
          </p:cNvSpPr>
          <p:nvPr>
            <p:ph type="title"/>
          </p:nvPr>
        </p:nvSpPr>
        <p:spPr>
          <a:xfrm>
            <a:off x="2032000" y="1955800"/>
            <a:ext cx="13614400" cy="87376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dirty="0"/>
              <a:t>Abraham Werner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(1749–1817)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profesor mineralogii</a:t>
            </a:r>
            <a:endParaRPr dirty="0"/>
          </a:p>
        </p:txBody>
      </p:sp>
      <p:sp>
        <p:nvSpPr>
          <p:cNvPr id="1060" name="Short Classification &amp; Description of the Various Rocks (1786)"/>
          <p:cNvSpPr txBox="1"/>
          <p:nvPr/>
        </p:nvSpPr>
        <p:spPr>
          <a:xfrm>
            <a:off x="2033587" y="7886700"/>
            <a:ext cx="10718801" cy="1772793"/>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40639" marR="40639" algn="l" defTabSz="914400">
              <a:lnSpc>
                <a:spcPct val="90000"/>
              </a:lnSpc>
              <a:buClr>
                <a:srgbClr val="FFFFFF"/>
              </a:buClr>
              <a:buFont typeface="Arial"/>
              <a:defRPr sz="6400">
                <a:solidFill>
                  <a:srgbClr val="F6A029"/>
                </a:solidFill>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Krótka klasyfikacja i opis różnych skał</a:t>
            </a:r>
            <a:r>
              <a:rPr dirty="0">
                <a:latin typeface="DejaVu Sans Condensed Oblique"/>
                <a:ea typeface="DejaVu Sans Condensed Oblique"/>
                <a:cs typeface="DejaVu Sans Condensed Oblique"/>
                <a:sym typeface="DejaVu Sans Condensed Oblique"/>
              </a:rPr>
              <a:t> </a:t>
            </a:r>
            <a:r>
              <a:rPr dirty="0"/>
              <a:t>(1786)</a:t>
            </a:r>
          </a:p>
        </p:txBody>
      </p:sp>
      <p:grpSp>
        <p:nvGrpSpPr>
          <p:cNvPr id="1063" name="image16.jpg"/>
          <p:cNvGrpSpPr/>
          <p:nvPr/>
        </p:nvGrpSpPr>
        <p:grpSpPr>
          <a:xfrm>
            <a:off x="14347493" y="1346198"/>
            <a:ext cx="7790273" cy="11010856"/>
            <a:chOff x="0" y="0"/>
            <a:chExt cx="7790271" cy="11010854"/>
          </a:xfrm>
        </p:grpSpPr>
        <p:pic>
          <p:nvPicPr>
            <p:cNvPr id="1062" name="image16.jpg" descr="image16.jpg"/>
            <p:cNvPicPr>
              <a:picLocks/>
            </p:cNvPicPr>
            <p:nvPr/>
          </p:nvPicPr>
          <p:blipFill>
            <a:blip r:embed="rId3">
              <a:extLst/>
            </a:blip>
            <a:srcRect l="4659" r="4466" b="12942"/>
            <a:stretch>
              <a:fillRect/>
            </a:stretch>
          </p:blipFill>
          <p:spPr>
            <a:xfrm>
              <a:off x="317500" y="304800"/>
              <a:ext cx="7167972" cy="10388555"/>
            </a:xfrm>
            <a:prstGeom prst="rect">
              <a:avLst/>
            </a:prstGeom>
            <a:ln>
              <a:noFill/>
            </a:ln>
            <a:effectLst/>
          </p:spPr>
        </p:pic>
        <p:pic>
          <p:nvPicPr>
            <p:cNvPr id="1061" name="image16.jpg" descr="image16.jpg"/>
            <p:cNvPicPr>
              <a:picLocks/>
            </p:cNvPicPr>
            <p:nvPr/>
          </p:nvPicPr>
          <p:blipFill>
            <a:blip r:embed="rId4">
              <a:extLst/>
            </a:blip>
            <a:stretch>
              <a:fillRect/>
            </a:stretch>
          </p:blipFill>
          <p:spPr>
            <a:xfrm>
              <a:off x="0" y="0"/>
              <a:ext cx="7790272" cy="11010855"/>
            </a:xfrm>
            <a:prstGeom prst="rect">
              <a:avLst/>
            </a:prstGeom>
            <a:effectLst/>
          </p:spPr>
        </p:pic>
      </p:gr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James Hutton…"/>
          <p:cNvSpPr txBox="1">
            <a:spLocks noGrp="1"/>
          </p:cNvSpPr>
          <p:nvPr>
            <p:ph type="title"/>
          </p:nvPr>
        </p:nvSpPr>
        <p:spPr>
          <a:xfrm>
            <a:off x="10934700" y="1346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James Hutton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(1726–1797)</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lekarz</a:t>
            </a:r>
            <a:r>
              <a:rPr dirty="0"/>
              <a:t>, </a:t>
            </a:r>
            <a:r>
              <a:rPr lang="pl-PL" dirty="0"/>
              <a:t>farmer</a:t>
            </a:r>
            <a:r>
              <a:rPr dirty="0"/>
              <a:t>, </a:t>
            </a:r>
            <a:r>
              <a:rPr lang="pl-PL" dirty="0"/>
              <a:t>geolog</a:t>
            </a:r>
            <a:endParaRPr dirty="0"/>
          </a:p>
        </p:txBody>
      </p:sp>
      <p:sp>
        <p:nvSpPr>
          <p:cNvPr id="1068" name="Theory of the Earth (1788, 1795)"/>
          <p:cNvSpPr txBox="1"/>
          <p:nvPr/>
        </p:nvSpPr>
        <p:spPr>
          <a:xfrm>
            <a:off x="10936287" y="8229600"/>
            <a:ext cx="125857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Teoria Ziemi</a:t>
            </a:r>
            <a:r>
              <a:rPr dirty="0">
                <a:latin typeface="DejaVu Sans Condensed Oblique"/>
                <a:ea typeface="DejaVu Sans Condensed Oblique"/>
                <a:cs typeface="DejaVu Sans Condensed Oblique"/>
                <a:sym typeface="DejaVu Sans Condensed Oblique"/>
              </a:rPr>
              <a:t> </a:t>
            </a:r>
            <a:r>
              <a:rPr dirty="0"/>
              <a:t>(1795)</a:t>
            </a:r>
          </a:p>
        </p:txBody>
      </p:sp>
      <p:grpSp>
        <p:nvGrpSpPr>
          <p:cNvPr id="1071" name="image17.jpg"/>
          <p:cNvGrpSpPr/>
          <p:nvPr/>
        </p:nvGrpSpPr>
        <p:grpSpPr>
          <a:xfrm>
            <a:off x="1812593" y="1371599"/>
            <a:ext cx="7866473" cy="10989018"/>
            <a:chOff x="0" y="0"/>
            <a:chExt cx="7866471" cy="10989017"/>
          </a:xfrm>
        </p:grpSpPr>
        <p:pic>
          <p:nvPicPr>
            <p:cNvPr id="1070" name="image17.jpg" descr="image17.jpg"/>
            <p:cNvPicPr>
              <a:picLocks noChangeAspect="1"/>
            </p:cNvPicPr>
            <p:nvPr/>
          </p:nvPicPr>
          <p:blipFill>
            <a:blip r:embed="rId3">
              <a:extLst/>
            </a:blip>
            <a:srcRect l="3113" r="6614" b="4596"/>
            <a:stretch>
              <a:fillRect/>
            </a:stretch>
          </p:blipFill>
          <p:spPr>
            <a:xfrm>
              <a:off x="317500" y="304800"/>
              <a:ext cx="7244172" cy="10366718"/>
            </a:xfrm>
            <a:prstGeom prst="rect">
              <a:avLst/>
            </a:prstGeom>
            <a:ln>
              <a:noFill/>
            </a:ln>
            <a:effectLst/>
          </p:spPr>
        </p:pic>
        <p:pic>
          <p:nvPicPr>
            <p:cNvPr id="1069" name="image17.jpg" descr="image17.jpg"/>
            <p:cNvPicPr>
              <a:picLocks/>
            </p:cNvPicPr>
            <p:nvPr/>
          </p:nvPicPr>
          <p:blipFill>
            <a:blip r:embed="rId4">
              <a:extLst/>
            </a:blip>
            <a:stretch>
              <a:fillRect/>
            </a:stretch>
          </p:blipFill>
          <p:spPr>
            <a:xfrm>
              <a:off x="0" y="0"/>
              <a:ext cx="7866472" cy="10989018"/>
            </a:xfrm>
            <a:prstGeom prst="rect">
              <a:avLst/>
            </a:prstGeom>
            <a:effectLst/>
          </p:spPr>
        </p:pic>
      </p:gr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Georges Cuvier…"/>
          <p:cNvSpPr txBox="1">
            <a:spLocks noGrp="1"/>
          </p:cNvSpPr>
          <p:nvPr>
            <p:ph type="title"/>
          </p:nvPr>
        </p:nvSpPr>
        <p:spPr>
          <a:xfrm>
            <a:off x="2222500" y="2489200"/>
            <a:ext cx="127508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Georges Cuvier</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(1769–1832)</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specjalista w dziedzinie anatomii porównawczej</a:t>
            </a:r>
            <a:r>
              <a:rPr dirty="0"/>
              <a:t>, </a:t>
            </a:r>
            <a:r>
              <a:rPr lang="pl-PL" dirty="0"/>
              <a:t>paleontolog</a:t>
            </a:r>
            <a:endParaRPr dirty="0"/>
          </a:p>
        </p:txBody>
      </p:sp>
      <p:sp>
        <p:nvSpPr>
          <p:cNvPr id="1076" name="Theory of the Earth (1812)"/>
          <p:cNvSpPr txBox="1"/>
          <p:nvPr/>
        </p:nvSpPr>
        <p:spPr>
          <a:xfrm>
            <a:off x="2224087" y="9245600"/>
            <a:ext cx="107188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Teoria Ziemi </a:t>
            </a:r>
            <a:r>
              <a:rPr dirty="0"/>
              <a:t>(1812)</a:t>
            </a:r>
          </a:p>
        </p:txBody>
      </p:sp>
      <p:grpSp>
        <p:nvGrpSpPr>
          <p:cNvPr id="1079" name="image18.jpg"/>
          <p:cNvGrpSpPr/>
          <p:nvPr/>
        </p:nvGrpSpPr>
        <p:grpSpPr>
          <a:xfrm>
            <a:off x="14272801" y="1358899"/>
            <a:ext cx="7733769" cy="10989018"/>
            <a:chOff x="0" y="0"/>
            <a:chExt cx="7733768" cy="10989017"/>
          </a:xfrm>
        </p:grpSpPr>
        <p:pic>
          <p:nvPicPr>
            <p:cNvPr id="1078" name="image18.jpg" descr="image18.jpg"/>
            <p:cNvPicPr>
              <a:picLocks/>
            </p:cNvPicPr>
            <p:nvPr/>
          </p:nvPicPr>
          <p:blipFill>
            <a:blip r:embed="rId3">
              <a:extLst/>
            </a:blip>
            <a:srcRect l="15956" r="21276" b="4089"/>
            <a:stretch>
              <a:fillRect/>
            </a:stretch>
          </p:blipFill>
          <p:spPr>
            <a:xfrm>
              <a:off x="317500" y="304800"/>
              <a:ext cx="7111469" cy="10366718"/>
            </a:xfrm>
            <a:prstGeom prst="rect">
              <a:avLst/>
            </a:prstGeom>
            <a:ln>
              <a:noFill/>
            </a:ln>
            <a:effectLst/>
          </p:spPr>
        </p:pic>
        <p:pic>
          <p:nvPicPr>
            <p:cNvPr id="1077" name="image18.jpg" descr="image18.jpg"/>
            <p:cNvPicPr>
              <a:picLocks/>
            </p:cNvPicPr>
            <p:nvPr/>
          </p:nvPicPr>
          <p:blipFill>
            <a:blip r:embed="rId4">
              <a:extLst/>
            </a:blip>
            <a:stretch>
              <a:fillRect/>
            </a:stretch>
          </p:blipFill>
          <p:spPr>
            <a:xfrm>
              <a:off x="0" y="0"/>
              <a:ext cx="7733769" cy="10989018"/>
            </a:xfrm>
            <a:prstGeom prst="rect">
              <a:avLst/>
            </a:prstGeom>
            <a:effectLst/>
          </p:spPr>
        </p:pic>
      </p:gr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 name="image19.jpg"/>
          <p:cNvGrpSpPr/>
          <p:nvPr/>
        </p:nvGrpSpPr>
        <p:grpSpPr>
          <a:xfrm>
            <a:off x="1534779" y="1371599"/>
            <a:ext cx="8666683" cy="10989018"/>
            <a:chOff x="0" y="0"/>
            <a:chExt cx="8666681" cy="10989017"/>
          </a:xfrm>
        </p:grpSpPr>
        <p:pic>
          <p:nvPicPr>
            <p:cNvPr id="1084" name="image19.jpg" descr="image19.jpg"/>
            <p:cNvPicPr>
              <a:picLocks/>
            </p:cNvPicPr>
            <p:nvPr/>
          </p:nvPicPr>
          <p:blipFill>
            <a:blip r:embed="rId3">
              <a:extLst/>
            </a:blip>
            <a:srcRect l="12195" r="17332"/>
            <a:stretch>
              <a:fillRect/>
            </a:stretch>
          </p:blipFill>
          <p:spPr>
            <a:xfrm>
              <a:off x="317500" y="304800"/>
              <a:ext cx="8044382" cy="10366718"/>
            </a:xfrm>
            <a:prstGeom prst="rect">
              <a:avLst/>
            </a:prstGeom>
            <a:ln>
              <a:noFill/>
            </a:ln>
            <a:effectLst/>
          </p:spPr>
        </p:pic>
        <p:pic>
          <p:nvPicPr>
            <p:cNvPr id="1083" name="image19.jpg" descr="image19.jpg"/>
            <p:cNvPicPr>
              <a:picLocks/>
            </p:cNvPicPr>
            <p:nvPr/>
          </p:nvPicPr>
          <p:blipFill>
            <a:blip r:embed="rId4">
              <a:extLst/>
            </a:blip>
            <a:stretch>
              <a:fillRect/>
            </a:stretch>
          </p:blipFill>
          <p:spPr>
            <a:xfrm>
              <a:off x="0" y="0"/>
              <a:ext cx="8666682" cy="10989018"/>
            </a:xfrm>
            <a:prstGeom prst="rect">
              <a:avLst/>
            </a:prstGeom>
            <a:effectLst/>
          </p:spPr>
        </p:pic>
      </p:grpSp>
      <p:sp>
        <p:nvSpPr>
          <p:cNvPr id="1086" name="William Smith…"/>
          <p:cNvSpPr txBox="1">
            <a:spLocks noGrp="1"/>
          </p:cNvSpPr>
          <p:nvPr>
            <p:ph type="title"/>
          </p:nvPr>
        </p:nvSpPr>
        <p:spPr>
          <a:xfrm>
            <a:off x="11607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William Smith</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(1769–1839)</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inżynier w dziedzinie melioracji</a:t>
            </a:r>
            <a:r>
              <a:rPr dirty="0"/>
              <a:t>, </a:t>
            </a:r>
            <a:r>
              <a:rPr lang="pl-PL" dirty="0"/>
              <a:t>geodeta</a:t>
            </a:r>
            <a:r>
              <a:rPr dirty="0"/>
              <a:t>, </a:t>
            </a:r>
            <a:r>
              <a:rPr lang="pl-PL" dirty="0"/>
              <a:t>geolog</a:t>
            </a:r>
            <a:endParaRPr dirty="0"/>
          </a:p>
        </p:txBody>
      </p:sp>
      <p:sp>
        <p:nvSpPr>
          <p:cNvPr id="1087" name="“Father of English Stratigraphy”"/>
          <p:cNvSpPr txBox="1"/>
          <p:nvPr/>
        </p:nvSpPr>
        <p:spPr>
          <a:xfrm>
            <a:off x="11609387" y="8775700"/>
            <a:ext cx="12344401" cy="984885"/>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„Ojciec angielskiej stratygrafii</a:t>
            </a:r>
            <a:r>
              <a:rPr dirty="0"/>
              <a:t>”</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3" name="image20.jpg"/>
          <p:cNvGrpSpPr/>
          <p:nvPr/>
        </p:nvGrpSpPr>
        <p:grpSpPr>
          <a:xfrm>
            <a:off x="14172789" y="1371599"/>
            <a:ext cx="8119131" cy="10963618"/>
            <a:chOff x="0" y="0"/>
            <a:chExt cx="8119129" cy="10963617"/>
          </a:xfrm>
        </p:grpSpPr>
        <p:pic>
          <p:nvPicPr>
            <p:cNvPr id="1092" name="image20.jpg" descr="image20.jpg"/>
            <p:cNvPicPr>
              <a:picLocks/>
            </p:cNvPicPr>
            <p:nvPr/>
          </p:nvPicPr>
          <p:blipFill>
            <a:blip r:embed="rId3">
              <a:extLst/>
            </a:blip>
            <a:srcRect l="5001" t="5233" r="8301" b="7696"/>
            <a:stretch>
              <a:fillRect/>
            </a:stretch>
          </p:blipFill>
          <p:spPr>
            <a:xfrm>
              <a:off x="317500" y="304800"/>
              <a:ext cx="7496830" cy="10341318"/>
            </a:xfrm>
            <a:prstGeom prst="rect">
              <a:avLst/>
            </a:prstGeom>
            <a:ln>
              <a:noFill/>
            </a:ln>
            <a:effectLst/>
          </p:spPr>
        </p:pic>
        <p:pic>
          <p:nvPicPr>
            <p:cNvPr id="1091" name="image20.jpg" descr="image20.jpg"/>
            <p:cNvPicPr>
              <a:picLocks/>
            </p:cNvPicPr>
            <p:nvPr/>
          </p:nvPicPr>
          <p:blipFill>
            <a:blip r:embed="rId4">
              <a:extLst/>
            </a:blip>
            <a:stretch>
              <a:fillRect/>
            </a:stretch>
          </p:blipFill>
          <p:spPr>
            <a:xfrm>
              <a:off x="0" y="0"/>
              <a:ext cx="8119130" cy="10963618"/>
            </a:xfrm>
            <a:prstGeom prst="rect">
              <a:avLst/>
            </a:prstGeom>
            <a:effectLst/>
          </p:spPr>
        </p:pic>
      </p:grpSp>
      <p:sp>
        <p:nvSpPr>
          <p:cNvPr id="1094" name="Charles Lyell…"/>
          <p:cNvSpPr txBox="1">
            <a:spLocks noGrp="1"/>
          </p:cNvSpPr>
          <p:nvPr>
            <p:ph type="title"/>
          </p:nvPr>
        </p:nvSpPr>
        <p:spPr>
          <a:xfrm>
            <a:off x="2590800" y="24892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9600" dirty="0">
                <a:latin typeface="+mn-lt"/>
                <a:ea typeface="+mn-ea"/>
                <a:cs typeface="+mn-cs"/>
                <a:sym typeface="GoudyTwenty"/>
              </a:rPr>
              <a:t>Charles Lyell</a:t>
            </a:r>
            <a:r>
              <a:rPr sz="9600" dirty="0"/>
              <a:t>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dirty="0"/>
              <a:t>(1797–1875)</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lang="pl-PL" dirty="0"/>
              <a:t>prawnik</a:t>
            </a:r>
            <a:r>
              <a:rPr dirty="0"/>
              <a:t>, </a:t>
            </a:r>
            <a:r>
              <a:rPr lang="pl-PL" dirty="0"/>
              <a:t>geolog</a:t>
            </a:r>
            <a:endParaRPr dirty="0"/>
          </a:p>
        </p:txBody>
      </p:sp>
      <p:sp>
        <p:nvSpPr>
          <p:cNvPr id="1095" name="Principles of Geology…"/>
          <p:cNvSpPr txBox="1"/>
          <p:nvPr/>
        </p:nvSpPr>
        <p:spPr>
          <a:xfrm>
            <a:off x="2592387" y="8509000"/>
            <a:ext cx="10243719" cy="1969770"/>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latin typeface="DejaVu Sans Condensed Oblique"/>
                <a:ea typeface="DejaVu Sans Condensed Oblique"/>
                <a:cs typeface="DejaVu Sans Condensed Oblique"/>
                <a:sym typeface="DejaVu Sans Condensed Oblique"/>
              </a:rPr>
              <a:t>Zasady geologii</a:t>
            </a:r>
            <a:endParaRPr dirty="0">
              <a:latin typeface="DejaVu Sans Condensed Oblique"/>
              <a:ea typeface="DejaVu Sans Condensed Oblique"/>
              <a:cs typeface="DejaVu Sans Condensed Oblique"/>
              <a:sym typeface="DejaVu Sans Condensed Oblique"/>
            </a:endParaRPr>
          </a:p>
          <a:p>
            <a:pPr algn="l" defTabSz="914400">
              <a:buClr>
                <a:srgbClr val="F5F5F5"/>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a:t>
            </a:r>
            <a:r>
              <a:rPr lang="pl-PL" dirty="0"/>
              <a:t>w trzech</a:t>
            </a:r>
            <a:r>
              <a:rPr dirty="0"/>
              <a:t> </a:t>
            </a:r>
            <a:r>
              <a:rPr lang="pl-PL" dirty="0"/>
              <a:t>tomach</a:t>
            </a:r>
            <a:r>
              <a:rPr dirty="0"/>
              <a:t>, 1830-33)</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00" name="Buffon:…"/>
          <p:cNvSpPr txBox="1">
            <a:spLocks noGrp="1"/>
          </p:cNvSpPr>
          <p:nvPr>
            <p:ph type="body" sz="quarter" idx="1"/>
          </p:nvPr>
        </p:nvSpPr>
        <p:spPr>
          <a:xfrm>
            <a:off x="2591029" y="3429153"/>
            <a:ext cx="4408259" cy="9982047"/>
          </a:xfrm>
          <a:prstGeom prst="rect">
            <a:avLst/>
          </a:prstGeom>
          <a:effectLst/>
        </p:spPr>
        <p:txBody>
          <a:bodyPr/>
          <a:lstStyle/>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Buffon: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Laplace:</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Lamarck:</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Werner: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Hutton:</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Cuvier:</a:t>
            </a:r>
          </a:p>
          <a:p>
            <a:pPr>
              <a:buClr>
                <a:srgbClr val="F5F5F5"/>
              </a:buClr>
              <a:defRPr>
                <a:solidFill>
                  <a:srgbClr val="FEFCDD"/>
                </a:solidFill>
                <a:effectLst>
                  <a:outerShdw blurRad="38100" dist="38100" dir="2700000" rotWithShape="0">
                    <a:srgbClr val="000000">
                      <a:alpha val="43137"/>
                    </a:srgbClr>
                  </a:outerShdw>
                </a:effectLst>
                <a:uFill>
                  <a:solidFill>
                    <a:srgbClr val="FEFCDD"/>
                  </a:solidFill>
                </a:uFill>
              </a:defRPr>
            </a:pPr>
            <a:r>
              <a:t>Smith:</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Lyell:</a:t>
            </a:r>
          </a:p>
        </p:txBody>
      </p:sp>
      <p:sp>
        <p:nvSpPr>
          <p:cNvPr id="1101" name="Old–Earth Theories (1778–1833)"/>
          <p:cNvSpPr txBox="1"/>
          <p:nvPr/>
        </p:nvSpPr>
        <p:spPr>
          <a:xfrm>
            <a:off x="915986" y="1371600"/>
            <a:ext cx="22644101" cy="1477328"/>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B6DE87"/>
              </a:buClr>
              <a:buFont typeface="GoudyTwenty"/>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pl-PL" sz="9600" dirty="0">
                <a:latin typeface="+mn-lt"/>
                <a:ea typeface="+mn-ea"/>
                <a:cs typeface="+mn-cs"/>
                <a:sym typeface="GoudyTwenty"/>
              </a:rPr>
              <a:t>Teorie Starej Ziemi</a:t>
            </a:r>
            <a:r>
              <a:rPr sz="9600" dirty="0">
                <a:latin typeface="+mn-lt"/>
                <a:ea typeface="+mn-ea"/>
                <a:cs typeface="+mn-cs"/>
                <a:sym typeface="GoudyTwenty"/>
              </a:rPr>
              <a:t> (1778–1833)</a:t>
            </a:r>
          </a:p>
        </p:txBody>
      </p:sp>
      <p:sp>
        <p:nvSpPr>
          <p:cNvPr id="1102" name="Cooling earth, 75,000 years"/>
          <p:cNvSpPr txBox="1"/>
          <p:nvPr/>
        </p:nvSpPr>
        <p:spPr>
          <a:xfrm>
            <a:off x="6999287" y="342915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dirty="0"/>
              <a:t>Stygnięcie ziemi</a:t>
            </a:r>
            <a:r>
              <a:rPr dirty="0"/>
              <a:t>, 75</a:t>
            </a:r>
            <a:r>
              <a:rPr lang="pl-PL" dirty="0"/>
              <a:t> </a:t>
            </a:r>
            <a:r>
              <a:rPr dirty="0"/>
              <a:t>000 </a:t>
            </a:r>
            <a:r>
              <a:rPr lang="pl-PL" dirty="0"/>
              <a:t>lat</a:t>
            </a:r>
            <a:endParaRPr dirty="0"/>
          </a:p>
        </p:txBody>
      </p:sp>
      <p:sp>
        <p:nvSpPr>
          <p:cNvPr id="1103" name="Nebular hypothesis, long ages"/>
          <p:cNvSpPr txBox="1"/>
          <p:nvPr/>
        </p:nvSpPr>
        <p:spPr>
          <a:xfrm>
            <a:off x="6999287" y="456814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Hipoteza mgławicowa</a:t>
            </a:r>
            <a:r>
              <a:rPr dirty="0"/>
              <a:t>, </a:t>
            </a:r>
            <a:r>
              <a:rPr lang="pl-PL" dirty="0"/>
              <a:t>epoki</a:t>
            </a:r>
            <a:endParaRPr dirty="0"/>
          </a:p>
        </p:txBody>
      </p:sp>
      <p:sp>
        <p:nvSpPr>
          <p:cNvPr id="1104" name="Biological evolution, long ages"/>
          <p:cNvSpPr txBox="1"/>
          <p:nvPr/>
        </p:nvSpPr>
        <p:spPr>
          <a:xfrm>
            <a:off x="6999287" y="56703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dirty="0"/>
              <a:t>Ewolucja biologiczna</a:t>
            </a:r>
            <a:r>
              <a:rPr dirty="0"/>
              <a:t>, </a:t>
            </a:r>
            <a:r>
              <a:rPr lang="pl-PL" dirty="0"/>
              <a:t>epoki</a:t>
            </a:r>
            <a:endParaRPr dirty="0"/>
          </a:p>
        </p:txBody>
      </p:sp>
      <p:sp>
        <p:nvSpPr>
          <p:cNvPr id="1105" name="Receding ocean, 1 million years"/>
          <p:cNvSpPr txBox="1"/>
          <p:nvPr/>
        </p:nvSpPr>
        <p:spPr>
          <a:xfrm>
            <a:off x="6999287" y="6712962"/>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Ustąpienie</a:t>
            </a:r>
            <a:r>
              <a:rPr dirty="0"/>
              <a:t> ocean</a:t>
            </a:r>
            <a:r>
              <a:rPr lang="pl-PL" dirty="0"/>
              <a:t>u</a:t>
            </a:r>
            <a:r>
              <a:rPr dirty="0"/>
              <a:t>, 1 </a:t>
            </a:r>
            <a:r>
              <a:rPr lang="pl-PL" dirty="0"/>
              <a:t>milion</a:t>
            </a:r>
            <a:r>
              <a:rPr dirty="0"/>
              <a:t> </a:t>
            </a:r>
            <a:r>
              <a:rPr lang="pl-PL" dirty="0"/>
              <a:t>lat</a:t>
            </a:r>
            <a:endParaRPr dirty="0"/>
          </a:p>
        </p:txBody>
      </p:sp>
      <p:sp>
        <p:nvSpPr>
          <p:cNvPr id="1106" name="Uniformitarianism, no beginning?"/>
          <p:cNvSpPr txBox="1"/>
          <p:nvPr/>
        </p:nvSpPr>
        <p:spPr>
          <a:xfrm>
            <a:off x="6999287" y="786345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dirty="0" err="1"/>
              <a:t>Uniformitaryzm</a:t>
            </a:r>
            <a:r>
              <a:rPr dirty="0"/>
              <a:t>, </a:t>
            </a:r>
            <a:r>
              <a:rPr lang="pl-PL" dirty="0"/>
              <a:t>brak początku</a:t>
            </a:r>
            <a:r>
              <a:rPr dirty="0"/>
              <a:t>?</a:t>
            </a:r>
          </a:p>
        </p:txBody>
      </p:sp>
      <p:sp>
        <p:nvSpPr>
          <p:cNvPr id="1107" name="Catastrophism, millions of years"/>
          <p:cNvSpPr txBox="1"/>
          <p:nvPr/>
        </p:nvSpPr>
        <p:spPr>
          <a:xfrm>
            <a:off x="6999287" y="8954322"/>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Katastrofizm</a:t>
            </a:r>
            <a:r>
              <a:rPr dirty="0"/>
              <a:t>, </a:t>
            </a:r>
            <a:r>
              <a:rPr lang="pl-PL" dirty="0"/>
              <a:t>miliony lat</a:t>
            </a:r>
            <a:endParaRPr dirty="0"/>
          </a:p>
        </p:txBody>
      </p:sp>
      <p:sp>
        <p:nvSpPr>
          <p:cNvPr id="1108" name="Fossils date rocks, millions of years"/>
          <p:cNvSpPr txBox="1"/>
          <p:nvPr/>
        </p:nvSpPr>
        <p:spPr>
          <a:xfrm>
            <a:off x="6999287" y="10021122"/>
            <a:ext cx="16560800" cy="1015663"/>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sz="6600" dirty="0"/>
              <a:t>Datowanie skał wg skamielin</a:t>
            </a:r>
            <a:r>
              <a:rPr sz="6600" dirty="0"/>
              <a:t>, </a:t>
            </a:r>
            <a:r>
              <a:rPr lang="pl-PL" sz="6600" dirty="0"/>
              <a:t>miliony lat</a:t>
            </a:r>
            <a:endParaRPr sz="6600" dirty="0"/>
          </a:p>
        </p:txBody>
      </p:sp>
      <p:sp>
        <p:nvSpPr>
          <p:cNvPr id="1109" name="Uniformitarianism, millions of years"/>
          <p:cNvSpPr txBox="1"/>
          <p:nvPr/>
        </p:nvSpPr>
        <p:spPr>
          <a:xfrm>
            <a:off x="6999287" y="1112468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err="1"/>
              <a:t>Uniformitaryzm</a:t>
            </a:r>
            <a:r>
              <a:rPr dirty="0"/>
              <a:t>, </a:t>
            </a:r>
            <a:r>
              <a:rPr lang="pl-PL" dirty="0"/>
              <a:t>miliony lat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02"/>
                                        </p:tgtEl>
                                        <p:attrNameLst>
                                          <p:attrName>style.visibility</p:attrName>
                                        </p:attrNameLst>
                                      </p:cBhvr>
                                      <p:to>
                                        <p:strVal val="visible"/>
                                      </p:to>
                                    </p:set>
                                    <p:animEffect transition="in" filter="dissolve">
                                      <p:cBhvr>
                                        <p:cTn id="7" dur="250"/>
                                        <p:tgtEl>
                                          <p:spTgt spid="11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03"/>
                                        </p:tgtEl>
                                        <p:attrNameLst>
                                          <p:attrName>style.visibility</p:attrName>
                                        </p:attrNameLst>
                                      </p:cBhvr>
                                      <p:to>
                                        <p:strVal val="visible"/>
                                      </p:to>
                                    </p:set>
                                    <p:animEffect transition="in" filter="dissolve">
                                      <p:cBhvr>
                                        <p:cTn id="12" dur="250"/>
                                        <p:tgtEl>
                                          <p:spTgt spid="110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4"/>
                                        </p:tgtEl>
                                        <p:attrNameLst>
                                          <p:attrName>style.visibility</p:attrName>
                                        </p:attrNameLst>
                                      </p:cBhvr>
                                      <p:to>
                                        <p:strVal val="visible"/>
                                      </p:to>
                                    </p:set>
                                    <p:animEffect transition="in" filter="dissolve">
                                      <p:cBhvr>
                                        <p:cTn id="17" dur="250"/>
                                        <p:tgtEl>
                                          <p:spTgt spid="11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105"/>
                                        </p:tgtEl>
                                        <p:attrNameLst>
                                          <p:attrName>style.visibility</p:attrName>
                                        </p:attrNameLst>
                                      </p:cBhvr>
                                      <p:to>
                                        <p:strVal val="visible"/>
                                      </p:to>
                                    </p:set>
                                    <p:animEffect transition="in" filter="dissolve">
                                      <p:cBhvr>
                                        <p:cTn id="22" dur="250"/>
                                        <p:tgtEl>
                                          <p:spTgt spid="110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106"/>
                                        </p:tgtEl>
                                        <p:attrNameLst>
                                          <p:attrName>style.visibility</p:attrName>
                                        </p:attrNameLst>
                                      </p:cBhvr>
                                      <p:to>
                                        <p:strVal val="visible"/>
                                      </p:to>
                                    </p:set>
                                    <p:animEffect transition="in" filter="dissolve">
                                      <p:cBhvr>
                                        <p:cTn id="27" dur="250"/>
                                        <p:tgtEl>
                                          <p:spTgt spid="110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107"/>
                                        </p:tgtEl>
                                        <p:attrNameLst>
                                          <p:attrName>style.visibility</p:attrName>
                                        </p:attrNameLst>
                                      </p:cBhvr>
                                      <p:to>
                                        <p:strVal val="visible"/>
                                      </p:to>
                                    </p:set>
                                    <p:animEffect transition="in" filter="dissolve">
                                      <p:cBhvr>
                                        <p:cTn id="32" dur="250"/>
                                        <p:tgtEl>
                                          <p:spTgt spid="110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108"/>
                                        </p:tgtEl>
                                        <p:attrNameLst>
                                          <p:attrName>style.visibility</p:attrName>
                                        </p:attrNameLst>
                                      </p:cBhvr>
                                      <p:to>
                                        <p:strVal val="visible"/>
                                      </p:to>
                                    </p:set>
                                    <p:animEffect transition="in" filter="dissolve">
                                      <p:cBhvr>
                                        <p:cTn id="37" dur="250"/>
                                        <p:tgtEl>
                                          <p:spTgt spid="110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109"/>
                                        </p:tgtEl>
                                        <p:attrNameLst>
                                          <p:attrName>style.visibility</p:attrName>
                                        </p:attrNameLst>
                                      </p:cBhvr>
                                      <p:to>
                                        <p:strVal val="visible"/>
                                      </p:to>
                                    </p:set>
                                    <p:animEffect transition="in" filter="dissolve">
                                      <p:cBhvr>
                                        <p:cTn id="42" dur="250"/>
                                        <p:tgtEl>
                                          <p:spTgt spid="1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1" animBg="1" advAuto="0"/>
      <p:bldP spid="1103" grpId="2" animBg="1" advAuto="0"/>
      <p:bldP spid="1104" grpId="3" animBg="1" advAuto="0"/>
      <p:bldP spid="1105" grpId="4" animBg="1" advAuto="0"/>
      <p:bldP spid="1106" grpId="5" animBg="1" advAuto="0"/>
      <p:bldP spid="1107" grpId="6" animBg="1" advAuto="0"/>
      <p:bldP spid="1108" grpId="7" animBg="1" advAuto="0"/>
      <p:bldP spid="1109" grpId="8"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 name="Sand.jpg" descr="Sand.jpg"/>
          <p:cNvPicPr>
            <a:picLocks noChangeAspect="1"/>
          </p:cNvPicPr>
          <p:nvPr/>
        </p:nvPicPr>
        <p:blipFill>
          <a:blip r:embed="rId3">
            <a:extLst/>
          </a:blip>
          <a:stretch>
            <a:fillRect/>
          </a:stretch>
        </p:blipFill>
        <p:spPr>
          <a:xfrm>
            <a:off x="89732" y="0"/>
            <a:ext cx="24384000" cy="13716000"/>
          </a:xfrm>
          <a:prstGeom prst="rect">
            <a:avLst/>
          </a:prstGeom>
          <a:ln w="12700">
            <a:miter lim="400000"/>
          </a:ln>
        </p:spPr>
      </p:pic>
      <p:sp>
        <p:nvSpPr>
          <p:cNvPr id="1112" name="Early 19th Century Views of Earth History"/>
          <p:cNvSpPr txBox="1">
            <a:spLocks noGrp="1"/>
          </p:cNvSpPr>
          <p:nvPr>
            <p:ph type="body" sz="quarter" idx="1"/>
          </p:nvPr>
        </p:nvSpPr>
        <p:spPr>
          <a:xfrm>
            <a:off x="891944" y="1346204"/>
            <a:ext cx="22339301" cy="1320801"/>
          </a:xfrm>
          <a:prstGeom prst="rect">
            <a:avLst/>
          </a:prstGeom>
          <a:effectLst/>
        </p:spPr>
        <p:txBody>
          <a:bodyPr/>
          <a:lstStyle/>
          <a:p>
            <a:pPr algn="ctr">
              <a:buClr>
                <a:srgbClr val="FFFEEC"/>
              </a:buClr>
              <a:buFont typeface="GoudyTwenty"/>
              <a:defRPr sz="6400">
                <a:effectLst>
                  <a:outerShdw blurRad="38100" dist="38100" dir="2700000" rotWithShape="0">
                    <a:srgbClr val="000000">
                      <a:alpha val="43137"/>
                    </a:srgbClr>
                  </a:outerShdw>
                </a:effectLst>
              </a:defRPr>
            </a:pPr>
            <a:r>
              <a:rPr lang="pl-PL" b="1" dirty="0">
                <a:latin typeface="+mn-lt"/>
                <a:ea typeface="+mn-ea"/>
                <a:cs typeface="+mn-cs"/>
                <a:sym typeface="GoudyTwenty"/>
              </a:rPr>
              <a:t>Poglądy</a:t>
            </a:r>
            <a:r>
              <a:rPr b="1" dirty="0">
                <a:latin typeface="+mn-lt"/>
                <a:ea typeface="+mn-ea"/>
                <a:cs typeface="+mn-cs"/>
                <a:sym typeface="GoudyTwenty"/>
              </a:rPr>
              <a:t> </a:t>
            </a:r>
            <a:r>
              <a:rPr lang="pl-PL" b="1" dirty="0">
                <a:latin typeface="+mn-lt"/>
                <a:ea typeface="+mn-ea"/>
                <a:cs typeface="+mn-cs"/>
                <a:sym typeface="GoudyTwenty"/>
              </a:rPr>
              <a:t>na historię Ziemi z początku XIX w</a:t>
            </a:r>
            <a:r>
              <a:rPr lang="pl-PL" dirty="0">
                <a:latin typeface="+mn-lt"/>
                <a:ea typeface="+mn-ea"/>
                <a:cs typeface="+mn-cs"/>
                <a:sym typeface="GoudyTwenty"/>
              </a:rPr>
              <a:t>.</a:t>
            </a:r>
            <a:endParaRPr dirty="0">
              <a:latin typeface="+mn-lt"/>
              <a:ea typeface="+mn-ea"/>
              <a:cs typeface="+mn-cs"/>
              <a:sym typeface="GoudyTwenty"/>
            </a:endParaRPr>
          </a:p>
        </p:txBody>
      </p:sp>
      <p:sp>
        <p:nvSpPr>
          <p:cNvPr id="1113"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pl-PL" b="1" dirty="0"/>
              <a:t>Pogląd </a:t>
            </a:r>
            <a:r>
              <a:rPr lang="pl-PL" dirty="0"/>
              <a:t>k</a:t>
            </a:r>
            <a:r>
              <a:rPr lang="pl-PL" b="1" dirty="0"/>
              <a:t>atastroficzny</a:t>
            </a:r>
            <a:r>
              <a:rPr b="1" dirty="0"/>
              <a:t> (</a:t>
            </a:r>
            <a:r>
              <a:rPr lang="pl-PL" b="1" dirty="0" err="1"/>
              <a:t>np</a:t>
            </a:r>
            <a:r>
              <a:rPr b="1" dirty="0"/>
              <a:t>. Cuvier, Smith)</a:t>
            </a:r>
          </a:p>
        </p:txBody>
      </p:sp>
      <p:sp>
        <p:nvSpPr>
          <p:cNvPr id="1114" name="Biblical/Traditional view (Scriptural geologists)"/>
          <p:cNvSpPr txBox="1"/>
          <p:nvPr/>
        </p:nvSpPr>
        <p:spPr>
          <a:xfrm>
            <a:off x="406400" y="10184854"/>
            <a:ext cx="23520399" cy="1061829"/>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pl-PL" sz="6400" dirty="0">
                <a:latin typeface="DejaVu Sans Condensed"/>
                <a:ea typeface="DejaVu Sans Condensed"/>
                <a:cs typeface="DejaVu Sans Condensed"/>
                <a:sym typeface="DejaVu Sans Condensed"/>
              </a:rPr>
              <a:t>Pogląd biblijny</a:t>
            </a:r>
            <a:r>
              <a:rPr sz="6400" dirty="0">
                <a:latin typeface="DejaVu Sans Condensed"/>
                <a:ea typeface="DejaVu Sans Condensed"/>
                <a:cs typeface="DejaVu Sans Condensed"/>
                <a:sym typeface="DejaVu Sans Condensed"/>
              </a:rPr>
              <a:t>/</a:t>
            </a:r>
            <a:r>
              <a:rPr lang="pl-PL" sz="6400" dirty="0"/>
              <a:t>t</a:t>
            </a:r>
            <a:r>
              <a:rPr lang="pl-PL" sz="6400" dirty="0">
                <a:latin typeface="DejaVu Sans Condensed"/>
                <a:ea typeface="DejaVu Sans Condensed"/>
                <a:cs typeface="DejaVu Sans Condensed"/>
                <a:sym typeface="DejaVu Sans Condensed"/>
              </a:rPr>
              <a:t>radycyjny </a:t>
            </a:r>
            <a:r>
              <a:rPr sz="6400" dirty="0">
                <a:latin typeface="DejaVu Sans Condensed"/>
                <a:ea typeface="DejaVu Sans Condensed"/>
                <a:cs typeface="DejaVu Sans Condensed"/>
                <a:sym typeface="DejaVu Sans Condensed"/>
              </a:rPr>
              <a:t>(</a:t>
            </a:r>
            <a:r>
              <a:rPr lang="pl-PL" sz="6400" dirty="0">
                <a:latin typeface="DejaVu Sans Condensed"/>
                <a:ea typeface="DejaVu Sans Condensed"/>
                <a:cs typeface="DejaVu Sans Condensed"/>
                <a:sym typeface="DejaVu Sans Condensed"/>
              </a:rPr>
              <a:t>geologowie biblijni</a:t>
            </a:r>
            <a:r>
              <a:rPr sz="6400" dirty="0">
                <a:latin typeface="DejaVu Sans Condensed"/>
                <a:ea typeface="DejaVu Sans Condensed"/>
                <a:cs typeface="DejaVu Sans Condensed"/>
                <a:sym typeface="DejaVu Sans Condensed"/>
              </a:rPr>
              <a:t>)</a:t>
            </a:r>
          </a:p>
        </p:txBody>
      </p:sp>
      <p:sp>
        <p:nvSpPr>
          <p:cNvPr id="1115"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err="1">
                <a:latin typeface="DejaVu Sans Condensed"/>
                <a:ea typeface="DejaVu Sans Condensed"/>
                <a:cs typeface="DejaVu Sans Condensed"/>
                <a:sym typeface="DejaVu Sans Condensed"/>
              </a:rPr>
              <a:t>NTT</a:t>
            </a:r>
            <a:endParaRPr sz="6600" b="0" dirty="0">
              <a:latin typeface="DejaVu Sans Condensed"/>
              <a:ea typeface="DejaVu Sans Condensed"/>
              <a:cs typeface="DejaVu Sans Condensed"/>
              <a:sym typeface="DejaVu Sans Condensed"/>
            </a:endParaRPr>
          </a:p>
        </p:txBody>
      </p:sp>
      <p:grpSp>
        <p:nvGrpSpPr>
          <p:cNvPr id="1118" name="Group"/>
          <p:cNvGrpSpPr/>
          <p:nvPr/>
        </p:nvGrpSpPr>
        <p:grpSpPr>
          <a:xfrm>
            <a:off x="12963549" y="11355882"/>
            <a:ext cx="2052072" cy="1092607"/>
            <a:chOff x="0" y="0"/>
            <a:chExt cx="2052071" cy="1092606"/>
          </a:xfrm>
        </p:grpSpPr>
        <p:sp>
          <p:nvSpPr>
            <p:cNvPr id="1116"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17" name="F"/>
            <p:cNvSpPr txBox="1"/>
            <p:nvPr/>
          </p:nvSpPr>
          <p:spPr>
            <a:xfrm>
              <a:off x="1410870" y="0"/>
              <a:ext cx="64120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P</a:t>
              </a:r>
              <a:endParaRPr sz="6600" b="0" dirty="0">
                <a:latin typeface="DejaVu Sans Condensed"/>
                <a:ea typeface="DejaVu Sans Condensed"/>
                <a:cs typeface="DejaVu Sans Condensed"/>
                <a:sym typeface="DejaVu Sans Condensed"/>
              </a:endParaRPr>
            </a:p>
          </p:txBody>
        </p:sp>
      </p:grpSp>
      <p:grpSp>
        <p:nvGrpSpPr>
          <p:cNvPr id="1121" name="Group"/>
          <p:cNvGrpSpPr/>
          <p:nvPr/>
        </p:nvGrpSpPr>
        <p:grpSpPr>
          <a:xfrm>
            <a:off x="14989382" y="11355882"/>
            <a:ext cx="5053435" cy="1092607"/>
            <a:chOff x="0" y="0"/>
            <a:chExt cx="5053434" cy="1092606"/>
          </a:xfrm>
        </p:grpSpPr>
        <p:sp>
          <p:nvSpPr>
            <p:cNvPr id="1119"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0" name="P"/>
            <p:cNvSpPr txBox="1"/>
            <p:nvPr/>
          </p:nvSpPr>
          <p:spPr>
            <a:xfrm>
              <a:off x="451161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grpSp>
      <p:sp>
        <p:nvSpPr>
          <p:cNvPr id="1122" name="(ca. 6000 years)"/>
          <p:cNvSpPr txBox="1"/>
          <p:nvPr/>
        </p:nvSpPr>
        <p:spPr>
          <a:xfrm>
            <a:off x="13582284" y="12122604"/>
            <a:ext cx="521617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pl-PL" sz="6600" b="0" dirty="0">
                <a:latin typeface="DejaVu Sans Condensed"/>
                <a:ea typeface="DejaVu Sans Condensed"/>
                <a:cs typeface="DejaVu Sans Condensed"/>
                <a:sym typeface="DejaVu Sans Condensed"/>
              </a:rPr>
              <a:t>ok.</a:t>
            </a:r>
            <a:r>
              <a:rPr sz="6600" b="0" dirty="0">
                <a:latin typeface="DejaVu Sans Condensed"/>
                <a:ea typeface="DejaVu Sans Condensed"/>
                <a:cs typeface="DejaVu Sans Condensed"/>
                <a:sym typeface="DejaVu Sans Condensed"/>
              </a:rPr>
              <a:t> 6000 </a:t>
            </a:r>
            <a:r>
              <a:rPr lang="pl-PL" sz="6600" b="0" dirty="0">
                <a:latin typeface="DejaVu Sans Condensed"/>
                <a:ea typeface="DejaVu Sans Condensed"/>
                <a:cs typeface="DejaVu Sans Condensed"/>
                <a:sym typeface="DejaVu Sans Condensed"/>
              </a:rPr>
              <a:t>lat</a:t>
            </a:r>
            <a:r>
              <a:rPr sz="6600" b="0" dirty="0">
                <a:latin typeface="DejaVu Sans Condensed"/>
                <a:ea typeface="DejaVu Sans Condensed"/>
                <a:cs typeface="DejaVu Sans Condensed"/>
                <a:sym typeface="DejaVu Sans Condensed"/>
              </a:rPr>
              <a:t>)</a:t>
            </a:r>
          </a:p>
        </p:txBody>
      </p:sp>
      <p:sp>
        <p:nvSpPr>
          <p:cNvPr id="1123" name="SB"/>
          <p:cNvSpPr txBox="1"/>
          <p:nvPr/>
        </p:nvSpPr>
        <p:spPr>
          <a:xfrm>
            <a:off x="3595100" y="4042116"/>
            <a:ext cx="1104469"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NP</a:t>
            </a:r>
            <a:endParaRPr sz="6600" b="0" dirty="0">
              <a:latin typeface="DejaVu Sans Condensed"/>
              <a:ea typeface="DejaVu Sans Condensed"/>
              <a:cs typeface="DejaVu Sans Condensed"/>
              <a:sym typeface="DejaVu Sans Condensed"/>
            </a:endParaRPr>
          </a:p>
        </p:txBody>
      </p:sp>
      <p:grpSp>
        <p:nvGrpSpPr>
          <p:cNvPr id="1126" name="Group"/>
          <p:cNvGrpSpPr/>
          <p:nvPr/>
        </p:nvGrpSpPr>
        <p:grpSpPr>
          <a:xfrm>
            <a:off x="4818019" y="4042116"/>
            <a:ext cx="2138794" cy="1092607"/>
            <a:chOff x="0" y="0"/>
            <a:chExt cx="2138793" cy="1092605"/>
          </a:xfrm>
        </p:grpSpPr>
        <p:sp>
          <p:nvSpPr>
            <p:cNvPr id="1124"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5" name="C"/>
            <p:cNvSpPr txBox="1"/>
            <p:nvPr/>
          </p:nvSpPr>
          <p:spPr>
            <a:xfrm>
              <a:off x="1563314" y="0"/>
              <a:ext cx="575479"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grpSp>
        <p:nvGrpSpPr>
          <p:cNvPr id="1129" name="Group"/>
          <p:cNvGrpSpPr/>
          <p:nvPr/>
        </p:nvGrpSpPr>
        <p:grpSpPr>
          <a:xfrm>
            <a:off x="7021154" y="4042116"/>
            <a:ext cx="2313197" cy="1092607"/>
            <a:chOff x="0" y="0"/>
            <a:chExt cx="2313196" cy="1092606"/>
          </a:xfrm>
        </p:grpSpPr>
        <p:sp>
          <p:nvSpPr>
            <p:cNvPr id="1127"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28" name="C"/>
            <p:cNvSpPr txBox="1"/>
            <p:nvPr/>
          </p:nvSpPr>
          <p:spPr>
            <a:xfrm>
              <a:off x="1737717" y="0"/>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grpSp>
        <p:nvGrpSpPr>
          <p:cNvPr id="1132" name="Group"/>
          <p:cNvGrpSpPr/>
          <p:nvPr/>
        </p:nvGrpSpPr>
        <p:grpSpPr>
          <a:xfrm>
            <a:off x="9397320" y="4042116"/>
            <a:ext cx="2884412" cy="1092607"/>
            <a:chOff x="0" y="0"/>
            <a:chExt cx="2884410" cy="1092606"/>
          </a:xfrm>
        </p:grpSpPr>
        <p:sp>
          <p:nvSpPr>
            <p:cNvPr id="1130"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1" name="C"/>
            <p:cNvSpPr txBox="1"/>
            <p:nvPr/>
          </p:nvSpPr>
          <p:spPr>
            <a:xfrm>
              <a:off x="2308931" y="0"/>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sp>
        <p:nvSpPr>
          <p:cNvPr id="1133" name="SB?"/>
          <p:cNvSpPr txBox="1"/>
          <p:nvPr/>
        </p:nvSpPr>
        <p:spPr>
          <a:xfrm>
            <a:off x="3598947" y="7610203"/>
            <a:ext cx="150842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NP?</a:t>
            </a:r>
            <a:endParaRPr sz="6600" b="0" dirty="0">
              <a:latin typeface="DejaVu Sans Condensed"/>
              <a:ea typeface="DejaVu Sans Condensed"/>
              <a:cs typeface="DejaVu Sans Condensed"/>
              <a:sym typeface="DejaVu Sans Condensed"/>
            </a:endParaRPr>
          </a:p>
        </p:txBody>
      </p:sp>
      <p:sp>
        <p:nvSpPr>
          <p:cNvPr id="1134" name="Uniformitarian view (e.g., Hutton, Lyell)"/>
          <p:cNvSpPr txBox="1"/>
          <p:nvPr/>
        </p:nvSpPr>
        <p:spPr>
          <a:xfrm>
            <a:off x="406400" y="6470687"/>
            <a:ext cx="23520399"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pl-PL" sz="7200" dirty="0">
                <a:latin typeface="DejaVu Sans Condensed"/>
                <a:ea typeface="DejaVu Sans Condensed"/>
                <a:cs typeface="DejaVu Sans Condensed"/>
                <a:sym typeface="DejaVu Sans Condensed"/>
              </a:rPr>
              <a:t>Pogląd </a:t>
            </a:r>
            <a:r>
              <a:rPr lang="pl-PL" sz="7200" dirty="0" err="1">
                <a:latin typeface="DejaVu Sans Condensed"/>
                <a:ea typeface="DejaVu Sans Condensed"/>
                <a:cs typeface="DejaVu Sans Condensed"/>
                <a:sym typeface="DejaVu Sans Condensed"/>
              </a:rPr>
              <a:t>uniformitarystyczny</a:t>
            </a:r>
            <a:r>
              <a:rPr sz="7200" dirty="0">
                <a:latin typeface="DejaVu Sans Condensed"/>
                <a:ea typeface="DejaVu Sans Condensed"/>
                <a:cs typeface="DejaVu Sans Condensed"/>
                <a:sym typeface="DejaVu Sans Condensed"/>
              </a:rPr>
              <a:t> (</a:t>
            </a:r>
            <a:r>
              <a:rPr lang="pl-PL" sz="7200" dirty="0">
                <a:latin typeface="DejaVu Sans Condensed"/>
                <a:ea typeface="DejaVu Sans Condensed"/>
                <a:cs typeface="DejaVu Sans Condensed"/>
                <a:sym typeface="DejaVu Sans Condensed"/>
              </a:rPr>
              <a:t>np.</a:t>
            </a:r>
            <a:r>
              <a:rPr sz="7200" dirty="0">
                <a:latin typeface="DejaVu Sans Condensed"/>
                <a:ea typeface="DejaVu Sans Condensed"/>
                <a:cs typeface="DejaVu Sans Condensed"/>
                <a:sym typeface="DejaVu Sans Condensed"/>
              </a:rPr>
              <a:t> Hutton, Lyell)</a:t>
            </a:r>
          </a:p>
        </p:txBody>
      </p:sp>
      <p:grpSp>
        <p:nvGrpSpPr>
          <p:cNvPr id="1137" name="Group"/>
          <p:cNvGrpSpPr/>
          <p:nvPr/>
        </p:nvGrpSpPr>
        <p:grpSpPr>
          <a:xfrm>
            <a:off x="5155734" y="7652408"/>
            <a:ext cx="14887161" cy="1092607"/>
            <a:chOff x="0" y="0"/>
            <a:chExt cx="14887159" cy="1092606"/>
          </a:xfrm>
        </p:grpSpPr>
        <p:sp>
          <p:nvSpPr>
            <p:cNvPr id="1135"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6" name="P"/>
            <p:cNvSpPr txBox="1"/>
            <p:nvPr/>
          </p:nvSpPr>
          <p:spPr>
            <a:xfrm>
              <a:off x="14345344"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grpSp>
      <p:sp>
        <p:nvSpPr>
          <p:cNvPr id="1138"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pl-PL" sz="6600" b="0" dirty="0">
                <a:latin typeface="DejaVu Sans Condensed"/>
                <a:ea typeface="DejaVu Sans Condensed"/>
                <a:cs typeface="DejaVu Sans Condensed"/>
                <a:sym typeface="DejaVu Sans Condensed"/>
              </a:rPr>
              <a:t>miliony lat</a:t>
            </a:r>
            <a:r>
              <a:rPr sz="6600" b="0" dirty="0">
                <a:latin typeface="DejaVu Sans Condensed"/>
                <a:ea typeface="DejaVu Sans Condensed"/>
                <a:cs typeface="DejaVu Sans Condensed"/>
                <a:sym typeface="DejaVu Sans Condensed"/>
              </a:rPr>
              <a:t>)</a:t>
            </a:r>
          </a:p>
        </p:txBody>
      </p:sp>
      <p:grpSp>
        <p:nvGrpSpPr>
          <p:cNvPr id="1143" name="Group"/>
          <p:cNvGrpSpPr/>
          <p:nvPr/>
        </p:nvGrpSpPr>
        <p:grpSpPr>
          <a:xfrm>
            <a:off x="12337512" y="4038600"/>
            <a:ext cx="7705305" cy="1096123"/>
            <a:chOff x="0" y="0"/>
            <a:chExt cx="7705304" cy="1096122"/>
          </a:xfrm>
        </p:grpSpPr>
        <p:sp>
          <p:nvSpPr>
            <p:cNvPr id="1139"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40" name="C"/>
            <p:cNvSpPr txBox="1"/>
            <p:nvPr/>
          </p:nvSpPr>
          <p:spPr>
            <a:xfrm>
              <a:off x="2484784" y="3516"/>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sp>
          <p:nvSpPr>
            <p:cNvPr id="1141" name="P"/>
            <p:cNvSpPr txBox="1"/>
            <p:nvPr/>
          </p:nvSpPr>
          <p:spPr>
            <a:xfrm>
              <a:off x="716348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sp>
          <p:nvSpPr>
            <p:cNvPr id="1142"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44"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(miliony lat)</a:t>
            </a:r>
            <a:endParaRPr sz="6600" b="0" dirty="0">
              <a:latin typeface="DejaVu Sans Condensed"/>
              <a:ea typeface="DejaVu Sans Condensed"/>
              <a:cs typeface="DejaVu Sans Condensed"/>
              <a:sym typeface="DejaVu Sans Condensed"/>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13"/>
                                        </p:tgtEl>
                                        <p:attrNameLst>
                                          <p:attrName>style.visibility</p:attrName>
                                        </p:attrNameLst>
                                      </p:cBhvr>
                                      <p:to>
                                        <p:strVal val="visible"/>
                                      </p:to>
                                    </p:set>
                                    <p:animEffect transition="in" filter="dissolve">
                                      <p:cBhvr>
                                        <p:cTn id="7" dur="250"/>
                                        <p:tgtEl>
                                          <p:spTgt spid="1113"/>
                                        </p:tgtEl>
                                      </p:cBhvr>
                                    </p:animEffect>
                                  </p:childTnLst>
                                </p:cTn>
                              </p:par>
                            </p:childTnLst>
                          </p:cTn>
                        </p:par>
                        <p:par>
                          <p:cTn id="8" fill="hold">
                            <p:stCondLst>
                              <p:cond delay="250"/>
                            </p:stCondLst>
                            <p:childTnLst>
                              <p:par>
                                <p:cTn id="9" presetID="22" presetClass="entr" presetSubtype="8" fill="hold" grpId="2" nodeType="afterEffect">
                                  <p:stCondLst>
                                    <p:cond delay="0"/>
                                  </p:stCondLst>
                                  <p:iterate>
                                    <p:tmAbs val="0"/>
                                  </p:iterate>
                                  <p:childTnLst>
                                    <p:set>
                                      <p:cBhvr>
                                        <p:cTn id="10" fill="hold"/>
                                        <p:tgtEl>
                                          <p:spTgt spid="1123"/>
                                        </p:tgtEl>
                                        <p:attrNameLst>
                                          <p:attrName>style.visibility</p:attrName>
                                        </p:attrNameLst>
                                      </p:cBhvr>
                                      <p:to>
                                        <p:strVal val="visible"/>
                                      </p:to>
                                    </p:set>
                                    <p:animEffect transition="in" filter="wipe(left)">
                                      <p:cBhvr>
                                        <p:cTn id="11" dur="500"/>
                                        <p:tgtEl>
                                          <p:spTgt spid="1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126"/>
                                        </p:tgtEl>
                                        <p:attrNameLst>
                                          <p:attrName>style.visibility</p:attrName>
                                        </p:attrNameLst>
                                      </p:cBhvr>
                                      <p:to>
                                        <p:strVal val="visible"/>
                                      </p:to>
                                    </p:set>
                                    <p:animEffect transition="in" filter="wipe(left)">
                                      <p:cBhvr>
                                        <p:cTn id="16" dur="250"/>
                                        <p:tgtEl>
                                          <p:spTgt spid="11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4" nodeType="clickEffect">
                                  <p:stCondLst>
                                    <p:cond delay="0"/>
                                  </p:stCondLst>
                                  <p:iterate>
                                    <p:tmAbs val="0"/>
                                  </p:iterate>
                                  <p:childTnLst>
                                    <p:set>
                                      <p:cBhvr>
                                        <p:cTn id="20" fill="hold"/>
                                        <p:tgtEl>
                                          <p:spTgt spid="1129"/>
                                        </p:tgtEl>
                                        <p:attrNameLst>
                                          <p:attrName>style.visibility</p:attrName>
                                        </p:attrNameLst>
                                      </p:cBhvr>
                                      <p:to>
                                        <p:strVal val="visible"/>
                                      </p:to>
                                    </p:set>
                                    <p:animEffect transition="in" filter="wipe(left)">
                                      <p:cBhvr>
                                        <p:cTn id="21" dur="250"/>
                                        <p:tgtEl>
                                          <p:spTgt spid="11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5" nodeType="clickEffect">
                                  <p:stCondLst>
                                    <p:cond delay="0"/>
                                  </p:stCondLst>
                                  <p:iterate>
                                    <p:tmAbs val="0"/>
                                  </p:iterate>
                                  <p:childTnLst>
                                    <p:set>
                                      <p:cBhvr>
                                        <p:cTn id="25" fill="hold"/>
                                        <p:tgtEl>
                                          <p:spTgt spid="1132"/>
                                        </p:tgtEl>
                                        <p:attrNameLst>
                                          <p:attrName>style.visibility</p:attrName>
                                        </p:attrNameLst>
                                      </p:cBhvr>
                                      <p:to>
                                        <p:strVal val="visible"/>
                                      </p:to>
                                    </p:set>
                                    <p:animEffect transition="in" filter="wipe(left)">
                                      <p:cBhvr>
                                        <p:cTn id="26" dur="250"/>
                                        <p:tgtEl>
                                          <p:spTgt spid="11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6" nodeType="clickEffect">
                                  <p:stCondLst>
                                    <p:cond delay="0"/>
                                  </p:stCondLst>
                                  <p:iterate>
                                    <p:tmAbs val="0"/>
                                  </p:iterate>
                                  <p:childTnLst>
                                    <p:set>
                                      <p:cBhvr>
                                        <p:cTn id="30" fill="hold"/>
                                        <p:tgtEl>
                                          <p:spTgt spid="1143"/>
                                        </p:tgtEl>
                                        <p:attrNameLst>
                                          <p:attrName>style.visibility</p:attrName>
                                        </p:attrNameLst>
                                      </p:cBhvr>
                                      <p:to>
                                        <p:strVal val="visible"/>
                                      </p:to>
                                    </p:set>
                                    <p:animEffect transition="in" filter="wipe(left)">
                                      <p:cBhvr>
                                        <p:cTn id="31" dur="250"/>
                                        <p:tgtEl>
                                          <p:spTgt spid="1143"/>
                                        </p:tgtEl>
                                      </p:cBhvr>
                                    </p:animEffect>
                                  </p:childTnLst>
                                </p:cTn>
                              </p:par>
                            </p:childTnLst>
                          </p:cTn>
                        </p:par>
                        <p:par>
                          <p:cTn id="32" fill="hold">
                            <p:stCondLst>
                              <p:cond delay="250"/>
                            </p:stCondLst>
                            <p:childTnLst>
                              <p:par>
                                <p:cTn id="33" presetID="9" presetClass="entr" fill="hold" grpId="7" nodeType="afterEffect">
                                  <p:stCondLst>
                                    <p:cond delay="0"/>
                                  </p:stCondLst>
                                  <p:iterate>
                                    <p:tmAbs val="0"/>
                                  </p:iterate>
                                  <p:childTnLst>
                                    <p:set>
                                      <p:cBhvr>
                                        <p:cTn id="34" fill="hold"/>
                                        <p:tgtEl>
                                          <p:spTgt spid="1138"/>
                                        </p:tgtEl>
                                        <p:attrNameLst>
                                          <p:attrName>style.visibility</p:attrName>
                                        </p:attrNameLst>
                                      </p:cBhvr>
                                      <p:to>
                                        <p:strVal val="visible"/>
                                      </p:to>
                                    </p:set>
                                    <p:animEffect transition="in" filter="dissolve">
                                      <p:cBhvr>
                                        <p:cTn id="35" dur="250"/>
                                        <p:tgtEl>
                                          <p:spTgt spid="11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8" nodeType="clickEffect">
                                  <p:stCondLst>
                                    <p:cond delay="0"/>
                                  </p:stCondLst>
                                  <p:iterate>
                                    <p:tmAbs val="0"/>
                                  </p:iterate>
                                  <p:childTnLst>
                                    <p:set>
                                      <p:cBhvr>
                                        <p:cTn id="39" fill="hold"/>
                                        <p:tgtEl>
                                          <p:spTgt spid="1134"/>
                                        </p:tgtEl>
                                        <p:attrNameLst>
                                          <p:attrName>style.visibility</p:attrName>
                                        </p:attrNameLst>
                                      </p:cBhvr>
                                      <p:to>
                                        <p:strVal val="visible"/>
                                      </p:to>
                                    </p:set>
                                    <p:animEffect transition="in" filter="dissolve">
                                      <p:cBhvr>
                                        <p:cTn id="40" dur="250"/>
                                        <p:tgtEl>
                                          <p:spTgt spid="1134"/>
                                        </p:tgtEl>
                                      </p:cBhvr>
                                    </p:animEffect>
                                  </p:childTnLst>
                                </p:cTn>
                              </p:par>
                            </p:childTnLst>
                          </p:cTn>
                        </p:par>
                        <p:par>
                          <p:cTn id="41" fill="hold">
                            <p:stCondLst>
                              <p:cond delay="250"/>
                            </p:stCondLst>
                            <p:childTnLst>
                              <p:par>
                                <p:cTn id="42" presetID="22" presetClass="entr" presetSubtype="8" fill="hold" grpId="9" nodeType="afterEffect">
                                  <p:stCondLst>
                                    <p:cond delay="0"/>
                                  </p:stCondLst>
                                  <p:iterate>
                                    <p:tmAbs val="0"/>
                                  </p:iterate>
                                  <p:childTnLst>
                                    <p:set>
                                      <p:cBhvr>
                                        <p:cTn id="43" fill="hold"/>
                                        <p:tgtEl>
                                          <p:spTgt spid="1133"/>
                                        </p:tgtEl>
                                        <p:attrNameLst>
                                          <p:attrName>style.visibility</p:attrName>
                                        </p:attrNameLst>
                                      </p:cBhvr>
                                      <p:to>
                                        <p:strVal val="visible"/>
                                      </p:to>
                                    </p:set>
                                    <p:animEffect transition="in" filter="wipe(left)">
                                      <p:cBhvr>
                                        <p:cTn id="44" dur="250"/>
                                        <p:tgtEl>
                                          <p:spTgt spid="11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10" nodeType="clickEffect">
                                  <p:stCondLst>
                                    <p:cond delay="0"/>
                                  </p:stCondLst>
                                  <p:iterate>
                                    <p:tmAbs val="0"/>
                                  </p:iterate>
                                  <p:childTnLst>
                                    <p:set>
                                      <p:cBhvr>
                                        <p:cTn id="48" fill="hold"/>
                                        <p:tgtEl>
                                          <p:spTgt spid="1137"/>
                                        </p:tgtEl>
                                        <p:attrNameLst>
                                          <p:attrName>style.visibility</p:attrName>
                                        </p:attrNameLst>
                                      </p:cBhvr>
                                      <p:to>
                                        <p:strVal val="visible"/>
                                      </p:to>
                                    </p:set>
                                    <p:animEffect transition="in" filter="wipe(left)">
                                      <p:cBhvr>
                                        <p:cTn id="49" dur="250"/>
                                        <p:tgtEl>
                                          <p:spTgt spid="1137"/>
                                        </p:tgtEl>
                                      </p:cBhvr>
                                    </p:animEffect>
                                  </p:childTnLst>
                                </p:cTn>
                              </p:par>
                            </p:childTnLst>
                          </p:cTn>
                        </p:par>
                        <p:par>
                          <p:cTn id="50" fill="hold">
                            <p:stCondLst>
                              <p:cond delay="250"/>
                            </p:stCondLst>
                            <p:childTnLst>
                              <p:par>
                                <p:cTn id="51" presetID="9" presetClass="entr" fill="hold" grpId="11" nodeType="afterEffect">
                                  <p:stCondLst>
                                    <p:cond delay="0"/>
                                  </p:stCondLst>
                                  <p:iterate>
                                    <p:tmAbs val="0"/>
                                  </p:iterate>
                                  <p:childTnLst>
                                    <p:set>
                                      <p:cBhvr>
                                        <p:cTn id="52" fill="hold"/>
                                        <p:tgtEl>
                                          <p:spTgt spid="1144"/>
                                        </p:tgtEl>
                                        <p:attrNameLst>
                                          <p:attrName>style.visibility</p:attrName>
                                        </p:attrNameLst>
                                      </p:cBhvr>
                                      <p:to>
                                        <p:strVal val="visible"/>
                                      </p:to>
                                    </p:set>
                                    <p:animEffect transition="in" filter="dissolve">
                                      <p:cBhvr>
                                        <p:cTn id="53" dur="250"/>
                                        <p:tgtEl>
                                          <p:spTgt spid="1144"/>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12" nodeType="clickEffect">
                                  <p:stCondLst>
                                    <p:cond delay="0"/>
                                  </p:stCondLst>
                                  <p:iterate>
                                    <p:tmAbs val="0"/>
                                  </p:iterate>
                                  <p:childTnLst>
                                    <p:set>
                                      <p:cBhvr>
                                        <p:cTn id="57" fill="hold"/>
                                        <p:tgtEl>
                                          <p:spTgt spid="1114"/>
                                        </p:tgtEl>
                                        <p:attrNameLst>
                                          <p:attrName>style.visibility</p:attrName>
                                        </p:attrNameLst>
                                      </p:cBhvr>
                                      <p:to>
                                        <p:strVal val="visible"/>
                                      </p:to>
                                    </p:set>
                                    <p:animEffect transition="in" filter="dissolve">
                                      <p:cBhvr>
                                        <p:cTn id="58" dur="250"/>
                                        <p:tgtEl>
                                          <p:spTgt spid="1114"/>
                                        </p:tgtEl>
                                      </p:cBhvr>
                                    </p:animEffect>
                                  </p:childTnLst>
                                </p:cTn>
                              </p:par>
                            </p:childTnLst>
                          </p:cTn>
                        </p:par>
                        <p:par>
                          <p:cTn id="59" fill="hold">
                            <p:stCondLst>
                              <p:cond delay="250"/>
                            </p:stCondLst>
                            <p:childTnLst>
                              <p:par>
                                <p:cTn id="60" presetID="22" presetClass="entr" presetSubtype="8" fill="hold" grpId="13" nodeType="afterEffect">
                                  <p:stCondLst>
                                    <p:cond delay="0"/>
                                  </p:stCondLst>
                                  <p:iterate>
                                    <p:tmAbs val="0"/>
                                  </p:iterate>
                                  <p:childTnLst>
                                    <p:set>
                                      <p:cBhvr>
                                        <p:cTn id="61" fill="hold"/>
                                        <p:tgtEl>
                                          <p:spTgt spid="1115"/>
                                        </p:tgtEl>
                                        <p:attrNameLst>
                                          <p:attrName>style.visibility</p:attrName>
                                        </p:attrNameLst>
                                      </p:cBhvr>
                                      <p:to>
                                        <p:strVal val="visible"/>
                                      </p:to>
                                    </p:set>
                                    <p:animEffect transition="in" filter="wipe(left)">
                                      <p:cBhvr>
                                        <p:cTn id="62" dur="250"/>
                                        <p:tgtEl>
                                          <p:spTgt spid="11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14" nodeType="clickEffect">
                                  <p:stCondLst>
                                    <p:cond delay="0"/>
                                  </p:stCondLst>
                                  <p:iterate>
                                    <p:tmAbs val="0"/>
                                  </p:iterate>
                                  <p:childTnLst>
                                    <p:set>
                                      <p:cBhvr>
                                        <p:cTn id="66" fill="hold"/>
                                        <p:tgtEl>
                                          <p:spTgt spid="1118"/>
                                        </p:tgtEl>
                                        <p:attrNameLst>
                                          <p:attrName>style.visibility</p:attrName>
                                        </p:attrNameLst>
                                      </p:cBhvr>
                                      <p:to>
                                        <p:strVal val="visible"/>
                                      </p:to>
                                    </p:set>
                                    <p:animEffect transition="in" filter="wipe(left)">
                                      <p:cBhvr>
                                        <p:cTn id="67" dur="250"/>
                                        <p:tgtEl>
                                          <p:spTgt spid="11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15" nodeType="clickEffect">
                                  <p:stCondLst>
                                    <p:cond delay="0"/>
                                  </p:stCondLst>
                                  <p:iterate>
                                    <p:tmAbs val="0"/>
                                  </p:iterate>
                                  <p:childTnLst>
                                    <p:set>
                                      <p:cBhvr>
                                        <p:cTn id="71" fill="hold"/>
                                        <p:tgtEl>
                                          <p:spTgt spid="1121"/>
                                        </p:tgtEl>
                                        <p:attrNameLst>
                                          <p:attrName>style.visibility</p:attrName>
                                        </p:attrNameLst>
                                      </p:cBhvr>
                                      <p:to>
                                        <p:strVal val="visible"/>
                                      </p:to>
                                    </p:set>
                                    <p:animEffect transition="in" filter="wipe(left)">
                                      <p:cBhvr>
                                        <p:cTn id="72" dur="250"/>
                                        <p:tgtEl>
                                          <p:spTgt spid="1121"/>
                                        </p:tgtEl>
                                      </p:cBhvr>
                                    </p:animEffect>
                                  </p:childTnLst>
                                </p:cTn>
                              </p:par>
                            </p:childTnLst>
                          </p:cTn>
                        </p:par>
                        <p:par>
                          <p:cTn id="73" fill="hold">
                            <p:stCondLst>
                              <p:cond delay="250"/>
                            </p:stCondLst>
                            <p:childTnLst>
                              <p:par>
                                <p:cTn id="74" presetID="9" presetClass="entr" fill="hold" grpId="16" nodeType="afterEffect">
                                  <p:stCondLst>
                                    <p:cond delay="0"/>
                                  </p:stCondLst>
                                  <p:iterate>
                                    <p:tmAbs val="0"/>
                                  </p:iterate>
                                  <p:childTnLst>
                                    <p:set>
                                      <p:cBhvr>
                                        <p:cTn id="75" fill="hold"/>
                                        <p:tgtEl>
                                          <p:spTgt spid="1122"/>
                                        </p:tgtEl>
                                        <p:attrNameLst>
                                          <p:attrName>style.visibility</p:attrName>
                                        </p:attrNameLst>
                                      </p:cBhvr>
                                      <p:to>
                                        <p:strVal val="visible"/>
                                      </p:to>
                                    </p:set>
                                    <p:animEffect transition="in" filter="dissolve">
                                      <p:cBhvr>
                                        <p:cTn id="76" dur="250"/>
                                        <p:tgtEl>
                                          <p:spTgt spid="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 grpId="1" animBg="1" advAuto="0"/>
      <p:bldP spid="1114" grpId="12" animBg="1" advAuto="0"/>
      <p:bldP spid="1115" grpId="13" animBg="1" advAuto="0"/>
      <p:bldP spid="1118" grpId="14" animBg="1" advAuto="0"/>
      <p:bldP spid="1121" grpId="15" animBg="1" advAuto="0"/>
      <p:bldP spid="1122" grpId="16" animBg="1" advAuto="0"/>
      <p:bldP spid="1123" grpId="2" animBg="1" advAuto="0"/>
      <p:bldP spid="1126" grpId="3" animBg="1" advAuto="0"/>
      <p:bldP spid="1129" grpId="4" animBg="1" advAuto="0"/>
      <p:bldP spid="1132" grpId="5" animBg="1" advAuto="0"/>
      <p:bldP spid="1133" grpId="9" animBg="1" advAuto="0"/>
      <p:bldP spid="1134" grpId="8" animBg="1" advAuto="0"/>
      <p:bldP spid="1137" grpId="10" animBg="1" advAuto="0"/>
      <p:bldP spid="1138" grpId="7" animBg="1" advAuto="0"/>
      <p:bldP spid="1143" grpId="6" animBg="1" advAuto="0"/>
      <p:bldP spid="1144" grpId="11" animBg="1" advAuto="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2" name="Millions of Years:"/>
          <p:cNvSpPr txBox="1">
            <a:spLocks noGrp="1"/>
          </p:cNvSpPr>
          <p:nvPr>
            <p:ph type="subTitle" sz="half" idx="1"/>
          </p:nvPr>
        </p:nvSpPr>
        <p:spPr>
          <a:xfrm>
            <a:off x="-25400" y="4597400"/>
            <a:ext cx="24315288" cy="4072244"/>
          </a:xfrm>
          <a:prstGeom prst="rect">
            <a:avLst/>
          </a:prstGeom>
        </p:spPr>
        <p:txBody>
          <a:bodyPr/>
          <a:lstStyle>
            <a:lvl1pPr algn="ctr">
              <a:lnSpc>
                <a:spcPct val="90000"/>
              </a:lnSpc>
              <a:defRPr sz="13500">
                <a:latin typeface="+mn-lt"/>
                <a:ea typeface="+mn-ea"/>
                <a:cs typeface="+mn-cs"/>
                <a:sym typeface="GoudyTwenty"/>
              </a:defRPr>
            </a:lvl1pPr>
          </a:lstStyle>
          <a:p>
            <a:r>
              <a:rPr lang="pl-PL" dirty="0"/>
              <a:t>Miliony lat</a:t>
            </a:r>
            <a:endParaRPr dirty="0"/>
          </a:p>
        </p:txBody>
      </p:sp>
      <p:sp>
        <p:nvSpPr>
          <p:cNvPr id="903" name="Where Did the Idea Come From?"/>
          <p:cNvSpPr txBox="1"/>
          <p:nvPr/>
        </p:nvSpPr>
        <p:spPr>
          <a:xfrm>
            <a:off x="3393490" y="7139795"/>
            <a:ext cx="17477508" cy="407224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lvl1pPr>
              <a:defRPr sz="10000">
                <a:solidFill>
                  <a:srgbClr val="F6A029"/>
                </a:solidFill>
                <a:latin typeface="+mn-lt"/>
                <a:ea typeface="+mn-ea"/>
                <a:cs typeface="+mn-cs"/>
                <a:sym typeface="GoudyTwenty"/>
              </a:defRPr>
            </a:lvl1pPr>
          </a:lstStyle>
          <a:p>
            <a:r>
              <a:rPr lang="pl-PL" sz="12000" dirty="0"/>
              <a:t>Skąd ten pomysł</a:t>
            </a:r>
            <a:r>
              <a:rPr sz="12000" dirty="0"/>
              <a:t>?</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Thomas Chalmers (1780–1847)"/>
          <p:cNvSpPr txBox="1">
            <a:spLocks noGrp="1"/>
          </p:cNvSpPr>
          <p:nvPr>
            <p:ph type="title"/>
          </p:nvPr>
        </p:nvSpPr>
        <p:spPr>
          <a:xfrm>
            <a:off x="11353800" y="2006600"/>
            <a:ext cx="11836400" cy="8737600"/>
          </a:xfrm>
          <a:prstGeom prst="rect">
            <a:avLst/>
          </a:prstGeom>
        </p:spPr>
        <p:txBody>
          <a:bodyPr/>
          <a:lstStyle/>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rPr sz="8500" dirty="0">
                <a:latin typeface="+mn-lt"/>
                <a:ea typeface="+mn-ea"/>
                <a:cs typeface="+mn-cs"/>
                <a:sym typeface="GoudyTwenty"/>
              </a:rPr>
              <a:t>Thomas Chalmers </a:t>
            </a:r>
            <a:r>
              <a:rPr dirty="0"/>
              <a:t>(1780–1847)</a:t>
            </a:r>
          </a:p>
        </p:txBody>
      </p:sp>
      <p:sp>
        <p:nvSpPr>
          <p:cNvPr id="1149" name="gap theory"/>
          <p:cNvSpPr txBox="1"/>
          <p:nvPr/>
        </p:nvSpPr>
        <p:spPr>
          <a:xfrm>
            <a:off x="11355387" y="9156700"/>
            <a:ext cx="9867901" cy="2769989"/>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teoria przerwy czasowej</a:t>
            </a:r>
            <a:endParaRPr dirty="0"/>
          </a:p>
        </p:txBody>
      </p:sp>
      <p:grpSp>
        <p:nvGrpSpPr>
          <p:cNvPr id="1152" name="image21.jpg"/>
          <p:cNvGrpSpPr/>
          <p:nvPr/>
        </p:nvGrpSpPr>
        <p:grpSpPr>
          <a:xfrm>
            <a:off x="1360076" y="1371599"/>
            <a:ext cx="8889969" cy="10963618"/>
            <a:chOff x="0" y="0"/>
            <a:chExt cx="8889968" cy="10963617"/>
          </a:xfrm>
        </p:grpSpPr>
        <p:pic>
          <p:nvPicPr>
            <p:cNvPr id="1151" name="image21.jpg" descr="image21.jpg"/>
            <p:cNvPicPr>
              <a:picLocks/>
            </p:cNvPicPr>
            <p:nvPr/>
          </p:nvPicPr>
          <p:blipFill>
            <a:blip r:embed="rId3">
              <a:extLst/>
            </a:blip>
            <a:srcRect l="5945" r="10101" b="15819"/>
            <a:stretch>
              <a:fillRect/>
            </a:stretch>
          </p:blipFill>
          <p:spPr>
            <a:xfrm>
              <a:off x="317500" y="304800"/>
              <a:ext cx="8267669" cy="10341318"/>
            </a:xfrm>
            <a:prstGeom prst="rect">
              <a:avLst/>
            </a:prstGeom>
            <a:ln>
              <a:noFill/>
            </a:ln>
            <a:effectLst/>
          </p:spPr>
        </p:pic>
        <p:pic>
          <p:nvPicPr>
            <p:cNvPr id="1150" name="image21.jpg" descr="image21.jpg"/>
            <p:cNvPicPr>
              <a:picLocks/>
            </p:cNvPicPr>
            <p:nvPr/>
          </p:nvPicPr>
          <p:blipFill>
            <a:blip r:embed="rId4">
              <a:extLst/>
            </a:blip>
            <a:stretch>
              <a:fillRect/>
            </a:stretch>
          </p:blipFill>
          <p:spPr>
            <a:xfrm>
              <a:off x="0" y="0"/>
              <a:ext cx="8889969" cy="10963618"/>
            </a:xfrm>
            <a:prstGeom prst="rect">
              <a:avLst/>
            </a:prstGeom>
            <a:effectLst/>
          </p:spPr>
        </p:pic>
      </p:grpSp>
      <p:sp>
        <p:nvSpPr>
          <p:cNvPr id="1153" name="Presbyterian Minister…"/>
          <p:cNvSpPr txBox="1"/>
          <p:nvPr/>
        </p:nvSpPr>
        <p:spPr>
          <a:xfrm>
            <a:off x="11353800" y="4530309"/>
            <a:ext cx="8874224" cy="23185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pl-PL" dirty="0"/>
              <a:t>pastor prezbiteriański</a:t>
            </a:r>
            <a:endParaRPr dirty="0"/>
          </a:p>
          <a:p>
            <a: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pl-PL" dirty="0"/>
              <a:t>i</a:t>
            </a:r>
            <a:r>
              <a:rPr dirty="0"/>
              <a:t> </a:t>
            </a:r>
            <a:r>
              <a:rPr lang="pl-PL" dirty="0"/>
              <a:t>przyrodnik</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49"/>
                                        </p:tgtEl>
                                        <p:attrNameLst>
                                          <p:attrName>style.visibility</p:attrName>
                                        </p:attrNameLst>
                                      </p:cBhvr>
                                      <p:to>
                                        <p:strVal val="visible"/>
                                      </p:to>
                                    </p:set>
                                    <p:animEffect transition="in" filter="wipe(left)">
                                      <p:cBhvr>
                                        <p:cTn id="7" dur="500"/>
                                        <p:tgtEl>
                                          <p:spTgt spid="1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George Stanley Faber…"/>
          <p:cNvSpPr txBox="1">
            <a:spLocks noGrp="1"/>
          </p:cNvSpPr>
          <p:nvPr>
            <p:ph type="body" sz="quarter" idx="1"/>
          </p:nvPr>
        </p:nvSpPr>
        <p:spPr>
          <a:xfrm>
            <a:off x="3195742" y="2364183"/>
            <a:ext cx="11817164" cy="4539411"/>
          </a:xfrm>
          <a:prstGeom prst="rect">
            <a:avLst/>
          </a:prstGeom>
          <a:ln w="9525">
            <a:round/>
          </a:ln>
        </p:spPr>
        <p:txBody>
          <a:bodyPr/>
          <a:lstStyle/>
          <a:p>
            <a:pPr algn="ctr" defTabSz="914400">
              <a:lnSpc>
                <a:spcPct val="90000"/>
              </a:lnSpc>
              <a:buClr>
                <a:srgbClr val="F5F5F5"/>
              </a:buClr>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George Stanley Faber</a:t>
            </a:r>
          </a:p>
          <a:p>
            <a:pPr algn="ctr" defTabSz="914400">
              <a:lnSpc>
                <a:spcPct val="90000"/>
              </a:lnSpc>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t>(1773–1854)</a:t>
            </a:r>
          </a:p>
        </p:txBody>
      </p:sp>
      <p:sp>
        <p:nvSpPr>
          <p:cNvPr id="1158" name="day-age theory"/>
          <p:cNvSpPr txBox="1"/>
          <p:nvPr/>
        </p:nvSpPr>
        <p:spPr>
          <a:xfrm>
            <a:off x="685800" y="8731746"/>
            <a:ext cx="14960599" cy="1384995"/>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teoria „dnia-epoki”</a:t>
            </a:r>
            <a:endParaRPr dirty="0"/>
          </a:p>
        </p:txBody>
      </p:sp>
      <p:sp>
        <p:nvSpPr>
          <p:cNvPr id="1159" name="Anglican Theologian"/>
          <p:cNvSpPr txBox="1"/>
          <p:nvPr/>
        </p:nvSpPr>
        <p:spPr>
          <a:xfrm>
            <a:off x="5385364" y="7071886"/>
            <a:ext cx="7437934"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pl-PL" dirty="0"/>
              <a:t>teolog anglikański</a:t>
            </a:r>
            <a:endParaRPr dirty="0"/>
          </a:p>
        </p:txBody>
      </p:sp>
      <p:grpSp>
        <p:nvGrpSpPr>
          <p:cNvPr id="1162" name="Faber, George Stanley 1773-1854.jpg"/>
          <p:cNvGrpSpPr/>
          <p:nvPr/>
        </p:nvGrpSpPr>
        <p:grpSpPr>
          <a:xfrm>
            <a:off x="15889129" y="2360869"/>
            <a:ext cx="6580673" cy="8101430"/>
            <a:chOff x="0" y="0"/>
            <a:chExt cx="6580672" cy="8101428"/>
          </a:xfrm>
        </p:grpSpPr>
        <p:pic>
          <p:nvPicPr>
            <p:cNvPr id="1161" name="Faber, George Stanley 1773-1854.jpg" descr="Faber, George Stanley 1773-1854.jpg"/>
            <p:cNvPicPr>
              <a:picLocks noChangeAspect="1"/>
            </p:cNvPicPr>
            <p:nvPr/>
          </p:nvPicPr>
          <p:blipFill>
            <a:blip r:embed="rId3">
              <a:extLst/>
            </a:blip>
            <a:stretch>
              <a:fillRect/>
            </a:stretch>
          </p:blipFill>
          <p:spPr>
            <a:xfrm>
              <a:off x="317500" y="304800"/>
              <a:ext cx="5958373" cy="7479129"/>
            </a:xfrm>
            <a:prstGeom prst="rect">
              <a:avLst/>
            </a:prstGeom>
            <a:ln>
              <a:noFill/>
            </a:ln>
            <a:effectLst/>
          </p:spPr>
        </p:pic>
        <p:pic>
          <p:nvPicPr>
            <p:cNvPr id="1160" name="Faber, George Stanley 1773-1854.jpg" descr="Faber, George Stanley 1773-1854.jpg"/>
            <p:cNvPicPr>
              <a:picLocks/>
            </p:cNvPicPr>
            <p:nvPr/>
          </p:nvPicPr>
          <p:blipFill>
            <a:blip r:embed="rId4">
              <a:extLst/>
            </a:blip>
            <a:stretch>
              <a:fillRect/>
            </a:stretch>
          </p:blipFill>
          <p:spPr>
            <a:xfrm>
              <a:off x="-1" y="0"/>
              <a:ext cx="6580674" cy="8101429"/>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58"/>
                                        </p:tgtEl>
                                        <p:attrNameLst>
                                          <p:attrName>style.visibility</p:attrName>
                                        </p:attrNameLst>
                                      </p:cBhvr>
                                      <p:to>
                                        <p:strVal val="visible"/>
                                      </p:to>
                                    </p:set>
                                    <p:animEffect transition="in" filter="wipe(left)">
                                      <p:cBhvr>
                                        <p:cTn id="7" dur="5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8"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Hugh Miller…"/>
          <p:cNvSpPr txBox="1">
            <a:spLocks noGrp="1"/>
          </p:cNvSpPr>
          <p:nvPr>
            <p:ph type="title"/>
          </p:nvPr>
        </p:nvSpPr>
        <p:spPr>
          <a:xfrm>
            <a:off x="9423400" y="1485900"/>
            <a:ext cx="11836400" cy="3594100"/>
          </a:xfrm>
          <a:prstGeom prst="rect">
            <a:avLst/>
          </a:prstGeom>
        </p:spPr>
        <p:txBody>
          <a:bodyPr>
            <a:normAutofit/>
          </a:bodyPr>
          <a:lstStyle/>
          <a:p>
            <a:pPr defTabSz="886968">
              <a:defRPr sz="6984">
                <a:solidFill>
                  <a:srgbClr val="F6A029"/>
                </a:solidFill>
                <a:effectLst>
                  <a:outerShdw blurRad="36957" dist="36957" dir="2700000" rotWithShape="0">
                    <a:srgbClr val="000000">
                      <a:alpha val="43137"/>
                    </a:srgbClr>
                  </a:outerShdw>
                </a:effectLst>
                <a:uFill>
                  <a:solidFill>
                    <a:srgbClr val="F6A029"/>
                  </a:solidFill>
                </a:uFill>
                <a:latin typeface="+mn-lt"/>
                <a:ea typeface="+mn-ea"/>
                <a:cs typeface="+mn-cs"/>
                <a:sym typeface="GoudyTwenty"/>
              </a:defRPr>
            </a:pPr>
            <a:r>
              <a:rPr sz="9312">
                <a:solidFill>
                  <a:srgbClr val="FEFCDD"/>
                </a:solidFill>
                <a:uFill>
                  <a:solidFill>
                    <a:srgbClr val="FEFCDD"/>
                  </a:solidFill>
                </a:uFill>
              </a:rPr>
              <a:t>Hugh</a:t>
            </a:r>
            <a:r>
              <a:rPr sz="9312"/>
              <a:t> </a:t>
            </a:r>
            <a:r>
              <a:rPr sz="9312">
                <a:solidFill>
                  <a:srgbClr val="FEFCDD"/>
                </a:solidFill>
                <a:uFill>
                  <a:solidFill>
                    <a:srgbClr val="FEFCDD"/>
                  </a:solidFill>
                </a:uFill>
              </a:rPr>
              <a:t>Miller</a:t>
            </a:r>
            <a:r>
              <a:rPr sz="9312"/>
              <a:t> </a:t>
            </a:r>
          </a:p>
          <a:p>
            <a:pPr defTabSz="886968">
              <a:defRPr sz="6984">
                <a:solidFill>
                  <a:srgbClr val="FEFCDD"/>
                </a:solidFill>
                <a:effectLst>
                  <a:outerShdw blurRad="36957" dist="36957" dir="2700000" rotWithShape="0">
                    <a:srgbClr val="000000">
                      <a:alpha val="43137"/>
                    </a:srgbClr>
                  </a:outerShdw>
                </a:effectLst>
                <a:uFill>
                  <a:solidFill>
                    <a:srgbClr val="FEFCDD"/>
                  </a:solidFill>
                </a:uFill>
              </a:defRPr>
            </a:pPr>
            <a:r>
              <a:t>(1802–1856)</a:t>
            </a:r>
          </a:p>
        </p:txBody>
      </p:sp>
      <p:sp>
        <p:nvSpPr>
          <p:cNvPr id="1167" name="gap theory…"/>
          <p:cNvSpPr txBox="1"/>
          <p:nvPr/>
        </p:nvSpPr>
        <p:spPr>
          <a:xfrm>
            <a:off x="9531709" y="7200900"/>
            <a:ext cx="13660079" cy="123110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buClr>
                <a:srgbClr val="F5F5F5"/>
              </a:buClr>
              <a:defRPr sz="9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sz="8000" b="1" dirty="0"/>
              <a:t>teoria przerwy czasowej</a:t>
            </a:r>
            <a:endParaRPr sz="8000" b="1" dirty="0"/>
          </a:p>
        </p:txBody>
      </p:sp>
      <p:grpSp>
        <p:nvGrpSpPr>
          <p:cNvPr id="1170" name="image22.jpg"/>
          <p:cNvGrpSpPr/>
          <p:nvPr/>
        </p:nvGrpSpPr>
        <p:grpSpPr>
          <a:xfrm>
            <a:off x="1234663" y="1371599"/>
            <a:ext cx="7716995" cy="10963618"/>
            <a:chOff x="0" y="0"/>
            <a:chExt cx="7716994" cy="10963617"/>
          </a:xfrm>
        </p:grpSpPr>
        <p:pic>
          <p:nvPicPr>
            <p:cNvPr id="1169" name="image22.jpg" descr="image22.jpg"/>
            <p:cNvPicPr>
              <a:picLocks noChangeAspect="1"/>
            </p:cNvPicPr>
            <p:nvPr/>
          </p:nvPicPr>
          <p:blipFill>
            <a:blip r:embed="rId3">
              <a:extLst/>
            </a:blip>
            <a:stretch>
              <a:fillRect/>
            </a:stretch>
          </p:blipFill>
          <p:spPr>
            <a:xfrm>
              <a:off x="317500" y="304800"/>
              <a:ext cx="7094695" cy="10341318"/>
            </a:xfrm>
            <a:prstGeom prst="rect">
              <a:avLst/>
            </a:prstGeom>
            <a:ln>
              <a:noFill/>
            </a:ln>
            <a:effectLst/>
          </p:spPr>
        </p:pic>
        <p:pic>
          <p:nvPicPr>
            <p:cNvPr id="1168" name="image22.jpg" descr="image22.jpg"/>
            <p:cNvPicPr>
              <a:picLocks/>
            </p:cNvPicPr>
            <p:nvPr/>
          </p:nvPicPr>
          <p:blipFill>
            <a:blip r:embed="rId4">
              <a:extLst/>
            </a:blip>
            <a:stretch>
              <a:fillRect/>
            </a:stretch>
          </p:blipFill>
          <p:spPr>
            <a:xfrm>
              <a:off x="0" y="0"/>
              <a:ext cx="7716995" cy="10963618"/>
            </a:xfrm>
            <a:prstGeom prst="rect">
              <a:avLst/>
            </a:prstGeom>
            <a:effectLst/>
          </p:spPr>
        </p:pic>
      </p:grpSp>
      <p:sp>
        <p:nvSpPr>
          <p:cNvPr id="1171" name="Geologist"/>
          <p:cNvSpPr txBox="1"/>
          <p:nvPr/>
        </p:nvSpPr>
        <p:spPr>
          <a:xfrm>
            <a:off x="9423400" y="4119106"/>
            <a:ext cx="2872581"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dirty="0"/>
              <a:t>geolog</a:t>
            </a:r>
            <a:endParaRPr dirty="0"/>
          </a:p>
        </p:txBody>
      </p:sp>
      <p:sp>
        <p:nvSpPr>
          <p:cNvPr id="8" name="gap theory…">
            <a:extLst>
              <a:ext uri="{FF2B5EF4-FFF2-40B4-BE49-F238E27FC236}">
                <a16:creationId xmlns:a16="http://schemas.microsoft.com/office/drawing/2014/main" xmlns="" id="{86CA0F06-72CD-8649-A9AC-BE87E3494062}"/>
              </a:ext>
            </a:extLst>
          </p:cNvPr>
          <p:cNvSpPr txBox="1"/>
          <p:nvPr/>
        </p:nvSpPr>
        <p:spPr>
          <a:xfrm>
            <a:off x="9531709" y="8928100"/>
            <a:ext cx="13660079" cy="1231106"/>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buClr>
                <a:srgbClr val="F5F5F5"/>
              </a:buClr>
              <a:defRPr sz="90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sz="8000" dirty="0">
                <a:solidFill>
                  <a:srgbClr val="FFFFCC"/>
                </a:solidFill>
              </a:rPr>
              <a:t>później</a:t>
            </a:r>
            <a:r>
              <a:rPr sz="8000" dirty="0"/>
              <a:t> </a:t>
            </a:r>
            <a:r>
              <a:rPr lang="pl-PL" sz="8000" b="1" dirty="0"/>
              <a:t>teoria „dnia-epoki”</a:t>
            </a:r>
            <a:endParaRPr sz="8000" b="1"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67">
                                            <p:bg/>
                                          </p:spTgt>
                                        </p:tgtEl>
                                        <p:attrNameLst>
                                          <p:attrName>style.visibility</p:attrName>
                                        </p:attrNameLst>
                                      </p:cBhvr>
                                      <p:to>
                                        <p:strVal val="visible"/>
                                      </p:to>
                                    </p:set>
                                    <p:animEffect transition="in" filter="wipe(left)">
                                      <p:cBhvr>
                                        <p:cTn id="7" dur="500"/>
                                        <p:tgtEl>
                                          <p:spTgt spid="1167">
                                            <p:bg/>
                                          </p:spTgt>
                                        </p:tgtEl>
                                      </p:cBhvr>
                                    </p:animEffect>
                                  </p:childTnLst>
                                </p:cTn>
                              </p:par>
                              <p:par>
                                <p:cTn id="8" presetID="22" presetClass="entr" presetSubtype="8" fill="hold" grpId="1" nodeType="withEffect">
                                  <p:stCondLst>
                                    <p:cond delay="0"/>
                                  </p:stCondLst>
                                  <p:iterate>
                                    <p:tmAbs val="0"/>
                                  </p:iterate>
                                  <p:childTnLst>
                                    <p:set>
                                      <p:cBhvr>
                                        <p:cTn id="9" fill="hold"/>
                                        <p:tgtEl>
                                          <p:spTgt spid="1167">
                                            <p:txEl>
                                              <p:pRg st="0" end="0"/>
                                            </p:txEl>
                                          </p:spTgt>
                                        </p:tgtEl>
                                        <p:attrNameLst>
                                          <p:attrName>style.visibility</p:attrName>
                                        </p:attrNameLst>
                                      </p:cBhvr>
                                      <p:to>
                                        <p:strVal val="visible"/>
                                      </p:to>
                                    </p:set>
                                    <p:animEffect transition="in" filter="wipe(left)">
                                      <p:cBhvr>
                                        <p:cTn id="10" dur="500"/>
                                        <p:tgtEl>
                                          <p:spTgt spid="11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iterate>
                                    <p:tmAbs val="0"/>
                                  </p:iterate>
                                  <p:childTnLst>
                                    <p:set>
                                      <p:cBhvr>
                                        <p:cTn id="14" fill="hold"/>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 grpId="1" build="p" bldLvl="5" animBg="1" advAuto="0"/>
      <p:bldP spid="8" grpId="0" build="p" bldLvl="5"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William Buckland…"/>
          <p:cNvSpPr txBox="1">
            <a:spLocks noGrp="1"/>
          </p:cNvSpPr>
          <p:nvPr>
            <p:ph type="body" sz="quarter" idx="1"/>
          </p:nvPr>
        </p:nvSpPr>
        <p:spPr>
          <a:xfrm>
            <a:off x="1363456" y="8966200"/>
            <a:ext cx="11264901" cy="2273300"/>
          </a:xfrm>
          <a:prstGeom prst="rect">
            <a:avLst/>
          </a:prstGeom>
          <a:ln w="9525">
            <a:round/>
          </a:ln>
        </p:spPr>
        <p:txBody>
          <a:bodyPr/>
          <a:lstStyle/>
          <a:p>
            <a:pPr algn="ct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William Buckland</a:t>
            </a:r>
          </a:p>
          <a:p>
            <a:pPr algn="ct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sz="6000"/>
              <a:t>(1784</a:t>
            </a:r>
            <a:r>
              <a:rPr sz="5900"/>
              <a:t>–</a:t>
            </a:r>
            <a:r>
              <a:rPr sz="6000"/>
              <a:t>1856)</a:t>
            </a:r>
          </a:p>
        </p:txBody>
      </p:sp>
      <p:grpSp>
        <p:nvGrpSpPr>
          <p:cNvPr id="1178" name="image23.jpg"/>
          <p:cNvGrpSpPr/>
          <p:nvPr/>
        </p:nvGrpSpPr>
        <p:grpSpPr>
          <a:xfrm>
            <a:off x="14110188" y="927098"/>
            <a:ext cx="5826538" cy="7989155"/>
            <a:chOff x="0" y="0"/>
            <a:chExt cx="5826536" cy="7989154"/>
          </a:xfrm>
        </p:grpSpPr>
        <p:pic>
          <p:nvPicPr>
            <p:cNvPr id="1177" name="image23.jpg" descr="image23.jpg"/>
            <p:cNvPicPr>
              <a:picLocks noChangeAspect="1"/>
            </p:cNvPicPr>
            <p:nvPr/>
          </p:nvPicPr>
          <p:blipFill>
            <a:blip r:embed="rId3">
              <a:extLst/>
            </a:blip>
            <a:srcRect l="3447"/>
            <a:stretch>
              <a:fillRect/>
            </a:stretch>
          </p:blipFill>
          <p:spPr>
            <a:xfrm>
              <a:off x="317500" y="304800"/>
              <a:ext cx="5199173" cy="7366000"/>
            </a:xfrm>
            <a:prstGeom prst="rect">
              <a:avLst/>
            </a:prstGeom>
            <a:ln>
              <a:noFill/>
            </a:ln>
            <a:effectLst/>
          </p:spPr>
        </p:pic>
        <p:pic>
          <p:nvPicPr>
            <p:cNvPr id="1176" name="image23.jpg" descr="image23.jpg"/>
            <p:cNvPicPr>
              <a:picLocks/>
            </p:cNvPicPr>
            <p:nvPr/>
          </p:nvPicPr>
          <p:blipFill>
            <a:blip r:embed="rId4">
              <a:extLst/>
            </a:blip>
            <a:stretch>
              <a:fillRect/>
            </a:stretch>
          </p:blipFill>
          <p:spPr>
            <a:xfrm>
              <a:off x="0" y="0"/>
              <a:ext cx="5826537" cy="7989155"/>
            </a:xfrm>
            <a:prstGeom prst="rect">
              <a:avLst/>
            </a:prstGeom>
            <a:effectLst/>
          </p:spPr>
        </p:pic>
      </p:grpSp>
      <p:sp>
        <p:nvSpPr>
          <p:cNvPr id="1179" name="global, geologically limited flood"/>
          <p:cNvSpPr txBox="1"/>
          <p:nvPr/>
        </p:nvSpPr>
        <p:spPr>
          <a:xfrm>
            <a:off x="228600" y="11239500"/>
            <a:ext cx="23952200" cy="1292662"/>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sz="8400" dirty="0"/>
              <a:t>globalny</a:t>
            </a:r>
            <a:r>
              <a:rPr sz="8400" dirty="0"/>
              <a:t>, </a:t>
            </a:r>
            <a:r>
              <a:rPr lang="pl-PL" sz="8400" dirty="0"/>
              <a:t>geologicznie ograniczony potop</a:t>
            </a:r>
            <a:endParaRPr sz="8400" dirty="0"/>
          </a:p>
        </p:txBody>
      </p:sp>
      <p:grpSp>
        <p:nvGrpSpPr>
          <p:cNvPr id="1182" name="image24.jpg"/>
          <p:cNvGrpSpPr/>
          <p:nvPr/>
        </p:nvGrpSpPr>
        <p:grpSpPr>
          <a:xfrm>
            <a:off x="4082715" y="952653"/>
            <a:ext cx="5826538" cy="7942060"/>
            <a:chOff x="0" y="0"/>
            <a:chExt cx="5826536" cy="7942058"/>
          </a:xfrm>
        </p:grpSpPr>
        <p:pic>
          <p:nvPicPr>
            <p:cNvPr id="1181" name="image24.jpg" descr="image24.jpg"/>
            <p:cNvPicPr>
              <a:picLocks/>
            </p:cNvPicPr>
            <p:nvPr/>
          </p:nvPicPr>
          <p:blipFill>
            <a:blip r:embed="rId5">
              <a:extLst/>
            </a:blip>
            <a:srcRect r="53" b="7188"/>
            <a:stretch>
              <a:fillRect/>
            </a:stretch>
          </p:blipFill>
          <p:spPr>
            <a:xfrm>
              <a:off x="317500" y="304800"/>
              <a:ext cx="5204237" cy="7319759"/>
            </a:xfrm>
            <a:prstGeom prst="rect">
              <a:avLst/>
            </a:prstGeom>
            <a:ln>
              <a:noFill/>
            </a:ln>
            <a:effectLst/>
          </p:spPr>
        </p:pic>
        <p:pic>
          <p:nvPicPr>
            <p:cNvPr id="1180" name="image24.jpg" descr="image24.jpg"/>
            <p:cNvPicPr>
              <a:picLocks/>
            </p:cNvPicPr>
            <p:nvPr/>
          </p:nvPicPr>
          <p:blipFill>
            <a:blip r:embed="rId6">
              <a:extLst/>
            </a:blip>
            <a:stretch>
              <a:fillRect/>
            </a:stretch>
          </p:blipFill>
          <p:spPr>
            <a:xfrm>
              <a:off x="0" y="0"/>
              <a:ext cx="5826537" cy="7942059"/>
            </a:xfrm>
            <a:prstGeom prst="rect">
              <a:avLst/>
            </a:prstGeom>
            <a:effectLst/>
          </p:spPr>
        </p:pic>
      </p:grpSp>
      <p:sp>
        <p:nvSpPr>
          <p:cNvPr id="1183" name="Adam Sedgwick…"/>
          <p:cNvSpPr txBox="1"/>
          <p:nvPr/>
        </p:nvSpPr>
        <p:spPr>
          <a:xfrm>
            <a:off x="13208410" y="8966355"/>
            <a:ext cx="8813801" cy="19558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6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Adam Sedgwick</a:t>
            </a:r>
          </a:p>
          <a:p>
            <a:pPr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sz="6000"/>
              <a:t>(1785–1873)</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79">
                                            <p:bg/>
                                          </p:spTgt>
                                        </p:tgtEl>
                                        <p:attrNameLst>
                                          <p:attrName>style.visibility</p:attrName>
                                        </p:attrNameLst>
                                      </p:cBhvr>
                                      <p:to>
                                        <p:strVal val="visible"/>
                                      </p:to>
                                    </p:set>
                                    <p:animEffect transition="in" filter="wipe(left)">
                                      <p:cBhvr>
                                        <p:cTn id="7" dur="1000"/>
                                        <p:tgtEl>
                                          <p:spTgt spid="1179">
                                            <p:bg/>
                                          </p:spTgt>
                                        </p:tgtEl>
                                      </p:cBhvr>
                                    </p:animEffect>
                                  </p:childTnLst>
                                </p:cTn>
                              </p:par>
                              <p:par>
                                <p:cTn id="8" presetID="22" presetClass="entr" presetSubtype="8" fill="hold" grpId="1" nodeType="withEffect">
                                  <p:stCondLst>
                                    <p:cond delay="0"/>
                                  </p:stCondLst>
                                  <p:iterate>
                                    <p:tmAbs val="0"/>
                                  </p:iterate>
                                  <p:childTnLst>
                                    <p:set>
                                      <p:cBhvr>
                                        <p:cTn id="9" fill="hold"/>
                                        <p:tgtEl>
                                          <p:spTgt spid="1179">
                                            <p:txEl>
                                              <p:pRg st="0" end="0"/>
                                            </p:txEl>
                                          </p:spTgt>
                                        </p:tgtEl>
                                        <p:attrNameLst>
                                          <p:attrName>style.visibility</p:attrName>
                                        </p:attrNameLst>
                                      </p:cBhvr>
                                      <p:to>
                                        <p:strVal val="visible"/>
                                      </p:to>
                                    </p:set>
                                    <p:animEffect transition="in" filter="wipe(left)">
                                      <p:cBhvr>
                                        <p:cTn id="10" dur="1000"/>
                                        <p:tgtEl>
                                          <p:spTgt spid="1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9"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John Fleming…"/>
          <p:cNvSpPr txBox="1">
            <a:spLocks noGrp="1"/>
          </p:cNvSpPr>
          <p:nvPr>
            <p:ph type="body" sz="quarter" idx="1"/>
          </p:nvPr>
        </p:nvSpPr>
        <p:spPr>
          <a:xfrm>
            <a:off x="2040440" y="1902082"/>
            <a:ext cx="13550371" cy="2982737"/>
          </a:xfrm>
          <a:prstGeom prst="rect">
            <a:avLst/>
          </a:prstGeom>
          <a:ln w="9525">
            <a:round/>
          </a:ln>
        </p:spPr>
        <p:txBody>
          <a:bodyPr/>
          <a:lstStyle/>
          <a:p>
            <a:pPr algn="ctr" defTabSz="914400">
              <a:spcBef>
                <a:spcPts val="2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John Fleming</a:t>
            </a:r>
          </a:p>
          <a:p>
            <a:pPr algn="ctr" defTabSz="914400">
              <a:spcBef>
                <a:spcPts val="17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defRPr>
            </a:pPr>
            <a:r>
              <a:rPr dirty="0"/>
              <a:t>(1785–1857)</a:t>
            </a:r>
          </a:p>
        </p:txBody>
      </p:sp>
      <p:sp>
        <p:nvSpPr>
          <p:cNvPr id="1188" name="global, peaceful flood"/>
          <p:cNvSpPr txBox="1"/>
          <p:nvPr/>
        </p:nvSpPr>
        <p:spPr>
          <a:xfrm>
            <a:off x="1570007" y="8551495"/>
            <a:ext cx="13510147" cy="4154984"/>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pPr>
              <a:spcBef>
                <a:spcPts val="0"/>
              </a:spcBef>
            </a:pPr>
            <a:r>
              <a:rPr dirty="0"/>
              <a:t>global</a:t>
            </a:r>
            <a:r>
              <a:rPr lang="pl-PL" dirty="0" err="1"/>
              <a:t>ny</a:t>
            </a:r>
            <a:r>
              <a:rPr dirty="0"/>
              <a:t>, </a:t>
            </a:r>
            <a:endParaRPr lang="pl-PL" dirty="0"/>
          </a:p>
          <a:p>
            <a:pPr>
              <a:spcBef>
                <a:spcPts val="0"/>
              </a:spcBef>
            </a:pPr>
            <a:r>
              <a:rPr lang="pl-PL" dirty="0"/>
              <a:t>ale nie gwałtowny potop</a:t>
            </a:r>
            <a:endParaRPr dirty="0"/>
          </a:p>
        </p:txBody>
      </p:sp>
      <p:sp>
        <p:nvSpPr>
          <p:cNvPr id="1189" name="Presbyterian Minister &amp; Zoologist"/>
          <p:cNvSpPr txBox="1"/>
          <p:nvPr/>
        </p:nvSpPr>
        <p:spPr>
          <a:xfrm>
            <a:off x="3225800" y="5369824"/>
            <a:ext cx="10128495" cy="2318583"/>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1" indent="0" defTabSz="914400">
              <a:spcBef>
                <a:spcPts val="4300"/>
              </a:spcBef>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pPr>
            <a:r>
              <a:rPr lang="pl-PL" dirty="0"/>
              <a:t>pastor prezbiteriański, zoolog</a:t>
            </a:r>
            <a:endParaRPr dirty="0"/>
          </a:p>
        </p:txBody>
      </p:sp>
      <p:grpSp>
        <p:nvGrpSpPr>
          <p:cNvPr id="1192" name="Fleming, John 1785-1857.jpg"/>
          <p:cNvGrpSpPr/>
          <p:nvPr/>
        </p:nvGrpSpPr>
        <p:grpSpPr>
          <a:xfrm>
            <a:off x="15067455" y="1402843"/>
            <a:ext cx="7327310" cy="9286255"/>
            <a:chOff x="0" y="0"/>
            <a:chExt cx="7327308" cy="9286254"/>
          </a:xfrm>
        </p:grpSpPr>
        <p:pic>
          <p:nvPicPr>
            <p:cNvPr id="1191" name="Fleming, John 1785-1857.jpg" descr="Fleming, John 1785-1857.jpg"/>
            <p:cNvPicPr>
              <a:picLocks noChangeAspect="1"/>
            </p:cNvPicPr>
            <p:nvPr/>
          </p:nvPicPr>
          <p:blipFill>
            <a:blip r:embed="rId3">
              <a:extLst/>
            </a:blip>
            <a:stretch>
              <a:fillRect/>
            </a:stretch>
          </p:blipFill>
          <p:spPr>
            <a:xfrm>
              <a:off x="317500" y="304800"/>
              <a:ext cx="6705009" cy="8663955"/>
            </a:xfrm>
            <a:prstGeom prst="rect">
              <a:avLst/>
            </a:prstGeom>
            <a:ln>
              <a:noFill/>
            </a:ln>
            <a:effectLst/>
          </p:spPr>
        </p:pic>
        <p:pic>
          <p:nvPicPr>
            <p:cNvPr id="1190" name="Fleming, John 1785-1857.jpg" descr="Fleming, John 1785-1857.jpg"/>
            <p:cNvPicPr>
              <a:picLocks/>
            </p:cNvPicPr>
            <p:nvPr/>
          </p:nvPicPr>
          <p:blipFill>
            <a:blip r:embed="rId4">
              <a:extLst/>
            </a:blip>
            <a:stretch>
              <a:fillRect/>
            </a:stretch>
          </p:blipFill>
          <p:spPr>
            <a:xfrm>
              <a:off x="0" y="0"/>
              <a:ext cx="7327309" cy="9286255"/>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88"/>
                                        </p:tgtEl>
                                        <p:attrNameLst>
                                          <p:attrName>style.visibility</p:attrName>
                                        </p:attrNameLst>
                                      </p:cBhvr>
                                      <p:to>
                                        <p:strVal val="visible"/>
                                      </p:to>
                                    </p:set>
                                    <p:animEffect transition="in" filter="wipe(left)">
                                      <p:cBhvr>
                                        <p:cTn id="7"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8"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John Pye Smith…"/>
          <p:cNvSpPr txBox="1">
            <a:spLocks noGrp="1"/>
          </p:cNvSpPr>
          <p:nvPr>
            <p:ph type="title"/>
          </p:nvPr>
        </p:nvSpPr>
        <p:spPr>
          <a:xfrm>
            <a:off x="11353800" y="2006600"/>
            <a:ext cx="11836400" cy="4597400"/>
          </a:xfrm>
          <a:prstGeom prst="rect">
            <a:avLst/>
          </a:prstGeom>
        </p:spPr>
        <p:txBody>
          <a:bodyPr/>
          <a:lstStyle/>
          <a:p>
            <a:pPr defTabSz="914400">
              <a:defRPr sz="8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t>John Pye Smith </a:t>
            </a:r>
          </a:p>
          <a:p>
            <a:pPr defTabSz="914400">
              <a:defRPr>
                <a:solidFill>
                  <a:srgbClr val="FEFCDD"/>
                </a:solidFill>
                <a:effectLst>
                  <a:outerShdw blurRad="38100" dist="38100" dir="2700000" rotWithShape="0">
                    <a:srgbClr val="000000">
                      <a:alpha val="43137"/>
                    </a:srgbClr>
                  </a:outerShdw>
                </a:effectLst>
                <a:uFill>
                  <a:solidFill>
                    <a:srgbClr val="FEFCDD"/>
                  </a:solidFill>
                </a:uFill>
              </a:defRPr>
            </a:pPr>
            <a:r>
              <a:t>(1774–1851)</a:t>
            </a:r>
          </a:p>
        </p:txBody>
      </p:sp>
      <p:sp>
        <p:nvSpPr>
          <p:cNvPr id="1197" name="local flood"/>
          <p:cNvSpPr txBox="1"/>
          <p:nvPr/>
        </p:nvSpPr>
        <p:spPr>
          <a:xfrm>
            <a:off x="11355387" y="8432800"/>
            <a:ext cx="145796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potop lokalny</a:t>
            </a:r>
            <a:endParaRPr dirty="0"/>
          </a:p>
        </p:txBody>
      </p:sp>
      <p:sp>
        <p:nvSpPr>
          <p:cNvPr id="1198" name="Congregational Theologian"/>
          <p:cNvSpPr txBox="1"/>
          <p:nvPr/>
        </p:nvSpPr>
        <p:spPr>
          <a:xfrm>
            <a:off x="11328400" y="4754106"/>
            <a:ext cx="8822928" cy="12105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914400">
              <a:buClr>
                <a:srgbClr val="F5F5F5"/>
              </a:buClr>
              <a:defRPr sz="72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stStyle>
          <a:p>
            <a:r>
              <a:rPr lang="pl-PL" dirty="0"/>
              <a:t>teolog kongregacyjny</a:t>
            </a:r>
            <a:endParaRPr dirty="0"/>
          </a:p>
        </p:txBody>
      </p:sp>
      <p:grpSp>
        <p:nvGrpSpPr>
          <p:cNvPr id="1201" name="Pye Smith.jpg"/>
          <p:cNvGrpSpPr/>
          <p:nvPr/>
        </p:nvGrpSpPr>
        <p:grpSpPr>
          <a:xfrm>
            <a:off x="1109662" y="990600"/>
            <a:ext cx="8547101" cy="11518900"/>
            <a:chOff x="0" y="0"/>
            <a:chExt cx="8547100" cy="11518900"/>
          </a:xfrm>
        </p:grpSpPr>
        <p:pic>
          <p:nvPicPr>
            <p:cNvPr id="1200" name="Pye Smith.jpg" descr="Pye Smith.jpg"/>
            <p:cNvPicPr>
              <a:picLocks/>
            </p:cNvPicPr>
            <p:nvPr/>
          </p:nvPicPr>
          <p:blipFill>
            <a:blip r:embed="rId3">
              <a:extLst/>
            </a:blip>
            <a:srcRect l="10404" r="6358" b="26988"/>
            <a:stretch>
              <a:fillRect/>
            </a:stretch>
          </p:blipFill>
          <p:spPr>
            <a:xfrm>
              <a:off x="317500" y="304800"/>
              <a:ext cx="7924800" cy="10896600"/>
            </a:xfrm>
            <a:prstGeom prst="rect">
              <a:avLst/>
            </a:prstGeom>
            <a:ln>
              <a:noFill/>
            </a:ln>
            <a:effectLst/>
          </p:spPr>
        </p:pic>
        <p:pic>
          <p:nvPicPr>
            <p:cNvPr id="1199" name="Pye Smith.jpg" descr="Pye Smith.jpg"/>
            <p:cNvPicPr>
              <a:picLocks/>
            </p:cNvPicPr>
            <p:nvPr/>
          </p:nvPicPr>
          <p:blipFill>
            <a:blip r:embed="rId4">
              <a:extLst/>
            </a:blip>
            <a:stretch>
              <a:fillRect/>
            </a:stretch>
          </p:blipFill>
          <p:spPr>
            <a:xfrm>
              <a:off x="0" y="0"/>
              <a:ext cx="8547100" cy="115189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97"/>
                                        </p:tgtEl>
                                        <p:attrNameLst>
                                          <p:attrName>style.visibility</p:attrName>
                                        </p:attrNameLst>
                                      </p:cBhvr>
                                      <p:to>
                                        <p:strVal val="visible"/>
                                      </p:to>
                                    </p:set>
                                    <p:animEffect transition="in" filter="wipe(left)">
                                      <p:cBhvr>
                                        <p:cTn id="7" dur="500"/>
                                        <p:tgtEl>
                                          <p:spTgt spid="1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Liberal Theologians"/>
          <p:cNvSpPr txBox="1">
            <a:spLocks noGrp="1"/>
          </p:cNvSpPr>
          <p:nvPr>
            <p:ph type="body" sz="quarter" idx="1"/>
          </p:nvPr>
        </p:nvSpPr>
        <p:spPr>
          <a:xfrm>
            <a:off x="763588" y="3505200"/>
            <a:ext cx="22860001" cy="2235200"/>
          </a:xfrm>
          <a:prstGeom prst="rect">
            <a:avLst/>
          </a:prstGeom>
          <a:ln w="9525">
            <a:round/>
          </a:ln>
        </p:spPr>
        <p:txBody>
          <a:bodyPr/>
          <a:lstStyle>
            <a:lvl1pPr algn="ctr" defTabSz="914400">
              <a:spcBef>
                <a:spcPts val="2300"/>
              </a:spcBef>
              <a:buClr>
                <a:srgbClr val="F5F5F5"/>
              </a:buClr>
              <a:defRPr sz="115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r>
              <a:rPr lang="pl-PL" dirty="0"/>
              <a:t>Teolodzy liberalni</a:t>
            </a:r>
            <a:endParaRPr dirty="0"/>
          </a:p>
        </p:txBody>
      </p:sp>
      <p:sp>
        <p:nvSpPr>
          <p:cNvPr id="1206" name="Genesis 1–11 is mythology."/>
          <p:cNvSpPr txBox="1"/>
          <p:nvPr/>
        </p:nvSpPr>
        <p:spPr>
          <a:xfrm>
            <a:off x="2225444" y="8775700"/>
            <a:ext cx="19939001" cy="1384995"/>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9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Księga Rodzaju </a:t>
            </a:r>
            <a:r>
              <a:rPr dirty="0"/>
              <a:t>1–11 </a:t>
            </a:r>
            <a:r>
              <a:rPr lang="pl-PL" dirty="0"/>
              <a:t>to</a:t>
            </a:r>
            <a:r>
              <a:rPr dirty="0"/>
              <a:t> </a:t>
            </a:r>
            <a:r>
              <a:rPr lang="pl-PL" dirty="0"/>
              <a:t>mitologia</a:t>
            </a:r>
            <a:r>
              <a:rPr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06"/>
                                        </p:tgtEl>
                                        <p:attrNameLst>
                                          <p:attrName>style.visibility</p:attrName>
                                        </p:attrNameLst>
                                      </p:cBhvr>
                                      <p:to>
                                        <p:strVal val="visible"/>
                                      </p:to>
                                    </p:set>
                                    <p:animEffect transition="in" filter="wipe(left)">
                                      <p:cBhvr>
                                        <p:cTn id="7" dur="500"/>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 name="Sand.jpg" descr="Sand.jpg"/>
          <p:cNvPicPr>
            <a:picLocks noChangeAspect="1"/>
          </p:cNvPicPr>
          <p:nvPr/>
        </p:nvPicPr>
        <p:blipFill>
          <a:blip r:embed="rId2">
            <a:extLst/>
          </a:blip>
          <a:stretch>
            <a:fillRect/>
          </a:stretch>
        </p:blipFill>
        <p:spPr>
          <a:xfrm>
            <a:off x="25400" y="25400"/>
            <a:ext cx="24384000" cy="13716000"/>
          </a:xfrm>
          <a:prstGeom prst="rect">
            <a:avLst/>
          </a:prstGeom>
          <a:ln w="12700">
            <a:miter lim="400000"/>
          </a:ln>
        </p:spPr>
      </p:pic>
      <p:sp>
        <p:nvSpPr>
          <p:cNvPr id="1209" name="Early 1800s: Compromises with…"/>
          <p:cNvSpPr txBox="1">
            <a:spLocks noGrp="1"/>
          </p:cNvSpPr>
          <p:nvPr>
            <p:ph type="body" sz="half" idx="1"/>
          </p:nvPr>
        </p:nvSpPr>
        <p:spPr>
          <a:xfrm>
            <a:off x="763588" y="1422400"/>
            <a:ext cx="22860001" cy="3556000"/>
          </a:xfrm>
          <a:prstGeom prst="rect">
            <a:avLst/>
          </a:prstGeom>
          <a:effectLst/>
        </p:spPr>
        <p:txBody>
          <a:bodyPr/>
          <a:lstStyle/>
          <a:p>
            <a:pPr algn="ctr">
              <a:lnSpc>
                <a:spcPct val="80000"/>
              </a:lnSpc>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pl-PL" sz="9600" dirty="0"/>
              <a:t>Początki </a:t>
            </a:r>
            <a:r>
              <a:rPr lang="pl-PL" sz="9600" dirty="0" err="1"/>
              <a:t>XIXw</a:t>
            </a:r>
            <a:r>
              <a:rPr sz="9600" dirty="0"/>
              <a:t>: </a:t>
            </a:r>
            <a:r>
              <a:rPr lang="pl-PL" sz="9600" dirty="0"/>
              <a:t>kompromisy na rzecz geologią Starej Ziemi</a:t>
            </a:r>
            <a:endParaRPr sz="9600" dirty="0"/>
          </a:p>
        </p:txBody>
      </p:sp>
      <p:sp>
        <p:nvSpPr>
          <p:cNvPr id="1210" name="1810s   gap theory (Chalmers)…"/>
          <p:cNvSpPr txBox="1"/>
          <p:nvPr/>
        </p:nvSpPr>
        <p:spPr>
          <a:xfrm>
            <a:off x="2108201" y="5575300"/>
            <a:ext cx="20931188" cy="5529719"/>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1810s   </a:t>
            </a:r>
            <a:r>
              <a:rPr lang="pl-PL" dirty="0"/>
              <a:t>teoria przerwy czasowej </a:t>
            </a:r>
            <a:r>
              <a:rPr dirty="0"/>
              <a:t>(Chalmers)</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1820s   </a:t>
            </a:r>
            <a:r>
              <a:rPr lang="pl-PL" dirty="0"/>
              <a:t>teoria „dnia-epoki” </a:t>
            </a:r>
            <a:r>
              <a:rPr dirty="0"/>
              <a:t>(Faber)</a:t>
            </a:r>
          </a:p>
          <a:p>
            <a:pPr algn="l" defTabSz="914400">
              <a:lnSpc>
                <a:spcPct val="60000"/>
              </a:lnSpc>
              <a:spcBef>
                <a:spcPts val="4300"/>
              </a:spcBef>
              <a:buClr>
                <a:srgbClr val="B6DE87"/>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globalny, nie gwałtowny potop</a:t>
            </a:r>
            <a:r>
              <a:rPr dirty="0"/>
              <a:t> (Fleming)</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1830s   </a:t>
            </a:r>
            <a:r>
              <a:rPr lang="pl-PL" dirty="0"/>
              <a:t>teoria lokalnego potopu</a:t>
            </a:r>
            <a:r>
              <a:rPr dirty="0"/>
              <a:t> (</a:t>
            </a:r>
            <a:r>
              <a:rPr dirty="0" err="1"/>
              <a:t>Pye</a:t>
            </a:r>
            <a:r>
              <a:rPr dirty="0"/>
              <a:t> Smith)</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pl-PL" dirty="0"/>
              <a:t>Genesis to mit</a:t>
            </a:r>
            <a:r>
              <a:rPr dirty="0"/>
              <a:t> (</a:t>
            </a:r>
            <a:r>
              <a:rPr lang="pl-PL" dirty="0"/>
              <a:t>teologowie liberalni</a:t>
            </a:r>
            <a:r>
              <a:rPr dirty="0"/>
              <a:t>)</a:t>
            </a:r>
          </a:p>
        </p:txBody>
      </p:sp>
      <p:sp>
        <p:nvSpPr>
          <p:cNvPr id="1211" name="Line"/>
          <p:cNvSpPr/>
          <p:nvPr/>
        </p:nvSpPr>
        <p:spPr>
          <a:xfrm>
            <a:off x="4679903" y="4330700"/>
            <a:ext cx="1502414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0">
                                            <p:bg/>
                                          </p:spTgt>
                                        </p:tgtEl>
                                        <p:attrNameLst>
                                          <p:attrName>style.visibility</p:attrName>
                                        </p:attrNameLst>
                                      </p:cBhvr>
                                      <p:to>
                                        <p:strVal val="visible"/>
                                      </p:to>
                                    </p:set>
                                    <p:animEffect transition="in" filter="dissolve">
                                      <p:cBhvr>
                                        <p:cTn id="7" dur="500"/>
                                        <p:tgtEl>
                                          <p:spTgt spid="1210">
                                            <p:bg/>
                                          </p:spTgt>
                                        </p:tgtEl>
                                      </p:cBhvr>
                                    </p:animEffect>
                                  </p:childTnLst>
                                </p:cTn>
                              </p:par>
                              <p:par>
                                <p:cTn id="8" presetID="9" presetClass="entr" presetSubtype="0" fill="hold" grpId="1" nodeType="withEffect">
                                  <p:stCondLst>
                                    <p:cond delay="0"/>
                                  </p:stCondLst>
                                  <p:iterate>
                                    <p:tmAbs val="0"/>
                                  </p:iterate>
                                  <p:childTnLst>
                                    <p:set>
                                      <p:cBhvr>
                                        <p:cTn id="9" fill="hold"/>
                                        <p:tgtEl>
                                          <p:spTgt spid="1210">
                                            <p:txEl>
                                              <p:pRg st="0" end="0"/>
                                            </p:txEl>
                                          </p:spTgt>
                                        </p:tgtEl>
                                        <p:attrNameLst>
                                          <p:attrName>style.visibility</p:attrName>
                                        </p:attrNameLst>
                                      </p:cBhvr>
                                      <p:to>
                                        <p:strVal val="visible"/>
                                      </p:to>
                                    </p:set>
                                    <p:animEffect transition="in" filter="dissolve">
                                      <p:cBhvr>
                                        <p:cTn id="10" dur="500"/>
                                        <p:tgtEl>
                                          <p:spTgt spid="1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210">
                                            <p:txEl>
                                              <p:pRg st="1" end="1"/>
                                            </p:txEl>
                                          </p:spTgt>
                                        </p:tgtEl>
                                        <p:attrNameLst>
                                          <p:attrName>style.visibility</p:attrName>
                                        </p:attrNameLst>
                                      </p:cBhvr>
                                      <p:to>
                                        <p:strVal val="visible"/>
                                      </p:to>
                                    </p:set>
                                    <p:animEffect transition="in" filter="dissolve">
                                      <p:cBhvr>
                                        <p:cTn id="15" dur="500"/>
                                        <p:tgtEl>
                                          <p:spTgt spid="1210">
                                            <p:txEl>
                                              <p:pRg st="1" end="1"/>
                                            </p:txEl>
                                          </p:spTgt>
                                        </p:tgtEl>
                                      </p:cBhvr>
                                    </p:animEffect>
                                  </p:childTnLst>
                                </p:cTn>
                              </p:par>
                            </p:childTnLst>
                          </p:cTn>
                        </p:par>
                        <p:par>
                          <p:cTn id="16" fill="hold">
                            <p:stCondLst>
                              <p:cond delay="500"/>
                            </p:stCondLst>
                            <p:childTnLst>
                              <p:par>
                                <p:cTn id="17" presetID="9" presetClass="entr" fill="hold" grpId="1" nodeType="afterEffect">
                                  <p:stCondLst>
                                    <p:cond delay="0"/>
                                  </p:stCondLst>
                                  <p:iterate>
                                    <p:tmAbs val="0"/>
                                  </p:iterate>
                                  <p:childTnLst>
                                    <p:set>
                                      <p:cBhvr>
                                        <p:cTn id="18" fill="hold"/>
                                        <p:tgtEl>
                                          <p:spTgt spid="1210">
                                            <p:txEl>
                                              <p:pRg st="2" end="2"/>
                                            </p:txEl>
                                          </p:spTgt>
                                        </p:tgtEl>
                                        <p:attrNameLst>
                                          <p:attrName>style.visibility</p:attrName>
                                        </p:attrNameLst>
                                      </p:cBhvr>
                                      <p:to>
                                        <p:strVal val="visible"/>
                                      </p:to>
                                    </p:set>
                                    <p:animEffect transition="in" filter="dissolve">
                                      <p:cBhvr>
                                        <p:cTn id="19" dur="500"/>
                                        <p:tgtEl>
                                          <p:spTgt spid="121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1210">
                                            <p:txEl>
                                              <p:pRg st="3" end="3"/>
                                            </p:txEl>
                                          </p:spTgt>
                                        </p:tgtEl>
                                        <p:attrNameLst>
                                          <p:attrName>style.visibility</p:attrName>
                                        </p:attrNameLst>
                                      </p:cBhvr>
                                      <p:to>
                                        <p:strVal val="visible"/>
                                      </p:to>
                                    </p:set>
                                    <p:animEffect transition="in" filter="dissolve">
                                      <p:cBhvr>
                                        <p:cTn id="24" dur="500"/>
                                        <p:tgtEl>
                                          <p:spTgt spid="1210">
                                            <p:txEl>
                                              <p:pRg st="3" end="3"/>
                                            </p:txEl>
                                          </p:spTgt>
                                        </p:tgtEl>
                                      </p:cBhvr>
                                    </p:animEffect>
                                  </p:childTnLst>
                                </p:cTn>
                              </p:par>
                            </p:childTnLst>
                          </p:cTn>
                        </p:par>
                        <p:par>
                          <p:cTn id="25" fill="hold">
                            <p:stCondLst>
                              <p:cond delay="500"/>
                            </p:stCondLst>
                            <p:childTnLst>
                              <p:par>
                                <p:cTn id="26" presetID="9" presetClass="entr" fill="hold" grpId="1" nodeType="afterEffect">
                                  <p:stCondLst>
                                    <p:cond delay="0"/>
                                  </p:stCondLst>
                                  <p:iterate>
                                    <p:tmAbs val="0"/>
                                  </p:iterate>
                                  <p:childTnLst>
                                    <p:set>
                                      <p:cBhvr>
                                        <p:cTn id="27" fill="hold"/>
                                        <p:tgtEl>
                                          <p:spTgt spid="1210">
                                            <p:txEl>
                                              <p:pRg st="4" end="4"/>
                                            </p:txEl>
                                          </p:spTgt>
                                        </p:tgtEl>
                                        <p:attrNameLst>
                                          <p:attrName>style.visibility</p:attrName>
                                        </p:attrNameLst>
                                      </p:cBhvr>
                                      <p:to>
                                        <p:strVal val="visible"/>
                                      </p:to>
                                    </p:set>
                                    <p:animEffect transition="in" filter="dissolve">
                                      <p:cBhvr>
                                        <p:cTn id="28" dur="500"/>
                                        <p:tgtEl>
                                          <p:spTgt spid="12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0" grpId="1"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3"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14" name="Early 1800s: Faithfulness to Scripture"/>
          <p:cNvSpPr txBox="1">
            <a:spLocks noGrp="1"/>
          </p:cNvSpPr>
          <p:nvPr>
            <p:ph type="body" sz="quarter" idx="1"/>
          </p:nvPr>
        </p:nvSpPr>
        <p:spPr>
          <a:xfrm>
            <a:off x="2198688" y="1422400"/>
            <a:ext cx="19989801" cy="3022600"/>
          </a:xfrm>
          <a:prstGeom prst="rect">
            <a:avLst/>
          </a:prstGeom>
          <a:effectLst/>
        </p:spPr>
        <p:txBody>
          <a:bodyPr/>
          <a:lstStyle/>
          <a:p>
            <a:pPr algn="ctr">
              <a:spcBef>
                <a:spcPts val="2300"/>
              </a:spcBef>
              <a:buClr>
                <a:srgbClr val="F5F5F5"/>
              </a:buClr>
              <a:defRPr>
                <a:effectLst>
                  <a:outerShdw blurRad="38100" dist="38100" dir="2700000" rotWithShape="0">
                    <a:srgbClr val="000000">
                      <a:alpha val="43137"/>
                    </a:srgbClr>
                  </a:outerShdw>
                </a:effectLst>
                <a:latin typeface="+mn-lt"/>
                <a:ea typeface="+mn-ea"/>
                <a:cs typeface="+mn-cs"/>
                <a:sym typeface="GoudyTwenty"/>
              </a:defRPr>
            </a:pPr>
            <a:r>
              <a:rPr lang="pl-PL" sz="9600" dirty="0"/>
              <a:t>Wczesny wiek XIX</a:t>
            </a:r>
            <a:r>
              <a:rPr sz="9600" dirty="0"/>
              <a:t>: </a:t>
            </a:r>
            <a:r>
              <a:rPr lang="pl-PL" sz="9600" dirty="0"/>
              <a:t>wierność Pismu Świętemu</a:t>
            </a:r>
            <a:endParaRPr sz="9600" dirty="0"/>
          </a:p>
        </p:txBody>
      </p:sp>
      <p:sp>
        <p:nvSpPr>
          <p:cNvPr id="1215" name="1820–50    young-earth creationism…"/>
          <p:cNvSpPr txBox="1"/>
          <p:nvPr/>
        </p:nvSpPr>
        <p:spPr>
          <a:xfrm>
            <a:off x="3532187" y="6604000"/>
            <a:ext cx="18872201" cy="1881028"/>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1820</a:t>
            </a:r>
            <a:r>
              <a:rPr sz="7100" dirty="0"/>
              <a:t>–</a:t>
            </a:r>
            <a:r>
              <a:rPr dirty="0"/>
              <a:t>50    </a:t>
            </a:r>
            <a:r>
              <a:rPr lang="pl-PL" dirty="0"/>
              <a:t>Kreacjonizm Młodej Ziemi</a:t>
            </a:r>
            <a:r>
              <a:rPr dirty="0"/>
              <a:t> </a:t>
            </a:r>
          </a:p>
          <a:p>
            <a:pPr algn="l" defTabSz="914400">
              <a:lnSpc>
                <a:spcPct val="60000"/>
              </a:lnSpc>
              <a:spcBef>
                <a:spcPts val="4300"/>
              </a:spcBef>
              <a:buClr>
                <a:srgbClr val="B6DE87"/>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		  		    (“</a:t>
            </a:r>
            <a:r>
              <a:rPr lang="pl-PL" dirty="0"/>
              <a:t>geologowie biblijni</a:t>
            </a:r>
            <a:r>
              <a:rPr dirty="0"/>
              <a:t>”)</a:t>
            </a:r>
          </a:p>
        </p:txBody>
      </p:sp>
      <p:sp>
        <p:nvSpPr>
          <p:cNvPr id="1216" name="Line"/>
          <p:cNvSpPr/>
          <p:nvPr/>
        </p:nvSpPr>
        <p:spPr>
          <a:xfrm>
            <a:off x="4489403" y="5156200"/>
            <a:ext cx="15176547" cy="0"/>
          </a:xfrm>
          <a:prstGeom prst="line">
            <a:avLst/>
          </a:prstGeom>
          <a:blipFill>
            <a:blip r:embed="rId3"/>
          </a:blipFill>
          <a:ln w="635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The Real Nature of the Debate"/>
          <p:cNvSpPr txBox="1">
            <a:spLocks noGrp="1"/>
          </p:cNvSpPr>
          <p:nvPr>
            <p:ph type="ctrTitle"/>
          </p:nvPr>
        </p:nvSpPr>
        <p:spPr>
          <a:xfrm>
            <a:off x="1879831" y="2286000"/>
            <a:ext cx="20830713" cy="4953001"/>
          </a:xfrm>
          <a:prstGeom prst="rect">
            <a:avLst/>
          </a:prstGeom>
          <a:ln>
            <a:round/>
          </a:ln>
          <a:effectLst/>
        </p:spPr>
        <p:txBody>
          <a:bodyPr lIns="50800" tIns="50800" rIns="50800" bIns="50800"/>
          <a:lstStyle>
            <a:lvl1pPr algn="ctr" defTabSz="914400">
              <a:defRPr sz="11700">
                <a:solidFill>
                  <a:srgbClr val="FEFCDD"/>
                </a:solidFill>
                <a:effectLst>
                  <a:outerShdw blurRad="38100" dist="38100" dir="2700000" rotWithShape="0">
                    <a:srgbClr val="000000">
                      <a:alpha val="43137"/>
                    </a:srgbClr>
                  </a:outerShdw>
                </a:effectLst>
                <a:uFill>
                  <a:solidFill>
                    <a:srgbClr val="FEFCDD"/>
                  </a:solidFill>
                </a:uFill>
              </a:defRPr>
            </a:lvl1pPr>
          </a:lstStyle>
          <a:p>
            <a:r>
              <a:rPr lang="pl-PL" dirty="0"/>
              <a:t>Prawdziwa natura debaty</a:t>
            </a:r>
            <a:endParaRPr dirty="0"/>
          </a:p>
        </p:txBody>
      </p:sp>
      <p:sp>
        <p:nvSpPr>
          <p:cNvPr id="1219" name="Philosophical and Religious…"/>
          <p:cNvSpPr txBox="1"/>
          <p:nvPr/>
        </p:nvSpPr>
        <p:spPr>
          <a:xfrm>
            <a:off x="1768242" y="7861300"/>
            <a:ext cx="20840701" cy="3488134"/>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t>Konflikt światopoglądów</a:t>
            </a:r>
          </a:p>
          <a:p>
            <a:pPr defTabSz="914400">
              <a:buClr>
                <a:srgbClr val="B6DE87"/>
              </a:buClr>
              <a:defRPr sz="11000" b="1">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dirty="0"/>
              <a:t>filozoficznych i religijnych</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19"/>
                                        </p:tgtEl>
                                        <p:attrNameLst>
                                          <p:attrName>style.visibility</p:attrName>
                                        </p:attrNameLst>
                                      </p:cBhvr>
                                      <p:to>
                                        <p:strVal val="visible"/>
                                      </p:to>
                                    </p:set>
                                    <p:animEffect transition="in" filter="dissolve">
                                      <p:cBhvr>
                                        <p:cTn id="7" dur="750"/>
                                        <p:tgtEl>
                                          <p:spTgt spid="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9"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Dr. Terry Mortenson"/>
          <p:cNvSpPr txBox="1">
            <a:spLocks noGrp="1"/>
          </p:cNvSpPr>
          <p:nvPr>
            <p:ph type="ctrTitle"/>
          </p:nvPr>
        </p:nvSpPr>
        <p:spPr>
          <a:xfrm>
            <a:off x="2921000" y="508000"/>
            <a:ext cx="20828000" cy="1727200"/>
          </a:xfrm>
          <a:prstGeom prst="rect">
            <a:avLst/>
          </a:prstGeom>
        </p:spPr>
        <p:txBody>
          <a:bodyPr/>
          <a:lstStyle>
            <a:lvl1pPr>
              <a:defRPr sz="4800">
                <a:latin typeface="DejaVu Sans"/>
                <a:ea typeface="DejaVu Sans"/>
                <a:cs typeface="DejaVu Sans"/>
                <a:sym typeface="DejaVu Sans"/>
              </a:defRPr>
            </a:lvl1pPr>
          </a:lstStyle>
          <a:p>
            <a:r>
              <a:t>Dr. Terry Mortenson</a:t>
            </a:r>
          </a:p>
        </p:txBody>
      </p:sp>
      <p:sp>
        <p:nvSpPr>
          <p:cNvPr id="906" name="Millions of Years:"/>
          <p:cNvSpPr txBox="1">
            <a:spLocks noGrp="1"/>
          </p:cNvSpPr>
          <p:nvPr>
            <p:ph type="subTitle" sz="quarter" idx="1"/>
          </p:nvPr>
        </p:nvSpPr>
        <p:spPr>
          <a:xfrm>
            <a:off x="-25400" y="4457700"/>
            <a:ext cx="24434800" cy="2580078"/>
          </a:xfrm>
          <a:prstGeom prst="rect">
            <a:avLst/>
          </a:prstGeom>
        </p:spPr>
        <p:txBody>
          <a:bodyPr/>
          <a:lstStyle>
            <a:lvl1pPr algn="ctr">
              <a:lnSpc>
                <a:spcPct val="90000"/>
              </a:lnSpc>
              <a:defRPr sz="13500">
                <a:latin typeface="+mn-lt"/>
                <a:ea typeface="+mn-ea"/>
                <a:cs typeface="+mn-cs"/>
                <a:sym typeface="GoudyTwenty"/>
              </a:defRPr>
            </a:lvl1pPr>
          </a:lstStyle>
          <a:p>
            <a:r>
              <a:rPr lang="pl-PL" dirty="0"/>
              <a:t>Miliony lat</a:t>
            </a:r>
            <a:endParaRPr dirty="0"/>
          </a:p>
        </p:txBody>
      </p:sp>
      <p:sp>
        <p:nvSpPr>
          <p:cNvPr id="907" name="the Idea’s origin and…"/>
          <p:cNvSpPr txBox="1"/>
          <p:nvPr/>
        </p:nvSpPr>
        <p:spPr>
          <a:xfrm>
            <a:off x="-25400" y="6885077"/>
            <a:ext cx="24434801" cy="3445865"/>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normAutofit/>
          </a:bodyPr>
          <a:lstStyle/>
          <a:p>
            <a:pPr>
              <a:defRPr sz="10000">
                <a:solidFill>
                  <a:srgbClr val="F6A029"/>
                </a:solidFill>
                <a:latin typeface="+mn-lt"/>
                <a:ea typeface="+mn-ea"/>
                <a:cs typeface="+mn-cs"/>
                <a:sym typeface="GoudyTwenty"/>
              </a:defRPr>
            </a:pPr>
            <a:r>
              <a:rPr lang="pl-PL" dirty="0"/>
              <a:t>- o źródłach idei</a:t>
            </a:r>
          </a:p>
          <a:p>
            <a:pPr>
              <a:defRPr sz="10000">
                <a:solidFill>
                  <a:srgbClr val="F6A029"/>
                </a:solidFill>
                <a:latin typeface="+mn-lt"/>
                <a:ea typeface="+mn-ea"/>
                <a:cs typeface="+mn-cs"/>
                <a:sym typeface="GoudyTwenty"/>
              </a:defRPr>
            </a:pPr>
            <a:r>
              <a:rPr lang="pl-PL" dirty="0"/>
              <a:t>i jej zgubnym wpływie</a:t>
            </a:r>
            <a:endParaRPr dirty="0"/>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Circle"/>
          <p:cNvSpPr/>
          <p:nvPr/>
        </p:nvSpPr>
        <p:spPr>
          <a:xfrm>
            <a:off x="2363786" y="1219200"/>
            <a:ext cx="4419601" cy="4419602"/>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2" name="GOD"/>
          <p:cNvSpPr txBox="1"/>
          <p:nvPr/>
        </p:nvSpPr>
        <p:spPr>
          <a:xfrm>
            <a:off x="2390851" y="2459504"/>
            <a:ext cx="4508501" cy="1923604"/>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12000" b="1" dirty="0">
                <a:latin typeface="DejaVu Sans Condensed"/>
                <a:ea typeface="DejaVu Sans Condensed"/>
                <a:cs typeface="DejaVu Sans Condensed"/>
                <a:sym typeface="DejaVu Sans Condensed"/>
              </a:rPr>
              <a:t>BÓG</a:t>
            </a:r>
            <a:endParaRPr sz="12000" b="1" dirty="0">
              <a:latin typeface="DejaVu Sans Condensed"/>
              <a:ea typeface="DejaVu Sans Condensed"/>
              <a:cs typeface="DejaVu Sans Condensed"/>
              <a:sym typeface="DejaVu Sans Condensed"/>
            </a:endParaRPr>
          </a:p>
        </p:txBody>
      </p:sp>
      <p:grpSp>
        <p:nvGrpSpPr>
          <p:cNvPr id="1225" name="Group"/>
          <p:cNvGrpSpPr/>
          <p:nvPr/>
        </p:nvGrpSpPr>
        <p:grpSpPr>
          <a:xfrm>
            <a:off x="17527665" y="1219200"/>
            <a:ext cx="4535487" cy="4419603"/>
            <a:chOff x="0" y="0"/>
            <a:chExt cx="4535486" cy="4419602"/>
          </a:xfrm>
        </p:grpSpPr>
        <p:sp>
          <p:nvSpPr>
            <p:cNvPr id="1223" name="Circle"/>
            <p:cNvSpPr/>
            <p:nvPr/>
          </p:nvSpPr>
          <p:spPr>
            <a:xfrm>
              <a:off x="0" y="0"/>
              <a:ext cx="4419600" cy="4419602"/>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24" name="GOD"/>
            <p:cNvSpPr txBox="1"/>
            <p:nvPr/>
          </p:nvSpPr>
          <p:spPr>
            <a:xfrm>
              <a:off x="26985" y="1240303"/>
              <a:ext cx="4508501" cy="192360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5F5F5"/>
                </a:buClr>
                <a:buFont typeface="DejaVu Sans Condensed"/>
                <a:defRPr sz="12000" b="1">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12000" b="1" dirty="0">
                  <a:latin typeface="DejaVu Sans Condensed"/>
                  <a:ea typeface="DejaVu Sans Condensed"/>
                  <a:cs typeface="DejaVu Sans Condensed"/>
                  <a:sym typeface="DejaVu Sans Condensed"/>
                </a:rPr>
                <a:t>BÓG</a:t>
              </a:r>
              <a:endParaRPr sz="12000" b="1" dirty="0">
                <a:latin typeface="DejaVu Sans Condensed"/>
                <a:ea typeface="DejaVu Sans Condensed"/>
                <a:cs typeface="DejaVu Sans Condensed"/>
                <a:sym typeface="DejaVu Sans Condensed"/>
              </a:endParaRPr>
            </a:p>
          </p:txBody>
        </p:sp>
      </p:grpSp>
      <p:sp>
        <p:nvSpPr>
          <p:cNvPr id="1226" name="Circle"/>
          <p:cNvSpPr/>
          <p:nvPr/>
        </p:nvSpPr>
        <p:spPr>
          <a:xfrm>
            <a:off x="2336878" y="6532095"/>
            <a:ext cx="4419601" cy="4419603"/>
          </a:xfrm>
          <a:prstGeom prst="ellipse">
            <a:avLst/>
          </a:prstGeom>
          <a:ln w="152400">
            <a:solidFill>
              <a:srgbClr val="FDCE15"/>
            </a:solidFill>
          </a:ln>
        </p:spPr>
        <p:txBody>
          <a:bodyPr lIns="0" tIns="0" rIns="0" bIns="0"/>
          <a:lstStyle/>
          <a:p>
            <a:pPr algn="l" defTabSz="457200">
              <a:defRPr sz="1200">
                <a:latin typeface="Helvetica"/>
                <a:ea typeface="Helvetica"/>
                <a:cs typeface="Helvetica"/>
                <a:sym typeface="Helvetica"/>
              </a:defRPr>
            </a:pPr>
            <a:endParaRPr/>
          </a:p>
        </p:txBody>
      </p:sp>
      <p:sp>
        <p:nvSpPr>
          <p:cNvPr id="1227" name="The…"/>
          <p:cNvSpPr txBox="1"/>
          <p:nvPr/>
        </p:nvSpPr>
        <p:spPr>
          <a:xfrm>
            <a:off x="2427428" y="7595429"/>
            <a:ext cx="4392535" cy="2292935"/>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pl-PL" sz="7200" b="1" dirty="0" err="1">
                <a:latin typeface="DejaVu Sans Condensed"/>
                <a:ea typeface="DejaVu Sans Condensed"/>
                <a:cs typeface="DejaVu Sans Condensed"/>
                <a:sym typeface="DejaVu Sans Condensed"/>
              </a:rPr>
              <a:t>Wszech</a:t>
            </a:r>
            <a:r>
              <a:rPr lang="pl-PL" sz="7200" b="1" dirty="0">
                <a:latin typeface="DejaVu Sans Condensed"/>
                <a:ea typeface="DejaVu Sans Condensed"/>
                <a:cs typeface="DejaVu Sans Condensed"/>
                <a:sym typeface="DejaVu Sans Condensed"/>
              </a:rPr>
              <a:t>-</a:t>
            </a:r>
          </a:p>
          <a:p>
            <a:pPr defTabSz="914400">
              <a:buClr>
                <a:srgbClr val="F5F5F5"/>
              </a:buClr>
              <a:buFont typeface="DejaVu Sans Condensed"/>
              <a:defRPr sz="6400">
                <a:solidFill>
                  <a:srgbClr val="E2DEAB"/>
                </a:solidFill>
                <a:uFill>
                  <a:solidFill>
                    <a:srgbClr val="E2DEAB"/>
                  </a:solidFill>
                </a:uFill>
              </a:defRPr>
            </a:pPr>
            <a:r>
              <a:rPr lang="pl-PL" sz="7200" b="1" dirty="0">
                <a:latin typeface="DejaVu Sans Condensed"/>
                <a:ea typeface="DejaVu Sans Condensed"/>
                <a:cs typeface="DejaVu Sans Condensed"/>
                <a:sym typeface="DejaVu Sans Condensed"/>
              </a:rPr>
              <a:t>świat</a:t>
            </a:r>
            <a:endParaRPr sz="7200" b="1" dirty="0">
              <a:latin typeface="DejaVu Sans Condensed"/>
              <a:ea typeface="DejaVu Sans Condensed"/>
              <a:cs typeface="DejaVu Sans Condensed"/>
              <a:sym typeface="DejaVu Sans Condensed"/>
            </a:endParaRPr>
          </a:p>
        </p:txBody>
      </p:sp>
      <p:sp>
        <p:nvSpPr>
          <p:cNvPr id="1234" name="Deism"/>
          <p:cNvSpPr txBox="1"/>
          <p:nvPr/>
        </p:nvSpPr>
        <p:spPr>
          <a:xfrm>
            <a:off x="1835228" y="11527304"/>
            <a:ext cx="5422901" cy="155427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DCE15"/>
                </a:solidFill>
                <a:uFill>
                  <a:solidFill>
                    <a:srgbClr val="FDCE15"/>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9600" b="1" dirty="0">
                <a:latin typeface="DejaVu Sans Condensed"/>
                <a:ea typeface="DejaVu Sans Condensed"/>
                <a:cs typeface="DejaVu Sans Condensed"/>
                <a:sym typeface="DejaVu Sans Condensed"/>
              </a:rPr>
              <a:t>Deizm</a:t>
            </a:r>
            <a:endParaRPr sz="9600" b="1" dirty="0">
              <a:latin typeface="DejaVu Sans Condensed"/>
              <a:ea typeface="DejaVu Sans Condensed"/>
              <a:cs typeface="DejaVu Sans Condensed"/>
              <a:sym typeface="DejaVu Sans Condensed"/>
            </a:endParaRPr>
          </a:p>
        </p:txBody>
      </p:sp>
      <p:sp>
        <p:nvSpPr>
          <p:cNvPr id="1235" name="Atheism"/>
          <p:cNvSpPr txBox="1"/>
          <p:nvPr/>
        </p:nvSpPr>
        <p:spPr>
          <a:xfrm>
            <a:off x="8383665" y="11506200"/>
            <a:ext cx="6870701" cy="1554272"/>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FFEEC"/>
              </a:buClr>
              <a:buFont typeface="DejaVu Sans Condensed"/>
              <a:defRPr sz="96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9600" b="1" dirty="0">
                <a:latin typeface="DejaVu Sans Condensed"/>
                <a:ea typeface="DejaVu Sans Condensed"/>
                <a:cs typeface="DejaVu Sans Condensed"/>
                <a:sym typeface="DejaVu Sans Condensed"/>
              </a:rPr>
              <a:t>Ateizm</a:t>
            </a:r>
            <a:endParaRPr sz="9600" b="1" dirty="0">
              <a:latin typeface="DejaVu Sans Condensed"/>
              <a:ea typeface="DejaVu Sans Condensed"/>
              <a:cs typeface="DejaVu Sans Condensed"/>
              <a:sym typeface="DejaVu Sans Condensed"/>
            </a:endParaRPr>
          </a:p>
        </p:txBody>
      </p:sp>
      <p:sp>
        <p:nvSpPr>
          <p:cNvPr id="1236" name="Christianity"/>
          <p:cNvSpPr txBox="1"/>
          <p:nvPr/>
        </p:nvSpPr>
        <p:spPr>
          <a:xfrm>
            <a:off x="14073267" y="11588859"/>
            <a:ext cx="10310733" cy="1431161"/>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lvl1pPr defTabSz="914400">
              <a:buClr>
                <a:srgbClr val="FFFEEC"/>
              </a:buClr>
              <a:buFont typeface="DejaVu Sans Condensed"/>
              <a:defRPr sz="96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8800" b="1" dirty="0">
                <a:latin typeface="DejaVu Sans Condensed"/>
                <a:ea typeface="DejaVu Sans Condensed"/>
                <a:cs typeface="DejaVu Sans Condensed"/>
                <a:sym typeface="DejaVu Sans Condensed"/>
              </a:rPr>
              <a:t>Chrześcijaństwo</a:t>
            </a:r>
            <a:endParaRPr sz="8800" b="1" dirty="0">
              <a:latin typeface="DejaVu Sans Condensed"/>
              <a:ea typeface="DejaVu Sans Condensed"/>
              <a:cs typeface="DejaVu Sans Condensed"/>
              <a:sym typeface="DejaVu Sans Condensed"/>
            </a:endParaRPr>
          </a:p>
        </p:txBody>
      </p:sp>
      <p:grpSp>
        <p:nvGrpSpPr>
          <p:cNvPr id="2" name="Group 1">
            <a:extLst>
              <a:ext uri="{FF2B5EF4-FFF2-40B4-BE49-F238E27FC236}">
                <a16:creationId xmlns:a16="http://schemas.microsoft.com/office/drawing/2014/main" xmlns="" id="{D62B0332-622C-D34F-B071-804EAC93ED95}"/>
              </a:ext>
            </a:extLst>
          </p:cNvPr>
          <p:cNvGrpSpPr/>
          <p:nvPr/>
        </p:nvGrpSpPr>
        <p:grpSpPr>
          <a:xfrm>
            <a:off x="9564765" y="3597785"/>
            <a:ext cx="4508501" cy="4419603"/>
            <a:chOff x="9564765" y="3597785"/>
            <a:chExt cx="4508501" cy="4419603"/>
          </a:xfrm>
        </p:grpSpPr>
        <p:grpSp>
          <p:nvGrpSpPr>
            <p:cNvPr id="1233" name="Group"/>
            <p:cNvGrpSpPr/>
            <p:nvPr/>
          </p:nvGrpSpPr>
          <p:grpSpPr>
            <a:xfrm>
              <a:off x="9564765" y="3597785"/>
              <a:ext cx="4508501" cy="4419603"/>
              <a:chOff x="0" y="0"/>
              <a:chExt cx="4508500" cy="4419602"/>
            </a:xfrm>
          </p:grpSpPr>
          <p:sp>
            <p:nvSpPr>
              <p:cNvPr id="1231" name="Circle"/>
              <p:cNvSpPr/>
              <p:nvPr/>
            </p:nvSpPr>
            <p:spPr>
              <a:xfrm>
                <a:off x="49212" y="0"/>
                <a:ext cx="4419601" cy="4419602"/>
              </a:xfrm>
              <a:prstGeom prst="ellipse">
                <a:avLst/>
              </a:prstGeom>
              <a:noFill/>
              <a:ln w="152400" cap="flat">
                <a:solidFill>
                  <a:srgbClr val="F6A029"/>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232" name="The…"/>
              <p:cNvSpPr txBox="1"/>
              <p:nvPr/>
            </p:nvSpPr>
            <p:spPr>
              <a:xfrm>
                <a:off x="0" y="684579"/>
                <a:ext cx="4508500" cy="118494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5F5F5"/>
                  </a:buClr>
                  <a:buFont typeface="DejaVu Sans Condensed"/>
                  <a:defRPr sz="6400">
                    <a:solidFill>
                      <a:srgbClr val="E2DEAB"/>
                    </a:solidFill>
                    <a:uFill>
                      <a:solidFill>
                        <a:srgbClr val="E2DEAB"/>
                      </a:solidFill>
                    </a:uFill>
                  </a:defRPr>
                </a:pPr>
                <a:endParaRPr sz="7200" b="1" dirty="0">
                  <a:latin typeface="DejaVu Sans Condensed"/>
                  <a:ea typeface="DejaVu Sans Condensed"/>
                  <a:cs typeface="DejaVu Sans Condensed"/>
                  <a:sym typeface="DejaVu Sans Condensed"/>
                </a:endParaRPr>
              </a:p>
            </p:txBody>
          </p:sp>
        </p:grpSp>
        <p:sp>
          <p:nvSpPr>
            <p:cNvPr id="19" name="The…"/>
            <p:cNvSpPr txBox="1"/>
            <p:nvPr/>
          </p:nvSpPr>
          <p:spPr>
            <a:xfrm>
              <a:off x="9674493" y="4799815"/>
              <a:ext cx="4392535" cy="2292935"/>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pl-PL" sz="7200" b="1" dirty="0" err="1">
                  <a:latin typeface="DejaVu Sans Condensed"/>
                  <a:ea typeface="DejaVu Sans Condensed"/>
                  <a:cs typeface="DejaVu Sans Condensed"/>
                  <a:sym typeface="DejaVu Sans Condensed"/>
                </a:rPr>
                <a:t>Wszech</a:t>
              </a:r>
              <a:r>
                <a:rPr lang="pl-PL" sz="7200" b="1" dirty="0">
                  <a:latin typeface="DejaVu Sans Condensed"/>
                  <a:ea typeface="DejaVu Sans Condensed"/>
                  <a:cs typeface="DejaVu Sans Condensed"/>
                  <a:sym typeface="DejaVu Sans Condensed"/>
                </a:rPr>
                <a:t>-</a:t>
              </a:r>
            </a:p>
            <a:p>
              <a:pPr defTabSz="914400">
                <a:buClr>
                  <a:srgbClr val="F5F5F5"/>
                </a:buClr>
                <a:buFont typeface="DejaVu Sans Condensed"/>
                <a:defRPr sz="6400">
                  <a:solidFill>
                    <a:srgbClr val="E2DEAB"/>
                  </a:solidFill>
                  <a:uFill>
                    <a:solidFill>
                      <a:srgbClr val="E2DEAB"/>
                    </a:solidFill>
                  </a:uFill>
                </a:defRPr>
              </a:pPr>
              <a:r>
                <a:rPr lang="pl-PL" sz="7200" b="1" dirty="0">
                  <a:latin typeface="DejaVu Sans Condensed"/>
                  <a:ea typeface="DejaVu Sans Condensed"/>
                  <a:cs typeface="DejaVu Sans Condensed"/>
                  <a:sym typeface="DejaVu Sans Condensed"/>
                </a:rPr>
                <a:t>świat</a:t>
              </a:r>
              <a:endParaRPr sz="7200" b="1" dirty="0">
                <a:latin typeface="DejaVu Sans Condensed"/>
                <a:ea typeface="DejaVu Sans Condensed"/>
                <a:cs typeface="DejaVu Sans Condensed"/>
                <a:sym typeface="DejaVu Sans Condensed"/>
              </a:endParaRPr>
            </a:p>
          </p:txBody>
        </p:sp>
      </p:grpSp>
      <p:grpSp>
        <p:nvGrpSpPr>
          <p:cNvPr id="4" name="Group 3">
            <a:extLst>
              <a:ext uri="{FF2B5EF4-FFF2-40B4-BE49-F238E27FC236}">
                <a16:creationId xmlns:a16="http://schemas.microsoft.com/office/drawing/2014/main" xmlns="" id="{F12D89BD-06F8-0A4B-ABB9-3323BDC225FC}"/>
              </a:ext>
            </a:extLst>
          </p:cNvPr>
          <p:cNvGrpSpPr/>
          <p:nvPr/>
        </p:nvGrpSpPr>
        <p:grpSpPr>
          <a:xfrm>
            <a:off x="17500677" y="4398495"/>
            <a:ext cx="4468107" cy="6553204"/>
            <a:chOff x="17500677" y="4398495"/>
            <a:chExt cx="4468107" cy="6553204"/>
          </a:xfrm>
        </p:grpSpPr>
        <p:grpSp>
          <p:nvGrpSpPr>
            <p:cNvPr id="3" name="Group 2">
              <a:extLst>
                <a:ext uri="{FF2B5EF4-FFF2-40B4-BE49-F238E27FC236}">
                  <a16:creationId xmlns:a16="http://schemas.microsoft.com/office/drawing/2014/main" xmlns="" id="{18742544-01F2-2B42-8ABD-DD9E49864757}"/>
                </a:ext>
              </a:extLst>
            </p:cNvPr>
            <p:cNvGrpSpPr/>
            <p:nvPr/>
          </p:nvGrpSpPr>
          <p:grpSpPr>
            <a:xfrm>
              <a:off x="17500677" y="6532095"/>
              <a:ext cx="4468107" cy="4419604"/>
              <a:chOff x="17500677" y="6532095"/>
              <a:chExt cx="4468107" cy="4419604"/>
            </a:xfrm>
          </p:grpSpPr>
          <p:sp>
            <p:nvSpPr>
              <p:cNvPr id="1228" name="Circle"/>
              <p:cNvSpPr/>
              <p:nvPr/>
            </p:nvSpPr>
            <p:spPr>
              <a:xfrm>
                <a:off x="17500677" y="6532095"/>
                <a:ext cx="4419602" cy="4419604"/>
              </a:xfrm>
              <a:prstGeom prst="ellipse">
                <a:avLst/>
              </a:prstGeom>
              <a:noFill/>
              <a:ln w="152400" cap="flat">
                <a:solidFill>
                  <a:srgbClr val="FD6F0F"/>
                </a:solidFill>
                <a:prstDash val="solid"/>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20" name="The…"/>
              <p:cNvSpPr txBox="1"/>
              <p:nvPr/>
            </p:nvSpPr>
            <p:spPr>
              <a:xfrm>
                <a:off x="17576249" y="7632004"/>
                <a:ext cx="4392535" cy="2292935"/>
              </a:xfrm>
              <a:prstGeom prst="rect">
                <a:avLst/>
              </a:prstGeom>
              <a:ln w="12700"/>
              <a:extLst>
                <a:ext uri="{C572A759-6A51-4108-AA02-DFA0A04FC94B}">
                  <ma14:wrappingTextBoxFlag xmlns:ma14="http://schemas.microsoft.com/office/mac/drawingml/2011/main" val="1"/>
                </a:ext>
              </a:extLst>
            </p:spPr>
            <p:txBody>
              <a:bodyPr wrap="square" lIns="38100" tIns="38100" rIns="38100" bIns="38100">
                <a:spAutoFit/>
              </a:bodyPr>
              <a:lstStyle/>
              <a:p>
                <a:pPr defTabSz="914400">
                  <a:buClr>
                    <a:srgbClr val="F5F5F5"/>
                  </a:buClr>
                  <a:buFont typeface="DejaVu Sans Condensed"/>
                  <a:defRPr sz="6400">
                    <a:solidFill>
                      <a:srgbClr val="E2DEAB"/>
                    </a:solidFill>
                    <a:uFill>
                      <a:solidFill>
                        <a:srgbClr val="E2DEAB"/>
                      </a:solidFill>
                    </a:uFill>
                  </a:defRPr>
                </a:pPr>
                <a:r>
                  <a:rPr lang="pl-PL" sz="7200" b="1" dirty="0" err="1">
                    <a:latin typeface="DejaVu Sans Condensed"/>
                    <a:ea typeface="DejaVu Sans Condensed"/>
                    <a:cs typeface="DejaVu Sans Condensed"/>
                    <a:sym typeface="DejaVu Sans Condensed"/>
                  </a:rPr>
                  <a:t>Wszech</a:t>
                </a:r>
                <a:r>
                  <a:rPr lang="pl-PL" sz="7200" b="1" dirty="0">
                    <a:latin typeface="DejaVu Sans Condensed"/>
                    <a:ea typeface="DejaVu Sans Condensed"/>
                    <a:cs typeface="DejaVu Sans Condensed"/>
                    <a:sym typeface="DejaVu Sans Condensed"/>
                  </a:rPr>
                  <a:t>-</a:t>
                </a:r>
              </a:p>
              <a:p>
                <a:pPr defTabSz="914400">
                  <a:buClr>
                    <a:srgbClr val="F5F5F5"/>
                  </a:buClr>
                  <a:buFont typeface="DejaVu Sans Condensed"/>
                  <a:defRPr sz="6400">
                    <a:solidFill>
                      <a:srgbClr val="E2DEAB"/>
                    </a:solidFill>
                    <a:uFill>
                      <a:solidFill>
                        <a:srgbClr val="E2DEAB"/>
                      </a:solidFill>
                    </a:uFill>
                  </a:defRPr>
                </a:pPr>
                <a:r>
                  <a:rPr lang="pl-PL" sz="7200" b="1" dirty="0">
                    <a:latin typeface="DejaVu Sans Condensed"/>
                    <a:ea typeface="DejaVu Sans Condensed"/>
                    <a:cs typeface="DejaVu Sans Condensed"/>
                    <a:sym typeface="DejaVu Sans Condensed"/>
                  </a:rPr>
                  <a:t>świat</a:t>
                </a:r>
                <a:endParaRPr sz="7200" b="1" dirty="0">
                  <a:latin typeface="DejaVu Sans Condensed"/>
                  <a:ea typeface="DejaVu Sans Condensed"/>
                  <a:cs typeface="DejaVu Sans Condensed"/>
                  <a:sym typeface="DejaVu Sans Condensed"/>
                </a:endParaRPr>
              </a:p>
            </p:txBody>
          </p:sp>
        </p:grpSp>
        <p:sp>
          <p:nvSpPr>
            <p:cNvPr id="1237" name="Shape"/>
            <p:cNvSpPr/>
            <p:nvPr/>
          </p:nvSpPr>
          <p:spPr>
            <a:xfrm>
              <a:off x="18842115" y="4398495"/>
              <a:ext cx="1714501" cy="2818181"/>
            </a:xfrm>
            <a:custGeom>
              <a:avLst/>
              <a:gdLst/>
              <a:ahLst/>
              <a:cxnLst>
                <a:cxn ang="0">
                  <a:pos x="wd2" y="hd2"/>
                </a:cxn>
                <a:cxn ang="5400000">
                  <a:pos x="wd2" y="hd2"/>
                </a:cxn>
                <a:cxn ang="10800000">
                  <a:pos x="wd2" y="hd2"/>
                </a:cxn>
                <a:cxn ang="16200000">
                  <a:pos x="wd2" y="hd2"/>
                </a:cxn>
              </a:cxnLst>
              <a:rect l="0" t="0" r="r" b="b"/>
              <a:pathLst>
                <a:path w="21600" h="21600" extrusionOk="0">
                  <a:moveTo>
                    <a:pt x="0" y="15030"/>
                  </a:moveTo>
                  <a:lnTo>
                    <a:pt x="5400" y="15030"/>
                  </a:lnTo>
                  <a:lnTo>
                    <a:pt x="5400" y="0"/>
                  </a:lnTo>
                  <a:lnTo>
                    <a:pt x="16200" y="0"/>
                  </a:lnTo>
                  <a:lnTo>
                    <a:pt x="16200" y="15030"/>
                  </a:lnTo>
                  <a:lnTo>
                    <a:pt x="21600" y="1503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dirty="0"/>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25"/>
                                        </p:tgtEl>
                                        <p:attrNameLst>
                                          <p:attrName>style.visibility</p:attrName>
                                        </p:attrNameLst>
                                      </p:cBhvr>
                                      <p:to>
                                        <p:strVal val="visible"/>
                                      </p:to>
                                    </p:set>
                                    <p:animEffect transition="in" filter="dissolve">
                                      <p:cBhvr>
                                        <p:cTn id="12" dur="500"/>
                                        <p:tgtEl>
                                          <p:spTgt spid="12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1"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42" name="Buffon:…"/>
          <p:cNvSpPr txBox="1">
            <a:spLocks noGrp="1"/>
          </p:cNvSpPr>
          <p:nvPr>
            <p:ph type="body" sz="quarter" idx="1"/>
          </p:nvPr>
        </p:nvSpPr>
        <p:spPr>
          <a:xfrm>
            <a:off x="4610329" y="3721253"/>
            <a:ext cx="4408259" cy="9982047"/>
          </a:xfrm>
          <a:prstGeom prst="rect">
            <a:avLst/>
          </a:prstGeom>
          <a:effectLst/>
        </p:spPr>
        <p:txBody>
          <a:bodyPr/>
          <a:lstStyle/>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Buffon:</a:t>
            </a:r>
          </a:p>
          <a:p>
            <a:pPr>
              <a:buClr>
                <a:srgbClr val="F5F5F5"/>
              </a:buClr>
              <a:defRPr>
                <a:effectLst>
                  <a:outerShdw blurRad="38100" dist="38100" dir="2700000" rotWithShape="0">
                    <a:srgbClr val="000000">
                      <a:alpha val="43137"/>
                    </a:srgbClr>
                  </a:outerShdw>
                </a:effectLst>
              </a:defRPr>
            </a:pPr>
            <a:r>
              <a:t>Laplace:</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Lamarck:</a:t>
            </a:r>
          </a:p>
          <a:p>
            <a:pPr>
              <a:buClr>
                <a:srgbClr val="F5F5F5"/>
              </a:buClr>
              <a:defRPr>
                <a:effectLst>
                  <a:outerShdw blurRad="38100" dist="38100" dir="2700000" rotWithShape="0">
                    <a:srgbClr val="000000">
                      <a:alpha val="43137"/>
                    </a:srgbClr>
                  </a:outerShdw>
                </a:effectLst>
              </a:defRPr>
            </a:pPr>
            <a:r>
              <a:t>Werner: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Hutton:</a:t>
            </a:r>
          </a:p>
          <a:p>
            <a:pPr>
              <a:buClr>
                <a:srgbClr val="F5F5F5"/>
              </a:buClr>
              <a:defRPr>
                <a:effectLst>
                  <a:outerShdw blurRad="38100" dist="38100" dir="2700000" rotWithShape="0">
                    <a:srgbClr val="000000">
                      <a:alpha val="43137"/>
                    </a:srgbClr>
                  </a:outerShdw>
                </a:effectLst>
              </a:defRPr>
            </a:pPr>
            <a:r>
              <a:t>Cuvier:</a:t>
            </a:r>
          </a:p>
          <a:p>
            <a:pPr>
              <a:buClr>
                <a:srgbClr val="F5F5F5"/>
              </a:buClr>
              <a:defRPr>
                <a:solidFill>
                  <a:srgbClr val="F6A029"/>
                </a:solidFill>
                <a:effectLst>
                  <a:outerShdw blurRad="38100" dist="38100" dir="2700000" rotWithShape="0">
                    <a:srgbClr val="000000">
                      <a:alpha val="43137"/>
                    </a:srgbClr>
                  </a:outerShdw>
                </a:effectLst>
                <a:uFill>
                  <a:solidFill>
                    <a:srgbClr val="F6A029"/>
                  </a:solidFill>
                </a:uFill>
              </a:defRPr>
            </a:pPr>
            <a:r>
              <a:t>Smith:</a:t>
            </a:r>
          </a:p>
          <a:p>
            <a:pPr>
              <a:buClr>
                <a:srgbClr val="F5F5F5"/>
              </a:buClr>
              <a:defRPr>
                <a:effectLst>
                  <a:outerShdw blurRad="38100" dist="38100" dir="2700000" rotWithShape="0">
                    <a:srgbClr val="000000">
                      <a:alpha val="43137"/>
                    </a:srgbClr>
                  </a:outerShdw>
                </a:effectLst>
              </a:defRPr>
            </a:pPr>
            <a:r>
              <a:t>Lyell:</a:t>
            </a:r>
          </a:p>
        </p:txBody>
      </p:sp>
      <p:sp>
        <p:nvSpPr>
          <p:cNvPr id="1243" name="Old–Earth Theology"/>
          <p:cNvSpPr txBox="1"/>
          <p:nvPr/>
        </p:nvSpPr>
        <p:spPr>
          <a:xfrm>
            <a:off x="915986" y="1371600"/>
            <a:ext cx="22644101" cy="1477328"/>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B6DE87"/>
              </a:buClr>
              <a:buFont typeface="GoudyTwenty"/>
              <a:defRPr sz="96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pl-PL" sz="9600" dirty="0">
                <a:latin typeface="+mn-lt"/>
                <a:ea typeface="+mn-ea"/>
                <a:cs typeface="+mn-cs"/>
                <a:sym typeface="GoudyTwenty"/>
              </a:rPr>
              <a:t>Teologia Starej Ziemi</a:t>
            </a:r>
            <a:endParaRPr sz="9600" dirty="0">
              <a:latin typeface="+mn-lt"/>
              <a:ea typeface="+mn-ea"/>
              <a:cs typeface="+mn-cs"/>
              <a:sym typeface="GoudyTwenty"/>
            </a:endParaRPr>
          </a:p>
        </p:txBody>
      </p:sp>
      <p:sp>
        <p:nvSpPr>
          <p:cNvPr id="1244" name="deist or vague theist"/>
          <p:cNvSpPr txBox="1"/>
          <p:nvPr/>
        </p:nvSpPr>
        <p:spPr>
          <a:xfrm>
            <a:off x="9018587" y="372125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dirty="0"/>
              <a:t>deist</a:t>
            </a:r>
            <a:r>
              <a:rPr lang="pl-PL" dirty="0"/>
              <a:t>a</a:t>
            </a:r>
            <a:r>
              <a:rPr dirty="0"/>
              <a:t> </a:t>
            </a:r>
            <a:r>
              <a:rPr lang="pl-PL" dirty="0"/>
              <a:t>lub</a:t>
            </a:r>
            <a:r>
              <a:rPr dirty="0"/>
              <a:t> </a:t>
            </a:r>
            <a:r>
              <a:rPr lang="pl-PL" dirty="0"/>
              <a:t>niepewny teista</a:t>
            </a:r>
            <a:endParaRPr dirty="0"/>
          </a:p>
        </p:txBody>
      </p:sp>
      <p:sp>
        <p:nvSpPr>
          <p:cNvPr id="1245" name="open atheist"/>
          <p:cNvSpPr txBox="1"/>
          <p:nvPr/>
        </p:nvSpPr>
        <p:spPr>
          <a:xfrm>
            <a:off x="9018587" y="481211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pl-PL" dirty="0"/>
              <a:t>otwarty ateista</a:t>
            </a:r>
            <a:endParaRPr dirty="0"/>
          </a:p>
        </p:txBody>
      </p:sp>
      <p:sp>
        <p:nvSpPr>
          <p:cNvPr id="1246" name="deist or atheist"/>
          <p:cNvSpPr txBox="1"/>
          <p:nvPr/>
        </p:nvSpPr>
        <p:spPr>
          <a:xfrm>
            <a:off x="9018587" y="5927044"/>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deista lub ateista</a:t>
            </a:r>
            <a:endParaRPr dirty="0"/>
          </a:p>
        </p:txBody>
      </p:sp>
      <p:sp>
        <p:nvSpPr>
          <p:cNvPr id="1247" name="deist or atheist"/>
          <p:cNvSpPr txBox="1"/>
          <p:nvPr/>
        </p:nvSpPr>
        <p:spPr>
          <a:xfrm>
            <a:off x="9018587" y="699369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pl-PL" dirty="0"/>
              <a:t>deista lub ateista</a:t>
            </a:r>
            <a:endParaRPr dirty="0"/>
          </a:p>
        </p:txBody>
      </p:sp>
      <p:sp>
        <p:nvSpPr>
          <p:cNvPr id="1248" name="deist or atheist"/>
          <p:cNvSpPr txBox="1"/>
          <p:nvPr/>
        </p:nvSpPr>
        <p:spPr>
          <a:xfrm>
            <a:off x="9018587" y="81087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deista lub ateista</a:t>
            </a:r>
            <a:endParaRPr dirty="0"/>
          </a:p>
        </p:txBody>
      </p:sp>
      <p:sp>
        <p:nvSpPr>
          <p:cNvPr id="1249" name="deist or vague theist"/>
          <p:cNvSpPr txBox="1"/>
          <p:nvPr/>
        </p:nvSpPr>
        <p:spPr>
          <a:xfrm>
            <a:off x="9018587" y="9188270"/>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pl-PL" dirty="0"/>
              <a:t>deista lub</a:t>
            </a:r>
            <a:r>
              <a:rPr dirty="0"/>
              <a:t> </a:t>
            </a:r>
            <a:r>
              <a:rPr lang="pl-PL" dirty="0"/>
              <a:t>niepewny </a:t>
            </a:r>
            <a:r>
              <a:rPr dirty="0"/>
              <a:t>t</a:t>
            </a:r>
            <a:r>
              <a:rPr lang="pl-PL" dirty="0" err="1"/>
              <a:t>eista</a:t>
            </a:r>
            <a:endParaRPr dirty="0"/>
          </a:p>
        </p:txBody>
      </p:sp>
      <p:sp>
        <p:nvSpPr>
          <p:cNvPr id="1250" name="deist or vague theist"/>
          <p:cNvSpPr txBox="1"/>
          <p:nvPr/>
        </p:nvSpPr>
        <p:spPr>
          <a:xfrm>
            <a:off x="9018587" y="10314559"/>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lvl1pPr>
          </a:lstStyle>
          <a:p>
            <a:r>
              <a:rPr lang="pl-PL" dirty="0"/>
              <a:t>deista lub niepewny teista</a:t>
            </a:r>
          </a:p>
        </p:txBody>
      </p:sp>
      <p:sp>
        <p:nvSpPr>
          <p:cNvPr id="1251" name="deist or unitarian"/>
          <p:cNvSpPr txBox="1"/>
          <p:nvPr/>
        </p:nvSpPr>
        <p:spPr>
          <a:xfrm>
            <a:off x="9018587" y="11429485"/>
            <a:ext cx="153289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r>
              <a:rPr lang="pl-PL" dirty="0"/>
              <a:t>deista lub unitarianin </a:t>
            </a:r>
            <a:endParaRPr dirty="0"/>
          </a:p>
        </p:txBody>
      </p:sp>
      <p:sp>
        <p:nvSpPr>
          <p:cNvPr id="1252" name="Line"/>
          <p:cNvSpPr/>
          <p:nvPr/>
        </p:nvSpPr>
        <p:spPr>
          <a:xfrm>
            <a:off x="2889212" y="3263900"/>
            <a:ext cx="18427777" cy="0"/>
          </a:xfrm>
          <a:prstGeom prst="line">
            <a:avLst/>
          </a:prstGeom>
          <a:blipFill>
            <a:blip r:embed="rId4"/>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44"/>
                                        </p:tgtEl>
                                        <p:attrNameLst>
                                          <p:attrName>style.visibility</p:attrName>
                                        </p:attrNameLst>
                                      </p:cBhvr>
                                      <p:to>
                                        <p:strVal val="visible"/>
                                      </p:to>
                                    </p:set>
                                    <p:animEffect transition="in" filter="dissolve">
                                      <p:cBhvr>
                                        <p:cTn id="7" dur="250"/>
                                        <p:tgtEl>
                                          <p:spTgt spid="12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45"/>
                                        </p:tgtEl>
                                        <p:attrNameLst>
                                          <p:attrName>style.visibility</p:attrName>
                                        </p:attrNameLst>
                                      </p:cBhvr>
                                      <p:to>
                                        <p:strVal val="visible"/>
                                      </p:to>
                                    </p:set>
                                    <p:animEffect transition="in" filter="dissolve">
                                      <p:cBhvr>
                                        <p:cTn id="12" dur="250"/>
                                        <p:tgtEl>
                                          <p:spTgt spid="12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46"/>
                                        </p:tgtEl>
                                        <p:attrNameLst>
                                          <p:attrName>style.visibility</p:attrName>
                                        </p:attrNameLst>
                                      </p:cBhvr>
                                      <p:to>
                                        <p:strVal val="visible"/>
                                      </p:to>
                                    </p:set>
                                    <p:animEffect transition="in" filter="dissolve">
                                      <p:cBhvr>
                                        <p:cTn id="17" dur="250"/>
                                        <p:tgtEl>
                                          <p:spTgt spid="12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247"/>
                                        </p:tgtEl>
                                        <p:attrNameLst>
                                          <p:attrName>style.visibility</p:attrName>
                                        </p:attrNameLst>
                                      </p:cBhvr>
                                      <p:to>
                                        <p:strVal val="visible"/>
                                      </p:to>
                                    </p:set>
                                    <p:animEffect transition="in" filter="dissolve">
                                      <p:cBhvr>
                                        <p:cTn id="22" dur="250"/>
                                        <p:tgtEl>
                                          <p:spTgt spid="12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248"/>
                                        </p:tgtEl>
                                        <p:attrNameLst>
                                          <p:attrName>style.visibility</p:attrName>
                                        </p:attrNameLst>
                                      </p:cBhvr>
                                      <p:to>
                                        <p:strVal val="visible"/>
                                      </p:to>
                                    </p:set>
                                    <p:animEffect transition="in" filter="dissolve">
                                      <p:cBhvr>
                                        <p:cTn id="27" dur="250"/>
                                        <p:tgtEl>
                                          <p:spTgt spid="124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249"/>
                                        </p:tgtEl>
                                        <p:attrNameLst>
                                          <p:attrName>style.visibility</p:attrName>
                                        </p:attrNameLst>
                                      </p:cBhvr>
                                      <p:to>
                                        <p:strVal val="visible"/>
                                      </p:to>
                                    </p:set>
                                    <p:animEffect transition="in" filter="dissolve">
                                      <p:cBhvr>
                                        <p:cTn id="32" dur="250"/>
                                        <p:tgtEl>
                                          <p:spTgt spid="124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7" nodeType="clickEffect">
                                  <p:stCondLst>
                                    <p:cond delay="0"/>
                                  </p:stCondLst>
                                  <p:iterate>
                                    <p:tmAbs val="0"/>
                                  </p:iterate>
                                  <p:childTnLst>
                                    <p:set>
                                      <p:cBhvr>
                                        <p:cTn id="36" fill="hold"/>
                                        <p:tgtEl>
                                          <p:spTgt spid="1250"/>
                                        </p:tgtEl>
                                        <p:attrNameLst>
                                          <p:attrName>style.visibility</p:attrName>
                                        </p:attrNameLst>
                                      </p:cBhvr>
                                      <p:to>
                                        <p:strVal val="visible"/>
                                      </p:to>
                                    </p:set>
                                    <p:animEffect transition="in" filter="dissolve">
                                      <p:cBhvr>
                                        <p:cTn id="37" dur="250"/>
                                        <p:tgtEl>
                                          <p:spTgt spid="125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8" nodeType="clickEffect">
                                  <p:stCondLst>
                                    <p:cond delay="0"/>
                                  </p:stCondLst>
                                  <p:iterate>
                                    <p:tmAbs val="0"/>
                                  </p:iterate>
                                  <p:childTnLst>
                                    <p:set>
                                      <p:cBhvr>
                                        <p:cTn id="41" fill="hold"/>
                                        <p:tgtEl>
                                          <p:spTgt spid="1251"/>
                                        </p:tgtEl>
                                        <p:attrNameLst>
                                          <p:attrName>style.visibility</p:attrName>
                                        </p:attrNameLst>
                                      </p:cBhvr>
                                      <p:to>
                                        <p:strVal val="visible"/>
                                      </p:to>
                                    </p:set>
                                    <p:animEffect transition="in" filter="dissolve">
                                      <p:cBhvr>
                                        <p:cTn id="42" dur="250"/>
                                        <p:tgtEl>
                                          <p:spTgt spid="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4" grpId="1" animBg="1" advAuto="0"/>
      <p:bldP spid="1245" grpId="2" animBg="1" advAuto="0"/>
      <p:bldP spid="1246" grpId="3" animBg="1" advAuto="0"/>
      <p:bldP spid="1247" grpId="4" animBg="1" advAuto="0"/>
      <p:bldP spid="1248" grpId="5" animBg="1" advAuto="0"/>
      <p:bldP spid="1249" grpId="6" animBg="1" advAuto="0"/>
      <p:bldP spid="1250" grpId="7" animBg="1" advAuto="0"/>
      <p:bldP spid="1251" grpId="8"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The past history of our globe must…"/>
          <p:cNvSpPr txBox="1">
            <a:spLocks noGrp="1"/>
          </p:cNvSpPr>
          <p:nvPr>
            <p:ph type="title"/>
          </p:nvPr>
        </p:nvSpPr>
        <p:spPr>
          <a:xfrm>
            <a:off x="1453686" y="1446079"/>
            <a:ext cx="19761200" cy="9144000"/>
          </a:xfrm>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pl-PL" dirty="0">
                <a:uFill>
                  <a:solidFill>
                    <a:srgbClr val="E2DEAB"/>
                  </a:solidFill>
                </a:uFill>
              </a:rPr>
              <a:t>„</a:t>
            </a:r>
            <a:r>
              <a:rPr lang="pl-PL" dirty="0">
                <a:solidFill>
                  <a:srgbClr val="E2DEAB"/>
                </a:solidFill>
                <a:uFill>
                  <a:solidFill>
                    <a:srgbClr val="E2DEAB"/>
                  </a:solidFill>
                </a:uFill>
              </a:rPr>
              <a:t>Przeszłość naszej planety </a:t>
            </a:r>
            <a:r>
              <a:rPr lang="pl-PL" dirty="0">
                <a:solidFill>
                  <a:srgbClr val="F6A029"/>
                </a:solidFill>
                <a:uFill>
                  <a:solidFill>
                    <a:srgbClr val="F6A029"/>
                  </a:solidFill>
                </a:uFill>
              </a:rPr>
              <a:t>musi</a:t>
            </a:r>
            <a:r>
              <a:rPr dirty="0">
                <a:solidFill>
                  <a:srgbClr val="E2DEAB"/>
                </a:solidFill>
                <a:uFill>
                  <a:solidFill>
                    <a:srgbClr val="E2DEAB"/>
                  </a:solidFill>
                </a:uFill>
              </a:rPr>
              <a:t> </a:t>
            </a: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pl-PL" dirty="0">
                <a:solidFill>
                  <a:srgbClr val="E2DEAB"/>
                </a:solidFill>
                <a:uFill>
                  <a:solidFill>
                    <a:srgbClr val="E2DEAB"/>
                  </a:solidFill>
                </a:uFill>
              </a:rPr>
              <a:t>być wyjaśniona</a:t>
            </a:r>
            <a:endParaRPr dirty="0">
              <a:solidFill>
                <a:srgbClr val="E2DEAB"/>
              </a:solidFill>
              <a:uFill>
                <a:solidFill>
                  <a:srgbClr val="E2DEAB"/>
                </a:solidFill>
              </a:uFill>
            </a:endParaRPr>
          </a:p>
        </p:txBody>
      </p:sp>
      <p:sp>
        <p:nvSpPr>
          <p:cNvPr id="1257" name="James Hutton, quoted in Arthur Holmes, Principles of Physical Geology, 2nd ed. (Edinburgh, Scotland: Thomas Nelson and Sons Ltd., 1965), pp. 43–44."/>
          <p:cNvSpPr txBox="1">
            <a:spLocks noGrp="1"/>
          </p:cNvSpPr>
          <p:nvPr>
            <p:ph type="body" sz="quarter" idx="1"/>
          </p:nvPr>
        </p:nvSpPr>
        <p:spPr>
          <a:xfrm>
            <a:off x="1752600" y="11277600"/>
            <a:ext cx="20866100" cy="1219200"/>
          </a:xfrm>
          <a:prstGeom prst="rect">
            <a:avLst/>
          </a:prstGeom>
        </p:spPr>
        <p:txBody>
          <a:bodyPr/>
          <a:lstStyle/>
          <a:p>
            <a:r>
              <a:rPr>
                <a:effectLst>
                  <a:outerShdw blurRad="38100" dist="38100" dir="2700000" rotWithShape="0">
                    <a:srgbClr val="000000">
                      <a:alpha val="43137"/>
                    </a:srgbClr>
                  </a:outerShdw>
                </a:effectLst>
                <a:uFill>
                  <a:solidFill>
                    <a:srgbClr val="E2DEAB"/>
                  </a:solidFill>
                </a:uFill>
              </a:rPr>
              <a:t>James Hutton, q</a:t>
            </a:r>
            <a:r>
              <a:t>uoted in Arthur Holmes, </a:t>
            </a:r>
            <a:r>
              <a:rPr>
                <a:latin typeface="DejaVu Sans Condensed Oblique"/>
                <a:ea typeface="DejaVu Sans Condensed Oblique"/>
                <a:cs typeface="DejaVu Sans Condensed Oblique"/>
                <a:sym typeface="DejaVu Sans Condensed Oblique"/>
              </a:rPr>
              <a:t>Principles of Physical Geology</a:t>
            </a:r>
            <a:r>
              <a:t>, 2</a:t>
            </a:r>
            <a:r>
              <a:rPr baseline="31999"/>
              <a:t>nd</a:t>
            </a:r>
            <a:r>
              <a:t> ed. (Edinburgh, Scotland: Thomas Nelson and Sons Ltd., 1965), pp. 43–44.</a:t>
            </a:r>
          </a:p>
        </p:txBody>
      </p:sp>
      <p:grpSp>
        <p:nvGrpSpPr>
          <p:cNvPr id="1260" name="image17.jpg"/>
          <p:cNvGrpSpPr/>
          <p:nvPr/>
        </p:nvGrpSpPr>
        <p:grpSpPr>
          <a:xfrm>
            <a:off x="17895887" y="1449434"/>
            <a:ext cx="5124451" cy="5764166"/>
            <a:chOff x="0" y="0"/>
            <a:chExt cx="5124450" cy="5764165"/>
          </a:xfrm>
        </p:grpSpPr>
        <p:pic>
          <p:nvPicPr>
            <p:cNvPr id="1259"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58"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61" name="by what can be seen to…"/>
          <p:cNvSpPr txBox="1"/>
          <p:nvPr/>
        </p:nvSpPr>
        <p:spPr>
          <a:xfrm>
            <a:off x="1453686" y="2471106"/>
            <a:ext cx="16454902" cy="67505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8" algn="l"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              przez odwołanie do tego, co można obserwować </a:t>
            </a:r>
            <a:r>
              <a:rPr lang="pl-PL" sz="72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rPr>
              <a:t>teraz</a:t>
            </a:r>
            <a:r>
              <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 </a:t>
            </a: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a:t>
            </a:r>
            <a:r>
              <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a:t>
            </a: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a:t>
            </a:r>
            <a:r>
              <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 </a:t>
            </a: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Nie należy brać pod uwagę żadnych sił, które nie są </a:t>
            </a:r>
            <a:r>
              <a:rPr lang="pl-PL" sz="7200" dirty="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rPr>
              <a:t>naturalne</a:t>
            </a:r>
            <a:r>
              <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 </a:t>
            </a: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nie możemy uznać żadnych działań z wyjątkiem tych, których zasadę znamy</a:t>
            </a:r>
            <a:r>
              <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a:t>
            </a:r>
            <a:r>
              <a:rPr lang="pl-PL"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rPr>
              <a:t>.</a:t>
            </a:r>
            <a:endParaRPr sz="7200"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endParaRPr>
          </a:p>
        </p:txBody>
      </p:sp>
    </p:spTree>
    <p:extLst>
      <p:ext uri="{BB962C8B-B14F-4D97-AF65-F5344CB8AC3E}">
        <p14:creationId xmlns:p14="http://schemas.microsoft.com/office/powerpoint/2010/main" val="4056220535"/>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But, surely, general deluges form…"/>
          <p:cNvSpPr txBox="1">
            <a:spLocks noGrp="1"/>
          </p:cNvSpPr>
          <p:nvPr>
            <p:ph type="title"/>
          </p:nvPr>
        </p:nvSpPr>
        <p:spPr>
          <a:xfrm>
            <a:off x="1739900" y="1574800"/>
            <a:ext cx="19761200" cy="5969000"/>
          </a:xfrm>
          <a:prstGeom prst="rect">
            <a:avLst/>
          </a:prstGeom>
        </p:spPr>
        <p:txBody>
          <a:bodyPr/>
          <a:lstStyle/>
          <a:p>
            <a:pPr defTabSz="914400">
              <a:defRPr>
                <a:effectLst>
                  <a:outerShdw blurRad="38100" dist="38100" dir="2700000" rotWithShape="0">
                    <a:srgbClr val="000000">
                      <a:alpha val="43137"/>
                    </a:srgbClr>
                  </a:outerShdw>
                </a:effectLst>
                <a:uFill>
                  <a:solidFill>
                    <a:srgbClr val="E2DEAB"/>
                  </a:solidFill>
                </a:uFill>
              </a:defRPr>
            </a:pPr>
            <a:r>
              <a:rPr lang="pl-PL" dirty="0"/>
              <a:t>„Z pewnością jednak globalne potopy</a:t>
            </a:r>
            <a:br>
              <a:rPr lang="pl-PL" dirty="0"/>
            </a:br>
            <a:r>
              <a:rPr lang="pl-PL" dirty="0">
                <a:solidFill>
                  <a:srgbClr val="F6A029"/>
                </a:solidFill>
                <a:uFill>
                  <a:solidFill>
                    <a:srgbClr val="F6A029"/>
                  </a:solidFill>
                </a:uFill>
              </a:rPr>
              <a:t>nie są częścią</a:t>
            </a:r>
            <a:r>
              <a:rPr dirty="0">
                <a:solidFill>
                  <a:srgbClr val="F6A029"/>
                </a:solidFill>
                <a:uFill>
                  <a:solidFill>
                    <a:srgbClr val="F6A029"/>
                  </a:solidFill>
                </a:uFill>
              </a:rPr>
              <a:t> </a:t>
            </a:r>
            <a:r>
              <a:rPr lang="pl-PL" dirty="0"/>
              <a:t>teorii ziemi</a:t>
            </a:r>
            <a:r>
              <a:rPr dirty="0"/>
              <a:t>;  </a:t>
            </a:r>
          </a:p>
        </p:txBody>
      </p:sp>
      <p:sp>
        <p:nvSpPr>
          <p:cNvPr id="1266" name="James Hutton, Theory of the Earth (Edinburgh: William Creech, 1795), vol. 1, p. 273."/>
          <p:cNvSpPr txBox="1">
            <a:spLocks noGrp="1"/>
          </p:cNvSpPr>
          <p:nvPr>
            <p:ph type="body" sz="quarter" idx="1"/>
          </p:nvPr>
        </p:nvSpPr>
        <p:spPr>
          <a:xfrm>
            <a:off x="1752600" y="11290300"/>
            <a:ext cx="20866100" cy="14732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James Hutton, </a:t>
            </a:r>
            <a:r>
              <a:rPr>
                <a:latin typeface="DejaVu Sans Condensed Oblique"/>
                <a:ea typeface="DejaVu Sans Condensed Oblique"/>
                <a:cs typeface="DejaVu Sans Condensed Oblique"/>
                <a:sym typeface="DejaVu Sans Condensed Oblique"/>
              </a:rPr>
              <a:t>Theory of the Earth </a:t>
            </a:r>
            <a:r>
              <a:t>(Edinburgh: William Creech, 1795), vol. 1, p. 273.</a:t>
            </a:r>
          </a:p>
        </p:txBody>
      </p:sp>
      <p:grpSp>
        <p:nvGrpSpPr>
          <p:cNvPr id="1269" name="image17.jpg"/>
          <p:cNvGrpSpPr/>
          <p:nvPr/>
        </p:nvGrpSpPr>
        <p:grpSpPr>
          <a:xfrm>
            <a:off x="17895887" y="1449434"/>
            <a:ext cx="5124451" cy="5764166"/>
            <a:chOff x="0" y="0"/>
            <a:chExt cx="5124450" cy="5764165"/>
          </a:xfrm>
        </p:grpSpPr>
        <p:pic>
          <p:nvPicPr>
            <p:cNvPr id="1268" name="image17.jpg" descr="image17.jpg"/>
            <p:cNvPicPr>
              <a:picLocks noChangeAspect="1"/>
            </p:cNvPicPr>
            <p:nvPr/>
          </p:nvPicPr>
          <p:blipFill>
            <a:blip r:embed="rId3">
              <a:extLst/>
            </a:blip>
            <a:srcRect l="3113" r="6614" b="23871"/>
            <a:stretch>
              <a:fillRect/>
            </a:stretch>
          </p:blipFill>
          <p:spPr>
            <a:xfrm>
              <a:off x="317500" y="304800"/>
              <a:ext cx="4502150" cy="5141866"/>
            </a:xfrm>
            <a:prstGeom prst="rect">
              <a:avLst/>
            </a:prstGeom>
            <a:ln>
              <a:noFill/>
            </a:ln>
            <a:effectLst/>
          </p:spPr>
        </p:pic>
        <p:pic>
          <p:nvPicPr>
            <p:cNvPr id="1267" name="image17.jpg" descr="image17.jpg"/>
            <p:cNvPicPr>
              <a:picLocks/>
            </p:cNvPicPr>
            <p:nvPr/>
          </p:nvPicPr>
          <p:blipFill>
            <a:blip r:embed="rId4">
              <a:extLst/>
            </a:blip>
            <a:stretch>
              <a:fillRect/>
            </a:stretch>
          </p:blipFill>
          <p:spPr>
            <a:xfrm>
              <a:off x="0" y="0"/>
              <a:ext cx="5124450" cy="5764166"/>
            </a:xfrm>
            <a:prstGeom prst="rect">
              <a:avLst/>
            </a:prstGeom>
            <a:effectLst/>
          </p:spPr>
        </p:pic>
      </p:grpSp>
      <p:sp>
        <p:nvSpPr>
          <p:cNvPr id="1270" name="The Present is the key to the past"/>
          <p:cNvSpPr txBox="1"/>
          <p:nvPr/>
        </p:nvSpPr>
        <p:spPr>
          <a:xfrm>
            <a:off x="1549631" y="7340601"/>
            <a:ext cx="20830713" cy="3797300"/>
          </a:xfrm>
          <a:prstGeom prst="rect">
            <a:avLst/>
          </a:prstGeom>
          <a:ln w="12700"/>
          <a:extLst>
            <a:ext uri="{C572A759-6A51-4108-AA02-DFA0A04FC94B}">
              <ma14:wrappingTextBoxFlag xmlns:ma14="http://schemas.microsoft.com/office/mac/drawingml/2011/main" val="1"/>
            </a:ext>
          </a:extLst>
        </p:spPr>
        <p:txBody>
          <a:bodyPr lIns="50800" tIns="50800" rIns="50800" bIns="50800"/>
          <a:lstStyle>
            <a:lvl1pPr defTabSz="914400">
              <a:buClr>
                <a:srgbClr val="FFFEEC"/>
              </a:buClr>
              <a:defRPr sz="11700">
                <a:solidFill>
                  <a:srgbClr val="F6A029"/>
                </a:solidFill>
                <a:effectLst>
                  <a:outerShdw blurRad="38100" dist="38100" dir="2700000" rotWithShape="0">
                    <a:srgbClr val="000000">
                      <a:alpha val="43137"/>
                    </a:srgbClr>
                  </a:outerShdw>
                </a:effectLst>
                <a:uFill>
                  <a:solidFill>
                    <a:srgbClr val="F6A029"/>
                  </a:solidFill>
                </a:uFill>
                <a:latin typeface="+mn-lt"/>
                <a:ea typeface="+mn-ea"/>
                <a:cs typeface="+mn-cs"/>
                <a:sym typeface="GoudyTwenty"/>
              </a:defRPr>
            </a:lvl1pPr>
          </a:lstStyle>
          <a:p>
            <a:r>
              <a:rPr lang="pl-PL" dirty="0"/>
              <a:t>Teraźniejszość jest kluczem do przeszłości</a:t>
            </a:r>
            <a:endParaRPr dirty="0"/>
          </a:p>
        </p:txBody>
      </p:sp>
      <p:sp>
        <p:nvSpPr>
          <p:cNvPr id="1271" name="for, the purpose of this earth is…"/>
          <p:cNvSpPr txBox="1"/>
          <p:nvPr/>
        </p:nvSpPr>
        <p:spPr>
          <a:xfrm>
            <a:off x="1739900" y="3721100"/>
            <a:ext cx="15851187" cy="39751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gdyż</a:t>
            </a:r>
            <a:r>
              <a:rPr dirty="0"/>
              <a:t> </a:t>
            </a:r>
            <a:r>
              <a:rPr lang="pl-PL" dirty="0"/>
              <a:t>celem ziemi jest z pewnością</a:t>
            </a:r>
            <a:endParaRPr dirty="0"/>
          </a:p>
          <a:p>
            <a:pPr algn="l"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podtrzymywanie życia roślin i zwierząt, a nie ich niszczenie</a:t>
            </a:r>
            <a:r>
              <a:rPr dirty="0"/>
              <a:t>”</a:t>
            </a:r>
            <a:r>
              <a:rPr lang="pl-PL" dirty="0"/>
              <a:t>.</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2" nodeType="clickEffect">
                                  <p:stCondLst>
                                    <p:cond delay="0"/>
                                  </p:stCondLst>
                                  <p:iterate>
                                    <p:tmAbs val="0"/>
                                  </p:iterate>
                                  <p:childTnLst>
                                    <p:set>
                                      <p:cBhvr>
                                        <p:cTn id="6" fill="hold"/>
                                        <p:tgtEl>
                                          <p:spTgt spid="1270"/>
                                        </p:tgtEl>
                                        <p:attrNameLst>
                                          <p:attrName>style.visibility</p:attrName>
                                        </p:attrNameLst>
                                      </p:cBhvr>
                                      <p:to>
                                        <p:strVal val="visible"/>
                                      </p:to>
                                    </p:set>
                                    <p:anim calcmode="lin" valueType="num">
                                      <p:cBhvr>
                                        <p:cTn id="7" dur="500" fill="hold"/>
                                        <p:tgtEl>
                                          <p:spTgt spid="1270"/>
                                        </p:tgtEl>
                                        <p:attrNameLst>
                                          <p:attrName>ppt_w</p:attrName>
                                        </p:attrNameLst>
                                      </p:cBhvr>
                                      <p:tavLst>
                                        <p:tav tm="0">
                                          <p:val>
                                            <p:fltVal val="0"/>
                                          </p:val>
                                        </p:tav>
                                        <p:tav tm="100000">
                                          <p:val>
                                            <p:strVal val="#ppt_w"/>
                                          </p:val>
                                        </p:tav>
                                      </p:tavLst>
                                    </p:anim>
                                    <p:anim calcmode="lin" valueType="num">
                                      <p:cBhvr>
                                        <p:cTn id="8" dur="500" fill="hold"/>
                                        <p:tgtEl>
                                          <p:spTgt spid="12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7" name="image27.jpg"/>
          <p:cNvGrpSpPr/>
          <p:nvPr/>
        </p:nvGrpSpPr>
        <p:grpSpPr>
          <a:xfrm>
            <a:off x="3798887" y="457200"/>
            <a:ext cx="16981802" cy="12890501"/>
            <a:chOff x="0" y="0"/>
            <a:chExt cx="16981800" cy="12890500"/>
          </a:xfrm>
        </p:grpSpPr>
        <p:pic>
          <p:nvPicPr>
            <p:cNvPr id="1276" name="image27.jpg" descr="image27.jpg"/>
            <p:cNvPicPr>
              <a:picLocks noChangeAspect="1"/>
            </p:cNvPicPr>
            <p:nvPr/>
          </p:nvPicPr>
          <p:blipFill>
            <a:blip r:embed="rId2">
              <a:extLst/>
            </a:blip>
            <a:stretch>
              <a:fillRect/>
            </a:stretch>
          </p:blipFill>
          <p:spPr>
            <a:xfrm>
              <a:off x="317500" y="304800"/>
              <a:ext cx="16359501" cy="12268201"/>
            </a:xfrm>
            <a:prstGeom prst="rect">
              <a:avLst/>
            </a:prstGeom>
            <a:ln>
              <a:noFill/>
            </a:ln>
            <a:effectLst/>
          </p:spPr>
        </p:pic>
        <p:pic>
          <p:nvPicPr>
            <p:cNvPr id="1275" name="image27.jpg" descr="image27.jpg"/>
            <p:cNvPicPr>
              <a:picLocks/>
            </p:cNvPicPr>
            <p:nvPr/>
          </p:nvPicPr>
          <p:blipFill>
            <a:blip r:embed="rId3">
              <a:extLst/>
            </a:blip>
            <a:stretch>
              <a:fillRect/>
            </a:stretch>
          </p:blipFill>
          <p:spPr>
            <a:xfrm>
              <a:off x="0" y="0"/>
              <a:ext cx="16981801" cy="12890501"/>
            </a:xfrm>
            <a:prstGeom prst="rect">
              <a:avLst/>
            </a:prstGeom>
            <a:effectLst/>
          </p:spPr>
        </p:pic>
      </p:grpSp>
      <p:sp>
        <p:nvSpPr>
          <p:cNvPr id="1278" name="PRESENT WORLD"/>
          <p:cNvSpPr txBox="1"/>
          <p:nvPr/>
        </p:nvSpPr>
        <p:spPr>
          <a:xfrm>
            <a:off x="12804136" y="9543030"/>
            <a:ext cx="4768850" cy="1218795"/>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642937">
              <a:lnSpc>
                <a:spcPct val="90000"/>
              </a:lnSpc>
              <a:buClr>
                <a:srgbClr val="001E57"/>
              </a:buClr>
              <a:defRPr sz="4800">
                <a:solidFill>
                  <a:srgbClr val="001E57"/>
                </a:solidFill>
                <a:uFill>
                  <a:solidFill>
                    <a:srgbClr val="001E57"/>
                  </a:solidFill>
                </a:uFill>
              </a:defRPr>
            </a:lvl1pPr>
          </a:lstStyle>
          <a:p>
            <a:pPr>
              <a:defRPr sz="6400">
                <a:solidFill>
                  <a:srgbClr val="000000"/>
                </a:solidFill>
                <a:uFill>
                  <a:solidFill>
                    <a:srgbClr val="000000"/>
                  </a:solidFill>
                </a:uFill>
              </a:defRPr>
            </a:pPr>
            <a:r>
              <a:rPr lang="pl-PL" sz="4400" dirty="0">
                <a:solidFill>
                  <a:srgbClr val="002060"/>
                </a:solidFill>
              </a:rPr>
              <a:t>ŚWIAT</a:t>
            </a:r>
          </a:p>
          <a:p>
            <a:pPr>
              <a:defRPr sz="6400">
                <a:solidFill>
                  <a:srgbClr val="000000"/>
                </a:solidFill>
                <a:uFill>
                  <a:solidFill>
                    <a:srgbClr val="000000"/>
                  </a:solidFill>
                </a:uFill>
              </a:defRPr>
            </a:pPr>
            <a:r>
              <a:rPr lang="pl-PL" sz="4400" dirty="0">
                <a:solidFill>
                  <a:srgbClr val="001E57"/>
                </a:solidFill>
                <a:uFill>
                  <a:solidFill>
                    <a:srgbClr val="001E57"/>
                  </a:solidFill>
                </a:uFill>
              </a:rPr>
              <a:t>WSPÓŁCZESNY</a:t>
            </a:r>
            <a:endParaRPr sz="4400" dirty="0">
              <a:solidFill>
                <a:srgbClr val="001E57"/>
              </a:solidFill>
              <a:uFill>
                <a:solidFill>
                  <a:srgbClr val="001E57"/>
                </a:solidFill>
              </a:uFill>
            </a:endParaRPr>
          </a:p>
        </p:txBody>
      </p:sp>
      <p:sp>
        <p:nvSpPr>
          <p:cNvPr id="1279" name="The PRESENT is NOT…"/>
          <p:cNvSpPr txBox="1"/>
          <p:nvPr/>
        </p:nvSpPr>
        <p:spPr>
          <a:xfrm>
            <a:off x="12804136" y="851239"/>
            <a:ext cx="7454901" cy="203132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buClr>
                <a:srgbClr val="000000"/>
              </a:buClr>
              <a:defRPr sz="6400">
                <a:uFill>
                  <a:solidFill>
                    <a:srgbClr val="000000"/>
                  </a:solidFill>
                </a:uFill>
              </a:defRPr>
            </a:pPr>
            <a:r>
              <a:rPr sz="4400" dirty="0"/>
              <a:t> </a:t>
            </a:r>
            <a:r>
              <a:rPr lang="pl-PL" sz="4400" dirty="0"/>
              <a:t>TERAŹNIEJSZOŚĆ</a:t>
            </a:r>
            <a:r>
              <a:rPr sz="4400" dirty="0"/>
              <a:t> </a:t>
            </a:r>
            <a:endParaRPr lang="pl-PL" sz="4400" dirty="0"/>
          </a:p>
          <a:p>
            <a:pPr defTabSz="642937">
              <a:buClr>
                <a:srgbClr val="000000"/>
              </a:buClr>
              <a:defRPr sz="6400">
                <a:uFill>
                  <a:solidFill>
                    <a:srgbClr val="000000"/>
                  </a:solidFill>
                </a:uFill>
              </a:defRPr>
            </a:pPr>
            <a:r>
              <a:rPr lang="pl-PL" sz="4400" b="1" dirty="0"/>
              <a:t>NIE JEST</a:t>
            </a:r>
            <a:r>
              <a:rPr sz="4400" b="1" dirty="0"/>
              <a:t>  </a:t>
            </a:r>
          </a:p>
          <a:p>
            <a:pPr defTabSz="642937">
              <a:buClr>
                <a:srgbClr val="000000"/>
              </a:buClr>
              <a:defRPr sz="6400">
                <a:uFill>
                  <a:solidFill>
                    <a:srgbClr val="000000"/>
                  </a:solidFill>
                </a:uFill>
              </a:defRPr>
            </a:pPr>
            <a:r>
              <a:rPr lang="pl-PL" sz="4400" dirty="0"/>
              <a:t>kluczem do</a:t>
            </a:r>
            <a:r>
              <a:rPr sz="4400" dirty="0"/>
              <a:t> </a:t>
            </a:r>
            <a:r>
              <a:rPr lang="pl-PL" sz="4400" dirty="0"/>
              <a:t>PRZESZŁOŚCI</a:t>
            </a:r>
            <a:endParaRPr sz="4400" dirty="0"/>
          </a:p>
        </p:txBody>
      </p:sp>
      <p:sp>
        <p:nvSpPr>
          <p:cNvPr id="1280" name="PAST?"/>
          <p:cNvSpPr txBox="1"/>
          <p:nvPr/>
        </p:nvSpPr>
        <p:spPr>
          <a:xfrm>
            <a:off x="15761653" y="3608912"/>
            <a:ext cx="4714237" cy="615553"/>
          </a:xfrm>
          <a:prstGeom prst="rect">
            <a:avLst/>
          </a:prstGeom>
          <a:extLst>
            <a:ext uri="{C572A759-6A51-4108-AA02-DFA0A04FC94B}">
              <ma14:wrappingTextBoxFlag xmlns:ma14="http://schemas.microsoft.com/office/mac/drawingml/2011/main" val="1"/>
            </a:ext>
          </a:extLst>
        </p:spPr>
        <p:txBody>
          <a:bodyPr wrap="square" lIns="0" tIns="0" rIns="0" bIns="0" anchor="ctr">
            <a:spAutoFit/>
          </a:bodyPr>
          <a:lstStyle>
            <a:lvl1pPr defTabSz="642937">
              <a:buClr>
                <a:srgbClr val="001E57"/>
              </a:buClr>
              <a:defRPr sz="7200">
                <a:solidFill>
                  <a:srgbClr val="001E57"/>
                </a:solidFill>
                <a:uFill>
                  <a:solidFill>
                    <a:srgbClr val="001E57"/>
                  </a:solidFill>
                </a:uFill>
              </a:defRPr>
            </a:lvl1pPr>
          </a:lstStyle>
          <a:p>
            <a:pPr>
              <a:defRPr sz="6400">
                <a:solidFill>
                  <a:srgbClr val="000000"/>
                </a:solidFill>
                <a:uFill>
                  <a:solidFill>
                    <a:srgbClr val="000000"/>
                  </a:solidFill>
                </a:uFill>
              </a:defRPr>
            </a:pPr>
            <a:r>
              <a:rPr lang="pl-PL" sz="4000" dirty="0">
                <a:solidFill>
                  <a:srgbClr val="001E57"/>
                </a:solidFill>
                <a:uFill>
                  <a:solidFill>
                    <a:srgbClr val="001E57"/>
                  </a:solidFill>
                </a:uFill>
              </a:rPr>
              <a:t>PRZESZŁOŚĆ</a:t>
            </a:r>
            <a:r>
              <a:rPr sz="4000" dirty="0">
                <a:solidFill>
                  <a:srgbClr val="001E57"/>
                </a:solidFill>
                <a:uFill>
                  <a:solidFill>
                    <a:srgbClr val="001E57"/>
                  </a:solidFill>
                </a:uFill>
              </a:rPr>
              <a:t>?</a:t>
            </a:r>
          </a:p>
        </p:txBody>
      </p:sp>
      <p:sp>
        <p:nvSpPr>
          <p:cNvPr id="1281" name="PAST…"/>
          <p:cNvSpPr txBox="1"/>
          <p:nvPr/>
        </p:nvSpPr>
        <p:spPr>
          <a:xfrm>
            <a:off x="4573666" y="9485677"/>
            <a:ext cx="31369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pl-PL" sz="4800" dirty="0">
                <a:solidFill>
                  <a:srgbClr val="00A3D7"/>
                </a:solidFill>
                <a:uFill>
                  <a:solidFill>
                    <a:srgbClr val="00A3D7"/>
                  </a:solidFill>
                </a:uFill>
              </a:rPr>
              <a:t>ŚWIAT MINIONY</a:t>
            </a:r>
            <a:endParaRPr sz="4800" dirty="0">
              <a:solidFill>
                <a:srgbClr val="00A3D7"/>
              </a:solidFill>
              <a:uFill>
                <a:solidFill>
                  <a:srgbClr val="00A3D7"/>
                </a:solidFill>
              </a:uFill>
            </a:endParaRPr>
          </a:p>
        </p:txBody>
      </p:sp>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5" name="image28.jpg"/>
          <p:cNvGrpSpPr/>
          <p:nvPr/>
        </p:nvGrpSpPr>
        <p:grpSpPr>
          <a:xfrm>
            <a:off x="3800552" y="458391"/>
            <a:ext cx="16980214" cy="12889311"/>
            <a:chOff x="0" y="0"/>
            <a:chExt cx="16980213" cy="12889310"/>
          </a:xfrm>
        </p:grpSpPr>
        <p:pic>
          <p:nvPicPr>
            <p:cNvPr id="1284" name="image28.jpg" descr="image28.jpg"/>
            <p:cNvPicPr>
              <a:picLocks noChangeAspect="1"/>
            </p:cNvPicPr>
            <p:nvPr/>
          </p:nvPicPr>
          <p:blipFill>
            <a:blip r:embed="rId2">
              <a:extLst/>
            </a:blip>
            <a:stretch>
              <a:fillRect/>
            </a:stretch>
          </p:blipFill>
          <p:spPr>
            <a:xfrm>
              <a:off x="317500" y="304800"/>
              <a:ext cx="16357914" cy="12267011"/>
            </a:xfrm>
            <a:prstGeom prst="rect">
              <a:avLst/>
            </a:prstGeom>
            <a:ln>
              <a:noFill/>
            </a:ln>
            <a:effectLst/>
          </p:spPr>
        </p:pic>
        <p:pic>
          <p:nvPicPr>
            <p:cNvPr id="1283" name="image28.jpg" descr="image28.jpg"/>
            <p:cNvPicPr>
              <a:picLocks/>
            </p:cNvPicPr>
            <p:nvPr/>
          </p:nvPicPr>
          <p:blipFill>
            <a:blip r:embed="rId3">
              <a:extLst/>
            </a:blip>
            <a:stretch>
              <a:fillRect/>
            </a:stretch>
          </p:blipFill>
          <p:spPr>
            <a:xfrm>
              <a:off x="0" y="0"/>
              <a:ext cx="16980214" cy="12889311"/>
            </a:xfrm>
            <a:prstGeom prst="rect">
              <a:avLst/>
            </a:prstGeom>
            <a:effectLst/>
          </p:spPr>
        </p:pic>
      </p:grpSp>
      <p:sp>
        <p:nvSpPr>
          <p:cNvPr id="1288" name="PAST and PRESENT!"/>
          <p:cNvSpPr txBox="1"/>
          <p:nvPr/>
        </p:nvSpPr>
        <p:spPr>
          <a:xfrm>
            <a:off x="16374346" y="2915504"/>
            <a:ext cx="3606801" cy="1661993"/>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001E57"/>
              </a:buClr>
              <a:defRPr sz="5400">
                <a:solidFill>
                  <a:srgbClr val="001E57"/>
                </a:solidFill>
                <a:uFill>
                  <a:solidFill>
                    <a:srgbClr val="001E57"/>
                  </a:solidFill>
                </a:uFill>
              </a:defRPr>
            </a:lvl1pPr>
          </a:lstStyle>
          <a:p>
            <a:pPr>
              <a:defRPr sz="6400">
                <a:solidFill>
                  <a:srgbClr val="000000"/>
                </a:solidFill>
                <a:uFill>
                  <a:solidFill>
                    <a:srgbClr val="000000"/>
                  </a:solidFill>
                </a:uFill>
              </a:defRPr>
            </a:pPr>
            <a:r>
              <a:rPr lang="pl-PL" sz="5400" dirty="0">
                <a:solidFill>
                  <a:srgbClr val="001E57"/>
                </a:solidFill>
                <a:uFill>
                  <a:solidFill>
                    <a:srgbClr val="001E57"/>
                  </a:solidFill>
                </a:uFill>
              </a:rPr>
              <a:t>DAWNIEJ</a:t>
            </a:r>
          </a:p>
          <a:p>
            <a:pPr>
              <a:defRPr sz="6400">
                <a:solidFill>
                  <a:srgbClr val="000000"/>
                </a:solidFill>
                <a:uFill>
                  <a:solidFill>
                    <a:srgbClr val="000000"/>
                  </a:solidFill>
                </a:uFill>
              </a:defRPr>
            </a:pPr>
            <a:r>
              <a:rPr lang="pl-PL" sz="5400" dirty="0">
                <a:solidFill>
                  <a:srgbClr val="001E57"/>
                </a:solidFill>
                <a:uFill>
                  <a:solidFill>
                    <a:srgbClr val="001E57"/>
                  </a:solidFill>
                </a:uFill>
              </a:rPr>
              <a:t>i TERAZ</a:t>
            </a:r>
            <a:r>
              <a:rPr sz="5400" dirty="0">
                <a:solidFill>
                  <a:srgbClr val="001E57"/>
                </a:solidFill>
                <a:uFill>
                  <a:solidFill>
                    <a:srgbClr val="001E57"/>
                  </a:solidFill>
                </a:uFill>
              </a:rPr>
              <a:t>!</a:t>
            </a:r>
          </a:p>
        </p:txBody>
      </p:sp>
      <p:sp>
        <p:nvSpPr>
          <p:cNvPr id="1289" name="Holy Bible"/>
          <p:cNvSpPr txBox="1"/>
          <p:nvPr/>
        </p:nvSpPr>
        <p:spPr>
          <a:xfrm rot="21480000">
            <a:off x="13036320" y="2181054"/>
            <a:ext cx="1651001" cy="2540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642937">
              <a:buClr>
                <a:srgbClr val="FFFFFF"/>
              </a:buClr>
              <a:defRPr sz="1700">
                <a:solidFill>
                  <a:srgbClr val="FFFFFF"/>
                </a:solidFill>
                <a:uFill>
                  <a:solidFill>
                    <a:srgbClr val="FFFFFF"/>
                  </a:solidFill>
                </a:uFill>
              </a:defRPr>
            </a:lvl1pPr>
          </a:lstStyle>
          <a:p>
            <a:pPr>
              <a:defRPr sz="6400">
                <a:solidFill>
                  <a:srgbClr val="000000"/>
                </a:solidFill>
                <a:uFill>
                  <a:solidFill>
                    <a:srgbClr val="000000"/>
                  </a:solidFill>
                </a:uFill>
              </a:defRPr>
            </a:pPr>
            <a:r>
              <a:rPr sz="1700">
                <a:solidFill>
                  <a:srgbClr val="FFFFFF"/>
                </a:solidFill>
                <a:uFill>
                  <a:solidFill>
                    <a:srgbClr val="FFFFFF"/>
                  </a:solidFill>
                </a:uFill>
              </a:rPr>
              <a:t>Holy Bible</a:t>
            </a:r>
          </a:p>
        </p:txBody>
      </p:sp>
      <p:sp>
        <p:nvSpPr>
          <p:cNvPr id="1290" name="Rectangle"/>
          <p:cNvSpPr/>
          <p:nvPr/>
        </p:nvSpPr>
        <p:spPr>
          <a:xfrm>
            <a:off x="4118052" y="710801"/>
            <a:ext cx="7402514" cy="3591707"/>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1" name="100% Infallible Account of the All-knowing Eyewitness Creator!"/>
          <p:cNvSpPr txBox="1"/>
          <p:nvPr/>
        </p:nvSpPr>
        <p:spPr>
          <a:xfrm>
            <a:off x="4573666" y="609190"/>
            <a:ext cx="6946901" cy="3693319"/>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lIns="0" tIns="0" rIns="0" bIns="0" anchor="ctr">
            <a:spAutoFit/>
          </a:bodyPr>
          <a:lstStyle/>
          <a:p>
            <a:pPr defTabSz="642937">
              <a:buClr>
                <a:srgbClr val="FFFFFF"/>
              </a:buClr>
              <a:defRPr sz="6400">
                <a:uFill>
                  <a:solidFill>
                    <a:srgbClr val="000000"/>
                  </a:solidFill>
                </a:uFill>
              </a:defRPr>
            </a:pPr>
            <a:r>
              <a:rPr lang="pl-PL" sz="4800" dirty="0">
                <a:solidFill>
                  <a:srgbClr val="FFFFFF"/>
                </a:solidFill>
                <a:effectLst>
                  <a:outerShdw blurRad="38100" dist="38100" dir="2700000" rotWithShape="0">
                    <a:srgbClr val="000000">
                      <a:alpha val="43137"/>
                    </a:srgbClr>
                  </a:outerShdw>
                </a:effectLst>
                <a:uFill>
                  <a:solidFill>
                    <a:srgbClr val="FFFFFF"/>
                  </a:solidFill>
                </a:uFill>
              </a:rPr>
              <a:t>Nieomylna w </a:t>
            </a:r>
            <a:r>
              <a:rPr sz="4800" dirty="0">
                <a:solidFill>
                  <a:srgbClr val="FFFFFF"/>
                </a:solidFill>
                <a:effectLst>
                  <a:outerShdw blurRad="38100" dist="38100" dir="2700000" rotWithShape="0">
                    <a:srgbClr val="000000">
                      <a:alpha val="43137"/>
                    </a:srgbClr>
                  </a:outerShdw>
                </a:effectLst>
                <a:uFill>
                  <a:solidFill>
                    <a:srgbClr val="FFFFFF"/>
                  </a:solidFill>
                </a:uFill>
              </a:rPr>
              <a:t>100% </a:t>
            </a:r>
            <a:r>
              <a:rPr lang="pl-PL" sz="4800" dirty="0">
                <a:solidFill>
                  <a:srgbClr val="FFFFFF"/>
                </a:solidFill>
                <a:effectLst>
                  <a:outerShdw blurRad="38100" dist="38100" dir="2700000" rotWithShape="0">
                    <a:srgbClr val="000000">
                      <a:alpha val="43137"/>
                    </a:srgbClr>
                  </a:outerShdw>
                </a:effectLst>
                <a:uFill>
                  <a:solidFill>
                    <a:srgbClr val="FFFFFF"/>
                  </a:solidFill>
                </a:uFill>
              </a:rPr>
              <a:t>relacja</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pl-PL" sz="4800" dirty="0">
                <a:solidFill>
                  <a:srgbClr val="FFFFFF"/>
                </a:solidFill>
                <a:effectLst>
                  <a:outerShdw blurRad="38100" dist="38100" dir="2700000" rotWithShape="0">
                    <a:srgbClr val="000000">
                      <a:alpha val="43137"/>
                    </a:srgbClr>
                  </a:outerShdw>
                </a:effectLst>
                <a:uFill>
                  <a:solidFill>
                    <a:srgbClr val="FFFFFF"/>
                  </a:solidFill>
                </a:uFill>
              </a:rPr>
              <a:t>Wszechwiedzącego</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pl-PL" sz="4800" i="1" dirty="0">
                <a:solidFill>
                  <a:srgbClr val="FFFB00"/>
                </a:solidFill>
                <a:effectLst>
                  <a:outerShdw blurRad="38100" dist="38100" dir="2700000" rotWithShape="0">
                    <a:srgbClr val="000000">
                      <a:alpha val="43137"/>
                    </a:srgbClr>
                  </a:outerShdw>
                </a:effectLst>
                <a:uFill>
                  <a:solidFill>
                    <a:srgbClr val="FFFB00"/>
                  </a:solidFill>
                </a:uFill>
              </a:rPr>
              <a:t>Naocznego Świadka - </a:t>
            </a:r>
            <a:r>
              <a:rPr sz="4800" dirty="0">
                <a:solidFill>
                  <a:srgbClr val="FFFFFF"/>
                </a:solidFill>
                <a:effectLst>
                  <a:outerShdw blurRad="38100" dist="38100" dir="2700000" rotWithShape="0">
                    <a:srgbClr val="000000">
                      <a:alpha val="43137"/>
                    </a:srgbClr>
                  </a:outerShdw>
                </a:effectLst>
                <a:uFill>
                  <a:solidFill>
                    <a:srgbClr val="FFFFFF"/>
                  </a:solidFill>
                </a:uFill>
              </a:rPr>
              <a:t> </a:t>
            </a:r>
            <a:r>
              <a:rPr lang="pl-PL" sz="4800" dirty="0">
                <a:solidFill>
                  <a:srgbClr val="FFFFFF"/>
                </a:solidFill>
                <a:effectLst>
                  <a:outerShdw blurRad="38100" dist="38100" dir="2700000" rotWithShape="0">
                    <a:srgbClr val="000000">
                      <a:alpha val="43137"/>
                    </a:srgbClr>
                  </a:outerShdw>
                </a:effectLst>
                <a:uFill>
                  <a:solidFill>
                    <a:srgbClr val="FFFFFF"/>
                  </a:solidFill>
                </a:uFill>
              </a:rPr>
              <a:t>Stwórcy</a:t>
            </a:r>
            <a:r>
              <a:rPr sz="4800" dirty="0">
                <a:solidFill>
                  <a:srgbClr val="FFFFFF"/>
                </a:solidFill>
                <a:effectLst>
                  <a:outerShdw blurRad="38100" dist="38100" dir="2700000" rotWithShape="0">
                    <a:srgbClr val="000000">
                      <a:alpha val="43137"/>
                    </a:srgbClr>
                  </a:outerShdw>
                </a:effectLst>
                <a:uFill>
                  <a:solidFill>
                    <a:srgbClr val="FFFFFF"/>
                  </a:solidFill>
                </a:uFill>
              </a:rPr>
              <a:t>!</a:t>
            </a:r>
          </a:p>
        </p:txBody>
      </p:sp>
      <p:sp>
        <p:nvSpPr>
          <p:cNvPr id="1292" name="Rectangle"/>
          <p:cNvSpPr/>
          <p:nvPr/>
        </p:nvSpPr>
        <p:spPr>
          <a:xfrm>
            <a:off x="4109561" y="11001132"/>
            <a:ext cx="16379104" cy="2029226"/>
          </a:xfrm>
          <a:prstGeom prst="rect">
            <a:avLst/>
          </a:prstGeom>
          <a:gradFill>
            <a:gsLst>
              <a:gs pos="0">
                <a:srgbClr val="0065C1"/>
              </a:gs>
              <a:gs pos="100000">
                <a:srgbClr val="084593"/>
              </a:gs>
            </a:gsLst>
            <a:lin ang="5400000"/>
          </a:gradFill>
          <a:effectLst>
            <a:outerShdw blurRad="76200" rotWithShape="0">
              <a:srgbClr val="929292">
                <a:alpha val="79999"/>
              </a:srgbClr>
            </a:outerShdw>
          </a:effectLst>
        </p:spPr>
        <p:txBody>
          <a:bodyPr lIns="0" tIns="0" rIns="0" bIns="0"/>
          <a:lstStyle/>
          <a:p>
            <a:pPr defTabSz="642937">
              <a:buClr>
                <a:srgbClr val="FFFFFF"/>
              </a:buClr>
              <a:defRPr sz="3000">
                <a:solidFill>
                  <a:srgbClr val="FFFFFF"/>
                </a:solidFill>
                <a:uFill>
                  <a:solidFill>
                    <a:srgbClr val="FFFFFF"/>
                  </a:solidFill>
                </a:uFill>
              </a:defRPr>
            </a:pPr>
            <a:endParaRPr/>
          </a:p>
        </p:txBody>
      </p:sp>
      <p:sp>
        <p:nvSpPr>
          <p:cNvPr id="1293" name="REVELATION is the key to the PAST and the PRESENT!"/>
          <p:cNvSpPr txBox="1"/>
          <p:nvPr/>
        </p:nvSpPr>
        <p:spPr>
          <a:xfrm>
            <a:off x="4118053" y="11072005"/>
            <a:ext cx="16370612" cy="1911292"/>
          </a:xfrm>
          <a:prstGeom prst="rect">
            <a:avLst/>
          </a:prstGeom>
          <a:effectLst>
            <a:outerShdw blurRad="12700" dist="35920" dir="2700000" rotWithShape="0">
              <a:srgbClr val="929292"/>
            </a:outerShdw>
          </a:effectLst>
          <a:extLst>
            <a:ext uri="{C572A759-6A51-4108-AA02-DFA0A04FC94B}">
              <ma14:wrappingTextBoxFlag xmlns:ma14="http://schemas.microsoft.com/office/mac/drawingml/2011/main" val="1"/>
            </a:ext>
          </a:extLst>
        </p:spPr>
        <p:txBody>
          <a:bodyPr wrap="square" lIns="0" tIns="0" rIns="0" bIns="0" anchor="ctr">
            <a:spAutoFit/>
          </a:bodyPr>
          <a:lstStyle/>
          <a:p>
            <a:pPr defTabSz="642937">
              <a:lnSpc>
                <a:spcPct val="90000"/>
              </a:lnSpc>
              <a:buClr>
                <a:srgbClr val="FFFFFF"/>
              </a:buClr>
              <a:defRPr sz="6400">
                <a:uFill>
                  <a:solidFill>
                    <a:srgbClr val="000000"/>
                  </a:solidFill>
                </a:uFill>
              </a:defRPr>
            </a:pPr>
            <a:r>
              <a:rPr lang="pl-PL" sz="6600" b="1" dirty="0">
                <a:solidFill>
                  <a:srgbClr val="FFFFFF"/>
                </a:solidFill>
                <a:uFill>
                  <a:solidFill>
                    <a:srgbClr val="FFFFFF"/>
                  </a:solidFill>
                </a:uFill>
              </a:rPr>
              <a:t>OBJAWIENIE</a:t>
            </a:r>
            <a:r>
              <a:rPr sz="7200" dirty="0">
                <a:solidFill>
                  <a:srgbClr val="FFFFFF"/>
                </a:solidFill>
                <a:uFill>
                  <a:solidFill>
                    <a:srgbClr val="FFFFFF"/>
                  </a:solidFill>
                </a:uFill>
              </a:rPr>
              <a:t> </a:t>
            </a:r>
            <a:r>
              <a:rPr lang="pl-PL" sz="7200" dirty="0">
                <a:solidFill>
                  <a:srgbClr val="FFFFFF"/>
                </a:solidFill>
                <a:uFill>
                  <a:solidFill>
                    <a:srgbClr val="FFFFFF"/>
                  </a:solidFill>
                </a:uFill>
              </a:rPr>
              <a:t>jest</a:t>
            </a:r>
            <a:r>
              <a:rPr sz="7200" dirty="0">
                <a:solidFill>
                  <a:srgbClr val="FFFFFF"/>
                </a:solidFill>
                <a:uFill>
                  <a:solidFill>
                    <a:srgbClr val="FFFFFF"/>
                  </a:solidFill>
                </a:uFill>
              </a:rPr>
              <a:t> </a:t>
            </a:r>
            <a:r>
              <a:rPr lang="pl-PL" sz="7200" dirty="0">
                <a:solidFill>
                  <a:srgbClr val="FFFFFF"/>
                </a:solidFill>
                <a:uFill>
                  <a:solidFill>
                    <a:srgbClr val="FFFFFF"/>
                  </a:solidFill>
                </a:uFill>
              </a:rPr>
              <a:t>kluczem do </a:t>
            </a:r>
            <a:r>
              <a:rPr lang="pl-PL" sz="6600" b="1" dirty="0">
                <a:solidFill>
                  <a:srgbClr val="FFFFFF"/>
                </a:solidFill>
                <a:uFill>
                  <a:solidFill>
                    <a:srgbClr val="FFFFFF"/>
                  </a:solidFill>
                </a:uFill>
              </a:rPr>
              <a:t>PRZESZŁOŚCI </a:t>
            </a:r>
            <a:r>
              <a:rPr lang="pl-PL" sz="6600" dirty="0">
                <a:solidFill>
                  <a:srgbClr val="FFFFFF"/>
                </a:solidFill>
                <a:uFill>
                  <a:solidFill>
                    <a:srgbClr val="FFFFFF"/>
                  </a:solidFill>
                </a:uFill>
              </a:rPr>
              <a:t>i </a:t>
            </a:r>
            <a:r>
              <a:rPr lang="pl-PL" sz="6600" b="1" dirty="0">
                <a:solidFill>
                  <a:srgbClr val="FFFFFF"/>
                </a:solidFill>
                <a:uFill>
                  <a:solidFill>
                    <a:srgbClr val="FFFFFF"/>
                  </a:solidFill>
                </a:uFill>
              </a:rPr>
              <a:t>TERAŹNIEJSZOŚCI</a:t>
            </a:r>
            <a:r>
              <a:rPr sz="6600" dirty="0">
                <a:solidFill>
                  <a:srgbClr val="FFFFFF"/>
                </a:solidFill>
                <a:uFill>
                  <a:solidFill>
                    <a:srgbClr val="FFFFFF"/>
                  </a:solidFill>
                </a:uFill>
              </a:rPr>
              <a:t>!</a:t>
            </a:r>
            <a:endParaRPr sz="7200" dirty="0">
              <a:solidFill>
                <a:srgbClr val="FFFFFF"/>
              </a:solidFill>
              <a:uFill>
                <a:solidFill>
                  <a:srgbClr val="FFFFFF"/>
                </a:solidFill>
              </a:uFill>
            </a:endParaRPr>
          </a:p>
        </p:txBody>
      </p:sp>
      <p:sp>
        <p:nvSpPr>
          <p:cNvPr id="13" name="PAST…"/>
          <p:cNvSpPr txBox="1"/>
          <p:nvPr/>
        </p:nvSpPr>
        <p:spPr>
          <a:xfrm>
            <a:off x="4573666" y="9485677"/>
            <a:ext cx="3136901" cy="1329595"/>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642937">
              <a:lnSpc>
                <a:spcPct val="90000"/>
              </a:lnSpc>
              <a:buClr>
                <a:srgbClr val="00A3D7"/>
              </a:buClr>
              <a:defRPr sz="6400">
                <a:uFill>
                  <a:solidFill>
                    <a:srgbClr val="000000"/>
                  </a:solidFill>
                </a:uFill>
              </a:defRPr>
            </a:pPr>
            <a:r>
              <a:rPr lang="pl-PL" sz="4800" dirty="0">
                <a:solidFill>
                  <a:srgbClr val="00A3D7"/>
                </a:solidFill>
                <a:uFill>
                  <a:solidFill>
                    <a:srgbClr val="00A3D7"/>
                  </a:solidFill>
                </a:uFill>
              </a:rPr>
              <a:t>ŚWIAT</a:t>
            </a:r>
          </a:p>
          <a:p>
            <a:pPr defTabSz="642937">
              <a:lnSpc>
                <a:spcPct val="90000"/>
              </a:lnSpc>
              <a:buClr>
                <a:srgbClr val="00A3D7"/>
              </a:buClr>
              <a:defRPr sz="6400">
                <a:uFill>
                  <a:solidFill>
                    <a:srgbClr val="000000"/>
                  </a:solidFill>
                </a:uFill>
              </a:defRPr>
            </a:pPr>
            <a:r>
              <a:rPr lang="pl-PL" sz="4800" dirty="0">
                <a:solidFill>
                  <a:srgbClr val="00A3D7"/>
                </a:solidFill>
                <a:uFill>
                  <a:solidFill>
                    <a:srgbClr val="00A3D7"/>
                  </a:solidFill>
                </a:uFill>
              </a:rPr>
              <a:t>MINIONY</a:t>
            </a:r>
            <a:endParaRPr sz="4800" dirty="0">
              <a:solidFill>
                <a:srgbClr val="00A3D7"/>
              </a:solidFill>
              <a:uFill>
                <a:solidFill>
                  <a:srgbClr val="00A3D7"/>
                </a:solidFill>
              </a:uFill>
            </a:endParaRPr>
          </a:p>
        </p:txBody>
      </p:sp>
      <p:pic>
        <p:nvPicPr>
          <p:cNvPr id="2" name="Obraz 1"/>
          <p:cNvPicPr>
            <a:picLocks noChangeAspect="1"/>
          </p:cNvPicPr>
          <p:nvPr/>
        </p:nvPicPr>
        <p:blipFill>
          <a:blip r:embed="rId4"/>
          <a:stretch>
            <a:fillRect/>
          </a:stretch>
        </p:blipFill>
        <p:spPr>
          <a:xfrm>
            <a:off x="12568586" y="9257332"/>
            <a:ext cx="4974767" cy="1786283"/>
          </a:xfrm>
          <a:prstGeom prst="rect">
            <a:avLst/>
          </a:prstGeom>
        </p:spPr>
      </p:pic>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Early 19th Century Views of Earth History"/>
          <p:cNvSpPr txBox="1"/>
          <p:nvPr/>
        </p:nvSpPr>
        <p:spPr>
          <a:xfrm>
            <a:off x="1016000" y="1473200"/>
            <a:ext cx="22339300" cy="1320800"/>
          </a:xfrm>
          <a:prstGeom prst="rect">
            <a:avLst/>
          </a:prstGeom>
          <a:extLst>
            <a:ext uri="{C572A759-6A51-4108-AA02-DFA0A04FC94B}">
              <ma14:wrappingTextBoxFlag xmlns:ma14="http://schemas.microsoft.com/office/mac/drawingml/2011/main" val="1"/>
            </a:ext>
          </a:extLst>
        </p:spPr>
        <p:txBody>
          <a:bodyPr lIns="0" tIns="0" rIns="0" bIns="0"/>
          <a:lstStyle/>
          <a:p>
            <a:pPr>
              <a:buClr>
                <a:srgbClr val="FFFEEC"/>
              </a:buClr>
              <a:buFont typeface="GoudyTwenty"/>
              <a:defRPr sz="6400">
                <a:effectLst>
                  <a:outerShdw blurRad="38100" dist="38100" dir="2700000" rotWithShape="0">
                    <a:srgbClr val="000000">
                      <a:alpha val="43137"/>
                    </a:srgbClr>
                  </a:outerShdw>
                </a:effectLst>
              </a:defRPr>
            </a:pPr>
            <a:r>
              <a:rPr lang="pl-PL" sz="6600" b="1" dirty="0">
                <a:solidFill>
                  <a:schemeClr val="bg1"/>
                </a:solidFill>
                <a:effectLst>
                  <a:outerShdw blurRad="38100" dist="38100" dir="2700000" rotWithShape="0">
                    <a:srgbClr val="000000">
                      <a:alpha val="43137"/>
                    </a:srgbClr>
                  </a:outerShdw>
                </a:effectLst>
                <a:sym typeface="GoudyTwenty"/>
              </a:rPr>
              <a:t>Poglądy na historię Ziemi z początku XIX w</a:t>
            </a:r>
            <a:r>
              <a:rPr lang="pl-PL" sz="6600" dirty="0">
                <a:solidFill>
                  <a:schemeClr val="bg1"/>
                </a:solidFill>
                <a:effectLst>
                  <a:outerShdw blurRad="38100" dist="38100" dir="2700000" rotWithShape="0">
                    <a:srgbClr val="000000">
                      <a:alpha val="43137"/>
                    </a:srgbClr>
                  </a:outerShdw>
                </a:effectLst>
                <a:sym typeface="GoudyTwenty"/>
              </a:rPr>
              <a:t>.</a:t>
            </a:r>
          </a:p>
        </p:txBody>
      </p:sp>
      <p:sp>
        <p:nvSpPr>
          <p:cNvPr id="1328" name="Rectangle"/>
          <p:cNvSpPr/>
          <p:nvPr/>
        </p:nvSpPr>
        <p:spPr>
          <a:xfrm>
            <a:off x="-12700" y="9423400"/>
            <a:ext cx="24399875" cy="457200"/>
          </a:xfrm>
          <a:prstGeom prst="rect">
            <a:avLst/>
          </a:prstGeom>
          <a:solidFill>
            <a:srgbClr val="E2DEAB"/>
          </a:solidFill>
          <a:ln w="25400">
            <a:solidFill>
              <a:srgbClr val="000000"/>
            </a:solidFill>
          </a:ln>
          <a:effectLst>
            <a:outerShdw blurRad="292100" dist="50800" dir="5100000" rotWithShape="0">
              <a:srgbClr val="0E0E0E"/>
            </a:outerShdw>
          </a:effectLst>
        </p:spPr>
        <p:txBody>
          <a:bodyPr lIns="38100" tIns="38100" rIns="38100" bIns="38100"/>
          <a:lstStyle/>
          <a:p>
            <a:pPr defTabSz="914400">
              <a:buClr>
                <a:srgbClr val="000000"/>
              </a:buClr>
              <a:defRPr>
                <a:solidFill>
                  <a:srgbClr val="E2DEAB"/>
                </a:solidFill>
                <a:uFill>
                  <a:solidFill>
                    <a:srgbClr val="E2DEAB"/>
                  </a:solidFill>
                </a:uFill>
              </a:defRPr>
            </a:pPr>
            <a:endParaRPr/>
          </a:p>
        </p:txBody>
      </p:sp>
      <p:grpSp>
        <p:nvGrpSpPr>
          <p:cNvPr id="1337" name="Group"/>
          <p:cNvGrpSpPr/>
          <p:nvPr/>
        </p:nvGrpSpPr>
        <p:grpSpPr>
          <a:xfrm>
            <a:off x="1651000" y="14084300"/>
            <a:ext cx="14846300" cy="1600200"/>
            <a:chOff x="0" y="0"/>
            <a:chExt cx="14846300" cy="1600200"/>
          </a:xfrm>
        </p:grpSpPr>
        <p:pic>
          <p:nvPicPr>
            <p:cNvPr id="1335" name="Screen shot 2012-08-30 at 10.06.03 AM.png" descr="Screen shot 2012-08-30 at 10.06.03 AM.png"/>
            <p:cNvPicPr>
              <a:picLocks noChangeAspect="1"/>
            </p:cNvPicPr>
            <p:nvPr/>
          </p:nvPicPr>
          <p:blipFill>
            <a:blip r:embed="rId3">
              <a:extLst/>
            </a:blip>
            <a:stretch>
              <a:fillRect/>
            </a:stretch>
          </p:blipFill>
          <p:spPr>
            <a:xfrm>
              <a:off x="0" y="0"/>
              <a:ext cx="5537200" cy="1282700"/>
            </a:xfrm>
            <a:prstGeom prst="rect">
              <a:avLst/>
            </a:prstGeom>
            <a:ln w="12700" cap="flat">
              <a:noFill/>
              <a:miter lim="400000"/>
            </a:ln>
            <a:effectLst/>
          </p:spPr>
        </p:pic>
        <p:pic>
          <p:nvPicPr>
            <p:cNvPr id="1336" name="Screen shot 2012-08-30 at 10.18.02 AM.png" descr="Screen shot 2012-08-30 at 10.18.02 AM.png"/>
            <p:cNvPicPr>
              <a:picLocks noChangeAspect="1"/>
            </p:cNvPicPr>
            <p:nvPr/>
          </p:nvPicPr>
          <p:blipFill>
            <a:blip r:embed="rId4">
              <a:extLst/>
            </a:blip>
            <a:stretch>
              <a:fillRect/>
            </a:stretch>
          </p:blipFill>
          <p:spPr>
            <a:xfrm>
              <a:off x="5537200" y="0"/>
              <a:ext cx="9309100" cy="1600200"/>
            </a:xfrm>
            <a:prstGeom prst="rect">
              <a:avLst/>
            </a:prstGeom>
            <a:ln w="12700" cap="flat">
              <a:noFill/>
              <a:miter lim="400000"/>
            </a:ln>
            <a:effectLst/>
          </p:spPr>
        </p:pic>
      </p:grpSp>
      <p:sp>
        <p:nvSpPr>
          <p:cNvPr id="45" name="Catastrophist view (e.g., Cuvier, Smith)"/>
          <p:cNvSpPr txBox="1"/>
          <p:nvPr/>
        </p:nvSpPr>
        <p:spPr>
          <a:xfrm>
            <a:off x="2060423" y="2870200"/>
            <a:ext cx="20574001" cy="1107996"/>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4300"/>
              </a:spcBef>
              <a:buClr>
                <a:srgbClr val="B6DE87"/>
              </a:buClr>
              <a:defRPr sz="7200" b="1">
                <a:solidFill>
                  <a:srgbClr val="FDCE15"/>
                </a:solidFill>
                <a:effectLst>
                  <a:outerShdw blurRad="38100" dist="38100" dir="2700000" rotWithShape="0">
                    <a:srgbClr val="000000">
                      <a:alpha val="43137"/>
                    </a:srgbClr>
                  </a:outerShdw>
                </a:effectLst>
                <a:uFill>
                  <a:solidFill>
                    <a:srgbClr val="FDCE15"/>
                  </a:solidFill>
                </a:uFill>
                <a:latin typeface="DejaVu Sans Condensed"/>
                <a:ea typeface="DejaVu Sans Condensed"/>
                <a:cs typeface="DejaVu Sans Condensed"/>
                <a:sym typeface="DejaVu Sans Condensed"/>
              </a:defRPr>
            </a:lvl1pPr>
          </a:lstStyle>
          <a:p>
            <a:pPr>
              <a:defRPr b="0"/>
            </a:pPr>
            <a:r>
              <a:rPr lang="pl-PL" b="1" dirty="0"/>
              <a:t>Pogląd </a:t>
            </a:r>
            <a:r>
              <a:rPr lang="pl-PL" dirty="0"/>
              <a:t>k</a:t>
            </a:r>
            <a:r>
              <a:rPr lang="pl-PL" b="1" dirty="0"/>
              <a:t>atastroficzny</a:t>
            </a:r>
            <a:r>
              <a:rPr b="1" dirty="0"/>
              <a:t> (</a:t>
            </a:r>
            <a:r>
              <a:rPr lang="pl-PL" b="1" dirty="0" err="1"/>
              <a:t>np</a:t>
            </a:r>
            <a:r>
              <a:rPr b="1" dirty="0"/>
              <a:t>. Cuvier, Smith)</a:t>
            </a:r>
          </a:p>
        </p:txBody>
      </p:sp>
      <p:sp>
        <p:nvSpPr>
          <p:cNvPr id="46" name="Biblical/Traditional view (Scriptural geologists)"/>
          <p:cNvSpPr txBox="1"/>
          <p:nvPr/>
        </p:nvSpPr>
        <p:spPr>
          <a:xfrm>
            <a:off x="406400" y="10184854"/>
            <a:ext cx="23520399" cy="1061829"/>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buClr>
                <a:srgbClr val="B6DE87"/>
              </a:buClr>
              <a:buFont typeface="DejaVu Sans Condensed"/>
              <a:defRPr sz="7200" b="1">
                <a:solidFill>
                  <a:srgbClr val="FD6F0F"/>
                </a:solidFill>
                <a:uFill>
                  <a:solidFill>
                    <a:srgbClr val="FD6F0F"/>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pl-PL" sz="6400" dirty="0">
                <a:latin typeface="DejaVu Sans Condensed"/>
                <a:ea typeface="DejaVu Sans Condensed"/>
                <a:cs typeface="DejaVu Sans Condensed"/>
                <a:sym typeface="DejaVu Sans Condensed"/>
              </a:rPr>
              <a:t>Pogląd biblijny</a:t>
            </a:r>
            <a:r>
              <a:rPr sz="6400" dirty="0">
                <a:latin typeface="DejaVu Sans Condensed"/>
                <a:ea typeface="DejaVu Sans Condensed"/>
                <a:cs typeface="DejaVu Sans Condensed"/>
                <a:sym typeface="DejaVu Sans Condensed"/>
              </a:rPr>
              <a:t>/</a:t>
            </a:r>
            <a:r>
              <a:rPr lang="pl-PL" sz="6400" dirty="0"/>
              <a:t>t</a:t>
            </a:r>
            <a:r>
              <a:rPr lang="pl-PL" sz="6400" dirty="0">
                <a:latin typeface="DejaVu Sans Condensed"/>
                <a:ea typeface="DejaVu Sans Condensed"/>
                <a:cs typeface="DejaVu Sans Condensed"/>
                <a:sym typeface="DejaVu Sans Condensed"/>
              </a:rPr>
              <a:t>radycyjny </a:t>
            </a:r>
            <a:r>
              <a:rPr sz="6400" dirty="0">
                <a:latin typeface="DejaVu Sans Condensed"/>
                <a:ea typeface="DejaVu Sans Condensed"/>
                <a:cs typeface="DejaVu Sans Condensed"/>
                <a:sym typeface="DejaVu Sans Condensed"/>
              </a:rPr>
              <a:t>(</a:t>
            </a:r>
            <a:r>
              <a:rPr lang="pl-PL" sz="6400" dirty="0">
                <a:latin typeface="DejaVu Sans Condensed"/>
                <a:ea typeface="DejaVu Sans Condensed"/>
                <a:cs typeface="DejaVu Sans Condensed"/>
                <a:sym typeface="DejaVu Sans Condensed"/>
              </a:rPr>
              <a:t>geologowie biblijni</a:t>
            </a:r>
            <a:r>
              <a:rPr sz="6400" dirty="0">
                <a:latin typeface="DejaVu Sans Condensed"/>
                <a:ea typeface="DejaVu Sans Condensed"/>
                <a:cs typeface="DejaVu Sans Condensed"/>
                <a:sym typeface="DejaVu Sans Condensed"/>
              </a:rPr>
              <a:t>)</a:t>
            </a:r>
          </a:p>
        </p:txBody>
      </p:sp>
      <p:sp>
        <p:nvSpPr>
          <p:cNvPr id="47" name="SCW"/>
          <p:cNvSpPr txBox="1"/>
          <p:nvPr/>
        </p:nvSpPr>
        <p:spPr>
          <a:xfrm>
            <a:off x="10471499" y="11355882"/>
            <a:ext cx="25400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algn="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err="1">
                <a:latin typeface="DejaVu Sans Condensed"/>
                <a:ea typeface="DejaVu Sans Condensed"/>
                <a:cs typeface="DejaVu Sans Condensed"/>
                <a:sym typeface="DejaVu Sans Condensed"/>
              </a:rPr>
              <a:t>NTT</a:t>
            </a:r>
            <a:endParaRPr sz="6600" b="0" dirty="0">
              <a:latin typeface="DejaVu Sans Condensed"/>
              <a:ea typeface="DejaVu Sans Condensed"/>
              <a:cs typeface="DejaVu Sans Condensed"/>
              <a:sym typeface="DejaVu Sans Condensed"/>
            </a:endParaRPr>
          </a:p>
        </p:txBody>
      </p:sp>
      <p:grpSp>
        <p:nvGrpSpPr>
          <p:cNvPr id="48" name="Group"/>
          <p:cNvGrpSpPr/>
          <p:nvPr/>
        </p:nvGrpSpPr>
        <p:grpSpPr>
          <a:xfrm>
            <a:off x="12963549" y="11355882"/>
            <a:ext cx="2052072" cy="1092607"/>
            <a:chOff x="0" y="0"/>
            <a:chExt cx="2052071" cy="1092606"/>
          </a:xfrm>
        </p:grpSpPr>
        <p:sp>
          <p:nvSpPr>
            <p:cNvPr id="49" name="Line"/>
            <p:cNvSpPr/>
            <p:nvPr/>
          </p:nvSpPr>
          <p:spPr>
            <a:xfrm>
              <a:off x="0" y="509974"/>
              <a:ext cx="135055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0" name="F"/>
            <p:cNvSpPr txBox="1"/>
            <p:nvPr/>
          </p:nvSpPr>
          <p:spPr>
            <a:xfrm>
              <a:off x="1410870" y="0"/>
              <a:ext cx="64120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P</a:t>
              </a:r>
              <a:endParaRPr sz="6600" b="0" dirty="0">
                <a:latin typeface="DejaVu Sans Condensed"/>
                <a:ea typeface="DejaVu Sans Condensed"/>
                <a:cs typeface="DejaVu Sans Condensed"/>
                <a:sym typeface="DejaVu Sans Condensed"/>
              </a:endParaRPr>
            </a:p>
          </p:txBody>
        </p:sp>
      </p:grpSp>
      <p:grpSp>
        <p:nvGrpSpPr>
          <p:cNvPr id="51" name="Group"/>
          <p:cNvGrpSpPr/>
          <p:nvPr/>
        </p:nvGrpSpPr>
        <p:grpSpPr>
          <a:xfrm>
            <a:off x="14989382" y="11355882"/>
            <a:ext cx="5053435" cy="1092607"/>
            <a:chOff x="0" y="0"/>
            <a:chExt cx="5053434" cy="1092606"/>
          </a:xfrm>
        </p:grpSpPr>
        <p:sp>
          <p:nvSpPr>
            <p:cNvPr id="52" name="Line"/>
            <p:cNvSpPr/>
            <p:nvPr/>
          </p:nvSpPr>
          <p:spPr>
            <a:xfrm>
              <a:off x="0" y="509974"/>
              <a:ext cx="4347098" cy="7034"/>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3" name="P"/>
            <p:cNvSpPr txBox="1"/>
            <p:nvPr/>
          </p:nvSpPr>
          <p:spPr>
            <a:xfrm>
              <a:off x="451161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grpSp>
      <p:sp>
        <p:nvSpPr>
          <p:cNvPr id="54" name="(ca. 6000 years)"/>
          <p:cNvSpPr txBox="1"/>
          <p:nvPr/>
        </p:nvSpPr>
        <p:spPr>
          <a:xfrm>
            <a:off x="13582284" y="12122604"/>
            <a:ext cx="5216172"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pl-PL" sz="6600" b="0" dirty="0">
                <a:latin typeface="DejaVu Sans Condensed"/>
                <a:ea typeface="DejaVu Sans Condensed"/>
                <a:cs typeface="DejaVu Sans Condensed"/>
                <a:sym typeface="DejaVu Sans Condensed"/>
              </a:rPr>
              <a:t>ok.</a:t>
            </a:r>
            <a:r>
              <a:rPr sz="6600" b="0" dirty="0">
                <a:latin typeface="DejaVu Sans Condensed"/>
                <a:ea typeface="DejaVu Sans Condensed"/>
                <a:cs typeface="DejaVu Sans Condensed"/>
                <a:sym typeface="DejaVu Sans Condensed"/>
              </a:rPr>
              <a:t> 6000 </a:t>
            </a:r>
            <a:r>
              <a:rPr lang="pl-PL" sz="6600" b="0" dirty="0">
                <a:latin typeface="DejaVu Sans Condensed"/>
                <a:ea typeface="DejaVu Sans Condensed"/>
                <a:cs typeface="DejaVu Sans Condensed"/>
                <a:sym typeface="DejaVu Sans Condensed"/>
              </a:rPr>
              <a:t>lat</a:t>
            </a:r>
            <a:r>
              <a:rPr sz="6600" b="0" dirty="0">
                <a:latin typeface="DejaVu Sans Condensed"/>
                <a:ea typeface="DejaVu Sans Condensed"/>
                <a:cs typeface="DejaVu Sans Condensed"/>
                <a:sym typeface="DejaVu Sans Condensed"/>
              </a:rPr>
              <a:t>)</a:t>
            </a:r>
          </a:p>
        </p:txBody>
      </p:sp>
      <p:sp>
        <p:nvSpPr>
          <p:cNvPr id="55" name="SB"/>
          <p:cNvSpPr txBox="1"/>
          <p:nvPr/>
        </p:nvSpPr>
        <p:spPr>
          <a:xfrm>
            <a:off x="3595100" y="4042116"/>
            <a:ext cx="1104469"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NP</a:t>
            </a:r>
            <a:endParaRPr sz="6600" b="0" dirty="0">
              <a:latin typeface="DejaVu Sans Condensed"/>
              <a:ea typeface="DejaVu Sans Condensed"/>
              <a:cs typeface="DejaVu Sans Condensed"/>
              <a:sym typeface="DejaVu Sans Condensed"/>
            </a:endParaRPr>
          </a:p>
        </p:txBody>
      </p:sp>
      <p:grpSp>
        <p:nvGrpSpPr>
          <p:cNvPr id="56" name="Group"/>
          <p:cNvGrpSpPr/>
          <p:nvPr/>
        </p:nvGrpSpPr>
        <p:grpSpPr>
          <a:xfrm>
            <a:off x="4818019" y="4042116"/>
            <a:ext cx="2138794" cy="1092607"/>
            <a:chOff x="0" y="0"/>
            <a:chExt cx="2138793" cy="1092605"/>
          </a:xfrm>
        </p:grpSpPr>
        <p:sp>
          <p:nvSpPr>
            <p:cNvPr id="57" name="Line"/>
            <p:cNvSpPr/>
            <p:nvPr/>
          </p:nvSpPr>
          <p:spPr>
            <a:xfrm>
              <a:off x="0" y="571546"/>
              <a:ext cx="1449033"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8" name="C"/>
            <p:cNvSpPr txBox="1"/>
            <p:nvPr/>
          </p:nvSpPr>
          <p:spPr>
            <a:xfrm>
              <a:off x="1563314" y="0"/>
              <a:ext cx="575479"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grpSp>
        <p:nvGrpSpPr>
          <p:cNvPr id="59" name="Group"/>
          <p:cNvGrpSpPr/>
          <p:nvPr/>
        </p:nvGrpSpPr>
        <p:grpSpPr>
          <a:xfrm>
            <a:off x="7021154" y="4042116"/>
            <a:ext cx="2313197" cy="1092607"/>
            <a:chOff x="0" y="0"/>
            <a:chExt cx="2313196" cy="1092606"/>
          </a:xfrm>
        </p:grpSpPr>
        <p:sp>
          <p:nvSpPr>
            <p:cNvPr id="60" name="Line"/>
            <p:cNvSpPr/>
            <p:nvPr/>
          </p:nvSpPr>
          <p:spPr>
            <a:xfrm>
              <a:off x="0" y="571546"/>
              <a:ext cx="1688194"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1" name="C"/>
            <p:cNvSpPr txBox="1"/>
            <p:nvPr/>
          </p:nvSpPr>
          <p:spPr>
            <a:xfrm>
              <a:off x="1737717" y="0"/>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grpSp>
        <p:nvGrpSpPr>
          <p:cNvPr id="62" name="Group"/>
          <p:cNvGrpSpPr/>
          <p:nvPr/>
        </p:nvGrpSpPr>
        <p:grpSpPr>
          <a:xfrm>
            <a:off x="9397320" y="4042116"/>
            <a:ext cx="2884412" cy="1092607"/>
            <a:chOff x="0" y="0"/>
            <a:chExt cx="2884410" cy="1092606"/>
          </a:xfrm>
        </p:grpSpPr>
        <p:sp>
          <p:nvSpPr>
            <p:cNvPr id="63" name="Line"/>
            <p:cNvSpPr/>
            <p:nvPr/>
          </p:nvSpPr>
          <p:spPr>
            <a:xfrm>
              <a:off x="0" y="571546"/>
              <a:ext cx="219465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4" name="C"/>
            <p:cNvSpPr txBox="1"/>
            <p:nvPr/>
          </p:nvSpPr>
          <p:spPr>
            <a:xfrm>
              <a:off x="2308931" y="0"/>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grpSp>
      <p:sp>
        <p:nvSpPr>
          <p:cNvPr id="65" name="SB?"/>
          <p:cNvSpPr txBox="1"/>
          <p:nvPr/>
        </p:nvSpPr>
        <p:spPr>
          <a:xfrm>
            <a:off x="3598947" y="7610203"/>
            <a:ext cx="1508426"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NP?</a:t>
            </a:r>
            <a:endParaRPr sz="6600" b="0" dirty="0">
              <a:latin typeface="DejaVu Sans Condensed"/>
              <a:ea typeface="DejaVu Sans Condensed"/>
              <a:cs typeface="DejaVu Sans Condensed"/>
              <a:sym typeface="DejaVu Sans Condensed"/>
            </a:endParaRPr>
          </a:p>
        </p:txBody>
      </p:sp>
      <p:sp>
        <p:nvSpPr>
          <p:cNvPr id="66" name="Uniformitarian view (e.g., Hutton, Lyell)"/>
          <p:cNvSpPr txBox="1"/>
          <p:nvPr/>
        </p:nvSpPr>
        <p:spPr>
          <a:xfrm>
            <a:off x="406400" y="6470687"/>
            <a:ext cx="23520399" cy="1184940"/>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square" lIns="38100" tIns="38100" rIns="38100" bIns="38100">
            <a:spAutoFit/>
          </a:bodyPr>
          <a:lstStyle>
            <a:lvl1pPr defTabSz="914400">
              <a:spcBef>
                <a:spcPts val="4300"/>
              </a:spcBef>
              <a:buClr>
                <a:srgbClr val="B6DE87"/>
              </a:buClr>
              <a:buFont typeface="DejaVu Sans Condensed"/>
              <a:defRPr sz="7200" b="1">
                <a:solidFill>
                  <a:srgbClr val="F6A029"/>
                </a:solidFill>
                <a:uFill>
                  <a:solidFill>
                    <a:srgbClr val="F6A029"/>
                  </a:solidFill>
                </a:uFill>
                <a:latin typeface="DejaVu Sans Condensed"/>
                <a:ea typeface="DejaVu Sans Condensed"/>
                <a:cs typeface="DejaVu Sans Condensed"/>
                <a:sym typeface="DejaVu Sans Condensed"/>
              </a:defRPr>
            </a:lvl1pPr>
          </a:lstStyle>
          <a:p>
            <a:pPr>
              <a:defRPr sz="2400">
                <a:latin typeface="Arial"/>
                <a:ea typeface="Arial"/>
                <a:cs typeface="Arial"/>
                <a:sym typeface="Arial"/>
              </a:defRPr>
            </a:pPr>
            <a:r>
              <a:rPr lang="pl-PL" sz="7200" dirty="0">
                <a:latin typeface="DejaVu Sans Condensed"/>
                <a:ea typeface="DejaVu Sans Condensed"/>
                <a:cs typeface="DejaVu Sans Condensed"/>
                <a:sym typeface="DejaVu Sans Condensed"/>
              </a:rPr>
              <a:t>Pogląd </a:t>
            </a:r>
            <a:r>
              <a:rPr lang="pl-PL" sz="7200" dirty="0" err="1">
                <a:latin typeface="DejaVu Sans Condensed"/>
                <a:ea typeface="DejaVu Sans Condensed"/>
                <a:cs typeface="DejaVu Sans Condensed"/>
                <a:sym typeface="DejaVu Sans Condensed"/>
              </a:rPr>
              <a:t>uniformitarystyczny</a:t>
            </a:r>
            <a:r>
              <a:rPr sz="7200" dirty="0">
                <a:latin typeface="DejaVu Sans Condensed"/>
                <a:ea typeface="DejaVu Sans Condensed"/>
                <a:cs typeface="DejaVu Sans Condensed"/>
                <a:sym typeface="DejaVu Sans Condensed"/>
              </a:rPr>
              <a:t> (</a:t>
            </a:r>
            <a:r>
              <a:rPr lang="pl-PL" sz="7200" dirty="0">
                <a:latin typeface="DejaVu Sans Condensed"/>
                <a:ea typeface="DejaVu Sans Condensed"/>
                <a:cs typeface="DejaVu Sans Condensed"/>
                <a:sym typeface="DejaVu Sans Condensed"/>
              </a:rPr>
              <a:t>np.</a:t>
            </a:r>
            <a:r>
              <a:rPr sz="7200" dirty="0">
                <a:latin typeface="DejaVu Sans Condensed"/>
                <a:ea typeface="DejaVu Sans Condensed"/>
                <a:cs typeface="DejaVu Sans Condensed"/>
                <a:sym typeface="DejaVu Sans Condensed"/>
              </a:rPr>
              <a:t> Hutton, Lyell)</a:t>
            </a:r>
          </a:p>
        </p:txBody>
      </p:sp>
      <p:grpSp>
        <p:nvGrpSpPr>
          <p:cNvPr id="67" name="Group"/>
          <p:cNvGrpSpPr/>
          <p:nvPr/>
        </p:nvGrpSpPr>
        <p:grpSpPr>
          <a:xfrm>
            <a:off x="5155734" y="7652408"/>
            <a:ext cx="14887161" cy="1092607"/>
            <a:chOff x="0" y="0"/>
            <a:chExt cx="14887159" cy="1092606"/>
          </a:xfrm>
        </p:grpSpPr>
        <p:sp>
          <p:nvSpPr>
            <p:cNvPr id="68" name="Line"/>
            <p:cNvSpPr/>
            <p:nvPr/>
          </p:nvSpPr>
          <p:spPr>
            <a:xfrm>
              <a:off x="0" y="506458"/>
              <a:ext cx="14180822"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69" name="P"/>
            <p:cNvSpPr txBox="1"/>
            <p:nvPr/>
          </p:nvSpPr>
          <p:spPr>
            <a:xfrm>
              <a:off x="14345344"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grpSp>
      <p:sp>
        <p:nvSpPr>
          <p:cNvPr id="70" name="(millions of years)"/>
          <p:cNvSpPr txBox="1"/>
          <p:nvPr/>
        </p:nvSpPr>
        <p:spPr>
          <a:xfrm>
            <a:off x="7349207" y="48641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sz="6600" b="0" dirty="0">
                <a:latin typeface="DejaVu Sans Condensed"/>
                <a:ea typeface="DejaVu Sans Condensed"/>
                <a:cs typeface="DejaVu Sans Condensed"/>
                <a:sym typeface="DejaVu Sans Condensed"/>
              </a:rPr>
              <a:t>(</a:t>
            </a:r>
            <a:r>
              <a:rPr lang="pl-PL" sz="6600" b="0" dirty="0">
                <a:latin typeface="DejaVu Sans Condensed"/>
                <a:ea typeface="DejaVu Sans Condensed"/>
                <a:cs typeface="DejaVu Sans Condensed"/>
                <a:sym typeface="DejaVu Sans Condensed"/>
              </a:rPr>
              <a:t>miliony lat</a:t>
            </a:r>
            <a:r>
              <a:rPr sz="6600" b="0" dirty="0">
                <a:latin typeface="DejaVu Sans Condensed"/>
                <a:ea typeface="DejaVu Sans Condensed"/>
                <a:cs typeface="DejaVu Sans Condensed"/>
                <a:sym typeface="DejaVu Sans Condensed"/>
              </a:rPr>
              <a:t>)</a:t>
            </a:r>
          </a:p>
        </p:txBody>
      </p:sp>
      <p:grpSp>
        <p:nvGrpSpPr>
          <p:cNvPr id="71" name="Group"/>
          <p:cNvGrpSpPr/>
          <p:nvPr/>
        </p:nvGrpSpPr>
        <p:grpSpPr>
          <a:xfrm>
            <a:off x="12337512" y="4038600"/>
            <a:ext cx="7705305" cy="1096123"/>
            <a:chOff x="0" y="0"/>
            <a:chExt cx="7705304" cy="1096122"/>
          </a:xfrm>
        </p:grpSpPr>
        <p:sp>
          <p:nvSpPr>
            <p:cNvPr id="72" name="Line"/>
            <p:cNvSpPr/>
            <p:nvPr/>
          </p:nvSpPr>
          <p:spPr>
            <a:xfrm>
              <a:off x="3116121" y="575062"/>
              <a:ext cx="3882845"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73" name="C"/>
            <p:cNvSpPr txBox="1"/>
            <p:nvPr/>
          </p:nvSpPr>
          <p:spPr>
            <a:xfrm>
              <a:off x="2484784" y="3516"/>
              <a:ext cx="575479"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K</a:t>
              </a:r>
              <a:endParaRPr sz="6600" b="0" dirty="0">
                <a:latin typeface="DejaVu Sans Condensed"/>
                <a:ea typeface="DejaVu Sans Condensed"/>
                <a:cs typeface="DejaVu Sans Condensed"/>
                <a:sym typeface="DejaVu Sans Condensed"/>
              </a:endParaRPr>
            </a:p>
          </p:txBody>
        </p:sp>
        <p:sp>
          <p:nvSpPr>
            <p:cNvPr id="74" name="P"/>
            <p:cNvSpPr txBox="1"/>
            <p:nvPr/>
          </p:nvSpPr>
          <p:spPr>
            <a:xfrm>
              <a:off x="7163489" y="0"/>
              <a:ext cx="541815"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wrap="none" lIns="38100" tIns="38100" rIns="38100" bIns="38100" numCol="1" anchor="t">
              <a:spAutoFit/>
            </a:bodyPr>
            <a:lstStyle>
              <a:lvl1pPr defTabSz="914400">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T</a:t>
              </a:r>
              <a:endParaRPr sz="6600" b="0" dirty="0">
                <a:latin typeface="DejaVu Sans Condensed"/>
                <a:ea typeface="DejaVu Sans Condensed"/>
                <a:cs typeface="DejaVu Sans Condensed"/>
                <a:sym typeface="DejaVu Sans Condensed"/>
              </a:endParaRPr>
            </a:p>
          </p:txBody>
        </p:sp>
        <p:sp>
          <p:nvSpPr>
            <p:cNvPr id="75" name="Line"/>
            <p:cNvSpPr/>
            <p:nvPr/>
          </p:nvSpPr>
          <p:spPr>
            <a:xfrm>
              <a:off x="0" y="575062"/>
              <a:ext cx="2363470" cy="1"/>
            </a:xfrm>
            <a:prstGeom prst="line">
              <a:avLst/>
            </a:prstGeom>
            <a:noFill/>
            <a:ln w="38100" cap="flat">
              <a:solidFill>
                <a:srgbClr val="E2DEAB"/>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76" name="(millions of years)"/>
          <p:cNvSpPr txBox="1"/>
          <p:nvPr/>
        </p:nvSpPr>
        <p:spPr>
          <a:xfrm>
            <a:off x="7315685" y="8178800"/>
            <a:ext cx="9131301" cy="1092607"/>
          </a:xfrm>
          <a:prstGeom prst="rect">
            <a:avLst/>
          </a:prstGeom>
          <a:effectLst>
            <a:outerShdw blurRad="12700" dist="35920" dir="2700000" rotWithShape="0">
              <a:srgbClr val="000000"/>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3900"/>
              </a:spcBef>
              <a:buClr>
                <a:srgbClr val="FFFFFF"/>
              </a:buClr>
              <a:buFont typeface="DejaVu Sans Condensed"/>
              <a:defRPr sz="6600">
                <a:solidFill>
                  <a:srgbClr val="E2DEAB"/>
                </a:solidFill>
                <a:uFill>
                  <a:solidFill>
                    <a:srgbClr val="E2DEAB"/>
                  </a:solidFill>
                </a:uFill>
                <a:latin typeface="DejaVu Sans Condensed"/>
                <a:ea typeface="DejaVu Sans Condensed"/>
                <a:cs typeface="DejaVu Sans Condensed"/>
                <a:sym typeface="DejaVu Sans Condensed"/>
              </a:defRPr>
            </a:lvl1pPr>
          </a:lstStyle>
          <a:p>
            <a:pPr>
              <a:defRPr sz="2400" b="1">
                <a:latin typeface="Arial"/>
                <a:ea typeface="Arial"/>
                <a:cs typeface="Arial"/>
                <a:sym typeface="Arial"/>
              </a:defRPr>
            </a:pPr>
            <a:r>
              <a:rPr lang="pl-PL" sz="6600" b="0" dirty="0">
                <a:latin typeface="DejaVu Sans Condensed"/>
                <a:ea typeface="DejaVu Sans Condensed"/>
                <a:cs typeface="DejaVu Sans Condensed"/>
                <a:sym typeface="DejaVu Sans Condensed"/>
              </a:rPr>
              <a:t>(miliony lat)</a:t>
            </a:r>
            <a:endParaRPr sz="6600" b="0" dirty="0">
              <a:latin typeface="DejaVu Sans Condensed"/>
              <a:ea typeface="DejaVu Sans Condensed"/>
              <a:cs typeface="DejaVu Sans Condensed"/>
              <a:sym typeface="DejaVu Sans Condensed"/>
            </a:endParaRPr>
          </a:p>
        </p:txBody>
      </p:sp>
      <p:grpSp>
        <p:nvGrpSpPr>
          <p:cNvPr id="1331" name="Group"/>
          <p:cNvGrpSpPr/>
          <p:nvPr/>
        </p:nvGrpSpPr>
        <p:grpSpPr>
          <a:xfrm>
            <a:off x="444498" y="2793999"/>
            <a:ext cx="23215601" cy="6428721"/>
            <a:chOff x="0" y="0"/>
            <a:chExt cx="23215600" cy="6350000"/>
          </a:xfrm>
        </p:grpSpPr>
        <p:sp>
          <p:nvSpPr>
            <p:cNvPr id="1329" name="Rectangle"/>
            <p:cNvSpPr/>
            <p:nvPr/>
          </p:nvSpPr>
          <p:spPr>
            <a:xfrm>
              <a:off x="0" y="0"/>
              <a:ext cx="23215600" cy="6350000"/>
            </a:xfrm>
            <a:prstGeom prst="rect">
              <a:avLst/>
            </a:prstGeom>
            <a:solidFill>
              <a:srgbClr val="848C46">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1330" name="The Present is the Key to the Past"/>
            <p:cNvSpPr txBox="1"/>
            <p:nvPr/>
          </p:nvSpPr>
          <p:spPr>
            <a:xfrm>
              <a:off x="2324100" y="2359498"/>
              <a:ext cx="17932400" cy="16129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8000" b="1" dirty="0">
                  <a:latin typeface="DejaVu Sans Condensed"/>
                  <a:ea typeface="DejaVu Sans Condensed"/>
                  <a:cs typeface="DejaVu Sans Condensed"/>
                  <a:sym typeface="DejaVu Sans Condensed"/>
                </a:rPr>
                <a:t>Teraźniejszość jest kluczem do przeszłości</a:t>
              </a:r>
              <a:endParaRPr sz="8000" b="1" dirty="0">
                <a:latin typeface="DejaVu Sans Condensed"/>
                <a:ea typeface="DejaVu Sans Condensed"/>
                <a:cs typeface="DejaVu Sans Condensed"/>
                <a:sym typeface="DejaVu Sans Condensed"/>
              </a:endParaRPr>
            </a:p>
          </p:txBody>
        </p:sp>
      </p:grpSp>
      <p:grpSp>
        <p:nvGrpSpPr>
          <p:cNvPr id="1334" name="Group"/>
          <p:cNvGrpSpPr/>
          <p:nvPr/>
        </p:nvGrpSpPr>
        <p:grpSpPr>
          <a:xfrm>
            <a:off x="584198" y="10108624"/>
            <a:ext cx="23164801" cy="3327401"/>
            <a:chOff x="0" y="0"/>
            <a:chExt cx="23164800" cy="3327400"/>
          </a:xfrm>
        </p:grpSpPr>
        <p:sp>
          <p:nvSpPr>
            <p:cNvPr id="1332" name="Rectangle"/>
            <p:cNvSpPr/>
            <p:nvPr/>
          </p:nvSpPr>
          <p:spPr>
            <a:xfrm>
              <a:off x="0" y="0"/>
              <a:ext cx="23164800" cy="3327400"/>
            </a:xfrm>
            <a:prstGeom prst="rect">
              <a:avLst/>
            </a:prstGeom>
            <a:solidFill>
              <a:srgbClr val="A51E1F">
                <a:alpha val="80000"/>
              </a:srgbClr>
            </a:solidFill>
            <a:ln w="25400" cap="flat">
              <a:noFill/>
              <a:round/>
            </a:ln>
            <a:effectLst>
              <a:outerShdw blurRad="292100" dist="50800" dir="5100000" rotWithShape="0">
                <a:srgbClr val="0E0E0E"/>
              </a:outerShdw>
            </a:effectLst>
          </p:spPr>
          <p:txBody>
            <a:bodyPr wrap="square" lIns="38100" tIns="38100" rIns="38100" bIns="38100" numCol="1" anchor="t">
              <a:noAutofit/>
            </a:bodyPr>
            <a:lstStyle/>
            <a:p>
              <a:pPr defTabSz="914400">
                <a:buClr>
                  <a:srgbClr val="000000"/>
                </a:buClr>
                <a:defRPr>
                  <a:uFill>
                    <a:solidFill>
                      <a:srgbClr val="000000"/>
                    </a:solidFill>
                  </a:uFill>
                </a:defRPr>
              </a:pPr>
              <a:endParaRPr/>
            </a:p>
          </p:txBody>
        </p:sp>
        <p:sp>
          <p:nvSpPr>
            <p:cNvPr id="1333" name="Revelation is the Key to the Past and the Present"/>
            <p:cNvSpPr txBox="1"/>
            <p:nvPr/>
          </p:nvSpPr>
          <p:spPr>
            <a:xfrm>
              <a:off x="2565400" y="599753"/>
              <a:ext cx="17665700" cy="2539157"/>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FFFFF"/>
                </a:buClr>
                <a:buFont typeface="DejaVu Sans Condensed"/>
                <a:defRPr sz="8000" b="1">
                  <a:solidFill>
                    <a:srgbClr val="E2DEAB"/>
                  </a:solidFill>
                  <a:effectLst>
                    <a:outerShdw blurRad="12700" dist="35920" dir="2700000" rotWithShape="0">
                      <a:srgbClr val="000000"/>
                    </a:outerShdw>
                  </a:effectLst>
                  <a:uFill>
                    <a:solidFill>
                      <a:srgbClr val="E2DEAB"/>
                    </a:solidFill>
                  </a:uFill>
                  <a:latin typeface="DejaVu Sans Condensed"/>
                  <a:ea typeface="DejaVu Sans Condensed"/>
                  <a:cs typeface="DejaVu Sans Condensed"/>
                  <a:sym typeface="DejaVu Sans Condensed"/>
                </a:defRPr>
              </a:lvl1pPr>
            </a:lstStyle>
            <a:p>
              <a:pPr>
                <a:defRPr sz="6400" b="0">
                  <a:latin typeface="Gill Sans"/>
                  <a:ea typeface="Gill Sans"/>
                  <a:cs typeface="Gill Sans"/>
                  <a:sym typeface="Gill Sans"/>
                </a:defRPr>
              </a:pPr>
              <a:r>
                <a:rPr lang="pl-PL" sz="8000" b="1" dirty="0">
                  <a:latin typeface="DejaVu Sans Condensed"/>
                  <a:ea typeface="DejaVu Sans Condensed"/>
                  <a:cs typeface="DejaVu Sans Condensed"/>
                  <a:sym typeface="DejaVu Sans Condensed"/>
                </a:rPr>
                <a:t>Objawienie jest kluczem do przeszłości i teraźniejszości</a:t>
              </a:r>
              <a:endParaRPr sz="8000" b="1" dirty="0">
                <a:latin typeface="DejaVu Sans Condensed"/>
                <a:ea typeface="DejaVu Sans Condensed"/>
                <a:cs typeface="DejaVu Sans Condensed"/>
                <a:sym typeface="DejaVu Sans Condensed"/>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28"/>
                                        </p:tgtEl>
                                        <p:attrNameLst>
                                          <p:attrName>style.visibility</p:attrName>
                                        </p:attrNameLst>
                                      </p:cBhvr>
                                      <p:to>
                                        <p:strVal val="visible"/>
                                      </p:to>
                                    </p:set>
                                    <p:animEffect transition="in" filter="wipe(left)">
                                      <p:cBhvr>
                                        <p:cTn id="7" dur="500"/>
                                        <p:tgtEl>
                                          <p:spTgt spid="13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31"/>
                                        </p:tgtEl>
                                        <p:attrNameLst>
                                          <p:attrName>style.visibility</p:attrName>
                                        </p:attrNameLst>
                                      </p:cBhvr>
                                      <p:to>
                                        <p:strVal val="visible"/>
                                      </p:to>
                                    </p:set>
                                    <p:animEffect transition="in" filter="dissolve">
                                      <p:cBhvr>
                                        <p:cTn id="12" dur="500"/>
                                        <p:tgtEl>
                                          <p:spTgt spid="13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34"/>
                                        </p:tgtEl>
                                        <p:attrNameLst>
                                          <p:attrName>style.visibility</p:attrName>
                                        </p:attrNameLst>
                                      </p:cBhvr>
                                      <p:to>
                                        <p:strVal val="visible"/>
                                      </p:to>
                                    </p:set>
                                    <p:animEffect transition="in" filter="dissolve">
                                      <p:cBhvr>
                                        <p:cTn id="17"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8" grpId="1" animBg="1" advAuto="0"/>
      <p:bldP spid="1331" grpId="2" animBg="1" advAuto="0"/>
      <p:bldP spid="1334"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I have always been strongly…"/>
          <p:cNvSpPr txBox="1">
            <a:spLocks noGrp="1"/>
          </p:cNvSpPr>
          <p:nvPr>
            <p:ph type="title"/>
          </p:nvPr>
        </p:nvSpPr>
        <p:spPr>
          <a:prstGeom prst="rect">
            <a:avLst/>
          </a:prstGeom>
        </p:spPr>
        <p:txBody>
          <a:bodyPr>
            <a:noAutofit/>
          </a:bodyPr>
          <a:lstStyle/>
          <a:p>
            <a:pPr defTabSz="850391">
              <a:defRPr sz="6696">
                <a:solidFill>
                  <a:srgbClr val="F5F5F5"/>
                </a:solidFill>
                <a:effectLst>
                  <a:outerShdw blurRad="35433" dist="35433" dir="2700000" rotWithShape="0">
                    <a:srgbClr val="000000">
                      <a:alpha val="43137"/>
                    </a:srgbClr>
                  </a:outerShdw>
                </a:effectLst>
                <a:uFill>
                  <a:solidFill>
                    <a:srgbClr val="F5F5F5"/>
                  </a:solidFill>
                </a:uFill>
              </a:defRPr>
            </a:pPr>
            <a:r>
              <a:rPr lang="pl-PL" dirty="0">
                <a:uFill>
                  <a:solidFill>
                    <a:srgbClr val="E2DEAB"/>
                  </a:solidFill>
                </a:uFill>
              </a:rPr>
              <a:t>„</a:t>
            </a:r>
            <a:r>
              <a:rPr lang="pl-PL" dirty="0">
                <a:solidFill>
                  <a:srgbClr val="E2DEAB"/>
                </a:solidFill>
                <a:uFill>
                  <a:solidFill>
                    <a:srgbClr val="E2DEAB"/>
                  </a:solidFill>
                </a:uFill>
              </a:rPr>
              <a:t>Zawsze byłem pod wielkim wrażeniem</a:t>
            </a:r>
            <a:r>
              <a:rPr lang="en-US" dirty="0">
                <a:solidFill>
                  <a:srgbClr val="E2DEAB"/>
                </a:solidFill>
                <a:uFill>
                  <a:solidFill>
                    <a:srgbClr val="E2DEAB"/>
                  </a:solidFill>
                </a:uFill>
              </a:rPr>
              <a:t/>
            </a:r>
            <a:br>
              <a:rPr lang="en-US" dirty="0">
                <a:solidFill>
                  <a:srgbClr val="E2DEAB"/>
                </a:solidFill>
                <a:uFill>
                  <a:solidFill>
                    <a:srgbClr val="E2DEAB"/>
                  </a:solidFill>
                </a:uFill>
              </a:rPr>
            </a:br>
            <a:r>
              <a:rPr lang="pl-PL" dirty="0">
                <a:solidFill>
                  <a:srgbClr val="E2DEAB"/>
                </a:solidFill>
                <a:uFill>
                  <a:solidFill>
                    <a:srgbClr val="E2DEAB"/>
                  </a:solidFill>
                </a:uFill>
              </a:rPr>
              <a:t>wagi obserwacji doskonałego pisarza </a:t>
            </a:r>
            <a:br>
              <a:rPr lang="pl-PL" dirty="0">
                <a:solidFill>
                  <a:srgbClr val="E2DEAB"/>
                </a:solidFill>
                <a:uFill>
                  <a:solidFill>
                    <a:srgbClr val="E2DEAB"/>
                  </a:solidFill>
                </a:uFill>
              </a:rPr>
            </a:br>
            <a:r>
              <a:rPr lang="pl-PL" dirty="0">
                <a:solidFill>
                  <a:srgbClr val="E2DEAB"/>
                </a:solidFill>
                <a:uFill>
                  <a:solidFill>
                    <a:srgbClr val="E2DEAB"/>
                  </a:solidFill>
                </a:uFill>
              </a:rPr>
              <a:t>i wprawnego geologa, który powiedział, </a:t>
            </a:r>
            <a:br>
              <a:rPr lang="pl-PL" dirty="0">
                <a:solidFill>
                  <a:srgbClr val="E2DEAB"/>
                </a:solidFill>
                <a:uFill>
                  <a:solidFill>
                    <a:srgbClr val="E2DEAB"/>
                  </a:solidFill>
                </a:uFill>
              </a:rPr>
            </a:br>
            <a:r>
              <a:rPr lang="pl-PL" dirty="0">
                <a:solidFill>
                  <a:schemeClr val="accent4">
                    <a:lumMod val="40000"/>
                    <a:lumOff val="60000"/>
                  </a:schemeClr>
                </a:solidFill>
                <a:uFill>
                  <a:solidFill>
                    <a:srgbClr val="E2DEAB"/>
                  </a:solidFill>
                </a:uFill>
              </a:rPr>
              <a:t>że ‘ze względu zarówno </a:t>
            </a:r>
            <a:r>
              <a:rPr lang="pl-PL" dirty="0">
                <a:solidFill>
                  <a:srgbClr val="E2DEAB"/>
                </a:solidFill>
                <a:uFill>
                  <a:solidFill>
                    <a:srgbClr val="E2DEAB"/>
                  </a:solidFill>
                </a:uFill>
              </a:rPr>
              <a:t>na objawienie, </a:t>
            </a:r>
            <a:br>
              <a:rPr lang="pl-PL" dirty="0">
                <a:solidFill>
                  <a:srgbClr val="E2DEAB"/>
                </a:solidFill>
                <a:uFill>
                  <a:solidFill>
                    <a:srgbClr val="E2DEAB"/>
                  </a:solidFill>
                </a:uFill>
              </a:rPr>
            </a:br>
            <a:r>
              <a:rPr lang="pl-PL" dirty="0">
                <a:solidFill>
                  <a:srgbClr val="E2DEAB"/>
                </a:solidFill>
                <a:uFill>
                  <a:solidFill>
                    <a:srgbClr val="E2DEAB"/>
                  </a:solidFill>
                </a:uFill>
              </a:rPr>
              <a:t>jak i na naukę </a:t>
            </a:r>
            <a:r>
              <a:rPr dirty="0">
                <a:solidFill>
                  <a:srgbClr val="E2DEAB"/>
                </a:solidFill>
                <a:uFill>
                  <a:solidFill>
                    <a:srgbClr val="E2DEAB"/>
                  </a:solidFill>
                </a:uFill>
              </a:rPr>
              <a:t>—</a:t>
            </a:r>
            <a:r>
              <a:rPr lang="pl-PL" dirty="0">
                <a:solidFill>
                  <a:srgbClr val="E2DEAB"/>
                </a:solidFill>
                <a:uFill>
                  <a:solidFill>
                    <a:srgbClr val="E2DEAB"/>
                  </a:solidFill>
                </a:uFill>
              </a:rPr>
              <a:t> i prawdę w każdej formie </a:t>
            </a:r>
            <a:r>
              <a:rPr dirty="0">
                <a:solidFill>
                  <a:srgbClr val="E2DEAB"/>
                </a:solidFill>
                <a:uFill>
                  <a:solidFill>
                    <a:srgbClr val="E2DEAB"/>
                  </a:solidFill>
                </a:uFill>
              </a:rPr>
              <a:t>—</a:t>
            </a:r>
            <a:r>
              <a:rPr lang="pl-PL" dirty="0">
                <a:solidFill>
                  <a:srgbClr val="E2DEAB"/>
                </a:solidFill>
                <a:uFill>
                  <a:solidFill>
                    <a:srgbClr val="E2DEAB"/>
                  </a:solidFill>
                </a:uFill>
              </a:rPr>
              <a:t/>
            </a:r>
            <a:br>
              <a:rPr lang="pl-PL" dirty="0">
                <a:solidFill>
                  <a:srgbClr val="E2DEAB"/>
                </a:solidFill>
                <a:uFill>
                  <a:solidFill>
                    <a:srgbClr val="E2DEAB"/>
                  </a:solidFill>
                </a:uFill>
              </a:rPr>
            </a:br>
            <a:r>
              <a:rPr lang="pl-PL" dirty="0">
                <a:solidFill>
                  <a:srgbClr val="E2DEAB"/>
                </a:solidFill>
                <a:uFill>
                  <a:solidFill>
                    <a:srgbClr val="E2DEAB"/>
                  </a:solidFill>
                </a:uFill>
              </a:rPr>
              <a:t>fizyczna </a:t>
            </a:r>
            <a:r>
              <a:rPr lang="pl-PL" dirty="0">
                <a:solidFill>
                  <a:schemeClr val="accent4">
                    <a:lumMod val="40000"/>
                    <a:lumOff val="60000"/>
                  </a:schemeClr>
                </a:solidFill>
                <a:uFill>
                  <a:solidFill>
                    <a:srgbClr val="E2DEAB"/>
                  </a:solidFill>
                </a:uFill>
              </a:rPr>
              <a:t>część badań geologicznych </a:t>
            </a:r>
            <a:r>
              <a:rPr lang="pl-PL" dirty="0">
                <a:solidFill>
                  <a:srgbClr val="E2DEAB"/>
                </a:solidFill>
                <a:uFill>
                  <a:solidFill>
                    <a:srgbClr val="E2DEAB"/>
                  </a:solidFill>
                </a:uFill>
              </a:rPr>
              <a:t/>
            </a:r>
            <a:br>
              <a:rPr lang="pl-PL" dirty="0">
                <a:solidFill>
                  <a:srgbClr val="E2DEAB"/>
                </a:solidFill>
                <a:uFill>
                  <a:solidFill>
                    <a:srgbClr val="E2DEAB"/>
                  </a:solidFill>
                </a:uFill>
              </a:rPr>
            </a:br>
            <a:r>
              <a:rPr lang="pl-PL" dirty="0">
                <a:solidFill>
                  <a:srgbClr val="E2DEAB"/>
                </a:solidFill>
                <a:uFill>
                  <a:solidFill>
                    <a:srgbClr val="E2DEAB"/>
                  </a:solidFill>
                </a:uFill>
              </a:rPr>
              <a:t>powinna być prowadzona </a:t>
            </a:r>
            <a:r>
              <a:rPr lang="pl-PL" dirty="0">
                <a:solidFill>
                  <a:srgbClr val="F6A029"/>
                </a:solidFill>
                <a:uFill>
                  <a:solidFill>
                    <a:srgbClr val="F6A029"/>
                  </a:solidFill>
                </a:uFill>
              </a:rPr>
              <a:t>tak, jakby Biblia nie istniała</a:t>
            </a:r>
            <a:r>
              <a:rPr dirty="0">
                <a:solidFill>
                  <a:srgbClr val="E2DEAB"/>
                </a:solidFill>
                <a:uFill>
                  <a:solidFill>
                    <a:srgbClr val="E2DEAB"/>
                  </a:solidFill>
                </a:uFill>
              </a:rPr>
              <a:t>’”</a:t>
            </a:r>
            <a:r>
              <a:rPr lang="pl-PL" dirty="0">
                <a:solidFill>
                  <a:srgbClr val="E2DEAB"/>
                </a:solidFill>
                <a:uFill>
                  <a:solidFill>
                    <a:srgbClr val="E2DEAB"/>
                  </a:solidFill>
                </a:uFill>
              </a:rPr>
              <a:t>.</a:t>
            </a:r>
            <a:endParaRPr dirty="0">
              <a:solidFill>
                <a:srgbClr val="E2DEAB"/>
              </a:solidFill>
              <a:uFill>
                <a:solidFill>
                  <a:srgbClr val="E2DEAB"/>
                </a:solidFill>
              </a:uFill>
            </a:endParaRPr>
          </a:p>
        </p:txBody>
      </p:sp>
      <p:sp>
        <p:nvSpPr>
          <p:cNvPr id="1342" name="Charles Lyell, quoted in M.J.S. Rudwick, “Charles Lyell Speaks in the Lecture Theatre,” Brit. J. Hist. Sci., IX:2:32 (July 1976): 150."/>
          <p:cNvSpPr txBox="1">
            <a:spLocks noGrp="1"/>
          </p:cNvSpPr>
          <p:nvPr>
            <p:ph type="body" sz="quarter" idx="1"/>
          </p:nvPr>
        </p:nvSpPr>
        <p:spPr>
          <a:xfrm>
            <a:off x="1752600" y="110363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M.J.S. Rudwick, “Charles Lyell Speaks in the Lecture Theatre,” </a:t>
            </a:r>
            <a:r>
              <a:rPr>
                <a:latin typeface="DejaVu Sans Condensed Oblique"/>
                <a:ea typeface="DejaVu Sans Condensed Oblique"/>
                <a:cs typeface="DejaVu Sans Condensed Oblique"/>
                <a:sym typeface="DejaVu Sans Condensed Oblique"/>
              </a:rPr>
              <a:t>Brit. J. Hist. Sci</a:t>
            </a:r>
            <a:r>
              <a:t>., IX:2:32 (July 1976): 150. </a:t>
            </a:r>
          </a:p>
        </p:txBody>
      </p:sp>
      <p:grpSp>
        <p:nvGrpSpPr>
          <p:cNvPr id="1345" name="image20.jpg"/>
          <p:cNvGrpSpPr/>
          <p:nvPr/>
        </p:nvGrpSpPr>
        <p:grpSpPr>
          <a:xfrm>
            <a:off x="17895887" y="1451223"/>
            <a:ext cx="5124451" cy="5942725"/>
            <a:chOff x="0" y="0"/>
            <a:chExt cx="5124450" cy="5942724"/>
          </a:xfrm>
        </p:grpSpPr>
        <p:pic>
          <p:nvPicPr>
            <p:cNvPr id="1344"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43" name="image20.jpg" descr="image20.jpg"/>
            <p:cNvPicPr>
              <a:picLocks/>
            </p:cNvPicPr>
            <p:nvPr/>
          </p:nvPicPr>
          <p:blipFill>
            <a:blip r:embed="rId4">
              <a:extLst/>
            </a:blip>
            <a:stretch>
              <a:fillRect/>
            </a:stretch>
          </p:blipFill>
          <p:spPr>
            <a:xfrm>
              <a:off x="0" y="0"/>
              <a:ext cx="5124450" cy="5942725"/>
            </a:xfrm>
            <a:prstGeom prst="rect">
              <a:avLst/>
            </a:prstGeom>
            <a:effectLst/>
          </p:spPr>
        </p:pic>
      </p:gr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 name="In his words, Lyell wanted to “free the science [of geology] from Moses.”"/>
          <p:cNvSpPr txBox="1">
            <a:spLocks noGrp="1"/>
          </p:cNvSpPr>
          <p:nvPr>
            <p:ph type="title"/>
          </p:nvPr>
        </p:nvSpPr>
        <p:spPr>
          <a:xfrm>
            <a:off x="2889504" y="2641600"/>
            <a:ext cx="14471396" cy="3556000"/>
          </a:xfrm>
          <a:prstGeom prst="rect">
            <a:avLst/>
          </a:prstGeom>
        </p:spPr>
        <p:txBody>
          <a:bodyPr>
            <a:normAutofit fontScale="90000"/>
          </a:bodyPr>
          <a:lstStyle/>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pl-PL" dirty="0">
                <a:solidFill>
                  <a:srgbClr val="F4EDB7"/>
                </a:solidFill>
                <a:uFill>
                  <a:solidFill>
                    <a:srgbClr val="F4EDB7"/>
                  </a:solidFill>
                </a:uFill>
              </a:rPr>
              <a:t>Mówiąc to, </a:t>
            </a:r>
            <a:r>
              <a:rPr dirty="0">
                <a:solidFill>
                  <a:srgbClr val="F4EDB7"/>
                </a:solidFill>
                <a:uFill>
                  <a:solidFill>
                    <a:srgbClr val="F4EDB7"/>
                  </a:solidFill>
                </a:uFill>
              </a:rPr>
              <a:t>Lyell </a:t>
            </a:r>
            <a:r>
              <a:rPr lang="pl-PL" dirty="0">
                <a:solidFill>
                  <a:srgbClr val="F4EDB7"/>
                </a:solidFill>
                <a:uFill>
                  <a:solidFill>
                    <a:srgbClr val="F4EDB7"/>
                  </a:solidFill>
                </a:uFill>
              </a:rPr>
              <a:t>chciał</a:t>
            </a:r>
            <a:endParaRPr dirty="0">
              <a:solidFill>
                <a:srgbClr val="F4EDB7"/>
              </a:solidFill>
              <a:uFill>
                <a:solidFill>
                  <a:srgbClr val="F4EDB7"/>
                </a:solidFill>
              </a:uFill>
            </a:endParaRPr>
          </a:p>
          <a:p>
            <a:pPr defTabSz="576072">
              <a:defRPr sz="7937">
                <a:solidFill>
                  <a:srgbClr val="F5F5F5"/>
                </a:solidFill>
                <a:effectLst>
                  <a:outerShdw blurRad="24003" dist="24003" dir="2700000" rotWithShape="0">
                    <a:srgbClr val="000000">
                      <a:alpha val="43137"/>
                    </a:srgbClr>
                  </a:outerShdw>
                </a:effectLst>
                <a:uFill>
                  <a:solidFill>
                    <a:srgbClr val="F5F5F5"/>
                  </a:solidFill>
                </a:uFill>
              </a:defRPr>
            </a:pPr>
            <a:r>
              <a:rPr lang="en-US" dirty="0">
                <a:solidFill>
                  <a:srgbClr val="F4EDB7"/>
                </a:solidFill>
                <a:uFill>
                  <a:solidFill>
                    <a:srgbClr val="F4EDB7"/>
                  </a:solidFill>
                </a:uFill>
              </a:rPr>
              <a:t>„</a:t>
            </a:r>
            <a:r>
              <a:rPr lang="pl-PL" dirty="0">
                <a:solidFill>
                  <a:srgbClr val="F6A029"/>
                </a:solidFill>
                <a:uFill>
                  <a:solidFill>
                    <a:srgbClr val="F6A029"/>
                  </a:solidFill>
                </a:uFill>
              </a:rPr>
              <a:t>uwolnić naukę </a:t>
            </a:r>
            <a:r>
              <a:rPr dirty="0">
                <a:solidFill>
                  <a:srgbClr val="F4EDB7"/>
                </a:solidFill>
                <a:uFill>
                  <a:solidFill>
                    <a:srgbClr val="F4EDB7"/>
                  </a:solidFill>
                </a:uFill>
              </a:rPr>
              <a:t>[</a:t>
            </a:r>
            <a:r>
              <a:rPr lang="pl-PL" dirty="0">
                <a:solidFill>
                  <a:srgbClr val="F4EDB7"/>
                </a:solidFill>
                <a:uFill>
                  <a:solidFill>
                    <a:srgbClr val="F4EDB7"/>
                  </a:solidFill>
                </a:uFill>
              </a:rPr>
              <a:t>geologię</a:t>
            </a:r>
            <a:r>
              <a:rPr dirty="0">
                <a:solidFill>
                  <a:srgbClr val="F4EDB7"/>
                </a:solidFill>
                <a:uFill>
                  <a:solidFill>
                    <a:srgbClr val="F4EDB7"/>
                  </a:solidFill>
                </a:uFill>
              </a:rPr>
              <a:t>]</a:t>
            </a:r>
            <a:r>
              <a:rPr dirty="0">
                <a:solidFill>
                  <a:srgbClr val="EBAD58"/>
                </a:solidFill>
                <a:uFill>
                  <a:solidFill>
                    <a:srgbClr val="EBAD58"/>
                  </a:solidFill>
                </a:uFill>
              </a:rPr>
              <a:t> </a:t>
            </a:r>
            <a:r>
              <a:rPr lang="pl-PL" dirty="0">
                <a:solidFill>
                  <a:srgbClr val="EBAD58"/>
                </a:solidFill>
                <a:uFill>
                  <a:solidFill>
                    <a:srgbClr val="EBAD58"/>
                  </a:solidFill>
                </a:uFill>
              </a:rPr>
              <a:t/>
            </a:r>
            <a:br>
              <a:rPr lang="pl-PL" dirty="0">
                <a:solidFill>
                  <a:srgbClr val="EBAD58"/>
                </a:solidFill>
                <a:uFill>
                  <a:solidFill>
                    <a:srgbClr val="EBAD58"/>
                  </a:solidFill>
                </a:uFill>
              </a:rPr>
            </a:br>
            <a:r>
              <a:rPr lang="pl-PL" dirty="0">
                <a:solidFill>
                  <a:srgbClr val="F6A029"/>
                </a:solidFill>
                <a:uFill>
                  <a:solidFill>
                    <a:srgbClr val="F6A029"/>
                  </a:solidFill>
                </a:uFill>
              </a:rPr>
              <a:t>od Mojżesza</a:t>
            </a:r>
            <a:r>
              <a:rPr dirty="0">
                <a:solidFill>
                  <a:srgbClr val="F4EDB7"/>
                </a:solidFill>
                <a:uFill>
                  <a:solidFill>
                    <a:srgbClr val="F4EDB7"/>
                  </a:solidFill>
                </a:uFill>
              </a:rPr>
              <a:t>”</a:t>
            </a:r>
            <a:r>
              <a:rPr lang="pl-PL" dirty="0">
                <a:solidFill>
                  <a:srgbClr val="F4EDB7"/>
                </a:solidFill>
                <a:uFill>
                  <a:solidFill>
                    <a:srgbClr val="F4EDB7"/>
                  </a:solidFill>
                </a:uFill>
              </a:rPr>
              <a:t>.</a:t>
            </a:r>
            <a:endParaRPr dirty="0">
              <a:solidFill>
                <a:srgbClr val="F4EDB7"/>
              </a:solidFill>
              <a:uFill>
                <a:solidFill>
                  <a:srgbClr val="F4EDB7"/>
                </a:solidFill>
              </a:uFill>
            </a:endParaRPr>
          </a:p>
        </p:txBody>
      </p:sp>
      <p:sp>
        <p:nvSpPr>
          <p:cNvPr id="1350" name="Charles Lyell, quoted in Katherine Lyell, Life, Letters and Journals of Sir Charles Lyell, Bart. (London: John Murray, 1881), vol. 1, p. 268."/>
          <p:cNvSpPr txBox="1">
            <a:spLocks noGrp="1"/>
          </p:cNvSpPr>
          <p:nvPr>
            <p:ph type="body" sz="quarter" idx="1"/>
          </p:nvPr>
        </p:nvSpPr>
        <p:spPr>
          <a:xfrm>
            <a:off x="1752600" y="11531600"/>
            <a:ext cx="208661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Charles Lyell, quoted in Katherine Lyell, </a:t>
            </a:r>
            <a:r>
              <a:rPr>
                <a:latin typeface="DejaVu Sans Condensed Oblique"/>
                <a:ea typeface="DejaVu Sans Condensed Oblique"/>
                <a:cs typeface="DejaVu Sans Condensed Oblique"/>
                <a:sym typeface="DejaVu Sans Condensed Oblique"/>
              </a:rPr>
              <a:t>Life, Letters and Journals of Sir Charles Lyell, Bart.</a:t>
            </a:r>
            <a:r>
              <a:t> (London: John Murray, 1881), vol. 1, p. 268. </a:t>
            </a:r>
          </a:p>
        </p:txBody>
      </p:sp>
      <p:grpSp>
        <p:nvGrpSpPr>
          <p:cNvPr id="1353" name="image20.jpg"/>
          <p:cNvGrpSpPr/>
          <p:nvPr/>
        </p:nvGrpSpPr>
        <p:grpSpPr>
          <a:xfrm>
            <a:off x="17895887" y="1451223"/>
            <a:ext cx="5124451" cy="5942725"/>
            <a:chOff x="0" y="0"/>
            <a:chExt cx="5124450" cy="5942724"/>
          </a:xfrm>
        </p:grpSpPr>
        <p:pic>
          <p:nvPicPr>
            <p:cNvPr id="1352" name="image20.jpg" descr="image20.jpg"/>
            <p:cNvPicPr>
              <a:picLocks noChangeAspect="1"/>
            </p:cNvPicPr>
            <p:nvPr/>
          </p:nvPicPr>
          <p:blipFill>
            <a:blip r:embed="rId3">
              <a:extLst/>
            </a:blip>
            <a:srcRect l="15678" t="8343" r="13861" b="31018"/>
            <a:stretch>
              <a:fillRect/>
            </a:stretch>
          </p:blipFill>
          <p:spPr>
            <a:xfrm>
              <a:off x="317500" y="304800"/>
              <a:ext cx="4502150" cy="5320425"/>
            </a:xfrm>
            <a:prstGeom prst="rect">
              <a:avLst/>
            </a:prstGeom>
            <a:ln>
              <a:noFill/>
            </a:ln>
            <a:effectLst/>
          </p:spPr>
        </p:pic>
        <p:pic>
          <p:nvPicPr>
            <p:cNvPr id="1351" name="image20.jpg" descr="image20.jpg"/>
            <p:cNvPicPr>
              <a:picLocks/>
            </p:cNvPicPr>
            <p:nvPr/>
          </p:nvPicPr>
          <p:blipFill>
            <a:blip r:embed="rId4">
              <a:extLst/>
            </a:blip>
            <a:stretch>
              <a:fillRect/>
            </a:stretch>
          </p:blipFill>
          <p:spPr>
            <a:xfrm>
              <a:off x="0" y="0"/>
              <a:ext cx="5124450" cy="5942725"/>
            </a:xfrm>
            <a:prstGeom prst="rect">
              <a:avLst/>
            </a:prstGeom>
            <a:effectLst/>
          </p:spPr>
        </p:pic>
      </p:grpSp>
      <p:sp>
        <p:nvSpPr>
          <p:cNvPr id="1354" name="Silence God’s…"/>
          <p:cNvSpPr txBox="1"/>
          <p:nvPr/>
        </p:nvSpPr>
        <p:spPr>
          <a:xfrm>
            <a:off x="1373187" y="7391400"/>
            <a:ext cx="21640801" cy="3810001"/>
          </a:xfrm>
          <a:prstGeom prst="rect">
            <a:avLst/>
          </a:prstGeom>
          <a:ln w="12700"/>
          <a:extLst>
            <a:ext uri="{C572A759-6A51-4108-AA02-DFA0A04FC94B}">
              <ma14:wrappingTextBoxFlag xmlns:ma14="http://schemas.microsoft.com/office/mac/drawingml/2011/main" val="1"/>
            </a:ext>
          </a:extLst>
        </p:spPr>
        <p:txBody>
          <a:bodyPr lIns="50800" tIns="50800" rIns="50800" bIns="50800"/>
          <a:lstStyle/>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pl-PL" dirty="0"/>
              <a:t>Uciszyć naoczne </a:t>
            </a:r>
          </a:p>
          <a:p>
            <a:pPr defTabSz="914400">
              <a:lnSpc>
                <a:spcPct val="80000"/>
              </a:lnSpc>
              <a:buClr>
                <a:srgbClr val="FFFEEC"/>
              </a:buClr>
              <a:defRPr sz="117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lang="pl-PL" dirty="0"/>
              <a:t>świadectwo Boga</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 name="“I always feel as if my books came half…"/>
          <p:cNvSpPr txBox="1">
            <a:spLocks noGrp="1"/>
          </p:cNvSpPr>
          <p:nvPr>
            <p:ph type="title"/>
          </p:nvPr>
        </p:nvSpPr>
        <p:spPr>
          <a:xfrm>
            <a:off x="1959574" y="1384300"/>
            <a:ext cx="20464850" cy="9537700"/>
          </a:xfrm>
          <a:prstGeom prst="rect">
            <a:avLst/>
          </a:prstGeom>
        </p:spPr>
        <p:txBody>
          <a:bodyPr/>
          <a:lstStyle/>
          <a:p>
            <a:pPr>
              <a:defRPr sz="6500">
                <a:effectLst>
                  <a:outerShdw blurRad="50800" dist="38100" dir="5400000" rotWithShape="0">
                    <a:srgbClr val="000000">
                      <a:alpha val="40000"/>
                    </a:srgbClr>
                  </a:outerShdw>
                </a:effectLst>
              </a:defRPr>
            </a:pPr>
            <a:r>
              <a:rPr lang="en-US" dirty="0">
                <a:solidFill>
                  <a:srgbClr val="FFFFCC"/>
                </a:solidFill>
              </a:rPr>
              <a:t>„</a:t>
            </a:r>
            <a:r>
              <a:rPr lang="pl-PL" dirty="0">
                <a:solidFill>
                  <a:srgbClr val="FFFFCC"/>
                </a:solidFill>
              </a:rPr>
              <a:t>Zawsze czuję jak gdyby moje książki</a:t>
            </a:r>
            <a:br>
              <a:rPr lang="pl-PL" dirty="0">
                <a:solidFill>
                  <a:srgbClr val="FFFFCC"/>
                </a:solidFill>
              </a:rPr>
            </a:br>
            <a:r>
              <a:rPr lang="pl-PL" dirty="0">
                <a:solidFill>
                  <a:srgbClr val="FFFFCC"/>
                </a:solidFill>
              </a:rPr>
              <a:t>pochodziły w połowie z umysłu </a:t>
            </a:r>
            <a:r>
              <a:rPr lang="pl-PL" dirty="0" err="1">
                <a:solidFill>
                  <a:srgbClr val="FFFFCC"/>
                </a:solidFill>
              </a:rPr>
              <a:t>Lyell’a</a:t>
            </a:r>
            <a:r>
              <a:rPr lang="pl-PL" dirty="0">
                <a:solidFill>
                  <a:srgbClr val="FFFFCC"/>
                </a:solidFill>
              </a:rPr>
              <a:t>,</a:t>
            </a:r>
            <a:endParaRPr dirty="0">
              <a:solidFill>
                <a:srgbClr val="FFFFCC"/>
              </a:solidFill>
            </a:endParaRPr>
          </a:p>
          <a:p>
            <a:pPr>
              <a:defRPr sz="6500">
                <a:effectLst>
                  <a:outerShdw blurRad="50800" dist="38100" dir="5400000" rotWithShape="0">
                    <a:srgbClr val="000000">
                      <a:alpha val="40000"/>
                    </a:srgbClr>
                  </a:outerShdw>
                </a:effectLst>
              </a:defRPr>
            </a:pPr>
            <a:r>
              <a:rPr lang="pl-PL" dirty="0">
                <a:solidFill>
                  <a:srgbClr val="FFFFCC"/>
                </a:solidFill>
              </a:rPr>
              <a:t>i że nigdy wystarczająco tego nie </a:t>
            </a:r>
            <a:br>
              <a:rPr lang="pl-PL" dirty="0">
                <a:solidFill>
                  <a:srgbClr val="FFFFCC"/>
                </a:solidFill>
              </a:rPr>
            </a:br>
            <a:r>
              <a:rPr lang="pl-PL" dirty="0">
                <a:solidFill>
                  <a:srgbClr val="FFFFCC"/>
                </a:solidFill>
              </a:rPr>
              <a:t>doceniłem. Nawet nie wiem jak to </a:t>
            </a:r>
            <a:br>
              <a:rPr lang="pl-PL" dirty="0">
                <a:solidFill>
                  <a:srgbClr val="FFFFCC"/>
                </a:solidFill>
              </a:rPr>
            </a:br>
            <a:r>
              <a:rPr lang="pl-PL" dirty="0">
                <a:solidFill>
                  <a:srgbClr val="FFFFCC"/>
                </a:solidFill>
              </a:rPr>
              <a:t>wyrazić bez używania wielu słów – </a:t>
            </a:r>
            <a:br>
              <a:rPr lang="pl-PL" dirty="0">
                <a:solidFill>
                  <a:srgbClr val="FFFFCC"/>
                </a:solidFill>
              </a:rPr>
            </a:br>
            <a:r>
              <a:rPr lang="pl-PL" dirty="0" err="1">
                <a:solidFill>
                  <a:srgbClr val="FFFFCC"/>
                </a:solidFill>
              </a:rPr>
              <a:t>dlategozawsze</a:t>
            </a:r>
            <a:r>
              <a:rPr lang="pl-PL" dirty="0">
                <a:solidFill>
                  <a:srgbClr val="FFFFCC"/>
                </a:solidFill>
              </a:rPr>
              <a:t> sądziłem, że wielką </a:t>
            </a:r>
            <a:br>
              <a:rPr lang="pl-PL" dirty="0">
                <a:solidFill>
                  <a:srgbClr val="FFFFCC"/>
                </a:solidFill>
              </a:rPr>
            </a:br>
            <a:r>
              <a:rPr lang="pl-PL" dirty="0">
                <a:solidFill>
                  <a:srgbClr val="FFFFCC"/>
                </a:solidFill>
              </a:rPr>
              <a:t>zasługą </a:t>
            </a:r>
            <a:r>
              <a:rPr lang="pl-PL" i="1" dirty="0">
                <a:solidFill>
                  <a:srgbClr val="FFFFCC"/>
                </a:solidFill>
                <a:latin typeface="DejaVu Sans Condensed Oblique"/>
                <a:ea typeface="DejaVu Sans Condensed Oblique"/>
                <a:cs typeface="DejaVu Sans Condensed Oblique"/>
                <a:sym typeface="DejaVu Sans Condensed Oblique"/>
              </a:rPr>
              <a:t>Zasad</a:t>
            </a:r>
            <a:r>
              <a:rPr lang="pl-PL" dirty="0">
                <a:solidFill>
                  <a:srgbClr val="FFFFCC"/>
                </a:solidFill>
                <a:latin typeface="DejaVu Sans Condensed Oblique"/>
                <a:ea typeface="DejaVu Sans Condensed Oblique"/>
                <a:cs typeface="DejaVu Sans Condensed Oblique"/>
                <a:sym typeface="DejaVu Sans Condensed Oblique"/>
              </a:rPr>
              <a:t> </a:t>
            </a:r>
            <a:r>
              <a:rPr dirty="0">
                <a:solidFill>
                  <a:srgbClr val="FFFFCC"/>
                </a:solidFill>
                <a:latin typeface="DejaVu Sans Condensed Oblique"/>
                <a:ea typeface="DejaVu Sans Condensed Oblique"/>
                <a:cs typeface="DejaVu Sans Condensed Oblique"/>
                <a:sym typeface="DejaVu Sans Condensed Oblique"/>
              </a:rPr>
              <a:t>[</a:t>
            </a:r>
            <a:r>
              <a:rPr lang="pl-PL" i="1" dirty="0">
                <a:solidFill>
                  <a:srgbClr val="FFFFCC"/>
                </a:solidFill>
                <a:latin typeface="DejaVu Sans Condensed Oblique"/>
                <a:ea typeface="DejaVu Sans Condensed Oblique"/>
                <a:cs typeface="DejaVu Sans Condensed Oblique"/>
                <a:sym typeface="DejaVu Sans Condensed Oblique"/>
              </a:rPr>
              <a:t>geologii</a:t>
            </a:r>
            <a:r>
              <a:rPr dirty="0">
                <a:solidFill>
                  <a:srgbClr val="FFFFCC"/>
                </a:solidFill>
                <a:latin typeface="DejaVu Sans Condensed Oblique"/>
                <a:ea typeface="DejaVu Sans Condensed Oblique"/>
                <a:cs typeface="DejaVu Sans Condensed Oblique"/>
                <a:sym typeface="DejaVu Sans Condensed Oblique"/>
              </a:rPr>
              <a:t>]</a:t>
            </a:r>
            <a:r>
              <a:rPr dirty="0">
                <a:solidFill>
                  <a:srgbClr val="FFFFCC"/>
                </a:solidFill>
              </a:rPr>
              <a:t>, </a:t>
            </a:r>
            <a:r>
              <a:rPr lang="pl-PL" dirty="0">
                <a:solidFill>
                  <a:srgbClr val="FFFFCC"/>
                </a:solidFill>
              </a:rPr>
              <a:t>jest to, że zmieniła całkowicie sposób myślenia człowieka i w związku z tym, gdy widzi on coś, czego </a:t>
            </a:r>
            <a:r>
              <a:rPr lang="pl-PL" dirty="0" err="1">
                <a:solidFill>
                  <a:srgbClr val="FFFFCC"/>
                </a:solidFill>
              </a:rPr>
              <a:t>Lyell</a:t>
            </a:r>
            <a:r>
              <a:rPr lang="pl-PL" dirty="0">
                <a:solidFill>
                  <a:srgbClr val="FFFFCC"/>
                </a:solidFill>
              </a:rPr>
              <a:t> nigdy nie oglądał, widzi to po części jego oczami</a:t>
            </a:r>
            <a:r>
              <a:rPr dirty="0">
                <a:solidFill>
                  <a:srgbClr val="FFFFCC"/>
                </a:solidFill>
              </a:rPr>
              <a:t>”</a:t>
            </a:r>
            <a:r>
              <a:rPr lang="pl-PL" dirty="0">
                <a:solidFill>
                  <a:srgbClr val="FFFFCC"/>
                </a:solidFill>
              </a:rPr>
              <a:t>.</a:t>
            </a:r>
            <a:endParaRPr dirty="0">
              <a:solidFill>
                <a:srgbClr val="FFFFCC"/>
              </a:solidFill>
            </a:endParaRPr>
          </a:p>
        </p:txBody>
      </p:sp>
      <p:sp>
        <p:nvSpPr>
          <p:cNvPr id="1359" name="Charles Darwin, The Correspondence of Charles Darwin, Vol. 3 (Cambridge, UK: Cambridge Univ. Press, 1987), p. 55."/>
          <p:cNvSpPr txBox="1">
            <a:spLocks noGrp="1"/>
          </p:cNvSpPr>
          <p:nvPr>
            <p:ph type="body" sz="quarter" idx="1"/>
          </p:nvPr>
        </p:nvSpPr>
        <p:spPr>
          <a:xfrm>
            <a:off x="2018071" y="11486360"/>
            <a:ext cx="20463653" cy="1689101"/>
          </a:xfrm>
          <a:prstGeom prst="rect">
            <a:avLst/>
          </a:prstGeom>
          <a:effectLst>
            <a:outerShdw blurRad="50800" dist="38100" dir="5400000" rotWithShape="0">
              <a:srgbClr val="000000">
                <a:alpha val="40000"/>
              </a:srgbClr>
            </a:outerShdw>
          </a:effectLst>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rPr dirty="0">
                <a:solidFill>
                  <a:srgbClr val="FFFFCC"/>
                </a:solidFill>
              </a:rPr>
              <a:t>Charles Darwin, </a:t>
            </a:r>
            <a:r>
              <a:rPr dirty="0">
                <a:solidFill>
                  <a:srgbClr val="FFFFCC"/>
                </a:solidFill>
                <a:latin typeface="DejaVu Sans Condensed Oblique"/>
                <a:ea typeface="DejaVu Sans Condensed Oblique"/>
                <a:cs typeface="DejaVu Sans Condensed Oblique"/>
                <a:sym typeface="DejaVu Sans Condensed Oblique"/>
              </a:rPr>
              <a:t>The Correspondence of Charles Darwin, Vol. 3</a:t>
            </a:r>
            <a:r>
              <a:rPr dirty="0">
                <a:solidFill>
                  <a:srgbClr val="FFFFCC"/>
                </a:solidFill>
              </a:rPr>
              <a:t> (Cambridge, UK: Cambridge Univ. Press, 1987), p. 55.</a:t>
            </a:r>
          </a:p>
        </p:txBody>
      </p:sp>
      <p:pic>
        <p:nvPicPr>
          <p:cNvPr id="1360" name="WikipediaCommons_496px-Charles_Robert_Darwin_by_John_Collier_cropped.jpg" descr="WikipediaCommons_496px-Charles_Robert_Darwin_by_John_Collier_cropped.jpg"/>
          <p:cNvPicPr>
            <a:picLocks noChangeAspect="1"/>
          </p:cNvPicPr>
          <p:nvPr/>
        </p:nvPicPr>
        <p:blipFill>
          <a:blip r:embed="rId3">
            <a:extLst/>
          </a:blip>
          <a:stretch>
            <a:fillRect/>
          </a:stretch>
        </p:blipFill>
        <p:spPr>
          <a:xfrm>
            <a:off x="17476587" y="1393914"/>
            <a:ext cx="4232143" cy="5110996"/>
          </a:xfrm>
          <a:prstGeom prst="rect">
            <a:avLst/>
          </a:prstGeom>
          <a:ln w="25400">
            <a:solidFill>
              <a:srgbClr val="FFFFFF"/>
            </a:solidFill>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 name="Geologic TimescaleBlueBackground.jpg" descr="Geologic TimescaleBlueBackgrou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962" name="background!.png" descr="background!.png"/>
          <p:cNvPicPr>
            <a:picLocks noChangeAspect="1"/>
          </p:cNvPicPr>
          <p:nvPr/>
        </p:nvPicPr>
        <p:blipFill>
          <a:blip r:embed="rId4">
            <a:extLst/>
          </a:blip>
          <a:stretch>
            <a:fillRect/>
          </a:stretch>
        </p:blipFill>
        <p:spPr>
          <a:xfrm>
            <a:off x="0" y="0"/>
            <a:ext cx="24384001" cy="13716001"/>
          </a:xfrm>
          <a:prstGeom prst="rect">
            <a:avLst/>
          </a:prstGeom>
          <a:ln w="12700">
            <a:miter lim="400000"/>
          </a:ln>
        </p:spPr>
      </p:pic>
      <p:sp>
        <p:nvSpPr>
          <p:cNvPr id="963" name="GEOLOGIC TIMESCALE"/>
          <p:cNvSpPr txBox="1"/>
          <p:nvPr/>
        </p:nvSpPr>
        <p:spPr>
          <a:xfrm>
            <a:off x="4912767" y="177754"/>
            <a:ext cx="14558473" cy="13183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900" b="0" i="0" u="none" strike="noStrike" kern="0" cap="none" spc="0" normalizeH="0" baseline="0" noProof="0" dirty="0">
                <a:ln>
                  <a:noFill/>
                </a:ln>
                <a:solidFill>
                  <a:srgbClr val="FFFFFF"/>
                </a:solidFill>
                <a:effectLst/>
                <a:uLnTx/>
                <a:uFillTx/>
                <a:latin typeface="Times New Roman"/>
                <a:cs typeface="Times New Roman"/>
                <a:sym typeface="Times New Roman"/>
              </a:rPr>
              <a:t>GEOLOGIC</a:t>
            </a:r>
            <a:r>
              <a:rPr kumimoji="0" lang="pl-PL" sz="7900" b="0" i="0" u="none" strike="noStrike" kern="0" cap="none" spc="0" normalizeH="0" baseline="0" noProof="0" dirty="0">
                <a:ln>
                  <a:noFill/>
                </a:ln>
                <a:solidFill>
                  <a:srgbClr val="FFFFFF"/>
                </a:solidFill>
                <a:effectLst/>
                <a:uLnTx/>
                <a:uFillTx/>
                <a:latin typeface="Times New Roman"/>
                <a:cs typeface="Times New Roman"/>
                <a:sym typeface="Times New Roman"/>
              </a:rPr>
              <a:t>ZNA SKALA CZASU</a:t>
            </a:r>
            <a:endParaRPr kumimoji="0" sz="79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964" name="ERA"/>
          <p:cNvSpPr txBox="1"/>
          <p:nvPr/>
        </p:nvSpPr>
        <p:spPr>
          <a:xfrm>
            <a:off x="1377949" y="1389743"/>
            <a:ext cx="1384301"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a:ln>
                  <a:noFill/>
                </a:ln>
                <a:solidFill>
                  <a:srgbClr val="FFCD8A"/>
                </a:solidFill>
                <a:effectLst/>
                <a:uLnTx/>
                <a:uFillTx/>
                <a:latin typeface="Times New Roman"/>
                <a:cs typeface="Times New Roman"/>
                <a:sym typeface="Times New Roman"/>
              </a:rPr>
              <a:t>ERA</a:t>
            </a:r>
          </a:p>
        </p:txBody>
      </p:sp>
      <p:sp>
        <p:nvSpPr>
          <p:cNvPr id="965" name="CENOZOIC…"/>
          <p:cNvSpPr txBox="1"/>
          <p:nvPr/>
        </p:nvSpPr>
        <p:spPr>
          <a:xfrm>
            <a:off x="-90475" y="2292251"/>
            <a:ext cx="4539704"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lang="pl-PL" sz="4400" b="0" i="0" u="none" strike="noStrike" kern="0" cap="none" spc="0" normalizeH="0" baseline="0" noProof="0" dirty="0">
                <a:ln>
                  <a:noFill/>
                </a:ln>
                <a:solidFill>
                  <a:srgbClr val="FFFFFF"/>
                </a:solidFill>
                <a:effectLst/>
                <a:uLnTx/>
                <a:uFillTx/>
                <a:latin typeface="Helvetica Light"/>
                <a:sym typeface="Helvetica Light"/>
              </a:rPr>
              <a:t>K</a:t>
            </a:r>
            <a:r>
              <a:rPr kumimoji="0" sz="4400" b="0" i="0" u="none" strike="noStrike" kern="0" cap="none" spc="0" normalizeH="0" baseline="0" noProof="0" dirty="0" err="1">
                <a:ln>
                  <a:noFill/>
                </a:ln>
                <a:solidFill>
                  <a:srgbClr val="FFFFFF"/>
                </a:solidFill>
                <a:effectLst/>
                <a:uLnTx/>
                <a:uFillTx/>
                <a:latin typeface="Helvetica Light"/>
                <a:sym typeface="Helvetica Light"/>
              </a:rPr>
              <a:t>ENOZOIC</a:t>
            </a:r>
            <a:r>
              <a:rPr kumimoji="0" lang="pl-PL" sz="4400" b="0" i="0" u="none" strike="noStrike" kern="0" cap="none" spc="0" normalizeH="0" baseline="0" noProof="0" dirty="0">
                <a:ln>
                  <a:noFill/>
                </a:ln>
                <a:solidFill>
                  <a:srgbClr val="FFFFFF"/>
                </a:solidFill>
                <a:effectLst/>
                <a:uLnTx/>
                <a:uFillTx/>
                <a:latin typeface="Helvetica Light"/>
                <a:sym typeface="Helvetica Light"/>
              </a:rPr>
              <a:t>ZNA</a:t>
            </a:r>
            <a:endParaRPr kumimoji="0" sz="44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pl-PL" sz="3600" b="0" i="0" u="none" strike="noStrike" kern="0" cap="none" spc="0" normalizeH="0" baseline="0" noProof="0" dirty="0">
                <a:ln>
                  <a:noFill/>
                </a:ln>
                <a:solidFill>
                  <a:srgbClr val="FFFFFF"/>
                </a:solidFill>
                <a:effectLst/>
                <a:uLnTx/>
                <a:uFillTx/>
                <a:latin typeface="Helvetica Light"/>
                <a:sym typeface="Helvetica Light"/>
              </a:rPr>
              <a:t>niedawne formy życia</a:t>
            </a:r>
            <a:endParaRPr kumimoji="0" sz="36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66" name="MESOZOIC…"/>
          <p:cNvSpPr txBox="1"/>
          <p:nvPr/>
        </p:nvSpPr>
        <p:spPr>
          <a:xfrm>
            <a:off x="61932" y="4189330"/>
            <a:ext cx="4209486" cy="2010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4400" b="0" i="0" u="none" strike="noStrike" kern="0" cap="none" spc="0" normalizeH="0" baseline="0" noProof="0" dirty="0">
                <a:ln>
                  <a:noFill/>
                </a:ln>
                <a:solidFill>
                  <a:srgbClr val="FFFFFF"/>
                </a:solidFill>
                <a:effectLst/>
                <a:uLnTx/>
                <a:uFillTx/>
                <a:latin typeface="Helvetica Light"/>
                <a:sym typeface="Helvetica Light"/>
              </a:rPr>
              <a:t>ME</a:t>
            </a:r>
            <a:r>
              <a:rPr kumimoji="0" lang="pl-PL" sz="4400" b="0" i="0" u="none" strike="noStrike" kern="0" cap="none" spc="0" normalizeH="0" baseline="0" noProof="0" dirty="0">
                <a:ln>
                  <a:noFill/>
                </a:ln>
                <a:solidFill>
                  <a:srgbClr val="FFFFFF"/>
                </a:solidFill>
                <a:effectLst/>
                <a:uLnTx/>
                <a:uFillTx/>
                <a:latin typeface="Helvetica Light"/>
                <a:sym typeface="Helvetica Light"/>
              </a:rPr>
              <a:t>Z</a:t>
            </a:r>
            <a:r>
              <a:rPr kumimoji="0" sz="4400" b="0" i="0" u="none" strike="noStrike" kern="0" cap="none" spc="0" normalizeH="0" baseline="0" noProof="0" dirty="0" err="1">
                <a:ln>
                  <a:noFill/>
                </a:ln>
                <a:solidFill>
                  <a:srgbClr val="FFFFFF"/>
                </a:solidFill>
                <a:effectLst/>
                <a:uLnTx/>
                <a:uFillTx/>
                <a:latin typeface="Helvetica Light"/>
                <a:sym typeface="Helvetica Light"/>
              </a:rPr>
              <a:t>OZOIC</a:t>
            </a:r>
            <a:r>
              <a:rPr kumimoji="0" lang="pl-PL" sz="4400" b="0" i="0" u="none" strike="noStrike" kern="0" cap="none" spc="0" normalizeH="0" baseline="0" noProof="0" dirty="0">
                <a:ln>
                  <a:noFill/>
                </a:ln>
                <a:solidFill>
                  <a:srgbClr val="FFFFFF"/>
                </a:solidFill>
                <a:effectLst/>
                <a:uLnTx/>
                <a:uFillTx/>
                <a:latin typeface="Helvetica Light"/>
                <a:sym typeface="Helvetica Light"/>
              </a:rPr>
              <a:t>ZNA</a:t>
            </a:r>
            <a:endParaRPr kumimoji="0" sz="44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pl-PL" sz="4000" b="0" i="0" u="none" strike="noStrike" kern="0" cap="none" spc="0" normalizeH="0" baseline="0" noProof="0" dirty="0">
                <a:ln>
                  <a:noFill/>
                </a:ln>
                <a:solidFill>
                  <a:srgbClr val="FFFFFF"/>
                </a:solidFill>
                <a:effectLst/>
                <a:uLnTx/>
                <a:uFillTx/>
                <a:latin typeface="Helvetica Light"/>
                <a:sym typeface="Helvetica Light"/>
              </a:rPr>
              <a:t>starsze </a:t>
            </a: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pl-PL" sz="4000" b="0" i="0" u="none" strike="noStrike" kern="0" cap="none" spc="0" normalizeH="0" baseline="0" noProof="0" dirty="0">
                <a:ln>
                  <a:noFill/>
                </a:ln>
                <a:solidFill>
                  <a:srgbClr val="FFFFFF"/>
                </a:solidFill>
                <a:effectLst/>
                <a:uLnTx/>
                <a:uFillTx/>
                <a:latin typeface="Helvetica Light"/>
                <a:sym typeface="Helvetica Light"/>
              </a:rPr>
              <a:t>formy życia</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67" name="PALEOZOIC…"/>
          <p:cNvSpPr txBox="1"/>
          <p:nvPr/>
        </p:nvSpPr>
        <p:spPr>
          <a:xfrm>
            <a:off x="24195" y="10595092"/>
            <a:ext cx="4462760" cy="20108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4400" b="0" i="0" u="none" strike="noStrike" kern="0" cap="none" spc="0" normalizeH="0" baseline="0" noProof="0" dirty="0">
                <a:ln>
                  <a:noFill/>
                </a:ln>
                <a:solidFill>
                  <a:srgbClr val="FFFFFF"/>
                </a:solidFill>
                <a:effectLst/>
                <a:uLnTx/>
                <a:uFillTx/>
                <a:latin typeface="Helvetica Light"/>
                <a:sym typeface="Helvetica Light"/>
              </a:rPr>
              <a:t>PALEOZOIC</a:t>
            </a:r>
            <a:r>
              <a:rPr kumimoji="0" lang="pl-PL" sz="4400" b="0" i="0" u="none" strike="noStrike" kern="0" cap="none" spc="0" normalizeH="0" baseline="0" noProof="0" dirty="0">
                <a:ln>
                  <a:noFill/>
                </a:ln>
                <a:solidFill>
                  <a:srgbClr val="FFFFFF"/>
                </a:solidFill>
                <a:effectLst/>
                <a:uLnTx/>
                <a:uFillTx/>
                <a:latin typeface="Helvetica Light"/>
                <a:sym typeface="Helvetica Light"/>
              </a:rPr>
              <a:t>ZNA</a:t>
            </a:r>
            <a:endParaRPr kumimoji="0" sz="44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pl-PL" sz="4000" b="0" i="0" u="none" strike="noStrike" kern="0" cap="none" spc="0" normalizeH="0" baseline="0" noProof="0" dirty="0">
                <a:ln>
                  <a:noFill/>
                </a:ln>
                <a:solidFill>
                  <a:srgbClr val="FFFFFF"/>
                </a:solidFill>
                <a:effectLst/>
                <a:uLnTx/>
                <a:uFillTx/>
                <a:latin typeface="Helvetica Light"/>
                <a:sym typeface="Helvetica Light"/>
              </a:rPr>
              <a:t>starsze </a:t>
            </a: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pl-PL" sz="4000" b="0" i="0" u="none" strike="noStrike" kern="0" cap="none" spc="0" normalizeH="0" baseline="0" noProof="0" dirty="0">
                <a:ln>
                  <a:noFill/>
                </a:ln>
                <a:solidFill>
                  <a:srgbClr val="FFFFFF"/>
                </a:solidFill>
                <a:effectLst/>
                <a:uLnTx/>
                <a:uFillTx/>
                <a:latin typeface="Helvetica Light"/>
                <a:sym typeface="Helvetica Light"/>
              </a:rPr>
              <a:t>formy życia</a:t>
            </a:r>
          </a:p>
        </p:txBody>
      </p:sp>
      <p:sp>
        <p:nvSpPr>
          <p:cNvPr id="968" name="PERIOD"/>
          <p:cNvSpPr txBox="1"/>
          <p:nvPr/>
        </p:nvSpPr>
        <p:spPr>
          <a:xfrm>
            <a:off x="7099599" y="1359339"/>
            <a:ext cx="2204130"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5000" b="0" i="0" u="none" strike="noStrike" kern="0" cap="none" spc="0" normalizeH="0" baseline="0" noProof="0" dirty="0">
                <a:ln>
                  <a:noFill/>
                </a:ln>
                <a:solidFill>
                  <a:srgbClr val="FFCD8A"/>
                </a:solidFill>
                <a:effectLst/>
                <a:uLnTx/>
                <a:uFillTx/>
                <a:latin typeface="Times New Roman"/>
                <a:cs typeface="Times New Roman"/>
                <a:sym typeface="Times New Roman"/>
              </a:rPr>
              <a:t>OKRES</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969" name="EPOCH"/>
          <p:cNvSpPr txBox="1"/>
          <p:nvPr/>
        </p:nvSpPr>
        <p:spPr>
          <a:xfrm>
            <a:off x="12386438" y="1359339"/>
            <a:ext cx="2239396"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dirty="0" err="1">
                <a:ln>
                  <a:noFill/>
                </a:ln>
                <a:solidFill>
                  <a:srgbClr val="FFCD8A"/>
                </a:solidFill>
                <a:effectLst/>
                <a:uLnTx/>
                <a:uFillTx/>
                <a:latin typeface="Times New Roman"/>
                <a:cs typeface="Times New Roman"/>
                <a:sym typeface="Times New Roman"/>
              </a:rPr>
              <a:t>EPO</a:t>
            </a:r>
            <a:r>
              <a:rPr kumimoji="0" lang="pl-PL" sz="5000" b="0" i="0" u="none" strike="noStrike" kern="0" cap="none" spc="0" normalizeH="0" baseline="0" noProof="0" dirty="0">
                <a:ln>
                  <a:noFill/>
                </a:ln>
                <a:solidFill>
                  <a:srgbClr val="FFCD8A"/>
                </a:solidFill>
                <a:effectLst/>
                <a:uLnTx/>
                <a:uFillTx/>
                <a:latin typeface="Times New Roman"/>
                <a:cs typeface="Times New Roman"/>
                <a:sym typeface="Times New Roman"/>
              </a:rPr>
              <a:t>KA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970" name="SUCCESSION OF LIFE"/>
          <p:cNvSpPr txBox="1"/>
          <p:nvPr/>
        </p:nvSpPr>
        <p:spPr>
          <a:xfrm>
            <a:off x="16656672" y="1359339"/>
            <a:ext cx="5392502" cy="8720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dirty="0">
                <a:ln>
                  <a:noFill/>
                </a:ln>
                <a:solidFill>
                  <a:srgbClr val="FFCD8A"/>
                </a:solidFill>
                <a:effectLst/>
                <a:uLnTx/>
                <a:uFillTx/>
                <a:latin typeface="Times New Roman"/>
                <a:cs typeface="Times New Roman"/>
                <a:sym typeface="Times New Roman"/>
              </a:rPr>
              <a:t>SU</a:t>
            </a:r>
            <a:r>
              <a:rPr kumimoji="0" lang="pl-PL" sz="5000" b="0" i="0" u="none" strike="noStrike" kern="0" cap="none" spc="0" normalizeH="0" baseline="0" noProof="0" dirty="0" err="1">
                <a:ln>
                  <a:noFill/>
                </a:ln>
                <a:solidFill>
                  <a:srgbClr val="FFCD8A"/>
                </a:solidFill>
                <a:effectLst/>
                <a:uLnTx/>
                <a:uFillTx/>
                <a:latin typeface="Times New Roman"/>
                <a:cs typeface="Times New Roman"/>
                <a:sym typeface="Times New Roman"/>
              </a:rPr>
              <a:t>KCESJA</a:t>
            </a:r>
            <a:r>
              <a:rPr kumimoji="0" sz="5000" b="0" i="0" u="none" strike="noStrike" kern="0" cap="none" spc="0" normalizeH="0" baseline="0" noProof="0" dirty="0">
                <a:ln>
                  <a:noFill/>
                </a:ln>
                <a:solidFill>
                  <a:srgbClr val="FFCD8A"/>
                </a:solidFill>
                <a:effectLst/>
                <a:uLnTx/>
                <a:uFillTx/>
                <a:latin typeface="Times New Roman"/>
                <a:cs typeface="Times New Roman"/>
                <a:sym typeface="Times New Roman"/>
              </a:rPr>
              <a:t> </a:t>
            </a:r>
            <a:r>
              <a:rPr kumimoji="0" lang="pl-PL" sz="5000" b="0" i="0" u="none" strike="noStrike" kern="0" cap="none" spc="0" normalizeH="0" baseline="0" noProof="0" dirty="0">
                <a:ln>
                  <a:noFill/>
                </a:ln>
                <a:solidFill>
                  <a:srgbClr val="FFCD8A"/>
                </a:solidFill>
                <a:effectLst/>
                <a:uLnTx/>
                <a:uFillTx/>
                <a:latin typeface="Times New Roman"/>
                <a:cs typeface="Times New Roman"/>
                <a:sym typeface="Times New Roman"/>
              </a:rPr>
              <a:t>ŻYCIA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971" name="QUATERNARY"/>
          <p:cNvSpPr txBox="1"/>
          <p:nvPr/>
        </p:nvSpPr>
        <p:spPr>
          <a:xfrm>
            <a:off x="4398815" y="2568112"/>
            <a:ext cx="399147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900" b="0" i="0" u="none" strike="noStrike" kern="0" cap="none" spc="0" normalizeH="0" baseline="0" noProof="0" dirty="0">
                <a:ln>
                  <a:noFill/>
                </a:ln>
                <a:solidFill>
                  <a:srgbClr val="FFFFFF"/>
                </a:solidFill>
                <a:effectLst/>
                <a:uLnTx/>
                <a:uFillTx/>
                <a:latin typeface="Helvetica Light"/>
                <a:sym typeface="Helvetica Light"/>
              </a:rPr>
              <a:t>CZWARTORZĘD</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2" name="TERTIARY"/>
          <p:cNvSpPr txBox="1"/>
          <p:nvPr/>
        </p:nvSpPr>
        <p:spPr>
          <a:xfrm>
            <a:off x="4398814" y="3281255"/>
            <a:ext cx="3991478" cy="7027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err="1">
                <a:ln>
                  <a:noFill/>
                </a:ln>
                <a:solidFill>
                  <a:srgbClr val="FFFFFF"/>
                </a:solidFill>
                <a:effectLst/>
                <a:uLnTx/>
                <a:uFillTx/>
                <a:latin typeface="Helvetica Light"/>
                <a:sym typeface="Helvetica Light"/>
              </a:rPr>
              <a:t>TR</a:t>
            </a:r>
            <a:r>
              <a:rPr kumimoji="0" lang="pl-PL" sz="3900" b="0" i="0" u="none" strike="noStrike" kern="0" cap="none" spc="0" normalizeH="0" baseline="0" noProof="0" dirty="0" err="1">
                <a:ln>
                  <a:noFill/>
                </a:ln>
                <a:solidFill>
                  <a:srgbClr val="FFFFFF"/>
                </a:solidFill>
                <a:effectLst/>
                <a:uLnTx/>
                <a:uFillTx/>
                <a:latin typeface="Helvetica Light"/>
                <a:sym typeface="Helvetica Light"/>
              </a:rPr>
              <a:t>ZECIORZĘD</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3" name="0-1 Million Years"/>
          <p:cNvSpPr txBox="1"/>
          <p:nvPr/>
        </p:nvSpPr>
        <p:spPr>
          <a:xfrm>
            <a:off x="8898655" y="2542712"/>
            <a:ext cx="3052118"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0-1 </a:t>
            </a:r>
            <a:r>
              <a:rPr kumimoji="0" lang="pl-PL" sz="3900" b="0" i="0" u="none" strike="noStrike" kern="0" cap="none" spc="0" normalizeH="0" baseline="0" noProof="0" dirty="0">
                <a:ln>
                  <a:noFill/>
                </a:ln>
                <a:solidFill>
                  <a:srgbClr val="FFFFFF"/>
                </a:solidFill>
                <a:effectLst/>
                <a:uLnTx/>
                <a:uFillTx/>
                <a:latin typeface="Helvetica Light"/>
                <a:sym typeface="Helvetica Light"/>
              </a:rPr>
              <a:t>m</a:t>
            </a:r>
            <a:r>
              <a:rPr kumimoji="0" sz="3900" b="0" i="0" u="none" strike="noStrike" kern="0" cap="none" spc="0" normalizeH="0" baseline="0" noProof="0" dirty="0" err="1">
                <a:ln>
                  <a:noFill/>
                </a:ln>
                <a:solidFill>
                  <a:srgbClr val="FFFFFF"/>
                </a:solidFill>
                <a:effectLst/>
                <a:uLnTx/>
                <a:uFillTx/>
                <a:latin typeface="Helvetica Light"/>
                <a:sym typeface="Helvetica Light"/>
              </a:rPr>
              <a:t>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pl-PL" sz="3900" b="0" i="0" u="none" strike="noStrike" kern="0" cap="none" spc="0" normalizeH="0" baseline="0" noProof="0" dirty="0">
                <a:ln>
                  <a:noFill/>
                </a:ln>
                <a:solidFill>
                  <a:srgbClr val="FFFFFF"/>
                </a:solidFill>
                <a:effectLst/>
                <a:uLnTx/>
                <a:uFillTx/>
                <a:latin typeface="Helvetica Light"/>
                <a:sym typeface="Helvetica Light"/>
              </a:rPr>
              <a:t>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4" name="62 Million Years"/>
          <p:cNvSpPr txBox="1"/>
          <p:nvPr/>
        </p:nvSpPr>
        <p:spPr>
          <a:xfrm>
            <a:off x="8856975" y="3281255"/>
            <a:ext cx="313547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62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miliony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5" name="CRETACEOUS"/>
          <p:cNvSpPr txBox="1"/>
          <p:nvPr/>
        </p:nvSpPr>
        <p:spPr>
          <a:xfrm>
            <a:off x="5223074" y="4276896"/>
            <a:ext cx="2086433" cy="70275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900" b="0" i="0" u="none" strike="noStrike" kern="0" cap="none" spc="0" normalizeH="0" baseline="0" noProof="0" dirty="0">
                <a:ln>
                  <a:noFill/>
                </a:ln>
                <a:solidFill>
                  <a:srgbClr val="FFFFFF"/>
                </a:solidFill>
                <a:effectLst/>
                <a:uLnTx/>
                <a:uFillTx/>
                <a:latin typeface="Helvetica Light"/>
                <a:sym typeface="Helvetica Light"/>
              </a:rPr>
              <a:t>K</a:t>
            </a:r>
            <a:r>
              <a:rPr kumimoji="0" sz="3900" b="0" i="0" u="none" strike="noStrike" kern="0" cap="none" spc="0" normalizeH="0" baseline="0" noProof="0" dirty="0">
                <a:ln>
                  <a:noFill/>
                </a:ln>
                <a:solidFill>
                  <a:srgbClr val="FFFFFF"/>
                </a:solidFill>
                <a:effectLst/>
                <a:uLnTx/>
                <a:uFillTx/>
                <a:latin typeface="Helvetica Light"/>
                <a:sym typeface="Helvetica Light"/>
              </a:rPr>
              <a:t>RE</a:t>
            </a:r>
            <a:r>
              <a:rPr kumimoji="0" lang="pl-PL" sz="3900" b="0" i="0" u="none" strike="noStrike" kern="0" cap="none" spc="0" normalizeH="0" baseline="0" noProof="0" dirty="0">
                <a:ln>
                  <a:noFill/>
                </a:ln>
                <a:solidFill>
                  <a:srgbClr val="FFFFFF"/>
                </a:solidFill>
                <a:effectLst/>
                <a:uLnTx/>
                <a:uFillTx/>
                <a:latin typeface="Helvetica Light"/>
                <a:sym typeface="Helvetica Light"/>
              </a:rPr>
              <a:t>D</a:t>
            </a:r>
            <a:r>
              <a:rPr kumimoji="0" sz="3900" b="0" i="0" u="none" strike="noStrike" kern="0" cap="none" spc="0" normalizeH="0" baseline="0" noProof="0" dirty="0">
                <a:ln>
                  <a:noFill/>
                </a:ln>
                <a:solidFill>
                  <a:srgbClr val="FFFFFF"/>
                </a:solidFill>
                <a:effectLst/>
                <a:uLnTx/>
                <a:uFillTx/>
                <a:latin typeface="Helvetica Light"/>
                <a:sym typeface="Helvetica Light"/>
              </a:rPr>
              <a:t>A</a:t>
            </a:r>
          </a:p>
        </p:txBody>
      </p:sp>
      <p:sp>
        <p:nvSpPr>
          <p:cNvPr id="976" name="JURASSIC"/>
          <p:cNvSpPr txBox="1"/>
          <p:nvPr/>
        </p:nvSpPr>
        <p:spPr>
          <a:xfrm>
            <a:off x="5223074" y="5129739"/>
            <a:ext cx="1407437"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JURA</a:t>
            </a:r>
          </a:p>
        </p:txBody>
      </p:sp>
      <p:sp>
        <p:nvSpPr>
          <p:cNvPr id="977" name="72 Million Years"/>
          <p:cNvSpPr txBox="1"/>
          <p:nvPr/>
        </p:nvSpPr>
        <p:spPr>
          <a:xfrm>
            <a:off x="8796323" y="4327696"/>
            <a:ext cx="313547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72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miliony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8" name="46 Million Years"/>
          <p:cNvSpPr txBox="1"/>
          <p:nvPr/>
        </p:nvSpPr>
        <p:spPr>
          <a:xfrm>
            <a:off x="8601558" y="5066239"/>
            <a:ext cx="352500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46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79" name="TRIASSIC"/>
          <p:cNvSpPr txBox="1"/>
          <p:nvPr/>
        </p:nvSpPr>
        <p:spPr>
          <a:xfrm>
            <a:off x="5062717" y="5985681"/>
            <a:ext cx="1575752"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err="1">
                <a:ln>
                  <a:noFill/>
                </a:ln>
                <a:solidFill>
                  <a:srgbClr val="FFFFFF"/>
                </a:solidFill>
                <a:effectLst/>
                <a:uLnTx/>
                <a:uFillTx/>
                <a:latin typeface="Helvetica Light"/>
                <a:sym typeface="Helvetica Light"/>
              </a:rPr>
              <a:t>TRIAS</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0" name="49 Million Years"/>
          <p:cNvSpPr txBox="1"/>
          <p:nvPr/>
        </p:nvSpPr>
        <p:spPr>
          <a:xfrm>
            <a:off x="8550758" y="5972981"/>
            <a:ext cx="3525004"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49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1" name="PERMIAN"/>
          <p:cNvSpPr txBox="1"/>
          <p:nvPr/>
        </p:nvSpPr>
        <p:spPr>
          <a:xfrm>
            <a:off x="5092459" y="6942766"/>
            <a:ext cx="1546898"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PERM</a:t>
            </a:r>
          </a:p>
        </p:txBody>
      </p:sp>
      <p:sp>
        <p:nvSpPr>
          <p:cNvPr id="982" name="50 Million Years"/>
          <p:cNvSpPr txBox="1"/>
          <p:nvPr/>
        </p:nvSpPr>
        <p:spPr>
          <a:xfrm>
            <a:off x="8621377" y="6930066"/>
            <a:ext cx="341439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50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3" name="PENNSYLVANIAN"/>
          <p:cNvSpPr txBox="1"/>
          <p:nvPr/>
        </p:nvSpPr>
        <p:spPr>
          <a:xfrm>
            <a:off x="5458630" y="7908920"/>
            <a:ext cx="3137077"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err="1">
                <a:ln>
                  <a:noFill/>
                </a:ln>
                <a:solidFill>
                  <a:srgbClr val="FFFFFF"/>
                </a:solidFill>
                <a:effectLst/>
                <a:uLnTx/>
                <a:uFillTx/>
                <a:latin typeface="Helvetica Light"/>
                <a:sym typeface="Helvetica Light"/>
              </a:rPr>
              <a:t>PENSYL</a:t>
            </a:r>
            <a:r>
              <a:rPr kumimoji="0" lang="pl-PL" sz="3000" b="0" i="0" u="none" strike="noStrike" kern="0" cap="none" spc="0" normalizeH="0" baseline="0" noProof="0" dirty="0" err="1">
                <a:ln>
                  <a:noFill/>
                </a:ln>
                <a:solidFill>
                  <a:srgbClr val="FFFFFF"/>
                </a:solidFill>
                <a:effectLst/>
                <a:uLnTx/>
                <a:uFillTx/>
                <a:latin typeface="Helvetica Light"/>
                <a:sym typeface="Helvetica Light"/>
              </a:rPr>
              <a:t>WAŃSKI</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4" name="30 Million Years"/>
          <p:cNvSpPr txBox="1"/>
          <p:nvPr/>
        </p:nvSpPr>
        <p:spPr>
          <a:xfrm>
            <a:off x="9395556" y="7908920"/>
            <a:ext cx="2641749"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30 </a:t>
            </a:r>
            <a:r>
              <a:rPr kumimoji="0" lang="pl-PL" sz="30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5" name="MISSISSIPPIAN"/>
          <p:cNvSpPr txBox="1"/>
          <p:nvPr/>
        </p:nvSpPr>
        <p:spPr>
          <a:xfrm>
            <a:off x="5187956" y="8774243"/>
            <a:ext cx="3289363"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MI</a:t>
            </a:r>
            <a:r>
              <a:rPr kumimoji="0" lang="pl-PL" sz="3000" b="0" i="0" u="none" strike="noStrike" kern="0" cap="none" spc="0" normalizeH="0" baseline="0" noProof="0" dirty="0">
                <a:ln>
                  <a:noFill/>
                </a:ln>
                <a:solidFill>
                  <a:srgbClr val="FFFFFF"/>
                </a:solidFill>
                <a:effectLst/>
                <a:uLnTx/>
                <a:uFillTx/>
                <a:latin typeface="Helvetica Light"/>
                <a:sym typeface="Helvetica Light"/>
              </a:rPr>
              <a:t>S</a:t>
            </a:r>
            <a:r>
              <a:rPr kumimoji="0" sz="3000" b="0" i="0" u="none" strike="noStrike" kern="0" cap="none" spc="0" normalizeH="0" baseline="0" noProof="0" dirty="0">
                <a:ln>
                  <a:noFill/>
                </a:ln>
                <a:solidFill>
                  <a:srgbClr val="FFFFFF"/>
                </a:solidFill>
                <a:effectLst/>
                <a:uLnTx/>
                <a:uFillTx/>
                <a:latin typeface="Helvetica Light"/>
                <a:sym typeface="Helvetica Light"/>
              </a:rPr>
              <a:t>SI</a:t>
            </a:r>
            <a:r>
              <a:rPr kumimoji="0" lang="pl-PL" sz="3000" b="0" i="0" u="none" strike="noStrike" kern="0" cap="none" spc="0" normalizeH="0" baseline="0" noProof="0" dirty="0">
                <a:ln>
                  <a:noFill/>
                </a:ln>
                <a:solidFill>
                  <a:srgbClr val="FFFFFF"/>
                </a:solidFill>
                <a:effectLst/>
                <a:uLnTx/>
                <a:uFillTx/>
                <a:latin typeface="Helvetica Light"/>
                <a:sym typeface="Helvetica Light"/>
              </a:rPr>
              <a:t>S</a:t>
            </a:r>
            <a:r>
              <a:rPr kumimoji="0" sz="3000" b="0" i="0" u="none" strike="noStrike" kern="0" cap="none" spc="0" normalizeH="0" baseline="0" noProof="0" dirty="0" err="1">
                <a:ln>
                  <a:noFill/>
                </a:ln>
                <a:solidFill>
                  <a:srgbClr val="FFFFFF"/>
                </a:solidFill>
                <a:effectLst/>
                <a:uLnTx/>
                <a:uFillTx/>
                <a:latin typeface="Helvetica Light"/>
                <a:sym typeface="Helvetica Light"/>
              </a:rPr>
              <a:t>SIPIA</a:t>
            </a:r>
            <a:r>
              <a:rPr kumimoji="0" lang="pl-PL" sz="3000" b="0" i="0" u="none" strike="noStrike" kern="0" cap="none" spc="0" normalizeH="0" baseline="0" noProof="0" dirty="0" err="1">
                <a:ln>
                  <a:noFill/>
                </a:ln>
                <a:solidFill>
                  <a:srgbClr val="FFFFFF"/>
                </a:solidFill>
                <a:effectLst/>
                <a:uLnTx/>
                <a:uFillTx/>
                <a:latin typeface="Helvetica Light"/>
                <a:sym typeface="Helvetica Light"/>
              </a:rPr>
              <a:t>ŃSKI</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6" name="35 Million Years"/>
          <p:cNvSpPr txBox="1"/>
          <p:nvPr/>
        </p:nvSpPr>
        <p:spPr>
          <a:xfrm>
            <a:off x="9395555" y="8812343"/>
            <a:ext cx="2641749" cy="564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35 </a:t>
            </a:r>
            <a:r>
              <a:rPr kumimoji="0" lang="pl-PL" sz="30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7" name="DEVONIAN"/>
          <p:cNvSpPr txBox="1"/>
          <p:nvPr/>
        </p:nvSpPr>
        <p:spPr>
          <a:xfrm>
            <a:off x="5003756" y="9706359"/>
            <a:ext cx="2018181"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DE</a:t>
            </a:r>
            <a:r>
              <a:rPr kumimoji="0" lang="pl-PL" sz="3900" b="0" i="0" u="none" strike="noStrike" kern="0" cap="none" spc="0" normalizeH="0" baseline="0" noProof="0" dirty="0">
                <a:ln>
                  <a:noFill/>
                </a:ln>
                <a:solidFill>
                  <a:srgbClr val="FFFFFF"/>
                </a:solidFill>
                <a:effectLst/>
                <a:uLnTx/>
                <a:uFillTx/>
                <a:latin typeface="Helvetica Light"/>
                <a:sym typeface="Helvetica Light"/>
              </a:rPr>
              <a:t>W</a:t>
            </a:r>
            <a:r>
              <a:rPr kumimoji="0" sz="3900" b="0" i="0" u="none" strike="noStrike" kern="0" cap="none" spc="0" normalizeH="0" baseline="0" noProof="0" dirty="0">
                <a:ln>
                  <a:noFill/>
                </a:ln>
                <a:solidFill>
                  <a:srgbClr val="FFFFFF"/>
                </a:solidFill>
                <a:effectLst/>
                <a:uLnTx/>
                <a:uFillTx/>
                <a:latin typeface="Helvetica Light"/>
                <a:sym typeface="Helvetica Light"/>
              </a:rPr>
              <a:t>ON</a:t>
            </a:r>
          </a:p>
        </p:txBody>
      </p:sp>
      <p:sp>
        <p:nvSpPr>
          <p:cNvPr id="988" name="60 Million Years"/>
          <p:cNvSpPr txBox="1"/>
          <p:nvPr/>
        </p:nvSpPr>
        <p:spPr>
          <a:xfrm>
            <a:off x="8634077" y="9693659"/>
            <a:ext cx="341439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60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89" name="SILURIAN"/>
          <p:cNvSpPr txBox="1"/>
          <p:nvPr/>
        </p:nvSpPr>
        <p:spPr>
          <a:xfrm>
            <a:off x="5000989" y="10613100"/>
            <a:ext cx="1769715"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S</a:t>
            </a:r>
            <a:r>
              <a:rPr kumimoji="0" lang="pl-PL" sz="3900" b="0" i="0" u="none" strike="noStrike" kern="0" cap="none" spc="0" normalizeH="0" baseline="0" noProof="0" dirty="0">
                <a:ln>
                  <a:noFill/>
                </a:ln>
                <a:solidFill>
                  <a:srgbClr val="FFFFFF"/>
                </a:solidFill>
                <a:effectLst/>
                <a:uLnTx/>
                <a:uFillTx/>
                <a:latin typeface="Helvetica Light"/>
                <a:sym typeface="Helvetica Light"/>
              </a:rPr>
              <a:t>Y</a:t>
            </a:r>
            <a:r>
              <a:rPr kumimoji="0" sz="3900" b="0" i="0" u="none" strike="noStrike" kern="0" cap="none" spc="0" normalizeH="0" baseline="0" noProof="0" dirty="0" err="1">
                <a:ln>
                  <a:noFill/>
                </a:ln>
                <a:solidFill>
                  <a:srgbClr val="FFFFFF"/>
                </a:solidFill>
                <a:effectLst/>
                <a:uLnTx/>
                <a:uFillTx/>
                <a:latin typeface="Helvetica Light"/>
                <a:sym typeface="Helvetica Light"/>
              </a:rPr>
              <a:t>LUR</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0" name="20 Million Years"/>
          <p:cNvSpPr txBox="1"/>
          <p:nvPr/>
        </p:nvSpPr>
        <p:spPr>
          <a:xfrm>
            <a:off x="8618762" y="10556120"/>
            <a:ext cx="341439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20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1" name="ORDOVICIAN"/>
          <p:cNvSpPr txBox="1"/>
          <p:nvPr/>
        </p:nvSpPr>
        <p:spPr>
          <a:xfrm>
            <a:off x="4739262" y="11484942"/>
            <a:ext cx="2547171"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err="1">
                <a:ln>
                  <a:noFill/>
                </a:ln>
                <a:solidFill>
                  <a:srgbClr val="FFFFFF"/>
                </a:solidFill>
                <a:effectLst/>
                <a:uLnTx/>
                <a:uFillTx/>
                <a:latin typeface="Helvetica Light"/>
                <a:sym typeface="Helvetica Light"/>
              </a:rPr>
              <a:t>ORDO</a:t>
            </a:r>
            <a:r>
              <a:rPr kumimoji="0" lang="pl-PL" sz="3900" b="0" i="0" u="none" strike="noStrike" kern="0" cap="none" spc="0" normalizeH="0" baseline="0" noProof="0" dirty="0">
                <a:ln>
                  <a:noFill/>
                </a:ln>
                <a:solidFill>
                  <a:srgbClr val="FFFFFF"/>
                </a:solidFill>
                <a:effectLst/>
                <a:uLnTx/>
                <a:uFillTx/>
                <a:latin typeface="Helvetica Light"/>
                <a:sym typeface="Helvetica Light"/>
              </a:rPr>
              <a:t>WIK</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2" name="75 Million Years"/>
          <p:cNvSpPr txBox="1"/>
          <p:nvPr/>
        </p:nvSpPr>
        <p:spPr>
          <a:xfrm>
            <a:off x="8618762" y="11484942"/>
            <a:ext cx="3414396"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75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3" name="CAMBRIAN"/>
          <p:cNvSpPr txBox="1"/>
          <p:nvPr/>
        </p:nvSpPr>
        <p:spPr>
          <a:xfrm>
            <a:off x="5072686" y="12349470"/>
            <a:ext cx="1880323"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900" b="0" i="0" u="none" strike="noStrike" kern="0" cap="none" spc="0" normalizeH="0" baseline="0" noProof="0" dirty="0" err="1">
                <a:ln>
                  <a:noFill/>
                </a:ln>
                <a:solidFill>
                  <a:srgbClr val="FFFFFF"/>
                </a:solidFill>
                <a:effectLst/>
                <a:uLnTx/>
                <a:uFillTx/>
                <a:latin typeface="Helvetica Light"/>
                <a:sym typeface="Helvetica Light"/>
              </a:rPr>
              <a:t>K</a:t>
            </a:r>
            <a:r>
              <a:rPr kumimoji="0" sz="3900" b="0" i="0" u="none" strike="noStrike" kern="0" cap="none" spc="0" normalizeH="0" baseline="0" noProof="0" dirty="0" err="1">
                <a:ln>
                  <a:noFill/>
                </a:ln>
                <a:solidFill>
                  <a:srgbClr val="FFFFFF"/>
                </a:solidFill>
                <a:effectLst/>
                <a:uLnTx/>
                <a:uFillTx/>
                <a:latin typeface="Helvetica Light"/>
                <a:sym typeface="Helvetica Light"/>
              </a:rPr>
              <a:t>AMBR</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4" name="100 Million Years"/>
          <p:cNvSpPr txBox="1"/>
          <p:nvPr/>
        </p:nvSpPr>
        <p:spPr>
          <a:xfrm>
            <a:off x="8339601" y="12311370"/>
            <a:ext cx="3693319"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100 </a:t>
            </a:r>
            <a:r>
              <a:rPr kumimoji="0" lang="pl-PL" sz="3900" b="0" i="0" u="none" strike="noStrike" kern="0" cap="none" spc="0" normalizeH="0" baseline="0" noProof="0" dirty="0">
                <a:ln>
                  <a:noFill/>
                </a:ln>
                <a:solidFill>
                  <a:srgbClr val="FFFFFF"/>
                </a:solidFill>
                <a:effectLst/>
                <a:uLnTx/>
                <a:uFillTx/>
                <a:latin typeface="Helvetica Light"/>
                <a:sym typeface="Helvetica Light"/>
              </a:rPr>
              <a:t>milionów lat</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995" name="CARBONIFEROUS"/>
          <p:cNvSpPr txBox="1"/>
          <p:nvPr/>
        </p:nvSpPr>
        <p:spPr>
          <a:xfrm rot="16200000">
            <a:off x="4103068" y="8254689"/>
            <a:ext cx="1751814" cy="53347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1700" b="1">
                <a:solidFill>
                  <a:srgbClr val="FFFFFF"/>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2800" b="1" i="0" u="none" strike="noStrike" kern="0" cap="none" spc="0" normalizeH="0" baseline="0" noProof="0" dirty="0">
                <a:ln>
                  <a:noFill/>
                </a:ln>
                <a:solidFill>
                  <a:srgbClr val="FFFFFF"/>
                </a:solidFill>
                <a:effectLst/>
                <a:uLnTx/>
                <a:uFillTx/>
                <a:latin typeface="Helvetica"/>
                <a:sym typeface="Helvetica"/>
              </a:rPr>
              <a:t>KARBON</a:t>
            </a:r>
            <a:endParaRPr kumimoji="0" sz="2800" b="1" i="0" u="none" strike="noStrike" kern="0" cap="none" spc="0" normalizeH="0" baseline="0" noProof="0" dirty="0">
              <a:ln>
                <a:noFill/>
              </a:ln>
              <a:solidFill>
                <a:srgbClr val="FFFFFF"/>
              </a:solidFill>
              <a:effectLst/>
              <a:uLnTx/>
              <a:uFillTx/>
              <a:latin typeface="Helvetica"/>
              <a:sym typeface="Helvetica"/>
            </a:endParaRPr>
          </a:p>
        </p:txBody>
      </p:sp>
      <p:sp>
        <p:nvSpPr>
          <p:cNvPr id="996" name="PRECAMBRIAN"/>
          <p:cNvSpPr txBox="1"/>
          <p:nvPr/>
        </p:nvSpPr>
        <p:spPr>
          <a:xfrm>
            <a:off x="4558923" y="13136628"/>
            <a:ext cx="2907848" cy="702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pl-PL" sz="3900" b="0" i="0" u="none" strike="noStrike" kern="0" cap="none" spc="0" normalizeH="0" baseline="0" noProof="0" dirty="0">
                <a:ln>
                  <a:noFill/>
                </a:ln>
                <a:solidFill>
                  <a:srgbClr val="FFFFFF"/>
                </a:solidFill>
                <a:effectLst/>
                <a:uLnTx/>
                <a:uFillTx/>
                <a:latin typeface="Helvetica Light"/>
                <a:sym typeface="Helvetica Light"/>
              </a:rPr>
              <a:t>PREKAMBR</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grpSp>
        <p:nvGrpSpPr>
          <p:cNvPr id="38" name="Group 37">
            <a:extLst>
              <a:ext uri="{FF2B5EF4-FFF2-40B4-BE49-F238E27FC236}">
                <a16:creationId xmlns:a16="http://schemas.microsoft.com/office/drawing/2014/main" xmlns="" id="{915E58E0-59B1-BC46-8FE0-0AE4E77833D5}"/>
              </a:ext>
            </a:extLst>
          </p:cNvPr>
          <p:cNvGrpSpPr/>
          <p:nvPr/>
        </p:nvGrpSpPr>
        <p:grpSpPr>
          <a:xfrm>
            <a:off x="-195870" y="2154782"/>
            <a:ext cx="12814301" cy="11811001"/>
            <a:chOff x="-195870" y="2154782"/>
            <a:chExt cx="12814301" cy="11811001"/>
          </a:xfrm>
        </p:grpSpPr>
        <p:sp>
          <p:nvSpPr>
            <p:cNvPr id="39" name="Rectangle">
              <a:extLst>
                <a:ext uri="{FF2B5EF4-FFF2-40B4-BE49-F238E27FC236}">
                  <a16:creationId xmlns:a16="http://schemas.microsoft.com/office/drawing/2014/main" xmlns="" id="{958E3259-DB65-0140-B191-0B7577BBC326}"/>
                </a:ext>
              </a:extLst>
            </p:cNvPr>
            <p:cNvSpPr/>
            <p:nvPr/>
          </p:nvSpPr>
          <p:spPr>
            <a:xfrm>
              <a:off x="-195870" y="2154782"/>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defTabSz="914400">
                <a:buClr>
                  <a:srgbClr val="000000"/>
                </a:buClr>
                <a:defRPr>
                  <a:uFill>
                    <a:solidFill>
                      <a:srgbClr val="000000"/>
                    </a:solidFill>
                  </a:uFill>
                </a:defRPr>
              </a:pPr>
              <a:endParaRPr>
                <a:uFill>
                  <a:solidFill>
                    <a:srgbClr val="000000"/>
                  </a:solidFill>
                </a:uFill>
              </a:endParaRPr>
            </a:p>
          </p:txBody>
        </p:sp>
        <p:sp>
          <p:nvSpPr>
            <p:cNvPr id="40" name="According to Evolution">
              <a:extLst>
                <a:ext uri="{FF2B5EF4-FFF2-40B4-BE49-F238E27FC236}">
                  <a16:creationId xmlns:a16="http://schemas.microsoft.com/office/drawing/2014/main" xmlns="" id="{1EE41103-4716-6A45-8BED-6B6191CC88BA}"/>
                </a:ext>
              </a:extLst>
            </p:cNvPr>
            <p:cNvSpPr txBox="1"/>
            <p:nvPr/>
          </p:nvSpPr>
          <p:spPr>
            <a:xfrm>
              <a:off x="765908" y="11853351"/>
              <a:ext cx="10261602"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pl-PL" dirty="0"/>
                <a:t>Według Ewolucji</a:t>
              </a:r>
              <a:endParaRPr dirty="0"/>
            </a:p>
          </p:txBody>
        </p:sp>
        <p:sp>
          <p:nvSpPr>
            <p:cNvPr id="41" name="Line">
              <a:extLst>
                <a:ext uri="{FF2B5EF4-FFF2-40B4-BE49-F238E27FC236}">
                  <a16:creationId xmlns:a16="http://schemas.microsoft.com/office/drawing/2014/main" xmlns="" id="{4C23CF5D-E31E-ED4E-AAB3-AB885526898D}"/>
                </a:ext>
              </a:extLst>
            </p:cNvPr>
            <p:cNvSpPr/>
            <p:nvPr/>
          </p:nvSpPr>
          <p:spPr>
            <a:xfrm flipH="1">
              <a:off x="11791264" y="2495534"/>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sz="1200">
                <a:latin typeface="Helvetica"/>
                <a:ea typeface="Helvetica"/>
                <a:cs typeface="Helvetica"/>
                <a:sym typeface="Helvetica"/>
              </a:endParaRPr>
            </a:p>
          </p:txBody>
        </p:sp>
        <p:sp>
          <p:nvSpPr>
            <p:cNvPr id="42" name="3.5 Billion Years">
              <a:extLst>
                <a:ext uri="{FF2B5EF4-FFF2-40B4-BE49-F238E27FC236}">
                  <a16:creationId xmlns:a16="http://schemas.microsoft.com/office/drawing/2014/main" xmlns="" id="{FDBA856B-5863-504B-983C-9D90F2F219DA}"/>
                </a:ext>
              </a:extLst>
            </p:cNvPr>
            <p:cNvSpPr txBox="1"/>
            <p:nvPr/>
          </p:nvSpPr>
          <p:spPr>
            <a:xfrm>
              <a:off x="1197711" y="2504327"/>
              <a:ext cx="9398002"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dirty="0"/>
                <a:t>3.5 </a:t>
              </a:r>
              <a:r>
                <a:rPr lang="pl-PL" dirty="0"/>
                <a:t>Miliardy Lat</a:t>
              </a:r>
              <a:endParaRPr dirty="0"/>
            </a:p>
          </p:txBody>
        </p:sp>
      </p:grpSp>
    </p:spTree>
    <p:extLst>
      <p:ext uri="{BB962C8B-B14F-4D97-AF65-F5344CB8AC3E}">
        <p14:creationId xmlns:p14="http://schemas.microsoft.com/office/powerpoint/2010/main" val="747400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4"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65" name="Uniformitarian Naturalism"/>
          <p:cNvSpPr txBox="1"/>
          <p:nvPr/>
        </p:nvSpPr>
        <p:spPr>
          <a:xfrm>
            <a:off x="889000" y="965200"/>
            <a:ext cx="22860000" cy="2133600"/>
          </a:xfrm>
          <a:prstGeom prst="rect">
            <a:avLst/>
          </a:prstGeom>
          <a:extLst>
            <a:ext uri="{C572A759-6A51-4108-AA02-DFA0A04FC94B}">
              <ma14:wrappingTextBoxFlag xmlns:ma14="http://schemas.microsoft.com/office/mac/drawingml/2011/main" val="1"/>
            </a:ext>
          </a:extLst>
        </p:spPr>
        <p:txBody>
          <a:bodyPr lIns="0" tIns="0" rIns="0" bIns="0"/>
          <a:lstStyle>
            <a:lvl1pPr defTabSz="914400">
              <a:spcBef>
                <a:spcPts val="2300"/>
              </a:spcBef>
              <a:buClr>
                <a:srgbClr val="FFFEEC"/>
              </a:buClr>
              <a:buFont typeface="GoudyTwenty"/>
              <a:defRPr sz="9600">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lvl1pPr>
          </a:lstStyle>
          <a:p>
            <a:pPr>
              <a:defRPr sz="7200">
                <a:latin typeface="DejaVu Sans Condensed"/>
                <a:ea typeface="DejaVu Sans Condensed"/>
                <a:cs typeface="DejaVu Sans Condensed"/>
                <a:sym typeface="DejaVu Sans Condensed"/>
              </a:defRPr>
            </a:pPr>
            <a:r>
              <a:rPr lang="pl-PL" sz="8800" dirty="0"/>
              <a:t>Naturalizm </a:t>
            </a:r>
            <a:r>
              <a:rPr lang="pl-PL" sz="8800" dirty="0" err="1"/>
              <a:t>uniformitarystyczny</a:t>
            </a:r>
            <a:endParaRPr sz="8800" dirty="0">
              <a:sym typeface="GoudyTwenty"/>
            </a:endParaRPr>
          </a:p>
        </p:txBody>
      </p:sp>
      <p:sp>
        <p:nvSpPr>
          <p:cNvPr id="1366" name="Nature is all that exists.…"/>
          <p:cNvSpPr txBox="1">
            <a:spLocks noGrp="1"/>
          </p:cNvSpPr>
          <p:nvPr>
            <p:ph type="body" idx="1"/>
          </p:nvPr>
        </p:nvSpPr>
        <p:spPr>
          <a:xfrm>
            <a:off x="1881187" y="3797300"/>
            <a:ext cx="20866101" cy="8559801"/>
          </a:xfrm>
          <a:prstGeom prst="rect">
            <a:avLst/>
          </a:prstGeom>
          <a:effectLst/>
        </p:spPr>
        <p:txBody>
          <a:bodyPr/>
          <a:lstStyle/>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pl-PL" dirty="0">
                <a:solidFill>
                  <a:srgbClr val="FFFFCC"/>
                </a:solidFill>
              </a:rPr>
              <a:t>Przyroda jest wszystkim, co istnieje.</a:t>
            </a:r>
            <a:endParaRPr dirty="0">
              <a:solidFill>
                <a:srgbClr val="FFFFCC"/>
              </a:solidFill>
            </a:endParaRP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pl-PL" dirty="0">
                <a:solidFill>
                  <a:srgbClr val="FFFFCC"/>
                </a:solidFill>
              </a:rPr>
              <a:t>Wszystko może, i w istocie musi</a:t>
            </a:r>
            <a:r>
              <a:rPr dirty="0">
                <a:solidFill>
                  <a:srgbClr val="FFFFCC"/>
                </a:solidFill>
              </a:rPr>
              <a:t> </a:t>
            </a:r>
            <a:r>
              <a:rPr lang="pl-PL" dirty="0">
                <a:solidFill>
                  <a:srgbClr val="FFFFCC"/>
                </a:solidFill>
              </a:rPr>
              <a:t>być wyjaśniane upływem </a:t>
            </a:r>
            <a:r>
              <a:rPr lang="pl-PL" dirty="0">
                <a:solidFill>
                  <a:srgbClr val="F6A029"/>
                </a:solidFill>
                <a:uFill>
                  <a:solidFill>
                    <a:srgbClr val="F6A029"/>
                  </a:solidFill>
                </a:uFill>
              </a:rPr>
              <a:t>czasu, przypadkiem </a:t>
            </a:r>
            <a:r>
              <a:rPr lang="pl-PL" dirty="0">
                <a:solidFill>
                  <a:srgbClr val="FFFFCC"/>
                </a:solidFill>
              </a:rPr>
              <a:t>i</a:t>
            </a:r>
            <a:r>
              <a:rPr lang="pl-PL" dirty="0"/>
              <a:t> </a:t>
            </a:r>
            <a:r>
              <a:rPr lang="pl-PL" dirty="0">
                <a:solidFill>
                  <a:srgbClr val="F6A029"/>
                </a:solidFill>
                <a:uFill>
                  <a:solidFill>
                    <a:srgbClr val="F6A029"/>
                  </a:solidFill>
                </a:uFill>
              </a:rPr>
              <a:t>prawami przyrody </a:t>
            </a:r>
            <a:r>
              <a:rPr lang="pl-PL" dirty="0">
                <a:solidFill>
                  <a:srgbClr val="FFFFCC"/>
                </a:solidFill>
              </a:rPr>
              <a:t>działającymi na materię</a:t>
            </a:r>
            <a:r>
              <a:rPr dirty="0">
                <a:solidFill>
                  <a:srgbClr val="FFFFCC"/>
                </a:solidFill>
              </a:rPr>
              <a:t>.</a:t>
            </a:r>
          </a:p>
          <a:p>
            <a:pPr marL="1143000" indent="-1143000">
              <a:spcBef>
                <a:spcPts val="4000"/>
              </a:spcBef>
              <a:buSzPct val="100000"/>
              <a:buAutoNum type="arabicPeriod"/>
              <a:defRPr>
                <a:effectLst>
                  <a:outerShdw blurRad="38100" dist="38100" dir="2700000" rotWithShape="0">
                    <a:srgbClr val="000000">
                      <a:alpha val="43137"/>
                    </a:srgbClr>
                  </a:outerShdw>
                </a:effectLst>
              </a:defRPr>
            </a:pPr>
            <a:r>
              <a:rPr lang="pl-PL" dirty="0">
                <a:solidFill>
                  <a:srgbClr val="FFFFCC"/>
                </a:solidFill>
              </a:rPr>
              <a:t>Procesy zmian geologicznych zawsze zachodziły w przeszłości</a:t>
            </a:r>
            <a:r>
              <a:rPr lang="pl-PL" dirty="0"/>
              <a:t> </a:t>
            </a:r>
            <a:r>
              <a:rPr lang="pl-PL" dirty="0">
                <a:solidFill>
                  <a:srgbClr val="F6A029"/>
                </a:solidFill>
                <a:uFill>
                  <a:solidFill>
                    <a:srgbClr val="F6A029"/>
                  </a:solidFill>
                </a:uFill>
              </a:rPr>
              <a:t>w tym samym tempie</a:t>
            </a:r>
            <a:r>
              <a:rPr dirty="0">
                <a:solidFill>
                  <a:srgbClr val="F6A029"/>
                </a:solidFill>
                <a:uFill>
                  <a:solidFill>
                    <a:srgbClr val="F6A029"/>
                  </a:solidFill>
                </a:uFill>
              </a:rPr>
              <a:t>, </a:t>
            </a:r>
            <a:r>
              <a:rPr lang="pl-PL" dirty="0">
                <a:solidFill>
                  <a:srgbClr val="F6A029"/>
                </a:solidFill>
                <a:uFill>
                  <a:solidFill>
                    <a:srgbClr val="F6A029"/>
                  </a:solidFill>
                </a:uFill>
              </a:rPr>
              <a:t>częstotliwości i natężeniu </a:t>
            </a:r>
            <a:r>
              <a:rPr lang="pl-PL" dirty="0"/>
              <a:t>jak obecnie</a:t>
            </a:r>
            <a:r>
              <a:rPr dirty="0"/>
              <a:t>.</a:t>
            </a:r>
          </a:p>
        </p:txBody>
      </p:sp>
      <p:sp>
        <p:nvSpPr>
          <p:cNvPr id="1367" name="Line"/>
          <p:cNvSpPr/>
          <p:nvPr/>
        </p:nvSpPr>
        <p:spPr>
          <a:xfrm>
            <a:off x="2889212" y="2882900"/>
            <a:ext cx="18427777"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66">
                                            <p:bg/>
                                          </p:spTgt>
                                        </p:tgtEl>
                                        <p:attrNameLst>
                                          <p:attrName>style.visibility</p:attrName>
                                        </p:attrNameLst>
                                      </p:cBhvr>
                                      <p:to>
                                        <p:strVal val="visible"/>
                                      </p:to>
                                    </p:set>
                                    <p:animEffect transition="in" filter="dissolve">
                                      <p:cBhvr>
                                        <p:cTn id="7" dur="250"/>
                                        <p:tgtEl>
                                          <p:spTgt spid="1366">
                                            <p:bg/>
                                          </p:spTgt>
                                        </p:tgtEl>
                                      </p:cBhvr>
                                    </p:animEffect>
                                  </p:childTnLst>
                                </p:cTn>
                              </p:par>
                              <p:par>
                                <p:cTn id="8" presetID="9" presetClass="entr" presetSubtype="0" fill="hold" grpId="1" nodeType="withEffect">
                                  <p:stCondLst>
                                    <p:cond delay="0"/>
                                  </p:stCondLst>
                                  <p:iterate>
                                    <p:tmAbs val="0"/>
                                  </p:iterate>
                                  <p:childTnLst>
                                    <p:set>
                                      <p:cBhvr>
                                        <p:cTn id="9" fill="hold"/>
                                        <p:tgtEl>
                                          <p:spTgt spid="1366">
                                            <p:txEl>
                                              <p:pRg st="0" end="0"/>
                                            </p:txEl>
                                          </p:spTgt>
                                        </p:tgtEl>
                                        <p:attrNameLst>
                                          <p:attrName>style.visibility</p:attrName>
                                        </p:attrNameLst>
                                      </p:cBhvr>
                                      <p:to>
                                        <p:strVal val="visible"/>
                                      </p:to>
                                    </p:set>
                                    <p:animEffect transition="in" filter="dissolve">
                                      <p:cBhvr>
                                        <p:cTn id="10" dur="250"/>
                                        <p:tgtEl>
                                          <p:spTgt spid="1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1366">
                                            <p:txEl>
                                              <p:pRg st="1" end="1"/>
                                            </p:txEl>
                                          </p:spTgt>
                                        </p:tgtEl>
                                        <p:attrNameLst>
                                          <p:attrName>style.visibility</p:attrName>
                                        </p:attrNameLst>
                                      </p:cBhvr>
                                      <p:to>
                                        <p:strVal val="visible"/>
                                      </p:to>
                                    </p:set>
                                    <p:animEffect transition="in" filter="dissolve">
                                      <p:cBhvr>
                                        <p:cTn id="15" dur="250"/>
                                        <p:tgtEl>
                                          <p:spTgt spid="1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1366">
                                            <p:txEl>
                                              <p:pRg st="2" end="2"/>
                                            </p:txEl>
                                          </p:spTgt>
                                        </p:tgtEl>
                                        <p:attrNameLst>
                                          <p:attrName>style.visibility</p:attrName>
                                        </p:attrNameLst>
                                      </p:cBhvr>
                                      <p:to>
                                        <p:strVal val="visible"/>
                                      </p:to>
                                    </p:set>
                                    <p:animEffect transition="in" filter="dissolve">
                                      <p:cBhvr>
                                        <p:cTn id="20" dur="250"/>
                                        <p:tgtEl>
                                          <p:spTgt spid="13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1" build="p" bldLvl="5"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9"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sp>
        <p:nvSpPr>
          <p:cNvPr id="1370"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71" name="image30.png" descr="image30.png"/>
          <p:cNvPicPr>
            <a:picLocks noChangeAspect="1"/>
          </p:cNvPicPr>
          <p:nvPr/>
        </p:nvPicPr>
        <p:blipFill>
          <a:blip r:embed="rId3">
            <a:extLst/>
          </a:blip>
          <a:stretch>
            <a:fillRect/>
          </a:stretch>
        </p:blipFill>
        <p:spPr>
          <a:xfrm>
            <a:off x="3099281" y="2260603"/>
            <a:ext cx="3556465" cy="9559926"/>
          </a:xfrm>
          <a:prstGeom prst="rect">
            <a:avLst/>
          </a:prstGeom>
        </p:spPr>
      </p:pic>
      <p:sp>
        <p:nvSpPr>
          <p:cNvPr id="1372" name="Old-earth geologist"/>
          <p:cNvSpPr txBox="1"/>
          <p:nvPr/>
        </p:nvSpPr>
        <p:spPr>
          <a:xfrm>
            <a:off x="419100" y="933490"/>
            <a:ext cx="10629900"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pl-PL" sz="7200" b="1" dirty="0">
                <a:latin typeface="+mj-lt"/>
                <a:ea typeface="+mj-ea"/>
                <a:cs typeface="+mj-cs"/>
                <a:sym typeface="Calibri"/>
              </a:rPr>
              <a:t>Geolog Starej Ziemi</a:t>
            </a:r>
            <a:endParaRPr sz="7200" b="1" dirty="0">
              <a:latin typeface="+mj-lt"/>
              <a:ea typeface="+mj-ea"/>
              <a:cs typeface="+mj-cs"/>
              <a:sym typeface="Calibri"/>
            </a:endParaRPr>
          </a:p>
        </p:txBody>
      </p:sp>
      <p:sp>
        <p:nvSpPr>
          <p:cNvPr id="1373" name="Christian"/>
          <p:cNvSpPr txBox="1"/>
          <p:nvPr/>
        </p:nvSpPr>
        <p:spPr>
          <a:xfrm>
            <a:off x="11887200" y="984290"/>
            <a:ext cx="11874500"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sz="7200" b="1" dirty="0">
                <a:latin typeface="+mj-lt"/>
                <a:ea typeface="+mj-ea"/>
                <a:cs typeface="+mj-cs"/>
                <a:sym typeface="Calibri"/>
              </a:rPr>
              <a:t>C</a:t>
            </a:r>
            <a:r>
              <a:rPr lang="pl-PL" sz="7200" b="1" dirty="0" err="1">
                <a:latin typeface="+mj-lt"/>
                <a:ea typeface="+mj-ea"/>
                <a:cs typeface="+mj-cs"/>
                <a:sym typeface="Calibri"/>
              </a:rPr>
              <a:t>hrześcijanin</a:t>
            </a:r>
            <a:endParaRPr sz="7200" b="1" dirty="0">
              <a:latin typeface="+mj-lt"/>
              <a:ea typeface="+mj-ea"/>
              <a:cs typeface="+mj-cs"/>
              <a:sym typeface="Calibri"/>
            </a:endParaRPr>
          </a:p>
        </p:txBody>
      </p:sp>
      <p:sp>
        <p:nvSpPr>
          <p:cNvPr id="1374" name="Line"/>
          <p:cNvSpPr/>
          <p:nvPr/>
        </p:nvSpPr>
        <p:spPr>
          <a:xfrm>
            <a:off x="6437808" y="7407275"/>
            <a:ext cx="1123257"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5" name="Line"/>
          <p:cNvSpPr/>
          <p:nvPr/>
        </p:nvSpPr>
        <p:spPr>
          <a:xfrm>
            <a:off x="14757400" y="7366000"/>
            <a:ext cx="1123256" cy="3955"/>
          </a:xfrm>
          <a:prstGeom prst="line">
            <a:avLst/>
          </a:prstGeom>
          <a:ln w="254000">
            <a:solidFill>
              <a:srgbClr val="F6A029"/>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6" name="Line"/>
          <p:cNvSpPr/>
          <p:nvPr/>
        </p:nvSpPr>
        <p:spPr>
          <a:xfrm flipH="1" flipV="1">
            <a:off x="14859001" y="7251700"/>
            <a:ext cx="19149"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7" name="Line"/>
          <p:cNvSpPr/>
          <p:nvPr/>
        </p:nvSpPr>
        <p:spPr>
          <a:xfrm flipH="1" flipV="1">
            <a:off x="7594600" y="7289800"/>
            <a:ext cx="19148" cy="4616252"/>
          </a:xfrm>
          <a:prstGeom prst="line">
            <a:avLst/>
          </a:prstGeom>
          <a:ln w="2540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78" name="Rectangle"/>
          <p:cNvSpPr/>
          <p:nvPr/>
        </p:nvSpPr>
        <p:spPr>
          <a:xfrm>
            <a:off x="914400" y="12065000"/>
            <a:ext cx="10604500" cy="1600200"/>
          </a:xfrm>
          <a:prstGeom prst="rect">
            <a:avLst/>
          </a:prstGeom>
          <a:blipFill>
            <a:blip r:embed="rId4"/>
          </a:blip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79" name="Naturalistic Assumptions"/>
          <p:cNvSpPr txBox="1"/>
          <p:nvPr/>
        </p:nvSpPr>
        <p:spPr>
          <a:xfrm>
            <a:off x="903968" y="12490492"/>
            <a:ext cx="10629901"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FFFFFF"/>
                </a:solidFill>
                <a:uFill>
                  <a:solidFill>
                    <a:srgbClr val="FFFFFF"/>
                  </a:solidFill>
                </a:uFill>
                <a:latin typeface="+mj-lt"/>
                <a:ea typeface="+mj-ea"/>
                <a:cs typeface="+mj-cs"/>
                <a:sym typeface="Calibri"/>
              </a:defRPr>
            </a:lvl1pPr>
          </a:lstStyle>
          <a:p>
            <a:pPr>
              <a:defRPr sz="6400" b="0">
                <a:latin typeface="Gill Sans"/>
                <a:ea typeface="Gill Sans"/>
                <a:cs typeface="Gill Sans"/>
                <a:sym typeface="Gill Sans"/>
              </a:defRPr>
            </a:pPr>
            <a:r>
              <a:rPr lang="pl-PL" sz="7200" b="1" dirty="0">
                <a:latin typeface="+mj-lt"/>
                <a:ea typeface="+mj-ea"/>
                <a:cs typeface="+mj-cs"/>
                <a:sym typeface="Calibri"/>
              </a:rPr>
              <a:t>Założenia naturalistyczne</a:t>
            </a:r>
            <a:endParaRPr sz="7200" b="1" dirty="0">
              <a:latin typeface="+mj-lt"/>
              <a:ea typeface="+mj-ea"/>
              <a:cs typeface="+mj-cs"/>
              <a:sym typeface="Calibri"/>
            </a:endParaRPr>
          </a:p>
        </p:txBody>
      </p:sp>
      <p:sp>
        <p:nvSpPr>
          <p:cNvPr id="1380" name="Rectangle"/>
          <p:cNvSpPr/>
          <p:nvPr/>
        </p:nvSpPr>
        <p:spPr>
          <a:xfrm>
            <a:off x="13677900" y="12065000"/>
            <a:ext cx="9169400" cy="1600200"/>
          </a:xfrm>
          <a:prstGeom prst="rect">
            <a:avLst/>
          </a:prstGeom>
          <a:solidFill>
            <a:srgbClr val="FFFB00"/>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1" name="Biblical Assumptions"/>
          <p:cNvSpPr txBox="1"/>
          <p:nvPr/>
        </p:nvSpPr>
        <p:spPr>
          <a:xfrm>
            <a:off x="12365270" y="12487736"/>
            <a:ext cx="11874501" cy="82541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uFill>
                  <a:solidFill>
                    <a:srgbClr val="000000"/>
                  </a:solidFill>
                </a:uFill>
                <a:latin typeface="+mj-lt"/>
                <a:ea typeface="+mj-ea"/>
                <a:cs typeface="+mj-cs"/>
                <a:sym typeface="Calibri"/>
              </a:defRPr>
            </a:lvl1pPr>
          </a:lstStyle>
          <a:p>
            <a:pPr>
              <a:defRPr sz="6400" b="0">
                <a:latin typeface="Gill Sans"/>
                <a:ea typeface="Gill Sans"/>
                <a:cs typeface="Gill Sans"/>
                <a:sym typeface="Gill Sans"/>
              </a:defRPr>
            </a:pPr>
            <a:r>
              <a:rPr lang="pl-PL" sz="7200" b="1" dirty="0">
                <a:latin typeface="+mj-lt"/>
                <a:ea typeface="+mj-ea"/>
                <a:cs typeface="+mj-cs"/>
                <a:sym typeface="Calibri"/>
              </a:rPr>
              <a:t>Założenia biblijne</a:t>
            </a:r>
            <a:endParaRPr sz="7200" b="1" dirty="0">
              <a:latin typeface="+mj-lt"/>
              <a:ea typeface="+mj-ea"/>
              <a:cs typeface="+mj-cs"/>
              <a:sym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74"/>
                                        </p:tgtEl>
                                        <p:attrNameLst>
                                          <p:attrName>style.visibility</p:attrName>
                                        </p:attrNameLst>
                                      </p:cBhvr>
                                      <p:to>
                                        <p:strVal val="visible"/>
                                      </p:to>
                                    </p:set>
                                    <p:animEffect transition="in" filter="wipe(left)">
                                      <p:cBhvr>
                                        <p:cTn id="7" dur="250"/>
                                        <p:tgtEl>
                                          <p:spTgt spid="1374"/>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377"/>
                                        </p:tgtEl>
                                        <p:attrNameLst>
                                          <p:attrName>style.visibility</p:attrName>
                                        </p:attrNameLst>
                                      </p:cBhvr>
                                      <p:to>
                                        <p:strVal val="visible"/>
                                      </p:to>
                                    </p:set>
                                    <p:animEffect transition="in" filter="wipe(up)">
                                      <p:cBhvr>
                                        <p:cTn id="11" dur="500"/>
                                        <p:tgtEl>
                                          <p:spTgt spid="1377"/>
                                        </p:tgtEl>
                                      </p:cBhvr>
                                    </p:animEffect>
                                  </p:childTnLst>
                                </p:cTn>
                              </p:par>
                            </p:childTnLst>
                          </p:cTn>
                        </p:par>
                        <p:par>
                          <p:cTn id="12" fill="hold">
                            <p:stCondLst>
                              <p:cond delay="750"/>
                            </p:stCondLst>
                            <p:childTnLst>
                              <p:par>
                                <p:cTn id="13" presetID="22" presetClass="entr" presetSubtype="1" fill="hold" grpId="3" nodeType="afterEffect">
                                  <p:stCondLst>
                                    <p:cond delay="0"/>
                                  </p:stCondLst>
                                  <p:iterate>
                                    <p:tmAbs val="0"/>
                                  </p:iterate>
                                  <p:childTnLst>
                                    <p:set>
                                      <p:cBhvr>
                                        <p:cTn id="14" fill="hold"/>
                                        <p:tgtEl>
                                          <p:spTgt spid="1379"/>
                                        </p:tgtEl>
                                        <p:attrNameLst>
                                          <p:attrName>style.visibility</p:attrName>
                                        </p:attrNameLst>
                                      </p:cBhvr>
                                      <p:to>
                                        <p:strVal val="visible"/>
                                      </p:to>
                                    </p:set>
                                    <p:animEffect transition="in" filter="wipe(up)">
                                      <p:cBhvr>
                                        <p:cTn id="15" dur="500"/>
                                        <p:tgtEl>
                                          <p:spTgt spid="1379"/>
                                        </p:tgtEl>
                                      </p:cBhvr>
                                    </p:animEffect>
                                  </p:childTnLst>
                                </p:cTn>
                              </p:par>
                              <p:par>
                                <p:cTn id="16" presetID="22" presetClass="entr" presetSubtype="1" fill="hold" grpId="4" nodeType="withEffect">
                                  <p:stCondLst>
                                    <p:cond delay="0"/>
                                  </p:stCondLst>
                                  <p:iterate>
                                    <p:tmAbs val="0"/>
                                  </p:iterate>
                                  <p:childTnLst>
                                    <p:set>
                                      <p:cBhvr>
                                        <p:cTn id="17" fill="hold"/>
                                        <p:tgtEl>
                                          <p:spTgt spid="1378"/>
                                        </p:tgtEl>
                                        <p:attrNameLst>
                                          <p:attrName>style.visibility</p:attrName>
                                        </p:attrNameLst>
                                      </p:cBhvr>
                                      <p:to>
                                        <p:strVal val="visible"/>
                                      </p:to>
                                    </p:set>
                                    <p:animEffect transition="in" filter="wipe(up)">
                                      <p:cBhvr>
                                        <p:cTn id="18" dur="500"/>
                                        <p:tgtEl>
                                          <p:spTgt spid="13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5" nodeType="clickEffect">
                                  <p:stCondLst>
                                    <p:cond delay="0"/>
                                  </p:stCondLst>
                                  <p:iterate>
                                    <p:tmAbs val="0"/>
                                  </p:iterate>
                                  <p:childTnLst>
                                    <p:set>
                                      <p:cBhvr>
                                        <p:cTn id="22" fill="hold"/>
                                        <p:tgtEl>
                                          <p:spTgt spid="1375"/>
                                        </p:tgtEl>
                                        <p:attrNameLst>
                                          <p:attrName>style.visibility</p:attrName>
                                        </p:attrNameLst>
                                      </p:cBhvr>
                                      <p:to>
                                        <p:strVal val="visible"/>
                                      </p:to>
                                    </p:set>
                                    <p:animEffect transition="in" filter="wipe(right)">
                                      <p:cBhvr>
                                        <p:cTn id="23" dur="250"/>
                                        <p:tgtEl>
                                          <p:spTgt spid="1375"/>
                                        </p:tgtEl>
                                      </p:cBhvr>
                                    </p:animEffect>
                                  </p:childTnLst>
                                </p:cTn>
                              </p:par>
                            </p:childTnLst>
                          </p:cTn>
                        </p:par>
                        <p:par>
                          <p:cTn id="24" fill="hold">
                            <p:stCondLst>
                              <p:cond delay="250"/>
                            </p:stCondLst>
                            <p:childTnLst>
                              <p:par>
                                <p:cTn id="25" presetID="22" presetClass="entr" presetSubtype="1" fill="hold" grpId="6" nodeType="afterEffect">
                                  <p:stCondLst>
                                    <p:cond delay="0"/>
                                  </p:stCondLst>
                                  <p:iterate>
                                    <p:tmAbs val="0"/>
                                  </p:iterate>
                                  <p:childTnLst>
                                    <p:set>
                                      <p:cBhvr>
                                        <p:cTn id="26" fill="hold"/>
                                        <p:tgtEl>
                                          <p:spTgt spid="1376"/>
                                        </p:tgtEl>
                                        <p:attrNameLst>
                                          <p:attrName>style.visibility</p:attrName>
                                        </p:attrNameLst>
                                      </p:cBhvr>
                                      <p:to>
                                        <p:strVal val="visible"/>
                                      </p:to>
                                    </p:set>
                                    <p:animEffect transition="in" filter="wipe(up)">
                                      <p:cBhvr>
                                        <p:cTn id="27" dur="500"/>
                                        <p:tgtEl>
                                          <p:spTgt spid="1376"/>
                                        </p:tgtEl>
                                      </p:cBhvr>
                                    </p:animEffect>
                                  </p:childTnLst>
                                </p:cTn>
                              </p:par>
                            </p:childTnLst>
                          </p:cTn>
                        </p:par>
                        <p:par>
                          <p:cTn id="28" fill="hold">
                            <p:stCondLst>
                              <p:cond delay="750"/>
                            </p:stCondLst>
                            <p:childTnLst>
                              <p:par>
                                <p:cTn id="29" presetID="22" presetClass="entr" presetSubtype="1" fill="hold" grpId="7" nodeType="afterEffect">
                                  <p:stCondLst>
                                    <p:cond delay="0"/>
                                  </p:stCondLst>
                                  <p:iterate>
                                    <p:tmAbs val="0"/>
                                  </p:iterate>
                                  <p:childTnLst>
                                    <p:set>
                                      <p:cBhvr>
                                        <p:cTn id="30" fill="hold"/>
                                        <p:tgtEl>
                                          <p:spTgt spid="1381"/>
                                        </p:tgtEl>
                                        <p:attrNameLst>
                                          <p:attrName>style.visibility</p:attrName>
                                        </p:attrNameLst>
                                      </p:cBhvr>
                                      <p:to>
                                        <p:strVal val="visible"/>
                                      </p:to>
                                    </p:set>
                                    <p:animEffect transition="in" filter="wipe(up)">
                                      <p:cBhvr>
                                        <p:cTn id="31" dur="500"/>
                                        <p:tgtEl>
                                          <p:spTgt spid="1381"/>
                                        </p:tgtEl>
                                      </p:cBhvr>
                                    </p:animEffect>
                                  </p:childTnLst>
                                </p:cTn>
                              </p:par>
                              <p:par>
                                <p:cTn id="32" presetID="22" presetClass="entr" presetSubtype="1" fill="hold" grpId="8" nodeType="withEffect">
                                  <p:stCondLst>
                                    <p:cond delay="0"/>
                                  </p:stCondLst>
                                  <p:iterate>
                                    <p:tmAbs val="0"/>
                                  </p:iterate>
                                  <p:childTnLst>
                                    <p:set>
                                      <p:cBhvr>
                                        <p:cTn id="33" fill="hold"/>
                                        <p:tgtEl>
                                          <p:spTgt spid="1380"/>
                                        </p:tgtEl>
                                        <p:attrNameLst>
                                          <p:attrName>style.visibility</p:attrName>
                                        </p:attrNameLst>
                                      </p:cBhvr>
                                      <p:to>
                                        <p:strVal val="visible"/>
                                      </p:to>
                                    </p:set>
                                    <p:animEffect transition="in" filter="wipe(up)">
                                      <p:cBhvr>
                                        <p:cTn id="34" dur="500"/>
                                        <p:tgtEl>
                                          <p:spTgt spid="1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4" grpId="1" animBg="1" advAuto="0"/>
      <p:bldP spid="1375" grpId="5" animBg="1" advAuto="0"/>
      <p:bldP spid="1376" grpId="6" animBg="1" advAuto="0"/>
      <p:bldP spid="1377" grpId="2" animBg="1" advAuto="0"/>
      <p:bldP spid="1378" grpId="4" animBg="1" advAuto="0"/>
      <p:bldP spid="1379" grpId="3" animBg="1" advAuto="0"/>
      <p:bldP spid="1380" grpId="8" animBg="1" advAuto="0"/>
      <p:bldP spid="1381" grpId="7"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84" name="image29.png" descr="image29.png"/>
          <p:cNvPicPr>
            <a:picLocks noChangeAspect="1"/>
          </p:cNvPicPr>
          <p:nvPr/>
        </p:nvPicPr>
        <p:blipFill>
          <a:blip r:embed="rId2">
            <a:extLst/>
          </a:blip>
          <a:stretch>
            <a:fillRect/>
          </a:stretch>
        </p:blipFill>
        <p:spPr>
          <a:xfrm>
            <a:off x="15787687" y="1930399"/>
            <a:ext cx="4076805" cy="9842285"/>
          </a:xfrm>
          <a:prstGeom prst="rect">
            <a:avLst/>
          </a:prstGeom>
        </p:spPr>
      </p:pic>
      <p:pic>
        <p:nvPicPr>
          <p:cNvPr id="1385" name="image31.png" descr="image31.png"/>
          <p:cNvPicPr>
            <a:picLocks noChangeAspect="1"/>
          </p:cNvPicPr>
          <p:nvPr/>
        </p:nvPicPr>
        <p:blipFill>
          <a:blip r:embed="rId3">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86"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grpSp>
        <p:nvGrpSpPr>
          <p:cNvPr id="1389" name="Group"/>
          <p:cNvGrpSpPr/>
          <p:nvPr/>
        </p:nvGrpSpPr>
        <p:grpSpPr>
          <a:xfrm>
            <a:off x="7671781" y="4410823"/>
            <a:ext cx="3823126" cy="1662066"/>
            <a:chOff x="0" y="65588"/>
            <a:chExt cx="3823125" cy="1662064"/>
          </a:xfrm>
        </p:grpSpPr>
        <p:sp>
          <p:nvSpPr>
            <p:cNvPr id="1387"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88" name="Neutral…"/>
            <p:cNvSpPr txBox="1"/>
            <p:nvPr/>
          </p:nvSpPr>
          <p:spPr>
            <a:xfrm>
              <a:off x="283728" y="114300"/>
              <a:ext cx="3268522" cy="1579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pl-PL" sz="6000" dirty="0"/>
                <a:t>Grunt</a:t>
              </a:r>
            </a:p>
            <a:p>
              <a:pPr>
                <a:lnSpc>
                  <a:spcPct val="80000"/>
                </a:lnSpc>
                <a:defRPr sz="6400">
                  <a:solidFill>
                    <a:srgbClr val="D81E00"/>
                  </a:solidFill>
                  <a:latin typeface="Cooper Black"/>
                  <a:ea typeface="Cooper Black"/>
                  <a:cs typeface="Cooper Black"/>
                  <a:sym typeface="Cooper Black"/>
                </a:defRPr>
              </a:pPr>
              <a:r>
                <a:rPr lang="pl-PL" sz="6000" dirty="0"/>
                <a:t>neutralny</a:t>
              </a:r>
              <a:endParaRPr sz="6000" dirty="0"/>
            </a:p>
          </p:txBody>
        </p:sp>
      </p:gr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392"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393" name="image32.png" descr="image32.png"/>
          <p:cNvPicPr>
            <a:picLocks noChangeAspect="1"/>
          </p:cNvPicPr>
          <p:nvPr/>
        </p:nvPicPr>
        <p:blipFill>
          <a:blip r:embed="rId3">
            <a:extLst/>
          </a:blip>
          <a:stretch>
            <a:fillRect/>
          </a:stretch>
        </p:blipFill>
        <p:spPr>
          <a:xfrm>
            <a:off x="15826260" y="6654800"/>
            <a:ext cx="3667603" cy="2844800"/>
          </a:xfrm>
          <a:prstGeom prst="rect">
            <a:avLst/>
          </a:prstGeom>
        </p:spPr>
      </p:pic>
      <p:pic>
        <p:nvPicPr>
          <p:cNvPr id="1394" name="image33.png" descr="image33.png"/>
          <p:cNvPicPr>
            <a:picLocks noChangeAspect="1"/>
          </p:cNvPicPr>
          <p:nvPr/>
        </p:nvPicPr>
        <p:blipFill>
          <a:blip r:embed="rId4">
            <a:extLst/>
          </a:blip>
          <a:stretch>
            <a:fillRect/>
          </a:stretch>
        </p:blipFill>
        <p:spPr>
          <a:xfrm>
            <a:off x="11152130" y="2538413"/>
            <a:ext cx="5822122" cy="9226551"/>
          </a:xfrm>
          <a:prstGeom prst="rect">
            <a:avLst/>
          </a:prstGeom>
        </p:spPr>
      </p:pic>
      <p:pic>
        <p:nvPicPr>
          <p:cNvPr id="1395" name="image30.png" descr="image30.png"/>
          <p:cNvPicPr>
            <a:picLocks noChangeAspect="1"/>
          </p:cNvPicPr>
          <p:nvPr/>
        </p:nvPicPr>
        <p:blipFill>
          <a:blip r:embed="rId5">
            <a:extLst/>
          </a:blip>
          <a:stretch>
            <a:fillRect/>
          </a:stretch>
        </p:blipFill>
        <p:spPr>
          <a:xfrm>
            <a:off x="1714981" y="2260603"/>
            <a:ext cx="3556465" cy="9559926"/>
          </a:xfrm>
          <a:prstGeom prst="rect">
            <a:avLst/>
          </a:prstGeom>
        </p:spPr>
      </p:pic>
      <p:sp>
        <p:nvSpPr>
          <p:cNvPr id="1396" name="But he’s still using his naturalistic assumptions!"/>
          <p:cNvSpPr txBox="1"/>
          <p:nvPr/>
        </p:nvSpPr>
        <p:spPr>
          <a:xfrm>
            <a:off x="1550080" y="569341"/>
            <a:ext cx="10629901" cy="1601016"/>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defTabSz="914400">
              <a:lnSpc>
                <a:spcPct val="70000"/>
              </a:lnSpc>
              <a:buClr>
                <a:srgbClr val="E7E7E7"/>
              </a:buClr>
              <a:buFont typeface="Calibri"/>
              <a:defRPr sz="7200" b="1">
                <a:solidFill>
                  <a:srgbClr val="E2DEAB"/>
                </a:solidFill>
                <a:uFill>
                  <a:solidFill>
                    <a:srgbClr val="E2DEAB"/>
                  </a:solidFill>
                </a:uFill>
                <a:latin typeface="+mj-lt"/>
                <a:ea typeface="+mj-ea"/>
                <a:cs typeface="+mj-cs"/>
                <a:sym typeface="Calibri"/>
              </a:defRPr>
            </a:lvl1pPr>
          </a:lstStyle>
          <a:p>
            <a:pPr>
              <a:defRPr sz="6400" b="0">
                <a:latin typeface="Gill Sans"/>
                <a:ea typeface="Gill Sans"/>
                <a:cs typeface="Gill Sans"/>
                <a:sym typeface="Gill Sans"/>
              </a:defRPr>
            </a:pPr>
            <a:r>
              <a:rPr lang="pl-PL" sz="7200" b="1" dirty="0">
                <a:latin typeface="+mj-lt"/>
                <a:ea typeface="+mj-ea"/>
                <a:cs typeface="+mj-cs"/>
                <a:sym typeface="Calibri"/>
              </a:rPr>
              <a:t>Ale on wciąż używa swoich naturalistycznych założeń! </a:t>
            </a:r>
            <a:endParaRPr sz="7200" b="1" dirty="0">
              <a:latin typeface="+mj-lt"/>
              <a:ea typeface="+mj-ea"/>
              <a:cs typeface="+mj-cs"/>
              <a:sym typeface="Calibri"/>
            </a:endParaRPr>
          </a:p>
        </p:txBody>
      </p:sp>
      <p:sp>
        <p:nvSpPr>
          <p:cNvPr id="1397" name="Line"/>
          <p:cNvSpPr/>
          <p:nvPr/>
        </p:nvSpPr>
        <p:spPr>
          <a:xfrm flipV="1">
            <a:off x="4116089" y="2545457"/>
            <a:ext cx="4261446" cy="4335463"/>
          </a:xfrm>
          <a:prstGeom prst="line">
            <a:avLst/>
          </a:prstGeom>
          <a:ln w="203200">
            <a:solidFill>
              <a:srgbClr val="F6A029"/>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98" name="Rectangle"/>
          <p:cNvSpPr/>
          <p:nvPr/>
        </p:nvSpPr>
        <p:spPr>
          <a:xfrm>
            <a:off x="7671781" y="4410823"/>
            <a:ext cx="3823126" cy="166206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 name="Neutral…"/>
          <p:cNvSpPr txBox="1"/>
          <p:nvPr/>
        </p:nvSpPr>
        <p:spPr>
          <a:xfrm>
            <a:off x="7955509" y="4459535"/>
            <a:ext cx="3268523" cy="1579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pl-PL" sz="6000" dirty="0"/>
              <a:t>Grunt</a:t>
            </a:r>
          </a:p>
          <a:p>
            <a:pPr>
              <a:lnSpc>
                <a:spcPct val="80000"/>
              </a:lnSpc>
              <a:defRPr sz="6400">
                <a:solidFill>
                  <a:srgbClr val="D81E00"/>
                </a:solidFill>
                <a:latin typeface="Cooper Black"/>
                <a:ea typeface="Cooper Black"/>
                <a:cs typeface="Cooper Black"/>
                <a:sym typeface="Cooper Black"/>
              </a:defRPr>
            </a:pPr>
            <a:r>
              <a:rPr lang="pl-PL" sz="6000" dirty="0"/>
              <a:t>neutralny</a:t>
            </a:r>
            <a:endParaRPr sz="6000"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6"/>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2" nodeType="afterEffect">
                                  <p:stCondLst>
                                    <p:cond delay="0"/>
                                  </p:stCondLst>
                                  <p:iterate>
                                    <p:tmAbs val="0"/>
                                  </p:iterate>
                                  <p:childTnLst>
                                    <p:set>
                                      <p:cBhvr>
                                        <p:cTn id="9" fill="hold"/>
                                        <p:tgtEl>
                                          <p:spTgt spid="1397"/>
                                        </p:tgtEl>
                                        <p:attrNameLst>
                                          <p:attrName>style.visibility</p:attrName>
                                        </p:attrNameLst>
                                      </p:cBhvr>
                                      <p:to>
                                        <p:strVal val="visible"/>
                                      </p:to>
                                    </p:set>
                                    <p:animEffect transition="in" filter="wipe(right)">
                                      <p:cBhvr>
                                        <p:cTn id="10" dur="500"/>
                                        <p:tgtEl>
                                          <p:spTgt spid="1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 grpId="1" animBg="1" advAuto="0"/>
      <p:bldP spid="1397"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03" name="image31.png" descr="image31.png"/>
          <p:cNvPicPr>
            <a:picLocks noChangeAspect="1"/>
          </p:cNvPicPr>
          <p:nvPr/>
        </p:nvPicPr>
        <p:blipFill>
          <a:blip r:embed="rId2">
            <a:extLst/>
          </a:blip>
          <a:stretch>
            <a:fillRect/>
          </a:stretch>
        </p:blipFill>
        <p:spPr>
          <a:xfrm>
            <a:off x="3022993" y="3581400"/>
            <a:ext cx="11075843" cy="9607550"/>
          </a:xfrm>
          <a:prstGeom prst="rect">
            <a:avLst/>
          </a:prstGeom>
          <a:effectLst>
            <a:outerShdw blurRad="50800" dist="38100" dir="2700000" rotWithShape="0">
              <a:srgbClr val="000000">
                <a:alpha val="40000"/>
              </a:srgbClr>
            </a:outerShdw>
          </a:effectLst>
        </p:spPr>
      </p:pic>
      <p:pic>
        <p:nvPicPr>
          <p:cNvPr id="1404" name="image35.png" descr="image35.png"/>
          <p:cNvPicPr>
            <a:picLocks noChangeAspect="1"/>
          </p:cNvPicPr>
          <p:nvPr/>
        </p:nvPicPr>
        <p:blipFill>
          <a:blip r:embed="rId3">
            <a:extLst/>
          </a:blip>
          <a:stretch>
            <a:fillRect/>
          </a:stretch>
        </p:blipFill>
        <p:spPr>
          <a:xfrm>
            <a:off x="17861723" y="10131958"/>
            <a:ext cx="2590126" cy="2610278"/>
          </a:xfrm>
          <a:prstGeom prst="rect">
            <a:avLst/>
          </a:prstGeom>
        </p:spPr>
      </p:pic>
      <p:pic>
        <p:nvPicPr>
          <p:cNvPr id="1405" name="image30.png" descr="image30.png"/>
          <p:cNvPicPr>
            <a:picLocks noChangeAspect="1"/>
          </p:cNvPicPr>
          <p:nvPr/>
        </p:nvPicPr>
        <p:blipFill>
          <a:blip r:embed="rId4">
            <a:extLst/>
          </a:blip>
          <a:stretch>
            <a:fillRect/>
          </a:stretch>
        </p:blipFill>
        <p:spPr>
          <a:xfrm>
            <a:off x="1714981" y="2260603"/>
            <a:ext cx="3556465" cy="9559926"/>
          </a:xfrm>
          <a:prstGeom prst="rect">
            <a:avLst/>
          </a:prstGeom>
        </p:spPr>
      </p:pic>
      <p:grpSp>
        <p:nvGrpSpPr>
          <p:cNvPr id="1408" name="Group"/>
          <p:cNvGrpSpPr/>
          <p:nvPr/>
        </p:nvGrpSpPr>
        <p:grpSpPr>
          <a:xfrm>
            <a:off x="7516283" y="4410823"/>
            <a:ext cx="4146969" cy="1662066"/>
            <a:chOff x="-155498" y="65588"/>
            <a:chExt cx="4146968" cy="1662064"/>
          </a:xfrm>
        </p:grpSpPr>
        <p:sp>
          <p:nvSpPr>
            <p:cNvPr id="1406"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07" name="Neutral…"/>
            <p:cNvSpPr txBox="1"/>
            <p:nvPr/>
          </p:nvSpPr>
          <p:spPr>
            <a:xfrm>
              <a:off x="-155498" y="114300"/>
              <a:ext cx="4146968" cy="1579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pl-PL" sz="6000" dirty="0"/>
                <a:t>Grunt</a:t>
              </a:r>
              <a:r>
                <a:rPr sz="6000" dirty="0"/>
                <a:t> </a:t>
              </a:r>
            </a:p>
            <a:p>
              <a:pPr>
                <a:lnSpc>
                  <a:spcPct val="80000"/>
                </a:lnSpc>
                <a:defRPr sz="6400">
                  <a:solidFill>
                    <a:srgbClr val="D81E00"/>
                  </a:solidFill>
                  <a:latin typeface="Cooper Black"/>
                  <a:ea typeface="Cooper Black"/>
                  <a:cs typeface="Cooper Black"/>
                  <a:sym typeface="Cooper Black"/>
                </a:defRPr>
              </a:pPr>
              <a:r>
                <a:rPr lang="pl-PL" sz="6000" dirty="0"/>
                <a:t>Neutralny</a:t>
              </a:r>
              <a:endParaRPr sz="6000" dirty="0"/>
            </a:p>
          </p:txBody>
        </p:sp>
      </p:grpSp>
      <p:pic>
        <p:nvPicPr>
          <p:cNvPr id="1409" name="image34.png" descr="image34.png"/>
          <p:cNvPicPr>
            <a:picLocks noChangeAspect="1"/>
          </p:cNvPicPr>
          <p:nvPr/>
        </p:nvPicPr>
        <p:blipFill>
          <a:blip r:embed="rId5">
            <a:extLst/>
          </a:blip>
          <a:stretch>
            <a:fillRect/>
          </a:stretch>
        </p:blipFill>
        <p:spPr>
          <a:xfrm>
            <a:off x="9455618" y="2746249"/>
            <a:ext cx="3733801" cy="9074420"/>
          </a:xfrm>
          <a:prstGeom prst="rect">
            <a:avLst/>
          </a:prstGeom>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Rectangle"/>
          <p:cNvSpPr/>
          <p:nvPr/>
        </p:nvSpPr>
        <p:spPr>
          <a:xfrm>
            <a:off x="0" y="-18802"/>
            <a:ext cx="13044488" cy="13734802"/>
          </a:xfrm>
          <a:prstGeom prst="rect">
            <a:avLst/>
          </a:prstGeom>
          <a:solidFill>
            <a:srgbClr val="0F282B">
              <a:alpha val="34118"/>
            </a:srgbClr>
          </a:solidFill>
          <a:ln w="25400"/>
          <a:effectLst>
            <a:outerShdw blurRad="50800" dist="50800" dir="5400000" rotWithShape="0">
              <a:srgbClr val="000000">
                <a:alpha val="16000"/>
              </a:srgbClr>
            </a:outerShdw>
          </a:effectLst>
        </p:spPr>
        <p:txBody>
          <a:bodyPr lIns="38100" tIns="38100" rIns="38100" bIns="38100"/>
          <a:lstStyle/>
          <a:p>
            <a:pPr defTabSz="914400">
              <a:buClr>
                <a:srgbClr val="000000"/>
              </a:buClr>
              <a:defRPr>
                <a:uFill>
                  <a:solidFill>
                    <a:srgbClr val="000000"/>
                  </a:solidFill>
                </a:uFill>
              </a:defRPr>
            </a:pPr>
            <a:endParaRPr/>
          </a:p>
        </p:txBody>
      </p:sp>
      <p:pic>
        <p:nvPicPr>
          <p:cNvPr id="1412" name="image35.png" descr="image35.png"/>
          <p:cNvPicPr>
            <a:picLocks noChangeAspect="1"/>
          </p:cNvPicPr>
          <p:nvPr/>
        </p:nvPicPr>
        <p:blipFill>
          <a:blip r:embed="rId2">
            <a:extLst/>
          </a:blip>
          <a:stretch>
            <a:fillRect/>
          </a:stretch>
        </p:blipFill>
        <p:spPr>
          <a:xfrm>
            <a:off x="17861723" y="10131958"/>
            <a:ext cx="2590126" cy="2610278"/>
          </a:xfrm>
          <a:prstGeom prst="rect">
            <a:avLst/>
          </a:prstGeom>
        </p:spPr>
      </p:pic>
      <p:grpSp>
        <p:nvGrpSpPr>
          <p:cNvPr id="1417" name="Group"/>
          <p:cNvGrpSpPr/>
          <p:nvPr/>
        </p:nvGrpSpPr>
        <p:grpSpPr>
          <a:xfrm>
            <a:off x="4130803" y="1524156"/>
            <a:ext cx="4279901" cy="3009034"/>
            <a:chOff x="0" y="0"/>
            <a:chExt cx="4279900" cy="3009033"/>
          </a:xfrm>
        </p:grpSpPr>
        <p:grpSp>
          <p:nvGrpSpPr>
            <p:cNvPr id="1415" name="Group"/>
            <p:cNvGrpSpPr/>
            <p:nvPr/>
          </p:nvGrpSpPr>
          <p:grpSpPr>
            <a:xfrm>
              <a:off x="0" y="0"/>
              <a:ext cx="4279900" cy="3009033"/>
              <a:chOff x="0" y="0"/>
              <a:chExt cx="4279900" cy="3009032"/>
            </a:xfrm>
          </p:grpSpPr>
          <p:sp>
            <p:nvSpPr>
              <p:cNvPr id="1413" name="Oval"/>
              <p:cNvSpPr/>
              <p:nvPr/>
            </p:nvSpPr>
            <p:spPr>
              <a:xfrm>
                <a:off x="0" y="0"/>
                <a:ext cx="4279900" cy="2014760"/>
              </a:xfrm>
              <a:prstGeom prst="ellipse">
                <a:avLst/>
              </a:pr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sp>
            <p:nvSpPr>
              <p:cNvPr id="1414" name="Triangle"/>
              <p:cNvSpPr/>
              <p:nvPr/>
            </p:nvSpPr>
            <p:spPr>
              <a:xfrm rot="7905546">
                <a:off x="605098" y="1954690"/>
                <a:ext cx="1459533" cy="6122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701"/>
                    </a:lnTo>
                    <a:lnTo>
                      <a:pt x="344" y="0"/>
                    </a:lnTo>
                    <a:lnTo>
                      <a:pt x="0" y="21600"/>
                    </a:lnTo>
                    <a:close/>
                  </a:path>
                </a:pathLst>
              </a:custGeom>
              <a:solidFill>
                <a:srgbClr val="FFFFFF"/>
              </a:solidFill>
              <a:ln w="9525" cap="flat">
                <a:noFill/>
                <a:round/>
              </a:ln>
              <a:effectLst/>
            </p:spPr>
            <p:txBody>
              <a:bodyPr wrap="square" lIns="0" tIns="0" rIns="0" bIns="0" numCol="1" anchor="t">
                <a:noAutofit/>
              </a:bodyPr>
              <a:lstStyle/>
              <a:p>
                <a:pPr algn="l" defTabSz="457200">
                  <a:defRPr sz="1200">
                    <a:latin typeface="Helvetica"/>
                    <a:ea typeface="Helvetica"/>
                    <a:cs typeface="Helvetica"/>
                    <a:sym typeface="Helvetica"/>
                  </a:defRPr>
                </a:pPr>
                <a:endParaRPr/>
              </a:p>
            </p:txBody>
          </p:sp>
        </p:grpSp>
        <p:sp>
          <p:nvSpPr>
            <p:cNvPr id="1416" name="I win!"/>
            <p:cNvSpPr txBox="1"/>
            <p:nvPr/>
          </p:nvSpPr>
          <p:spPr>
            <a:xfrm>
              <a:off x="167018" y="398619"/>
              <a:ext cx="3945863" cy="121752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buClr>
                  <a:srgbClr val="000000"/>
                </a:buClr>
                <a:buFont typeface="Comic Sans MS"/>
                <a:defRPr sz="8200">
                  <a:uFill>
                    <a:solidFill>
                      <a:srgbClr val="000000"/>
                    </a:solidFill>
                  </a:uFill>
                  <a:latin typeface="Comic Sans MS"/>
                  <a:ea typeface="Comic Sans MS"/>
                  <a:cs typeface="Comic Sans MS"/>
                  <a:sym typeface="Comic Sans MS"/>
                </a:defRPr>
              </a:lvl1pPr>
            </a:lstStyle>
            <a:p>
              <a:pPr>
                <a:defRPr>
                  <a:latin typeface="Gill Sans"/>
                  <a:ea typeface="Gill Sans"/>
                  <a:cs typeface="Gill Sans"/>
                  <a:sym typeface="Gill Sans"/>
                </a:defRPr>
              </a:pPr>
              <a:r>
                <a:rPr lang="pl-PL" sz="6000" b="1" dirty="0">
                  <a:latin typeface="Comic Sans MS"/>
                  <a:ea typeface="Comic Sans MS"/>
                  <a:cs typeface="Comic Sans MS"/>
                  <a:sym typeface="Comic Sans MS"/>
                </a:rPr>
                <a:t>Wygrałem</a:t>
              </a:r>
              <a:r>
                <a:rPr sz="6000" b="1" dirty="0">
                  <a:latin typeface="Comic Sans MS"/>
                  <a:ea typeface="Comic Sans MS"/>
                  <a:cs typeface="Comic Sans MS"/>
                  <a:sym typeface="Comic Sans MS"/>
                </a:rPr>
                <a:t>!</a:t>
              </a:r>
            </a:p>
          </p:txBody>
        </p:sp>
      </p:grpSp>
      <p:pic>
        <p:nvPicPr>
          <p:cNvPr id="1418" name="image30.png" descr="image30.png"/>
          <p:cNvPicPr>
            <a:picLocks noChangeAspect="1"/>
          </p:cNvPicPr>
          <p:nvPr/>
        </p:nvPicPr>
        <p:blipFill>
          <a:blip r:embed="rId3">
            <a:extLst/>
          </a:blip>
          <a:stretch>
            <a:fillRect/>
          </a:stretch>
        </p:blipFill>
        <p:spPr>
          <a:xfrm>
            <a:off x="1714981" y="2260603"/>
            <a:ext cx="3556465" cy="9559926"/>
          </a:xfrm>
          <a:prstGeom prst="rect">
            <a:avLst/>
          </a:prstGeom>
        </p:spPr>
      </p:pic>
      <p:grpSp>
        <p:nvGrpSpPr>
          <p:cNvPr id="1423" name="Group"/>
          <p:cNvGrpSpPr/>
          <p:nvPr/>
        </p:nvGrpSpPr>
        <p:grpSpPr>
          <a:xfrm>
            <a:off x="3022993" y="3581400"/>
            <a:ext cx="11075844" cy="9607550"/>
            <a:chOff x="0" y="0"/>
            <a:chExt cx="11075842" cy="9607550"/>
          </a:xfrm>
        </p:grpSpPr>
        <p:pic>
          <p:nvPicPr>
            <p:cNvPr id="1419" name="image31.png" descr="image31.png"/>
            <p:cNvPicPr>
              <a:picLocks noChangeAspect="1"/>
            </p:cNvPicPr>
            <p:nvPr/>
          </p:nvPicPr>
          <p:blipFill>
            <a:blip r:embed="rId4">
              <a:extLst/>
            </a:blip>
            <a:stretch>
              <a:fillRect/>
            </a:stretch>
          </p:blipFill>
          <p:spPr>
            <a:xfrm>
              <a:off x="0" y="0"/>
              <a:ext cx="11075842" cy="9607550"/>
            </a:xfrm>
            <a:prstGeom prst="rect">
              <a:avLst/>
            </a:prstGeom>
            <a:ln w="9525" cap="flat">
              <a:noFill/>
              <a:round/>
            </a:ln>
            <a:effectLst>
              <a:outerShdw blurRad="50800" dist="38100" dir="2700000" rotWithShape="0">
                <a:srgbClr val="000000">
                  <a:alpha val="40000"/>
                </a:srgbClr>
              </a:outerShdw>
            </a:effectLst>
          </p:spPr>
        </p:pic>
        <p:grpSp>
          <p:nvGrpSpPr>
            <p:cNvPr id="1422" name="Group"/>
            <p:cNvGrpSpPr/>
            <p:nvPr/>
          </p:nvGrpSpPr>
          <p:grpSpPr>
            <a:xfrm>
              <a:off x="4493290" y="829423"/>
              <a:ext cx="4146967" cy="1662066"/>
              <a:chOff x="-155497" y="65588"/>
              <a:chExt cx="4146966" cy="1662064"/>
            </a:xfrm>
          </p:grpSpPr>
          <p:sp>
            <p:nvSpPr>
              <p:cNvPr id="1420" name="Rectangle"/>
              <p:cNvSpPr/>
              <p:nvPr/>
            </p:nvSpPr>
            <p:spPr>
              <a:xfrm>
                <a:off x="0" y="65588"/>
                <a:ext cx="3823125" cy="1662064"/>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1" name="Neutral…"/>
              <p:cNvSpPr txBox="1"/>
              <p:nvPr/>
            </p:nvSpPr>
            <p:spPr>
              <a:xfrm>
                <a:off x="-155497" y="114300"/>
                <a:ext cx="4146966" cy="15799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ct val="80000"/>
                  </a:lnSpc>
                  <a:defRPr sz="6400">
                    <a:solidFill>
                      <a:srgbClr val="D81E00"/>
                    </a:solidFill>
                    <a:latin typeface="Cooper Black"/>
                    <a:ea typeface="Cooper Black"/>
                    <a:cs typeface="Cooper Black"/>
                    <a:sym typeface="Cooper Black"/>
                  </a:defRPr>
                </a:pPr>
                <a:r>
                  <a:rPr lang="pl-PL" sz="6000" dirty="0"/>
                  <a:t>Grunt </a:t>
                </a:r>
              </a:p>
              <a:p>
                <a:pPr>
                  <a:lnSpc>
                    <a:spcPct val="80000"/>
                  </a:lnSpc>
                  <a:defRPr sz="6400">
                    <a:solidFill>
                      <a:srgbClr val="D81E00"/>
                    </a:solidFill>
                    <a:latin typeface="Cooper Black"/>
                    <a:ea typeface="Cooper Black"/>
                    <a:cs typeface="Cooper Black"/>
                    <a:sym typeface="Cooper Black"/>
                  </a:defRPr>
                </a:pPr>
                <a:r>
                  <a:rPr lang="pl-PL" sz="6000" dirty="0"/>
                  <a:t>Neutralny</a:t>
                </a:r>
              </a:p>
            </p:txBody>
          </p:sp>
        </p:grpSp>
      </p:grpSp>
      <p:pic>
        <p:nvPicPr>
          <p:cNvPr id="1424" name="image34.png" descr="image34.png"/>
          <p:cNvPicPr>
            <a:picLocks noChangeAspect="1"/>
          </p:cNvPicPr>
          <p:nvPr/>
        </p:nvPicPr>
        <p:blipFill>
          <a:blip r:embed="rId5">
            <a:extLst/>
          </a:blip>
          <a:stretch>
            <a:fillRect/>
          </a:stretch>
        </p:blipFill>
        <p:spPr>
          <a:xfrm>
            <a:off x="9455618" y="2746249"/>
            <a:ext cx="3733801" cy="907442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1" nodeType="afterEffect">
                                  <p:stCondLst>
                                    <p:cond delay="0"/>
                                  </p:stCondLst>
                                  <p:iterate>
                                    <p:tmAbs val="0"/>
                                  </p:iterate>
                                  <p:childTnLst>
                                    <p:animEffect transition="out" filter="wipe(down)">
                                      <p:cBhvr>
                                        <p:cTn id="6" dur="500" fill="hold"/>
                                        <p:tgtEl>
                                          <p:spTgt spid="1412"/>
                                        </p:tgtEl>
                                      </p:cBhvr>
                                    </p:animEffect>
                                    <p:set>
                                      <p:cBhvr>
                                        <p:cTn id="7" fill="hold">
                                          <p:stCondLst>
                                            <p:cond delay="500"/>
                                          </p:stCondLst>
                                        </p:cTn>
                                        <p:tgtEl>
                                          <p:spTgt spid="1412"/>
                                        </p:tgtEl>
                                        <p:attrNameLst>
                                          <p:attrName>style.visibility</p:attrName>
                                        </p:attrNameLst>
                                      </p:cBhvr>
                                      <p:to>
                                        <p:strVal val="hidden"/>
                                      </p:to>
                                    </p:set>
                                  </p:childTnLst>
                                </p:cTn>
                              </p:par>
                            </p:childTnLst>
                          </p:cTn>
                        </p:par>
                        <p:par>
                          <p:cTn id="8" fill="hold">
                            <p:stCondLst>
                              <p:cond delay="500"/>
                            </p:stCondLst>
                            <p:childTnLst>
                              <p:par>
                                <p:cTn id="9" presetID="22" presetClass="exit" presetSubtype="4" fill="hold" grpId="2" nodeType="afterEffect">
                                  <p:stCondLst>
                                    <p:cond delay="0"/>
                                  </p:stCondLst>
                                  <p:iterate>
                                    <p:tmAbs val="0"/>
                                  </p:iterate>
                                  <p:childTnLst>
                                    <p:animEffect transition="out" filter="wipe(down)">
                                      <p:cBhvr>
                                        <p:cTn id="10" dur="500" fill="hold"/>
                                        <p:tgtEl>
                                          <p:spTgt spid="1423"/>
                                        </p:tgtEl>
                                      </p:cBhvr>
                                    </p:animEffect>
                                    <p:set>
                                      <p:cBhvr>
                                        <p:cTn id="11" fill="hold">
                                          <p:stCondLst>
                                            <p:cond delay="500"/>
                                          </p:stCondLst>
                                        </p:cTn>
                                        <p:tgtEl>
                                          <p:spTgt spid="14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2" grpId="1" animBg="1" advAuto="0"/>
      <p:bldP spid="1423"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Operation Science vs Origin Science"/>
          <p:cNvSpPr txBox="1">
            <a:spLocks noGrp="1"/>
          </p:cNvSpPr>
          <p:nvPr>
            <p:ph type="subTitle" idx="1"/>
          </p:nvPr>
        </p:nvSpPr>
        <p:spPr>
          <a:xfrm>
            <a:off x="1714500" y="1756612"/>
            <a:ext cx="20942300" cy="9728200"/>
          </a:xfrm>
          <a:prstGeom prst="rect">
            <a:avLst/>
          </a:prstGeom>
        </p:spPr>
        <p:txBody>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pl-PL" dirty="0">
                <a:solidFill>
                  <a:srgbClr val="FEFCDD"/>
                </a:solidFill>
                <a:uFill>
                  <a:solidFill>
                    <a:srgbClr val="FEFCDD"/>
                  </a:solidFill>
                </a:uFill>
              </a:rPr>
              <a:t>Nauka</a:t>
            </a:r>
            <a:r>
              <a:rPr dirty="0"/>
              <a:t> </a:t>
            </a:r>
            <a:r>
              <a:rPr lang="pl-PL" dirty="0"/>
              <a:t>Operacyjna</a:t>
            </a:r>
            <a:r>
              <a:rPr dirty="0"/>
              <a:t/>
            </a:r>
            <a:br>
              <a:rPr dirty="0"/>
            </a:br>
            <a:r>
              <a:rPr lang="pl-PL" sz="12500" b="1" dirty="0">
                <a:solidFill>
                  <a:srgbClr val="F6A029"/>
                </a:solidFill>
                <a:uFill>
                  <a:solidFill>
                    <a:srgbClr val="F6A029"/>
                  </a:solidFill>
                </a:uFill>
                <a:latin typeface="DejaVu Sans Condensed"/>
                <a:ea typeface="DejaVu Sans Condensed"/>
                <a:cs typeface="DejaVu Sans Condensed"/>
                <a:sym typeface="DejaVu Sans Condensed"/>
              </a:rPr>
              <a:t>kontra</a:t>
            </a:r>
            <a:r>
              <a:rPr dirty="0"/>
              <a:t/>
            </a:r>
            <a:br>
              <a:rPr dirty="0"/>
            </a:br>
            <a:r>
              <a:rPr lang="pl-PL" dirty="0">
                <a:solidFill>
                  <a:srgbClr val="FEFCDD"/>
                </a:solidFill>
                <a:uFill>
                  <a:solidFill>
                    <a:srgbClr val="FEFCDD"/>
                  </a:solidFill>
                </a:uFill>
              </a:rPr>
              <a:t>Nauka o p</a:t>
            </a:r>
            <a:r>
              <a:rPr lang="pl-PL" dirty="0"/>
              <a:t>ochodzeniu</a:t>
            </a:r>
            <a:endParaRPr dirty="0"/>
          </a:p>
        </p:txBody>
      </p:sp>
      <p:sp>
        <p:nvSpPr>
          <p:cNvPr id="964" name="Line"/>
          <p:cNvSpPr/>
          <p:nvPr/>
        </p:nvSpPr>
        <p:spPr>
          <a:xfrm>
            <a:off x="10815636" y="4178300"/>
            <a:ext cx="9875520"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65" name="Line"/>
          <p:cNvSpPr/>
          <p:nvPr/>
        </p:nvSpPr>
        <p:spPr>
          <a:xfrm flipV="1">
            <a:off x="9210660" y="9769323"/>
            <a:ext cx="13167360"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grpSp>
        <p:nvGrpSpPr>
          <p:cNvPr id="5" name="Group">
            <a:extLst>
              <a:ext uri="{FF2B5EF4-FFF2-40B4-BE49-F238E27FC236}">
                <a16:creationId xmlns:a16="http://schemas.microsoft.com/office/drawing/2014/main" xmlns="" id="{71FA2FB8-2036-7947-AFAF-1F01708F8A35}"/>
              </a:ext>
            </a:extLst>
          </p:cNvPr>
          <p:cNvGrpSpPr/>
          <p:nvPr/>
        </p:nvGrpSpPr>
        <p:grpSpPr>
          <a:xfrm>
            <a:off x="1714500" y="7376160"/>
            <a:ext cx="21297900" cy="4263390"/>
            <a:chOff x="0" y="0"/>
            <a:chExt cx="15049678" cy="4813300"/>
          </a:xfrm>
        </p:grpSpPr>
        <p:sp>
          <p:nvSpPr>
            <p:cNvPr id="6" name="Rounded Rectangle">
              <a:extLst>
                <a:ext uri="{FF2B5EF4-FFF2-40B4-BE49-F238E27FC236}">
                  <a16:creationId xmlns:a16="http://schemas.microsoft.com/office/drawing/2014/main" xmlns="" id="{8D0B20EB-3AF5-294F-BF6F-8F1829ECA12E}"/>
                </a:ext>
              </a:extLst>
            </p:cNvPr>
            <p:cNvSpPr/>
            <p:nvPr/>
          </p:nvSpPr>
          <p:spPr>
            <a:xfrm>
              <a:off x="0" y="0"/>
              <a:ext cx="14960600" cy="4813300"/>
            </a:xfrm>
            <a:prstGeom prst="roundRect">
              <a:avLst>
                <a:gd name="adj" fmla="val 3958"/>
              </a:avLst>
            </a:prstGeom>
            <a:noFill/>
            <a:ln w="152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Worldview is critical!">
              <a:extLst>
                <a:ext uri="{FF2B5EF4-FFF2-40B4-BE49-F238E27FC236}">
                  <a16:creationId xmlns:a16="http://schemas.microsoft.com/office/drawing/2014/main" xmlns="" id="{9ACADE46-3AC5-FF4B-B8E6-869B734F79E0}"/>
                </a:ext>
              </a:extLst>
            </p:cNvPr>
            <p:cNvSpPr txBox="1"/>
            <p:nvPr/>
          </p:nvSpPr>
          <p:spPr>
            <a:xfrm>
              <a:off x="112896" y="2777540"/>
              <a:ext cx="14936782" cy="1302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8600" b="1">
                  <a:solidFill>
                    <a:srgbClr val="FFFB00"/>
                  </a:solidFill>
                </a:defRPr>
              </a:lvl1pPr>
            </a:lstStyle>
            <a:p>
              <a:r>
                <a:rPr lang="pl-PL" sz="7800" dirty="0"/>
                <a:t>Światopogląd jest decydujący</a:t>
              </a:r>
              <a:r>
                <a:rPr sz="7800" dirty="0"/>
                <a:t>!</a:t>
              </a:r>
            </a:p>
          </p:txBody>
        </p:sp>
      </p:grpSp>
    </p:spTree>
    <p:extLst>
      <p:ext uri="{BB962C8B-B14F-4D97-AF65-F5344CB8AC3E}">
        <p14:creationId xmlns:p14="http://schemas.microsoft.com/office/powerpoint/2010/main" val="3722933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 name="121088266.jpg" descr="121088266.jpg"/>
          <p:cNvPicPr>
            <a:picLocks noChangeAspect="1"/>
          </p:cNvPicPr>
          <p:nvPr/>
        </p:nvPicPr>
        <p:blipFill>
          <a:blip r:embed="rId2">
            <a:extLst/>
          </a:blip>
          <a:srcRect l="556" t="12260" b="7327"/>
          <a:stretch>
            <a:fillRect/>
          </a:stretch>
        </p:blipFill>
        <p:spPr>
          <a:xfrm>
            <a:off x="7579999" y="4826000"/>
            <a:ext cx="9295200" cy="4953000"/>
          </a:xfrm>
          <a:prstGeom prst="rect">
            <a:avLst/>
          </a:prstGeom>
          <a:ln w="12700">
            <a:miter lim="400000"/>
          </a:ln>
        </p:spPr>
      </p:pic>
      <p:sp>
        <p:nvSpPr>
          <p:cNvPr id="1434" name="Rectangle"/>
          <p:cNvSpPr/>
          <p:nvPr/>
        </p:nvSpPr>
        <p:spPr>
          <a:xfrm>
            <a:off x="7556500" y="3721100"/>
            <a:ext cx="9296400" cy="11684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5"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64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pl-PL" dirty="0"/>
              <a:t>FAKTY</a:t>
            </a:r>
            <a:endParaRPr dirty="0"/>
          </a:p>
        </p:txBody>
      </p:sp>
      <p:sp>
        <p:nvSpPr>
          <p:cNvPr id="1436" name="Rectangle"/>
          <p:cNvSpPr/>
          <p:nvPr/>
        </p:nvSpPr>
        <p:spPr>
          <a:xfrm>
            <a:off x="7543800" y="9017000"/>
            <a:ext cx="9321800" cy="1016000"/>
          </a:xfrm>
          <a:prstGeom prst="rect">
            <a:avLst/>
          </a:prstGeom>
          <a:solidFill>
            <a:srgbClr val="270D0A"/>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37" name="ROCKS AND FOSSILS"/>
          <p:cNvSpPr txBox="1"/>
          <p:nvPr/>
        </p:nvSpPr>
        <p:spPr>
          <a:xfrm>
            <a:off x="7543800" y="9207500"/>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defRPr sz="48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pl-PL" dirty="0"/>
              <a:t>SKAŁY I SKAMIELINY</a:t>
            </a:r>
            <a:endParaRPr dirty="0"/>
          </a:p>
        </p:txBody>
      </p:sp>
      <p:sp>
        <p:nvSpPr>
          <p:cNvPr id="1438" name="Rectangle"/>
          <p:cNvSpPr/>
          <p:nvPr/>
        </p:nvSpPr>
        <p:spPr>
          <a:xfrm>
            <a:off x="7289800" y="3479800"/>
            <a:ext cx="9804400" cy="6756400"/>
          </a:xfrm>
          <a:prstGeom prst="rect">
            <a:avLst/>
          </a:prstGeom>
          <a:ln w="25400">
            <a:solidFill>
              <a:srgbClr val="E2DEA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50" name="Group"/>
          <p:cNvGrpSpPr/>
          <p:nvPr/>
        </p:nvGrpSpPr>
        <p:grpSpPr>
          <a:xfrm>
            <a:off x="15062200" y="584200"/>
            <a:ext cx="6807200" cy="4089401"/>
            <a:chOff x="0" y="0"/>
            <a:chExt cx="6807200" cy="4089400"/>
          </a:xfrm>
        </p:grpSpPr>
        <p:sp>
          <p:nvSpPr>
            <p:cNvPr id="1439" name="Biblical Assumptions"/>
            <p:cNvSpPr txBox="1"/>
            <p:nvPr/>
          </p:nvSpPr>
          <p:spPr>
            <a:xfrm>
              <a:off x="152400" y="23495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rPr lang="pl-PL" dirty="0"/>
                <a:t>Założenia biblijne</a:t>
              </a:r>
              <a:endParaRPr dirty="0"/>
            </a:p>
          </p:txBody>
        </p:sp>
        <p:grpSp>
          <p:nvGrpSpPr>
            <p:cNvPr id="1444" name="Group"/>
            <p:cNvGrpSpPr/>
            <p:nvPr/>
          </p:nvGrpSpPr>
          <p:grpSpPr>
            <a:xfrm>
              <a:off x="431800" y="1701800"/>
              <a:ext cx="5961083" cy="609483"/>
              <a:chOff x="0" y="0"/>
              <a:chExt cx="5961082" cy="609482"/>
            </a:xfrm>
          </p:grpSpPr>
          <p:sp>
            <p:nvSpPr>
              <p:cNvPr id="1440"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43" name="Group"/>
              <p:cNvGrpSpPr/>
              <p:nvPr/>
            </p:nvGrpSpPr>
            <p:grpSpPr>
              <a:xfrm>
                <a:off x="0" y="0"/>
                <a:ext cx="5961083" cy="609483"/>
                <a:chOff x="0" y="0"/>
                <a:chExt cx="5961082" cy="609482"/>
              </a:xfrm>
            </p:grpSpPr>
            <p:sp>
              <p:nvSpPr>
                <p:cNvPr id="1441"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2"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445" name="Line"/>
            <p:cNvSpPr/>
            <p:nvPr/>
          </p:nvSpPr>
          <p:spPr>
            <a:xfrm flipH="1">
              <a:off x="520700" y="3314700"/>
              <a:ext cx="1" cy="675059"/>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6"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47" name="Line"/>
            <p:cNvSpPr/>
            <p:nvPr/>
          </p:nvSpPr>
          <p:spPr>
            <a:xfrm flipV="1">
              <a:off x="520700" y="3327400"/>
              <a:ext cx="3093904" cy="13"/>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8" name="Line"/>
            <p:cNvSpPr/>
            <p:nvPr/>
          </p:nvSpPr>
          <p:spPr>
            <a:xfrm>
              <a:off x="3594100" y="2298700"/>
              <a:ext cx="0" cy="1041400"/>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49" name="Rectangle"/>
            <p:cNvSpPr/>
            <p:nvPr/>
          </p:nvSpPr>
          <p:spPr>
            <a:xfrm>
              <a:off x="431800" y="0"/>
              <a:ext cx="59436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458" name="Group"/>
          <p:cNvGrpSpPr/>
          <p:nvPr/>
        </p:nvGrpSpPr>
        <p:grpSpPr>
          <a:xfrm>
            <a:off x="12998447" y="10274300"/>
            <a:ext cx="8870954" cy="3289300"/>
            <a:chOff x="-1" y="0"/>
            <a:chExt cx="8870953" cy="3289300"/>
          </a:xfrm>
        </p:grpSpPr>
        <p:grpSp>
          <p:nvGrpSpPr>
            <p:cNvPr id="1454" name="Group"/>
            <p:cNvGrpSpPr/>
            <p:nvPr/>
          </p:nvGrpSpPr>
          <p:grpSpPr>
            <a:xfrm>
              <a:off x="-1" y="0"/>
              <a:ext cx="1670053" cy="1860777"/>
              <a:chOff x="0" y="0"/>
              <a:chExt cx="1670051" cy="1860776"/>
            </a:xfrm>
          </p:grpSpPr>
          <p:sp>
            <p:nvSpPr>
              <p:cNvPr id="1451"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52" name="Line"/>
              <p:cNvSpPr/>
              <p:nvPr/>
            </p:nvSpPr>
            <p:spPr>
              <a:xfrm flipV="1">
                <a:off x="1" y="1409900"/>
                <a:ext cx="1346261"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53" name="Line"/>
              <p:cNvSpPr/>
              <p:nvPr/>
            </p:nvSpPr>
            <p:spPr>
              <a:xfrm flipH="1">
                <a:off x="-1" y="0"/>
                <a:ext cx="2"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57" name="Group"/>
            <p:cNvGrpSpPr/>
            <p:nvPr/>
          </p:nvGrpSpPr>
          <p:grpSpPr>
            <a:xfrm>
              <a:off x="1936751" y="542925"/>
              <a:ext cx="6934201" cy="2746375"/>
              <a:chOff x="0" y="85725"/>
              <a:chExt cx="6934200" cy="2746375"/>
            </a:xfrm>
          </p:grpSpPr>
          <p:sp>
            <p:nvSpPr>
              <p:cNvPr id="1455" name="Young Earth…"/>
              <p:cNvSpPr txBox="1"/>
              <p:nvPr/>
            </p:nvSpPr>
            <p:spPr>
              <a:xfrm>
                <a:off x="190500" y="279400"/>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9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pl-PL" dirty="0"/>
                  <a:t>Młoda Ziemia, globalny Potop</a:t>
                </a:r>
                <a:endParaRPr dirty="0"/>
              </a:p>
            </p:txBody>
          </p:sp>
          <p:sp>
            <p:nvSpPr>
              <p:cNvPr id="1456" name="Rectangle"/>
              <p:cNvSpPr/>
              <p:nvPr/>
            </p:nvSpPr>
            <p:spPr>
              <a:xfrm>
                <a:off x="0" y="85725"/>
                <a:ext cx="6934200"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66" name="Group"/>
          <p:cNvGrpSpPr/>
          <p:nvPr/>
        </p:nvGrpSpPr>
        <p:grpSpPr>
          <a:xfrm>
            <a:off x="2064824" y="10235973"/>
            <a:ext cx="9111237" cy="3445103"/>
            <a:chOff x="0" y="0"/>
            <a:chExt cx="9111236" cy="3445102"/>
          </a:xfrm>
        </p:grpSpPr>
        <p:grpSp>
          <p:nvGrpSpPr>
            <p:cNvPr id="1462" name="Group"/>
            <p:cNvGrpSpPr/>
            <p:nvPr/>
          </p:nvGrpSpPr>
          <p:grpSpPr>
            <a:xfrm>
              <a:off x="7403025" y="0"/>
              <a:ext cx="1708211" cy="1936977"/>
              <a:chOff x="0" y="0"/>
              <a:chExt cx="1708209" cy="1936976"/>
            </a:xfrm>
          </p:grpSpPr>
          <p:sp>
            <p:nvSpPr>
              <p:cNvPr id="1459"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60" name="Line"/>
              <p:cNvSpPr/>
              <p:nvPr/>
            </p:nvSpPr>
            <p:spPr>
              <a:xfrm flipV="1">
                <a:off x="361950" y="1409900"/>
                <a:ext cx="1346260" cy="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1" name="Line"/>
              <p:cNvSpPr/>
              <p:nvPr/>
            </p:nvSpPr>
            <p:spPr>
              <a:xfrm flipH="1">
                <a:off x="1708148" y="0"/>
                <a:ext cx="1" cy="1422627"/>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465" name="Group"/>
            <p:cNvGrpSpPr/>
            <p:nvPr/>
          </p:nvGrpSpPr>
          <p:grpSpPr>
            <a:xfrm>
              <a:off x="0" y="597126"/>
              <a:ext cx="7179782" cy="2847976"/>
              <a:chOff x="0" y="0"/>
              <a:chExt cx="7179781" cy="2847975"/>
            </a:xfrm>
          </p:grpSpPr>
          <p:sp>
            <p:nvSpPr>
              <p:cNvPr id="1463" name="Old Earth…"/>
              <p:cNvSpPr txBox="1"/>
              <p:nvPr/>
            </p:nvSpPr>
            <p:spPr>
              <a:xfrm>
                <a:off x="273503" y="371475"/>
                <a:ext cx="6596810" cy="2476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pl-PL" dirty="0"/>
                  <a:t>Stara Ziemia,</a:t>
                </a:r>
                <a:endParaRPr dirty="0"/>
              </a:p>
              <a:p>
                <a:pPr>
                  <a:lnSpc>
                    <a:spcPct val="7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pl-PL" dirty="0"/>
                  <a:t>nie było Potopu</a:t>
                </a:r>
                <a:endParaRPr dirty="0"/>
              </a:p>
            </p:txBody>
          </p:sp>
          <p:sp>
            <p:nvSpPr>
              <p:cNvPr id="1464" name="Rectangle"/>
              <p:cNvSpPr/>
              <p:nvPr/>
            </p:nvSpPr>
            <p:spPr>
              <a:xfrm>
                <a:off x="0" y="0"/>
                <a:ext cx="717978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480" name="Group"/>
          <p:cNvGrpSpPr/>
          <p:nvPr/>
        </p:nvGrpSpPr>
        <p:grpSpPr>
          <a:xfrm>
            <a:off x="2933700" y="584200"/>
            <a:ext cx="6667500" cy="4102102"/>
            <a:chOff x="0" y="0"/>
            <a:chExt cx="6667500" cy="4102101"/>
          </a:xfrm>
        </p:grpSpPr>
        <p:grpSp>
          <p:nvGrpSpPr>
            <p:cNvPr id="1478" name="Group"/>
            <p:cNvGrpSpPr/>
            <p:nvPr/>
          </p:nvGrpSpPr>
          <p:grpSpPr>
            <a:xfrm>
              <a:off x="342899" y="0"/>
              <a:ext cx="6324601" cy="4102101"/>
              <a:chOff x="0" y="0"/>
              <a:chExt cx="6324600" cy="4102100"/>
            </a:xfrm>
          </p:grpSpPr>
          <p:grpSp>
            <p:nvGrpSpPr>
              <p:cNvPr id="1476" name="Group"/>
              <p:cNvGrpSpPr/>
              <p:nvPr/>
            </p:nvGrpSpPr>
            <p:grpSpPr>
              <a:xfrm>
                <a:off x="0" y="1676900"/>
                <a:ext cx="6324601" cy="2425201"/>
                <a:chOff x="0" y="0"/>
                <a:chExt cx="6324600" cy="2425199"/>
              </a:xfrm>
            </p:grpSpPr>
            <p:sp>
              <p:nvSpPr>
                <p:cNvPr id="1467"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475" name="Group"/>
                <p:cNvGrpSpPr/>
                <p:nvPr/>
              </p:nvGrpSpPr>
              <p:grpSpPr>
                <a:xfrm>
                  <a:off x="0" y="12582"/>
                  <a:ext cx="6324601" cy="2412618"/>
                  <a:chOff x="0" y="0"/>
                  <a:chExt cx="6324600" cy="2412616"/>
                </a:xfrm>
              </p:grpSpPr>
              <p:grpSp>
                <p:nvGrpSpPr>
                  <p:cNvPr id="1470" name="Group"/>
                  <p:cNvGrpSpPr/>
                  <p:nvPr/>
                </p:nvGrpSpPr>
                <p:grpSpPr>
                  <a:xfrm>
                    <a:off x="0" y="0"/>
                    <a:ext cx="5961084" cy="609483"/>
                    <a:chOff x="0" y="0"/>
                    <a:chExt cx="5961083" cy="609482"/>
                  </a:xfrm>
                </p:grpSpPr>
                <p:sp>
                  <p:nvSpPr>
                    <p:cNvPr id="1468"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69"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71" name="Line"/>
                  <p:cNvSpPr/>
                  <p:nvPr/>
                </p:nvSpPr>
                <p:spPr>
                  <a:xfrm flipH="1">
                    <a:off x="2743200" y="596516"/>
                    <a:ext cx="1" cy="1041401"/>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2" name="Line"/>
                  <p:cNvSpPr/>
                  <p:nvPr/>
                </p:nvSpPr>
                <p:spPr>
                  <a:xfrm flipV="1">
                    <a:off x="2735396" y="1637903"/>
                    <a:ext cx="3093905" cy="14"/>
                  </a:xfrm>
                  <a:prstGeom prst="line">
                    <a:avLst/>
                  </a:prstGeom>
                  <a:noFill/>
                  <a:ln w="25400" cap="flat">
                    <a:solidFill>
                      <a:srgbClr val="E2DEA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3" name="Line"/>
                  <p:cNvSpPr/>
                  <p:nvPr/>
                </p:nvSpPr>
                <p:spPr>
                  <a:xfrm>
                    <a:off x="5816600" y="1637916"/>
                    <a:ext cx="1" cy="675060"/>
                  </a:xfrm>
                  <a:prstGeom prst="line">
                    <a:avLst/>
                  </a:prstGeom>
                  <a:noFill/>
                  <a:ln w="25400" cap="flat">
                    <a:solidFill>
                      <a:srgbClr val="E2DEA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474"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2DEAB"/>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477" name="Rectangle"/>
              <p:cNvSpPr/>
              <p:nvPr/>
            </p:nvSpPr>
            <p:spPr>
              <a:xfrm>
                <a:off x="0" y="0"/>
                <a:ext cx="5943601" cy="2298700"/>
              </a:xfrm>
              <a:prstGeom prst="rect">
                <a:avLst/>
              </a:prstGeom>
              <a:no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479" name="Naturalistic…"/>
            <p:cNvSpPr txBox="1"/>
            <p:nvPr/>
          </p:nvSpPr>
          <p:spPr>
            <a:xfrm>
              <a:off x="0" y="238125"/>
              <a:ext cx="6654800" cy="2552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pl-PL" dirty="0"/>
                <a:t>Założenia</a:t>
              </a:r>
            </a:p>
            <a:p>
              <a:pPr>
                <a:lnSpc>
                  <a:spcPct val="80000"/>
                </a:lnSpc>
                <a:defRPr sz="7200">
                  <a:solidFill>
                    <a:srgbClr val="E2DEAB"/>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pPr>
              <a:r>
                <a:rPr lang="pl-PL" sz="6600" dirty="0"/>
                <a:t>naturalistyczne</a:t>
              </a:r>
              <a:endParaRPr sz="6600" dirty="0"/>
            </a:p>
          </p:txBody>
        </p:sp>
      </p:grpSp>
      <p:sp>
        <p:nvSpPr>
          <p:cNvPr id="1481" name="Rectangle"/>
          <p:cNvSpPr/>
          <p:nvPr/>
        </p:nvSpPr>
        <p:spPr>
          <a:xfrm>
            <a:off x="3251200" y="584200"/>
            <a:ext cx="18211800" cy="2286000"/>
          </a:xfrm>
          <a:prstGeom prst="rect">
            <a:avLst/>
          </a:prstGeom>
          <a:ln w="114300">
            <a:solidFill>
              <a:srgbClr val="F6A029"/>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484" name="Group"/>
          <p:cNvGrpSpPr/>
          <p:nvPr/>
        </p:nvGrpSpPr>
        <p:grpSpPr>
          <a:xfrm>
            <a:off x="5206999" y="3449638"/>
            <a:ext cx="14820901" cy="6756400"/>
            <a:chOff x="0" y="0"/>
            <a:chExt cx="14820900" cy="6756400"/>
          </a:xfrm>
        </p:grpSpPr>
        <p:sp>
          <p:nvSpPr>
            <p:cNvPr id="1482" name="Rectangle"/>
            <p:cNvSpPr/>
            <p:nvPr/>
          </p:nvSpPr>
          <p:spPr>
            <a:xfrm>
              <a:off x="258638" y="0"/>
              <a:ext cx="13893801" cy="6756400"/>
            </a:xfrm>
            <a:prstGeom prst="rect">
              <a:avLst/>
            </a:prstGeom>
            <a:solidFill>
              <a:srgbClr val="270D0A"/>
            </a:solidFill>
            <a:ln w="25400" cap="flat">
              <a:solidFill>
                <a:srgbClr val="E2DEA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83" name="It’s a battle of worldviews."/>
            <p:cNvSpPr txBox="1"/>
            <p:nvPr/>
          </p:nvSpPr>
          <p:spPr>
            <a:xfrm>
              <a:off x="0" y="818813"/>
              <a:ext cx="14820900" cy="45345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4400">
                  <a:solidFill>
                    <a:srgbClr val="E2DEAB"/>
                  </a:solidFill>
                </a:defRPr>
              </a:lvl1pPr>
            </a:lstStyle>
            <a:p>
              <a:r>
                <a:rPr lang="pl-PL" dirty="0"/>
                <a:t>To jest bitwa światopoglądów</a:t>
              </a:r>
              <a:r>
                <a:rPr dirty="0"/>
                <a:t>.</a:t>
              </a:r>
            </a:p>
          </p:txBody>
        </p:sp>
      </p:grpSp>
      <p:sp>
        <p:nvSpPr>
          <p:cNvPr id="1485" name="Line"/>
          <p:cNvSpPr/>
          <p:nvPr/>
        </p:nvSpPr>
        <p:spPr>
          <a:xfrm flipV="1">
            <a:off x="9804400" y="1739885"/>
            <a:ext cx="4852464" cy="16"/>
          </a:xfrm>
          <a:prstGeom prst="line">
            <a:avLst/>
          </a:prstGeom>
          <a:ln w="127000">
            <a:solidFill>
              <a:srgbClr val="F6A029"/>
            </a:solidFill>
            <a:miter lim="400000"/>
            <a:headEnd type="stealth"/>
            <a:tail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80"/>
                                        </p:tgtEl>
                                        <p:attrNameLst>
                                          <p:attrName>style.visibility</p:attrName>
                                        </p:attrNameLst>
                                      </p:cBhvr>
                                      <p:to>
                                        <p:strVal val="visible"/>
                                      </p:to>
                                    </p:set>
                                    <p:animEffect transition="in" filter="wipe(up)">
                                      <p:cBhvr>
                                        <p:cTn id="7" dur="500"/>
                                        <p:tgtEl>
                                          <p:spTgt spid="1480"/>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466"/>
                                        </p:tgtEl>
                                        <p:attrNameLst>
                                          <p:attrName>style.visibility</p:attrName>
                                        </p:attrNameLst>
                                      </p:cBhvr>
                                      <p:to>
                                        <p:strVal val="visible"/>
                                      </p:to>
                                    </p:set>
                                    <p:animEffect transition="in" filter="wipe(right)">
                                      <p:cBhvr>
                                        <p:cTn id="11" dur="500"/>
                                        <p:tgtEl>
                                          <p:spTgt spid="14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450"/>
                                        </p:tgtEl>
                                        <p:attrNameLst>
                                          <p:attrName>style.visibility</p:attrName>
                                        </p:attrNameLst>
                                      </p:cBhvr>
                                      <p:to>
                                        <p:strVal val="visible"/>
                                      </p:to>
                                    </p:set>
                                    <p:animEffect transition="in" filter="wipe(up)">
                                      <p:cBhvr>
                                        <p:cTn id="16" dur="500"/>
                                        <p:tgtEl>
                                          <p:spTgt spid="1450"/>
                                        </p:tgtEl>
                                      </p:cBhvr>
                                    </p:animEffect>
                                  </p:childTnLst>
                                </p:cTn>
                              </p:par>
                            </p:childTnLst>
                          </p:cTn>
                        </p:par>
                        <p:par>
                          <p:cTn id="17" fill="hold">
                            <p:stCondLst>
                              <p:cond delay="500"/>
                            </p:stCondLst>
                            <p:childTnLst>
                              <p:par>
                                <p:cTn id="18" presetID="22" presetClass="entr" presetSubtype="8" fill="hold" grpId="4" nodeType="afterEffect">
                                  <p:stCondLst>
                                    <p:cond delay="0"/>
                                  </p:stCondLst>
                                  <p:iterate>
                                    <p:tmAbs val="0"/>
                                  </p:iterate>
                                  <p:childTnLst>
                                    <p:set>
                                      <p:cBhvr>
                                        <p:cTn id="19" fill="hold"/>
                                        <p:tgtEl>
                                          <p:spTgt spid="1458"/>
                                        </p:tgtEl>
                                        <p:attrNameLst>
                                          <p:attrName>style.visibility</p:attrName>
                                        </p:attrNameLst>
                                      </p:cBhvr>
                                      <p:to>
                                        <p:strVal val="visible"/>
                                      </p:to>
                                    </p:set>
                                    <p:animEffect transition="in" filter="wipe(left)">
                                      <p:cBhvr>
                                        <p:cTn id="20" dur="500"/>
                                        <p:tgtEl>
                                          <p:spTgt spid="145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5" nodeType="clickEffect">
                                  <p:stCondLst>
                                    <p:cond delay="0"/>
                                  </p:stCondLst>
                                  <p:iterate>
                                    <p:tmAbs val="0"/>
                                  </p:iterate>
                                  <p:childTnLst>
                                    <p:set>
                                      <p:cBhvr>
                                        <p:cTn id="24" fill="hold"/>
                                        <p:tgtEl>
                                          <p:spTgt spid="1481"/>
                                        </p:tgtEl>
                                        <p:attrNameLst>
                                          <p:attrName>style.visibility</p:attrName>
                                        </p:attrNameLst>
                                      </p:cBhvr>
                                      <p:to>
                                        <p:strVal val="visible"/>
                                      </p:to>
                                    </p:set>
                                    <p:anim calcmode="lin" valueType="num">
                                      <p:cBhvr>
                                        <p:cTn id="25" dur="500" fill="hold"/>
                                        <p:tgtEl>
                                          <p:spTgt spid="1481"/>
                                        </p:tgtEl>
                                        <p:attrNameLst>
                                          <p:attrName>ppt_w</p:attrName>
                                        </p:attrNameLst>
                                      </p:cBhvr>
                                      <p:tavLst>
                                        <p:tav tm="0">
                                          <p:val>
                                            <p:fltVal val="0"/>
                                          </p:val>
                                        </p:tav>
                                        <p:tav tm="100000">
                                          <p:val>
                                            <p:strVal val="#ppt_w"/>
                                          </p:val>
                                        </p:tav>
                                      </p:tavLst>
                                    </p:anim>
                                    <p:anim calcmode="lin" valueType="num">
                                      <p:cBhvr>
                                        <p:cTn id="26" dur="500" fill="hold"/>
                                        <p:tgtEl>
                                          <p:spTgt spid="1481"/>
                                        </p:tgtEl>
                                        <p:attrNameLst>
                                          <p:attrName>ppt_h</p:attrName>
                                        </p:attrNameLst>
                                      </p:cBhvr>
                                      <p:tavLst>
                                        <p:tav tm="0">
                                          <p:val>
                                            <p:fltVal val="0"/>
                                          </p:val>
                                        </p:tav>
                                        <p:tav tm="100000">
                                          <p:val>
                                            <p:strVal val="#ppt_h"/>
                                          </p:val>
                                        </p:tav>
                                      </p:tavLst>
                                    </p:anim>
                                  </p:childTnLst>
                                </p:cTn>
                              </p:par>
                              <p:par>
                                <p:cTn id="27" presetID="23" presetClass="entr" presetSubtype="16" fill="hold" grpId="6" nodeType="withEffect">
                                  <p:stCondLst>
                                    <p:cond delay="0"/>
                                  </p:stCondLst>
                                  <p:iterate>
                                    <p:tmAbs val="0"/>
                                  </p:iterate>
                                  <p:childTnLst>
                                    <p:set>
                                      <p:cBhvr>
                                        <p:cTn id="28" fill="hold"/>
                                        <p:tgtEl>
                                          <p:spTgt spid="1484"/>
                                        </p:tgtEl>
                                        <p:attrNameLst>
                                          <p:attrName>style.visibility</p:attrName>
                                        </p:attrNameLst>
                                      </p:cBhvr>
                                      <p:to>
                                        <p:strVal val="visible"/>
                                      </p:to>
                                    </p:set>
                                    <p:anim calcmode="lin" valueType="num">
                                      <p:cBhvr>
                                        <p:cTn id="29" dur="500" fill="hold"/>
                                        <p:tgtEl>
                                          <p:spTgt spid="1484"/>
                                        </p:tgtEl>
                                        <p:attrNameLst>
                                          <p:attrName>ppt_w</p:attrName>
                                        </p:attrNameLst>
                                      </p:cBhvr>
                                      <p:tavLst>
                                        <p:tav tm="0">
                                          <p:val>
                                            <p:fltVal val="0"/>
                                          </p:val>
                                        </p:tav>
                                        <p:tav tm="100000">
                                          <p:val>
                                            <p:strVal val="#ppt_w"/>
                                          </p:val>
                                        </p:tav>
                                      </p:tavLst>
                                    </p:anim>
                                    <p:anim calcmode="lin" valueType="num">
                                      <p:cBhvr>
                                        <p:cTn id="30" dur="500" fill="hold"/>
                                        <p:tgtEl>
                                          <p:spTgt spid="1484"/>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grpId="7" nodeType="afterEffect">
                                  <p:stCondLst>
                                    <p:cond delay="0"/>
                                  </p:stCondLst>
                                  <p:iterate type="lt">
                                    <p:tmAbs val="0"/>
                                  </p:iterate>
                                  <p:childTnLst>
                                    <p:set>
                                      <p:cBhvr>
                                        <p:cTn id="33" fill="hold"/>
                                        <p:tgtEl>
                                          <p:spTgt spid="1485"/>
                                        </p:tgtEl>
                                        <p:attrNameLst>
                                          <p:attrName>style.visibility</p:attrName>
                                        </p:attrNameLst>
                                      </p:cBhvr>
                                      <p:to>
                                        <p:strVal val="visible"/>
                                      </p:to>
                                    </p:set>
                                    <p:anim calcmode="lin" valueType="num">
                                      <p:cBhvr>
                                        <p:cTn id="34" dur="500" fill="hold"/>
                                        <p:tgtEl>
                                          <p:spTgt spid="1485"/>
                                        </p:tgtEl>
                                        <p:attrNameLst>
                                          <p:attrName>ppt_w</p:attrName>
                                        </p:attrNameLst>
                                      </p:cBhvr>
                                      <p:tavLst>
                                        <p:tav tm="0">
                                          <p:val>
                                            <p:fltVal val="0"/>
                                          </p:val>
                                        </p:tav>
                                        <p:tav tm="100000">
                                          <p:val>
                                            <p:strVal val="#ppt_w"/>
                                          </p:val>
                                        </p:tav>
                                      </p:tavLst>
                                    </p:anim>
                                    <p:anim calcmode="lin" valueType="num">
                                      <p:cBhvr>
                                        <p:cTn id="35" dur="500" fill="hold"/>
                                        <p:tgtEl>
                                          <p:spTgt spid="14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0" grpId="3" animBg="1" advAuto="0"/>
      <p:bldP spid="1458" grpId="4" animBg="1" advAuto="0"/>
      <p:bldP spid="1466" grpId="2" animBg="1" advAuto="0"/>
      <p:bldP spid="1480" grpId="1" animBg="1" advAuto="0"/>
      <p:bldP spid="1481" grpId="5" animBg="1" advAuto="0"/>
      <p:bldP spid="1484" grpId="6" animBg="1" advAuto="0"/>
      <p:bldP spid="1485" grpId="7"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1 Timothy 6:20–21"/>
          <p:cNvSpPr txBox="1">
            <a:spLocks noGrp="1"/>
          </p:cNvSpPr>
          <p:nvPr>
            <p:ph type="ctrTitle"/>
          </p:nvPr>
        </p:nvSpPr>
        <p:spPr>
          <a:prstGeom prst="rect">
            <a:avLst/>
          </a:prstGeom>
        </p:spPr>
        <p:txBody>
          <a:bodyPr/>
          <a:lstStyle/>
          <a:p>
            <a:r>
              <a:rPr sz="10000" dirty="0"/>
              <a:t>1 </a:t>
            </a:r>
            <a:r>
              <a:rPr lang="pl-PL" sz="10000" dirty="0"/>
              <a:t>List do Tymoteusza </a:t>
            </a:r>
            <a:r>
              <a:rPr sz="10000" dirty="0"/>
              <a:t>6:20–21</a:t>
            </a:r>
          </a:p>
        </p:txBody>
      </p:sp>
      <p:sp>
        <p:nvSpPr>
          <p:cNvPr id="1488" name="20 O Timothy, guard what was entrusted to you, avoiding worldly and empty chatter and the opposing arguments of what is falsely called “knowledge”— 21 which some have professed and thus gone astray from the faith. Grace be with you."/>
          <p:cNvSpPr txBox="1">
            <a:spLocks noGrp="1"/>
          </p:cNvSpPr>
          <p:nvPr>
            <p:ph type="subTitle" idx="1"/>
          </p:nvPr>
        </p:nvSpPr>
        <p:spPr>
          <a:xfrm>
            <a:off x="1993900" y="2971800"/>
            <a:ext cx="20383500" cy="9728200"/>
          </a:xfrm>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20</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rgbClr val="FFFFCC"/>
                </a:solidFill>
              </a:rPr>
              <a:t>Tymoteuszu! Strzeż tego, co ci powierzono, 	unikaj pospolitej, pustej mowy i sprzecznych 	twierdzeń, </a:t>
            </a:r>
            <a:r>
              <a:rPr lang="pl-PL" dirty="0">
                <a:solidFill>
                  <a:srgbClr val="FF9900"/>
                </a:solidFill>
              </a:rPr>
              <a:t>błędnej, rzekomej nauki</a:t>
            </a:r>
            <a:r>
              <a:rPr lang="pl-PL" dirty="0"/>
              <a:t>,</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21</a:t>
            </a:r>
            <a:r>
              <a:rPr lang="pl-PL" sz="3600" dirty="0">
                <a:solidFill>
                  <a:srgbClr val="E2DEAB"/>
                </a:solidFill>
                <a:uFill>
                  <a:solidFill>
                    <a:srgbClr val="E2DEAB"/>
                  </a:solidFill>
                </a:uFill>
              </a:rPr>
              <a:t> 	</a:t>
            </a:r>
            <a:r>
              <a:rPr lang="pl-PL" dirty="0">
                <a:solidFill>
                  <a:srgbClr val="FFFFCC"/>
                </a:solidFill>
              </a:rPr>
              <a:t>Do której niejeden przystał i od wiary odpadł. 	Łaska niech będzie z wami. Amen.</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endParaRPr dirty="0">
              <a:solidFill>
                <a:srgbClr val="E2DEAB"/>
              </a:solidFill>
              <a:uFill>
                <a:solidFill>
                  <a:srgbClr val="E2DEAB"/>
                </a:solidFill>
              </a:uFill>
            </a:endParaRPr>
          </a:p>
        </p:txBody>
      </p:sp>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Can any man tell me when the…"/>
          <p:cNvSpPr txBox="1">
            <a:spLocks noGrp="1"/>
          </p:cNvSpPr>
          <p:nvPr>
            <p:ph type="title"/>
          </p:nvPr>
        </p:nvSpPr>
        <p:spPr>
          <a:prstGeom prst="rect">
            <a:avLst/>
          </a:prstGeom>
        </p:spPr>
        <p:txBody>
          <a:bodyPr/>
          <a:lstStyle/>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pl-PL" dirty="0">
                <a:uFill>
                  <a:solidFill>
                    <a:srgbClr val="E2DEAB"/>
                  </a:solidFill>
                </a:uFill>
              </a:rPr>
              <a:t>„</a:t>
            </a:r>
            <a:r>
              <a:rPr lang="pl-PL" dirty="0">
                <a:solidFill>
                  <a:srgbClr val="E2DEAB"/>
                </a:solidFill>
                <a:uFill>
                  <a:solidFill>
                    <a:srgbClr val="E2DEAB"/>
                  </a:solidFill>
                </a:uFill>
              </a:rPr>
              <a:t>Czy ktokolwiek może mi powiedzieć,</a:t>
            </a:r>
            <a:br>
              <a:rPr lang="pl-PL" dirty="0">
                <a:solidFill>
                  <a:srgbClr val="E2DEAB"/>
                </a:solidFill>
                <a:uFill>
                  <a:solidFill>
                    <a:srgbClr val="E2DEAB"/>
                  </a:solidFill>
                </a:uFill>
              </a:rPr>
            </a:br>
            <a:r>
              <a:rPr lang="pl-PL" dirty="0">
                <a:solidFill>
                  <a:srgbClr val="F6A029"/>
                </a:solidFill>
                <a:uFill>
                  <a:solidFill>
                    <a:srgbClr val="F6A029"/>
                  </a:solidFill>
                </a:uFill>
              </a:rPr>
              <a:t>kiedy był początek</a:t>
            </a:r>
            <a:r>
              <a:rPr dirty="0">
                <a:solidFill>
                  <a:srgbClr val="E2DEAB"/>
                </a:solidFill>
                <a:uFill>
                  <a:solidFill>
                    <a:srgbClr val="E2DEAB"/>
                  </a:solidFill>
                </a:uFill>
              </a:rPr>
              <a:t>? </a:t>
            </a:r>
            <a:r>
              <a:rPr lang="pl-PL" dirty="0">
                <a:solidFill>
                  <a:srgbClr val="E2DEAB"/>
                </a:solidFill>
                <a:uFill>
                  <a:solidFill>
                    <a:srgbClr val="E2DEAB"/>
                  </a:solidFill>
                </a:uFill>
              </a:rPr>
              <a:t>Przed laty</a:t>
            </a:r>
            <a:br>
              <a:rPr lang="pl-PL" dirty="0">
                <a:solidFill>
                  <a:srgbClr val="E2DEAB"/>
                </a:solidFill>
                <a:uFill>
                  <a:solidFill>
                    <a:srgbClr val="E2DEAB"/>
                  </a:solidFill>
                </a:uFill>
              </a:rPr>
            </a:br>
            <a:r>
              <a:rPr lang="pl-PL" dirty="0">
                <a:solidFill>
                  <a:srgbClr val="E2DEAB"/>
                </a:solidFill>
                <a:uFill>
                  <a:solidFill>
                    <a:srgbClr val="E2DEAB"/>
                  </a:solidFill>
                </a:uFill>
              </a:rPr>
              <a:t>myśleliśmy, że początkiem tego świata  </a:t>
            </a:r>
            <a:endParaRPr dirty="0">
              <a:solidFill>
                <a:srgbClr val="E2DEAB"/>
              </a:solidFill>
              <a:uFill>
                <a:solidFill>
                  <a:srgbClr val="E2DEAB"/>
                </a:solidFill>
              </a:uFill>
            </a:endParaRPr>
          </a:p>
          <a:p>
            <a:pPr defTabSz="914400">
              <a:defRPr>
                <a:solidFill>
                  <a:srgbClr val="F5F5F5"/>
                </a:solidFill>
                <a:effectLst>
                  <a:outerShdw blurRad="38100" dist="38100" dir="2700000" rotWithShape="0">
                    <a:srgbClr val="000000">
                      <a:alpha val="43137"/>
                    </a:srgbClr>
                  </a:outerShdw>
                </a:effectLst>
                <a:uFill>
                  <a:solidFill>
                    <a:srgbClr val="F5F5F5"/>
                  </a:solidFill>
                </a:uFill>
              </a:defRPr>
            </a:pPr>
            <a:r>
              <a:rPr lang="pl-PL" dirty="0">
                <a:solidFill>
                  <a:srgbClr val="E2DEAB"/>
                </a:solidFill>
                <a:uFill>
                  <a:solidFill>
                    <a:srgbClr val="E2DEAB"/>
                  </a:solidFill>
                </a:uFill>
              </a:rPr>
              <a:t>była chwila, gdy </a:t>
            </a:r>
            <a:r>
              <a:rPr lang="pl-PL" dirty="0">
                <a:solidFill>
                  <a:schemeClr val="accent4">
                    <a:lumMod val="40000"/>
                    <a:lumOff val="60000"/>
                  </a:schemeClr>
                </a:solidFill>
                <a:uFill>
                  <a:solidFill>
                    <a:srgbClr val="E2DEAB"/>
                  </a:solidFill>
                </a:uFill>
              </a:rPr>
              <a:t>pojawił się na nim</a:t>
            </a:r>
            <a:br>
              <a:rPr lang="pl-PL" dirty="0">
                <a:solidFill>
                  <a:schemeClr val="accent4">
                    <a:lumMod val="40000"/>
                    <a:lumOff val="60000"/>
                  </a:schemeClr>
                </a:solidFill>
                <a:uFill>
                  <a:solidFill>
                    <a:srgbClr val="E2DEAB"/>
                  </a:solidFill>
                </a:uFill>
              </a:rPr>
            </a:br>
            <a:r>
              <a:rPr lang="pl-PL" dirty="0">
                <a:solidFill>
                  <a:srgbClr val="E2DEAB"/>
                </a:solidFill>
                <a:uFill>
                  <a:solidFill>
                    <a:srgbClr val="E2DEAB"/>
                  </a:solidFill>
                </a:uFill>
              </a:rPr>
              <a:t>Adam</a:t>
            </a:r>
            <a:r>
              <a:rPr lang="pl-PL" dirty="0">
                <a:solidFill>
                  <a:srgbClr val="FFFFCC"/>
                </a:solidFill>
                <a:uFill>
                  <a:solidFill>
                    <a:srgbClr val="E2DEAB"/>
                  </a:solidFill>
                </a:uFill>
              </a:rPr>
              <a:t>…</a:t>
            </a:r>
            <a:r>
              <a:rPr dirty="0">
                <a:solidFill>
                  <a:srgbClr val="FFFFCC"/>
                </a:solidFill>
                <a:uFill>
                  <a:solidFill>
                    <a:srgbClr val="E2DEAB"/>
                  </a:solidFill>
                </a:uFill>
              </a:rPr>
              <a:t>”</a:t>
            </a:r>
          </a:p>
        </p:txBody>
      </p:sp>
      <p:sp>
        <p:nvSpPr>
          <p:cNvPr id="1493" name="C.H. Spurgeon, “Election” (1855), The New Park Street Pulpit (Pasadena, TX: Pilgrim Publ. 1990), vol. 1, p. 318."/>
          <p:cNvSpPr txBox="1">
            <a:spLocks noGrp="1"/>
          </p:cNvSpPr>
          <p:nvPr>
            <p:ph type="body" sz="quarter" idx="1"/>
          </p:nvPr>
        </p:nvSpPr>
        <p:spPr>
          <a:xfrm>
            <a:off x="1778000" y="110363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 Spurgeon, “Election” (1855), </a:t>
            </a:r>
            <a:r>
              <a:rPr>
                <a:latin typeface="DejaVu Sans Condensed Oblique"/>
                <a:ea typeface="DejaVu Sans Condensed Oblique"/>
                <a:cs typeface="DejaVu Sans Condensed Oblique"/>
                <a:sym typeface="DejaVu Sans Condensed Oblique"/>
              </a:rPr>
              <a:t>The New Park Street Pulpit</a:t>
            </a:r>
            <a:r>
              <a:t> (Pasadena, TX: Pilgrim Publ. 1990), vol. 1, p. 318.</a:t>
            </a:r>
          </a:p>
        </p:txBody>
      </p:sp>
      <p:grpSp>
        <p:nvGrpSpPr>
          <p:cNvPr id="1496" name="image37.jpg"/>
          <p:cNvGrpSpPr/>
          <p:nvPr/>
        </p:nvGrpSpPr>
        <p:grpSpPr>
          <a:xfrm>
            <a:off x="17819687" y="1295555"/>
            <a:ext cx="5360988" cy="7625121"/>
            <a:chOff x="0" y="0"/>
            <a:chExt cx="5360987" cy="7625120"/>
          </a:xfrm>
        </p:grpSpPr>
        <p:pic>
          <p:nvPicPr>
            <p:cNvPr id="1495"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494"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2 Corinthians 10:4–5"/>
          <p:cNvSpPr txBox="1">
            <a:spLocks noGrp="1"/>
          </p:cNvSpPr>
          <p:nvPr>
            <p:ph type="ctrTitle"/>
          </p:nvPr>
        </p:nvSpPr>
        <p:spPr>
          <a:xfrm>
            <a:off x="762000" y="1016000"/>
            <a:ext cx="21844000" cy="1727200"/>
          </a:xfrm>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sz="10500" dirty="0"/>
              <a:t>2 </a:t>
            </a:r>
            <a:r>
              <a:rPr lang="pl-PL" sz="10500" dirty="0"/>
              <a:t>List do Koryntian</a:t>
            </a:r>
            <a:r>
              <a:rPr sz="10500" dirty="0"/>
              <a:t> 10:4–5</a:t>
            </a:r>
          </a:p>
        </p:txBody>
      </p:sp>
      <p:sp>
        <p:nvSpPr>
          <p:cNvPr id="954" name="4 For the weapons of our warfare are not of the flesh, but divinely powerful for the destruction of fortresses.…"/>
          <p:cNvSpPr txBox="1">
            <a:spLocks noGrp="1"/>
          </p:cNvSpPr>
          <p:nvPr>
            <p:ph type="subTitle" idx="1"/>
          </p:nvPr>
        </p:nvSpPr>
        <p:spPr>
          <a:xfrm>
            <a:off x="1765300" y="2971800"/>
            <a:ext cx="21348700" cy="9728200"/>
          </a:xfrm>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4</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rgbClr val="FFFFCC"/>
                </a:solidFill>
              </a:rPr>
              <a:t>Gdyż oręż nasz, którym</a:t>
            </a:r>
            <a:r>
              <a:rPr lang="pl-PL" dirty="0">
                <a:solidFill>
                  <a:srgbClr val="FFFFFF"/>
                </a:solidFill>
              </a:rPr>
              <a:t> </a:t>
            </a:r>
            <a:r>
              <a:rPr lang="pl-PL" dirty="0">
                <a:solidFill>
                  <a:srgbClr val="FFC000"/>
                </a:solidFill>
              </a:rPr>
              <a:t>walczymy</a:t>
            </a:r>
            <a:r>
              <a:rPr lang="pl-PL" dirty="0">
                <a:solidFill>
                  <a:srgbClr val="FFFFFF"/>
                </a:solidFill>
              </a:rPr>
              <a:t>, </a:t>
            </a:r>
            <a:r>
              <a:rPr lang="pl-PL" dirty="0">
                <a:solidFill>
                  <a:srgbClr val="FFFFCC"/>
                </a:solidFill>
              </a:rPr>
              <a:t>nie jest     	cielesny, lecz ma moc burzenia warowni dla 	sprawy Bożej; nim też unicestwiamy </a:t>
            </a:r>
            <a:r>
              <a:rPr lang="pl-PL" dirty="0">
                <a:solidFill>
                  <a:srgbClr val="FFC000"/>
                </a:solidFill>
              </a:rPr>
              <a:t>złe zamysły</a:t>
            </a:r>
            <a:r>
              <a:rPr dirty="0">
                <a:solidFill>
                  <a:srgbClr val="E2DEAB"/>
                </a:solidFill>
                <a:uFill>
                  <a:solidFill>
                    <a:srgbClr val="E2DEAB"/>
                  </a:solidFill>
                </a:uFill>
              </a:rPr>
              <a:t>.</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5</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rgbClr val="FFFFCC"/>
                </a:solidFill>
              </a:rPr>
              <a:t>I</a:t>
            </a:r>
            <a:r>
              <a:rPr lang="pl-PL" dirty="0"/>
              <a:t> </a:t>
            </a:r>
            <a:r>
              <a:rPr lang="pl-PL" dirty="0">
                <a:solidFill>
                  <a:srgbClr val="FFC000"/>
                </a:solidFill>
              </a:rPr>
              <a:t>wszelką pychę, podnoszącą się przeciw 	poznaniu Boga</a:t>
            </a:r>
            <a:r>
              <a:rPr lang="pl-PL" dirty="0">
                <a:solidFill>
                  <a:srgbClr val="FFFFCC"/>
                </a:solidFill>
              </a:rPr>
              <a:t>, i zmuszamy </a:t>
            </a:r>
            <a:r>
              <a:rPr lang="pl-PL" dirty="0">
                <a:solidFill>
                  <a:srgbClr val="FFC000"/>
                </a:solidFill>
              </a:rPr>
              <a:t>wszelką myśl</a:t>
            </a:r>
            <a:r>
              <a:rPr lang="pl-PL" dirty="0"/>
              <a:t> </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pl-PL" dirty="0">
                <a:solidFill>
                  <a:srgbClr val="FFFFCC"/>
                </a:solidFill>
              </a:rPr>
              <a:t>	do poddania się w posłuszeństwo Chrystusowi.</a:t>
            </a:r>
            <a:endParaRPr dirty="0">
              <a:solidFill>
                <a:srgbClr val="FFFFCC"/>
              </a:solidFill>
              <a:uFill>
                <a:solidFill>
                  <a:srgbClr val="E2DEAB"/>
                </a:solidFill>
              </a:uFill>
            </a:endParaRP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 name="“but we have discovered that…"/>
          <p:cNvSpPr txBox="1">
            <a:spLocks noGrp="1"/>
          </p:cNvSpPr>
          <p:nvPr>
            <p:ph type="title"/>
          </p:nvPr>
        </p:nvSpPr>
        <p:spPr>
          <a:xfrm>
            <a:off x="1628667" y="1384300"/>
            <a:ext cx="21708853" cy="9613900"/>
          </a:xfrm>
          <a:prstGeom prst="rect">
            <a:avLst/>
          </a:prstGeom>
        </p:spPr>
        <p:txBody>
          <a:bodyPr/>
          <a:lstStyle/>
          <a:p>
            <a:pPr defTabSz="914400">
              <a:lnSpc>
                <a:spcPct val="95000"/>
              </a:lnSpc>
              <a:defRPr>
                <a:solidFill>
                  <a:srgbClr val="F5F5F5"/>
                </a:solidFill>
                <a:effectLst>
                  <a:outerShdw blurRad="38100" dist="38100" dir="2700000" rotWithShape="0">
                    <a:srgbClr val="000000">
                      <a:alpha val="43137"/>
                    </a:srgbClr>
                  </a:outerShdw>
                </a:effectLst>
                <a:uFill>
                  <a:solidFill>
                    <a:srgbClr val="F5F5F5"/>
                  </a:solidFill>
                </a:uFill>
              </a:defRPr>
            </a:pPr>
            <a:r>
              <a:rPr lang="pl-PL" dirty="0">
                <a:uFill>
                  <a:solidFill>
                    <a:srgbClr val="E2DEAB"/>
                  </a:solidFill>
                </a:uFill>
              </a:rPr>
              <a:t>„ </a:t>
            </a:r>
            <a:r>
              <a:rPr lang="pl-PL" dirty="0">
                <a:solidFill>
                  <a:srgbClr val="E2DEAB"/>
                </a:solidFill>
                <a:uFill>
                  <a:solidFill>
                    <a:srgbClr val="E2DEAB"/>
                  </a:solidFill>
                </a:uFill>
              </a:rPr>
              <a:t>…</a:t>
            </a:r>
            <a:r>
              <a:rPr lang="pl-PL" dirty="0">
                <a:solidFill>
                  <a:srgbClr val="F6A029"/>
                </a:solidFill>
                <a:uFill>
                  <a:solidFill>
                    <a:srgbClr val="F6A029"/>
                  </a:solidFill>
                </a:uFill>
              </a:rPr>
              <a:t>ale odkryliśmy, że tysiące lat </a:t>
            </a:r>
            <a:br>
              <a:rPr lang="pl-PL" dirty="0">
                <a:solidFill>
                  <a:srgbClr val="F6A029"/>
                </a:solidFill>
                <a:uFill>
                  <a:solidFill>
                    <a:srgbClr val="F6A029"/>
                  </a:solidFill>
                </a:uFill>
              </a:rPr>
            </a:br>
            <a:r>
              <a:rPr lang="pl-PL" dirty="0">
                <a:solidFill>
                  <a:srgbClr val="F6A029"/>
                </a:solidFill>
                <a:uFill>
                  <a:solidFill>
                    <a:srgbClr val="F6A029"/>
                  </a:solidFill>
                </a:uFill>
              </a:rPr>
              <a:t>wcześniej </a:t>
            </a:r>
            <a:r>
              <a:rPr lang="pl-PL" dirty="0">
                <a:solidFill>
                  <a:srgbClr val="E2DEAB"/>
                </a:solidFill>
                <a:uFill>
                  <a:solidFill>
                    <a:srgbClr val="E2DEAB"/>
                  </a:solidFill>
                </a:uFill>
              </a:rPr>
              <a:t>Bóg przygotowywał </a:t>
            </a:r>
            <a:br>
              <a:rPr lang="pl-PL" dirty="0">
                <a:solidFill>
                  <a:srgbClr val="E2DEAB"/>
                </a:solidFill>
                <a:uFill>
                  <a:solidFill>
                    <a:srgbClr val="E2DEAB"/>
                  </a:solidFill>
                </a:uFill>
              </a:rPr>
            </a:br>
            <a:r>
              <a:rPr lang="pl-PL" dirty="0">
                <a:solidFill>
                  <a:srgbClr val="E2DEAB"/>
                </a:solidFill>
                <a:uFill>
                  <a:solidFill>
                    <a:srgbClr val="E2DEAB"/>
                  </a:solidFill>
                </a:uFill>
              </a:rPr>
              <a:t>chaotyczną materię,</a:t>
            </a:r>
            <a:r>
              <a:rPr lang="pl-PL" dirty="0">
                <a:solidFill>
                  <a:srgbClr val="F5F5F5"/>
                </a:solidFill>
                <a:uFill>
                  <a:solidFill>
                    <a:srgbClr val="E2DEAB"/>
                  </a:solidFill>
                </a:uFill>
              </a:rPr>
              <a:t> </a:t>
            </a:r>
            <a:r>
              <a:rPr lang="pl-PL" dirty="0">
                <a:solidFill>
                  <a:srgbClr val="E2DEAB"/>
                </a:solidFill>
                <a:uFill>
                  <a:solidFill>
                    <a:srgbClr val="E2DEAB"/>
                  </a:solidFill>
                </a:uFill>
              </a:rPr>
              <a:t>by zrobić z niej </a:t>
            </a:r>
            <a:br>
              <a:rPr lang="pl-PL" dirty="0">
                <a:solidFill>
                  <a:srgbClr val="E2DEAB"/>
                </a:solidFill>
                <a:uFill>
                  <a:solidFill>
                    <a:srgbClr val="E2DEAB"/>
                  </a:solidFill>
                </a:uFill>
              </a:rPr>
            </a:br>
            <a:r>
              <a:rPr lang="pl-PL" dirty="0">
                <a:solidFill>
                  <a:srgbClr val="E2DEAB"/>
                </a:solidFill>
                <a:uFill>
                  <a:solidFill>
                    <a:srgbClr val="E2DEAB"/>
                  </a:solidFill>
                </a:uFill>
              </a:rPr>
              <a:t>wygodne miejsce dla człowieka</a:t>
            </a:r>
            <a:r>
              <a:rPr dirty="0">
                <a:solidFill>
                  <a:srgbClr val="E2DEAB"/>
                </a:solidFill>
                <a:uFill>
                  <a:solidFill>
                    <a:srgbClr val="E2DEAB"/>
                  </a:solidFill>
                </a:uFill>
              </a:rPr>
              <a:t>, </a:t>
            </a:r>
            <a:r>
              <a:rPr lang="en-US" dirty="0">
                <a:solidFill>
                  <a:srgbClr val="E2DEAB"/>
                </a:solidFill>
                <a:uFill>
                  <a:solidFill>
                    <a:srgbClr val="E2DEAB"/>
                  </a:solidFill>
                </a:uFill>
              </a:rPr>
              <a:t/>
            </a:r>
            <a:br>
              <a:rPr lang="en-US" dirty="0">
                <a:solidFill>
                  <a:srgbClr val="E2DEAB"/>
                </a:solidFill>
                <a:uFill>
                  <a:solidFill>
                    <a:srgbClr val="E2DEAB"/>
                  </a:solidFill>
                </a:uFill>
              </a:rPr>
            </a:br>
            <a:r>
              <a:rPr lang="pl-PL" dirty="0">
                <a:solidFill>
                  <a:srgbClr val="E2DEAB"/>
                </a:solidFill>
                <a:uFill>
                  <a:solidFill>
                    <a:srgbClr val="E2DEAB"/>
                  </a:solidFill>
                </a:uFill>
              </a:rPr>
              <a:t>umieszczając </a:t>
            </a:r>
            <a:r>
              <a:rPr lang="pl-PL" dirty="0">
                <a:solidFill>
                  <a:srgbClr val="F6A029"/>
                </a:solidFill>
                <a:uFill>
                  <a:solidFill>
                    <a:srgbClr val="F6A029"/>
                  </a:solidFill>
                </a:uFill>
              </a:rPr>
              <a:t>tam rasy stworzeń</a:t>
            </a:r>
            <a:r>
              <a:rPr dirty="0">
                <a:solidFill>
                  <a:srgbClr val="F6A029"/>
                </a:solidFill>
                <a:uFill>
                  <a:solidFill>
                    <a:srgbClr val="F6A029"/>
                  </a:solidFill>
                </a:uFill>
              </a:rPr>
              <a:t>, </a:t>
            </a:r>
            <a:r>
              <a:rPr lang="pl-PL" dirty="0">
                <a:solidFill>
                  <a:srgbClr val="F6A029"/>
                </a:solidFill>
                <a:uFill>
                  <a:solidFill>
                    <a:srgbClr val="F6A029"/>
                  </a:solidFill>
                </a:uFill>
              </a:rPr>
              <a:t>które </a:t>
            </a:r>
            <a:br>
              <a:rPr lang="pl-PL" dirty="0">
                <a:solidFill>
                  <a:srgbClr val="F6A029"/>
                </a:solidFill>
                <a:uFill>
                  <a:solidFill>
                    <a:srgbClr val="F6A029"/>
                  </a:solidFill>
                </a:uFill>
              </a:rPr>
            </a:br>
            <a:r>
              <a:rPr lang="pl-PL" dirty="0">
                <a:solidFill>
                  <a:srgbClr val="F6A029"/>
                </a:solidFill>
                <a:uFill>
                  <a:solidFill>
                    <a:srgbClr val="F6A029"/>
                  </a:solidFill>
                </a:uFill>
              </a:rPr>
              <a:t>mogły wymrzeć i pozostawić po sobie </a:t>
            </a:r>
            <a:br>
              <a:rPr lang="pl-PL" dirty="0">
                <a:solidFill>
                  <a:srgbClr val="F6A029"/>
                </a:solidFill>
                <a:uFill>
                  <a:solidFill>
                    <a:srgbClr val="F6A029"/>
                  </a:solidFill>
                </a:uFill>
              </a:rPr>
            </a:br>
            <a:r>
              <a:rPr lang="pl-PL" dirty="0">
                <a:solidFill>
                  <a:srgbClr val="F6A029"/>
                </a:solidFill>
                <a:uFill>
                  <a:solidFill>
                    <a:srgbClr val="F6A029"/>
                  </a:solidFill>
                </a:uFill>
              </a:rPr>
              <a:t>ślady </a:t>
            </a:r>
            <a:r>
              <a:rPr lang="pl-PL" dirty="0">
                <a:solidFill>
                  <a:srgbClr val="E2DEAB"/>
                </a:solidFill>
                <a:uFill>
                  <a:solidFill>
                    <a:srgbClr val="E2DEAB"/>
                  </a:solidFill>
                </a:uFill>
              </a:rPr>
              <a:t>jego dzieła i cudownych </a:t>
            </a:r>
            <a:br>
              <a:rPr lang="pl-PL" dirty="0">
                <a:solidFill>
                  <a:srgbClr val="E2DEAB"/>
                </a:solidFill>
                <a:uFill>
                  <a:solidFill>
                    <a:srgbClr val="E2DEAB"/>
                  </a:solidFill>
                </a:uFill>
              </a:rPr>
            </a:br>
            <a:r>
              <a:rPr lang="pl-PL" dirty="0">
                <a:solidFill>
                  <a:srgbClr val="E2DEAB"/>
                </a:solidFill>
                <a:uFill>
                  <a:solidFill>
                    <a:srgbClr val="E2DEAB"/>
                  </a:solidFill>
                </a:uFill>
              </a:rPr>
              <a:t>umiejętności, zanim spróbował sił </a:t>
            </a:r>
            <a:br>
              <a:rPr lang="pl-PL" dirty="0">
                <a:solidFill>
                  <a:srgbClr val="E2DEAB"/>
                </a:solidFill>
                <a:uFill>
                  <a:solidFill>
                    <a:srgbClr val="E2DEAB"/>
                  </a:solidFill>
                </a:uFill>
              </a:rPr>
            </a:br>
            <a:r>
              <a:rPr lang="pl-PL" dirty="0">
                <a:solidFill>
                  <a:srgbClr val="E2DEAB"/>
                </a:solidFill>
                <a:uFill>
                  <a:solidFill>
                    <a:srgbClr val="E2DEAB"/>
                  </a:solidFill>
                </a:uFill>
              </a:rPr>
              <a:t>na człowieku</a:t>
            </a:r>
            <a:r>
              <a:rPr dirty="0">
                <a:solidFill>
                  <a:srgbClr val="E2DEAB"/>
                </a:solidFill>
                <a:uFill>
                  <a:solidFill>
                    <a:srgbClr val="E2DEAB"/>
                  </a:solidFill>
                </a:uFill>
              </a:rPr>
              <a:t>”</a:t>
            </a:r>
            <a:r>
              <a:rPr lang="pl-PL" dirty="0">
                <a:solidFill>
                  <a:srgbClr val="E2DEAB"/>
                </a:solidFill>
                <a:uFill>
                  <a:solidFill>
                    <a:srgbClr val="E2DEAB"/>
                  </a:solidFill>
                </a:uFill>
              </a:rPr>
              <a:t>.</a:t>
            </a:r>
            <a:endParaRPr dirty="0">
              <a:solidFill>
                <a:srgbClr val="E2DEAB"/>
              </a:solidFill>
              <a:uFill>
                <a:solidFill>
                  <a:srgbClr val="E2DEAB"/>
                </a:solidFill>
              </a:uFill>
            </a:endParaRPr>
          </a:p>
        </p:txBody>
      </p:sp>
      <p:sp>
        <p:nvSpPr>
          <p:cNvPr id="1501" name="C.H. Spurgeon, “Election” (1855), The New Park Street Pulpit (Pasadena, TX: Pilgrim Publ. 1990), vol. 1, p. 318."/>
          <p:cNvSpPr txBox="1">
            <a:spLocks noGrp="1"/>
          </p:cNvSpPr>
          <p:nvPr>
            <p:ph type="body" sz="quarter" idx="1"/>
          </p:nvPr>
        </p:nvSpPr>
        <p:spPr>
          <a:xfrm>
            <a:off x="1752600" y="11722100"/>
            <a:ext cx="14376400" cy="1689100"/>
          </a:xfrm>
          <a:prstGeom prst="rect">
            <a:avLst/>
          </a:prstGeom>
        </p:spPr>
        <p:txBody>
          <a:bodyPr/>
          <a:lstStyle/>
          <a:p>
            <a:pPr defTabSz="914400">
              <a:buClr>
                <a:srgbClr val="F5F5F5"/>
              </a:buClr>
              <a:defRPr>
                <a:effectLst>
                  <a:outerShdw blurRad="38100" dist="38100" dir="2700000" rotWithShape="0">
                    <a:srgbClr val="000000">
                      <a:alpha val="43137"/>
                    </a:srgbClr>
                  </a:outerShdw>
                </a:effectLst>
                <a:uFill>
                  <a:solidFill>
                    <a:srgbClr val="E2DEAB"/>
                  </a:solidFill>
                </a:uFill>
              </a:defRPr>
            </a:pPr>
            <a:r>
              <a:t>C.H. Spurgeon, “Election” (1855), </a:t>
            </a:r>
            <a:r>
              <a:rPr>
                <a:latin typeface="DejaVu Sans Condensed Oblique"/>
                <a:ea typeface="DejaVu Sans Condensed Oblique"/>
                <a:cs typeface="DejaVu Sans Condensed Oblique"/>
                <a:sym typeface="DejaVu Sans Condensed Oblique"/>
              </a:rPr>
              <a:t>The New Park Street Pulpit </a:t>
            </a:r>
            <a:r>
              <a:t>(Pasadena, TX: Pilgrim Publ. 1990), vol. 1, p. 318.</a:t>
            </a:r>
          </a:p>
        </p:txBody>
      </p:sp>
      <p:grpSp>
        <p:nvGrpSpPr>
          <p:cNvPr id="1504" name="image37.jpg"/>
          <p:cNvGrpSpPr/>
          <p:nvPr/>
        </p:nvGrpSpPr>
        <p:grpSpPr>
          <a:xfrm>
            <a:off x="17819687" y="1295555"/>
            <a:ext cx="5360988" cy="7625121"/>
            <a:chOff x="0" y="0"/>
            <a:chExt cx="5360987" cy="7625120"/>
          </a:xfrm>
        </p:grpSpPr>
        <p:pic>
          <p:nvPicPr>
            <p:cNvPr id="1503" name="image37.jpg" descr="image37.jpg"/>
            <p:cNvPicPr>
              <a:picLocks noChangeAspect="1"/>
            </p:cNvPicPr>
            <p:nvPr/>
          </p:nvPicPr>
          <p:blipFill>
            <a:blip r:embed="rId3">
              <a:extLst/>
            </a:blip>
            <a:srcRect b="8008"/>
            <a:stretch>
              <a:fillRect/>
            </a:stretch>
          </p:blipFill>
          <p:spPr>
            <a:xfrm>
              <a:off x="317500" y="304800"/>
              <a:ext cx="4738688" cy="7002821"/>
            </a:xfrm>
            <a:prstGeom prst="rect">
              <a:avLst/>
            </a:prstGeom>
            <a:ln>
              <a:noFill/>
            </a:ln>
            <a:effectLst/>
          </p:spPr>
        </p:pic>
        <p:pic>
          <p:nvPicPr>
            <p:cNvPr id="1502" name="image37.jpg" descr="image37.jpg"/>
            <p:cNvPicPr>
              <a:picLocks/>
            </p:cNvPicPr>
            <p:nvPr/>
          </p:nvPicPr>
          <p:blipFill>
            <a:blip r:embed="rId4">
              <a:extLst/>
            </a:blip>
            <a:stretch>
              <a:fillRect/>
            </a:stretch>
          </p:blipFill>
          <p:spPr>
            <a:xfrm>
              <a:off x="0" y="0"/>
              <a:ext cx="5360988" cy="7625121"/>
            </a:xfrm>
            <a:prstGeom prst="rect">
              <a:avLst/>
            </a:prstGeom>
            <a:effectLst/>
          </p:spPr>
        </p:pic>
      </p:gr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 name="C.I. Scofield…"/>
          <p:cNvSpPr txBox="1">
            <a:spLocks noGrp="1"/>
          </p:cNvSpPr>
          <p:nvPr>
            <p:ph type="title"/>
          </p:nvPr>
        </p:nvSpPr>
        <p:spPr>
          <a:xfrm>
            <a:off x="10947400" y="1447800"/>
            <a:ext cx="12242800" cy="5410200"/>
          </a:xfrm>
          <a:prstGeom prst="rect">
            <a:avLst/>
          </a:prstGeom>
        </p:spPr>
        <p:txBody>
          <a:bodyPr/>
          <a:lstStyle/>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latin typeface="+mn-lt"/>
                <a:ea typeface="+mn-ea"/>
                <a:cs typeface="+mn-cs"/>
                <a:sym typeface="GoudyTwenty"/>
              </a:defRPr>
            </a:pPr>
            <a:r>
              <a:rPr sz="9600" dirty="0"/>
              <a:t>C.I. </a:t>
            </a:r>
            <a:r>
              <a:rPr sz="9600" dirty="0" err="1"/>
              <a:t>Scofield</a:t>
            </a:r>
            <a:r>
              <a:rPr sz="9600" dirty="0"/>
              <a:t> </a:t>
            </a:r>
          </a:p>
          <a:p>
            <a:pPr defTabSz="914400">
              <a:lnSpc>
                <a:spcPct val="90000"/>
              </a:lnSpc>
              <a:defRPr>
                <a:solidFill>
                  <a:srgbClr val="FEFCDD"/>
                </a:solidFill>
                <a:effectLst>
                  <a:outerShdw blurRad="38100" dist="38100" dir="2700000" rotWithShape="0">
                    <a:srgbClr val="000000">
                      <a:alpha val="43137"/>
                    </a:srgbClr>
                  </a:outerShdw>
                </a:effectLst>
                <a:uFill>
                  <a:solidFill>
                    <a:srgbClr val="FEFCDD"/>
                  </a:solidFill>
                </a:uFill>
              </a:defRPr>
            </a:pPr>
            <a:r>
              <a:rPr dirty="0"/>
              <a:t>(1843–1921) </a:t>
            </a:r>
          </a:p>
          <a:p>
            <a:pPr defTabSz="914400">
              <a:lnSpc>
                <a:spcPct val="90000"/>
              </a:lnSpc>
              <a:defRPr sz="1200">
                <a:effectLst>
                  <a:outerShdw blurRad="38100" dist="38100" dir="2700000" rotWithShape="0">
                    <a:srgbClr val="000000">
                      <a:alpha val="43137"/>
                    </a:srgbClr>
                  </a:outerShdw>
                </a:effectLst>
                <a:uFill>
                  <a:solidFill>
                    <a:srgbClr val="E2DEAB"/>
                  </a:solidFill>
                </a:uFill>
              </a:defRPr>
            </a:pPr>
            <a:endParaRPr dirty="0"/>
          </a:p>
          <a:p>
            <a:pPr defTabSz="914400">
              <a:defRPr>
                <a:solidFill>
                  <a:srgbClr val="F6A029"/>
                </a:solidFill>
                <a:effectLst>
                  <a:outerShdw blurRad="38100" dist="38100" dir="2700000" rotWithShape="0">
                    <a:srgbClr val="000000">
                      <a:alpha val="43137"/>
                    </a:srgbClr>
                  </a:outerShdw>
                </a:effectLst>
                <a:uFill>
                  <a:solidFill>
                    <a:srgbClr val="F6A029"/>
                  </a:solidFill>
                </a:uFill>
              </a:defRPr>
            </a:pPr>
            <a:r>
              <a:rPr dirty="0" err="1"/>
              <a:t>Scofield</a:t>
            </a:r>
            <a:r>
              <a:rPr dirty="0"/>
              <a:t> Reference Bible</a:t>
            </a:r>
          </a:p>
          <a:p>
            <a:pPr defTabSz="914400">
              <a:defRPr>
                <a:effectLst>
                  <a:outerShdw blurRad="38100" dist="38100" dir="2700000" rotWithShape="0">
                    <a:srgbClr val="000000">
                      <a:alpha val="43137"/>
                    </a:srgbClr>
                  </a:outerShdw>
                </a:effectLst>
                <a:uFill>
                  <a:solidFill>
                    <a:srgbClr val="E2DEAB"/>
                  </a:solidFill>
                </a:uFill>
              </a:defRPr>
            </a:pPr>
            <a:r>
              <a:rPr dirty="0"/>
              <a:t>(1909)</a:t>
            </a:r>
          </a:p>
        </p:txBody>
      </p:sp>
      <p:sp>
        <p:nvSpPr>
          <p:cNvPr id="1509" name="Gap Theory…"/>
          <p:cNvSpPr txBox="1"/>
          <p:nvPr/>
        </p:nvSpPr>
        <p:spPr>
          <a:xfrm>
            <a:off x="10472469" y="7239000"/>
            <a:ext cx="12363720" cy="5180393"/>
          </a:xfrm>
          <a:prstGeom prst="rect">
            <a:avLst/>
          </a:prstGeom>
          <a:extLst>
            <a:ext uri="{C572A759-6A51-4108-AA02-DFA0A04FC94B}">
              <ma14:wrappingTextBoxFlag xmlns:ma14="http://schemas.microsoft.com/office/mac/drawingml/2011/main" val="1"/>
            </a:ext>
          </a:extLst>
        </p:spPr>
        <p:txBody>
          <a:bodyPr wrap="square" lIns="0" tIns="0" rIns="0" bIns="0">
            <a:spAutoFit/>
          </a:bodyPr>
          <a:lstStyle/>
          <a:p>
            <a:pPr defTabSz="914400">
              <a:lnSpc>
                <a:spcPct val="70000"/>
              </a:lnSpc>
              <a:spcBef>
                <a:spcPts val="4300"/>
              </a:spcBef>
              <a:buClr>
                <a:srgbClr val="B6DE87"/>
              </a:buClr>
              <a:defRPr sz="64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b="1" dirty="0"/>
              <a:t>Teoria przerwy czasowej</a:t>
            </a:r>
            <a:endParaRPr b="1" dirty="0"/>
          </a:p>
          <a:p>
            <a:pPr defTabSz="914400">
              <a:spcBef>
                <a:spcPts val="4300"/>
              </a:spcBef>
              <a:buClr>
                <a:srgbClr val="F5F5F5"/>
              </a:buClr>
              <a:defRPr sz="64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„Pierwszy akt twórczy odnosi się do nieokreślonej przeszłości i daje przestrzeń dla wszystkich epok geologicznych</a:t>
            </a:r>
            <a:r>
              <a:rPr dirty="0"/>
              <a:t>”</a:t>
            </a:r>
            <a:r>
              <a:rPr lang="pl-PL" dirty="0"/>
              <a:t>.</a:t>
            </a:r>
            <a:endParaRPr dirty="0"/>
          </a:p>
        </p:txBody>
      </p:sp>
      <p:grpSp>
        <p:nvGrpSpPr>
          <p:cNvPr id="1512" name="Scofield, CI new.jpg"/>
          <p:cNvGrpSpPr/>
          <p:nvPr/>
        </p:nvGrpSpPr>
        <p:grpSpPr>
          <a:xfrm>
            <a:off x="2374900" y="1524000"/>
            <a:ext cx="7418849" cy="10655300"/>
            <a:chOff x="0" y="0"/>
            <a:chExt cx="7418848" cy="10655299"/>
          </a:xfrm>
        </p:grpSpPr>
        <p:pic>
          <p:nvPicPr>
            <p:cNvPr id="1511" name="Scofield, CI new.jpg" descr="Scofield, CI new.jpg"/>
            <p:cNvPicPr>
              <a:picLocks noChangeAspect="1"/>
            </p:cNvPicPr>
            <p:nvPr/>
          </p:nvPicPr>
          <p:blipFill>
            <a:blip r:embed="rId3">
              <a:extLst/>
            </a:blip>
            <a:stretch>
              <a:fillRect/>
            </a:stretch>
          </p:blipFill>
          <p:spPr>
            <a:xfrm>
              <a:off x="317500" y="304800"/>
              <a:ext cx="6796549" cy="10033000"/>
            </a:xfrm>
            <a:prstGeom prst="rect">
              <a:avLst/>
            </a:prstGeom>
            <a:ln>
              <a:noFill/>
            </a:ln>
            <a:effectLst/>
          </p:spPr>
        </p:pic>
        <p:pic>
          <p:nvPicPr>
            <p:cNvPr id="1510" name="Scofield, CI new.jpg" descr="Scofield, CI new.jpg"/>
            <p:cNvPicPr>
              <a:picLocks/>
            </p:cNvPicPr>
            <p:nvPr/>
          </p:nvPicPr>
          <p:blipFill>
            <a:blip r:embed="rId4">
              <a:extLst/>
            </a:blip>
            <a:stretch>
              <a:fillRect/>
            </a:stretch>
          </p:blipFill>
          <p:spPr>
            <a:xfrm>
              <a:off x="0" y="0"/>
              <a:ext cx="7418849" cy="1065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09"/>
                                        </p:tgtEl>
                                        <p:attrNameLst>
                                          <p:attrName>style.visibility</p:attrName>
                                        </p:attrNameLst>
                                      </p:cBhvr>
                                      <p:to>
                                        <p:strVal val="visible"/>
                                      </p:to>
                                    </p:set>
                                    <p:anim calcmode="lin" valueType="num">
                                      <p:cBhvr>
                                        <p:cTn id="7" dur="500" fill="hold"/>
                                        <p:tgtEl>
                                          <p:spTgt spid="1509"/>
                                        </p:tgtEl>
                                        <p:attrNameLst>
                                          <p:attrName>ppt_w</p:attrName>
                                        </p:attrNameLst>
                                      </p:cBhvr>
                                      <p:tavLst>
                                        <p:tav tm="0">
                                          <p:val>
                                            <p:fltVal val="0"/>
                                          </p:val>
                                        </p:tav>
                                        <p:tav tm="100000">
                                          <p:val>
                                            <p:strVal val="#ppt_w"/>
                                          </p:val>
                                        </p:tav>
                                      </p:tavLst>
                                    </p:anim>
                                    <p:anim calcmode="lin" valueType="num">
                                      <p:cBhvr>
                                        <p:cTn id="8" dur="500" fill="hold"/>
                                        <p:tgtEl>
                                          <p:spTgt spid="1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Princeton Seminary"/>
          <p:cNvSpPr txBox="1">
            <a:spLocks noGrp="1"/>
          </p:cNvSpPr>
          <p:nvPr>
            <p:ph type="body" sz="quarter" idx="4294967295"/>
          </p:nvPr>
        </p:nvSpPr>
        <p:spPr>
          <a:xfrm>
            <a:off x="4268787" y="533400"/>
            <a:ext cx="15316201" cy="4127500"/>
          </a:xfrm>
          <a:prstGeom prst="rect">
            <a:avLst/>
          </a:prstGeom>
          <a:ln w="9525">
            <a:round/>
          </a:ln>
          <a:effectLst/>
        </p:spPr>
        <p:txBody>
          <a:bodyPr/>
          <a:lstStyle>
            <a:lvl1pPr algn="ctr" defTabSz="914400">
              <a:spcBef>
                <a:spcPts val="10200"/>
              </a:spcBef>
              <a:buClr>
                <a:srgbClr val="B6DE87"/>
              </a:buClr>
              <a:defRPr sz="9600" b="1">
                <a:effectLst>
                  <a:outerShdw blurRad="38100" dist="38100" dir="2700000" rotWithShape="0">
                    <a:srgbClr val="000000">
                      <a:alpha val="43137"/>
                    </a:srgbClr>
                  </a:outerShdw>
                </a:effectLst>
                <a:uFill>
                  <a:solidFill>
                    <a:srgbClr val="E2DEAB"/>
                  </a:solidFill>
                </a:uFill>
              </a:defRPr>
            </a:lvl1pPr>
          </a:lstStyle>
          <a:p>
            <a:pPr>
              <a:defRPr sz="7200" b="0"/>
            </a:pPr>
            <a:r>
              <a:rPr lang="pl-PL" sz="9600" b="1" dirty="0"/>
              <a:t>Seminarium w P</a:t>
            </a:r>
            <a:r>
              <a:rPr sz="9600" b="1" dirty="0" err="1"/>
              <a:t>rinceton</a:t>
            </a:r>
            <a:endParaRPr sz="9600" b="1" dirty="0"/>
          </a:p>
        </p:txBody>
      </p:sp>
      <p:sp>
        <p:nvSpPr>
          <p:cNvPr id="1517" name="Shape"/>
          <p:cNvSpPr/>
          <p:nvPr/>
        </p:nvSpPr>
        <p:spPr>
          <a:xfrm>
            <a:off x="11507865" y="4876800"/>
            <a:ext cx="838201"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grpSp>
        <p:nvGrpSpPr>
          <p:cNvPr id="1520" name="Hodge, Charles 2.png"/>
          <p:cNvGrpSpPr/>
          <p:nvPr/>
        </p:nvGrpSpPr>
        <p:grpSpPr>
          <a:xfrm>
            <a:off x="18072100" y="1841500"/>
            <a:ext cx="3340100" cy="3784600"/>
            <a:chOff x="0" y="0"/>
            <a:chExt cx="3340100" cy="3784600"/>
          </a:xfrm>
        </p:grpSpPr>
        <p:pic>
          <p:nvPicPr>
            <p:cNvPr id="1519" name="Hodge, Charles 2.png" descr="Hodge, Charles 2.png"/>
            <p:cNvPicPr>
              <a:picLocks/>
            </p:cNvPicPr>
            <p:nvPr/>
          </p:nvPicPr>
          <p:blipFill>
            <a:blip r:embed="rId3">
              <a:extLst/>
            </a:blip>
            <a:srcRect l="26583" t="9693" r="22968" b="51318"/>
            <a:stretch>
              <a:fillRect/>
            </a:stretch>
          </p:blipFill>
          <p:spPr>
            <a:xfrm>
              <a:off x="317500" y="304800"/>
              <a:ext cx="2717800" cy="3162300"/>
            </a:xfrm>
            <a:prstGeom prst="rect">
              <a:avLst/>
            </a:prstGeom>
            <a:ln>
              <a:noFill/>
            </a:ln>
            <a:effectLst/>
          </p:spPr>
        </p:pic>
        <p:pic>
          <p:nvPicPr>
            <p:cNvPr id="1518" name="Hodge, Charles 2.png" descr="Hodge, Charles 2.png"/>
            <p:cNvPicPr>
              <a:picLocks/>
            </p:cNvPicPr>
            <p:nvPr/>
          </p:nvPicPr>
          <p:blipFill>
            <a:blip r:embed="rId4">
              <a:extLst/>
            </a:blip>
            <a:stretch>
              <a:fillRect/>
            </a:stretch>
          </p:blipFill>
          <p:spPr>
            <a:xfrm>
              <a:off x="0" y="0"/>
              <a:ext cx="3340100" cy="3784600"/>
            </a:xfrm>
            <a:prstGeom prst="rect">
              <a:avLst/>
            </a:prstGeom>
            <a:effectLst/>
          </p:spPr>
        </p:pic>
      </p:grpSp>
      <p:grpSp>
        <p:nvGrpSpPr>
          <p:cNvPr id="1523" name="Hodge, AA.jpg"/>
          <p:cNvGrpSpPr/>
          <p:nvPr/>
        </p:nvGrpSpPr>
        <p:grpSpPr>
          <a:xfrm>
            <a:off x="2565400" y="5270500"/>
            <a:ext cx="3340100" cy="3987800"/>
            <a:chOff x="0" y="0"/>
            <a:chExt cx="3340100" cy="3987800"/>
          </a:xfrm>
        </p:grpSpPr>
        <p:pic>
          <p:nvPicPr>
            <p:cNvPr id="1522" name="Hodge, AA.jpg" descr="Hodge, AA.jpg"/>
            <p:cNvPicPr>
              <a:picLocks/>
            </p:cNvPicPr>
            <p:nvPr/>
          </p:nvPicPr>
          <p:blipFill>
            <a:blip r:embed="rId5">
              <a:extLst/>
            </a:blip>
            <a:srcRect l="19968" t="6558" r="20665" b="35720"/>
            <a:stretch>
              <a:fillRect/>
            </a:stretch>
          </p:blipFill>
          <p:spPr>
            <a:xfrm>
              <a:off x="317500" y="304800"/>
              <a:ext cx="2717800" cy="3365500"/>
            </a:xfrm>
            <a:prstGeom prst="rect">
              <a:avLst/>
            </a:prstGeom>
            <a:ln>
              <a:noFill/>
            </a:ln>
            <a:effectLst/>
          </p:spPr>
        </p:pic>
        <p:pic>
          <p:nvPicPr>
            <p:cNvPr id="1521" name="Hodge, AA.jpg" descr="Hodge, AA.jpg"/>
            <p:cNvPicPr>
              <a:picLocks/>
            </p:cNvPicPr>
            <p:nvPr/>
          </p:nvPicPr>
          <p:blipFill>
            <a:blip r:embed="rId6">
              <a:extLst/>
            </a:blip>
            <a:stretch>
              <a:fillRect/>
            </a:stretch>
          </p:blipFill>
          <p:spPr>
            <a:xfrm>
              <a:off x="0" y="0"/>
              <a:ext cx="3340100" cy="3987800"/>
            </a:xfrm>
            <a:prstGeom prst="rect">
              <a:avLst/>
            </a:prstGeom>
            <a:effectLst/>
          </p:spPr>
        </p:pic>
      </p:grpSp>
      <p:grpSp>
        <p:nvGrpSpPr>
          <p:cNvPr id="1526" name="Warfield, BB.jpg"/>
          <p:cNvGrpSpPr/>
          <p:nvPr/>
        </p:nvGrpSpPr>
        <p:grpSpPr>
          <a:xfrm>
            <a:off x="18073687" y="8509000"/>
            <a:ext cx="3340101" cy="3670300"/>
            <a:chOff x="0" y="0"/>
            <a:chExt cx="3340100" cy="3670300"/>
          </a:xfrm>
        </p:grpSpPr>
        <p:pic>
          <p:nvPicPr>
            <p:cNvPr id="1525" name="Warfield, BB.jpg" descr="Warfield, BB.jpg"/>
            <p:cNvPicPr>
              <a:picLocks/>
            </p:cNvPicPr>
            <p:nvPr/>
          </p:nvPicPr>
          <p:blipFill>
            <a:blip r:embed="rId7">
              <a:extLst/>
            </a:blip>
            <a:stretch>
              <a:fillRect/>
            </a:stretch>
          </p:blipFill>
          <p:spPr>
            <a:xfrm>
              <a:off x="317500" y="304800"/>
              <a:ext cx="2717800" cy="3048000"/>
            </a:xfrm>
            <a:prstGeom prst="rect">
              <a:avLst/>
            </a:prstGeom>
            <a:ln>
              <a:noFill/>
            </a:ln>
            <a:effectLst/>
          </p:spPr>
        </p:pic>
        <p:pic>
          <p:nvPicPr>
            <p:cNvPr id="1524" name="Warfield, BB.jpg" descr="Warfield, BB.jpg"/>
            <p:cNvPicPr>
              <a:picLocks/>
            </p:cNvPicPr>
            <p:nvPr/>
          </p:nvPicPr>
          <p:blipFill>
            <a:blip r:embed="rId8">
              <a:extLst/>
            </a:blip>
            <a:stretch>
              <a:fillRect/>
            </a:stretch>
          </p:blipFill>
          <p:spPr>
            <a:xfrm>
              <a:off x="0" y="0"/>
              <a:ext cx="3340100" cy="3670300"/>
            </a:xfrm>
            <a:prstGeom prst="rect">
              <a:avLst/>
            </a:prstGeom>
            <a:effectLst/>
          </p:spPr>
        </p:pic>
      </p:grpSp>
      <p:sp>
        <p:nvSpPr>
          <p:cNvPr id="1527" name="B.B. Warfield (1851–1921)…"/>
          <p:cNvSpPr txBox="1"/>
          <p:nvPr/>
        </p:nvSpPr>
        <p:spPr>
          <a:xfrm>
            <a:off x="6661640" y="9651908"/>
            <a:ext cx="11060720"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t>B.B</a:t>
            </a:r>
            <a:r>
              <a:rPr dirty="0"/>
              <a:t>. Warfield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Ewolucjonizm teistyczny</a:t>
            </a:r>
            <a:r>
              <a:rPr dirty="0"/>
              <a:t>?</a:t>
            </a:r>
          </a:p>
        </p:txBody>
      </p:sp>
      <p:sp>
        <p:nvSpPr>
          <p:cNvPr id="1528" name="A.A. Hodge (1823–1886)…"/>
          <p:cNvSpPr txBox="1"/>
          <p:nvPr/>
        </p:nvSpPr>
        <p:spPr>
          <a:xfrm>
            <a:off x="6525497" y="5632359"/>
            <a:ext cx="11336437"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t>A.A</a:t>
            </a:r>
            <a:r>
              <a:rPr dirty="0"/>
              <a:t>. Hodge (1823–1886)</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Ewolucjonizm teistyczny</a:t>
            </a:r>
            <a:r>
              <a:rPr dirty="0"/>
              <a:t>??</a:t>
            </a:r>
          </a:p>
        </p:txBody>
      </p:sp>
      <p:sp>
        <p:nvSpPr>
          <p:cNvPr id="1529" name="Charles Hodge (1779–1878)…"/>
          <p:cNvSpPr txBox="1"/>
          <p:nvPr/>
        </p:nvSpPr>
        <p:spPr>
          <a:xfrm>
            <a:off x="5310311" y="2457359"/>
            <a:ext cx="13233401" cy="25401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Hodge (1779–1878)</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Stara Ziemia</a:t>
            </a:r>
            <a:endParaRPr dirty="0"/>
          </a:p>
        </p:txBody>
      </p:sp>
      <p:sp>
        <p:nvSpPr>
          <p:cNvPr id="1530" name="Shape"/>
          <p:cNvSpPr/>
          <p:nvPr/>
        </p:nvSpPr>
        <p:spPr>
          <a:xfrm>
            <a:off x="11569700" y="8102600"/>
            <a:ext cx="838200" cy="9779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17"/>
                                        </p:tgtEl>
                                        <p:attrNameLst>
                                          <p:attrName>style.visibility</p:attrName>
                                        </p:attrNameLst>
                                      </p:cBhvr>
                                      <p:to>
                                        <p:strVal val="visible"/>
                                      </p:to>
                                    </p:set>
                                    <p:animEffect transition="in" filter="wipe(up)">
                                      <p:cBhvr>
                                        <p:cTn id="7" dur="250"/>
                                        <p:tgtEl>
                                          <p:spTgt spid="1517"/>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28"/>
                                        </p:tgtEl>
                                        <p:attrNameLst>
                                          <p:attrName>style.visibility</p:attrName>
                                        </p:attrNameLst>
                                      </p:cBhvr>
                                      <p:to>
                                        <p:strVal val="visible"/>
                                      </p:to>
                                    </p:set>
                                    <p:animEffect transition="in" filter="wipe(up)">
                                      <p:cBhvr>
                                        <p:cTn id="11" dur="250"/>
                                        <p:tgtEl>
                                          <p:spTgt spid="1528"/>
                                        </p:tgtEl>
                                      </p:cBhvr>
                                    </p:animEffec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523"/>
                                        </p:tgtEl>
                                        <p:attrNameLst>
                                          <p:attrName>style.visibility</p:attrName>
                                        </p:attrNameLst>
                                      </p:cBhvr>
                                      <p:to>
                                        <p:strVal val="visible"/>
                                      </p:to>
                                    </p:set>
                                    <p:animEffect transition="in" filter="dissolve">
                                      <p:cBhvr>
                                        <p:cTn id="15" dur="250"/>
                                        <p:tgtEl>
                                          <p:spTgt spid="15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4" nodeType="clickEffect">
                                  <p:stCondLst>
                                    <p:cond delay="0"/>
                                  </p:stCondLst>
                                  <p:iterate>
                                    <p:tmAbs val="0"/>
                                  </p:iterate>
                                  <p:childTnLst>
                                    <p:set>
                                      <p:cBhvr>
                                        <p:cTn id="19" fill="hold"/>
                                        <p:tgtEl>
                                          <p:spTgt spid="1530"/>
                                        </p:tgtEl>
                                        <p:attrNameLst>
                                          <p:attrName>style.visibility</p:attrName>
                                        </p:attrNameLst>
                                      </p:cBhvr>
                                      <p:to>
                                        <p:strVal val="visible"/>
                                      </p:to>
                                    </p:set>
                                    <p:animEffect transition="in" filter="wipe(up)">
                                      <p:cBhvr>
                                        <p:cTn id="20" dur="250"/>
                                        <p:tgtEl>
                                          <p:spTgt spid="1530"/>
                                        </p:tgtEl>
                                      </p:cBhvr>
                                    </p:animEffect>
                                  </p:childTnLst>
                                </p:cTn>
                              </p:par>
                            </p:childTnLst>
                          </p:cTn>
                        </p:par>
                        <p:par>
                          <p:cTn id="21" fill="hold">
                            <p:stCondLst>
                              <p:cond delay="250"/>
                            </p:stCondLst>
                            <p:childTnLst>
                              <p:par>
                                <p:cTn id="22" presetID="22" presetClass="entr" presetSubtype="1" fill="hold" grpId="5" nodeType="afterEffect">
                                  <p:stCondLst>
                                    <p:cond delay="0"/>
                                  </p:stCondLst>
                                  <p:iterate>
                                    <p:tmAbs val="0"/>
                                  </p:iterate>
                                  <p:childTnLst>
                                    <p:set>
                                      <p:cBhvr>
                                        <p:cTn id="23" fill="hold"/>
                                        <p:tgtEl>
                                          <p:spTgt spid="1527"/>
                                        </p:tgtEl>
                                        <p:attrNameLst>
                                          <p:attrName>style.visibility</p:attrName>
                                        </p:attrNameLst>
                                      </p:cBhvr>
                                      <p:to>
                                        <p:strVal val="visible"/>
                                      </p:to>
                                    </p:set>
                                    <p:animEffect transition="in" filter="wipe(up)">
                                      <p:cBhvr>
                                        <p:cTn id="24" dur="250"/>
                                        <p:tgtEl>
                                          <p:spTgt spid="1527"/>
                                        </p:tgtEl>
                                      </p:cBhvr>
                                    </p:animEffect>
                                  </p:childTnLst>
                                </p:cTn>
                              </p:par>
                            </p:childTnLst>
                          </p:cTn>
                        </p:par>
                        <p:par>
                          <p:cTn id="25" fill="hold">
                            <p:stCondLst>
                              <p:cond delay="500"/>
                            </p:stCondLst>
                            <p:childTnLst>
                              <p:par>
                                <p:cTn id="26" presetID="9" presetClass="entr" fill="hold" grpId="6" nodeType="afterEffect">
                                  <p:stCondLst>
                                    <p:cond delay="0"/>
                                  </p:stCondLst>
                                  <p:iterate>
                                    <p:tmAbs val="0"/>
                                  </p:iterate>
                                  <p:childTnLst>
                                    <p:set>
                                      <p:cBhvr>
                                        <p:cTn id="27" fill="hold"/>
                                        <p:tgtEl>
                                          <p:spTgt spid="1526"/>
                                        </p:tgtEl>
                                        <p:attrNameLst>
                                          <p:attrName>style.visibility</p:attrName>
                                        </p:attrNameLst>
                                      </p:cBhvr>
                                      <p:to>
                                        <p:strVal val="visible"/>
                                      </p:to>
                                    </p:set>
                                    <p:animEffect transition="in" filter="dissolve">
                                      <p:cBhvr>
                                        <p:cTn id="28" dur="250"/>
                                        <p:tgtEl>
                                          <p:spTgt spid="1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1" animBg="1" advAuto="0"/>
      <p:bldP spid="1523" grpId="3" animBg="1" advAuto="0"/>
      <p:bldP spid="1526" grpId="6" animBg="1" advAuto="0"/>
      <p:bldP spid="1527" grpId="5" animBg="1" advAuto="0"/>
      <p:bldP spid="1528" grpId="2" animBg="1" advAuto="0"/>
      <p:bldP spid="1530"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1915–2001"/>
          <p:cNvSpPr txBox="1">
            <a:spLocks noGrp="1"/>
          </p:cNvSpPr>
          <p:nvPr>
            <p:ph type="title"/>
          </p:nvPr>
        </p:nvSpPr>
        <p:spPr>
          <a:xfrm>
            <a:off x="13538200" y="10071100"/>
            <a:ext cx="6883400" cy="1549400"/>
          </a:xfrm>
          <a:prstGeom prst="rect">
            <a:avLst/>
          </a:prstGeom>
        </p:spPr>
        <p:txBody>
          <a:bodyPr/>
          <a:lstStyle>
            <a:lvl1pPr>
              <a:defRPr sz="9600">
                <a:latin typeface="+mn-lt"/>
                <a:ea typeface="+mn-ea"/>
                <a:cs typeface="+mn-cs"/>
                <a:sym typeface="GoudyTwenty"/>
              </a:defRPr>
            </a:lvl1pPr>
          </a:lstStyle>
          <a:p>
            <a:r>
              <a:rPr dirty="0"/>
              <a:t>1915–2001</a:t>
            </a:r>
          </a:p>
        </p:txBody>
      </p:sp>
      <p:grpSp>
        <p:nvGrpSpPr>
          <p:cNvPr id="1537" name="image43.jpg"/>
          <p:cNvGrpSpPr/>
          <p:nvPr/>
        </p:nvGrpSpPr>
        <p:grpSpPr>
          <a:xfrm>
            <a:off x="3949700" y="558800"/>
            <a:ext cx="8522883" cy="12598400"/>
            <a:chOff x="0" y="0"/>
            <a:chExt cx="8522882" cy="12598400"/>
          </a:xfrm>
        </p:grpSpPr>
        <p:pic>
          <p:nvPicPr>
            <p:cNvPr id="1536" name="image43.jpg" descr="image43.jpg"/>
            <p:cNvPicPr>
              <a:picLocks noChangeAspect="1"/>
            </p:cNvPicPr>
            <p:nvPr/>
          </p:nvPicPr>
          <p:blipFill>
            <a:blip r:embed="rId3">
              <a:extLst/>
            </a:blip>
            <a:srcRect l="873" t="2213" r="47790" b="554"/>
            <a:stretch>
              <a:fillRect/>
            </a:stretch>
          </p:blipFill>
          <p:spPr>
            <a:xfrm>
              <a:off x="317500" y="304800"/>
              <a:ext cx="7900583" cy="11976100"/>
            </a:xfrm>
            <a:prstGeom prst="rect">
              <a:avLst/>
            </a:prstGeom>
            <a:ln>
              <a:noFill/>
            </a:ln>
            <a:effectLst/>
          </p:spPr>
        </p:pic>
        <p:pic>
          <p:nvPicPr>
            <p:cNvPr id="1535" name="image43.jpg" descr="image43.jpg"/>
            <p:cNvPicPr>
              <a:picLocks/>
            </p:cNvPicPr>
            <p:nvPr/>
          </p:nvPicPr>
          <p:blipFill>
            <a:blip r:embed="rId4">
              <a:extLst/>
            </a:blip>
            <a:stretch>
              <a:fillRect/>
            </a:stretch>
          </p:blipFill>
          <p:spPr>
            <a:xfrm>
              <a:off x="0" y="0"/>
              <a:ext cx="8522883" cy="12598400"/>
            </a:xfrm>
            <a:prstGeom prst="rect">
              <a:avLst/>
            </a:prstGeom>
            <a:effectLst/>
          </p:spPr>
        </p:pic>
      </p:grpSp>
      <p:grpSp>
        <p:nvGrpSpPr>
          <p:cNvPr id="1540" name="image43.jpg"/>
          <p:cNvGrpSpPr/>
          <p:nvPr/>
        </p:nvGrpSpPr>
        <p:grpSpPr>
          <a:xfrm>
            <a:off x="11188700" y="3289300"/>
            <a:ext cx="9232900" cy="6489700"/>
            <a:chOff x="0" y="0"/>
            <a:chExt cx="9232900" cy="6489700"/>
          </a:xfrm>
        </p:grpSpPr>
        <p:pic>
          <p:nvPicPr>
            <p:cNvPr id="1539" name="image43.jpg" descr="image43.jpg"/>
            <p:cNvPicPr>
              <a:picLocks noChangeAspect="1"/>
            </p:cNvPicPr>
            <p:nvPr/>
          </p:nvPicPr>
          <p:blipFill>
            <a:blip r:embed="rId3">
              <a:extLst/>
            </a:blip>
            <a:srcRect l="48511" t="26983" r="1336" b="30315"/>
            <a:stretch>
              <a:fillRect/>
            </a:stretch>
          </p:blipFill>
          <p:spPr>
            <a:xfrm>
              <a:off x="317500" y="304800"/>
              <a:ext cx="8610600" cy="5867400"/>
            </a:xfrm>
            <a:prstGeom prst="rect">
              <a:avLst/>
            </a:prstGeom>
            <a:ln>
              <a:noFill/>
            </a:ln>
            <a:effectLst/>
          </p:spPr>
        </p:pic>
        <p:pic>
          <p:nvPicPr>
            <p:cNvPr id="1538" name="image43.jpg" descr="image43.jpg"/>
            <p:cNvPicPr>
              <a:picLocks/>
            </p:cNvPicPr>
            <p:nvPr/>
          </p:nvPicPr>
          <p:blipFill>
            <a:blip r:embed="rId5">
              <a:extLst/>
            </a:blip>
            <a:stretch>
              <a:fillRect/>
            </a:stretch>
          </p:blipFill>
          <p:spPr>
            <a:xfrm>
              <a:off x="0" y="0"/>
              <a:ext cx="9232900" cy="6489700"/>
            </a:xfrm>
            <a:prstGeom prst="rect">
              <a:avLst/>
            </a:prstGeom>
            <a:effectLst/>
          </p:spPr>
        </p:pic>
      </p:grpSp>
      <p:grpSp>
        <p:nvGrpSpPr>
          <p:cNvPr id="1543" name="image43.jpg"/>
          <p:cNvGrpSpPr/>
          <p:nvPr/>
        </p:nvGrpSpPr>
        <p:grpSpPr>
          <a:xfrm>
            <a:off x="6972300" y="3733800"/>
            <a:ext cx="4254500" cy="5575300"/>
            <a:chOff x="0" y="0"/>
            <a:chExt cx="4254500" cy="5575300"/>
          </a:xfrm>
        </p:grpSpPr>
        <p:pic>
          <p:nvPicPr>
            <p:cNvPr id="1542" name="image43.jpg" descr="image43.jpg"/>
            <p:cNvPicPr>
              <a:picLocks noChangeAspect="1"/>
            </p:cNvPicPr>
            <p:nvPr/>
          </p:nvPicPr>
          <p:blipFill>
            <a:blip r:embed="rId3">
              <a:extLst/>
            </a:blip>
            <a:srcRect l="20513" t="27990" r="55884" b="31796"/>
            <a:stretch>
              <a:fillRect/>
            </a:stretch>
          </p:blipFill>
          <p:spPr>
            <a:xfrm>
              <a:off x="317500" y="304800"/>
              <a:ext cx="3632200" cy="4953000"/>
            </a:xfrm>
            <a:prstGeom prst="rect">
              <a:avLst/>
            </a:prstGeom>
            <a:ln>
              <a:noFill/>
            </a:ln>
            <a:effectLst/>
          </p:spPr>
        </p:pic>
        <p:pic>
          <p:nvPicPr>
            <p:cNvPr id="1541" name="image43.jpg" descr="image43.jpg"/>
            <p:cNvPicPr>
              <a:picLocks/>
            </p:cNvPicPr>
            <p:nvPr/>
          </p:nvPicPr>
          <p:blipFill>
            <a:blip r:embed="rId6">
              <a:extLst/>
            </a:blip>
            <a:stretch>
              <a:fillRect/>
            </a:stretch>
          </p:blipFill>
          <p:spPr>
            <a:xfrm>
              <a:off x="0" y="0"/>
              <a:ext cx="4254500" cy="5575300"/>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37"/>
                                        </p:tgtEl>
                                        <p:attrNameLst>
                                          <p:attrName>style.visibility</p:attrName>
                                        </p:attrNameLst>
                                      </p:cBhvr>
                                      <p:to>
                                        <p:strVal val="visible"/>
                                      </p:to>
                                    </p:set>
                                    <p:animEffect transition="in" filter="dissolve">
                                      <p:cBhvr>
                                        <p:cTn id="7" dur="750"/>
                                        <p:tgtEl>
                                          <p:spTgt spid="1537"/>
                                        </p:tgtEl>
                                      </p:cBhvr>
                                    </p:animEffect>
                                  </p:childTnLst>
                                </p:cTn>
                              </p:par>
                            </p:childTnLst>
                          </p:cTn>
                        </p:par>
                        <p:par>
                          <p:cTn id="8" fill="hold">
                            <p:stCondLst>
                              <p:cond delay="750"/>
                            </p:stCondLst>
                            <p:childTnLst>
                              <p:par>
                                <p:cTn id="9" presetID="9" presetClass="exit" fill="hold" grpId="2" nodeType="afterEffect">
                                  <p:stCondLst>
                                    <p:cond delay="0"/>
                                  </p:stCondLst>
                                  <p:iterate>
                                    <p:tmAbs val="0"/>
                                  </p:iterate>
                                  <p:childTnLst>
                                    <p:animEffect transition="out" filter="dissolve">
                                      <p:cBhvr>
                                        <p:cTn id="10" dur="750" fill="hold"/>
                                        <p:tgtEl>
                                          <p:spTgt spid="1543"/>
                                        </p:tgtEl>
                                      </p:cBhvr>
                                    </p:animEffect>
                                    <p:set>
                                      <p:cBhvr>
                                        <p:cTn id="11" fill="hold">
                                          <p:stCondLst>
                                            <p:cond delay="749"/>
                                          </p:stCondLst>
                                        </p:cTn>
                                        <p:tgtEl>
                                          <p:spTgt spid="1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 grpId="1" animBg="1" advAuto="0"/>
      <p:bldP spid="1543"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I believe that there is no supreme…"/>
          <p:cNvSpPr txBox="1">
            <a:spLocks noGrp="1"/>
          </p:cNvSpPr>
          <p:nvPr>
            <p:ph type="title"/>
          </p:nvPr>
        </p:nvSpPr>
        <p:spPr>
          <a:prstGeom prst="rect">
            <a:avLst/>
          </a:prstGeom>
        </p:spPr>
        <p:txBody>
          <a:bodyPr/>
          <a:lstStyle/>
          <a:p>
            <a:pPr defTabSz="914400">
              <a:lnSpc>
                <a:spcPct val="90000"/>
              </a:lnSpc>
              <a:defRPr>
                <a:effectLst>
                  <a:outerShdw blurRad="38100" dist="38100" dir="2700000" rotWithShape="0">
                    <a:srgbClr val="000000">
                      <a:alpha val="43137"/>
                    </a:srgbClr>
                  </a:outerShdw>
                </a:effectLst>
                <a:uFill>
                  <a:solidFill>
                    <a:srgbClr val="E2DEAB"/>
                  </a:solidFill>
                </a:uFill>
              </a:defRPr>
            </a:pPr>
            <a:r>
              <a:rPr lang="pl-PL" dirty="0"/>
              <a:t>„Wierzę, że nie ma najwyższej istoty</a:t>
            </a:r>
            <a:br>
              <a:rPr lang="pl-PL" dirty="0"/>
            </a:br>
            <a:r>
              <a:rPr lang="pl-PL" dirty="0"/>
              <a:t>z cechami ludzkimi - nie ma Boga w </a:t>
            </a:r>
            <a:br>
              <a:rPr lang="pl-PL" dirty="0"/>
            </a:br>
            <a:r>
              <a:rPr lang="pl-PL" dirty="0"/>
              <a:t>sensie biblijnym - ale że życie jest </a:t>
            </a:r>
            <a:br>
              <a:rPr lang="pl-PL" dirty="0"/>
            </a:br>
            <a:r>
              <a:rPr lang="pl-PL" dirty="0"/>
              <a:t>wynikiem ponadczasowych sił ewolucji,</a:t>
            </a:r>
            <a:r>
              <a:rPr dirty="0"/>
              <a:t> </a:t>
            </a:r>
            <a:r>
              <a:rPr lang="pl-PL" dirty="0"/>
              <a:t>i osiągnęło swoją obecną, przejściową </a:t>
            </a:r>
            <a:br>
              <a:rPr lang="pl-PL" dirty="0"/>
            </a:br>
            <a:r>
              <a:rPr lang="pl-PL" dirty="0"/>
              <a:t>postać na przestrzeni milionów lat”.</a:t>
            </a:r>
            <a:endParaRPr dirty="0"/>
          </a:p>
        </p:txBody>
      </p:sp>
      <p:sp>
        <p:nvSpPr>
          <p:cNvPr id="1548" name="Charles Templeton, Farewell to God  (Toronto: McClelland &amp; Stewart, 1996), p. 232."/>
          <p:cNvSpPr txBox="1">
            <a:spLocks noGrp="1"/>
          </p:cNvSpPr>
          <p:nvPr>
            <p:ph type="body" sz="quarter" idx="1"/>
          </p:nvPr>
        </p:nvSpPr>
        <p:spPr>
          <a:xfrm>
            <a:off x="1752600" y="11620500"/>
            <a:ext cx="20866100" cy="1689100"/>
          </a:xfrm>
          <a:prstGeom prst="rect">
            <a:avLst/>
          </a:prstGeom>
        </p:spPr>
        <p:txBody>
          <a:bodyPr/>
          <a:lstStyle/>
          <a:p>
            <a:pPr defTabSz="914400">
              <a:lnSpc>
                <a:spcPct val="90000"/>
              </a:lnSpc>
              <a:buClr>
                <a:srgbClr val="F5F5F5"/>
              </a:buClr>
              <a:defRPr>
                <a:effectLst>
                  <a:outerShdw blurRad="38100" dist="38100" dir="2700000" rotWithShape="0">
                    <a:srgbClr val="000000">
                      <a:alpha val="43137"/>
                    </a:srgbClr>
                  </a:outerShdw>
                </a:effectLst>
                <a:uFill>
                  <a:solidFill>
                    <a:srgbClr val="E2DEAB"/>
                  </a:solidFill>
                </a:uFill>
              </a:defRPr>
            </a:pPr>
            <a:r>
              <a:t>Charles Templeton, </a:t>
            </a:r>
            <a:r>
              <a:rPr>
                <a:latin typeface="DejaVu Sans Condensed Oblique"/>
                <a:ea typeface="DejaVu Sans Condensed Oblique"/>
                <a:cs typeface="DejaVu Sans Condensed Oblique"/>
                <a:sym typeface="DejaVu Sans Condensed Oblique"/>
              </a:rPr>
              <a:t>Farewell to God </a:t>
            </a:r>
            <a:r>
              <a:t> (Toronto: McClelland &amp; Stewart, 1996), p. 232. </a:t>
            </a:r>
          </a:p>
        </p:txBody>
      </p:sp>
      <p:grpSp>
        <p:nvGrpSpPr>
          <p:cNvPr id="1551" name="image43.jpg"/>
          <p:cNvGrpSpPr/>
          <p:nvPr/>
        </p:nvGrpSpPr>
        <p:grpSpPr>
          <a:xfrm>
            <a:off x="17819687" y="1295399"/>
            <a:ext cx="5360988" cy="5834857"/>
            <a:chOff x="0" y="0"/>
            <a:chExt cx="5360987" cy="5834855"/>
          </a:xfrm>
        </p:grpSpPr>
        <p:pic>
          <p:nvPicPr>
            <p:cNvPr id="1550" name="image43.jpg" descr="image43.jpg"/>
            <p:cNvPicPr>
              <a:picLocks noChangeAspect="1"/>
            </p:cNvPicPr>
            <p:nvPr/>
          </p:nvPicPr>
          <p:blipFill>
            <a:blip r:embed="rId2">
              <a:extLst/>
            </a:blip>
            <a:srcRect l="18929" t="26224" r="54837" b="37720"/>
            <a:stretch>
              <a:fillRect/>
            </a:stretch>
          </p:blipFill>
          <p:spPr>
            <a:xfrm>
              <a:off x="317500" y="304800"/>
              <a:ext cx="4738688" cy="5212556"/>
            </a:xfrm>
            <a:prstGeom prst="rect">
              <a:avLst/>
            </a:prstGeom>
            <a:ln>
              <a:noFill/>
            </a:ln>
            <a:effectLst/>
          </p:spPr>
        </p:pic>
        <p:pic>
          <p:nvPicPr>
            <p:cNvPr id="1549" name="image43.jpg" descr="image43.jpg"/>
            <p:cNvPicPr>
              <a:picLocks/>
            </p:cNvPicPr>
            <p:nvPr/>
          </p:nvPicPr>
          <p:blipFill>
            <a:blip r:embed="rId3">
              <a:extLst/>
            </a:blip>
            <a:stretch>
              <a:fillRect/>
            </a:stretch>
          </p:blipFill>
          <p:spPr>
            <a:xfrm>
              <a:off x="0" y="0"/>
              <a:ext cx="5360988" cy="5834856"/>
            </a:xfrm>
            <a:prstGeom prst="rect">
              <a:avLst/>
            </a:prstGeom>
            <a:effectLst/>
          </p:spPr>
        </p:pic>
      </p:gr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B.B. Warfield (1851–1921)…"/>
          <p:cNvSpPr txBox="1"/>
          <p:nvPr/>
        </p:nvSpPr>
        <p:spPr>
          <a:xfrm>
            <a:off x="6661640" y="7607209"/>
            <a:ext cx="11060720"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t>B.B</a:t>
            </a:r>
            <a:r>
              <a:rPr dirty="0"/>
              <a:t>. Warfield (1851–1921)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Ewolucjonizm teistyczny</a:t>
            </a:r>
            <a:r>
              <a:rPr dirty="0"/>
              <a:t>?</a:t>
            </a:r>
          </a:p>
        </p:txBody>
      </p:sp>
      <p:sp>
        <p:nvSpPr>
          <p:cNvPr id="1555" name="A.A. Hodge (1823–1886)…"/>
          <p:cNvSpPr txBox="1"/>
          <p:nvPr/>
        </p:nvSpPr>
        <p:spPr>
          <a:xfrm>
            <a:off x="6397258" y="4837958"/>
            <a:ext cx="11592917" cy="2096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err="1"/>
              <a:t>A.A</a:t>
            </a:r>
            <a:r>
              <a:rPr dirty="0"/>
              <a:t>. Hodge (1823–1886)</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Ewolucjonizm teistyczny</a:t>
            </a:r>
            <a:r>
              <a:rPr dirty="0"/>
              <a:t>??</a:t>
            </a:r>
          </a:p>
        </p:txBody>
      </p:sp>
      <p:sp>
        <p:nvSpPr>
          <p:cNvPr id="1556" name="Charles Hodge (1779–1878)…"/>
          <p:cNvSpPr txBox="1"/>
          <p:nvPr/>
        </p:nvSpPr>
        <p:spPr>
          <a:xfrm>
            <a:off x="5310311" y="2165350"/>
            <a:ext cx="13233401" cy="213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defTabSz="914400">
              <a:lnSpc>
                <a:spcPct val="90000"/>
              </a:lnSpc>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Hodge (1779–1878)</a:t>
            </a:r>
          </a:p>
          <a:p>
            <a:pPr lvl="1" indent="0" defTabSz="914400">
              <a:lnSpc>
                <a:spcPct val="9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lang="pl-PL" dirty="0"/>
              <a:t>Stara Ziemia</a:t>
            </a:r>
            <a:endParaRPr dirty="0"/>
          </a:p>
        </p:txBody>
      </p:sp>
      <p:sp>
        <p:nvSpPr>
          <p:cNvPr id="1557" name="Shape"/>
          <p:cNvSpPr/>
          <p:nvPr/>
        </p:nvSpPr>
        <p:spPr>
          <a:xfrm>
            <a:off x="11506200" y="69342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8" name="Shape"/>
          <p:cNvSpPr/>
          <p:nvPr/>
        </p:nvSpPr>
        <p:spPr>
          <a:xfrm>
            <a:off x="11506200" y="42418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59" name="Shape"/>
          <p:cNvSpPr/>
          <p:nvPr/>
        </p:nvSpPr>
        <p:spPr>
          <a:xfrm>
            <a:off x="11506200" y="9918700"/>
            <a:ext cx="838200" cy="71120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E2DEAB"/>
          </a:solidFill>
          <a:ln w="38100"/>
        </p:spPr>
        <p:txBody>
          <a:bodyPr lIns="0" tIns="0" rIns="0" bIns="0"/>
          <a:lstStyle/>
          <a:p>
            <a:pPr algn="l" defTabSz="457200">
              <a:defRPr sz="1200">
                <a:latin typeface="Helvetica"/>
                <a:ea typeface="Helvetica"/>
                <a:cs typeface="Helvetica"/>
                <a:sym typeface="Helvetica"/>
              </a:defRPr>
            </a:pPr>
            <a:endParaRPr/>
          </a:p>
        </p:txBody>
      </p:sp>
      <p:sp>
        <p:nvSpPr>
          <p:cNvPr id="1560" name="Charles Templeton (1915–2001)…"/>
          <p:cNvSpPr txBox="1"/>
          <p:nvPr/>
        </p:nvSpPr>
        <p:spPr>
          <a:xfrm>
            <a:off x="5434649" y="10452009"/>
            <a:ext cx="13518124" cy="25401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914400">
              <a:buClr>
                <a:srgbClr val="F5F5F5"/>
              </a:buClr>
              <a:defRPr sz="72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dirty="0"/>
              <a:t>Charles Templeton (1915–2001)</a:t>
            </a:r>
          </a:p>
          <a:p>
            <a:pPr lvl="1" indent="0" defTabSz="914400">
              <a:lnSpc>
                <a:spcPct val="120000"/>
              </a:lnSpc>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dirty="0"/>
              <a:t>  </a:t>
            </a:r>
            <a:r>
              <a:rPr dirty="0" err="1"/>
              <a:t>Aposta</a:t>
            </a:r>
            <a:r>
              <a:rPr lang="pl-PL" dirty="0"/>
              <a:t>ta</a:t>
            </a:r>
            <a:endParaRPr dirty="0"/>
          </a:p>
        </p:txBody>
      </p:sp>
      <p:sp>
        <p:nvSpPr>
          <p:cNvPr id="11" name="Princeton Seminary"/>
          <p:cNvSpPr txBox="1">
            <a:spLocks/>
          </p:cNvSpPr>
          <p:nvPr/>
        </p:nvSpPr>
        <p:spPr>
          <a:xfrm>
            <a:off x="4268787" y="533400"/>
            <a:ext cx="15316201" cy="4127500"/>
          </a:xfrm>
          <a:prstGeom prst="rect">
            <a:avLst/>
          </a:prstGeom>
          <a:ln w="9525">
            <a:round/>
          </a:ln>
          <a:effectLst/>
          <a:extLst>
            <a:ext uri="{C572A759-6A51-4108-AA02-DFA0A04FC94B}">
              <ma14:wrappingTextBoxFlag xmlns:ma14="http://schemas.microsoft.com/office/mac/drawingml/2011/main" val="1"/>
            </a:ext>
          </a:extLst>
        </p:spPr>
        <p:txBody>
          <a:bodyPr lIns="0" tIns="0" rIns="0" bIns="0">
            <a:normAutofit/>
          </a:bodyPr>
          <a:lstStyle>
            <a:lvl1pPr marL="0" marR="0" indent="0" algn="ctr" defTabSz="914400" latinLnBrk="0">
              <a:lnSpc>
                <a:spcPct val="100000"/>
              </a:lnSpc>
              <a:spcBef>
                <a:spcPts val="10200"/>
              </a:spcBef>
              <a:spcAft>
                <a:spcPts val="0"/>
              </a:spcAft>
              <a:buClr>
                <a:srgbClr val="B6DE87"/>
              </a:buClr>
              <a:buSzTx/>
              <a:buFontTx/>
              <a:buNone/>
              <a:tabLst/>
              <a:defRPr sz="9600" b="1" i="0" u="none" strike="noStrike" cap="none" spc="0" baseline="0">
                <a:ln>
                  <a:noFill/>
                </a:ln>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E2DEAB"/>
                </a:solidFill>
                <a:uFillTx/>
                <a:latin typeface="DejaVu Sans Condensed"/>
                <a:ea typeface="DejaVu Sans Condensed"/>
                <a:cs typeface="DejaVu Sans Condensed"/>
                <a:sym typeface="DejaVu Sans Condensed"/>
              </a:defRPr>
            </a:lvl9pPr>
          </a:lstStyle>
          <a:p>
            <a:pPr hangingPunct="1">
              <a:defRPr sz="7200" b="0"/>
            </a:pPr>
            <a:r>
              <a:rPr lang="pl-PL" sz="10000" dirty="0">
                <a:latin typeface="Aharoni" panose="02010803020104030203" pitchFamily="2" charset="-79"/>
                <a:cs typeface="Aharoni" panose="02010803020104030203" pitchFamily="2" charset="-79"/>
              </a:rPr>
              <a:t>Seminarium w </a:t>
            </a:r>
            <a:r>
              <a:rPr lang="pl-PL" sz="10000" dirty="0" err="1">
                <a:latin typeface="Aharoni" panose="02010803020104030203" pitchFamily="2" charset="-79"/>
                <a:cs typeface="Aharoni" panose="02010803020104030203" pitchFamily="2" charset="-79"/>
              </a:rPr>
              <a:t>Princeton</a:t>
            </a:r>
            <a:endParaRPr lang="pl-PL" sz="10000" dirty="0">
              <a:latin typeface="Aharoni" panose="02010803020104030203" pitchFamily="2" charset="-79"/>
              <a:cs typeface="Aharoni" panose="02010803020104030203" pitchFamily="2" charset="-79"/>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58"/>
                                        </p:tgtEl>
                                        <p:attrNameLst>
                                          <p:attrName>style.visibility</p:attrName>
                                        </p:attrNameLst>
                                      </p:cBhvr>
                                      <p:to>
                                        <p:strVal val="visible"/>
                                      </p:to>
                                    </p:set>
                                    <p:animEffect transition="in" filter="wipe(up)">
                                      <p:cBhvr>
                                        <p:cTn id="7" dur="250"/>
                                        <p:tgtEl>
                                          <p:spTgt spid="1558"/>
                                        </p:tgtEl>
                                      </p:cBhvr>
                                    </p:animEffect>
                                  </p:childTnLst>
                                </p:cTn>
                              </p:par>
                            </p:childTnLst>
                          </p:cTn>
                        </p:par>
                        <p:par>
                          <p:cTn id="8" fill="hold">
                            <p:stCondLst>
                              <p:cond delay="250"/>
                            </p:stCondLst>
                            <p:childTnLst>
                              <p:par>
                                <p:cTn id="9" presetID="22" presetClass="entr" presetSubtype="1" fill="hold" grpId="2" nodeType="afterEffect">
                                  <p:stCondLst>
                                    <p:cond delay="0"/>
                                  </p:stCondLst>
                                  <p:iterate>
                                    <p:tmAbs val="0"/>
                                  </p:iterate>
                                  <p:childTnLst>
                                    <p:set>
                                      <p:cBhvr>
                                        <p:cTn id="10" fill="hold"/>
                                        <p:tgtEl>
                                          <p:spTgt spid="1555"/>
                                        </p:tgtEl>
                                        <p:attrNameLst>
                                          <p:attrName>style.visibility</p:attrName>
                                        </p:attrNameLst>
                                      </p:cBhvr>
                                      <p:to>
                                        <p:strVal val="visible"/>
                                      </p:to>
                                    </p:set>
                                    <p:animEffect transition="in" filter="wipe(up)">
                                      <p:cBhvr>
                                        <p:cTn id="11" dur="250"/>
                                        <p:tgtEl>
                                          <p:spTgt spid="15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1557"/>
                                        </p:tgtEl>
                                        <p:attrNameLst>
                                          <p:attrName>style.visibility</p:attrName>
                                        </p:attrNameLst>
                                      </p:cBhvr>
                                      <p:to>
                                        <p:strVal val="visible"/>
                                      </p:to>
                                    </p:set>
                                    <p:animEffect transition="in" filter="wipe(up)">
                                      <p:cBhvr>
                                        <p:cTn id="16" dur="250"/>
                                        <p:tgtEl>
                                          <p:spTgt spid="1557"/>
                                        </p:tgtEl>
                                      </p:cBhvr>
                                    </p:animEffect>
                                  </p:childTnLst>
                                </p:cTn>
                              </p:par>
                            </p:childTnLst>
                          </p:cTn>
                        </p:par>
                        <p:par>
                          <p:cTn id="17" fill="hold">
                            <p:stCondLst>
                              <p:cond delay="250"/>
                            </p:stCondLst>
                            <p:childTnLst>
                              <p:par>
                                <p:cTn id="18" presetID="22" presetClass="entr" presetSubtype="1" fill="hold" grpId="4" nodeType="afterEffect">
                                  <p:stCondLst>
                                    <p:cond delay="0"/>
                                  </p:stCondLst>
                                  <p:iterate>
                                    <p:tmAbs val="0"/>
                                  </p:iterate>
                                  <p:childTnLst>
                                    <p:set>
                                      <p:cBhvr>
                                        <p:cTn id="19" fill="hold"/>
                                        <p:tgtEl>
                                          <p:spTgt spid="1554"/>
                                        </p:tgtEl>
                                        <p:attrNameLst>
                                          <p:attrName>style.visibility</p:attrName>
                                        </p:attrNameLst>
                                      </p:cBhvr>
                                      <p:to>
                                        <p:strVal val="visible"/>
                                      </p:to>
                                    </p:set>
                                    <p:animEffect transition="in" filter="wipe(up)">
                                      <p:cBhvr>
                                        <p:cTn id="20" dur="250"/>
                                        <p:tgtEl>
                                          <p:spTgt spid="15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5" nodeType="clickEffect">
                                  <p:stCondLst>
                                    <p:cond delay="0"/>
                                  </p:stCondLst>
                                  <p:iterate>
                                    <p:tmAbs val="0"/>
                                  </p:iterate>
                                  <p:childTnLst>
                                    <p:set>
                                      <p:cBhvr>
                                        <p:cTn id="24" fill="hold"/>
                                        <p:tgtEl>
                                          <p:spTgt spid="1559"/>
                                        </p:tgtEl>
                                        <p:attrNameLst>
                                          <p:attrName>style.visibility</p:attrName>
                                        </p:attrNameLst>
                                      </p:cBhvr>
                                      <p:to>
                                        <p:strVal val="visible"/>
                                      </p:to>
                                    </p:set>
                                    <p:animEffect transition="in" filter="wipe(up)">
                                      <p:cBhvr>
                                        <p:cTn id="25" dur="250"/>
                                        <p:tgtEl>
                                          <p:spTgt spid="1559"/>
                                        </p:tgtEl>
                                      </p:cBhvr>
                                    </p:animEffect>
                                  </p:childTnLst>
                                </p:cTn>
                              </p:par>
                            </p:childTnLst>
                          </p:cTn>
                        </p:par>
                        <p:par>
                          <p:cTn id="26" fill="hold">
                            <p:stCondLst>
                              <p:cond delay="250"/>
                            </p:stCondLst>
                            <p:childTnLst>
                              <p:par>
                                <p:cTn id="27" presetID="22" presetClass="entr" presetSubtype="1" fill="hold" grpId="6" nodeType="afterEffect">
                                  <p:stCondLst>
                                    <p:cond delay="0"/>
                                  </p:stCondLst>
                                  <p:iterate>
                                    <p:tmAbs val="0"/>
                                  </p:iterate>
                                  <p:childTnLst>
                                    <p:set>
                                      <p:cBhvr>
                                        <p:cTn id="28" fill="hold"/>
                                        <p:tgtEl>
                                          <p:spTgt spid="1560"/>
                                        </p:tgtEl>
                                        <p:attrNameLst>
                                          <p:attrName>style.visibility</p:attrName>
                                        </p:attrNameLst>
                                      </p:cBhvr>
                                      <p:to>
                                        <p:strVal val="visible"/>
                                      </p:to>
                                    </p:set>
                                    <p:animEffect transition="in" filter="wipe(up)">
                                      <p:cBhvr>
                                        <p:cTn id="29" dur="250"/>
                                        <p:tgtEl>
                                          <p:spTgt spid="1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4" grpId="4" animBg="1" advAuto="0"/>
      <p:bldP spid="1555" grpId="2" animBg="1" advAuto="0"/>
      <p:bldP spid="1557" grpId="3" animBg="1" advAuto="0"/>
      <p:bldP spid="1558" grpId="1" animBg="1" advAuto="0"/>
      <p:bldP spid="1559" grpId="5" animBg="1" advAuto="0"/>
      <p:bldP spid="1560" grpId="6"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4" name="“The Christian who believes that the…"/>
          <p:cNvSpPr txBox="1">
            <a:spLocks noGrp="1"/>
          </p:cNvSpPr>
          <p:nvPr>
            <p:ph type="title"/>
          </p:nvPr>
        </p:nvSpPr>
        <p:spPr>
          <a:xfrm>
            <a:off x="1778000" y="1384300"/>
            <a:ext cx="20828000" cy="9338528"/>
          </a:xfrm>
          <a:prstGeom prst="rect">
            <a:avLst/>
          </a:prstGeom>
        </p:spPr>
        <p:txBody>
          <a:bodyPr/>
          <a:lstStyle/>
          <a:p>
            <a:pPr marR="457200" defTabSz="457200">
              <a:defRPr sz="7000"/>
            </a:pPr>
            <a:r>
              <a:rPr sz="6600" dirty="0"/>
              <a:t>“</a:t>
            </a:r>
            <a:r>
              <a:rPr lang="pl-PL" sz="6600" dirty="0"/>
              <a:t>Chrześcijanin, który twierdzi, że idea</a:t>
            </a:r>
            <a:br>
              <a:rPr lang="pl-PL" sz="6600" dirty="0"/>
            </a:br>
            <a:r>
              <a:rPr lang="pl-PL" sz="6600" dirty="0"/>
              <a:t>starej ziemi jest niebiblijna, zrobiłby lepiej,</a:t>
            </a:r>
            <a:br>
              <a:rPr lang="pl-PL" sz="6600" dirty="0"/>
            </a:br>
            <a:r>
              <a:rPr lang="pl-PL" sz="6600" dirty="0"/>
              <a:t>zaprzeczając prawdziwości jakiegokolwiek</a:t>
            </a:r>
            <a:br>
              <a:rPr lang="pl-PL" sz="6600" dirty="0"/>
            </a:br>
            <a:r>
              <a:rPr lang="pl-PL" sz="6600" dirty="0"/>
              <a:t>rodzaju historycznej geologii i obstając</a:t>
            </a:r>
            <a:br>
              <a:rPr lang="pl-PL" sz="6600" dirty="0"/>
            </a:br>
            <a:r>
              <a:rPr lang="pl-PL" sz="6600" dirty="0"/>
              <a:t>przy tym, że skały muszą być raczej</a:t>
            </a:r>
            <a:br>
              <a:rPr lang="pl-PL" sz="6600" dirty="0"/>
            </a:br>
            <a:r>
              <a:rPr lang="pl-PL" sz="6600" dirty="0"/>
              <a:t>produktem czystego cudu, niż wyjaśniać je </a:t>
            </a:r>
            <a:br>
              <a:rPr lang="pl-PL" sz="6600" dirty="0"/>
            </a:br>
            <a:r>
              <a:rPr lang="pl-PL" sz="6600" dirty="0"/>
              <a:t>z punktu widzenia Potopu [Noego].</a:t>
            </a:r>
            <a:r>
              <a:rPr sz="6600" dirty="0"/>
              <a:t> </a:t>
            </a:r>
            <a:r>
              <a:rPr lang="pl-PL" sz="6600" dirty="0"/>
              <a:t>Badanie ziemi </a:t>
            </a:r>
            <a:r>
              <a:rPr lang="pl-PL" sz="6600" dirty="0">
                <a:solidFill>
                  <a:srgbClr val="FF9300"/>
                </a:solidFill>
              </a:rPr>
              <a:t>niezależnie od ideologicznych założeń</a:t>
            </a:r>
            <a:r>
              <a:rPr sz="6600" dirty="0"/>
              <a:t> </a:t>
            </a:r>
            <a:r>
              <a:rPr lang="pl-PL" sz="6600" dirty="0"/>
              <a:t>z pewnością doprowadzi do wniosku, że ziemia jest stara</a:t>
            </a:r>
            <a:r>
              <a:rPr sz="6600" dirty="0"/>
              <a:t>”</a:t>
            </a:r>
            <a:r>
              <a:rPr lang="pl-PL" sz="6600" dirty="0"/>
              <a:t>.</a:t>
            </a:r>
            <a:endParaRPr sz="6600" dirty="0"/>
          </a:p>
        </p:txBody>
      </p:sp>
      <p:pic>
        <p:nvPicPr>
          <p:cNvPr id="1565" name="Davis Young--Calvin College.jpg" descr="Davis Young--Calvin College.jpg"/>
          <p:cNvPicPr>
            <a:picLocks noChangeAspect="1"/>
          </p:cNvPicPr>
          <p:nvPr/>
        </p:nvPicPr>
        <p:blipFill>
          <a:blip r:embed="rId3">
            <a:extLst/>
          </a:blip>
          <a:srcRect l="8274" t="10055" r="46711" b="56624"/>
          <a:stretch>
            <a:fillRect/>
          </a:stretch>
        </p:blipFill>
        <p:spPr>
          <a:xfrm>
            <a:off x="18453307" y="1531557"/>
            <a:ext cx="4199927" cy="4875827"/>
          </a:xfrm>
          <a:prstGeom prst="rect">
            <a:avLst/>
          </a:prstGeom>
          <a:ln w="25400">
            <a:solidFill>
              <a:srgbClr val="FEFCDC"/>
            </a:solidFill>
            <a:miter lim="400000"/>
          </a:ln>
          <a:effectLst>
            <a:outerShdw blurRad="190500" dist="8455" dir="5400000" rotWithShape="0">
              <a:srgbClr val="000000"/>
            </a:outerShdw>
          </a:effectLst>
        </p:spPr>
      </p:pic>
      <p:sp>
        <p:nvSpPr>
          <p:cNvPr id="1566" name="Davis Young, “The Discovery of Terrestrial History,” in Howard J. Van Till, Robert E. Snow, John H. Stek and Davis A. Young, Portraits of Creation (Grand Rapids: Eerdmans, 1990), p. 81."/>
          <p:cNvSpPr txBox="1">
            <a:spLocks noGrp="1"/>
          </p:cNvSpPr>
          <p:nvPr>
            <p:ph type="body" sz="quarter" idx="1"/>
          </p:nvPr>
        </p:nvSpPr>
        <p:spPr>
          <a:xfrm>
            <a:off x="1752600" y="11290300"/>
            <a:ext cx="20866100" cy="1311933"/>
          </a:xfrm>
          <a:prstGeom prst="rect">
            <a:avLst/>
          </a:prstGeom>
        </p:spPr>
        <p:txBody>
          <a:bodyPr/>
          <a:lstStyle/>
          <a:p>
            <a:pPr marR="457200" defTabSz="457200">
              <a:defRPr sz="3800"/>
            </a:pPr>
            <a:r>
              <a:t>Davis Young, “The Discovery of Terrestrial History,” in Howard J. Van Till, Robert E. Snow, John H. Stek and Davis A. Young, </a:t>
            </a:r>
            <a:r>
              <a:rPr>
                <a:latin typeface="DejaVu Sans Condensed Oblique"/>
                <a:ea typeface="DejaVu Sans Condensed Oblique"/>
                <a:cs typeface="DejaVu Sans Condensed Oblique"/>
                <a:sym typeface="DejaVu Sans Condensed Oblique"/>
              </a:rPr>
              <a:t>Portraits of Creation</a:t>
            </a:r>
            <a:r>
              <a:t> (Grand Rapids: Eerdmans, 1990), p. 81.</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64"/>
                                        </p:tgtEl>
                                        <p:attrNameLst>
                                          <p:attrName>style.visibility</p:attrName>
                                        </p:attrNameLst>
                                      </p:cBhvr>
                                      <p:to>
                                        <p:strVal val="visible"/>
                                      </p:to>
                                    </p:set>
                                    <p:animEffect transition="in" filter="wipe(up)">
                                      <p:cBhvr>
                                        <p:cTn id="7" dur="499"/>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 name="C. John Collins, Science and Faith: Friends or Foes? (Wheaton: Crossways, 2003), p. 250."/>
          <p:cNvSpPr txBox="1">
            <a:spLocks noGrp="1"/>
          </p:cNvSpPr>
          <p:nvPr>
            <p:ph type="body" sz="quarter" idx="1"/>
          </p:nvPr>
        </p:nvSpPr>
        <p:spPr>
          <a:xfrm>
            <a:off x="2463800" y="11036300"/>
            <a:ext cx="19519900" cy="1689100"/>
          </a:xfrm>
          <a:prstGeom prst="rect">
            <a:avLst/>
          </a:prstGeom>
        </p:spPr>
        <p:txBody>
          <a:bodyPr/>
          <a:lstStyle/>
          <a:p>
            <a:pPr>
              <a:defRPr sz="4600">
                <a:solidFill>
                  <a:srgbClr val="F4EDB7"/>
                </a:solidFill>
              </a:defRPr>
            </a:pPr>
            <a:r>
              <a:t>C. John Collins, </a:t>
            </a:r>
            <a:r>
              <a:rPr>
                <a:latin typeface="DejaVu Sans Condensed Oblique"/>
                <a:ea typeface="DejaVu Sans Condensed Oblique"/>
                <a:cs typeface="DejaVu Sans Condensed Oblique"/>
                <a:sym typeface="DejaVu Sans Condensed Oblique"/>
              </a:rPr>
              <a:t>Science and Faith: Friends or Foes?</a:t>
            </a:r>
            <a:r>
              <a:t> (Wheaton: Crossways, 2003), p. 250</a:t>
            </a:r>
            <a:r>
              <a:rPr>
                <a:effectLst>
                  <a:outerShdw blurRad="38100" dist="38100" dir="2700000" rotWithShape="0">
                    <a:srgbClr val="000000">
                      <a:alpha val="43137"/>
                    </a:srgbClr>
                  </a:outerShdw>
                </a:effectLst>
                <a:uFill>
                  <a:solidFill>
                    <a:srgbClr val="F4EDB7"/>
                  </a:solidFill>
                </a:uFill>
              </a:rPr>
              <a:t>.</a:t>
            </a:r>
          </a:p>
        </p:txBody>
      </p:sp>
      <p:sp>
        <p:nvSpPr>
          <p:cNvPr id="1571" name="“I conclude, then that I have no  reason to disbelieve the standard  theories of the geologists,  including their estimate for the age  of the earth.  They may be wrong,  for all I know; but if they are wrong, it’s not  because they have improperly smuggled philosophical assumptions into their work.”"/>
          <p:cNvSpPr txBox="1">
            <a:spLocks noGrp="1"/>
          </p:cNvSpPr>
          <p:nvPr>
            <p:ph type="title"/>
          </p:nvPr>
        </p:nvSpPr>
        <p:spPr>
          <a:xfrm>
            <a:off x="2463800" y="1384300"/>
            <a:ext cx="19519900" cy="9385300"/>
          </a:xfrm>
          <a:prstGeom prst="rect">
            <a:avLst/>
          </a:prstGeom>
        </p:spPr>
        <p:txBody>
          <a:bodyPr/>
          <a:lstStyle/>
          <a:p>
            <a:pPr defTabSz="457200">
              <a:defRPr sz="7600">
                <a:solidFill>
                  <a:srgbClr val="F4EDB7"/>
                </a:solidFill>
              </a:defRPr>
            </a:pPr>
            <a:r>
              <a:rPr lang="pl-PL" dirty="0"/>
              <a:t>„Wnioskuję więc, że </a:t>
            </a:r>
            <a:r>
              <a:rPr lang="pl-PL" dirty="0">
                <a:solidFill>
                  <a:srgbClr val="F6A029"/>
                </a:solidFill>
              </a:rPr>
              <a:t>nie mam</a:t>
            </a:r>
            <a:endParaRPr dirty="0">
              <a:solidFill>
                <a:srgbClr val="F6A029"/>
              </a:solidFill>
            </a:endParaRPr>
          </a:p>
          <a:p>
            <a:pPr defTabSz="457200">
              <a:defRPr sz="7600">
                <a:solidFill>
                  <a:srgbClr val="F4EDB7"/>
                </a:solidFill>
              </a:defRPr>
            </a:pPr>
            <a:r>
              <a:rPr lang="pl-PL" dirty="0">
                <a:solidFill>
                  <a:srgbClr val="F6A029"/>
                </a:solidFill>
              </a:rPr>
              <a:t>powodu, by nie wierzyć ustalonym</a:t>
            </a:r>
            <a:br>
              <a:rPr lang="pl-PL" dirty="0">
                <a:solidFill>
                  <a:srgbClr val="F6A029"/>
                </a:solidFill>
              </a:rPr>
            </a:br>
            <a:r>
              <a:rPr lang="pl-PL" dirty="0">
                <a:solidFill>
                  <a:srgbClr val="F6A029"/>
                </a:solidFill>
              </a:rPr>
              <a:t>teoriom geologów</a:t>
            </a:r>
            <a:r>
              <a:rPr dirty="0"/>
              <a:t>, </a:t>
            </a:r>
            <a:r>
              <a:rPr lang="pl-PL" dirty="0"/>
              <a:t>włącznie </a:t>
            </a:r>
            <a:br>
              <a:rPr lang="pl-PL" dirty="0"/>
            </a:br>
            <a:r>
              <a:rPr lang="pl-PL" dirty="0"/>
              <a:t>z szacowanym przez nich</a:t>
            </a:r>
            <a:br>
              <a:rPr lang="pl-PL" dirty="0"/>
            </a:br>
            <a:r>
              <a:rPr lang="pl-PL" dirty="0"/>
              <a:t>wiekiem ziemi</a:t>
            </a:r>
            <a:r>
              <a:rPr dirty="0"/>
              <a:t>.  </a:t>
            </a:r>
            <a:r>
              <a:rPr lang="pl-PL" dirty="0">
                <a:solidFill>
                  <a:srgbClr val="FF9900"/>
                </a:solidFill>
              </a:rPr>
              <a:t>O ile wiem, </a:t>
            </a:r>
            <a:br>
              <a:rPr lang="pl-PL" dirty="0">
                <a:solidFill>
                  <a:srgbClr val="FF9900"/>
                </a:solidFill>
              </a:rPr>
            </a:br>
            <a:r>
              <a:rPr lang="pl-PL" dirty="0">
                <a:solidFill>
                  <a:srgbClr val="FF9900"/>
                </a:solidFill>
              </a:rPr>
              <a:t>mogą się mylić</a:t>
            </a:r>
            <a:r>
              <a:rPr lang="pl-PL" dirty="0"/>
              <a:t>;</a:t>
            </a:r>
            <a:r>
              <a:rPr dirty="0"/>
              <a:t> </a:t>
            </a:r>
            <a:r>
              <a:rPr lang="pl-PL" dirty="0"/>
              <a:t>ale jeśli się mylą, </a:t>
            </a:r>
            <a:br>
              <a:rPr lang="pl-PL" dirty="0"/>
            </a:br>
            <a:r>
              <a:rPr lang="pl-PL" dirty="0"/>
              <a:t>to nie dlatego, że niewłaściwie przemycili </a:t>
            </a:r>
            <a:r>
              <a:rPr lang="pl-PL" dirty="0">
                <a:solidFill>
                  <a:srgbClr val="FF9300"/>
                </a:solidFill>
              </a:rPr>
              <a:t>założenia filozoficzne </a:t>
            </a:r>
            <a:r>
              <a:rPr lang="pl-PL" dirty="0"/>
              <a:t>do swojej pracy</a:t>
            </a:r>
            <a:r>
              <a:rPr dirty="0"/>
              <a:t>.”</a:t>
            </a:r>
          </a:p>
        </p:txBody>
      </p:sp>
      <p:grpSp>
        <p:nvGrpSpPr>
          <p:cNvPr id="1574" name="Collins, C John.jpg"/>
          <p:cNvGrpSpPr/>
          <p:nvPr/>
        </p:nvGrpSpPr>
        <p:grpSpPr>
          <a:xfrm>
            <a:off x="17907000" y="1270000"/>
            <a:ext cx="4445000" cy="5817942"/>
            <a:chOff x="0" y="0"/>
            <a:chExt cx="4445000" cy="5817941"/>
          </a:xfrm>
        </p:grpSpPr>
        <p:pic>
          <p:nvPicPr>
            <p:cNvPr id="1573" name="Collins, C John.jpg" descr="Collins, C John.jpg"/>
            <p:cNvPicPr>
              <a:picLocks noChangeAspect="1"/>
            </p:cNvPicPr>
            <p:nvPr/>
          </p:nvPicPr>
          <p:blipFill>
            <a:blip r:embed="rId3">
              <a:extLst/>
            </a:blip>
            <a:stretch>
              <a:fillRect/>
            </a:stretch>
          </p:blipFill>
          <p:spPr>
            <a:xfrm>
              <a:off x="317500" y="304800"/>
              <a:ext cx="3822700" cy="5195642"/>
            </a:xfrm>
            <a:prstGeom prst="rect">
              <a:avLst/>
            </a:prstGeom>
            <a:ln>
              <a:noFill/>
            </a:ln>
            <a:effectLst/>
          </p:spPr>
        </p:pic>
        <p:pic>
          <p:nvPicPr>
            <p:cNvPr id="1572" name="Collins, C John.jpg" descr="Collins, C John.jpg"/>
            <p:cNvPicPr>
              <a:picLocks/>
            </p:cNvPicPr>
            <p:nvPr/>
          </p:nvPicPr>
          <p:blipFill>
            <a:blip r:embed="rId4">
              <a:extLst/>
            </a:blip>
            <a:stretch>
              <a:fillRect/>
            </a:stretch>
          </p:blipFill>
          <p:spPr>
            <a:xfrm>
              <a:off x="0" y="0"/>
              <a:ext cx="4445000" cy="581794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71"/>
                                        </p:tgtEl>
                                        <p:attrNameLst>
                                          <p:attrName>style.visibility</p:attrName>
                                        </p:attrNameLst>
                                      </p:cBhvr>
                                      <p:to>
                                        <p:strVal val="visible"/>
                                      </p:to>
                                    </p:set>
                                    <p:animEffect transition="in" filter="wipe(up)">
                                      <p:cBhvr>
                                        <p:cTn id="7" dur="500"/>
                                        <p:tgtEl>
                                          <p:spTgt spid="1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 name="“Although our conclusions are  tentative, at this point in our  understanding, Scripture seems to  be more easily understood to  suggest (but not to require) a  young-earth view, while the  observable facts of creation seem  increasingly to favor an old-earth view.”"/>
          <p:cNvSpPr txBox="1">
            <a:spLocks noGrp="1"/>
          </p:cNvSpPr>
          <p:nvPr>
            <p:ph type="title"/>
          </p:nvPr>
        </p:nvSpPr>
        <p:spPr>
          <a:xfrm>
            <a:off x="2413000" y="1384300"/>
            <a:ext cx="19519900" cy="9690100"/>
          </a:xfrm>
          <a:prstGeom prst="rect">
            <a:avLst/>
          </a:prstGeom>
        </p:spPr>
        <p:txBody>
          <a:bodyPr/>
          <a:lstStyle/>
          <a:p>
            <a:pPr defTabSz="457200">
              <a:defRPr>
                <a:solidFill>
                  <a:srgbClr val="FFFFFF"/>
                </a:solidFill>
              </a:defRPr>
            </a:pPr>
            <a:r>
              <a:rPr lang="pl-PL" dirty="0">
                <a:solidFill>
                  <a:srgbClr val="F4EDB7"/>
                </a:solidFill>
              </a:rPr>
              <a:t>„Mimo że nasze wnioski są</a:t>
            </a:r>
            <a:endParaRPr dirty="0">
              <a:solidFill>
                <a:srgbClr val="F4EDB7"/>
              </a:solidFill>
            </a:endParaRPr>
          </a:p>
          <a:p>
            <a:pPr defTabSz="457200">
              <a:defRPr>
                <a:solidFill>
                  <a:srgbClr val="FFFFFF"/>
                </a:solidFill>
              </a:defRPr>
            </a:pPr>
            <a:r>
              <a:rPr lang="pl-PL" dirty="0">
                <a:solidFill>
                  <a:srgbClr val="F4EDB7"/>
                </a:solidFill>
              </a:rPr>
              <a:t>niepewne na tym etapie poznania</a:t>
            </a:r>
            <a:r>
              <a:rPr dirty="0">
                <a:solidFill>
                  <a:srgbClr val="F4EDB7"/>
                </a:solidFill>
              </a:rPr>
              <a:t>, </a:t>
            </a:r>
            <a:r>
              <a:rPr lang="pl-PL" dirty="0">
                <a:solidFill>
                  <a:srgbClr val="F4EDB7"/>
                </a:solidFill>
              </a:rPr>
              <a:t/>
            </a:r>
            <a:br>
              <a:rPr lang="pl-PL" dirty="0">
                <a:solidFill>
                  <a:srgbClr val="F4EDB7"/>
                </a:solidFill>
              </a:rPr>
            </a:br>
            <a:r>
              <a:rPr lang="pl-PL" dirty="0">
                <a:solidFill>
                  <a:srgbClr val="F4EDB7"/>
                </a:solidFill>
              </a:rPr>
              <a:t>wydaje się, że łatwiej jest rozumieć </a:t>
            </a:r>
            <a:br>
              <a:rPr lang="pl-PL" dirty="0">
                <a:solidFill>
                  <a:srgbClr val="F4EDB7"/>
                </a:solidFill>
              </a:rPr>
            </a:br>
            <a:r>
              <a:rPr lang="pl-PL" dirty="0">
                <a:solidFill>
                  <a:srgbClr val="F4EDB7"/>
                </a:solidFill>
              </a:rPr>
              <a:t>Biblię jako sugerującą (choć </a:t>
            </a:r>
            <a:br>
              <a:rPr lang="pl-PL" dirty="0">
                <a:solidFill>
                  <a:srgbClr val="F4EDB7"/>
                </a:solidFill>
              </a:rPr>
            </a:br>
            <a:r>
              <a:rPr lang="pl-PL" dirty="0">
                <a:solidFill>
                  <a:srgbClr val="F4EDB7"/>
                </a:solidFill>
              </a:rPr>
              <a:t>nie wymagającą)</a:t>
            </a:r>
            <a:r>
              <a:rPr dirty="0">
                <a:solidFill>
                  <a:srgbClr val="F4EDB7"/>
                </a:solidFill>
              </a:rPr>
              <a:t> </a:t>
            </a:r>
            <a:r>
              <a:rPr lang="pl-PL" dirty="0">
                <a:solidFill>
                  <a:srgbClr val="F4EDB7"/>
                </a:solidFill>
              </a:rPr>
              <a:t>pogląd młodej </a:t>
            </a:r>
            <a:br>
              <a:rPr lang="pl-PL" dirty="0">
                <a:solidFill>
                  <a:srgbClr val="F4EDB7"/>
                </a:solidFill>
              </a:rPr>
            </a:br>
            <a:r>
              <a:rPr lang="pl-PL" dirty="0">
                <a:solidFill>
                  <a:srgbClr val="F4EDB7"/>
                </a:solidFill>
              </a:rPr>
              <a:t>Ziemi</a:t>
            </a:r>
            <a:r>
              <a:rPr dirty="0">
                <a:solidFill>
                  <a:srgbClr val="F4EDB7"/>
                </a:solidFill>
              </a:rPr>
              <a:t>, </a:t>
            </a:r>
            <a:r>
              <a:rPr lang="pl-PL" dirty="0">
                <a:solidFill>
                  <a:srgbClr val="F4EDB7"/>
                </a:solidFill>
              </a:rPr>
              <a:t>podczas gdy </a:t>
            </a:r>
            <a:r>
              <a:rPr lang="pl-PL" dirty="0">
                <a:solidFill>
                  <a:srgbClr val="F6A029"/>
                </a:solidFill>
              </a:rPr>
              <a:t>obserwowalne </a:t>
            </a:r>
            <a:br>
              <a:rPr lang="pl-PL" dirty="0">
                <a:solidFill>
                  <a:srgbClr val="F6A029"/>
                </a:solidFill>
              </a:rPr>
            </a:br>
            <a:r>
              <a:rPr lang="pl-PL" dirty="0">
                <a:solidFill>
                  <a:srgbClr val="F6A029"/>
                </a:solidFill>
              </a:rPr>
              <a:t>fakty </a:t>
            </a:r>
            <a:r>
              <a:rPr lang="pl-PL" dirty="0">
                <a:solidFill>
                  <a:srgbClr val="F4EDB7"/>
                </a:solidFill>
              </a:rPr>
              <a:t>w stworzeniu zdają się coraz bardziej</a:t>
            </a:r>
            <a:r>
              <a:rPr dirty="0">
                <a:solidFill>
                  <a:srgbClr val="F4EDB7"/>
                </a:solidFill>
              </a:rPr>
              <a:t> </a:t>
            </a:r>
            <a:r>
              <a:rPr lang="pl-PL" dirty="0">
                <a:solidFill>
                  <a:srgbClr val="F6A029"/>
                </a:solidFill>
              </a:rPr>
              <a:t>popierać pogląd starej Ziemi</a:t>
            </a:r>
            <a:r>
              <a:rPr dirty="0">
                <a:solidFill>
                  <a:srgbClr val="FEFCDD"/>
                </a:solidFill>
              </a:rPr>
              <a:t>.”</a:t>
            </a:r>
          </a:p>
        </p:txBody>
      </p:sp>
      <p:sp>
        <p:nvSpPr>
          <p:cNvPr id="1579" name="Wayne Grudem, Systematic Theology (Grand Rapids: Zondervan, 1994), p. 307."/>
          <p:cNvSpPr txBox="1">
            <a:spLocks noGrp="1"/>
          </p:cNvSpPr>
          <p:nvPr>
            <p:ph type="body" sz="quarter" idx="1"/>
          </p:nvPr>
        </p:nvSpPr>
        <p:spPr>
          <a:xfrm>
            <a:off x="2413000" y="11633200"/>
            <a:ext cx="19519900" cy="1689100"/>
          </a:xfrm>
          <a:prstGeom prst="rect">
            <a:avLst/>
          </a:prstGeom>
        </p:spPr>
        <p:txBody>
          <a:bodyPr/>
          <a:lstStyle/>
          <a:p>
            <a:pPr>
              <a:defRPr sz="4200"/>
            </a:pPr>
            <a:r>
              <a:rPr>
                <a:effectLst>
                  <a:outerShdw blurRad="38100" dist="38100" dir="2700000" rotWithShape="0">
                    <a:srgbClr val="000000">
                      <a:alpha val="43137"/>
                    </a:srgbClr>
                  </a:outerShdw>
                </a:effectLst>
                <a:uFill>
                  <a:solidFill>
                    <a:srgbClr val="E2DEAB"/>
                  </a:solidFill>
                </a:uFill>
              </a:rPr>
              <a:t>Wayne Grudem, </a:t>
            </a:r>
            <a:r>
              <a:rPr>
                <a:effectLst>
                  <a:outerShdw blurRad="38100" dist="38100" dir="2700000" rotWithShape="0">
                    <a:srgbClr val="000000">
                      <a:alpha val="43137"/>
                    </a:srgbClr>
                  </a:outerShdw>
                </a:effectLst>
                <a:uFill>
                  <a:solidFill>
                    <a:srgbClr val="E2DEAB"/>
                  </a:solidFill>
                </a:uFill>
                <a:latin typeface="DejaVu Sans Condensed Oblique"/>
                <a:ea typeface="DejaVu Sans Condensed Oblique"/>
                <a:cs typeface="DejaVu Sans Condensed Oblique"/>
                <a:sym typeface="DejaVu Sans Condensed Oblique"/>
              </a:rPr>
              <a:t>Systematic Theology</a:t>
            </a:r>
            <a:r>
              <a:rPr>
                <a:effectLst>
                  <a:outerShdw blurRad="38100" dist="38100" dir="2700000" rotWithShape="0">
                    <a:srgbClr val="000000">
                      <a:alpha val="43137"/>
                    </a:srgbClr>
                  </a:outerShdw>
                </a:effectLst>
                <a:uFill>
                  <a:solidFill>
                    <a:srgbClr val="E2DEAB"/>
                  </a:solidFill>
                </a:uFill>
              </a:rPr>
              <a:t> (Grand Rapids: Zondervan, 1994), p. 307.</a:t>
            </a:r>
          </a:p>
        </p:txBody>
      </p:sp>
      <p:grpSp>
        <p:nvGrpSpPr>
          <p:cNvPr id="1582" name="Grudem, Wayne.jpg"/>
          <p:cNvGrpSpPr/>
          <p:nvPr/>
        </p:nvGrpSpPr>
        <p:grpSpPr>
          <a:xfrm>
            <a:off x="17119600" y="1386983"/>
            <a:ext cx="5270500" cy="6448918"/>
            <a:chOff x="0" y="0"/>
            <a:chExt cx="5270500" cy="6448916"/>
          </a:xfrm>
        </p:grpSpPr>
        <p:pic>
          <p:nvPicPr>
            <p:cNvPr id="1581" name="Grudem, Wayne.jpg" descr="Grudem, Wayne.jpg"/>
            <p:cNvPicPr>
              <a:picLocks noChangeAspect="1"/>
            </p:cNvPicPr>
            <p:nvPr/>
          </p:nvPicPr>
          <p:blipFill>
            <a:blip r:embed="rId2">
              <a:extLst/>
            </a:blip>
            <a:stretch>
              <a:fillRect/>
            </a:stretch>
          </p:blipFill>
          <p:spPr>
            <a:xfrm>
              <a:off x="317500" y="304800"/>
              <a:ext cx="4648200" cy="5826617"/>
            </a:xfrm>
            <a:prstGeom prst="rect">
              <a:avLst/>
            </a:prstGeom>
            <a:ln>
              <a:noFill/>
            </a:ln>
            <a:effectLst/>
          </p:spPr>
        </p:pic>
        <p:pic>
          <p:nvPicPr>
            <p:cNvPr id="1580" name="Grudem, Wayne.jpg" descr="Grudem, Wayne.jpg"/>
            <p:cNvPicPr>
              <a:picLocks/>
            </p:cNvPicPr>
            <p:nvPr/>
          </p:nvPicPr>
          <p:blipFill>
            <a:blip r:embed="rId3">
              <a:extLst/>
            </a:blip>
            <a:stretch>
              <a:fillRect/>
            </a:stretch>
          </p:blipFill>
          <p:spPr>
            <a:xfrm>
              <a:off x="0" y="0"/>
              <a:ext cx="5270500" cy="6448917"/>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8"/>
                                        </p:tgtEl>
                                        <p:attrNameLst>
                                          <p:attrName>style.visibility</p:attrName>
                                        </p:attrNameLst>
                                      </p:cBhvr>
                                      <p:to>
                                        <p:strVal val="visible"/>
                                      </p:to>
                                    </p:set>
                                    <p:animEffect transition="in" filter="dissolve">
                                      <p:cBhvr>
                                        <p:cTn id="7" dur="500"/>
                                        <p:tgtEl>
                                          <p:spTgt spid="1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4" name="“The only recourse that flood…"/>
          <p:cNvSpPr txBox="1">
            <a:spLocks noGrp="1"/>
          </p:cNvSpPr>
          <p:nvPr>
            <p:ph type="title"/>
          </p:nvPr>
        </p:nvSpPr>
        <p:spPr>
          <a:xfrm>
            <a:off x="1778000" y="1327029"/>
            <a:ext cx="20828000" cy="9133365"/>
          </a:xfrm>
          <a:prstGeom prst="rect">
            <a:avLst/>
          </a:prstGeom>
        </p:spPr>
        <p:txBody>
          <a:bodyPr/>
          <a:lstStyle/>
          <a:p>
            <a:pPr marR="457200" defTabSz="457200"/>
            <a:r>
              <a:rPr dirty="0"/>
              <a:t>“</a:t>
            </a:r>
            <a:r>
              <a:rPr lang="pl-PL" dirty="0"/>
              <a:t>Jedynym sposobem, by zwolennicy</a:t>
            </a:r>
            <a:br>
              <a:rPr lang="pl-PL" dirty="0"/>
            </a:br>
            <a:r>
              <a:rPr lang="pl-PL" dirty="0"/>
              <a:t>katastrofizmu potopowego mogli ocalić</a:t>
            </a:r>
            <a:br>
              <a:rPr lang="pl-PL" dirty="0"/>
            </a:br>
            <a:r>
              <a:rPr lang="pl-PL" dirty="0"/>
              <a:t>swoją teorię,</a:t>
            </a:r>
            <a:r>
              <a:rPr dirty="0"/>
              <a:t> </a:t>
            </a:r>
            <a:r>
              <a:rPr lang="pl-PL" dirty="0"/>
              <a:t>jest odwołanie się </a:t>
            </a:r>
            <a:br>
              <a:rPr lang="pl-PL" dirty="0"/>
            </a:br>
            <a:r>
              <a:rPr lang="pl-PL" dirty="0"/>
              <a:t>do czystego cudu i całkowitego </a:t>
            </a:r>
            <a:br>
              <a:rPr lang="pl-PL" dirty="0"/>
            </a:br>
            <a:r>
              <a:rPr lang="pl-PL" dirty="0"/>
              <a:t>wykluczenia geologii historycznej.</a:t>
            </a:r>
            <a:br>
              <a:rPr lang="pl-PL" dirty="0"/>
            </a:br>
            <a:r>
              <a:rPr lang="pl-PL" dirty="0"/>
              <a:t>Sądzimy, że dla zwolenników młodej </a:t>
            </a:r>
            <a:br>
              <a:rPr lang="pl-PL" dirty="0"/>
            </a:br>
            <a:r>
              <a:rPr lang="pl-PL" dirty="0"/>
              <a:t>Ziemi byłoby to bardziej uczciwym podejściem</a:t>
            </a:r>
            <a:r>
              <a:rPr dirty="0"/>
              <a:t>”</a:t>
            </a:r>
            <a:r>
              <a:rPr lang="pl-PL" dirty="0"/>
              <a:t>.</a:t>
            </a:r>
            <a:endParaRPr dirty="0"/>
          </a:p>
        </p:txBody>
      </p:sp>
      <p:sp>
        <p:nvSpPr>
          <p:cNvPr id="1585" name="Kenneth D. Keathley and Mark F. Rooker, 40 Questions about Creation and Evolution (Grand Rapids, MI: Kregel, 2014), p. 307–308."/>
          <p:cNvSpPr txBox="1">
            <a:spLocks noGrp="1"/>
          </p:cNvSpPr>
          <p:nvPr>
            <p:ph type="body" sz="quarter" idx="1"/>
          </p:nvPr>
        </p:nvSpPr>
        <p:spPr>
          <a:xfrm>
            <a:off x="1752600" y="10769600"/>
            <a:ext cx="20866100" cy="1689100"/>
          </a:xfrm>
          <a:prstGeom prst="rect">
            <a:avLst/>
          </a:prstGeom>
        </p:spPr>
        <p:txBody>
          <a:bodyPr/>
          <a:lstStyle/>
          <a:p>
            <a:pPr marR="457200" defTabSz="457200">
              <a:defRPr sz="4000"/>
            </a:pPr>
            <a:r>
              <a:t>Kenneth D. Keathley and Mark F. Rooker, </a:t>
            </a:r>
            <a:r>
              <a:rPr>
                <a:latin typeface="DejaVu Sans Condensed Oblique"/>
                <a:ea typeface="DejaVu Sans Condensed Oblique"/>
                <a:cs typeface="DejaVu Sans Condensed Oblique"/>
                <a:sym typeface="DejaVu Sans Condensed Oblique"/>
              </a:rPr>
              <a:t>40 Questions about Creation and Evolution </a:t>
            </a:r>
            <a:r>
              <a:t>(Grand Rapids, MI: Kregel, 2014), p. 307–308.</a:t>
            </a:r>
          </a:p>
        </p:txBody>
      </p:sp>
      <p:pic>
        <p:nvPicPr>
          <p:cNvPr id="1586" name="Keathley-Rooker 40 Questions cover.jpg" descr="Keathley-Rooker 40 Questions cover.jpg"/>
          <p:cNvPicPr>
            <a:picLocks noChangeAspect="1"/>
          </p:cNvPicPr>
          <p:nvPr/>
        </p:nvPicPr>
        <p:blipFill>
          <a:blip r:embed="rId2">
            <a:extLst/>
          </a:blip>
          <a:stretch>
            <a:fillRect/>
          </a:stretch>
        </p:blipFill>
        <p:spPr>
          <a:xfrm>
            <a:off x="18268029" y="1479436"/>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84"/>
                                        </p:tgtEl>
                                        <p:attrNameLst>
                                          <p:attrName>style.visibility</p:attrName>
                                        </p:attrNameLst>
                                      </p:cBhvr>
                                      <p:to>
                                        <p:strVal val="visible"/>
                                      </p:to>
                                    </p:set>
                                    <p:animEffect transition="in" filter="dissolve">
                                      <p:cBhvr>
                                        <p:cTn id="7" dur="499"/>
                                        <p:tgtEl>
                                          <p:spTgt spid="1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Colossians 2:8"/>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rPr lang="pl-PL" dirty="0"/>
              <a:t>List do </a:t>
            </a:r>
            <a:r>
              <a:rPr lang="pl-PL" dirty="0" err="1"/>
              <a:t>Kolosan</a:t>
            </a:r>
            <a:r>
              <a:rPr dirty="0"/>
              <a:t> 2:8</a:t>
            </a:r>
          </a:p>
        </p:txBody>
      </p:sp>
      <p:sp>
        <p:nvSpPr>
          <p:cNvPr id="959" name="8 See to it that no one takes you captive through philosophy and empty deception, according to the tradition of men, according to the elementary principles of the world, rather than according to Christ."/>
          <p:cNvSpPr txBox="1">
            <a:spLocks noGrp="1"/>
          </p:cNvSpPr>
          <p:nvPr>
            <p:ph type="subTitle" idx="1"/>
          </p:nvPr>
        </p:nvSpPr>
        <p:spPr>
          <a:xfrm>
            <a:off x="1765300" y="2971800"/>
            <a:ext cx="20358100" cy="9728200"/>
          </a:xfrm>
          <a:prstGeom prst="rect">
            <a:avLst/>
          </a:prstGeom>
        </p:spPr>
        <p:txBody>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8</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chemeClr val="accent3">
                    <a:lumMod val="40000"/>
                    <a:lumOff val="60000"/>
                  </a:schemeClr>
                </a:solidFill>
              </a:rPr>
              <a:t>Baczcie, aby was kto nie sprowadził </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pl-PL" dirty="0">
                <a:solidFill>
                  <a:schemeClr val="accent3">
                    <a:lumMod val="40000"/>
                    <a:lumOff val="60000"/>
                  </a:schemeClr>
                </a:solidFill>
              </a:rPr>
              <a:t>	na manowce </a:t>
            </a:r>
            <a:r>
              <a:rPr lang="pl-PL" dirty="0">
                <a:solidFill>
                  <a:srgbClr val="FF9900"/>
                </a:solidFill>
              </a:rPr>
              <a:t>filozofią</a:t>
            </a:r>
            <a:r>
              <a:rPr lang="pl-PL" dirty="0">
                <a:solidFill>
                  <a:schemeClr val="accent3">
                    <a:lumMod val="40000"/>
                    <a:lumOff val="60000"/>
                  </a:schemeClr>
                </a:solidFill>
              </a:rPr>
              <a:t> i </a:t>
            </a:r>
            <a:r>
              <a:rPr lang="pl-PL" dirty="0">
                <a:solidFill>
                  <a:srgbClr val="FF9900"/>
                </a:solidFill>
              </a:rPr>
              <a:t>czczym urojeniem</a:t>
            </a:r>
            <a:r>
              <a:rPr lang="pl-PL" dirty="0">
                <a:solidFill>
                  <a:schemeClr val="accent3">
                    <a:lumMod val="40000"/>
                    <a:lumOff val="60000"/>
                  </a:schemeClr>
                </a:solidFill>
              </a:rPr>
              <a:t>, 	opartym na </a:t>
            </a:r>
            <a:r>
              <a:rPr lang="pl-PL" dirty="0">
                <a:solidFill>
                  <a:srgbClr val="FF9900"/>
                </a:solidFill>
              </a:rPr>
              <a:t>podaniach ludzkich </a:t>
            </a:r>
            <a:r>
              <a:rPr lang="pl-PL" dirty="0">
                <a:solidFill>
                  <a:schemeClr val="accent3">
                    <a:lumMod val="40000"/>
                    <a:lumOff val="60000"/>
                  </a:schemeClr>
                </a:solidFill>
              </a:rPr>
              <a:t>i na żywiołach 	świata, a nie na Chrystusie.</a:t>
            </a:r>
            <a:endParaRPr dirty="0">
              <a:solidFill>
                <a:schemeClr val="accent3">
                  <a:lumMod val="40000"/>
                  <a:lumOff val="60000"/>
                </a:schemeClr>
              </a:solidFill>
              <a:uFill>
                <a:solidFill>
                  <a:srgbClr val="E2DEAB"/>
                </a:solidFill>
              </a:uFill>
            </a:endParaRPr>
          </a:p>
        </p:txBody>
      </p:sp>
    </p:spTree>
  </p:cSld>
  <p:clrMapOvr>
    <a:masterClrMapping/>
  </p:clrMapOvr>
  <p:transition xmlns:p14="http://schemas.microsoft.com/office/powerpoint/2010/main"/>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8" name="“Young-earth creationists should cease…"/>
          <p:cNvSpPr txBox="1">
            <a:spLocks noGrp="1"/>
          </p:cNvSpPr>
          <p:nvPr>
            <p:ph type="title"/>
          </p:nvPr>
        </p:nvSpPr>
        <p:spPr>
          <a:prstGeom prst="rect">
            <a:avLst/>
          </a:prstGeom>
        </p:spPr>
        <p:txBody>
          <a:bodyPr/>
          <a:lstStyle/>
          <a:p>
            <a:pPr marR="457200" defTabSz="457200"/>
            <a:r>
              <a:rPr dirty="0"/>
              <a:t>“</a:t>
            </a:r>
            <a:r>
              <a:rPr lang="pl-PL" dirty="0"/>
              <a:t>Kreacjoniści młodej Ziemi powinni</a:t>
            </a:r>
            <a:br>
              <a:rPr lang="pl-PL" dirty="0"/>
            </a:br>
            <a:r>
              <a:rPr lang="pl-PL" dirty="0"/>
              <a:t>zaprzestać swoich wysiłków, by </a:t>
            </a:r>
            <a:br>
              <a:rPr lang="pl-PL" dirty="0"/>
            </a:br>
            <a:r>
              <a:rPr lang="pl-PL" dirty="0"/>
              <a:t>przekonywać laicką społeczność</a:t>
            </a:r>
            <a:br>
              <a:rPr lang="pl-PL" dirty="0"/>
            </a:br>
            <a:r>
              <a:rPr lang="pl-PL" dirty="0"/>
              <a:t>chrześcijańską, że geologia wspiera</a:t>
            </a:r>
            <a:br>
              <a:rPr lang="pl-PL" dirty="0"/>
            </a:br>
            <a:r>
              <a:rPr lang="pl-PL" dirty="0"/>
              <a:t>młodą Ziemię, skoro tak nie jest.</a:t>
            </a:r>
            <a:r>
              <a:rPr dirty="0"/>
              <a:t> </a:t>
            </a:r>
          </a:p>
          <a:p>
            <a:pPr marR="457200" defTabSz="457200"/>
            <a:r>
              <a:rPr lang="pl-PL" dirty="0"/>
              <a:t>Kontynuowanie tych działań jest błędne</a:t>
            </a:r>
            <a:br>
              <a:rPr lang="pl-PL" dirty="0"/>
            </a:br>
            <a:r>
              <a:rPr lang="pl-PL" dirty="0"/>
              <a:t>i szkodliwe dla Kościoła oraz sprawy Chrystusa</a:t>
            </a:r>
            <a:r>
              <a:rPr dirty="0"/>
              <a:t>”</a:t>
            </a:r>
            <a:r>
              <a:rPr lang="pl-PL" dirty="0"/>
              <a:t>.</a:t>
            </a:r>
            <a:endParaRPr dirty="0"/>
          </a:p>
        </p:txBody>
      </p:sp>
      <p:sp>
        <p:nvSpPr>
          <p:cNvPr id="1589" name="Kenneth D. Keathley and Mark F. Rooker, 40 Questions about Creation and Evolution (Grand Rapids, MI: Kregel, 2014), p. 307–308."/>
          <p:cNvSpPr txBox="1">
            <a:spLocks noGrp="1"/>
          </p:cNvSpPr>
          <p:nvPr>
            <p:ph type="body" sz="quarter" idx="1"/>
          </p:nvPr>
        </p:nvSpPr>
        <p:spPr>
          <a:xfrm>
            <a:off x="1752600" y="10769600"/>
            <a:ext cx="20866100" cy="1689100"/>
          </a:xfrm>
          <a:prstGeom prst="rect">
            <a:avLst/>
          </a:prstGeom>
        </p:spPr>
        <p:txBody>
          <a:bodyPr/>
          <a:lstStyle/>
          <a:p>
            <a:pPr marR="457200" defTabSz="457200">
              <a:defRPr sz="4000"/>
            </a:pPr>
            <a:r>
              <a:t>Kenneth D. Keathley and Mark F. Rooker, </a:t>
            </a:r>
            <a:r>
              <a:rPr>
                <a:latin typeface="DejaVu Sans Condensed Oblique"/>
                <a:ea typeface="DejaVu Sans Condensed Oblique"/>
                <a:cs typeface="DejaVu Sans Condensed Oblique"/>
                <a:sym typeface="DejaVu Sans Condensed Oblique"/>
              </a:rPr>
              <a:t>40 Questions about Creation and Evolution </a:t>
            </a:r>
            <a:r>
              <a:t>(Grand Rapids, MI: Kregel, 2014), p. 307–308.</a:t>
            </a:r>
          </a:p>
        </p:txBody>
      </p:sp>
      <p:pic>
        <p:nvPicPr>
          <p:cNvPr id="1590" name="Keathley-Rooker 40 Questions cover.jpg" descr="Keathley-Rooker 40 Questions cover.jpg"/>
          <p:cNvPicPr>
            <a:picLocks noChangeAspect="1"/>
          </p:cNvPicPr>
          <p:nvPr/>
        </p:nvPicPr>
        <p:blipFill>
          <a:blip r:embed="rId2">
            <a:extLst/>
          </a:blip>
          <a:stretch>
            <a:fillRect/>
          </a:stretch>
        </p:blipFill>
        <p:spPr>
          <a:xfrm>
            <a:off x="18268029" y="1479436"/>
            <a:ext cx="4229101" cy="6337301"/>
          </a:xfrm>
          <a:prstGeom prst="rect">
            <a:avLst/>
          </a:prstGeom>
          <a:ln w="12700">
            <a:miter lim="400000"/>
          </a:ln>
          <a:effectLst>
            <a:outerShdw blurRad="190500" dist="8455" dir="5400000" rotWithShape="0">
              <a:srgbClr val="000000"/>
            </a:outerShdw>
          </a:effectLst>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2" name="Sand.jpg" descr="Sa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593" name="Grand Canyon--Monument to Ancient Earth cover.jpg" descr="Grand Canyon--Monument to Ancient Earth cover.jpg"/>
          <p:cNvPicPr>
            <a:picLocks noChangeAspect="1"/>
          </p:cNvPicPr>
          <p:nvPr/>
        </p:nvPicPr>
        <p:blipFill>
          <a:blip r:embed="rId4">
            <a:extLst/>
          </a:blip>
          <a:stretch>
            <a:fillRect/>
          </a:stretch>
        </p:blipFill>
        <p:spPr>
          <a:xfrm>
            <a:off x="2819268" y="1390924"/>
            <a:ext cx="8457191" cy="10934152"/>
          </a:xfrm>
          <a:prstGeom prst="rect">
            <a:avLst/>
          </a:prstGeom>
          <a:ln w="25400">
            <a:solidFill>
              <a:srgbClr val="FFFFFF"/>
            </a:solidFill>
            <a:miter lim="400000"/>
          </a:ln>
          <a:effectLst>
            <a:outerShdw blurRad="190500" dist="8455" dir="5400000" rotWithShape="0">
              <a:srgbClr val="000000"/>
            </a:outerShdw>
          </a:effectLst>
        </p:spPr>
      </p:pic>
      <p:grpSp>
        <p:nvGrpSpPr>
          <p:cNvPr id="1596" name="Group"/>
          <p:cNvGrpSpPr/>
          <p:nvPr/>
        </p:nvGrpSpPr>
        <p:grpSpPr>
          <a:xfrm>
            <a:off x="12422136" y="939800"/>
            <a:ext cx="3600295" cy="5891208"/>
            <a:chOff x="0" y="0"/>
            <a:chExt cx="3600294" cy="5891207"/>
          </a:xfrm>
        </p:grpSpPr>
        <p:pic>
          <p:nvPicPr>
            <p:cNvPr id="1594" name="Collins, C John.jpg" descr="Collins, C John.jpg"/>
            <p:cNvPicPr>
              <a:picLocks noChangeAspect="1"/>
            </p:cNvPicPr>
            <p:nvPr/>
          </p:nvPicPr>
          <p:blipFill>
            <a:blip r:embed="rId5">
              <a:extLst/>
            </a:blip>
            <a:stretch>
              <a:fillRect/>
            </a:stretch>
          </p:blipFill>
          <p:spPr>
            <a:xfrm>
              <a:off x="0" y="997848"/>
              <a:ext cx="3600295" cy="4893360"/>
            </a:xfrm>
            <a:prstGeom prst="rect">
              <a:avLst/>
            </a:prstGeom>
            <a:ln w="25400" cap="flat">
              <a:solidFill>
                <a:srgbClr val="FFFFFF"/>
              </a:solidFill>
              <a:prstDash val="solid"/>
              <a:miter lim="400000"/>
            </a:ln>
            <a:effectLst/>
          </p:spPr>
        </p:pic>
        <p:sp>
          <p:nvSpPr>
            <p:cNvPr id="1595" name="Collins"/>
            <p:cNvSpPr txBox="1"/>
            <p:nvPr/>
          </p:nvSpPr>
          <p:spPr>
            <a:xfrm>
              <a:off x="486330" y="0"/>
              <a:ext cx="2627636"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Collins</a:t>
              </a:r>
            </a:p>
          </p:txBody>
        </p:sp>
      </p:grpSp>
      <p:grpSp>
        <p:nvGrpSpPr>
          <p:cNvPr id="1599" name="Group"/>
          <p:cNvGrpSpPr/>
          <p:nvPr/>
        </p:nvGrpSpPr>
        <p:grpSpPr>
          <a:xfrm>
            <a:off x="17718740" y="7420770"/>
            <a:ext cx="3683001" cy="5391135"/>
            <a:chOff x="0" y="0"/>
            <a:chExt cx="3683000" cy="5391134"/>
          </a:xfrm>
        </p:grpSpPr>
        <p:pic>
          <p:nvPicPr>
            <p:cNvPr id="1597" name="Copan, Paul.jpg" descr="Copan, Paul.jpg"/>
            <p:cNvPicPr>
              <a:picLocks noChangeAspect="1"/>
            </p:cNvPicPr>
            <p:nvPr/>
          </p:nvPicPr>
          <p:blipFill>
            <a:blip r:embed="rId6">
              <a:extLst/>
            </a:blip>
            <a:srcRect b="21008"/>
            <a:stretch>
              <a:fillRect/>
            </a:stretch>
          </p:blipFill>
          <p:spPr>
            <a:xfrm>
              <a:off x="0" y="0"/>
              <a:ext cx="3683000" cy="4398899"/>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598" name="Copan"/>
            <p:cNvSpPr txBox="1"/>
            <p:nvPr/>
          </p:nvSpPr>
          <p:spPr>
            <a:xfrm>
              <a:off x="572799" y="4403938"/>
              <a:ext cx="2537402" cy="9871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57200">
                <a:defRPr sz="6000">
                  <a:solidFill>
                    <a:srgbClr val="FF9300"/>
                  </a:solidFill>
                  <a:latin typeface="DejaVu Sans"/>
                  <a:ea typeface="DejaVu Sans"/>
                  <a:cs typeface="DejaVu Sans"/>
                  <a:sym typeface="DejaVu Sans"/>
                </a:defRPr>
              </a:lvl1pPr>
            </a:lstStyle>
            <a:p>
              <a:r>
                <a:t>Copan</a:t>
              </a:r>
            </a:p>
          </p:txBody>
        </p:sp>
      </p:grpSp>
      <p:grpSp>
        <p:nvGrpSpPr>
          <p:cNvPr id="1602" name="Group"/>
          <p:cNvGrpSpPr/>
          <p:nvPr/>
        </p:nvGrpSpPr>
        <p:grpSpPr>
          <a:xfrm>
            <a:off x="12431143" y="7420770"/>
            <a:ext cx="3594101" cy="5409725"/>
            <a:chOff x="0" y="0"/>
            <a:chExt cx="3594100" cy="5409724"/>
          </a:xfrm>
        </p:grpSpPr>
        <p:pic>
          <p:nvPicPr>
            <p:cNvPr id="1600" name="Keathley, Ken.jpg" descr="Keathley, Ken.jpg"/>
            <p:cNvPicPr>
              <a:picLocks/>
            </p:cNvPicPr>
            <p:nvPr/>
          </p:nvPicPr>
          <p:blipFill>
            <a:blip r:embed="rId7">
              <a:extLst/>
            </a:blip>
            <a:stretch>
              <a:fillRect/>
            </a:stretch>
          </p:blipFill>
          <p:spPr>
            <a:xfrm>
              <a:off x="0" y="0"/>
              <a:ext cx="3594100" cy="4394200"/>
            </a:xfrm>
            <a:prstGeom prst="rect">
              <a:avLst/>
            </a:prstGeom>
            <a:ln w="25400" cap="flat">
              <a:solidFill>
                <a:srgbClr val="FFFFFF"/>
              </a:solidFill>
              <a:prstDash val="solid"/>
              <a:miter lim="400000"/>
            </a:ln>
            <a:effectLst>
              <a:outerShdw blurRad="190500" dist="8455" dir="5400000" rotWithShape="0">
                <a:srgbClr val="000000"/>
              </a:outerShdw>
            </a:effectLst>
          </p:spPr>
        </p:pic>
        <p:sp>
          <p:nvSpPr>
            <p:cNvPr id="1601" name="Keathley"/>
            <p:cNvSpPr txBox="1"/>
            <p:nvPr/>
          </p:nvSpPr>
          <p:spPr>
            <a:xfrm>
              <a:off x="78649" y="4419124"/>
              <a:ext cx="3424983"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Keathley</a:t>
              </a:r>
            </a:p>
          </p:txBody>
        </p:sp>
      </p:grpSp>
      <p:grpSp>
        <p:nvGrpSpPr>
          <p:cNvPr id="1605" name="Group"/>
          <p:cNvGrpSpPr/>
          <p:nvPr/>
        </p:nvGrpSpPr>
        <p:grpSpPr>
          <a:xfrm>
            <a:off x="17724890" y="939800"/>
            <a:ext cx="3683358" cy="5904042"/>
            <a:chOff x="0" y="0"/>
            <a:chExt cx="3683357" cy="5904041"/>
          </a:xfrm>
        </p:grpSpPr>
        <p:sp>
          <p:nvSpPr>
            <p:cNvPr id="1603" name="Grudem"/>
            <p:cNvSpPr txBox="1"/>
            <p:nvPr/>
          </p:nvSpPr>
          <p:spPr>
            <a:xfrm>
              <a:off x="243805" y="0"/>
              <a:ext cx="3195787" cy="990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57200">
                <a:defRPr sz="6000">
                  <a:solidFill>
                    <a:srgbClr val="FF9300"/>
                  </a:solidFill>
                  <a:latin typeface="DejaVu Sans"/>
                  <a:ea typeface="DejaVu Sans"/>
                  <a:cs typeface="DejaVu Sans"/>
                  <a:sym typeface="DejaVu Sans"/>
                </a:defRPr>
              </a:lvl1pPr>
            </a:lstStyle>
            <a:p>
              <a:r>
                <a:t>Grudem</a:t>
              </a:r>
            </a:p>
          </p:txBody>
        </p:sp>
        <p:pic>
          <p:nvPicPr>
            <p:cNvPr id="1604" name="Grudem, Wayne.jpg" descr="Grudem, Wayne.jpg"/>
            <p:cNvPicPr>
              <a:picLocks noChangeAspect="1"/>
            </p:cNvPicPr>
            <p:nvPr/>
          </p:nvPicPr>
          <p:blipFill>
            <a:blip r:embed="rId8">
              <a:extLst/>
            </a:blip>
            <a:srcRect l="3665" t="17155" r="3665"/>
            <a:stretch>
              <a:fillRect/>
            </a:stretch>
          </p:blipFill>
          <p:spPr>
            <a:xfrm>
              <a:off x="0" y="985093"/>
              <a:ext cx="3683358" cy="4918949"/>
            </a:xfrm>
            <a:prstGeom prst="rect">
              <a:avLst/>
            </a:prstGeom>
            <a:ln w="25400" cap="flat">
              <a:solidFill>
                <a:srgbClr val="FFFFFF"/>
              </a:solidFill>
              <a:prstDash val="solid"/>
              <a:miter lim="400000"/>
            </a:ln>
            <a:effectLst>
              <a:outerShdw blurRad="190500" dist="8455" dir="5400000" rotWithShape="0">
                <a:srgbClr val="000000"/>
              </a:outerShdw>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96"/>
                                        </p:tgtEl>
                                        <p:attrNameLst>
                                          <p:attrName>style.visibility</p:attrName>
                                        </p:attrNameLst>
                                      </p:cBhvr>
                                      <p:to>
                                        <p:strVal val="visible"/>
                                      </p:to>
                                    </p:set>
                                    <p:animEffect transition="in" filter="dissolve">
                                      <p:cBhvr>
                                        <p:cTn id="7" dur="499"/>
                                        <p:tgtEl>
                                          <p:spTgt spid="1596"/>
                                        </p:tgtEl>
                                      </p:cBhvr>
                                    </p:animEffec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605"/>
                                        </p:tgtEl>
                                        <p:attrNameLst>
                                          <p:attrName>style.visibility</p:attrName>
                                        </p:attrNameLst>
                                      </p:cBhvr>
                                      <p:to>
                                        <p:strVal val="visible"/>
                                      </p:to>
                                    </p:set>
                                    <p:animEffect transition="in" filter="dissolve">
                                      <p:cBhvr>
                                        <p:cTn id="11" dur="499"/>
                                        <p:tgtEl>
                                          <p:spTgt spid="1605"/>
                                        </p:tgtEl>
                                      </p:cBhvr>
                                    </p:animEffect>
                                  </p:childTnLst>
                                </p:cTn>
                              </p:par>
                            </p:childTnLst>
                          </p:cTn>
                        </p:par>
                        <p:par>
                          <p:cTn id="12" fill="hold">
                            <p:stCondLst>
                              <p:cond delay="998"/>
                            </p:stCondLst>
                            <p:childTnLst>
                              <p:par>
                                <p:cTn id="13" presetID="9" presetClass="entr" fill="hold" grpId="3" nodeType="afterEffect">
                                  <p:stCondLst>
                                    <p:cond delay="0"/>
                                  </p:stCondLst>
                                  <p:iterate>
                                    <p:tmAbs val="0"/>
                                  </p:iterate>
                                  <p:childTnLst>
                                    <p:set>
                                      <p:cBhvr>
                                        <p:cTn id="14" fill="hold"/>
                                        <p:tgtEl>
                                          <p:spTgt spid="1602"/>
                                        </p:tgtEl>
                                        <p:attrNameLst>
                                          <p:attrName>style.visibility</p:attrName>
                                        </p:attrNameLst>
                                      </p:cBhvr>
                                      <p:to>
                                        <p:strVal val="visible"/>
                                      </p:to>
                                    </p:set>
                                    <p:animEffect transition="in" filter="dissolve">
                                      <p:cBhvr>
                                        <p:cTn id="15" dur="499"/>
                                        <p:tgtEl>
                                          <p:spTgt spid="1602"/>
                                        </p:tgtEl>
                                      </p:cBhvr>
                                    </p:animEffect>
                                  </p:childTnLst>
                                </p:cTn>
                              </p:par>
                            </p:childTnLst>
                          </p:cTn>
                        </p:par>
                        <p:par>
                          <p:cTn id="16" fill="hold">
                            <p:stCondLst>
                              <p:cond delay="1497"/>
                            </p:stCondLst>
                            <p:childTnLst>
                              <p:par>
                                <p:cTn id="17" presetID="9" presetClass="entr" fill="hold" grpId="4" nodeType="afterEffect">
                                  <p:stCondLst>
                                    <p:cond delay="0"/>
                                  </p:stCondLst>
                                  <p:iterate>
                                    <p:tmAbs val="0"/>
                                  </p:iterate>
                                  <p:childTnLst>
                                    <p:set>
                                      <p:cBhvr>
                                        <p:cTn id="18" fill="hold"/>
                                        <p:tgtEl>
                                          <p:spTgt spid="1599"/>
                                        </p:tgtEl>
                                        <p:attrNameLst>
                                          <p:attrName>style.visibility</p:attrName>
                                        </p:attrNameLst>
                                      </p:cBhvr>
                                      <p:to>
                                        <p:strVal val="visible"/>
                                      </p:to>
                                    </p:set>
                                    <p:animEffect transition="in" filter="dissolve">
                                      <p:cBhvr>
                                        <p:cTn id="19" dur="499"/>
                                        <p:tgtEl>
                                          <p:spTgt spid="1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 grpId="1" animBg="1" advAuto="0"/>
      <p:bldP spid="1599" grpId="4" animBg="1" advAuto="0"/>
      <p:bldP spid="1602" grpId="3" animBg="1" advAuto="0"/>
      <p:bldP spid="1605" grpId="2" animBg="1" advAuto="0"/>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9" name="Gordon Lewis and Bruce Demarest hold to the day-age view, concluding that  “ultimately, responsible geology must determine the length of the Genesis days.”"/>
          <p:cNvSpPr txBox="1">
            <a:spLocks noGrp="1"/>
          </p:cNvSpPr>
          <p:nvPr>
            <p:ph type="title"/>
          </p:nvPr>
        </p:nvSpPr>
        <p:spPr>
          <a:xfrm>
            <a:off x="2413000" y="1371600"/>
            <a:ext cx="14249400" cy="8826500"/>
          </a:xfrm>
          <a:prstGeom prst="rect">
            <a:avLst/>
          </a:prstGeom>
        </p:spPr>
        <p:txBody>
          <a:bodyPr/>
          <a:lstStyle/>
          <a:p>
            <a:pPr defTabSz="457200">
              <a:defRPr>
                <a:solidFill>
                  <a:srgbClr val="F4EDB7"/>
                </a:solidFill>
              </a:defRPr>
            </a:pPr>
            <a:r>
              <a:rPr dirty="0"/>
              <a:t>Gordon Lewis </a:t>
            </a:r>
            <a:r>
              <a:rPr lang="pl-PL" dirty="0"/>
              <a:t>i</a:t>
            </a:r>
            <a:r>
              <a:rPr dirty="0"/>
              <a:t> Bruce Demarest </a:t>
            </a:r>
            <a:r>
              <a:rPr lang="pl-PL" dirty="0"/>
              <a:t>trzymają się teorii dnia-epoki</a:t>
            </a:r>
            <a:r>
              <a:rPr dirty="0"/>
              <a:t>, </a:t>
            </a:r>
            <a:r>
              <a:rPr lang="pl-PL" dirty="0"/>
              <a:t>wnioskując, że </a:t>
            </a:r>
            <a:r>
              <a:rPr dirty="0"/>
              <a:t>“</a:t>
            </a:r>
            <a:r>
              <a:rPr lang="pl-PL" dirty="0">
                <a:solidFill>
                  <a:srgbClr val="F6A029"/>
                </a:solidFill>
              </a:rPr>
              <a:t>odpowiedzialna geologia </a:t>
            </a:r>
            <a:r>
              <a:rPr lang="pl-PL" dirty="0"/>
              <a:t>musi w końcu określić długości dni w Księdze  Rodzaju</a:t>
            </a:r>
            <a:r>
              <a:rPr dirty="0"/>
              <a:t>”</a:t>
            </a:r>
            <a:r>
              <a:rPr lang="pl-PL" dirty="0"/>
              <a:t>.</a:t>
            </a:r>
            <a:endParaRPr dirty="0"/>
          </a:p>
        </p:txBody>
      </p:sp>
      <p:sp>
        <p:nvSpPr>
          <p:cNvPr id="1610" name="Gordon R. Lewis and Bruce A. Demarest, Integrative Theology (Grand Rapids: Zondervan, 1996), vol. 2, p. 29."/>
          <p:cNvSpPr txBox="1">
            <a:spLocks noGrp="1"/>
          </p:cNvSpPr>
          <p:nvPr>
            <p:ph type="body" sz="quarter" idx="1"/>
          </p:nvPr>
        </p:nvSpPr>
        <p:spPr>
          <a:xfrm>
            <a:off x="2133600" y="10502900"/>
            <a:ext cx="15671800" cy="2209800"/>
          </a:xfrm>
          <a:prstGeom prst="rect">
            <a:avLst/>
          </a:prstGeom>
        </p:spPr>
        <p:txBody>
          <a:bodyPr/>
          <a:lstStyle/>
          <a:p>
            <a:pPr defTabSz="457200">
              <a:defRPr sz="4600">
                <a:solidFill>
                  <a:srgbClr val="F4EDB7"/>
                </a:solidFill>
              </a:defRPr>
            </a:pPr>
            <a:r>
              <a:t>Gordon R. Lewis and Bruce A. Demarest, </a:t>
            </a:r>
            <a:r>
              <a:rPr>
                <a:latin typeface="DejaVu Sans Condensed Oblique"/>
                <a:ea typeface="DejaVu Sans Condensed Oblique"/>
                <a:cs typeface="DejaVu Sans Condensed Oblique"/>
                <a:sym typeface="DejaVu Sans Condensed Oblique"/>
              </a:rPr>
              <a:t>Integrative Theology</a:t>
            </a:r>
            <a:r>
              <a:t> (Grand Rapids: Zondervan, 1996), vol. 2, p. 29.</a:t>
            </a:r>
          </a:p>
        </p:txBody>
      </p:sp>
      <p:grpSp>
        <p:nvGrpSpPr>
          <p:cNvPr id="1613" name="Lewis, Gordon.jpg"/>
          <p:cNvGrpSpPr/>
          <p:nvPr/>
        </p:nvGrpSpPr>
        <p:grpSpPr>
          <a:xfrm>
            <a:off x="17818100" y="1003300"/>
            <a:ext cx="4374573" cy="5575300"/>
            <a:chOff x="0" y="0"/>
            <a:chExt cx="4374572" cy="5575300"/>
          </a:xfrm>
        </p:grpSpPr>
        <p:pic>
          <p:nvPicPr>
            <p:cNvPr id="1612" name="Lewis, Gordon.jpg" descr="Lewis, Gordon.jpg"/>
            <p:cNvPicPr>
              <a:picLocks noChangeAspect="1"/>
            </p:cNvPicPr>
            <p:nvPr/>
          </p:nvPicPr>
          <p:blipFill>
            <a:blip r:embed="rId2">
              <a:extLst/>
            </a:blip>
            <a:stretch>
              <a:fillRect/>
            </a:stretch>
          </p:blipFill>
          <p:spPr>
            <a:xfrm>
              <a:off x="317500" y="304800"/>
              <a:ext cx="3752273" cy="4953000"/>
            </a:xfrm>
            <a:prstGeom prst="rect">
              <a:avLst/>
            </a:prstGeom>
            <a:ln>
              <a:noFill/>
            </a:ln>
            <a:effectLst/>
          </p:spPr>
        </p:pic>
        <p:pic>
          <p:nvPicPr>
            <p:cNvPr id="1611" name="Lewis, Gordon.jpg" descr="Lewis, Gordon.jpg"/>
            <p:cNvPicPr>
              <a:picLocks/>
            </p:cNvPicPr>
            <p:nvPr/>
          </p:nvPicPr>
          <p:blipFill>
            <a:blip r:embed="rId3">
              <a:extLst/>
            </a:blip>
            <a:stretch>
              <a:fillRect/>
            </a:stretch>
          </p:blipFill>
          <p:spPr>
            <a:xfrm>
              <a:off x="0" y="0"/>
              <a:ext cx="4374573" cy="5575300"/>
            </a:xfrm>
            <a:prstGeom prst="rect">
              <a:avLst/>
            </a:prstGeom>
            <a:effectLst/>
          </p:spPr>
        </p:pic>
      </p:grpSp>
      <p:grpSp>
        <p:nvGrpSpPr>
          <p:cNvPr id="1616" name="Demarest, Bruce.jpg"/>
          <p:cNvGrpSpPr/>
          <p:nvPr/>
        </p:nvGrpSpPr>
        <p:grpSpPr>
          <a:xfrm>
            <a:off x="17818100" y="6604000"/>
            <a:ext cx="4368800" cy="5575300"/>
            <a:chOff x="0" y="0"/>
            <a:chExt cx="4368800" cy="5575300"/>
          </a:xfrm>
        </p:grpSpPr>
        <p:pic>
          <p:nvPicPr>
            <p:cNvPr id="1615" name="Demarest, Bruce.jpg" descr="Demarest, Bruce.jpg"/>
            <p:cNvPicPr>
              <a:picLocks noChangeAspect="1"/>
            </p:cNvPicPr>
            <p:nvPr/>
          </p:nvPicPr>
          <p:blipFill>
            <a:blip r:embed="rId4">
              <a:extLst/>
            </a:blip>
            <a:srcRect l="1351" b="6201"/>
            <a:stretch>
              <a:fillRect/>
            </a:stretch>
          </p:blipFill>
          <p:spPr>
            <a:xfrm>
              <a:off x="317500" y="321309"/>
              <a:ext cx="3708400" cy="4936491"/>
            </a:xfrm>
            <a:prstGeom prst="rect">
              <a:avLst/>
            </a:prstGeom>
            <a:ln>
              <a:noFill/>
            </a:ln>
            <a:effectLst/>
          </p:spPr>
        </p:pic>
        <p:pic>
          <p:nvPicPr>
            <p:cNvPr id="1614" name="Demarest, Bruce.jpg" descr="Demarest, Bruce.jpg"/>
            <p:cNvPicPr>
              <a:picLocks/>
            </p:cNvPicPr>
            <p:nvPr/>
          </p:nvPicPr>
          <p:blipFill>
            <a:blip r:embed="rId5">
              <a:extLst/>
            </a:blip>
            <a:stretch>
              <a:fillRect/>
            </a:stretch>
          </p:blipFill>
          <p:spPr>
            <a:xfrm>
              <a:off x="0" y="0"/>
              <a:ext cx="4368800" cy="5575300"/>
            </a:xfrm>
            <a:prstGeom prst="rect">
              <a:avLst/>
            </a:prstGeom>
            <a:effectLst/>
          </p:spPr>
        </p:pic>
      </p:gr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8" name="Millard Erickson"/>
          <p:cNvSpPr txBox="1">
            <a:spLocks noGrp="1"/>
          </p:cNvSpPr>
          <p:nvPr>
            <p:ph type="body" sz="quarter" idx="1"/>
          </p:nvPr>
        </p:nvSpPr>
        <p:spPr>
          <a:xfrm>
            <a:off x="1765529" y="8305955"/>
            <a:ext cx="5627459" cy="5029202"/>
          </a:xfrm>
          <a:prstGeom prst="rect">
            <a:avLst/>
          </a:prstGeom>
          <a:ln w="9525">
            <a:round/>
          </a:ln>
        </p:spPr>
        <p:txBody>
          <a:bodyPr/>
          <a:lstStyle>
            <a:lvl1pPr algn="ctr" defTabSz="914400">
              <a:buClr>
                <a:srgbClr val="F5F5F5"/>
              </a:buClr>
              <a:defRPr sz="6000">
                <a:effectLst>
                  <a:outerShdw blurRad="38100" dist="38100" dir="2700000" rotWithShape="0">
                    <a:srgbClr val="000000">
                      <a:alpha val="43137"/>
                    </a:srgbClr>
                  </a:outerShdw>
                </a:effectLst>
                <a:uFill>
                  <a:solidFill>
                    <a:srgbClr val="E2DEAB"/>
                  </a:solidFill>
                </a:uFill>
              </a:defRPr>
            </a:lvl1pPr>
          </a:lstStyle>
          <a:p>
            <a:pPr>
              <a:defRPr sz="7200"/>
            </a:pPr>
            <a:r>
              <a:rPr sz="6000"/>
              <a:t>Millard Erickson</a:t>
            </a:r>
          </a:p>
        </p:txBody>
      </p:sp>
      <p:sp>
        <p:nvSpPr>
          <p:cNvPr id="1619" name="“Mortenson systematic”…"/>
          <p:cNvSpPr txBox="1"/>
          <p:nvPr/>
        </p:nvSpPr>
        <p:spPr>
          <a:xfrm>
            <a:off x="1835746" y="10820555"/>
            <a:ext cx="20868818" cy="3124200"/>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B6DE87"/>
              </a:buClr>
              <a:defRPr sz="3600">
                <a:solidFill>
                  <a:srgbClr val="F6A029"/>
                </a:solidFill>
                <a:effectLst>
                  <a:outerShdw blurRad="38100" dist="38100" dir="2700000" rotWithShape="0">
                    <a:srgbClr val="000000">
                      <a:alpha val="43137"/>
                    </a:srgbClr>
                  </a:outerShdw>
                </a:effectLst>
                <a:uFill>
                  <a:solidFill>
                    <a:srgbClr val="F6A029"/>
                  </a:solidFill>
                </a:uFill>
                <a:latin typeface="DejaVu Sans Condensed"/>
                <a:ea typeface="DejaVu Sans Condensed"/>
                <a:cs typeface="DejaVu Sans Condensed"/>
                <a:sym typeface="DejaVu Sans Condensed"/>
              </a:defRPr>
            </a:pPr>
            <a:r>
              <a:rPr lang="pl-PL" sz="7200" b="1" dirty="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rPr>
              <a:t>Wyszukaj</a:t>
            </a:r>
            <a:r>
              <a:rPr lang="pl-PL" sz="7200" b="1" dirty="0"/>
              <a:t> </a:t>
            </a:r>
            <a:r>
              <a:rPr sz="7200" b="1" dirty="0"/>
              <a:t>“Mortenson systematic”</a:t>
            </a:r>
          </a:p>
          <a:p>
            <a:pPr defTabSz="914400">
              <a:buClr>
                <a:srgbClr val="F5F5F5"/>
              </a:buClr>
              <a:defRPr sz="36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sz="7200" b="1" dirty="0"/>
              <a:t>na </a:t>
            </a:r>
            <a:r>
              <a:rPr sz="7200" b="1" dirty="0"/>
              <a:t>www. AnswersInGenesis.org</a:t>
            </a:r>
          </a:p>
        </p:txBody>
      </p:sp>
      <p:sp>
        <p:nvSpPr>
          <p:cNvPr id="1620" name="Wayne Grudem"/>
          <p:cNvSpPr txBox="1"/>
          <p:nvPr/>
        </p:nvSpPr>
        <p:spPr>
          <a:xfrm>
            <a:off x="9450833" y="8305957"/>
            <a:ext cx="5651501" cy="8890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F5F5F5"/>
              </a:buClr>
              <a:defRPr sz="6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lvl1pPr>
          </a:lstStyle>
          <a:p>
            <a:pPr>
              <a:defRPr sz="7200"/>
            </a:pPr>
            <a:r>
              <a:rPr sz="6000"/>
              <a:t>Wayne Grudem</a:t>
            </a:r>
          </a:p>
        </p:txBody>
      </p:sp>
      <p:sp>
        <p:nvSpPr>
          <p:cNvPr id="1621" name="Gordon Lewis &amp;…"/>
          <p:cNvSpPr txBox="1"/>
          <p:nvPr/>
        </p:nvSpPr>
        <p:spPr>
          <a:xfrm>
            <a:off x="16610845" y="8321196"/>
            <a:ext cx="6235701" cy="17780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Gordon Lewis &amp;</a:t>
            </a:r>
          </a:p>
          <a:p>
            <a:pPr defTabSz="914400">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sz="6000"/>
              <a:t>Bruce Demarest</a:t>
            </a:r>
          </a:p>
        </p:txBody>
      </p:sp>
      <p:grpSp>
        <p:nvGrpSpPr>
          <p:cNvPr id="1624" name="image110.png"/>
          <p:cNvGrpSpPr/>
          <p:nvPr/>
        </p:nvGrpSpPr>
        <p:grpSpPr>
          <a:xfrm>
            <a:off x="17194249" y="1463194"/>
            <a:ext cx="5043488" cy="6369843"/>
            <a:chOff x="0" y="0"/>
            <a:chExt cx="5043487" cy="6369842"/>
          </a:xfrm>
        </p:grpSpPr>
        <p:pic>
          <p:nvPicPr>
            <p:cNvPr id="1623" name="image110.png" descr="image110.png"/>
            <p:cNvPicPr>
              <a:picLocks noChangeAspect="1"/>
            </p:cNvPicPr>
            <p:nvPr/>
          </p:nvPicPr>
          <p:blipFill>
            <a:blip r:embed="rId2">
              <a:extLst/>
            </a:blip>
            <a:srcRect l="38194" t="34743" r="40972" b="6576"/>
            <a:stretch>
              <a:fillRect/>
            </a:stretch>
          </p:blipFill>
          <p:spPr>
            <a:xfrm>
              <a:off x="317500" y="304800"/>
              <a:ext cx="4421188" cy="5747543"/>
            </a:xfrm>
            <a:prstGeom prst="rect">
              <a:avLst/>
            </a:prstGeom>
            <a:ln>
              <a:noFill/>
            </a:ln>
            <a:effectLst/>
          </p:spPr>
        </p:pic>
        <p:pic>
          <p:nvPicPr>
            <p:cNvPr id="1622" name="image110.png" descr="image110.png"/>
            <p:cNvPicPr>
              <a:picLocks/>
            </p:cNvPicPr>
            <p:nvPr/>
          </p:nvPicPr>
          <p:blipFill>
            <a:blip r:embed="rId3">
              <a:extLst/>
            </a:blip>
            <a:stretch>
              <a:fillRect/>
            </a:stretch>
          </p:blipFill>
          <p:spPr>
            <a:xfrm>
              <a:off x="0" y="0"/>
              <a:ext cx="5043488" cy="6369843"/>
            </a:xfrm>
            <a:prstGeom prst="rect">
              <a:avLst/>
            </a:prstGeom>
            <a:effectLst/>
          </p:spPr>
        </p:pic>
      </p:grpSp>
      <p:grpSp>
        <p:nvGrpSpPr>
          <p:cNvPr id="1627" name="image111.jpg"/>
          <p:cNvGrpSpPr/>
          <p:nvPr/>
        </p:nvGrpSpPr>
        <p:grpSpPr>
          <a:xfrm>
            <a:off x="9744954" y="1463194"/>
            <a:ext cx="5101822" cy="6369843"/>
            <a:chOff x="0" y="0"/>
            <a:chExt cx="5101821" cy="6369842"/>
          </a:xfrm>
        </p:grpSpPr>
        <p:pic>
          <p:nvPicPr>
            <p:cNvPr id="1626" name="image111.jpg" descr="image111.jpg"/>
            <p:cNvPicPr>
              <a:picLocks noChangeAspect="1"/>
            </p:cNvPicPr>
            <p:nvPr/>
          </p:nvPicPr>
          <p:blipFill>
            <a:blip r:embed="rId4">
              <a:extLst/>
            </a:blip>
            <a:srcRect l="10000" r="10001"/>
            <a:stretch>
              <a:fillRect/>
            </a:stretch>
          </p:blipFill>
          <p:spPr>
            <a:xfrm>
              <a:off x="317500" y="304800"/>
              <a:ext cx="4479522" cy="5747543"/>
            </a:xfrm>
            <a:prstGeom prst="rect">
              <a:avLst/>
            </a:prstGeom>
            <a:ln>
              <a:noFill/>
            </a:ln>
            <a:effectLst/>
          </p:spPr>
        </p:pic>
        <p:pic>
          <p:nvPicPr>
            <p:cNvPr id="1625" name="image111.jpg" descr="image111.jpg"/>
            <p:cNvPicPr>
              <a:picLocks/>
            </p:cNvPicPr>
            <p:nvPr/>
          </p:nvPicPr>
          <p:blipFill>
            <a:blip r:embed="rId5">
              <a:extLst/>
            </a:blip>
            <a:stretch>
              <a:fillRect/>
            </a:stretch>
          </p:blipFill>
          <p:spPr>
            <a:xfrm>
              <a:off x="0" y="0"/>
              <a:ext cx="5101822" cy="6369843"/>
            </a:xfrm>
            <a:prstGeom prst="rect">
              <a:avLst/>
            </a:prstGeom>
            <a:effectLst/>
          </p:spPr>
        </p:pic>
      </p:grpSp>
      <p:grpSp>
        <p:nvGrpSpPr>
          <p:cNvPr id="1630" name="image112.jpg"/>
          <p:cNvGrpSpPr/>
          <p:nvPr/>
        </p:nvGrpSpPr>
        <p:grpSpPr>
          <a:xfrm>
            <a:off x="2046364" y="1463194"/>
            <a:ext cx="5077262" cy="6369843"/>
            <a:chOff x="0" y="0"/>
            <a:chExt cx="5077261" cy="6369842"/>
          </a:xfrm>
        </p:grpSpPr>
        <p:pic>
          <p:nvPicPr>
            <p:cNvPr id="1629" name="image112.jpg" descr="image112.jpg"/>
            <p:cNvPicPr>
              <a:picLocks noChangeAspect="1"/>
            </p:cNvPicPr>
            <p:nvPr/>
          </p:nvPicPr>
          <p:blipFill>
            <a:blip r:embed="rId6">
              <a:extLst/>
            </a:blip>
            <a:srcRect l="16399" r="16399"/>
            <a:stretch>
              <a:fillRect/>
            </a:stretch>
          </p:blipFill>
          <p:spPr>
            <a:xfrm>
              <a:off x="317500" y="304800"/>
              <a:ext cx="4454962" cy="5747543"/>
            </a:xfrm>
            <a:prstGeom prst="rect">
              <a:avLst/>
            </a:prstGeom>
            <a:ln>
              <a:noFill/>
            </a:ln>
            <a:effectLst/>
          </p:spPr>
        </p:pic>
        <p:pic>
          <p:nvPicPr>
            <p:cNvPr id="1628" name="image112.jpg" descr="image112.jpg"/>
            <p:cNvPicPr>
              <a:picLocks/>
            </p:cNvPicPr>
            <p:nvPr/>
          </p:nvPicPr>
          <p:blipFill>
            <a:blip r:embed="rId7">
              <a:extLst/>
            </a:blip>
            <a:stretch>
              <a:fillRect/>
            </a:stretch>
          </p:blipFill>
          <p:spPr>
            <a:xfrm>
              <a:off x="0" y="0"/>
              <a:ext cx="5077262" cy="6369843"/>
            </a:xfrm>
            <a:prstGeom prst="rect">
              <a:avLst/>
            </a:prstGeom>
            <a:effectLst/>
          </p:spPr>
        </p:pic>
      </p:gr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2" name="KNwide Slides to layer for translation 2017 Feb 3.050.jpg" descr="KNwide Slides to layer for translation 2017 Feb 3.05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3" name="COME TO…"/>
          <p:cNvSpPr txBox="1"/>
          <p:nvPr/>
        </p:nvSpPr>
        <p:spPr>
          <a:xfrm>
            <a:off x="14554686" y="1168353"/>
            <a:ext cx="5600892" cy="2811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rPr lang="pl-PL" sz="4400" dirty="0"/>
              <a:t>PRZYJDŹ DO </a:t>
            </a:r>
          </a:p>
          <a:p>
            <a:pPr>
              <a:defRPr sz="4600">
                <a:latin typeface="Trebuchet MS"/>
                <a:ea typeface="Trebuchet MS"/>
                <a:cs typeface="Trebuchet MS"/>
                <a:sym typeface="Trebuchet MS"/>
              </a:defRPr>
            </a:pPr>
            <a:r>
              <a:rPr lang="pl-PL" sz="4400" dirty="0"/>
              <a:t>JEZUSA</a:t>
            </a:r>
            <a:r>
              <a:rPr sz="4400" dirty="0"/>
              <a:t>! </a:t>
            </a:r>
            <a:r>
              <a:rPr lang="pl-PL" sz="4400" dirty="0"/>
              <a:t>PRZYJDŹ DO </a:t>
            </a:r>
          </a:p>
          <a:p>
            <a:pPr>
              <a:defRPr sz="4600">
                <a:latin typeface="Trebuchet MS"/>
                <a:ea typeface="Trebuchet MS"/>
                <a:cs typeface="Trebuchet MS"/>
                <a:sym typeface="Trebuchet MS"/>
              </a:defRPr>
            </a:pPr>
            <a:r>
              <a:rPr lang="pl-PL" sz="4400" dirty="0"/>
              <a:t>KRZYŻA I</a:t>
            </a:r>
            <a:r>
              <a:rPr sz="4400" dirty="0"/>
              <a:t> </a:t>
            </a:r>
            <a:r>
              <a:rPr lang="pl-PL" sz="4400" dirty="0"/>
              <a:t>ZOSTAŃ</a:t>
            </a:r>
            <a:endParaRPr sz="4400" dirty="0"/>
          </a:p>
          <a:p>
            <a:pPr>
              <a:defRPr sz="4600">
                <a:latin typeface="Trebuchet MS"/>
                <a:ea typeface="Trebuchet MS"/>
                <a:cs typeface="Trebuchet MS"/>
                <a:sym typeface="Trebuchet MS"/>
              </a:defRPr>
            </a:pPr>
            <a:r>
              <a:rPr lang="pl-PL" sz="4400" dirty="0"/>
              <a:t>ZBAWIONY</a:t>
            </a:r>
            <a:r>
              <a:rPr sz="4400" dirty="0"/>
              <a:t>!</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KNwide Slides to layer for translation 2017 Feb 3.051.jpg" descr="KNwide Slides to layer for translation 2017 Feb 3.05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6" name="Millions of Years"/>
          <p:cNvSpPr txBox="1"/>
          <p:nvPr/>
        </p:nvSpPr>
        <p:spPr>
          <a:xfrm rot="2987999">
            <a:off x="5140337" y="4313934"/>
            <a:ext cx="3497634" cy="6104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Miliony lat</a:t>
            </a:r>
            <a:endParaRPr dirty="0"/>
          </a:p>
        </p:txBody>
      </p:sp>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 name="KNwide Slides to layer for translation 2017 Feb 3.052.jpg" descr="KNwide Slides to layer for translation 2017 Feb 3.05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9" name="IT DIDN’T…"/>
          <p:cNvSpPr txBox="1"/>
          <p:nvPr/>
        </p:nvSpPr>
        <p:spPr>
          <a:xfrm>
            <a:off x="15124916" y="1244560"/>
            <a:ext cx="4714278" cy="2844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pl-PL" dirty="0"/>
              <a:t>NIE </a:t>
            </a:r>
          </a:p>
          <a:p>
            <a:pPr>
              <a:lnSpc>
                <a:spcPct val="90000"/>
              </a:lnSpc>
              <a:defRPr sz="6600">
                <a:latin typeface="Trebuchet MS"/>
                <a:ea typeface="Trebuchet MS"/>
                <a:cs typeface="Trebuchet MS"/>
                <a:sym typeface="Trebuchet MS"/>
              </a:defRPr>
            </a:pPr>
            <a:r>
              <a:rPr lang="pl-PL" dirty="0"/>
              <a:t>UDERZYŁA</a:t>
            </a:r>
          </a:p>
          <a:p>
            <a:pPr>
              <a:lnSpc>
                <a:spcPct val="90000"/>
              </a:lnSpc>
              <a:defRPr sz="6600">
                <a:latin typeface="Trebuchet MS"/>
                <a:ea typeface="Trebuchet MS"/>
                <a:cs typeface="Trebuchet MS"/>
                <a:sym typeface="Trebuchet MS"/>
              </a:defRPr>
            </a:pPr>
            <a:r>
              <a:rPr lang="pl-PL" dirty="0"/>
              <a:t>W KRZYŻ</a:t>
            </a:r>
            <a:r>
              <a:rPr dirty="0"/>
              <a:t>!</a:t>
            </a:r>
          </a:p>
        </p:txBody>
      </p:sp>
      <p:sp>
        <p:nvSpPr>
          <p:cNvPr id="1640" name="GENESIS"/>
          <p:cNvSpPr txBox="1"/>
          <p:nvPr/>
        </p:nvSpPr>
        <p:spPr>
          <a:xfrm>
            <a:off x="12703941" y="10788430"/>
            <a:ext cx="102656"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endParaRPr dirty="0"/>
          </a:p>
        </p:txBody>
      </p:sp>
      <p:sp>
        <p:nvSpPr>
          <p:cNvPr id="5"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2" name="KNwide Slides to layer for translation 2017 Feb 3.053.jpg" descr="KNwide Slides to layer for translation 2017 Feb 3.053.jpg"/>
          <p:cNvPicPr>
            <a:picLocks noChangeAspect="1"/>
          </p:cNvPicPr>
          <p:nvPr/>
        </p:nvPicPr>
        <p:blipFill>
          <a:blip r:embed="rId2">
            <a:extLst/>
          </a:blip>
          <a:stretch>
            <a:fillRect/>
          </a:stretch>
        </p:blipFill>
        <p:spPr>
          <a:xfrm>
            <a:off x="-120770" y="0"/>
            <a:ext cx="24384000" cy="13716000"/>
          </a:xfrm>
          <a:prstGeom prst="rect">
            <a:avLst/>
          </a:prstGeom>
          <a:ln w="12700">
            <a:miter lim="400000"/>
          </a:ln>
        </p:spPr>
      </p:pic>
      <p:sp>
        <p:nvSpPr>
          <p:cNvPr id="1643"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7" name="pasted-image.pdf"/>
          <p:cNvGrpSpPr/>
          <p:nvPr/>
        </p:nvGrpSpPr>
        <p:grpSpPr>
          <a:xfrm>
            <a:off x="3708400" y="428625"/>
            <a:ext cx="16954500" cy="12871450"/>
            <a:chOff x="0" y="0"/>
            <a:chExt cx="16954500" cy="12871450"/>
          </a:xfrm>
        </p:grpSpPr>
        <p:pic>
          <p:nvPicPr>
            <p:cNvPr id="1646" name="pasted-image.pdf" descr="pasted-image.pdf"/>
            <p:cNvPicPr>
              <a:picLocks noChangeAspect="1"/>
            </p:cNvPicPr>
            <p:nvPr/>
          </p:nvPicPr>
          <p:blipFill>
            <a:blip r:embed="rId2">
              <a:extLst/>
            </a:blip>
            <a:stretch>
              <a:fillRect/>
            </a:stretch>
          </p:blipFill>
          <p:spPr>
            <a:xfrm>
              <a:off x="317500" y="304800"/>
              <a:ext cx="16332200" cy="12249150"/>
            </a:xfrm>
            <a:prstGeom prst="rect">
              <a:avLst/>
            </a:prstGeom>
            <a:ln>
              <a:noFill/>
            </a:ln>
            <a:effectLst/>
          </p:spPr>
        </p:pic>
        <p:pic>
          <p:nvPicPr>
            <p:cNvPr id="1645" name="pasted-image.pdf" descr="pasted-image.pdf"/>
            <p:cNvPicPr>
              <a:picLocks/>
            </p:cNvPicPr>
            <p:nvPr/>
          </p:nvPicPr>
          <p:blipFill>
            <a:blip r:embed="rId3">
              <a:extLst/>
            </a:blip>
            <a:stretch>
              <a:fillRect/>
            </a:stretch>
          </p:blipFill>
          <p:spPr>
            <a:xfrm>
              <a:off x="0" y="0"/>
              <a:ext cx="16954500" cy="12871450"/>
            </a:xfrm>
            <a:prstGeom prst="rect">
              <a:avLst/>
            </a:prstGeom>
            <a:effectLst/>
          </p:spPr>
        </p:pic>
      </p:grpSp>
      <p:sp>
        <p:nvSpPr>
          <p:cNvPr id="1648" name="IT’S JUST…"/>
          <p:cNvSpPr txBox="1"/>
          <p:nvPr/>
        </p:nvSpPr>
        <p:spPr>
          <a:xfrm>
            <a:off x="15574981" y="1507038"/>
            <a:ext cx="3754233" cy="2554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5900">
                <a:latin typeface="Trebuchet MS"/>
                <a:ea typeface="Trebuchet MS"/>
                <a:cs typeface="Trebuchet MS"/>
                <a:sym typeface="Trebuchet MS"/>
              </a:defRPr>
            </a:pPr>
            <a:r>
              <a:rPr lang="pl-PL" dirty="0"/>
              <a:t>TO TYLKO </a:t>
            </a:r>
          </a:p>
          <a:p>
            <a:pPr>
              <a:lnSpc>
                <a:spcPct val="90000"/>
              </a:lnSpc>
              <a:defRPr sz="5900">
                <a:latin typeface="Trebuchet MS"/>
                <a:ea typeface="Trebuchet MS"/>
                <a:cs typeface="Trebuchet MS"/>
                <a:sym typeface="Trebuchet MS"/>
              </a:defRPr>
            </a:pPr>
            <a:r>
              <a:rPr lang="pl-PL" dirty="0"/>
              <a:t>POBOCZNA</a:t>
            </a:r>
            <a:endParaRPr dirty="0"/>
          </a:p>
          <a:p>
            <a:pPr>
              <a:lnSpc>
                <a:spcPct val="90000"/>
              </a:lnSpc>
              <a:defRPr sz="5900">
                <a:latin typeface="Trebuchet MS"/>
                <a:ea typeface="Trebuchet MS"/>
                <a:cs typeface="Trebuchet MS"/>
                <a:sym typeface="Trebuchet MS"/>
              </a:defRPr>
            </a:pPr>
            <a:r>
              <a:rPr lang="pl-PL" dirty="0"/>
              <a:t>KWESTIA!</a:t>
            </a:r>
            <a:endParaRPr dirty="0"/>
          </a:p>
        </p:txBody>
      </p:sp>
      <p:sp>
        <p:nvSpPr>
          <p:cNvPr id="9"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pic>
        <p:nvPicPr>
          <p:cNvPr id="1650" name="pasted-image.pdf" descr="pasted-image.pdf"/>
          <p:cNvPicPr>
            <a:picLocks noChangeAspect="1"/>
          </p:cNvPicPr>
          <p:nvPr/>
        </p:nvPicPr>
        <p:blipFill>
          <a:blip r:embed="rId4">
            <a:extLst/>
          </a:blip>
          <a:stretch>
            <a:fillRect/>
          </a:stretch>
        </p:blipFill>
        <p:spPr>
          <a:xfrm>
            <a:off x="8544831" y="7539221"/>
            <a:ext cx="8761789" cy="9054600"/>
          </a:xfrm>
          <a:prstGeom prst="rect">
            <a:avLst/>
          </a:prstGeom>
          <a:ln w="12700">
            <a:miter lim="400000"/>
          </a:ln>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 name="Psalm 11:3"/>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t>Psalm 11:3</a:t>
            </a:r>
          </a:p>
        </p:txBody>
      </p:sp>
      <p:sp>
        <p:nvSpPr>
          <p:cNvPr id="1653" name="If the foundations are destroyed, what can the righteous do?"/>
          <p:cNvSpPr txBox="1">
            <a:spLocks noGrp="1"/>
          </p:cNvSpPr>
          <p:nvPr>
            <p:ph type="subTitle" sz="half" idx="1"/>
          </p:nvPr>
        </p:nvSpPr>
        <p:spPr>
          <a:xfrm>
            <a:off x="2387600" y="4114800"/>
            <a:ext cx="19596100" cy="3492500"/>
          </a:xfrm>
          <a:prstGeom prst="rect">
            <a:avLst/>
          </a:prstGeom>
        </p:spPr>
        <p:txBody>
          <a:bodyPr>
            <a:noAutofit/>
          </a:bodyPr>
          <a:lstStyle>
            <a:lvl1pPr algn="ctr" defTabSz="914400">
              <a:buClr>
                <a:srgbClr val="F5F5F5"/>
              </a:buClr>
              <a:defRPr sz="9000">
                <a:effectLst>
                  <a:outerShdw blurRad="38100" dist="38100" dir="2700000" rotWithShape="0">
                    <a:srgbClr val="000000">
                      <a:alpha val="43137"/>
                    </a:srgbClr>
                  </a:outerShdw>
                </a:effectLst>
                <a:uFill>
                  <a:solidFill>
                    <a:srgbClr val="E2DEAB"/>
                  </a:solidFill>
                </a:uFill>
              </a:defRPr>
            </a:lvl1pPr>
          </a:lstStyle>
          <a:p>
            <a:pPr>
              <a:defRPr sz="7200"/>
            </a:pPr>
            <a:r>
              <a:rPr lang="pl-PL" sz="8300" dirty="0">
                <a:effectLst/>
              </a:rPr>
              <a:t>Kiedy będą zburzone podstawy, </a:t>
            </a:r>
          </a:p>
          <a:p>
            <a:pPr>
              <a:defRPr sz="7200"/>
            </a:pPr>
            <a:r>
              <a:rPr lang="pl-PL" sz="8300" dirty="0">
                <a:effectLst/>
              </a:rPr>
              <a:t>Cóż pocznie sprawiedliwy?</a:t>
            </a:r>
            <a:endParaRPr sz="8300" dirty="0"/>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Operation Science vs Origin Science"/>
          <p:cNvSpPr txBox="1">
            <a:spLocks noGrp="1"/>
          </p:cNvSpPr>
          <p:nvPr>
            <p:ph type="subTitle" idx="1"/>
          </p:nvPr>
        </p:nvSpPr>
        <p:spPr>
          <a:xfrm>
            <a:off x="1714500" y="1756612"/>
            <a:ext cx="20942300" cy="9728200"/>
          </a:xfrm>
          <a:prstGeom prst="rect">
            <a:avLst/>
          </a:prstGeom>
        </p:spPr>
        <p:txBody>
          <a:bodyPr/>
          <a:lstStyle/>
          <a:p>
            <a:pPr algn="ctr" defTabSz="914400">
              <a:lnSpc>
                <a:spcPct val="150000"/>
              </a:lnSpc>
              <a:buClr>
                <a:srgbClr val="B6DE87"/>
              </a:buClr>
              <a:defRPr sz="11700">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pPr>
            <a:r>
              <a:rPr lang="pl-PL" dirty="0">
                <a:solidFill>
                  <a:srgbClr val="FEFCDD"/>
                </a:solidFill>
                <a:uFill>
                  <a:solidFill>
                    <a:srgbClr val="FEFCDD"/>
                  </a:solidFill>
                </a:uFill>
              </a:rPr>
              <a:t>Nauka</a:t>
            </a:r>
            <a:r>
              <a:rPr dirty="0"/>
              <a:t> </a:t>
            </a:r>
            <a:r>
              <a:rPr lang="pl-PL" dirty="0"/>
              <a:t>Operacyjna</a:t>
            </a:r>
            <a:r>
              <a:rPr dirty="0"/>
              <a:t/>
            </a:r>
            <a:br>
              <a:rPr dirty="0"/>
            </a:br>
            <a:r>
              <a:rPr lang="pl-PL" sz="12500" b="1" dirty="0">
                <a:solidFill>
                  <a:srgbClr val="F6A029"/>
                </a:solidFill>
                <a:uFill>
                  <a:solidFill>
                    <a:srgbClr val="F6A029"/>
                  </a:solidFill>
                </a:uFill>
                <a:latin typeface="DejaVu Sans Condensed"/>
                <a:ea typeface="DejaVu Sans Condensed"/>
                <a:cs typeface="DejaVu Sans Condensed"/>
                <a:sym typeface="DejaVu Sans Condensed"/>
              </a:rPr>
              <a:t>kontra</a:t>
            </a:r>
            <a:r>
              <a:rPr dirty="0"/>
              <a:t/>
            </a:r>
            <a:br>
              <a:rPr dirty="0"/>
            </a:br>
            <a:r>
              <a:rPr lang="pl-PL" dirty="0">
                <a:solidFill>
                  <a:srgbClr val="FEFCDD"/>
                </a:solidFill>
                <a:uFill>
                  <a:solidFill>
                    <a:srgbClr val="FEFCDD"/>
                  </a:solidFill>
                </a:uFill>
              </a:rPr>
              <a:t>Nauka o p</a:t>
            </a:r>
            <a:r>
              <a:rPr lang="pl-PL" dirty="0"/>
              <a:t>ochodzeniu</a:t>
            </a:r>
            <a:endParaRPr dirty="0"/>
          </a:p>
        </p:txBody>
      </p:sp>
      <p:sp>
        <p:nvSpPr>
          <p:cNvPr id="964" name="Line"/>
          <p:cNvSpPr/>
          <p:nvPr/>
        </p:nvSpPr>
        <p:spPr>
          <a:xfrm>
            <a:off x="10815636" y="4178300"/>
            <a:ext cx="9875520" cy="0"/>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65" name="Line"/>
          <p:cNvSpPr/>
          <p:nvPr/>
        </p:nvSpPr>
        <p:spPr>
          <a:xfrm flipV="1">
            <a:off x="9210660" y="9769323"/>
            <a:ext cx="13167360" cy="87"/>
          </a:xfrm>
          <a:prstGeom prst="line">
            <a:avLst/>
          </a:prstGeom>
          <a:blipFill>
            <a:blip r:embed="rId2"/>
          </a:blipFill>
          <a:ln w="114300" cap="rnd">
            <a:solidFill>
              <a:srgbClr val="F6A029"/>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xmlns:p14="http://schemas.microsoft.com/office/powerpoint/2010/mai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7" name="KNwide Slides to layer for translation 2017 Feb 3.055.jpg" descr="KNwide Slides to layer for translation 2017 Feb 3.055.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58" name="Age Dating Methods"/>
          <p:cNvSpPr txBox="1"/>
          <p:nvPr/>
        </p:nvSpPr>
        <p:spPr>
          <a:xfrm rot="2645255">
            <a:off x="4922425" y="3215446"/>
            <a:ext cx="3885679"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Metody datowania</a:t>
            </a:r>
            <a:endParaRPr dirty="0"/>
          </a:p>
        </p:txBody>
      </p:sp>
      <p:sp>
        <p:nvSpPr>
          <p:cNvPr id="1659" name="Evolution"/>
          <p:cNvSpPr txBox="1"/>
          <p:nvPr/>
        </p:nvSpPr>
        <p:spPr>
          <a:xfrm rot="2645255">
            <a:off x="6417408" y="5577646"/>
            <a:ext cx="3156313"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Teoria ewolucji</a:t>
            </a:r>
            <a:endParaRPr dirty="0"/>
          </a:p>
        </p:txBody>
      </p:sp>
      <p:sp>
        <p:nvSpPr>
          <p:cNvPr id="1660" name="Apemen"/>
          <p:cNvSpPr txBox="1"/>
          <p:nvPr/>
        </p:nvSpPr>
        <p:spPr>
          <a:xfrm rot="2610000">
            <a:off x="5374877" y="5212649"/>
            <a:ext cx="2262061" cy="61042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Małpoludy</a:t>
            </a:r>
            <a:endParaRPr dirty="0"/>
          </a:p>
        </p:txBody>
      </p:sp>
      <p:sp>
        <p:nvSpPr>
          <p:cNvPr id="1661" name="Millions of Years"/>
          <p:cNvSpPr txBox="1"/>
          <p:nvPr/>
        </p:nvSpPr>
        <p:spPr>
          <a:xfrm rot="2645255">
            <a:off x="7088933" y="7838246"/>
            <a:ext cx="2168863"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Miliony lat</a:t>
            </a:r>
            <a:endParaRPr dirty="0"/>
          </a:p>
        </p:txBody>
      </p:sp>
      <p:sp>
        <p:nvSpPr>
          <p:cNvPr id="1662" name="No Global Flood"/>
          <p:cNvSpPr txBox="1"/>
          <p:nvPr/>
        </p:nvSpPr>
        <p:spPr>
          <a:xfrm rot="2645255">
            <a:off x="4824358" y="7317546"/>
            <a:ext cx="3319820"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Nie było Potopu</a:t>
            </a:r>
            <a:endParaRPr dirty="0"/>
          </a:p>
        </p:txBody>
      </p:sp>
      <p:sp>
        <p:nvSpPr>
          <p:cNvPr id="9"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7" name="pasted-image.pdf"/>
          <p:cNvGrpSpPr/>
          <p:nvPr/>
        </p:nvGrpSpPr>
        <p:grpSpPr>
          <a:xfrm>
            <a:off x="3708400" y="428625"/>
            <a:ext cx="16954500" cy="12871450"/>
            <a:chOff x="0" y="0"/>
            <a:chExt cx="16954500" cy="12871450"/>
          </a:xfrm>
        </p:grpSpPr>
        <p:pic>
          <p:nvPicPr>
            <p:cNvPr id="1666"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65"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3"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grpSp>
        <p:nvGrpSpPr>
          <p:cNvPr id="1675" name="Group"/>
          <p:cNvGrpSpPr/>
          <p:nvPr/>
        </p:nvGrpSpPr>
        <p:grpSpPr>
          <a:xfrm>
            <a:off x="4025900" y="0"/>
            <a:ext cx="14550698" cy="12687187"/>
            <a:chOff x="-4293982" y="-1150208"/>
            <a:chExt cx="14550697" cy="12687186"/>
          </a:xfrm>
        </p:grpSpPr>
        <p:pic>
          <p:nvPicPr>
            <p:cNvPr id="1669" name="pasted-image.pdf" descr="pasted-image.pdf"/>
            <p:cNvPicPr>
              <a:picLocks noChangeAspect="1"/>
            </p:cNvPicPr>
            <p:nvPr/>
          </p:nvPicPr>
          <p:blipFill>
            <a:blip r:embed="rId5">
              <a:extLst/>
            </a:blip>
            <a:stretch>
              <a:fillRect/>
            </a:stretch>
          </p:blipFill>
          <p:spPr>
            <a:xfrm>
              <a:off x="-4293982" y="-1150208"/>
              <a:ext cx="14550697" cy="12687186"/>
            </a:xfrm>
            <a:prstGeom prst="rect">
              <a:avLst/>
            </a:prstGeom>
            <a:ln w="12700" cap="flat">
              <a:noFill/>
              <a:miter lim="400000"/>
            </a:ln>
            <a:effectLst/>
          </p:spPr>
        </p:pic>
        <p:sp>
          <p:nvSpPr>
            <p:cNvPr id="1670" name="Evolution"/>
            <p:cNvSpPr txBox="1"/>
            <p:nvPr/>
          </p:nvSpPr>
          <p:spPr>
            <a:xfrm>
              <a:off x="1321705" y="5692360"/>
              <a:ext cx="2125582" cy="13336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b="1">
                  <a:latin typeface="Helvetica"/>
                  <a:ea typeface="Helvetica"/>
                  <a:cs typeface="Helvetica"/>
                  <a:sym typeface="Helvetica"/>
                </a:defRPr>
              </a:lvl1pPr>
            </a:lstStyle>
            <a:p>
              <a:r>
                <a:rPr lang="pl-PL" dirty="0"/>
                <a:t>Teoria</a:t>
              </a:r>
            </a:p>
            <a:p>
              <a:r>
                <a:rPr lang="pl-PL" dirty="0"/>
                <a:t>ewolucji</a:t>
              </a:r>
              <a:endParaRPr dirty="0"/>
            </a:p>
          </p:txBody>
        </p:sp>
        <p:sp>
          <p:nvSpPr>
            <p:cNvPr id="1671" name="Age…"/>
            <p:cNvSpPr txBox="1"/>
            <p:nvPr/>
          </p:nvSpPr>
          <p:spPr>
            <a:xfrm>
              <a:off x="4207282" y="6513693"/>
              <a:ext cx="2609689" cy="1949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pl-PL" dirty="0"/>
                <a:t>Metody </a:t>
              </a:r>
            </a:p>
            <a:p>
              <a:pPr>
                <a:defRPr sz="4000" b="1">
                  <a:latin typeface="Helvetica"/>
                  <a:ea typeface="Helvetica"/>
                  <a:cs typeface="Helvetica"/>
                  <a:sym typeface="Helvetica"/>
                </a:defRPr>
              </a:pPr>
              <a:r>
                <a:rPr lang="pl-PL" dirty="0"/>
                <a:t>datowania</a:t>
              </a:r>
            </a:p>
            <a:p>
              <a:pPr>
                <a:defRPr sz="4000" b="1">
                  <a:latin typeface="Helvetica"/>
                  <a:ea typeface="Helvetica"/>
                  <a:cs typeface="Helvetica"/>
                  <a:sym typeface="Helvetica"/>
                </a:defRPr>
              </a:pPr>
              <a:endParaRPr dirty="0"/>
            </a:p>
          </p:txBody>
        </p:sp>
        <p:sp>
          <p:nvSpPr>
            <p:cNvPr id="1672" name="Apemen"/>
            <p:cNvSpPr txBox="1"/>
            <p:nvPr/>
          </p:nvSpPr>
          <p:spPr>
            <a:xfrm>
              <a:off x="-1474888" y="7368962"/>
              <a:ext cx="2676173"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4000" b="1">
                  <a:latin typeface="Helvetica"/>
                  <a:ea typeface="Helvetica"/>
                  <a:cs typeface="Helvetica"/>
                  <a:sym typeface="Helvetica"/>
                </a:defRPr>
              </a:lvl1pPr>
            </a:lstStyle>
            <a:p>
              <a:r>
                <a:rPr lang="pl-PL" dirty="0"/>
                <a:t>Małpoludy</a:t>
              </a:r>
              <a:endParaRPr dirty="0"/>
            </a:p>
          </p:txBody>
        </p:sp>
        <p:sp>
          <p:nvSpPr>
            <p:cNvPr id="1673" name="Millions…"/>
            <p:cNvSpPr txBox="1"/>
            <p:nvPr/>
          </p:nvSpPr>
          <p:spPr>
            <a:xfrm>
              <a:off x="1595992" y="8248500"/>
              <a:ext cx="2611291"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pl-PL" dirty="0"/>
                <a:t>Miliony lat</a:t>
              </a:r>
              <a:endParaRPr dirty="0"/>
            </a:p>
          </p:txBody>
        </p:sp>
        <p:sp>
          <p:nvSpPr>
            <p:cNvPr id="1674" name="NO…"/>
            <p:cNvSpPr txBox="1"/>
            <p:nvPr/>
          </p:nvSpPr>
          <p:spPr>
            <a:xfrm>
              <a:off x="3110335" y="9355726"/>
              <a:ext cx="2834109" cy="19492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4000" b="1">
                  <a:latin typeface="Helvetica"/>
                  <a:ea typeface="Helvetica"/>
                  <a:cs typeface="Helvetica"/>
                  <a:sym typeface="Helvetica"/>
                </a:defRPr>
              </a:pPr>
              <a:r>
                <a:rPr lang="pl-PL" dirty="0"/>
                <a:t>Nie było</a:t>
              </a:r>
              <a:endParaRPr dirty="0"/>
            </a:p>
            <a:p>
              <a:pPr>
                <a:defRPr sz="4000" b="1">
                  <a:latin typeface="Helvetica"/>
                  <a:ea typeface="Helvetica"/>
                  <a:cs typeface="Helvetica"/>
                  <a:sym typeface="Helvetica"/>
                </a:defRPr>
              </a:pPr>
              <a:r>
                <a:rPr lang="pl-PL" dirty="0"/>
                <a:t>globalnego</a:t>
              </a:r>
              <a:endParaRPr dirty="0"/>
            </a:p>
            <a:p>
              <a:pPr>
                <a:defRPr sz="4000" b="1">
                  <a:latin typeface="Helvetica"/>
                  <a:ea typeface="Helvetica"/>
                  <a:cs typeface="Helvetica"/>
                  <a:sym typeface="Helvetica"/>
                </a:defRPr>
              </a:pPr>
              <a:r>
                <a:rPr lang="pl-PL" dirty="0"/>
                <a:t>Potopu</a:t>
              </a:r>
              <a:endParaRPr dirty="0"/>
            </a:p>
          </p:txBody>
        </p:sp>
      </p:gr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1" name="pasted-image.pdf"/>
          <p:cNvGrpSpPr/>
          <p:nvPr/>
        </p:nvGrpSpPr>
        <p:grpSpPr>
          <a:xfrm>
            <a:off x="3714750" y="422275"/>
            <a:ext cx="16954500" cy="12871450"/>
            <a:chOff x="0" y="0"/>
            <a:chExt cx="16954500" cy="12871450"/>
          </a:xfrm>
        </p:grpSpPr>
        <p:pic>
          <p:nvPicPr>
            <p:cNvPr id="1680"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679"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682" name="G"/>
          <p:cNvSpPr txBox="1"/>
          <p:nvPr/>
        </p:nvSpPr>
        <p:spPr>
          <a:xfrm rot="1500000">
            <a:off x="7442215" y="10587463"/>
            <a:ext cx="240450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K.</a:t>
            </a:r>
            <a:endParaRPr dirty="0"/>
          </a:p>
        </p:txBody>
      </p:sp>
      <p:sp>
        <p:nvSpPr>
          <p:cNvPr id="1683" name="E"/>
          <p:cNvSpPr txBox="1"/>
          <p:nvPr/>
        </p:nvSpPr>
        <p:spPr>
          <a:xfrm rot="20220000">
            <a:off x="9169074" y="10473163"/>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R</a:t>
            </a:r>
            <a:endParaRPr dirty="0"/>
          </a:p>
        </p:txBody>
      </p:sp>
      <p:sp>
        <p:nvSpPr>
          <p:cNvPr id="1684" name="N"/>
          <p:cNvSpPr txBox="1"/>
          <p:nvPr/>
        </p:nvSpPr>
        <p:spPr>
          <a:xfrm rot="20940000">
            <a:off x="10602752" y="10714464"/>
            <a:ext cx="174727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O</a:t>
            </a:r>
            <a:endParaRPr dirty="0"/>
          </a:p>
        </p:txBody>
      </p:sp>
      <p:sp>
        <p:nvSpPr>
          <p:cNvPr id="1685" name="E"/>
          <p:cNvSpPr txBox="1"/>
          <p:nvPr/>
        </p:nvSpPr>
        <p:spPr>
          <a:xfrm rot="960000">
            <a:off x="12257674" y="10638264"/>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D</a:t>
            </a:r>
            <a:endParaRPr dirty="0"/>
          </a:p>
        </p:txBody>
      </p:sp>
      <p:sp>
        <p:nvSpPr>
          <p:cNvPr id="1686" name="DIRECT HIT!"/>
          <p:cNvSpPr txBox="1"/>
          <p:nvPr/>
        </p:nvSpPr>
        <p:spPr>
          <a:xfrm>
            <a:off x="5106062" y="3565666"/>
            <a:ext cx="3197991" cy="21339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900">
                <a:latin typeface="Trebuchet MS"/>
                <a:ea typeface="Trebuchet MS"/>
                <a:cs typeface="Trebuchet MS"/>
                <a:sym typeface="Trebuchet MS"/>
              </a:defRPr>
            </a:pPr>
            <a:r>
              <a:rPr lang="pl-PL" sz="6600" dirty="0"/>
              <a:t>CELNY</a:t>
            </a:r>
          </a:p>
          <a:p>
            <a:pPr>
              <a:defRPr sz="5900">
                <a:latin typeface="Trebuchet MS"/>
                <a:ea typeface="Trebuchet MS"/>
                <a:cs typeface="Trebuchet MS"/>
                <a:sym typeface="Trebuchet MS"/>
              </a:defRPr>
            </a:pPr>
            <a:r>
              <a:rPr lang="pl-PL" sz="6600" dirty="0"/>
              <a:t>STRZAŁ!</a:t>
            </a:r>
            <a:endParaRPr sz="6600" dirty="0"/>
          </a:p>
        </p:txBody>
      </p:sp>
      <p:sp>
        <p:nvSpPr>
          <p:cNvPr id="1687" name="I"/>
          <p:cNvSpPr txBox="1"/>
          <p:nvPr/>
        </p:nvSpPr>
        <p:spPr>
          <a:xfrm rot="780000">
            <a:off x="14868774" y="10371916"/>
            <a:ext cx="1638270"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A</a:t>
            </a:r>
            <a:endParaRPr dirty="0"/>
          </a:p>
        </p:txBody>
      </p:sp>
      <p:sp>
        <p:nvSpPr>
          <p:cNvPr id="1688" name="IT DIDN’T…"/>
          <p:cNvSpPr txBox="1"/>
          <p:nvPr/>
        </p:nvSpPr>
        <p:spPr>
          <a:xfrm>
            <a:off x="15162119" y="1153059"/>
            <a:ext cx="4714278" cy="2844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600">
                <a:latin typeface="Trebuchet MS"/>
                <a:ea typeface="Trebuchet MS"/>
                <a:cs typeface="Trebuchet MS"/>
                <a:sym typeface="Trebuchet MS"/>
              </a:defRPr>
            </a:pPr>
            <a:r>
              <a:rPr lang="pl-PL" dirty="0"/>
              <a:t>NIE </a:t>
            </a:r>
          </a:p>
          <a:p>
            <a:pPr>
              <a:lnSpc>
                <a:spcPct val="90000"/>
              </a:lnSpc>
              <a:defRPr sz="6600">
                <a:latin typeface="Trebuchet MS"/>
                <a:ea typeface="Trebuchet MS"/>
                <a:cs typeface="Trebuchet MS"/>
                <a:sym typeface="Trebuchet MS"/>
              </a:defRPr>
            </a:pPr>
            <a:r>
              <a:rPr lang="pl-PL" dirty="0"/>
              <a:t>TRAFIŁY</a:t>
            </a:r>
          </a:p>
          <a:p>
            <a:pPr>
              <a:lnSpc>
                <a:spcPct val="90000"/>
              </a:lnSpc>
              <a:defRPr sz="6600">
                <a:latin typeface="Trebuchet MS"/>
                <a:ea typeface="Trebuchet MS"/>
                <a:cs typeface="Trebuchet MS"/>
                <a:sym typeface="Trebuchet MS"/>
              </a:defRPr>
            </a:pPr>
            <a:r>
              <a:rPr lang="pl-PL" dirty="0"/>
              <a:t>W KRZYŻ!</a:t>
            </a:r>
          </a:p>
        </p:txBody>
      </p:sp>
      <p:sp>
        <p:nvSpPr>
          <p:cNvPr id="1689" name="S"/>
          <p:cNvSpPr txBox="1"/>
          <p:nvPr/>
        </p:nvSpPr>
        <p:spPr>
          <a:xfrm rot="20040000">
            <a:off x="13772761" y="10612863"/>
            <a:ext cx="152926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Z</a:t>
            </a:r>
            <a:endParaRPr dirty="0"/>
          </a:p>
        </p:txBody>
      </p:sp>
      <p:sp>
        <p:nvSpPr>
          <p:cNvPr id="1690" name="S"/>
          <p:cNvSpPr txBox="1"/>
          <p:nvPr/>
        </p:nvSpPr>
        <p:spPr>
          <a:xfrm rot="20700000">
            <a:off x="16064421" y="10752563"/>
            <a:ext cx="1420261"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J</a:t>
            </a:r>
            <a:endParaRPr dirty="0"/>
          </a:p>
        </p:txBody>
      </p:sp>
      <p:sp>
        <p:nvSpPr>
          <p:cNvPr id="14" name="S">
            <a:extLst>
              <a:ext uri="{FF2B5EF4-FFF2-40B4-BE49-F238E27FC236}">
                <a16:creationId xmlns:a16="http://schemas.microsoft.com/office/drawing/2014/main" xmlns="" id="{A7F46880-7754-D049-9509-5FC21AB346A1}"/>
              </a:ext>
            </a:extLst>
          </p:cNvPr>
          <p:cNvSpPr txBox="1"/>
          <p:nvPr/>
        </p:nvSpPr>
        <p:spPr>
          <a:xfrm rot="402476">
            <a:off x="16876275" y="10691603"/>
            <a:ext cx="174727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U</a:t>
            </a:r>
            <a:endParaRPr dirty="0"/>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6" name="image53.jpg"/>
          <p:cNvGrpSpPr/>
          <p:nvPr/>
        </p:nvGrpSpPr>
        <p:grpSpPr>
          <a:xfrm>
            <a:off x="3467100" y="517944"/>
            <a:ext cx="17437100" cy="12890500"/>
            <a:chOff x="0" y="0"/>
            <a:chExt cx="17437100" cy="12890500"/>
          </a:xfrm>
        </p:grpSpPr>
        <p:pic>
          <p:nvPicPr>
            <p:cNvPr id="1695" name="image53.jpg" descr="image53.jpg"/>
            <p:cNvPicPr>
              <a:picLocks noChangeAspect="1"/>
            </p:cNvPicPr>
            <p:nvPr/>
          </p:nvPicPr>
          <p:blipFill>
            <a:blip r:embed="rId2">
              <a:extLst/>
            </a:blip>
            <a:srcRect l="4977" t="9151" r="13595" b="19557"/>
            <a:stretch>
              <a:fillRect/>
            </a:stretch>
          </p:blipFill>
          <p:spPr>
            <a:xfrm>
              <a:off x="317500" y="304800"/>
              <a:ext cx="16814800" cy="12268200"/>
            </a:xfrm>
            <a:prstGeom prst="rect">
              <a:avLst/>
            </a:prstGeom>
            <a:ln>
              <a:noFill/>
            </a:ln>
            <a:effectLst/>
          </p:spPr>
        </p:pic>
        <p:pic>
          <p:nvPicPr>
            <p:cNvPr id="1694" name="image53.jpg" descr="image53.jpg"/>
            <p:cNvPicPr>
              <a:picLocks/>
            </p:cNvPicPr>
            <p:nvPr/>
          </p:nvPicPr>
          <p:blipFill>
            <a:blip r:embed="rId3">
              <a:extLst/>
            </a:blip>
            <a:stretch>
              <a:fillRect/>
            </a:stretch>
          </p:blipFill>
          <p:spPr>
            <a:xfrm>
              <a:off x="0" y="0"/>
              <a:ext cx="17437100" cy="12890500"/>
            </a:xfrm>
            <a:prstGeom prst="rect">
              <a:avLst/>
            </a:prstGeom>
            <a:effectLst/>
          </p:spPr>
        </p:pic>
      </p:grpSp>
      <p:sp>
        <p:nvSpPr>
          <p:cNvPr id="1697" name="Shape"/>
          <p:cNvSpPr/>
          <p:nvPr/>
        </p:nvSpPr>
        <p:spPr>
          <a:xfrm>
            <a:off x="4115016" y="787358"/>
            <a:ext cx="8332744" cy="5013362"/>
          </a:xfrm>
          <a:custGeom>
            <a:avLst/>
            <a:gdLst/>
            <a:ahLst/>
            <a:cxnLst>
              <a:cxn ang="0">
                <a:pos x="wd2" y="hd2"/>
              </a:cxn>
              <a:cxn ang="5400000">
                <a:pos x="wd2" y="hd2"/>
              </a:cxn>
              <a:cxn ang="10800000">
                <a:pos x="wd2" y="hd2"/>
              </a:cxn>
              <a:cxn ang="16200000">
                <a:pos x="wd2" y="hd2"/>
              </a:cxn>
            </a:cxnLst>
            <a:rect l="0" t="0" r="r" b="b"/>
            <a:pathLst>
              <a:path w="20727" h="21463" extrusionOk="0">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close/>
              </a:path>
            </a:pathLst>
          </a:custGeom>
          <a:ln w="19050">
            <a:solidFill>
              <a:srgbClr val="E2DEAB"/>
            </a:solidFill>
            <a:miter lim="400000"/>
          </a:ln>
        </p:spPr>
        <p:txBody>
          <a:bodyPr lIns="0" tIns="0" rIns="0" bIns="0"/>
          <a:lstStyle/>
          <a:p>
            <a:pPr algn="l" defTabSz="457200">
              <a:defRPr sz="1200">
                <a:latin typeface="Helvetica"/>
                <a:ea typeface="Helvetica"/>
                <a:cs typeface="Helvetica"/>
                <a:sym typeface="Helvetica"/>
              </a:defRPr>
            </a:pPr>
            <a:endParaRPr/>
          </a:p>
        </p:txBody>
      </p:sp>
      <p:sp>
        <p:nvSpPr>
          <p:cNvPr id="1698" name="Has God said?"/>
          <p:cNvSpPr txBox="1"/>
          <p:nvPr/>
        </p:nvSpPr>
        <p:spPr>
          <a:xfrm>
            <a:off x="3531591" y="882650"/>
            <a:ext cx="9563101" cy="1236236"/>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pl-PL" sz="6700" dirty="0"/>
              <a:t>Czy Bóg powiedział?</a:t>
            </a:r>
            <a:endParaRPr sz="6700" dirty="0"/>
          </a:p>
        </p:txBody>
      </p:sp>
      <p:sp>
        <p:nvSpPr>
          <p:cNvPr id="1699" name="You will not die."/>
          <p:cNvSpPr txBox="1"/>
          <p:nvPr/>
        </p:nvSpPr>
        <p:spPr>
          <a:xfrm>
            <a:off x="3506190" y="882650"/>
            <a:ext cx="9613901" cy="1236236"/>
          </a:xfrm>
          <a:prstGeom prst="rect">
            <a:avLst/>
          </a:prstGeom>
          <a:extLst>
            <a:ext uri="{C572A759-6A51-4108-AA02-DFA0A04FC94B}">
              <ma14:wrappingTextBoxFlag xmlns:ma14="http://schemas.microsoft.com/office/mac/drawingml/2011/main" val="1"/>
            </a:ext>
          </a:extLst>
        </p:spPr>
        <p:txBody>
          <a:bodyPr wrap="square" lIns="101600" tIns="101600" rIns="101600" bIns="101600">
            <a:spAutoFit/>
          </a:bodyPr>
          <a:lstStyle>
            <a:lvl1pPr>
              <a:spcBef>
                <a:spcPts val="4000"/>
              </a:spcBef>
              <a:buClr>
                <a:srgbClr val="000000"/>
              </a:buClr>
              <a:defRPr sz="6700">
                <a:solidFill>
                  <a:srgbClr val="E2DEAB"/>
                </a:solidFill>
                <a:uFill>
                  <a:solidFill>
                    <a:srgbClr val="E2DEAB"/>
                  </a:solidFill>
                </a:uFill>
              </a:defRPr>
            </a:lvl1pPr>
          </a:lstStyle>
          <a:p>
            <a:pPr>
              <a:defRPr sz="5600"/>
            </a:pPr>
            <a:r>
              <a:rPr lang="pl-PL" sz="6700" dirty="0"/>
              <a:t>Nie umrzesz</a:t>
            </a:r>
            <a:r>
              <a:rPr sz="6700" dirty="0"/>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97"/>
                                        </p:tgtEl>
                                        <p:attrNameLst>
                                          <p:attrName>style.visibility</p:attrName>
                                        </p:attrNameLst>
                                      </p:cBhvr>
                                      <p:to>
                                        <p:strVal val="visible"/>
                                      </p:to>
                                    </p:set>
                                    <p:anim calcmode="lin" valueType="num">
                                      <p:cBhvr>
                                        <p:cTn id="7" dur="500" fill="hold"/>
                                        <p:tgtEl>
                                          <p:spTgt spid="1697"/>
                                        </p:tgtEl>
                                        <p:attrNameLst>
                                          <p:attrName>ppt_w</p:attrName>
                                        </p:attrNameLst>
                                      </p:cBhvr>
                                      <p:tavLst>
                                        <p:tav tm="0">
                                          <p:val>
                                            <p:fltVal val="0"/>
                                          </p:val>
                                        </p:tav>
                                        <p:tav tm="100000">
                                          <p:val>
                                            <p:strVal val="#ppt_w"/>
                                          </p:val>
                                        </p:tav>
                                      </p:tavLst>
                                    </p:anim>
                                    <p:anim calcmode="lin" valueType="num">
                                      <p:cBhvr>
                                        <p:cTn id="8" dur="500" fill="hold"/>
                                        <p:tgtEl>
                                          <p:spTgt spid="169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2" nodeType="afterEffect">
                                  <p:stCondLst>
                                    <p:cond delay="0"/>
                                  </p:stCondLst>
                                  <p:iterate>
                                    <p:tmAbs val="0"/>
                                  </p:iterate>
                                  <p:childTnLst>
                                    <p:set>
                                      <p:cBhvr>
                                        <p:cTn id="11" fill="hold"/>
                                        <p:tgtEl>
                                          <p:spTgt spid="1698"/>
                                        </p:tgtEl>
                                        <p:attrNameLst>
                                          <p:attrName>style.visibility</p:attrName>
                                        </p:attrNameLst>
                                      </p:cBhvr>
                                      <p:to>
                                        <p:strVal val="visible"/>
                                      </p:to>
                                    </p:set>
                                    <p:anim calcmode="lin" valueType="num">
                                      <p:cBhvr>
                                        <p:cTn id="12" dur="500" fill="hold"/>
                                        <p:tgtEl>
                                          <p:spTgt spid="1698"/>
                                        </p:tgtEl>
                                        <p:attrNameLst>
                                          <p:attrName>ppt_w</p:attrName>
                                        </p:attrNameLst>
                                      </p:cBhvr>
                                      <p:tavLst>
                                        <p:tav tm="0">
                                          <p:val>
                                            <p:fltVal val="0"/>
                                          </p:val>
                                        </p:tav>
                                        <p:tav tm="100000">
                                          <p:val>
                                            <p:strVal val="#ppt_w"/>
                                          </p:val>
                                        </p:tav>
                                      </p:tavLst>
                                    </p:anim>
                                    <p:anim calcmode="lin" valueType="num">
                                      <p:cBhvr>
                                        <p:cTn id="13" dur="500" fill="hold"/>
                                        <p:tgtEl>
                                          <p:spTgt spid="169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xit" presetSubtype="32" fill="hold" grpId="3" nodeType="clickEffect">
                                  <p:stCondLst>
                                    <p:cond delay="0"/>
                                  </p:stCondLst>
                                  <p:iterate>
                                    <p:tmAbs val="0"/>
                                  </p:iterate>
                                  <p:childTnLst>
                                    <p:anim calcmode="lin" valueType="num">
                                      <p:cBhvr>
                                        <p:cTn id="17" dur="500" fill="hold"/>
                                        <p:tgtEl>
                                          <p:spTgt spid="1698"/>
                                        </p:tgtEl>
                                        <p:attrNameLst>
                                          <p:attrName>ppt_w</p:attrName>
                                        </p:attrNameLst>
                                      </p:cBhvr>
                                      <p:tavLst>
                                        <p:tav tm="0">
                                          <p:val>
                                            <p:strVal val="ppt_w"/>
                                          </p:val>
                                        </p:tav>
                                        <p:tav tm="100000">
                                          <p:val>
                                            <p:fltVal val="0"/>
                                          </p:val>
                                        </p:tav>
                                      </p:tavLst>
                                    </p:anim>
                                    <p:anim calcmode="lin" valueType="num">
                                      <p:cBhvr>
                                        <p:cTn id="18" dur="500" fill="hold"/>
                                        <p:tgtEl>
                                          <p:spTgt spid="1698"/>
                                        </p:tgtEl>
                                        <p:attrNameLst>
                                          <p:attrName>ppt_h</p:attrName>
                                        </p:attrNameLst>
                                      </p:cBhvr>
                                      <p:tavLst>
                                        <p:tav tm="0">
                                          <p:val>
                                            <p:strVal val="ppt_h"/>
                                          </p:val>
                                        </p:tav>
                                        <p:tav tm="100000">
                                          <p:val>
                                            <p:fltVal val="0"/>
                                          </p:val>
                                        </p:tav>
                                      </p:tavLst>
                                    </p:anim>
                                    <p:set>
                                      <p:cBhvr>
                                        <p:cTn id="19" fill="hold">
                                          <p:stCondLst>
                                            <p:cond delay="499"/>
                                          </p:stCondLst>
                                        </p:cTn>
                                        <p:tgtEl>
                                          <p:spTgt spid="1698"/>
                                        </p:tgtEl>
                                        <p:attrNameLst>
                                          <p:attrName>style.visibility</p:attrName>
                                        </p:attrNameLst>
                                      </p:cBhvr>
                                      <p:to>
                                        <p:strVal val="hidden"/>
                                      </p:to>
                                    </p:set>
                                  </p:childTnLst>
                                </p:cTn>
                              </p:par>
                            </p:childTnLst>
                          </p:cTn>
                        </p:par>
                        <p:par>
                          <p:cTn id="20" fill="hold">
                            <p:stCondLst>
                              <p:cond delay="500"/>
                            </p:stCondLst>
                            <p:childTnLst>
                              <p:par>
                                <p:cTn id="21" presetID="23" presetClass="entr" presetSubtype="16" fill="hold" grpId="4" nodeType="afterEffect">
                                  <p:stCondLst>
                                    <p:cond delay="0"/>
                                  </p:stCondLst>
                                  <p:iterate>
                                    <p:tmAbs val="0"/>
                                  </p:iterate>
                                  <p:childTnLst>
                                    <p:set>
                                      <p:cBhvr>
                                        <p:cTn id="22" fill="hold"/>
                                        <p:tgtEl>
                                          <p:spTgt spid="1699"/>
                                        </p:tgtEl>
                                        <p:attrNameLst>
                                          <p:attrName>style.visibility</p:attrName>
                                        </p:attrNameLst>
                                      </p:cBhvr>
                                      <p:to>
                                        <p:strVal val="visible"/>
                                      </p:to>
                                    </p:set>
                                    <p:anim calcmode="lin" valueType="num">
                                      <p:cBhvr>
                                        <p:cTn id="23" dur="500" fill="hold"/>
                                        <p:tgtEl>
                                          <p:spTgt spid="1699"/>
                                        </p:tgtEl>
                                        <p:attrNameLst>
                                          <p:attrName>ppt_w</p:attrName>
                                        </p:attrNameLst>
                                      </p:cBhvr>
                                      <p:tavLst>
                                        <p:tav tm="0">
                                          <p:val>
                                            <p:fltVal val="0"/>
                                          </p:val>
                                        </p:tav>
                                        <p:tav tm="100000">
                                          <p:val>
                                            <p:strVal val="#ppt_w"/>
                                          </p:val>
                                        </p:tav>
                                      </p:tavLst>
                                    </p:anim>
                                    <p:anim calcmode="lin" valueType="num">
                                      <p:cBhvr>
                                        <p:cTn id="24" dur="500" fill="hold"/>
                                        <p:tgtEl>
                                          <p:spTgt spid="16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1" animBg="1" advAuto="0"/>
      <p:bldP spid="1698" grpId="2" animBg="1" advAuto="0"/>
      <p:bldP spid="1698" grpId="3" animBg="1" advAuto="0"/>
      <p:bldP spid="1699" grpId="4"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But I am afraid that, as the serpent deceived Eve by his craftiness, your minds will be led astray from the simplicity and purity of devotion to Christ."/>
          <p:cNvSpPr txBox="1">
            <a:spLocks noGrp="1"/>
          </p:cNvSpPr>
          <p:nvPr>
            <p:ph type="subTitle" idx="1"/>
          </p:nvPr>
        </p:nvSpPr>
        <p:spPr>
          <a:xfrm>
            <a:off x="2476500" y="4241800"/>
            <a:ext cx="19507200" cy="7010400"/>
          </a:xfrm>
          <a:prstGeom prst="rect">
            <a:avLst/>
          </a:prstGeom>
        </p:spPr>
        <p:txBody>
          <a:bodyPr>
            <a:noAutofit/>
          </a:bodyPr>
          <a:lstStyle/>
          <a:p>
            <a:pPr defTabSz="914400">
              <a:buClr>
                <a:srgbClr val="F5F5F5"/>
              </a:buClr>
              <a:defRPr sz="8000">
                <a:effectLst>
                  <a:outerShdw blurRad="38100" dist="38100" dir="2700000" rotWithShape="0">
                    <a:srgbClr val="000000">
                      <a:alpha val="43137"/>
                    </a:srgbClr>
                  </a:outerShdw>
                </a:effectLst>
                <a:uFill>
                  <a:solidFill>
                    <a:srgbClr val="E2DEAB"/>
                  </a:solidFill>
                </a:uFill>
              </a:defRPr>
            </a:pPr>
            <a:r>
              <a:rPr lang="pl-PL" sz="8000" dirty="0"/>
              <a:t>Obawiam się jednak, ażeby, jak wąż chytrością swoją zwiódł Ewę, tak i myśli wasze nie zostały skażone i nie odwróciły się od szczerego oddania się Chrystusowi.</a:t>
            </a:r>
            <a:endParaRPr dirty="0"/>
          </a:p>
          <a:p>
            <a:pPr algn="ctr" defTabSz="914400">
              <a:buClr>
                <a:srgbClr val="F5F5F5"/>
              </a:buClr>
              <a:defRPr sz="8000">
                <a:effectLst>
                  <a:outerShdw blurRad="38100" dist="38100" dir="2700000" rotWithShape="0">
                    <a:srgbClr val="000000">
                      <a:alpha val="43137"/>
                    </a:srgbClr>
                  </a:outerShdw>
                </a:effectLst>
                <a:uFill>
                  <a:solidFill>
                    <a:srgbClr val="E2DEAB"/>
                  </a:solidFill>
                </a:uFill>
              </a:defRPr>
            </a:pPr>
            <a:r>
              <a:rPr dirty="0"/>
              <a:t> </a:t>
            </a:r>
          </a:p>
        </p:txBody>
      </p:sp>
      <p:sp>
        <p:nvSpPr>
          <p:cNvPr id="1702" name="2 Corinthians 11:3"/>
          <p:cNvSpPr txBox="1"/>
          <p:nvPr/>
        </p:nvSpPr>
        <p:spPr>
          <a:xfrm>
            <a:off x="1975104" y="1219200"/>
            <a:ext cx="20008596" cy="1727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sz="10500" dirty="0"/>
              <a:t>2 </a:t>
            </a:r>
            <a:r>
              <a:rPr lang="pl-PL" sz="10500" dirty="0"/>
              <a:t>List do Koryntian </a:t>
            </a:r>
            <a:r>
              <a:rPr sz="10500" dirty="0"/>
              <a:t>11:3</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8" name="pasted-image.pdf"/>
          <p:cNvGrpSpPr/>
          <p:nvPr/>
        </p:nvGrpSpPr>
        <p:grpSpPr>
          <a:xfrm>
            <a:off x="3700398" y="425450"/>
            <a:ext cx="16970504" cy="12877800"/>
            <a:chOff x="0" y="0"/>
            <a:chExt cx="16970503" cy="12877800"/>
          </a:xfrm>
        </p:grpSpPr>
        <p:pic>
          <p:nvPicPr>
            <p:cNvPr id="1707" name="pasted-image.pdf" descr="pasted-image.pdf"/>
            <p:cNvPicPr>
              <a:picLocks noChangeAspect="1"/>
            </p:cNvPicPr>
            <p:nvPr/>
          </p:nvPicPr>
          <p:blipFill>
            <a:blip r:embed="rId2">
              <a:extLst/>
            </a:blip>
            <a:stretch>
              <a:fillRect/>
            </a:stretch>
          </p:blipFill>
          <p:spPr>
            <a:xfrm>
              <a:off x="317500" y="304800"/>
              <a:ext cx="16348204" cy="12255500"/>
            </a:xfrm>
            <a:prstGeom prst="rect">
              <a:avLst/>
            </a:prstGeom>
            <a:ln>
              <a:noFill/>
            </a:ln>
            <a:effectLst/>
          </p:spPr>
        </p:pic>
        <p:pic>
          <p:nvPicPr>
            <p:cNvPr id="1706" name="pasted-image.pdf" descr="pasted-image.pdf"/>
            <p:cNvPicPr>
              <a:picLocks/>
            </p:cNvPicPr>
            <p:nvPr/>
          </p:nvPicPr>
          <p:blipFill>
            <a:blip r:embed="rId3">
              <a:extLst/>
            </a:blip>
            <a:stretch>
              <a:fillRect/>
            </a:stretch>
          </p:blipFill>
          <p:spPr>
            <a:xfrm>
              <a:off x="0" y="0"/>
              <a:ext cx="16970504" cy="12877800"/>
            </a:xfrm>
            <a:prstGeom prst="rect">
              <a:avLst/>
            </a:prstGeom>
            <a:effectLst/>
          </p:spPr>
        </p:pic>
      </p:grpSp>
      <p:sp>
        <p:nvSpPr>
          <p:cNvPr id="1709" name="UNBELIEF"/>
          <p:cNvSpPr txBox="1"/>
          <p:nvPr/>
        </p:nvSpPr>
        <p:spPr>
          <a:xfrm>
            <a:off x="5042014" y="5163185"/>
            <a:ext cx="5698676" cy="12875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700">
                <a:solidFill>
                  <a:srgbClr val="FFFFFF"/>
                </a:solidFill>
                <a:latin typeface="Arial Black"/>
                <a:ea typeface="Arial Black"/>
                <a:cs typeface="Arial Black"/>
                <a:sym typeface="Arial Black"/>
              </a:defRPr>
            </a:lvl1pPr>
          </a:lstStyle>
          <a:p>
            <a:r>
              <a:rPr lang="pl-PL" dirty="0"/>
              <a:t>NIEWIARA</a:t>
            </a:r>
            <a:endParaRPr dirty="0"/>
          </a:p>
        </p:txBody>
      </p:sp>
      <p:sp>
        <p:nvSpPr>
          <p:cNvPr id="13" name="G">
            <a:extLst>
              <a:ext uri="{FF2B5EF4-FFF2-40B4-BE49-F238E27FC236}">
                <a16:creationId xmlns:a16="http://schemas.microsoft.com/office/drawing/2014/main" xmlns="" id="{8490DFFC-CA5B-914F-AEDC-BBBBFC01269A}"/>
              </a:ext>
            </a:extLst>
          </p:cNvPr>
          <p:cNvSpPr txBox="1"/>
          <p:nvPr/>
        </p:nvSpPr>
        <p:spPr>
          <a:xfrm rot="1500000">
            <a:off x="7442215" y="10587463"/>
            <a:ext cx="240450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K.</a:t>
            </a:r>
            <a:endParaRPr dirty="0"/>
          </a:p>
        </p:txBody>
      </p:sp>
      <p:sp>
        <p:nvSpPr>
          <p:cNvPr id="14" name="E">
            <a:extLst>
              <a:ext uri="{FF2B5EF4-FFF2-40B4-BE49-F238E27FC236}">
                <a16:creationId xmlns:a16="http://schemas.microsoft.com/office/drawing/2014/main" xmlns="" id="{1E07C169-5F01-BC44-95A3-492A14DB8022}"/>
              </a:ext>
            </a:extLst>
          </p:cNvPr>
          <p:cNvSpPr txBox="1"/>
          <p:nvPr/>
        </p:nvSpPr>
        <p:spPr>
          <a:xfrm rot="20220000">
            <a:off x="9169074" y="10473163"/>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R</a:t>
            </a:r>
            <a:endParaRPr dirty="0"/>
          </a:p>
        </p:txBody>
      </p:sp>
      <p:sp>
        <p:nvSpPr>
          <p:cNvPr id="15" name="N">
            <a:extLst>
              <a:ext uri="{FF2B5EF4-FFF2-40B4-BE49-F238E27FC236}">
                <a16:creationId xmlns:a16="http://schemas.microsoft.com/office/drawing/2014/main" xmlns="" id="{335B0891-BC94-1047-8CF1-B4D5D246EBDF}"/>
              </a:ext>
            </a:extLst>
          </p:cNvPr>
          <p:cNvSpPr txBox="1"/>
          <p:nvPr/>
        </p:nvSpPr>
        <p:spPr>
          <a:xfrm rot="20940000">
            <a:off x="10602752" y="10714464"/>
            <a:ext cx="174727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O</a:t>
            </a:r>
            <a:endParaRPr dirty="0"/>
          </a:p>
        </p:txBody>
      </p:sp>
      <p:sp>
        <p:nvSpPr>
          <p:cNvPr id="16" name="E">
            <a:extLst>
              <a:ext uri="{FF2B5EF4-FFF2-40B4-BE49-F238E27FC236}">
                <a16:creationId xmlns:a16="http://schemas.microsoft.com/office/drawing/2014/main" xmlns="" id="{A6E200F4-E213-584D-A50C-663692038BED}"/>
              </a:ext>
            </a:extLst>
          </p:cNvPr>
          <p:cNvSpPr txBox="1"/>
          <p:nvPr/>
        </p:nvSpPr>
        <p:spPr>
          <a:xfrm rot="960000">
            <a:off x="12257674" y="10638264"/>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D</a:t>
            </a:r>
            <a:endParaRPr dirty="0"/>
          </a:p>
        </p:txBody>
      </p:sp>
      <p:sp>
        <p:nvSpPr>
          <p:cNvPr id="17" name="I">
            <a:extLst>
              <a:ext uri="{FF2B5EF4-FFF2-40B4-BE49-F238E27FC236}">
                <a16:creationId xmlns:a16="http://schemas.microsoft.com/office/drawing/2014/main" xmlns="" id="{B011BC00-80DE-FB4A-8AC2-9580CFE271AB}"/>
              </a:ext>
            </a:extLst>
          </p:cNvPr>
          <p:cNvSpPr txBox="1"/>
          <p:nvPr/>
        </p:nvSpPr>
        <p:spPr>
          <a:xfrm rot="780000">
            <a:off x="14868774" y="10371916"/>
            <a:ext cx="1638270"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A</a:t>
            </a:r>
            <a:endParaRPr dirty="0"/>
          </a:p>
        </p:txBody>
      </p:sp>
      <p:sp>
        <p:nvSpPr>
          <p:cNvPr id="18" name="S">
            <a:extLst>
              <a:ext uri="{FF2B5EF4-FFF2-40B4-BE49-F238E27FC236}">
                <a16:creationId xmlns:a16="http://schemas.microsoft.com/office/drawing/2014/main" xmlns="" id="{9E7B0EFA-8500-7B45-A936-A33638A4DE79}"/>
              </a:ext>
            </a:extLst>
          </p:cNvPr>
          <p:cNvSpPr txBox="1"/>
          <p:nvPr/>
        </p:nvSpPr>
        <p:spPr>
          <a:xfrm rot="20040000">
            <a:off x="13772761" y="10612863"/>
            <a:ext cx="152926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Z</a:t>
            </a:r>
            <a:endParaRPr dirty="0"/>
          </a:p>
        </p:txBody>
      </p:sp>
      <p:sp>
        <p:nvSpPr>
          <p:cNvPr id="19" name="S">
            <a:extLst>
              <a:ext uri="{FF2B5EF4-FFF2-40B4-BE49-F238E27FC236}">
                <a16:creationId xmlns:a16="http://schemas.microsoft.com/office/drawing/2014/main" xmlns="" id="{B392AC6C-BF31-D543-8CDC-07AAF57427C8}"/>
              </a:ext>
            </a:extLst>
          </p:cNvPr>
          <p:cNvSpPr txBox="1"/>
          <p:nvPr/>
        </p:nvSpPr>
        <p:spPr>
          <a:xfrm rot="20700000">
            <a:off x="16064421" y="10752563"/>
            <a:ext cx="1420261"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J</a:t>
            </a:r>
            <a:endParaRPr dirty="0"/>
          </a:p>
        </p:txBody>
      </p:sp>
      <p:sp>
        <p:nvSpPr>
          <p:cNvPr id="20" name="S">
            <a:extLst>
              <a:ext uri="{FF2B5EF4-FFF2-40B4-BE49-F238E27FC236}">
                <a16:creationId xmlns:a16="http://schemas.microsoft.com/office/drawing/2014/main" xmlns="" id="{7E22C381-31E3-6842-9195-55592F1A4B2E}"/>
              </a:ext>
            </a:extLst>
          </p:cNvPr>
          <p:cNvSpPr txBox="1"/>
          <p:nvPr/>
        </p:nvSpPr>
        <p:spPr>
          <a:xfrm rot="402476">
            <a:off x="16876275" y="10691603"/>
            <a:ext cx="174727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U</a:t>
            </a:r>
            <a:endParaRPr dirty="0"/>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 name="pasted-image.pdf"/>
          <p:cNvGrpSpPr/>
          <p:nvPr/>
        </p:nvGrpSpPr>
        <p:grpSpPr>
          <a:xfrm>
            <a:off x="3714750" y="422275"/>
            <a:ext cx="16954500" cy="12871450"/>
            <a:chOff x="0" y="0"/>
            <a:chExt cx="16954500" cy="12871450"/>
          </a:xfrm>
        </p:grpSpPr>
        <p:pic>
          <p:nvPicPr>
            <p:cNvPr id="1719" name="pasted-image.pdf" descr="pasted-image.pdf"/>
            <p:cNvPicPr>
              <a:picLocks noChangeAspect="1"/>
            </p:cNvPicPr>
            <p:nvPr/>
          </p:nvPicPr>
          <p:blipFill>
            <a:blip r:embed="rId3">
              <a:extLst/>
            </a:blip>
            <a:stretch>
              <a:fillRect/>
            </a:stretch>
          </p:blipFill>
          <p:spPr>
            <a:xfrm>
              <a:off x="317500" y="304800"/>
              <a:ext cx="16332200" cy="12249150"/>
            </a:xfrm>
            <a:prstGeom prst="rect">
              <a:avLst/>
            </a:prstGeom>
            <a:ln>
              <a:noFill/>
            </a:ln>
            <a:effectLst/>
          </p:spPr>
        </p:pic>
        <p:pic>
          <p:nvPicPr>
            <p:cNvPr id="1718" name="pasted-image.pdf" descr="pasted-image.pdf"/>
            <p:cNvPicPr>
              <a:picLocks/>
            </p:cNvPicPr>
            <p:nvPr/>
          </p:nvPicPr>
          <p:blipFill>
            <a:blip r:embed="rId4">
              <a:extLst/>
            </a:blip>
            <a:stretch>
              <a:fillRect/>
            </a:stretch>
          </p:blipFill>
          <p:spPr>
            <a:xfrm>
              <a:off x="0" y="0"/>
              <a:ext cx="16954500" cy="12871450"/>
            </a:xfrm>
            <a:prstGeom prst="rect">
              <a:avLst/>
            </a:prstGeom>
            <a:effectLst/>
          </p:spPr>
        </p:pic>
      </p:grpSp>
      <p:sp>
        <p:nvSpPr>
          <p:cNvPr id="19" name="G">
            <a:extLst>
              <a:ext uri="{FF2B5EF4-FFF2-40B4-BE49-F238E27FC236}">
                <a16:creationId xmlns:a16="http://schemas.microsoft.com/office/drawing/2014/main" xmlns="" id="{BDB91018-28DA-804E-9576-0597F24AFF64}"/>
              </a:ext>
            </a:extLst>
          </p:cNvPr>
          <p:cNvSpPr txBox="1"/>
          <p:nvPr/>
        </p:nvSpPr>
        <p:spPr>
          <a:xfrm rot="1500000">
            <a:off x="7442215" y="10587463"/>
            <a:ext cx="240450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K.</a:t>
            </a:r>
            <a:endParaRPr dirty="0"/>
          </a:p>
        </p:txBody>
      </p:sp>
      <p:sp>
        <p:nvSpPr>
          <p:cNvPr id="20" name="E">
            <a:extLst>
              <a:ext uri="{FF2B5EF4-FFF2-40B4-BE49-F238E27FC236}">
                <a16:creationId xmlns:a16="http://schemas.microsoft.com/office/drawing/2014/main" xmlns="" id="{BD3486FE-772B-B742-9FAA-3DAC33BA236A}"/>
              </a:ext>
            </a:extLst>
          </p:cNvPr>
          <p:cNvSpPr txBox="1"/>
          <p:nvPr/>
        </p:nvSpPr>
        <p:spPr>
          <a:xfrm rot="20220000">
            <a:off x="9169074" y="10473163"/>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R</a:t>
            </a:r>
            <a:endParaRPr dirty="0"/>
          </a:p>
        </p:txBody>
      </p:sp>
      <p:sp>
        <p:nvSpPr>
          <p:cNvPr id="21" name="N">
            <a:extLst>
              <a:ext uri="{FF2B5EF4-FFF2-40B4-BE49-F238E27FC236}">
                <a16:creationId xmlns:a16="http://schemas.microsoft.com/office/drawing/2014/main" xmlns="" id="{DCA76410-1EB0-C748-AC53-688555704C29}"/>
              </a:ext>
            </a:extLst>
          </p:cNvPr>
          <p:cNvSpPr txBox="1"/>
          <p:nvPr/>
        </p:nvSpPr>
        <p:spPr>
          <a:xfrm rot="20940000">
            <a:off x="10602752" y="10714464"/>
            <a:ext cx="1747274"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O</a:t>
            </a:r>
            <a:endParaRPr dirty="0"/>
          </a:p>
        </p:txBody>
      </p:sp>
      <p:sp>
        <p:nvSpPr>
          <p:cNvPr id="22" name="E">
            <a:extLst>
              <a:ext uri="{FF2B5EF4-FFF2-40B4-BE49-F238E27FC236}">
                <a16:creationId xmlns:a16="http://schemas.microsoft.com/office/drawing/2014/main" xmlns="" id="{6119F01B-A44F-9145-A318-D21E65CF1F01}"/>
              </a:ext>
            </a:extLst>
          </p:cNvPr>
          <p:cNvSpPr txBox="1"/>
          <p:nvPr/>
        </p:nvSpPr>
        <p:spPr>
          <a:xfrm rot="960000">
            <a:off x="12257674" y="10638264"/>
            <a:ext cx="1638269"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D</a:t>
            </a:r>
            <a:endParaRPr dirty="0"/>
          </a:p>
        </p:txBody>
      </p:sp>
      <p:sp>
        <p:nvSpPr>
          <p:cNvPr id="23" name="I">
            <a:extLst>
              <a:ext uri="{FF2B5EF4-FFF2-40B4-BE49-F238E27FC236}">
                <a16:creationId xmlns:a16="http://schemas.microsoft.com/office/drawing/2014/main" xmlns="" id="{F9819C35-1967-3D47-835C-F5B4CF8767A5}"/>
              </a:ext>
            </a:extLst>
          </p:cNvPr>
          <p:cNvSpPr txBox="1"/>
          <p:nvPr/>
        </p:nvSpPr>
        <p:spPr>
          <a:xfrm rot="780000">
            <a:off x="14868774" y="10371916"/>
            <a:ext cx="1638270"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A</a:t>
            </a:r>
            <a:endParaRPr dirty="0"/>
          </a:p>
        </p:txBody>
      </p:sp>
      <p:sp>
        <p:nvSpPr>
          <p:cNvPr id="24" name="S">
            <a:extLst>
              <a:ext uri="{FF2B5EF4-FFF2-40B4-BE49-F238E27FC236}">
                <a16:creationId xmlns:a16="http://schemas.microsoft.com/office/drawing/2014/main" xmlns="" id="{E130F0E7-8B18-054F-AED1-3FB6937467D7}"/>
              </a:ext>
            </a:extLst>
          </p:cNvPr>
          <p:cNvSpPr txBox="1"/>
          <p:nvPr/>
        </p:nvSpPr>
        <p:spPr>
          <a:xfrm rot="20040000">
            <a:off x="13772761" y="10612863"/>
            <a:ext cx="1529265"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Z</a:t>
            </a:r>
            <a:endParaRPr dirty="0"/>
          </a:p>
        </p:txBody>
      </p:sp>
      <p:sp>
        <p:nvSpPr>
          <p:cNvPr id="25" name="S">
            <a:extLst>
              <a:ext uri="{FF2B5EF4-FFF2-40B4-BE49-F238E27FC236}">
                <a16:creationId xmlns:a16="http://schemas.microsoft.com/office/drawing/2014/main" xmlns="" id="{38F0BF86-3802-C44D-A33C-4BA896753DDF}"/>
              </a:ext>
            </a:extLst>
          </p:cNvPr>
          <p:cNvSpPr txBox="1"/>
          <p:nvPr/>
        </p:nvSpPr>
        <p:spPr>
          <a:xfrm rot="20700000">
            <a:off x="16064421" y="10752563"/>
            <a:ext cx="1420261"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J</a:t>
            </a:r>
            <a:endParaRPr dirty="0"/>
          </a:p>
        </p:txBody>
      </p:sp>
      <p:sp>
        <p:nvSpPr>
          <p:cNvPr id="26" name="S">
            <a:extLst>
              <a:ext uri="{FF2B5EF4-FFF2-40B4-BE49-F238E27FC236}">
                <a16:creationId xmlns:a16="http://schemas.microsoft.com/office/drawing/2014/main" xmlns="" id="{CD074042-DCBF-B443-8D7D-07CAF2DF2F58}"/>
              </a:ext>
            </a:extLst>
          </p:cNvPr>
          <p:cNvSpPr txBox="1"/>
          <p:nvPr/>
        </p:nvSpPr>
        <p:spPr>
          <a:xfrm rot="402476">
            <a:off x="16876275" y="10691603"/>
            <a:ext cx="1747273" cy="24724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en-US" dirty="0"/>
              <a:t>U</a:t>
            </a:r>
            <a:endParaRPr dirty="0"/>
          </a:p>
        </p:txBody>
      </p:sp>
      <p:grpSp>
        <p:nvGrpSpPr>
          <p:cNvPr id="1734" name="Group"/>
          <p:cNvGrpSpPr/>
          <p:nvPr/>
        </p:nvGrpSpPr>
        <p:grpSpPr>
          <a:xfrm>
            <a:off x="4035942" y="282741"/>
            <a:ext cx="14550698" cy="12687187"/>
            <a:chOff x="0" y="0"/>
            <a:chExt cx="14550697" cy="12687186"/>
          </a:xfrm>
        </p:grpSpPr>
        <p:pic>
          <p:nvPicPr>
            <p:cNvPr id="1728" name="pasted-image.pdf" descr="pasted-image.pdf"/>
            <p:cNvPicPr>
              <a:picLocks noChangeAspect="1"/>
            </p:cNvPicPr>
            <p:nvPr/>
          </p:nvPicPr>
          <p:blipFill>
            <a:blip r:embed="rId5">
              <a:extLst/>
            </a:blip>
            <a:stretch>
              <a:fillRect/>
            </a:stretch>
          </p:blipFill>
          <p:spPr>
            <a:xfrm>
              <a:off x="0" y="0"/>
              <a:ext cx="14550697" cy="12687186"/>
            </a:xfrm>
            <a:prstGeom prst="rect">
              <a:avLst/>
            </a:prstGeom>
            <a:ln w="12700" cap="flat">
              <a:noFill/>
              <a:miter lim="400000"/>
            </a:ln>
            <a:effectLst/>
          </p:spPr>
        </p:pic>
        <p:sp>
          <p:nvSpPr>
            <p:cNvPr id="1729" name="Progressive…"/>
            <p:cNvSpPr txBox="1"/>
            <p:nvPr/>
          </p:nvSpPr>
          <p:spPr>
            <a:xfrm>
              <a:off x="4946125" y="6854909"/>
              <a:ext cx="3465692"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pl-PL" dirty="0"/>
                <a:t>Progresywne </a:t>
              </a:r>
            </a:p>
            <a:p>
              <a:pPr>
                <a:lnSpc>
                  <a:spcPct val="90000"/>
                </a:lnSpc>
                <a:defRPr sz="4000" b="1">
                  <a:latin typeface="Helvetica"/>
                  <a:ea typeface="Helvetica"/>
                  <a:cs typeface="Helvetica"/>
                  <a:sym typeface="Helvetica"/>
                </a:defRPr>
              </a:pPr>
              <a:r>
                <a:rPr lang="pl-PL" dirty="0"/>
                <a:t>stworzenie</a:t>
              </a:r>
              <a:endParaRPr dirty="0"/>
            </a:p>
          </p:txBody>
        </p:sp>
        <p:sp>
          <p:nvSpPr>
            <p:cNvPr id="1730" name="Theistic…"/>
            <p:cNvSpPr txBox="1"/>
            <p:nvPr/>
          </p:nvSpPr>
          <p:spPr>
            <a:xfrm>
              <a:off x="7796634" y="7893615"/>
              <a:ext cx="3520195"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pl-PL" dirty="0"/>
                <a:t>Ewolucjonizm</a:t>
              </a:r>
            </a:p>
            <a:p>
              <a:pPr>
                <a:lnSpc>
                  <a:spcPct val="90000"/>
                </a:lnSpc>
                <a:defRPr sz="4000" b="1">
                  <a:latin typeface="Helvetica"/>
                  <a:ea typeface="Helvetica"/>
                  <a:cs typeface="Helvetica"/>
                  <a:sym typeface="Helvetica"/>
                </a:defRPr>
              </a:pPr>
              <a:r>
                <a:rPr lang="pl-PL" dirty="0"/>
                <a:t>teistyczny</a:t>
              </a:r>
              <a:endParaRPr dirty="0"/>
            </a:p>
          </p:txBody>
        </p:sp>
        <p:sp>
          <p:nvSpPr>
            <p:cNvPr id="1731" name="Gap…"/>
            <p:cNvSpPr txBox="1"/>
            <p:nvPr/>
          </p:nvSpPr>
          <p:spPr>
            <a:xfrm>
              <a:off x="3084928" y="8041720"/>
              <a:ext cx="2354811" cy="17645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pl-PL" dirty="0"/>
                <a:t>Teoria</a:t>
              </a:r>
              <a:endParaRPr dirty="0"/>
            </a:p>
            <a:p>
              <a:pPr>
                <a:lnSpc>
                  <a:spcPct val="90000"/>
                </a:lnSpc>
                <a:defRPr sz="4000" b="1">
                  <a:latin typeface="Helvetica"/>
                  <a:ea typeface="Helvetica"/>
                  <a:cs typeface="Helvetica"/>
                  <a:sym typeface="Helvetica"/>
                </a:defRPr>
              </a:pPr>
              <a:r>
                <a:rPr lang="pl-PL" dirty="0"/>
                <a:t>przerwy </a:t>
              </a:r>
            </a:p>
            <a:p>
              <a:pPr>
                <a:lnSpc>
                  <a:spcPct val="90000"/>
                </a:lnSpc>
                <a:defRPr sz="4000" b="1">
                  <a:latin typeface="Helvetica"/>
                  <a:ea typeface="Helvetica"/>
                  <a:cs typeface="Helvetica"/>
                  <a:sym typeface="Helvetica"/>
                </a:defRPr>
              </a:pPr>
              <a:r>
                <a:rPr lang="pl-PL" dirty="0"/>
                <a:t>czasowej</a:t>
              </a:r>
              <a:endParaRPr dirty="0"/>
            </a:p>
          </p:txBody>
        </p:sp>
        <p:sp>
          <p:nvSpPr>
            <p:cNvPr id="1732" name="Day Age…"/>
            <p:cNvSpPr txBox="1"/>
            <p:nvPr/>
          </p:nvSpPr>
          <p:spPr>
            <a:xfrm>
              <a:off x="5800374" y="9304999"/>
              <a:ext cx="2665794" cy="1210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pl-PL" dirty="0"/>
                <a:t>Teoria </a:t>
              </a:r>
            </a:p>
            <a:p>
              <a:pPr>
                <a:lnSpc>
                  <a:spcPct val="90000"/>
                </a:lnSpc>
                <a:defRPr sz="4000" b="1">
                  <a:latin typeface="Helvetica"/>
                  <a:ea typeface="Helvetica"/>
                  <a:cs typeface="Helvetica"/>
                  <a:sym typeface="Helvetica"/>
                </a:defRPr>
              </a:pPr>
              <a:r>
                <a:rPr lang="pl-PL" dirty="0"/>
                <a:t>dnia-epoki</a:t>
              </a:r>
              <a:endParaRPr dirty="0"/>
            </a:p>
          </p:txBody>
        </p:sp>
        <p:sp>
          <p:nvSpPr>
            <p:cNvPr id="1733" name="Framework…"/>
            <p:cNvSpPr txBox="1"/>
            <p:nvPr/>
          </p:nvSpPr>
          <p:spPr>
            <a:xfrm>
              <a:off x="7355400" y="10702643"/>
              <a:ext cx="2954334" cy="17645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90000"/>
                </a:lnSpc>
                <a:defRPr sz="4000" b="1">
                  <a:latin typeface="Helvetica"/>
                  <a:ea typeface="Helvetica"/>
                  <a:cs typeface="Helvetica"/>
                  <a:sym typeface="Helvetica"/>
                </a:defRPr>
              </a:pPr>
              <a:r>
                <a:rPr lang="pl-PL" dirty="0"/>
                <a:t>Hipoteza </a:t>
              </a:r>
            </a:p>
            <a:p>
              <a:pPr>
                <a:lnSpc>
                  <a:spcPct val="90000"/>
                </a:lnSpc>
                <a:defRPr sz="4000" b="1">
                  <a:latin typeface="Helvetica"/>
                  <a:ea typeface="Helvetica"/>
                  <a:cs typeface="Helvetica"/>
                  <a:sym typeface="Helvetica"/>
                </a:defRPr>
              </a:pPr>
              <a:r>
                <a:rPr lang="pl-PL" dirty="0"/>
                <a:t>schematu</a:t>
              </a:r>
            </a:p>
            <a:p>
              <a:pPr>
                <a:lnSpc>
                  <a:spcPct val="90000"/>
                </a:lnSpc>
                <a:defRPr sz="4000" b="1">
                  <a:latin typeface="Helvetica"/>
                  <a:ea typeface="Helvetica"/>
                  <a:cs typeface="Helvetica"/>
                  <a:sym typeface="Helvetica"/>
                </a:defRPr>
              </a:pPr>
              <a:r>
                <a:rPr lang="pl-PL" dirty="0"/>
                <a:t>literackiego</a:t>
              </a:r>
              <a:endParaRPr dirty="0"/>
            </a:p>
          </p:txBody>
        </p:sp>
      </p:gr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8" name="KNwide Slides to layer for translation 2017 Feb 3.060.jpg" descr="KNwide Slides to layer for translation 2017 Feb 3.060.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40" name="Creation"/>
          <p:cNvSpPr txBox="1"/>
          <p:nvPr/>
        </p:nvSpPr>
        <p:spPr>
          <a:xfrm>
            <a:off x="14392141" y="8061027"/>
            <a:ext cx="1670330"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4000" dirty="0"/>
              <a:t>Służba</a:t>
            </a:r>
            <a:endParaRPr sz="4000" dirty="0"/>
          </a:p>
        </p:txBody>
      </p:sp>
      <p:sp>
        <p:nvSpPr>
          <p:cNvPr id="1741" name="Ministry"/>
          <p:cNvSpPr txBox="1"/>
          <p:nvPr/>
        </p:nvSpPr>
        <p:spPr>
          <a:xfrm>
            <a:off x="13661170" y="9379882"/>
            <a:ext cx="31322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3200" dirty="0"/>
              <a:t>kreacjonistyczna</a:t>
            </a:r>
            <a:endParaRPr sz="3200" dirty="0"/>
          </a:p>
        </p:txBody>
      </p:sp>
      <p:sp>
        <p:nvSpPr>
          <p:cNvPr id="6"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3" name="KNwide Slides to layer for translation 2017 Feb 3.061.jpg" descr="KNwide Slides to layer for translation 2017 Feb 3.06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44" name="Age Dating Methods"/>
          <p:cNvSpPr txBox="1"/>
          <p:nvPr/>
        </p:nvSpPr>
        <p:spPr>
          <a:xfrm rot="2645255">
            <a:off x="4922426" y="2034346"/>
            <a:ext cx="3885679"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Metody datowania </a:t>
            </a:r>
            <a:endParaRPr dirty="0"/>
          </a:p>
        </p:txBody>
      </p:sp>
      <p:sp>
        <p:nvSpPr>
          <p:cNvPr id="1745" name="Evolution"/>
          <p:cNvSpPr txBox="1"/>
          <p:nvPr/>
        </p:nvSpPr>
        <p:spPr>
          <a:xfrm rot="2645255">
            <a:off x="6417408" y="4320346"/>
            <a:ext cx="3156313"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Teoria ewolucji</a:t>
            </a:r>
            <a:endParaRPr dirty="0"/>
          </a:p>
        </p:txBody>
      </p:sp>
      <p:sp>
        <p:nvSpPr>
          <p:cNvPr id="1746" name="Apemen"/>
          <p:cNvSpPr txBox="1"/>
          <p:nvPr/>
        </p:nvSpPr>
        <p:spPr>
          <a:xfrm rot="2645255">
            <a:off x="5171909" y="3761546"/>
            <a:ext cx="2192908"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Małpoludy</a:t>
            </a:r>
            <a:endParaRPr dirty="0"/>
          </a:p>
        </p:txBody>
      </p:sp>
      <p:sp>
        <p:nvSpPr>
          <p:cNvPr id="1747" name="Millions of Years"/>
          <p:cNvSpPr txBox="1"/>
          <p:nvPr/>
        </p:nvSpPr>
        <p:spPr>
          <a:xfrm rot="2645255">
            <a:off x="7165133" y="6631746"/>
            <a:ext cx="2168863"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Miliony lat</a:t>
            </a:r>
            <a:endParaRPr dirty="0"/>
          </a:p>
        </p:txBody>
      </p:sp>
      <p:sp>
        <p:nvSpPr>
          <p:cNvPr id="1748" name="No Global Flood"/>
          <p:cNvSpPr txBox="1"/>
          <p:nvPr/>
        </p:nvSpPr>
        <p:spPr>
          <a:xfrm rot="2645255">
            <a:off x="4608455" y="5844346"/>
            <a:ext cx="3319820" cy="6104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b="1">
                <a:solidFill>
                  <a:srgbClr val="FFFFFF"/>
                </a:solidFill>
                <a:latin typeface="Helvetica"/>
                <a:ea typeface="Helvetica"/>
                <a:cs typeface="Helvetica"/>
                <a:sym typeface="Helvetica"/>
              </a:defRPr>
            </a:lvl1pPr>
          </a:lstStyle>
          <a:p>
            <a:r>
              <a:rPr lang="pl-PL" dirty="0"/>
              <a:t>Nie było Potopu</a:t>
            </a:r>
            <a:endParaRPr dirty="0"/>
          </a:p>
        </p:txBody>
      </p:sp>
      <p:sp>
        <p:nvSpPr>
          <p:cNvPr id="1750" name="Creation"/>
          <p:cNvSpPr txBox="1"/>
          <p:nvPr/>
        </p:nvSpPr>
        <p:spPr>
          <a:xfrm>
            <a:off x="14215806" y="7991777"/>
            <a:ext cx="202299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dirty="0"/>
              <a:t>Służba</a:t>
            </a:r>
            <a:endParaRPr dirty="0"/>
          </a:p>
        </p:txBody>
      </p:sp>
      <p:sp>
        <p:nvSpPr>
          <p:cNvPr id="1751" name="Ministry"/>
          <p:cNvSpPr txBox="1"/>
          <p:nvPr/>
        </p:nvSpPr>
        <p:spPr>
          <a:xfrm>
            <a:off x="13661170" y="9379882"/>
            <a:ext cx="31322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3200" dirty="0"/>
              <a:t>kreacjonistyczna</a:t>
            </a:r>
            <a:endParaRPr sz="3200" dirty="0"/>
          </a:p>
        </p:txBody>
      </p:sp>
      <p:sp>
        <p:nvSpPr>
          <p:cNvPr id="11"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3" name="KNwide Slides to layer for translation 2017 Feb 3.062.jpg" descr="KNwide Slides to layer for translation 2017 Feb 3.06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55" name="Creation"/>
          <p:cNvSpPr txBox="1"/>
          <p:nvPr/>
        </p:nvSpPr>
        <p:spPr>
          <a:xfrm>
            <a:off x="14215806" y="7991777"/>
            <a:ext cx="202299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dirty="0"/>
              <a:t>Służba</a:t>
            </a:r>
            <a:endParaRPr dirty="0"/>
          </a:p>
        </p:txBody>
      </p:sp>
      <p:sp>
        <p:nvSpPr>
          <p:cNvPr id="1756" name="Ministry"/>
          <p:cNvSpPr txBox="1"/>
          <p:nvPr/>
        </p:nvSpPr>
        <p:spPr>
          <a:xfrm>
            <a:off x="13661170" y="9379882"/>
            <a:ext cx="31322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3200" dirty="0"/>
              <a:t>kreacjonistyczna</a:t>
            </a:r>
            <a:endParaRPr sz="3200" dirty="0"/>
          </a:p>
        </p:txBody>
      </p:sp>
      <p:sp>
        <p:nvSpPr>
          <p:cNvPr id="1757" name="Evolution"/>
          <p:cNvSpPr txBox="1"/>
          <p:nvPr/>
        </p:nvSpPr>
        <p:spPr>
          <a:xfrm>
            <a:off x="6291852" y="3754456"/>
            <a:ext cx="2125582"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pl-PL" dirty="0"/>
              <a:t>Teoria </a:t>
            </a:r>
          </a:p>
          <a:p>
            <a:r>
              <a:rPr lang="pl-PL" dirty="0"/>
              <a:t>ewolucji</a:t>
            </a:r>
            <a:endParaRPr dirty="0"/>
          </a:p>
        </p:txBody>
      </p:sp>
      <p:sp>
        <p:nvSpPr>
          <p:cNvPr id="1758" name="Age…"/>
          <p:cNvSpPr txBox="1"/>
          <p:nvPr/>
        </p:nvSpPr>
        <p:spPr>
          <a:xfrm>
            <a:off x="8541023" y="4773652"/>
            <a:ext cx="2609689"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Metody</a:t>
            </a:r>
          </a:p>
          <a:p>
            <a:pPr>
              <a:defRPr sz="4000" b="1">
                <a:latin typeface="Helvetica"/>
                <a:ea typeface="Helvetica"/>
                <a:cs typeface="Helvetica"/>
                <a:sym typeface="Helvetica"/>
              </a:defRPr>
            </a:pPr>
            <a:r>
              <a:rPr lang="pl-PL" dirty="0"/>
              <a:t>datowania</a:t>
            </a:r>
          </a:p>
        </p:txBody>
      </p:sp>
      <p:sp>
        <p:nvSpPr>
          <p:cNvPr id="1759" name="Apemen"/>
          <p:cNvSpPr txBox="1"/>
          <p:nvPr/>
        </p:nvSpPr>
        <p:spPr>
          <a:xfrm>
            <a:off x="3889005" y="5469354"/>
            <a:ext cx="2636940"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pl-PL" dirty="0"/>
              <a:t>Małpoludy</a:t>
            </a:r>
            <a:endParaRPr dirty="0"/>
          </a:p>
        </p:txBody>
      </p:sp>
      <p:sp>
        <p:nvSpPr>
          <p:cNvPr id="1760" name="Millions…"/>
          <p:cNvSpPr txBox="1"/>
          <p:nvPr/>
        </p:nvSpPr>
        <p:spPr>
          <a:xfrm>
            <a:off x="6428782" y="6530395"/>
            <a:ext cx="2611291"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Miliony lat</a:t>
            </a:r>
            <a:endParaRPr dirty="0"/>
          </a:p>
        </p:txBody>
      </p:sp>
      <p:sp>
        <p:nvSpPr>
          <p:cNvPr id="1761" name="NO…"/>
          <p:cNvSpPr txBox="1"/>
          <p:nvPr/>
        </p:nvSpPr>
        <p:spPr>
          <a:xfrm>
            <a:off x="7744516" y="7217368"/>
            <a:ext cx="2834109"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Nie było</a:t>
            </a:r>
          </a:p>
          <a:p>
            <a:pPr>
              <a:defRPr sz="4000" b="1">
                <a:latin typeface="Helvetica"/>
                <a:ea typeface="Helvetica"/>
                <a:cs typeface="Helvetica"/>
                <a:sym typeface="Helvetica"/>
              </a:defRPr>
            </a:pPr>
            <a:r>
              <a:rPr lang="pl-PL" dirty="0"/>
              <a:t>globalnego</a:t>
            </a:r>
          </a:p>
          <a:p>
            <a:pPr>
              <a:defRPr sz="4000" b="1">
                <a:latin typeface="Helvetica"/>
                <a:ea typeface="Helvetica"/>
                <a:cs typeface="Helvetica"/>
                <a:sym typeface="Helvetica"/>
              </a:defRPr>
            </a:pPr>
            <a:r>
              <a:rPr lang="pl-PL" dirty="0"/>
              <a:t>Potopu</a:t>
            </a:r>
            <a:endParaRPr dirty="0"/>
          </a:p>
        </p:txBody>
      </p:sp>
      <p:sp>
        <p:nvSpPr>
          <p:cNvPr id="12"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8" name="OPERATION SCIENCE"/>
          <p:cNvSpPr txBox="1"/>
          <p:nvPr/>
        </p:nvSpPr>
        <p:spPr>
          <a:xfrm>
            <a:off x="3660335" y="685800"/>
            <a:ext cx="16834738" cy="192360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1" indent="0">
              <a:buClr>
                <a:srgbClr val="B6DE87"/>
              </a:buClr>
              <a:buFont typeface="GoudyTwenty"/>
              <a:defRPr sz="12500">
                <a:solidFill>
                  <a:srgbClr val="E2DEAB"/>
                </a:solidFill>
                <a:latin typeface="+mn-lt"/>
                <a:ea typeface="+mn-ea"/>
                <a:cs typeface="+mn-cs"/>
                <a:sym typeface="GoudyTwenty"/>
              </a:defRPr>
            </a:pPr>
            <a:r>
              <a:rPr lang="pl-PL" dirty="0">
                <a:solidFill>
                  <a:srgbClr val="FFFFFF"/>
                </a:solidFill>
              </a:rPr>
              <a:t>NAUKA OPERACYJNA</a:t>
            </a:r>
            <a:endParaRPr dirty="0">
              <a:solidFill>
                <a:srgbClr val="FEFCDD"/>
              </a:solidFill>
            </a:endParaRPr>
          </a:p>
        </p:txBody>
      </p:sp>
      <p:sp>
        <p:nvSpPr>
          <p:cNvPr id="969" name="“Scientific Method”"/>
          <p:cNvSpPr txBox="1">
            <a:spLocks noGrp="1"/>
          </p:cNvSpPr>
          <p:nvPr>
            <p:ph type="body" sz="quarter" idx="1"/>
          </p:nvPr>
        </p:nvSpPr>
        <p:spPr>
          <a:xfrm>
            <a:off x="1511528" y="2819399"/>
            <a:ext cx="21348701" cy="1778001"/>
          </a:xfrm>
          <a:prstGeom prst="rect">
            <a:avLst/>
          </a:prstGeom>
        </p:spPr>
        <p:txBody>
          <a:bodyPr/>
          <a:lstStyle>
            <a:lvl1pPr algn="ctr">
              <a:lnSpc>
                <a:spcPct val="300000"/>
              </a:lnSpc>
              <a:buClr>
                <a:srgbClr val="F5F5F5"/>
              </a:buClr>
              <a:defRPr>
                <a:effectLst>
                  <a:outerShdw blurRad="38100" dist="38100" dir="2700000" rotWithShape="0">
                    <a:srgbClr val="000000">
                      <a:alpha val="43137"/>
                    </a:srgbClr>
                  </a:outerShdw>
                </a:effectLst>
              </a:defRPr>
            </a:lvl1pPr>
          </a:lstStyle>
          <a:p>
            <a:pPr>
              <a:lnSpc>
                <a:spcPct val="100000"/>
              </a:lnSpc>
            </a:pPr>
            <a:r>
              <a:rPr dirty="0"/>
              <a:t>“</a:t>
            </a:r>
            <a:r>
              <a:rPr lang="pl-PL" dirty="0"/>
              <a:t>Metoda naukowa</a:t>
            </a:r>
            <a:r>
              <a:rPr dirty="0"/>
              <a:t>”</a:t>
            </a:r>
          </a:p>
        </p:txBody>
      </p:sp>
      <p:sp>
        <p:nvSpPr>
          <p:cNvPr id="970" name="Line"/>
          <p:cNvSpPr/>
          <p:nvPr/>
        </p:nvSpPr>
        <p:spPr>
          <a:xfrm>
            <a:off x="6883971" y="4597400"/>
            <a:ext cx="10847834" cy="0"/>
          </a:xfrm>
          <a:prstGeom prst="line">
            <a:avLst/>
          </a:prstGeom>
          <a:blipFill>
            <a:blip r:embed="rId3"/>
          </a:blipFill>
          <a:ln w="114300" cap="rnd">
            <a:solidFill>
              <a:srgbClr val="E2DEAB"/>
            </a:solidFill>
            <a:custDash>
              <a:ds d="100000" sp="200000"/>
            </a:custDash>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71" name="The use of observable, repeatable experiments…"/>
          <p:cNvSpPr txBox="1"/>
          <p:nvPr/>
        </p:nvSpPr>
        <p:spPr>
          <a:xfrm>
            <a:off x="1041400" y="4775091"/>
            <a:ext cx="22453600" cy="7832914"/>
          </a:xfrm>
          <a:prstGeom prst="rect">
            <a:avLst/>
          </a:prstGeom>
          <a:ln w="12700">
            <a:miter lim="400000"/>
          </a:ln>
          <a:extLst>
            <a:ext uri="{C572A759-6A51-4108-AA02-DFA0A04FC94B}">
              <ma14:wrappingTextBoxFlag xmlns:ma14="http://schemas.microsoft.com/office/mac/drawingml/2011/main" val="1"/>
            </a:ext>
          </a:extLst>
        </p:spPr>
        <p:txBody>
          <a:bodyPr wrap="square" lIns="38100" tIns="38100" rIns="38100" bIns="38100">
            <a:spAutoFit/>
          </a:bodyPr>
          <a:lstStyle/>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E2DEAB"/>
                </a:solidFill>
                <a:uFill>
                  <a:solidFill>
                    <a:srgbClr val="E2DEAB"/>
                  </a:solidFill>
                </a:uFill>
              </a:rPr>
              <a:t>Używanie </a:t>
            </a:r>
            <a:r>
              <a:rPr lang="pl-PL" dirty="0">
                <a:solidFill>
                  <a:srgbClr val="F6A029"/>
                </a:solidFill>
                <a:uFill>
                  <a:solidFill>
                    <a:srgbClr val="F6A029"/>
                  </a:solidFill>
                </a:uFill>
              </a:rPr>
              <a:t>obserwowalnych</a:t>
            </a:r>
            <a:r>
              <a:rPr dirty="0">
                <a:solidFill>
                  <a:srgbClr val="F6A029"/>
                </a:solidFill>
                <a:uFill>
                  <a:solidFill>
                    <a:srgbClr val="F6A029"/>
                  </a:solidFill>
                </a:uFill>
              </a:rPr>
              <a:t>, </a:t>
            </a:r>
            <a:r>
              <a:rPr lang="pl-PL" dirty="0">
                <a:solidFill>
                  <a:srgbClr val="F6A029"/>
                </a:solidFill>
                <a:uFill>
                  <a:solidFill>
                    <a:srgbClr val="F6A029"/>
                  </a:solidFill>
                </a:uFill>
              </a:rPr>
              <a:t>powtarzalnych</a:t>
            </a:r>
            <a:r>
              <a:rPr dirty="0">
                <a:solidFill>
                  <a:srgbClr val="F6A029"/>
                </a:solidFill>
                <a:uFill>
                  <a:solidFill>
                    <a:srgbClr val="F6A029"/>
                  </a:solidFill>
                </a:uFill>
              </a:rPr>
              <a:t> </a:t>
            </a:r>
            <a:r>
              <a:rPr lang="pl-PL" dirty="0">
                <a:solidFill>
                  <a:srgbClr val="F6A029"/>
                </a:solidFill>
                <a:uFill>
                  <a:solidFill>
                    <a:srgbClr val="F6A029"/>
                  </a:solidFill>
                </a:uFill>
              </a:rPr>
              <a:t>doświadczeń</a:t>
            </a:r>
            <a:r>
              <a:rPr dirty="0">
                <a:solidFill>
                  <a:srgbClr val="B6DE87"/>
                </a:solidFill>
                <a:uFill>
                  <a:solidFill>
                    <a:srgbClr val="B6DE87"/>
                  </a:solidFill>
                </a:uFill>
              </a:rPr>
              <a:t> </a:t>
            </a:r>
            <a:r>
              <a:rPr lang="pl-PL" dirty="0">
                <a:solidFill>
                  <a:srgbClr val="E2DEAB"/>
                </a:solidFill>
                <a:uFill>
                  <a:solidFill>
                    <a:srgbClr val="E2DEAB"/>
                  </a:solidFill>
                </a:uFill>
              </a:rPr>
              <a:t>w</a:t>
            </a:r>
            <a:r>
              <a:rPr dirty="0">
                <a:solidFill>
                  <a:srgbClr val="E2DEAB"/>
                </a:solidFill>
                <a:uFill>
                  <a:solidFill>
                    <a:srgbClr val="E2DEAB"/>
                  </a:solidFill>
                </a:uFill>
              </a:rPr>
              <a:t> </a:t>
            </a:r>
            <a:r>
              <a:rPr lang="pl-PL" dirty="0">
                <a:solidFill>
                  <a:srgbClr val="F6A029"/>
                </a:solidFill>
                <a:uFill>
                  <a:solidFill>
                    <a:srgbClr val="F6A029"/>
                  </a:solidFill>
                </a:uFill>
              </a:rPr>
              <a:t>kontrolowanym środowisku</a:t>
            </a:r>
            <a:r>
              <a:rPr dirty="0">
                <a:solidFill>
                  <a:srgbClr val="B6DE87"/>
                </a:solidFill>
                <a:uFill>
                  <a:solidFill>
                    <a:srgbClr val="B6DE87"/>
                  </a:solidFill>
                </a:uFill>
              </a:rPr>
              <a:t> </a:t>
            </a:r>
            <a:endParaRPr lang="pl-PL" dirty="0">
              <a:solidFill>
                <a:srgbClr val="B6DE87"/>
              </a:solidFill>
              <a:uFill>
                <a:solidFill>
                  <a:srgbClr val="B6DE87"/>
                </a:solidFill>
              </a:uFill>
            </a:endParaRP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dirty="0">
                <a:solidFill>
                  <a:srgbClr val="F4EDB7"/>
                </a:solidFill>
                <a:uFill>
                  <a:solidFill>
                    <a:srgbClr val="F4EDB7"/>
                  </a:solidFill>
                </a:uFill>
              </a:rPr>
              <a:t>(</a:t>
            </a:r>
            <a:r>
              <a:rPr lang="pl-PL" sz="5400" dirty="0">
                <a:solidFill>
                  <a:srgbClr val="F4EDB7"/>
                </a:solidFill>
                <a:uFill>
                  <a:solidFill>
                    <a:srgbClr val="F4EDB7"/>
                  </a:solidFill>
                </a:uFill>
              </a:rPr>
              <a:t>np.</a:t>
            </a:r>
            <a:r>
              <a:rPr sz="5400" dirty="0">
                <a:solidFill>
                  <a:srgbClr val="F4EDB7"/>
                </a:solidFill>
                <a:uFill>
                  <a:solidFill>
                    <a:srgbClr val="F4EDB7"/>
                  </a:solidFill>
                </a:uFill>
              </a:rPr>
              <a:t> </a:t>
            </a:r>
            <a:r>
              <a:rPr lang="pl-PL" sz="5400" dirty="0">
                <a:solidFill>
                  <a:srgbClr val="F4EDB7"/>
                </a:solidFill>
                <a:uFill>
                  <a:solidFill>
                    <a:srgbClr val="F4EDB7"/>
                  </a:solidFill>
                </a:uFill>
              </a:rPr>
              <a:t>laboratorium</a:t>
            </a:r>
            <a:r>
              <a:rPr dirty="0">
                <a:solidFill>
                  <a:srgbClr val="F4EDB7"/>
                </a:solidFill>
                <a:uFill>
                  <a:solidFill>
                    <a:srgbClr val="F4EDB7"/>
                  </a:solidFill>
                </a:uFill>
              </a:rPr>
              <a:t>)</a:t>
            </a:r>
            <a:r>
              <a:rPr lang="pl-PL" dirty="0">
                <a:solidFill>
                  <a:srgbClr val="F4EDB7"/>
                </a:solidFill>
                <a:uFill>
                  <a:solidFill>
                    <a:srgbClr val="F4EDB7"/>
                  </a:solidFill>
                </a:uFill>
              </a:rPr>
              <a:t>,</a:t>
            </a:r>
            <a:r>
              <a:rPr dirty="0">
                <a:solidFill>
                  <a:srgbClr val="F4EDB7"/>
                </a:solidFill>
                <a:uFill>
                  <a:solidFill>
                    <a:srgbClr val="F4EDB7"/>
                  </a:solidFill>
                </a:uFill>
              </a:rPr>
              <a:t> </a:t>
            </a:r>
            <a:r>
              <a:rPr lang="pl-PL" dirty="0">
                <a:solidFill>
                  <a:srgbClr val="F4EDB7"/>
                </a:solidFill>
                <a:uFill>
                  <a:solidFill>
                    <a:srgbClr val="F4EDB7"/>
                  </a:solidFill>
                </a:uFill>
              </a:rPr>
              <a:t>a</a:t>
            </a:r>
            <a:r>
              <a:rPr lang="pl-PL" dirty="0">
                <a:solidFill>
                  <a:srgbClr val="E2DEAB"/>
                </a:solidFill>
                <a:uFill>
                  <a:solidFill>
                    <a:srgbClr val="E2DEAB"/>
                  </a:solidFill>
                </a:uFill>
              </a:rPr>
              <a:t>by</a:t>
            </a:r>
            <a:r>
              <a:rPr dirty="0">
                <a:solidFill>
                  <a:srgbClr val="E2DEAB"/>
                </a:solidFill>
                <a:uFill>
                  <a:solidFill>
                    <a:srgbClr val="E2DEAB"/>
                  </a:solidFill>
                </a:uFill>
              </a:rPr>
              <a:t> </a:t>
            </a:r>
            <a:r>
              <a:rPr lang="pl-PL" dirty="0">
                <a:solidFill>
                  <a:srgbClr val="E2DEAB"/>
                </a:solidFill>
                <a:uFill>
                  <a:solidFill>
                    <a:srgbClr val="E2DEAB"/>
                  </a:solidFill>
                </a:uFill>
              </a:rPr>
              <a:t>zrozumieć jak wszystko</a:t>
            </a:r>
            <a:r>
              <a:rPr dirty="0">
                <a:solidFill>
                  <a:srgbClr val="E2DEAB"/>
                </a:solidFill>
                <a:uFill>
                  <a:solidFill>
                    <a:srgbClr val="E2DEAB"/>
                  </a:solidFill>
                </a:uFill>
              </a:rPr>
              <a:t> </a:t>
            </a:r>
            <a:r>
              <a:rPr lang="pl-PL" dirty="0">
                <a:solidFill>
                  <a:srgbClr val="F6A029"/>
                </a:solidFill>
                <a:uFill>
                  <a:solidFill>
                    <a:srgbClr val="F6A029"/>
                  </a:solidFill>
                </a:uFill>
              </a:rPr>
              <a:t>działa </a:t>
            </a: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F6A029"/>
                </a:solidFill>
                <a:uFill>
                  <a:solidFill>
                    <a:srgbClr val="F6A029"/>
                  </a:solidFill>
                </a:uFill>
              </a:rPr>
              <a:t>lub funkcjonuje </a:t>
            </a:r>
            <a:r>
              <a:rPr lang="pl-PL" dirty="0">
                <a:solidFill>
                  <a:srgbClr val="E2DEAB"/>
                </a:solidFill>
                <a:uFill>
                  <a:solidFill>
                    <a:srgbClr val="E2DEAB"/>
                  </a:solidFill>
                </a:uFill>
              </a:rPr>
              <a:t>w</a:t>
            </a:r>
            <a:r>
              <a:rPr dirty="0">
                <a:solidFill>
                  <a:srgbClr val="E2DEAB"/>
                </a:solidFill>
                <a:uFill>
                  <a:solidFill>
                    <a:srgbClr val="E2DEAB"/>
                  </a:solidFill>
                </a:uFill>
              </a:rPr>
              <a:t> </a:t>
            </a:r>
            <a:r>
              <a:rPr lang="pl-PL" dirty="0">
                <a:solidFill>
                  <a:srgbClr val="F6A029"/>
                </a:solidFill>
                <a:uFill>
                  <a:solidFill>
                    <a:srgbClr val="F6A029"/>
                  </a:solidFill>
                </a:uFill>
              </a:rPr>
              <a:t>obecnym</a:t>
            </a:r>
            <a:r>
              <a:rPr dirty="0"/>
              <a:t> </a:t>
            </a:r>
            <a:r>
              <a:rPr lang="pl-PL" dirty="0">
                <a:solidFill>
                  <a:srgbClr val="E2DEAB"/>
                </a:solidFill>
                <a:uFill>
                  <a:solidFill>
                    <a:srgbClr val="E2DEAB"/>
                  </a:solidFill>
                </a:uFill>
              </a:rPr>
              <a:t>świecie fizycznym,</a:t>
            </a:r>
            <a:endParaRPr dirty="0">
              <a:solidFill>
                <a:srgbClr val="E2DEAB"/>
              </a:solidFill>
              <a:uFill>
                <a:solidFill>
                  <a:srgbClr val="E2DEAB"/>
                </a:solidFill>
              </a:uFill>
            </a:endParaRPr>
          </a:p>
          <a:p>
            <a:pPr lvl="1" indent="0" defTabSz="914400">
              <a:buClr>
                <a:srgbClr val="F5F5F5"/>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lang="pl-PL" dirty="0">
                <a:solidFill>
                  <a:srgbClr val="E2DEAB"/>
                </a:solidFill>
                <a:uFill>
                  <a:solidFill>
                    <a:srgbClr val="E2DEAB"/>
                  </a:solidFill>
                </a:uFill>
              </a:rPr>
              <a:t>w celu znalezienia</a:t>
            </a:r>
            <a:r>
              <a:rPr dirty="0">
                <a:solidFill>
                  <a:srgbClr val="E2DEAB"/>
                </a:solidFill>
                <a:uFill>
                  <a:solidFill>
                    <a:srgbClr val="E2DEAB"/>
                  </a:solidFill>
                </a:uFill>
              </a:rPr>
              <a:t> </a:t>
            </a:r>
            <a:r>
              <a:rPr lang="pl-PL" dirty="0">
                <a:solidFill>
                  <a:srgbClr val="F6A029"/>
                </a:solidFill>
                <a:uFill>
                  <a:solidFill>
                    <a:srgbClr val="F6A029"/>
                  </a:solidFill>
                </a:uFill>
              </a:rPr>
              <a:t>lekarstw na choroby</a:t>
            </a:r>
            <a:r>
              <a:rPr dirty="0">
                <a:solidFill>
                  <a:srgbClr val="E2DEAB"/>
                </a:solidFill>
                <a:uFill>
                  <a:solidFill>
                    <a:srgbClr val="E2DEAB"/>
                  </a:solidFill>
                </a:uFill>
              </a:rPr>
              <a:t>,</a:t>
            </a:r>
            <a:r>
              <a:rPr lang="pl-PL" dirty="0">
                <a:solidFill>
                  <a:srgbClr val="E2DEAB"/>
                </a:solidFill>
                <a:uFill>
                  <a:solidFill>
                    <a:srgbClr val="E2DEAB"/>
                  </a:solidFill>
                </a:uFill>
              </a:rPr>
              <a:t> tworzenia</a:t>
            </a:r>
            <a:r>
              <a:rPr dirty="0">
                <a:solidFill>
                  <a:srgbClr val="E2DEAB"/>
                </a:solidFill>
                <a:uFill>
                  <a:solidFill>
                    <a:srgbClr val="E2DEAB"/>
                  </a:solidFill>
                </a:uFill>
              </a:rPr>
              <a:t> </a:t>
            </a:r>
            <a:r>
              <a:rPr lang="pl-PL" dirty="0">
                <a:solidFill>
                  <a:srgbClr val="F6A029"/>
                </a:solidFill>
                <a:uFill>
                  <a:solidFill>
                    <a:srgbClr val="F6A029"/>
                  </a:solidFill>
                </a:uFill>
              </a:rPr>
              <a:t>nowych technologii</a:t>
            </a:r>
            <a:r>
              <a:rPr lang="pl-PL" dirty="0">
                <a:solidFill>
                  <a:srgbClr val="E2DEAB"/>
                </a:solidFill>
                <a:uFill>
                  <a:solidFill>
                    <a:srgbClr val="E2DEAB"/>
                  </a:solidFill>
                </a:uFill>
              </a:rPr>
              <a:t> czy </a:t>
            </a:r>
            <a:r>
              <a:rPr lang="pl-PL" dirty="0">
                <a:solidFill>
                  <a:srgbClr val="F6A029"/>
                </a:solidFill>
                <a:uFill>
                  <a:solidFill>
                    <a:srgbClr val="F6A029"/>
                  </a:solidFill>
                </a:uFill>
              </a:rPr>
              <a:t>umieszczenia człowieka na księżycu</a:t>
            </a:r>
            <a:r>
              <a:rPr dirty="0">
                <a:solidFill>
                  <a:srgbClr val="E2DEAB"/>
                </a:solidFill>
                <a:uFill>
                  <a:solidFill>
                    <a:srgbClr val="E2DEAB"/>
                  </a:solidFill>
                </a:uFill>
              </a:rPr>
              <a:t> </a:t>
            </a:r>
            <a:r>
              <a:rPr lang="pl-PL" dirty="0" err="1">
                <a:solidFill>
                  <a:srgbClr val="E2DEAB"/>
                </a:solidFill>
                <a:uFill>
                  <a:solidFill>
                    <a:srgbClr val="E2DEAB"/>
                  </a:solidFill>
                </a:uFill>
              </a:rPr>
              <a:t>itd</a:t>
            </a:r>
            <a:r>
              <a:rPr dirty="0">
                <a:solidFill>
                  <a:srgbClr val="E2DEAB"/>
                </a:solidFill>
                <a:uFill>
                  <a:solidFill>
                    <a:srgbClr val="E2DEAB"/>
                  </a:solidFill>
                </a:uFill>
              </a:rPr>
              <a:t>.</a:t>
            </a:r>
          </a:p>
        </p:txBody>
      </p:sp>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69">
                                            <p:bg/>
                                          </p:spTgt>
                                        </p:tgtEl>
                                        <p:attrNameLst>
                                          <p:attrName>style.visibility</p:attrName>
                                        </p:attrNameLst>
                                      </p:cBhvr>
                                      <p:to>
                                        <p:strVal val="visible"/>
                                      </p:to>
                                    </p:set>
                                    <p:animEffect transition="in" filter="dissolve">
                                      <p:cBhvr>
                                        <p:cTn id="7" dur="500"/>
                                        <p:tgtEl>
                                          <p:spTgt spid="969">
                                            <p:bg/>
                                          </p:spTgt>
                                        </p:tgtEl>
                                      </p:cBhvr>
                                    </p:animEffect>
                                  </p:childTnLst>
                                </p:cTn>
                              </p:par>
                              <p:par>
                                <p:cTn id="8" presetID="9" presetClass="entr" presetSubtype="0" fill="hold" grpId="1" nodeType="withEffect">
                                  <p:stCondLst>
                                    <p:cond delay="0"/>
                                  </p:stCondLst>
                                  <p:iterate>
                                    <p:tmAbs val="0"/>
                                  </p:iterate>
                                  <p:childTnLst>
                                    <p:set>
                                      <p:cBhvr>
                                        <p:cTn id="9" fill="hold"/>
                                        <p:tgtEl>
                                          <p:spTgt spid="969">
                                            <p:txEl>
                                              <p:pRg st="0" end="0"/>
                                            </p:txEl>
                                          </p:spTgt>
                                        </p:tgtEl>
                                        <p:attrNameLst>
                                          <p:attrName>style.visibility</p:attrName>
                                        </p:attrNameLst>
                                      </p:cBhvr>
                                      <p:to>
                                        <p:strVal val="visible"/>
                                      </p:to>
                                    </p:set>
                                    <p:animEffect transition="in" filter="dissolve">
                                      <p:cBhvr>
                                        <p:cTn id="10" dur="500"/>
                                        <p:tgtEl>
                                          <p:spTgt spid="969">
                                            <p:txEl>
                                              <p:pRg st="0" end="0"/>
                                            </p:txEl>
                                          </p:spTgt>
                                        </p:tgtEl>
                                      </p:cBhvr>
                                    </p:animEffect>
                                  </p:childTnLst>
                                </p:cTn>
                              </p:par>
                            </p:childTnLst>
                          </p:cTn>
                        </p:par>
                        <p:par>
                          <p:cTn id="11" fill="hold">
                            <p:stCondLst>
                              <p:cond delay="500"/>
                            </p:stCondLst>
                            <p:childTnLst>
                              <p:par>
                                <p:cTn id="12" presetID="9" presetClass="entr" fill="hold" grpId="2" nodeType="afterEffect">
                                  <p:stCondLst>
                                    <p:cond delay="0"/>
                                  </p:stCondLst>
                                  <p:iterate>
                                    <p:tmAbs val="0"/>
                                  </p:iterate>
                                  <p:childTnLst>
                                    <p:set>
                                      <p:cBhvr>
                                        <p:cTn id="13" fill="hold"/>
                                        <p:tgtEl>
                                          <p:spTgt spid="970"/>
                                        </p:tgtEl>
                                        <p:attrNameLst>
                                          <p:attrName>style.visibility</p:attrName>
                                        </p:attrNameLst>
                                      </p:cBhvr>
                                      <p:to>
                                        <p:strVal val="visible"/>
                                      </p:to>
                                    </p:set>
                                    <p:animEffect transition="in" filter="dissolve">
                                      <p:cBhvr>
                                        <p:cTn id="14" dur="500"/>
                                        <p:tgtEl>
                                          <p:spTgt spid="97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3" nodeType="clickEffect">
                                  <p:stCondLst>
                                    <p:cond delay="0"/>
                                  </p:stCondLst>
                                  <p:iterate>
                                    <p:tmAbs val="0"/>
                                  </p:iterate>
                                  <p:childTnLst>
                                    <p:set>
                                      <p:cBhvr>
                                        <p:cTn id="18" fill="hold"/>
                                        <p:tgtEl>
                                          <p:spTgt spid="971"/>
                                        </p:tgtEl>
                                        <p:attrNameLst>
                                          <p:attrName>style.visibility</p:attrName>
                                        </p:attrNameLst>
                                      </p:cBhvr>
                                      <p:to>
                                        <p:strVal val="visible"/>
                                      </p:to>
                                    </p:set>
                                    <p:animEffect transition="in" filter="dissolve">
                                      <p:cBhvr>
                                        <p:cTn id="19"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 grpId="1" build="p" bldLvl="5" animBg="1" advAuto="0"/>
      <p:bldP spid="970" grpId="2" animBg="1" advAuto="0"/>
      <p:bldP spid="971" grpId="3"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 name="KNwide Slides to layer for translation 2017 Feb 3.063.jpg" descr="KNwide Slides to layer for translation 2017 Feb 3.06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66" name="Creation"/>
          <p:cNvSpPr txBox="1"/>
          <p:nvPr/>
        </p:nvSpPr>
        <p:spPr>
          <a:xfrm>
            <a:off x="17628364" y="7991777"/>
            <a:ext cx="202299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dirty="0"/>
              <a:t>Służba</a:t>
            </a:r>
            <a:endParaRPr dirty="0"/>
          </a:p>
        </p:txBody>
      </p:sp>
      <p:sp>
        <p:nvSpPr>
          <p:cNvPr id="1767" name="Ministry"/>
          <p:cNvSpPr txBox="1"/>
          <p:nvPr/>
        </p:nvSpPr>
        <p:spPr>
          <a:xfrm>
            <a:off x="17073729" y="9379882"/>
            <a:ext cx="31322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3200" dirty="0"/>
              <a:t>kreacjonistyczna</a:t>
            </a:r>
            <a:endParaRPr sz="3200" dirty="0"/>
          </a:p>
        </p:txBody>
      </p:sp>
      <p:sp>
        <p:nvSpPr>
          <p:cNvPr id="1768" name="WARNING! WARNING! WARNING!"/>
          <p:cNvSpPr txBox="1"/>
          <p:nvPr/>
        </p:nvSpPr>
        <p:spPr>
          <a:xfrm>
            <a:off x="16253554" y="3078757"/>
            <a:ext cx="2268250"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solidFill>
                  <a:srgbClr val="F22D2B"/>
                </a:solidFill>
                <a:latin typeface="Helvetica"/>
                <a:ea typeface="Helvetica"/>
                <a:cs typeface="Helvetica"/>
                <a:sym typeface="Helvetica"/>
              </a:defRPr>
            </a:pPr>
            <a:r>
              <a:rPr lang="pl-PL" dirty="0"/>
              <a:t>UWAGA</a:t>
            </a:r>
            <a:r>
              <a:rPr dirty="0"/>
              <a:t>!</a:t>
            </a:r>
            <a:br>
              <a:rPr dirty="0"/>
            </a:br>
            <a:r>
              <a:rPr lang="pl-PL" dirty="0"/>
              <a:t>UWAGA</a:t>
            </a:r>
            <a:r>
              <a:rPr dirty="0"/>
              <a:t>!</a:t>
            </a:r>
            <a:br>
              <a:rPr dirty="0"/>
            </a:br>
            <a:r>
              <a:rPr lang="pl-PL" dirty="0"/>
              <a:t>UWAGA</a:t>
            </a:r>
            <a:r>
              <a:rPr dirty="0"/>
              <a:t>!</a:t>
            </a:r>
          </a:p>
        </p:txBody>
      </p:sp>
      <p:sp>
        <p:nvSpPr>
          <p:cNvPr id="13" name="Evolution"/>
          <p:cNvSpPr txBox="1"/>
          <p:nvPr/>
        </p:nvSpPr>
        <p:spPr>
          <a:xfrm>
            <a:off x="6291852" y="3754456"/>
            <a:ext cx="2125582" cy="13336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pl-PL" dirty="0"/>
              <a:t>Teoria </a:t>
            </a:r>
          </a:p>
          <a:p>
            <a:r>
              <a:rPr lang="pl-PL" dirty="0"/>
              <a:t>ewolucji</a:t>
            </a:r>
            <a:endParaRPr dirty="0"/>
          </a:p>
        </p:txBody>
      </p:sp>
      <p:sp>
        <p:nvSpPr>
          <p:cNvPr id="14" name="Age…"/>
          <p:cNvSpPr txBox="1"/>
          <p:nvPr/>
        </p:nvSpPr>
        <p:spPr>
          <a:xfrm>
            <a:off x="8526145" y="4834649"/>
            <a:ext cx="2609690"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Metody</a:t>
            </a:r>
          </a:p>
          <a:p>
            <a:pPr>
              <a:defRPr sz="4000" b="1">
                <a:latin typeface="Helvetica"/>
                <a:ea typeface="Helvetica"/>
                <a:cs typeface="Helvetica"/>
                <a:sym typeface="Helvetica"/>
              </a:defRPr>
            </a:pPr>
            <a:r>
              <a:rPr lang="pl-PL" dirty="0"/>
              <a:t>datowania</a:t>
            </a:r>
          </a:p>
          <a:p>
            <a:pPr>
              <a:defRPr sz="4000" b="1">
                <a:latin typeface="Helvetica"/>
                <a:ea typeface="Helvetica"/>
                <a:cs typeface="Helvetica"/>
                <a:sym typeface="Helvetica"/>
              </a:defRPr>
            </a:pPr>
            <a:endParaRPr dirty="0"/>
          </a:p>
        </p:txBody>
      </p:sp>
      <p:sp>
        <p:nvSpPr>
          <p:cNvPr id="15" name="Apemen"/>
          <p:cNvSpPr txBox="1"/>
          <p:nvPr/>
        </p:nvSpPr>
        <p:spPr>
          <a:xfrm>
            <a:off x="3889005" y="5469354"/>
            <a:ext cx="2636940"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b="1">
                <a:latin typeface="Helvetica"/>
                <a:ea typeface="Helvetica"/>
                <a:cs typeface="Helvetica"/>
                <a:sym typeface="Helvetica"/>
              </a:defRPr>
            </a:lvl1pPr>
          </a:lstStyle>
          <a:p>
            <a:r>
              <a:rPr lang="pl-PL" dirty="0"/>
              <a:t>Małpoludy</a:t>
            </a:r>
            <a:endParaRPr dirty="0"/>
          </a:p>
        </p:txBody>
      </p:sp>
      <p:sp>
        <p:nvSpPr>
          <p:cNvPr id="16" name="Millions…"/>
          <p:cNvSpPr txBox="1"/>
          <p:nvPr/>
        </p:nvSpPr>
        <p:spPr>
          <a:xfrm>
            <a:off x="6428782" y="6530395"/>
            <a:ext cx="2611291"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Miliony lat</a:t>
            </a:r>
            <a:endParaRPr dirty="0"/>
          </a:p>
        </p:txBody>
      </p:sp>
      <p:sp>
        <p:nvSpPr>
          <p:cNvPr id="17" name="NO…"/>
          <p:cNvSpPr txBox="1"/>
          <p:nvPr/>
        </p:nvSpPr>
        <p:spPr>
          <a:xfrm>
            <a:off x="7744516" y="7217368"/>
            <a:ext cx="2834109"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000" b="1">
                <a:latin typeface="Helvetica"/>
                <a:ea typeface="Helvetica"/>
                <a:cs typeface="Helvetica"/>
                <a:sym typeface="Helvetica"/>
              </a:defRPr>
            </a:pPr>
            <a:r>
              <a:rPr lang="pl-PL" dirty="0"/>
              <a:t>Nie było</a:t>
            </a:r>
          </a:p>
          <a:p>
            <a:pPr>
              <a:defRPr sz="4000" b="1">
                <a:latin typeface="Helvetica"/>
                <a:ea typeface="Helvetica"/>
                <a:cs typeface="Helvetica"/>
                <a:sym typeface="Helvetica"/>
              </a:defRPr>
            </a:pPr>
            <a:r>
              <a:rPr lang="pl-PL" dirty="0"/>
              <a:t>globalnego</a:t>
            </a:r>
          </a:p>
          <a:p>
            <a:pPr>
              <a:defRPr sz="4000" b="1">
                <a:latin typeface="Helvetica"/>
                <a:ea typeface="Helvetica"/>
                <a:cs typeface="Helvetica"/>
                <a:sym typeface="Helvetica"/>
              </a:defRPr>
            </a:pPr>
            <a:r>
              <a:rPr lang="pl-PL" dirty="0"/>
              <a:t>Potopu</a:t>
            </a:r>
            <a:endParaRPr dirty="0"/>
          </a:p>
        </p:txBody>
      </p:sp>
      <p:sp>
        <p:nvSpPr>
          <p:cNvPr id="18"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Creation"/>
          <p:cNvSpPr txBox="1"/>
          <p:nvPr/>
        </p:nvSpPr>
        <p:spPr>
          <a:xfrm>
            <a:off x="17501596" y="7973375"/>
            <a:ext cx="2436408"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Creation</a:t>
            </a:r>
          </a:p>
        </p:txBody>
      </p:sp>
      <p:sp>
        <p:nvSpPr>
          <p:cNvPr id="1777" name="Ministry"/>
          <p:cNvSpPr txBox="1"/>
          <p:nvPr/>
        </p:nvSpPr>
        <p:spPr>
          <a:xfrm>
            <a:off x="17509504" y="9230675"/>
            <a:ext cx="2420593" cy="89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t>Ministry</a:t>
            </a:r>
          </a:p>
        </p:txBody>
      </p:sp>
      <p:pic>
        <p:nvPicPr>
          <p:cNvPr id="1778" name="KNwide Slides to layer for translation 2017 Feb 3.064.jpg" descr="KNwide Slides to layer for translation 2017 Feb 3.06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80" name="Creation"/>
          <p:cNvSpPr txBox="1"/>
          <p:nvPr/>
        </p:nvSpPr>
        <p:spPr>
          <a:xfrm>
            <a:off x="17708306" y="7991777"/>
            <a:ext cx="2022990" cy="8566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dirty="0"/>
              <a:t>Służba</a:t>
            </a:r>
            <a:endParaRPr dirty="0"/>
          </a:p>
        </p:txBody>
      </p:sp>
      <p:sp>
        <p:nvSpPr>
          <p:cNvPr id="1781" name="Ministry"/>
          <p:cNvSpPr txBox="1"/>
          <p:nvPr/>
        </p:nvSpPr>
        <p:spPr>
          <a:xfrm>
            <a:off x="17153673" y="9379882"/>
            <a:ext cx="3132268"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atin typeface="Chalkboard"/>
                <a:ea typeface="Chalkboard"/>
                <a:cs typeface="Chalkboard"/>
                <a:sym typeface="Chalkboard"/>
              </a:defRPr>
            </a:lvl1pPr>
          </a:lstStyle>
          <a:p>
            <a:r>
              <a:rPr lang="pl-PL" sz="3200" dirty="0"/>
              <a:t>kreacjonistyczna</a:t>
            </a:r>
            <a:endParaRPr sz="3200" dirty="0"/>
          </a:p>
        </p:txBody>
      </p:sp>
      <p:sp>
        <p:nvSpPr>
          <p:cNvPr id="9" name="COME TO…"/>
          <p:cNvSpPr txBox="1"/>
          <p:nvPr/>
        </p:nvSpPr>
        <p:spPr>
          <a:xfrm>
            <a:off x="14605486" y="1269953"/>
            <a:ext cx="5600892" cy="2811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latin typeface="Trebuchet MS"/>
                <a:ea typeface="Trebuchet MS"/>
                <a:cs typeface="Trebuchet MS"/>
                <a:sym typeface="Trebuchet MS"/>
              </a:defRPr>
            </a:pPr>
            <a:r>
              <a:rPr lang="pl-PL" sz="4400" dirty="0"/>
              <a:t>PRZYJDŹ DO </a:t>
            </a:r>
          </a:p>
          <a:p>
            <a:pPr>
              <a:defRPr sz="4600">
                <a:latin typeface="Trebuchet MS"/>
                <a:ea typeface="Trebuchet MS"/>
                <a:cs typeface="Trebuchet MS"/>
                <a:sym typeface="Trebuchet MS"/>
              </a:defRPr>
            </a:pPr>
            <a:r>
              <a:rPr lang="pl-PL" sz="4400" dirty="0"/>
              <a:t>JEZUSA</a:t>
            </a:r>
            <a:r>
              <a:rPr sz="4400" dirty="0"/>
              <a:t>! </a:t>
            </a:r>
            <a:r>
              <a:rPr lang="pl-PL" sz="4400" dirty="0"/>
              <a:t>PRZYJDŹ DO </a:t>
            </a:r>
          </a:p>
          <a:p>
            <a:pPr>
              <a:defRPr sz="4600">
                <a:latin typeface="Trebuchet MS"/>
                <a:ea typeface="Trebuchet MS"/>
                <a:cs typeface="Trebuchet MS"/>
                <a:sym typeface="Trebuchet MS"/>
              </a:defRPr>
            </a:pPr>
            <a:r>
              <a:rPr lang="pl-PL" sz="4400" dirty="0"/>
              <a:t>KRZYŻA I</a:t>
            </a:r>
            <a:r>
              <a:rPr sz="4400" dirty="0"/>
              <a:t> </a:t>
            </a:r>
            <a:r>
              <a:rPr lang="pl-PL" sz="4400" dirty="0"/>
              <a:t>ZOSTAŃ</a:t>
            </a:r>
            <a:endParaRPr sz="4400" dirty="0"/>
          </a:p>
          <a:p>
            <a:pPr>
              <a:defRPr sz="4600">
                <a:latin typeface="Trebuchet MS"/>
                <a:ea typeface="Trebuchet MS"/>
                <a:cs typeface="Trebuchet MS"/>
                <a:sym typeface="Trebuchet MS"/>
              </a:defRPr>
            </a:pPr>
            <a:r>
              <a:rPr lang="pl-PL" sz="4400" dirty="0"/>
              <a:t>ZBAWIONY</a:t>
            </a:r>
            <a:r>
              <a:rPr sz="4400" dirty="0"/>
              <a:t>!</a:t>
            </a:r>
          </a:p>
        </p:txBody>
      </p:sp>
      <p:sp>
        <p:nvSpPr>
          <p:cNvPr id="10" name="GENESIS"/>
          <p:cNvSpPr txBox="1"/>
          <p:nvPr/>
        </p:nvSpPr>
        <p:spPr>
          <a:xfrm>
            <a:off x="4525680" y="11050040"/>
            <a:ext cx="15493024"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400">
                <a:solidFill>
                  <a:srgbClr val="FFFFFF"/>
                </a:solidFill>
                <a:latin typeface="Arial Black"/>
                <a:ea typeface="Arial Black"/>
                <a:cs typeface="Arial Black"/>
                <a:sym typeface="Arial Black"/>
              </a:defRPr>
            </a:lvl1pPr>
          </a:lstStyle>
          <a:p>
            <a:r>
              <a:rPr lang="pl-PL" sz="12000" dirty="0"/>
              <a:t>KSIĘGA RODZAJU</a:t>
            </a:r>
            <a:endParaRPr sz="12000" dirty="0"/>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2 Corinthians 10:4–5"/>
          <p:cNvSpPr txBox="1">
            <a:spLocks noGrp="1"/>
          </p:cNvSpPr>
          <p:nvPr>
            <p:ph type="ctrTitle"/>
          </p:nvPr>
        </p:nvSpPr>
        <p:spPr>
          <a:xfrm>
            <a:off x="762000" y="1016000"/>
            <a:ext cx="21844000" cy="1727200"/>
          </a:xfrm>
          <a:prstGeom prst="rect">
            <a:avLst/>
          </a:prstGeom>
        </p:spPr>
        <p:txBody>
          <a:bodyPr/>
          <a:lstStyle>
            <a:lvl1pPr defTabSz="914400">
              <a:defRPr sz="11700">
                <a:effectLst>
                  <a:outerShdw blurRad="38100" dist="38100" dir="2700000" rotWithShape="0">
                    <a:srgbClr val="000000">
                      <a:alpha val="43137"/>
                    </a:srgbClr>
                  </a:outerShdw>
                </a:effectLst>
                <a:uFill>
                  <a:solidFill>
                    <a:srgbClr val="E2DEAB"/>
                  </a:solidFill>
                </a:uFill>
              </a:defRPr>
            </a:lvl1pPr>
          </a:lstStyle>
          <a:p>
            <a:r>
              <a:rPr sz="10500" dirty="0"/>
              <a:t>2 </a:t>
            </a:r>
            <a:r>
              <a:rPr lang="pl-PL" sz="10500" dirty="0"/>
              <a:t>List do Koryntian</a:t>
            </a:r>
            <a:r>
              <a:rPr sz="10500" dirty="0"/>
              <a:t> 10:4–5</a:t>
            </a:r>
          </a:p>
        </p:txBody>
      </p:sp>
      <p:sp>
        <p:nvSpPr>
          <p:cNvPr id="954" name="4 For the weapons of our warfare are not of the flesh, but divinely powerful for the destruction of fortresses.…"/>
          <p:cNvSpPr txBox="1">
            <a:spLocks noGrp="1"/>
          </p:cNvSpPr>
          <p:nvPr>
            <p:ph type="subTitle" idx="1"/>
          </p:nvPr>
        </p:nvSpPr>
        <p:spPr>
          <a:xfrm>
            <a:off x="1765300" y="2971800"/>
            <a:ext cx="21348700" cy="9728200"/>
          </a:xfrm>
          <a:prstGeom prst="rect">
            <a:avLst/>
          </a:prstGeom>
        </p:spPr>
        <p:txBody>
          <a:bodyPr>
            <a:normAutofit/>
          </a:bodyPr>
          <a:lstStyle/>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4</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rgbClr val="FFFFCC"/>
                </a:solidFill>
              </a:rPr>
              <a:t>Gdyż oręż nasz, którym</a:t>
            </a:r>
            <a:r>
              <a:rPr lang="pl-PL" dirty="0">
                <a:solidFill>
                  <a:srgbClr val="FFFFFF"/>
                </a:solidFill>
              </a:rPr>
              <a:t> </a:t>
            </a:r>
            <a:r>
              <a:rPr lang="pl-PL" dirty="0">
                <a:solidFill>
                  <a:srgbClr val="FFC000"/>
                </a:solidFill>
              </a:rPr>
              <a:t>walczymy</a:t>
            </a:r>
            <a:r>
              <a:rPr lang="pl-PL" dirty="0">
                <a:solidFill>
                  <a:srgbClr val="FFFFFF"/>
                </a:solidFill>
              </a:rPr>
              <a:t>, </a:t>
            </a:r>
            <a:r>
              <a:rPr lang="pl-PL" dirty="0">
                <a:solidFill>
                  <a:srgbClr val="FFFFCC"/>
                </a:solidFill>
              </a:rPr>
              <a:t>nie jest     	cielesny, lecz ma moc burzenia warowni dla 	sprawy Bożej; nim też unicestwiamy </a:t>
            </a:r>
            <a:r>
              <a:rPr lang="pl-PL" dirty="0">
                <a:solidFill>
                  <a:srgbClr val="FFC000"/>
                </a:solidFill>
              </a:rPr>
              <a:t>złe zamysły</a:t>
            </a:r>
            <a:r>
              <a:rPr dirty="0">
                <a:solidFill>
                  <a:srgbClr val="E2DEAB"/>
                </a:solidFill>
                <a:uFill>
                  <a:solidFill>
                    <a:srgbClr val="E2DEAB"/>
                  </a:solidFill>
                </a:uFill>
              </a:rPr>
              <a:t>.</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sz="3600" dirty="0">
                <a:solidFill>
                  <a:srgbClr val="E2DEAB"/>
                </a:solidFill>
                <a:uFill>
                  <a:solidFill>
                    <a:srgbClr val="E2DEAB"/>
                  </a:solidFill>
                </a:uFill>
              </a:rPr>
              <a:t>5</a:t>
            </a:r>
            <a:r>
              <a:rPr dirty="0">
                <a:solidFill>
                  <a:srgbClr val="E2DEAB"/>
                </a:solidFill>
                <a:uFill>
                  <a:solidFill>
                    <a:srgbClr val="E2DEAB"/>
                  </a:solidFill>
                </a:uFill>
              </a:rPr>
              <a:t> </a:t>
            </a:r>
            <a:r>
              <a:rPr lang="pl-PL" dirty="0">
                <a:solidFill>
                  <a:srgbClr val="E2DEAB"/>
                </a:solidFill>
                <a:uFill>
                  <a:solidFill>
                    <a:srgbClr val="E2DEAB"/>
                  </a:solidFill>
                </a:uFill>
              </a:rPr>
              <a:t>	</a:t>
            </a:r>
            <a:r>
              <a:rPr lang="pl-PL" dirty="0">
                <a:solidFill>
                  <a:srgbClr val="FFFFCC"/>
                </a:solidFill>
              </a:rPr>
              <a:t>I</a:t>
            </a:r>
            <a:r>
              <a:rPr lang="pl-PL" dirty="0"/>
              <a:t> </a:t>
            </a:r>
            <a:r>
              <a:rPr lang="pl-PL" dirty="0">
                <a:solidFill>
                  <a:srgbClr val="FFC000"/>
                </a:solidFill>
              </a:rPr>
              <a:t>wszelką pychę, podnoszącą się przeciw 	poznaniu Boga</a:t>
            </a:r>
            <a:r>
              <a:rPr lang="pl-PL" dirty="0">
                <a:solidFill>
                  <a:srgbClr val="FFFFCC"/>
                </a:solidFill>
              </a:rPr>
              <a:t>, i zmuszamy </a:t>
            </a:r>
            <a:r>
              <a:rPr lang="pl-PL" dirty="0">
                <a:solidFill>
                  <a:srgbClr val="FFC000"/>
                </a:solidFill>
              </a:rPr>
              <a:t>wszelką myśl</a:t>
            </a:r>
            <a:r>
              <a:rPr lang="pl-PL" dirty="0"/>
              <a:t> </a:t>
            </a:r>
          </a:p>
          <a:p>
            <a:pPr defTabSz="914400">
              <a:buClr>
                <a:srgbClr val="F5F5F5"/>
              </a:buClr>
              <a:defRPr>
                <a:solidFill>
                  <a:srgbClr val="F5F5F5"/>
                </a:solidFill>
                <a:effectLst>
                  <a:outerShdw blurRad="38100" dist="38100" dir="2700000" rotWithShape="0">
                    <a:srgbClr val="000000">
                      <a:alpha val="43137"/>
                    </a:srgbClr>
                  </a:outerShdw>
                </a:effectLst>
                <a:uFill>
                  <a:solidFill>
                    <a:srgbClr val="F5F5F5"/>
                  </a:solidFill>
                </a:uFill>
              </a:defRPr>
            </a:pPr>
            <a:r>
              <a:rPr lang="pl-PL" dirty="0">
                <a:solidFill>
                  <a:srgbClr val="FFFFCC"/>
                </a:solidFill>
              </a:rPr>
              <a:t>	do poddania się w posłuszeństwo Chrystusowi.</a:t>
            </a:r>
            <a:endParaRPr dirty="0">
              <a:solidFill>
                <a:srgbClr val="FFFFCC"/>
              </a:solidFill>
              <a:uFill>
                <a:solidFill>
                  <a:srgbClr val="E2DEAB"/>
                </a:solidFill>
              </a:uFill>
            </a:endParaRPr>
          </a:p>
        </p:txBody>
      </p:sp>
    </p:spTree>
    <p:extLst>
      <p:ext uri="{BB962C8B-B14F-4D97-AF65-F5344CB8AC3E}">
        <p14:creationId xmlns:p14="http://schemas.microsoft.com/office/powerpoint/2010/main" val="49473398"/>
      </p:ext>
    </p:extLst>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9" name="image71.png" descr="image71.png"/>
          <p:cNvPicPr>
            <a:picLocks noChangeAspect="1"/>
          </p:cNvPicPr>
          <p:nvPr/>
        </p:nvPicPr>
        <p:blipFill>
          <a:blip r:embed="rId2">
            <a:extLst/>
          </a:blip>
          <a:stretch>
            <a:fillRect/>
          </a:stretch>
        </p:blipFill>
        <p:spPr>
          <a:xfrm>
            <a:off x="2717800" y="4064000"/>
            <a:ext cx="8102600" cy="8102600"/>
          </a:xfrm>
          <a:prstGeom prst="rect">
            <a:avLst/>
          </a:prstGeom>
          <a:ln w="12700">
            <a:miter lim="400000"/>
          </a:ln>
        </p:spPr>
      </p:pic>
      <p:pic>
        <p:nvPicPr>
          <p:cNvPr id="1790" name="30-9-500_MillionsOfYearsWhereDidtheIdeaComeFrom_3D.png" descr="30-9-500_MillionsOfYearsWhereDidtheIdeaComeFrom_3D.png"/>
          <p:cNvPicPr>
            <a:picLocks noChangeAspect="1"/>
          </p:cNvPicPr>
          <p:nvPr/>
        </p:nvPicPr>
        <p:blipFill>
          <a:blip r:embed="rId3">
            <a:extLst/>
          </a:blip>
          <a:stretch>
            <a:fillRect/>
          </a:stretch>
        </p:blipFill>
        <p:spPr>
          <a:xfrm>
            <a:off x="-812800" y="2717800"/>
            <a:ext cx="11290300" cy="11290300"/>
          </a:xfrm>
          <a:prstGeom prst="rect">
            <a:avLst/>
          </a:prstGeom>
          <a:ln w="12700">
            <a:miter lim="400000"/>
          </a:ln>
        </p:spPr>
      </p:pic>
      <p:sp>
        <p:nvSpPr>
          <p:cNvPr id="179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2" name="Millions of Years"/>
          <p:cNvSpPr txBox="1"/>
          <p:nvPr/>
        </p:nvSpPr>
        <p:spPr>
          <a:xfrm>
            <a:off x="2387600" y="914400"/>
            <a:ext cx="20777200" cy="184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lvl1pPr>
              <a:defRPr sz="11600" b="1">
                <a:solidFill>
                  <a:srgbClr val="444444"/>
                </a:solidFill>
                <a:latin typeface="+mj-lt"/>
                <a:ea typeface="+mj-ea"/>
                <a:cs typeface="+mj-cs"/>
                <a:sym typeface="Calibri"/>
              </a:defRPr>
            </a:lvl1pPr>
          </a:lstStyle>
          <a:p>
            <a:r>
              <a:t>Millions of Years</a:t>
            </a:r>
          </a:p>
        </p:txBody>
      </p:sp>
      <p:sp>
        <p:nvSpPr>
          <p:cNvPr id="1793" name="Rounded Rectangle"/>
          <p:cNvSpPr/>
          <p:nvPr/>
        </p:nvSpPr>
        <p:spPr>
          <a:xfrm>
            <a:off x="15532100" y="5702300"/>
            <a:ext cx="9474200" cy="2222500"/>
          </a:xfrm>
          <a:prstGeom prst="roundRect">
            <a:avLst>
              <a:gd name="adj" fmla="val 857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4" name="$1299"/>
          <p:cNvSpPr txBox="1"/>
          <p:nvPr/>
        </p:nvSpPr>
        <p:spPr>
          <a:xfrm>
            <a:off x="15938500" y="57023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400">
                <a:solidFill>
                  <a:srgbClr val="444444"/>
                </a:solidFill>
                <a:latin typeface="+mj-lt"/>
                <a:ea typeface="+mj-ea"/>
                <a:cs typeface="+mj-cs"/>
                <a:sym typeface="Calibri"/>
              </a:defRPr>
            </a:pPr>
            <a:r>
              <a:rPr sz="12500" baseline="31999"/>
              <a:t>$</a:t>
            </a:r>
            <a:r>
              <a:t>12</a:t>
            </a:r>
            <a:r>
              <a:rPr sz="12500" baseline="31999"/>
              <a:t>99</a:t>
            </a:r>
          </a:p>
        </p:txBody>
      </p:sp>
      <p:sp>
        <p:nvSpPr>
          <p:cNvPr id="1795"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6" name="by Terry Mortenson"/>
          <p:cNvSpPr txBox="1"/>
          <p:nvPr/>
        </p:nvSpPr>
        <p:spPr>
          <a:xfrm>
            <a:off x="15938500" y="8680450"/>
            <a:ext cx="72644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800">
                <a:solidFill>
                  <a:srgbClr val="444444"/>
                </a:solidFill>
                <a:latin typeface="+mj-lt"/>
                <a:ea typeface="+mj-ea"/>
                <a:cs typeface="+mj-cs"/>
                <a:sym typeface="Calibri"/>
              </a:defRPr>
            </a:lvl1pPr>
          </a:lstStyle>
          <a:p>
            <a:r>
              <a:t>by Terry Mortenson</a:t>
            </a:r>
          </a:p>
        </p:txBody>
      </p:sp>
      <p:sp>
        <p:nvSpPr>
          <p:cNvPr id="1797" name="Rounded Rectangle"/>
          <p:cNvSpPr/>
          <p:nvPr/>
        </p:nvSpPr>
        <p:spPr>
          <a:xfrm>
            <a:off x="6642100" y="1701800"/>
            <a:ext cx="9779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8" name="Rounded Rectangle"/>
          <p:cNvSpPr/>
          <p:nvPr/>
        </p:nvSpPr>
        <p:spPr>
          <a:xfrm>
            <a:off x="6718300" y="1892300"/>
            <a:ext cx="9017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99" name="Rounded Rectangle"/>
          <p:cNvSpPr/>
          <p:nvPr/>
        </p:nvSpPr>
        <p:spPr>
          <a:xfrm>
            <a:off x="6858000" y="2082800"/>
            <a:ext cx="7620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00" name="30-9-500_MillionsOfYears"/>
          <p:cNvSpPr txBox="1"/>
          <p:nvPr/>
        </p:nvSpPr>
        <p:spPr>
          <a:xfrm>
            <a:off x="3048347" y="13589000"/>
            <a:ext cx="7600653"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30-9-500_MillionsOfYears</a:t>
            </a:r>
          </a:p>
        </p:txBody>
      </p:sp>
      <p:sp>
        <p:nvSpPr>
          <p:cNvPr id="1801" name="Rounded Rectangle"/>
          <p:cNvSpPr/>
          <p:nvPr/>
        </p:nvSpPr>
        <p:spPr>
          <a:xfrm>
            <a:off x="8904064" y="2959100"/>
            <a:ext cx="15913101"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2" name="Where did the idea come from?"/>
          <p:cNvSpPr txBox="1"/>
          <p:nvPr/>
        </p:nvSpPr>
        <p:spPr>
          <a:xfrm>
            <a:off x="9309100" y="3105150"/>
            <a:ext cx="15303500"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8600">
                <a:solidFill>
                  <a:srgbClr val="444444"/>
                </a:solidFill>
                <a:latin typeface="+mj-lt"/>
                <a:ea typeface="+mj-ea"/>
                <a:cs typeface="+mj-cs"/>
                <a:sym typeface="Calibri"/>
              </a:defRPr>
            </a:lvl1pPr>
          </a:lstStyle>
          <a:p>
            <a:r>
              <a:t>Where did the idea come from?</a:t>
            </a: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4"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1805" name="image9.png" descr="image9.png"/>
          <p:cNvPicPr>
            <a:picLocks noChangeAspect="1"/>
          </p:cNvPicPr>
          <p:nvPr/>
        </p:nvPicPr>
        <p:blipFill>
          <a:blip r:embed="rId2">
            <a:extLst/>
          </a:blip>
          <a:stretch>
            <a:fillRect/>
          </a:stretch>
        </p:blipFill>
        <p:spPr>
          <a:xfrm>
            <a:off x="15521423" y="10274300"/>
            <a:ext cx="5601430" cy="2566989"/>
          </a:xfrm>
          <a:prstGeom prst="rect">
            <a:avLst/>
          </a:prstGeom>
        </p:spPr>
      </p:pic>
      <p:sp>
        <p:nvSpPr>
          <p:cNvPr id="1806"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7" name="The Great Turning Point"/>
          <p:cNvSpPr txBox="1"/>
          <p:nvPr/>
        </p:nvSpPr>
        <p:spPr>
          <a:xfrm>
            <a:off x="3353812" y="1079500"/>
            <a:ext cx="17919701" cy="1676400"/>
          </a:xfrm>
          <a:prstGeom prst="rect">
            <a:avLst/>
          </a:prstGeom>
          <a:extLst>
            <a:ext uri="{C572A759-6A51-4108-AA02-DFA0A04FC94B}">
              <ma14:wrappingTextBoxFlag xmlns:ma14="http://schemas.microsoft.com/office/mac/drawingml/2011/main" val="1"/>
            </a:ext>
          </a:extLst>
        </p:spPr>
        <p:txBody>
          <a:bodyPr lIns="0" tIns="0" rIns="0" bIns="0" anchor="b">
            <a:spAutoFit/>
          </a:bodyPr>
          <a:lstStyle>
            <a:lvl1pPr defTabSz="914400">
              <a:buClr>
                <a:srgbClr val="444444"/>
              </a:buClr>
              <a:buFont typeface="Calibri"/>
              <a:defRPr sz="10800" b="1">
                <a:solidFill>
                  <a:srgbClr val="444444"/>
                </a:solidFill>
                <a:uFill>
                  <a:solidFill>
                    <a:srgbClr val="444444"/>
                  </a:solidFill>
                </a:uFill>
                <a:latin typeface="+mj-lt"/>
                <a:ea typeface="+mj-ea"/>
                <a:cs typeface="+mj-cs"/>
                <a:sym typeface="Calibri"/>
              </a:defRPr>
            </a:lvl1pPr>
          </a:lstStyle>
          <a:p>
            <a:pPr>
              <a:defRPr sz="6400" b="0">
                <a:solidFill>
                  <a:srgbClr val="000000"/>
                </a:solidFill>
                <a:uFill>
                  <a:solidFill>
                    <a:srgbClr val="000000"/>
                  </a:solidFill>
                </a:uFill>
                <a:latin typeface="Gill Sans"/>
                <a:ea typeface="Gill Sans"/>
                <a:cs typeface="Gill Sans"/>
                <a:sym typeface="Gill Sans"/>
              </a:defRPr>
            </a:pPr>
            <a:r>
              <a:rPr sz="10800" b="1">
                <a:solidFill>
                  <a:srgbClr val="444444"/>
                </a:solidFill>
                <a:uFill>
                  <a:solidFill>
                    <a:srgbClr val="444444"/>
                  </a:solidFill>
                </a:uFill>
                <a:latin typeface="+mj-lt"/>
                <a:ea typeface="+mj-ea"/>
                <a:cs typeface="+mj-cs"/>
                <a:sym typeface="Calibri"/>
              </a:rPr>
              <a:t>The Great Turning Point</a:t>
            </a:r>
          </a:p>
        </p:txBody>
      </p:sp>
      <p:sp>
        <p:nvSpPr>
          <p:cNvPr id="1808" name="Rounded Rectangle"/>
          <p:cNvSpPr/>
          <p:nvPr/>
        </p:nvSpPr>
        <p:spPr>
          <a:xfrm>
            <a:off x="15546824" y="81915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09" name="by Dr. Terry Mortenson"/>
          <p:cNvSpPr txBox="1"/>
          <p:nvPr/>
        </p:nvSpPr>
        <p:spPr>
          <a:xfrm>
            <a:off x="15940574" y="8731250"/>
            <a:ext cx="7277101" cy="7493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l" defTabSz="914400">
              <a:buClr>
                <a:srgbClr val="444444"/>
              </a:buClr>
              <a:buFont typeface="Calibri"/>
              <a:defRPr sz="4800">
                <a:solidFill>
                  <a:srgbClr val="444444"/>
                </a:solidFill>
                <a:uFill>
                  <a:solidFill>
                    <a:srgbClr val="444444"/>
                  </a:solidFill>
                </a:uFill>
                <a:latin typeface="+mj-lt"/>
                <a:ea typeface="+mj-ea"/>
                <a:cs typeface="+mj-cs"/>
                <a:sym typeface="Calibri"/>
              </a:defRPr>
            </a:lvl1pPr>
          </a:lstStyle>
          <a:p>
            <a:pPr>
              <a:defRPr sz="6400">
                <a:solidFill>
                  <a:srgbClr val="000000"/>
                </a:solidFill>
                <a:uFill>
                  <a:solidFill>
                    <a:srgbClr val="000000"/>
                  </a:solidFill>
                </a:uFill>
                <a:latin typeface="Gill Sans"/>
                <a:ea typeface="Gill Sans"/>
                <a:cs typeface="Gill Sans"/>
                <a:sym typeface="Gill Sans"/>
              </a:defRPr>
            </a:pPr>
            <a:r>
              <a:rPr sz="4800">
                <a:solidFill>
                  <a:srgbClr val="444444"/>
                </a:solidFill>
                <a:uFill>
                  <a:solidFill>
                    <a:srgbClr val="444444"/>
                  </a:solidFill>
                </a:uFill>
                <a:latin typeface="+mj-lt"/>
                <a:ea typeface="+mj-ea"/>
                <a:cs typeface="+mj-cs"/>
                <a:sym typeface="Calibri"/>
              </a:rPr>
              <a:t>by Dr. Terry Mortenson</a:t>
            </a:r>
          </a:p>
        </p:txBody>
      </p:sp>
      <p:sp>
        <p:nvSpPr>
          <p:cNvPr id="1810" name="Rounded Rectangle"/>
          <p:cNvSpPr/>
          <p:nvPr/>
        </p:nvSpPr>
        <p:spPr>
          <a:xfrm>
            <a:off x="4407506" y="1701800"/>
            <a:ext cx="97802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1" name="Rounded Rectangle"/>
          <p:cNvSpPr/>
          <p:nvPr/>
        </p:nvSpPr>
        <p:spPr>
          <a:xfrm>
            <a:off x="4483717" y="1892300"/>
            <a:ext cx="901818"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sp>
        <p:nvSpPr>
          <p:cNvPr id="1812" name="Rounded Rectangle"/>
          <p:cNvSpPr/>
          <p:nvPr/>
        </p:nvSpPr>
        <p:spPr>
          <a:xfrm>
            <a:off x="4623434" y="2082800"/>
            <a:ext cx="762100" cy="114300"/>
          </a:xfrm>
          <a:prstGeom prst="roundRect">
            <a:avLst>
              <a:gd name="adj" fmla="val 37032"/>
            </a:avLst>
          </a:prstGeom>
          <a:solidFill>
            <a:srgbClr val="444444"/>
          </a:solidFill>
        </p:spPr>
        <p:txBody>
          <a:bodyPr lIns="0" tIns="0" rIns="0" bIns="0"/>
          <a:lstStyle/>
          <a:p>
            <a:pPr algn="l" defTabSz="457200">
              <a:defRPr sz="1200">
                <a:latin typeface="Helvetica"/>
                <a:ea typeface="Helvetica"/>
                <a:cs typeface="Helvetica"/>
                <a:sym typeface="Helvetica"/>
              </a:defRPr>
            </a:pPr>
            <a:endParaRPr/>
          </a:p>
        </p:txBody>
      </p:sp>
      <p:pic>
        <p:nvPicPr>
          <p:cNvPr id="1813" name="image26.png" descr="image26.png"/>
          <p:cNvPicPr>
            <a:picLocks noChangeAspect="1"/>
          </p:cNvPicPr>
          <p:nvPr/>
        </p:nvPicPr>
        <p:blipFill>
          <a:blip r:embed="rId3">
            <a:extLst/>
          </a:blip>
          <a:stretch>
            <a:fillRect/>
          </a:stretch>
        </p:blipFill>
        <p:spPr>
          <a:xfrm>
            <a:off x="-1028832" y="1828800"/>
            <a:ext cx="12371411" cy="12369800"/>
          </a:xfrm>
          <a:prstGeom prst="rect">
            <a:avLst/>
          </a:prstGeom>
          <a:ln w="25400"/>
        </p:spPr>
      </p:pic>
      <p:sp>
        <p:nvSpPr>
          <p:cNvPr id="1814" name="10-2-167_TheGreatTurningPoint"/>
          <p:cNvSpPr txBox="1"/>
          <p:nvPr/>
        </p:nvSpPr>
        <p:spPr>
          <a:xfrm>
            <a:off x="3016091" y="13893800"/>
            <a:ext cx="9422558" cy="8128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defTabSz="914400">
              <a:buClr>
                <a:srgbClr val="000000"/>
              </a:buClr>
              <a:defRPr>
                <a:uFill>
                  <a:solidFill>
                    <a:srgbClr val="000000"/>
                  </a:solidFill>
                </a:uFill>
              </a:defRPr>
            </a:lvl1pPr>
          </a:lstStyle>
          <a:p>
            <a:pPr>
              <a:defRPr sz="6400"/>
            </a:pPr>
            <a:r>
              <a:rPr sz="5600"/>
              <a:t>10-2-167_TheGreatTurningPoint</a:t>
            </a:r>
          </a:p>
        </p:txBody>
      </p:sp>
      <p:sp>
        <p:nvSpPr>
          <p:cNvPr id="1815" name="Rounded Rectangle"/>
          <p:cNvSpPr/>
          <p:nvPr/>
        </p:nvSpPr>
        <p:spPr>
          <a:xfrm>
            <a:off x="10642600" y="2908300"/>
            <a:ext cx="14109700" cy="2743200"/>
          </a:xfrm>
          <a:prstGeom prst="roundRect">
            <a:avLst>
              <a:gd name="adj" fmla="val 6944"/>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16" name="The Church’s Catastrophic Mistake on Geology — Before Darwin"/>
          <p:cNvSpPr txBox="1"/>
          <p:nvPr/>
        </p:nvSpPr>
        <p:spPr>
          <a:xfrm>
            <a:off x="11099800" y="3257550"/>
            <a:ext cx="15214600" cy="189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80000"/>
              </a:lnSpc>
              <a:defRPr sz="6400">
                <a:solidFill>
                  <a:srgbClr val="444444"/>
                </a:solidFill>
                <a:latin typeface="+mj-lt"/>
                <a:ea typeface="+mj-ea"/>
                <a:cs typeface="+mj-cs"/>
                <a:sym typeface="Calibri"/>
              </a:defRPr>
            </a:pPr>
            <a:r>
              <a:t>The Church’s Catastrophic Mistake on Geology — </a:t>
            </a:r>
            <a:r>
              <a:rPr i="1"/>
              <a:t>Before Darwin</a:t>
            </a:r>
          </a:p>
        </p:txBody>
      </p:sp>
      <p:sp>
        <p:nvSpPr>
          <p:cNvPr id="1817" name="Rounded Rectangle"/>
          <p:cNvSpPr/>
          <p:nvPr/>
        </p:nvSpPr>
        <p:spPr>
          <a:xfrm>
            <a:off x="15559524" y="6146800"/>
            <a:ext cx="10478865" cy="1816100"/>
          </a:xfrm>
          <a:prstGeom prst="roundRect">
            <a:avLst>
              <a:gd name="adj" fmla="val 10486"/>
            </a:avLst>
          </a:prstGeom>
          <a:solidFill>
            <a:srgbClr val="D6D6D6"/>
          </a:solidFill>
        </p:spPr>
        <p:txBody>
          <a:bodyPr lIns="0" tIns="0" rIns="0" bIns="0"/>
          <a:lstStyle/>
          <a:p>
            <a:pPr algn="l" defTabSz="457200">
              <a:defRPr sz="1200">
                <a:latin typeface="Helvetica"/>
                <a:ea typeface="Helvetica"/>
                <a:cs typeface="Helvetica"/>
                <a:sym typeface="Helvetica"/>
              </a:defRPr>
            </a:pPr>
            <a:endParaRPr/>
          </a:p>
        </p:txBody>
      </p:sp>
      <p:sp>
        <p:nvSpPr>
          <p:cNvPr id="1818" name="$2499"/>
          <p:cNvSpPr txBox="1"/>
          <p:nvPr/>
        </p:nvSpPr>
        <p:spPr>
          <a:xfrm>
            <a:off x="15938500" y="5854700"/>
            <a:ext cx="7264400"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1900">
                <a:solidFill>
                  <a:srgbClr val="444444"/>
                </a:solidFill>
                <a:latin typeface="+mj-lt"/>
                <a:ea typeface="+mj-ea"/>
                <a:cs typeface="+mj-cs"/>
                <a:sym typeface="Calibri"/>
              </a:defRPr>
            </a:pPr>
            <a:r>
              <a:rPr baseline="31999"/>
              <a:t>$</a:t>
            </a:r>
            <a:r>
              <a:t>24</a:t>
            </a:r>
            <a:r>
              <a:rPr baseline="31999"/>
              <a:t>99</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0"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1821"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3" name="Coming to Grips with Genesis"/>
          <p:cNvSpPr txBox="1">
            <a:spLocks noGrp="1"/>
          </p:cNvSpPr>
          <p:nvPr>
            <p:ph type="title"/>
          </p:nvPr>
        </p:nvSpPr>
        <p:spPr>
          <a:xfrm>
            <a:off x="1828800" y="914400"/>
            <a:ext cx="21488400" cy="1828800"/>
          </a:xfrm>
          <a:prstGeom prst="rect">
            <a:avLst/>
          </a:prstGeom>
        </p:spPr>
        <p:txBody>
          <a:bodyPr anchor="t"/>
          <a:lstStyle>
            <a:lvl1pPr>
              <a:defRPr sz="10500"/>
            </a:lvl1pPr>
          </a:lstStyle>
          <a:p>
            <a:r>
              <a:t>Coming to Grips with Genesis</a:t>
            </a:r>
          </a:p>
        </p:txBody>
      </p:sp>
      <p:sp>
        <p:nvSpPr>
          <p:cNvPr id="1824" name="Rounded Rectangle"/>
          <p:cNvSpPr/>
          <p:nvPr/>
        </p:nvSpPr>
        <p:spPr>
          <a:xfrm>
            <a:off x="3606800" y="1701800"/>
            <a:ext cx="7874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5" name="Rounded Rectangle"/>
          <p:cNvSpPr/>
          <p:nvPr/>
        </p:nvSpPr>
        <p:spPr>
          <a:xfrm>
            <a:off x="3721100" y="1892300"/>
            <a:ext cx="6731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6" name="Rounded Rectangle"/>
          <p:cNvSpPr/>
          <p:nvPr/>
        </p:nvSpPr>
        <p:spPr>
          <a:xfrm>
            <a:off x="3886200" y="2082800"/>
            <a:ext cx="584200" cy="114300"/>
          </a:xfrm>
          <a:prstGeom prst="roundRect">
            <a:avLst>
              <a:gd name="adj" fmla="val 37037"/>
            </a:avLst>
          </a:prstGeom>
          <a:solidFill>
            <a:srgbClr val="444444"/>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7" name="Rounded Rectangle"/>
          <p:cNvSpPr/>
          <p:nvPr/>
        </p:nvSpPr>
        <p:spPr>
          <a:xfrm>
            <a:off x="15544800" y="8191500"/>
            <a:ext cx="10477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28" name="edited by Dr. Terry Mortenson…"/>
          <p:cNvSpPr txBox="1"/>
          <p:nvPr/>
        </p:nvSpPr>
        <p:spPr>
          <a:xfrm>
            <a:off x="15938500" y="8305799"/>
            <a:ext cx="8293100"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rgbClr val="444444"/>
                </a:solidFill>
                <a:latin typeface="+mj-lt"/>
                <a:ea typeface="+mj-ea"/>
                <a:cs typeface="+mj-cs"/>
                <a:sym typeface="Calibri"/>
              </a:defRPr>
            </a:pPr>
            <a:r>
              <a:t>edited by Dr. Terry Mortenson</a:t>
            </a:r>
          </a:p>
          <a:p>
            <a:pPr algn="l">
              <a:defRPr sz="4800">
                <a:solidFill>
                  <a:srgbClr val="444444"/>
                </a:solidFill>
                <a:latin typeface="+mj-lt"/>
                <a:ea typeface="+mj-ea"/>
                <a:cs typeface="+mj-cs"/>
                <a:sym typeface="Calibri"/>
              </a:defRPr>
            </a:pPr>
            <a:r>
              <a:t>&amp; Dr. Thane H. Ury</a:t>
            </a:r>
          </a:p>
        </p:txBody>
      </p:sp>
      <p:sp>
        <p:nvSpPr>
          <p:cNvPr id="1829" name="10-3-121_ComingToGripsWithGenesis"/>
          <p:cNvSpPr txBox="1"/>
          <p:nvPr/>
        </p:nvSpPr>
        <p:spPr>
          <a:xfrm>
            <a:off x="3048347" y="13589000"/>
            <a:ext cx="11424048"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r>
              <a:t>10-3-121_ComingToGripsWithGenesis</a:t>
            </a:r>
          </a:p>
        </p:txBody>
      </p:sp>
      <p:sp>
        <p:nvSpPr>
          <p:cNvPr id="1830" name="Rounded Rectangle"/>
          <p:cNvSpPr/>
          <p:nvPr/>
        </p:nvSpPr>
        <p:spPr>
          <a:xfrm>
            <a:off x="15532100" y="3683000"/>
            <a:ext cx="9474200" cy="4241800"/>
          </a:xfrm>
          <a:prstGeom prst="roundRect">
            <a:avLst>
              <a:gd name="adj" fmla="val 4491"/>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831" name="14 scholars give a careful Biblical &amp; historical defense of young-earth creationism"/>
          <p:cNvSpPr txBox="1"/>
          <p:nvPr/>
        </p:nvSpPr>
        <p:spPr>
          <a:xfrm>
            <a:off x="15849600" y="3733800"/>
            <a:ext cx="8293100" cy="406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400">
                <a:solidFill>
                  <a:srgbClr val="444444"/>
                </a:solidFill>
                <a:latin typeface="+mj-lt"/>
                <a:ea typeface="+mj-ea"/>
                <a:cs typeface="+mj-cs"/>
                <a:sym typeface="Calibri"/>
              </a:defRPr>
            </a:lvl1pPr>
          </a:lstStyle>
          <a:p>
            <a:r>
              <a:t>14 scholars give a careful Biblical &amp; historical defense of young-earth creationism</a:t>
            </a:r>
          </a:p>
        </p:txBody>
      </p:sp>
    </p:spTree>
  </p:cSld>
  <p:clrMapOvr>
    <a:masterClrMapping/>
  </p:clrMapOvr>
  <p:transition xmlns:p14="http://schemas.microsoft.com/office/powerpoint/2010/mai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 name="“Today it is perhaps the Darwinian view of nature more than any other that is responsible for the agnostic and skeptical outlook of the twentieth century.”"/>
          <p:cNvSpPr txBox="1">
            <a:spLocks noGrp="1"/>
          </p:cNvSpPr>
          <p:nvPr>
            <p:ph type="title"/>
          </p:nvPr>
        </p:nvSpPr>
        <p:spPr>
          <a:xfrm>
            <a:off x="1778000" y="1384300"/>
            <a:ext cx="15786100" cy="8826500"/>
          </a:xfrm>
          <a:prstGeom prst="rect">
            <a:avLst/>
          </a:prstGeom>
        </p:spPr>
        <p:txBody>
          <a:bodyPr/>
          <a:lstStyle>
            <a:lvl1pPr defTabSz="914400">
              <a:lnSpc>
                <a:spcPct val="90000"/>
              </a:lnSpc>
              <a:spcBef>
                <a:spcPts val="4300"/>
              </a:spcBef>
              <a:defRPr sz="8000">
                <a:effectLst>
                  <a:outerShdw blurRad="38100" dist="38100" dir="2700000" rotWithShape="0">
                    <a:srgbClr val="000000">
                      <a:alpha val="43137"/>
                    </a:srgbClr>
                  </a:outerShdw>
                </a:effectLst>
                <a:uFill>
                  <a:solidFill>
                    <a:srgbClr val="E2DEAB"/>
                  </a:solidFill>
                </a:uFill>
              </a:defRPr>
            </a:lvl1pPr>
          </a:lstStyle>
          <a:p>
            <a:r>
              <a:rPr lang="pl-PL" dirty="0"/>
              <a:t>„Darwinowski pogląd na przyrodę ponosi dziś większą niż cokolwiek innego odpowiedzialność </a:t>
            </a:r>
            <a:br>
              <a:rPr lang="pl-PL" dirty="0"/>
            </a:br>
            <a:r>
              <a:rPr lang="pl-PL" dirty="0"/>
              <a:t>za dwudziestowieczny agnostycyzm i sceptycyzm”.</a:t>
            </a:r>
            <a:endParaRPr dirty="0"/>
          </a:p>
        </p:txBody>
      </p:sp>
      <p:sp>
        <p:nvSpPr>
          <p:cNvPr id="1834" name="Michael Denton, Evolution: A Theory in Crisis (London: Burnett Books, 1985), p. 358."/>
          <p:cNvSpPr txBox="1">
            <a:spLocks noGrp="1"/>
          </p:cNvSpPr>
          <p:nvPr>
            <p:ph type="body" sz="quarter" idx="1"/>
          </p:nvPr>
        </p:nvSpPr>
        <p:spPr>
          <a:xfrm>
            <a:off x="1752600" y="11518900"/>
            <a:ext cx="20866100" cy="933967"/>
          </a:xfrm>
          <a:prstGeom prst="rect">
            <a:avLst/>
          </a:prstGeom>
        </p:spPr>
        <p:txBody>
          <a:bodyPr/>
          <a:lstStyle/>
          <a:p>
            <a:pPr defTabSz="914400">
              <a:spcBef>
                <a:spcPts val="2100"/>
              </a:spcBef>
              <a:buClr>
                <a:srgbClr val="F5F5F5"/>
              </a:buClr>
              <a:defRPr sz="4200">
                <a:effectLst>
                  <a:outerShdw blurRad="38100" dist="38100" dir="2700000" rotWithShape="0">
                    <a:srgbClr val="000000">
                      <a:alpha val="43137"/>
                    </a:srgbClr>
                  </a:outerShdw>
                </a:effectLst>
                <a:uFill>
                  <a:solidFill>
                    <a:srgbClr val="E2DEAB"/>
                  </a:solidFill>
                </a:uFill>
              </a:defRPr>
            </a:pPr>
            <a:r>
              <a:t>Michael Denton, </a:t>
            </a:r>
            <a:r>
              <a:rPr>
                <a:latin typeface="DejaVu Sans Condensed Oblique"/>
                <a:ea typeface="DejaVu Sans Condensed Oblique"/>
                <a:cs typeface="DejaVu Sans Condensed Oblique"/>
                <a:sym typeface="DejaVu Sans Condensed Oblique"/>
              </a:rPr>
              <a:t>Evolution: A Theory in Crisis</a:t>
            </a:r>
            <a:r>
              <a:t> (London: Burnett Books, 1985), p. 358.</a:t>
            </a:r>
          </a:p>
        </p:txBody>
      </p:sp>
      <p:grpSp>
        <p:nvGrpSpPr>
          <p:cNvPr id="1837" name="image100.jpg"/>
          <p:cNvGrpSpPr/>
          <p:nvPr/>
        </p:nvGrpSpPr>
        <p:grpSpPr>
          <a:xfrm>
            <a:off x="17834548" y="1244753"/>
            <a:ext cx="5397501" cy="7632701"/>
            <a:chOff x="0" y="0"/>
            <a:chExt cx="5397500" cy="7632700"/>
          </a:xfrm>
        </p:grpSpPr>
        <p:pic>
          <p:nvPicPr>
            <p:cNvPr id="1836" name="image100.jpg" descr="image100.jpg"/>
            <p:cNvPicPr>
              <a:picLocks/>
            </p:cNvPicPr>
            <p:nvPr/>
          </p:nvPicPr>
          <p:blipFill>
            <a:blip r:embed="rId3">
              <a:extLst/>
            </a:blip>
            <a:stretch>
              <a:fillRect/>
            </a:stretch>
          </p:blipFill>
          <p:spPr>
            <a:xfrm>
              <a:off x="317500" y="304800"/>
              <a:ext cx="4775200" cy="7010400"/>
            </a:xfrm>
            <a:prstGeom prst="rect">
              <a:avLst/>
            </a:prstGeom>
            <a:ln>
              <a:noFill/>
            </a:ln>
            <a:effectLst/>
          </p:spPr>
        </p:pic>
        <p:pic>
          <p:nvPicPr>
            <p:cNvPr id="1835" name="image100.jpg" descr="image100.jpg"/>
            <p:cNvPicPr>
              <a:picLocks/>
            </p:cNvPicPr>
            <p:nvPr/>
          </p:nvPicPr>
          <p:blipFill>
            <a:blip r:embed="rId4">
              <a:extLst/>
            </a:blip>
            <a:stretch>
              <a:fillRect/>
            </a:stretch>
          </p:blipFill>
          <p:spPr>
            <a:xfrm>
              <a:off x="0" y="0"/>
              <a:ext cx="5397500" cy="7632700"/>
            </a:xfrm>
            <a:prstGeom prst="rect">
              <a:avLst/>
            </a:prstGeom>
            <a:effectLst/>
          </p:spPr>
        </p:pic>
      </p:gr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 name="“The [Darwinian] revolution began when"/>
          <p:cNvSpPr txBox="1">
            <a:spLocks noGrp="1"/>
          </p:cNvSpPr>
          <p:nvPr>
            <p:ph type="title"/>
          </p:nvPr>
        </p:nvSpPr>
        <p:spPr>
          <a:xfrm>
            <a:off x="1778000" y="1384300"/>
            <a:ext cx="15265400" cy="2794000"/>
          </a:xfrm>
          <a:prstGeom prst="rect">
            <a:avLst/>
          </a:prstGeom>
        </p:spPr>
        <p:txBody>
          <a:bodyPr/>
          <a:lstStyle>
            <a:lvl1pPr defTabSz="914400">
              <a:defRPr sz="8000">
                <a:effectLst>
                  <a:outerShdw blurRad="38100" dist="38100" dir="2700000" rotWithShape="0">
                    <a:srgbClr val="000000">
                      <a:alpha val="43137"/>
                    </a:srgbClr>
                  </a:outerShdw>
                </a:effectLst>
                <a:uFill>
                  <a:solidFill>
                    <a:srgbClr val="E2DEAB"/>
                  </a:solidFill>
                </a:uFill>
              </a:defRPr>
            </a:lvl1pPr>
          </a:lstStyle>
          <a:p>
            <a:r>
              <a:rPr lang="pl-PL" dirty="0"/>
              <a:t>„Rewolucja </a:t>
            </a:r>
            <a:r>
              <a:rPr dirty="0"/>
              <a:t>[</a:t>
            </a:r>
            <a:r>
              <a:rPr lang="pl-PL" dirty="0"/>
              <a:t>darwinowska</a:t>
            </a:r>
            <a:r>
              <a:rPr dirty="0"/>
              <a:t>] </a:t>
            </a:r>
            <a:r>
              <a:rPr lang="pl-PL" dirty="0"/>
              <a:t>rozpoczęła się</a:t>
            </a:r>
            <a:endParaRPr dirty="0"/>
          </a:p>
        </p:txBody>
      </p:sp>
      <p:sp>
        <p:nvSpPr>
          <p:cNvPr id="1842" name="Ernst Mayr, “The Nature of the Darwinian Revolution,” Science, vol. 176 (2 June 1972), p. 988."/>
          <p:cNvSpPr txBox="1">
            <a:spLocks noGrp="1"/>
          </p:cNvSpPr>
          <p:nvPr>
            <p:ph type="body" sz="quarter" idx="1"/>
          </p:nvPr>
        </p:nvSpPr>
        <p:spPr>
          <a:xfrm>
            <a:off x="1752600" y="10858500"/>
            <a:ext cx="20866100" cy="1689100"/>
          </a:xfrm>
          <a:prstGeom prst="rect">
            <a:avLst/>
          </a:prstGeom>
        </p:spPr>
        <p:txBody>
          <a:bodyPr/>
          <a:lstStyle/>
          <a:p>
            <a:pPr defTabSz="914400">
              <a:spcBef>
                <a:spcPts val="2100"/>
              </a:spcBef>
              <a:buClr>
                <a:srgbClr val="F5F5F5"/>
              </a:buClr>
              <a:defRPr sz="4400">
                <a:effectLst>
                  <a:outerShdw blurRad="38100" dist="38100" dir="2700000" rotWithShape="0">
                    <a:srgbClr val="000000">
                      <a:alpha val="43137"/>
                    </a:srgbClr>
                  </a:outerShdw>
                </a:effectLst>
                <a:uFill>
                  <a:solidFill>
                    <a:srgbClr val="E2DEAB"/>
                  </a:solidFill>
                </a:uFill>
              </a:defRPr>
            </a:pPr>
            <a:r>
              <a:rPr dirty="0"/>
              <a:t>Ernst Mayr, “The Nature of the Darwinian Revolution,” </a:t>
            </a:r>
            <a:r>
              <a:rPr dirty="0">
                <a:latin typeface="DejaVu Sans Condensed Oblique"/>
                <a:ea typeface="DejaVu Sans Condensed Oblique"/>
                <a:cs typeface="DejaVu Sans Condensed Oblique"/>
                <a:sym typeface="DejaVu Sans Condensed Oblique"/>
              </a:rPr>
              <a:t>Science</a:t>
            </a:r>
            <a:r>
              <a:rPr dirty="0"/>
              <a:t>, vol. 176 (2 June 1972), p. 988.</a:t>
            </a:r>
          </a:p>
        </p:txBody>
      </p:sp>
      <p:sp>
        <p:nvSpPr>
          <p:cNvPr id="1843" name="it became obvious…"/>
          <p:cNvSpPr txBox="1"/>
          <p:nvPr/>
        </p:nvSpPr>
        <p:spPr>
          <a:xfrm>
            <a:off x="1804986" y="2625881"/>
            <a:ext cx="21056601" cy="7386638"/>
          </a:xfrm>
          <a:prstGeom prst="rect">
            <a:avLst/>
          </a:prstGeom>
          <a:extLst>
            <a:ext uri="{C572A759-6A51-4108-AA02-DFA0A04FC94B}">
              <ma14:wrappingTextBoxFlag xmlns:ma14="http://schemas.microsoft.com/office/mac/drawingml/2011/main" val="1"/>
            </a:ext>
          </a:extLst>
        </p:spPr>
        <p:txBody>
          <a:bodyPr lIns="0" tIns="0" rIns="0" bIns="0">
            <a:spAutoFit/>
          </a:bodyPr>
          <a:lstStyle/>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  </a:t>
            </a:r>
            <a:r>
              <a:rPr dirty="0"/>
              <a:t>                    </a:t>
            </a:r>
            <a:r>
              <a:rPr lang="pl-PL" dirty="0"/>
              <a:t>,, gdy stało się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oczywiste, że Ziemia jest bardzo</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stara i że nie została stworzona</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zaledwie 6000 lat temu.</a:t>
            </a:r>
            <a:r>
              <a:rPr dirty="0"/>
              <a:t> </a:t>
            </a:r>
            <a:r>
              <a:rPr lang="pl-PL" dirty="0"/>
              <a:t>To odkrycie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okazało się śnieżną kulą, która poruszyła </a:t>
            </a:r>
          </a:p>
          <a:p>
            <a:pPr algn="l" defTabSz="914400">
              <a:buClr>
                <a:srgbClr val="F5F5F5"/>
              </a:buClr>
              <a:defRPr sz="80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dirty="0"/>
              <a:t>tę całą lawinę</a:t>
            </a:r>
            <a:r>
              <a:rPr dirty="0"/>
              <a:t>”</a:t>
            </a:r>
            <a:r>
              <a:rPr lang="pl-PL" dirty="0"/>
              <a:t>.</a:t>
            </a:r>
            <a:endParaRPr dirty="0"/>
          </a:p>
        </p:txBody>
      </p:sp>
      <p:grpSp>
        <p:nvGrpSpPr>
          <p:cNvPr id="1846" name="image101.jpg"/>
          <p:cNvGrpSpPr/>
          <p:nvPr/>
        </p:nvGrpSpPr>
        <p:grpSpPr>
          <a:xfrm>
            <a:off x="17823020" y="1308097"/>
            <a:ext cx="5381546" cy="5638803"/>
            <a:chOff x="0" y="0"/>
            <a:chExt cx="5381545" cy="5638801"/>
          </a:xfrm>
        </p:grpSpPr>
        <p:pic>
          <p:nvPicPr>
            <p:cNvPr id="1845" name="image101.jpg" descr="image101.jpg"/>
            <p:cNvPicPr>
              <a:picLocks noChangeAspect="1"/>
            </p:cNvPicPr>
            <p:nvPr/>
          </p:nvPicPr>
          <p:blipFill>
            <a:blip r:embed="rId3">
              <a:extLst/>
            </a:blip>
            <a:srcRect l="2578"/>
            <a:stretch>
              <a:fillRect/>
            </a:stretch>
          </p:blipFill>
          <p:spPr>
            <a:xfrm>
              <a:off x="317500" y="304800"/>
              <a:ext cx="4759246" cy="5016502"/>
            </a:xfrm>
            <a:prstGeom prst="rect">
              <a:avLst/>
            </a:prstGeom>
            <a:ln>
              <a:noFill/>
            </a:ln>
            <a:effectLst/>
          </p:spPr>
        </p:pic>
        <p:pic>
          <p:nvPicPr>
            <p:cNvPr id="1844" name="image101.jpg" descr="image101.jpg"/>
            <p:cNvPicPr>
              <a:picLocks/>
            </p:cNvPicPr>
            <p:nvPr/>
          </p:nvPicPr>
          <p:blipFill>
            <a:blip r:embed="rId4">
              <a:extLst/>
            </a:blip>
            <a:stretch>
              <a:fillRect/>
            </a:stretch>
          </p:blipFill>
          <p:spPr>
            <a:xfrm>
              <a:off x="0" y="0"/>
              <a:ext cx="5381546" cy="563880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43"/>
                                        </p:tgtEl>
                                        <p:attrNameLst>
                                          <p:attrName>style.visibility</p:attrName>
                                        </p:attrNameLst>
                                      </p:cBhvr>
                                      <p:to>
                                        <p:strVal val="visible"/>
                                      </p:to>
                                    </p:set>
                                    <p:animEffect transition="in" filter="wipe(up)">
                                      <p:cBhvr>
                                        <p:cTn id="7" dur="500"/>
                                        <p:tgtEl>
                                          <p:spTgt spid="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 grpId="1"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0" name="image102.jpg" descr="image102.jpg"/>
          <p:cNvPicPr>
            <a:picLocks noChangeAspect="1"/>
          </p:cNvPicPr>
          <p:nvPr/>
        </p:nvPicPr>
        <p:blipFill>
          <a:blip r:embed="rId2">
            <a:extLst/>
          </a:blip>
          <a:stretch>
            <a:fillRect/>
          </a:stretch>
        </p:blipFill>
        <p:spPr>
          <a:xfrm>
            <a:off x="0" y="0"/>
            <a:ext cx="24603103" cy="13716000"/>
          </a:xfrm>
          <a:prstGeom prst="rect">
            <a:avLst/>
          </a:prstGeom>
        </p:spPr>
      </p:pic>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 name="Psalm 40:4"/>
          <p:cNvSpPr txBox="1">
            <a:spLocks noGrp="1"/>
          </p:cNvSpPr>
          <p:nvPr>
            <p:ph type="ctrTitle"/>
          </p:nvPr>
        </p:nvSpPr>
        <p:spPr>
          <a:prstGeom prst="rect">
            <a:avLst/>
          </a:prstGeom>
        </p:spPr>
        <p:txBody>
          <a:bodyPr/>
          <a:lstStyle>
            <a:lvl1pPr defTabSz="914400">
              <a:defRPr sz="11700">
                <a:effectLst>
                  <a:outerShdw blurRad="38100" dist="38100" dir="2700000" rotWithShape="0">
                    <a:srgbClr val="000000">
                      <a:alpha val="43137"/>
                    </a:srgbClr>
                  </a:outerShdw>
                </a:effectLst>
                <a:uFill>
                  <a:solidFill>
                    <a:srgbClr val="FFFFFF"/>
                  </a:solidFill>
                </a:uFill>
              </a:defRPr>
            </a:lvl1pPr>
          </a:lstStyle>
          <a:p>
            <a:r>
              <a:t>Psalm 40:4</a:t>
            </a:r>
          </a:p>
        </p:txBody>
      </p:sp>
      <p:sp>
        <p:nvSpPr>
          <p:cNvPr id="1856" name="How blessed is the man who has made the LORD his trust, and has not turned to the proud, nor to those who lapse into falsehood."/>
          <p:cNvSpPr txBox="1">
            <a:spLocks noGrp="1"/>
          </p:cNvSpPr>
          <p:nvPr>
            <p:ph type="subTitle" sz="half" idx="1"/>
          </p:nvPr>
        </p:nvSpPr>
        <p:spPr>
          <a:xfrm>
            <a:off x="1765300" y="2971800"/>
            <a:ext cx="20942300" cy="3581400"/>
          </a:xfrm>
          <a:prstGeom prst="rect">
            <a:avLst/>
          </a:prstGeom>
        </p:spPr>
        <p:txBody>
          <a:bodyPr>
            <a:noAutofit/>
          </a:bodyPr>
          <a:lstStyle>
            <a:lvl1pPr defTabSz="914400">
              <a:buClr>
                <a:srgbClr val="F5F5F5"/>
              </a:buClr>
              <a:defRPr sz="8000">
                <a:effectLst>
                  <a:outerShdw blurRad="38100" dist="38100" dir="2700000" rotWithShape="0">
                    <a:srgbClr val="000000">
                      <a:alpha val="43137"/>
                    </a:srgbClr>
                  </a:outerShdw>
                </a:effectLst>
                <a:uFill>
                  <a:solidFill>
                    <a:srgbClr val="E2DEAB"/>
                  </a:solidFill>
                </a:uFill>
              </a:defRPr>
            </a:lvl1pPr>
          </a:lstStyle>
          <a:p>
            <a:pPr>
              <a:defRPr sz="7200"/>
            </a:pPr>
            <a:r>
              <a:rPr lang="pl-PL" sz="8100" dirty="0">
                <a:effectLst/>
              </a:rPr>
              <a:t>Błogosławiony mąż, który w Panu pokłada nadzieję swoją i nie zwraca się do wyniosłych ani do uwikłanych w kłamstwie</a:t>
            </a:r>
            <a:r>
              <a:rPr sz="8100" dirty="0"/>
              <a:t>.</a:t>
            </a:r>
          </a:p>
        </p:txBody>
      </p:sp>
      <p:sp>
        <p:nvSpPr>
          <p:cNvPr id="1857" name="Proverbs 29:25"/>
          <p:cNvSpPr txBox="1"/>
          <p:nvPr/>
        </p:nvSpPr>
        <p:spPr>
          <a:xfrm>
            <a:off x="1769602" y="7594600"/>
            <a:ext cx="20840701" cy="1903085"/>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lvl1pPr algn="r" defTabSz="914400">
              <a:buClr>
                <a:srgbClr val="FFFFFF">
                  <a:alpha val="60000"/>
                </a:srgbClr>
              </a:buClr>
              <a:defRPr sz="11700">
                <a:solidFill>
                  <a:srgbClr val="E2DEAB"/>
                </a:solidFill>
                <a:effectLst>
                  <a:outerShdw blurRad="38100" dist="38100" dir="2700000" rotWithShape="0">
                    <a:srgbClr val="000000">
                      <a:alpha val="43137"/>
                    </a:srgbClr>
                  </a:outerShdw>
                </a:effectLst>
                <a:uFill>
                  <a:solidFill>
                    <a:srgbClr val="E2DEAB"/>
                  </a:solidFill>
                </a:uFill>
                <a:latin typeface="+mn-lt"/>
                <a:ea typeface="+mn-ea"/>
                <a:cs typeface="+mn-cs"/>
                <a:sym typeface="GoudyTwenty"/>
              </a:defRPr>
            </a:lvl1pPr>
          </a:lstStyle>
          <a:p>
            <a:r>
              <a:rPr lang="pl-PL" dirty="0"/>
              <a:t>Księga Przysłów</a:t>
            </a:r>
            <a:r>
              <a:rPr dirty="0"/>
              <a:t> 29:25</a:t>
            </a:r>
          </a:p>
        </p:txBody>
      </p:sp>
      <p:sp>
        <p:nvSpPr>
          <p:cNvPr id="1858" name="The fear of man brings a snare, but he who trusts in the Lord will be safe."/>
          <p:cNvSpPr txBox="1"/>
          <p:nvPr/>
        </p:nvSpPr>
        <p:spPr>
          <a:xfrm>
            <a:off x="1805065" y="9550557"/>
            <a:ext cx="20878801" cy="2470933"/>
          </a:xfrm>
          <a:prstGeom prst="rect">
            <a:avLst/>
          </a:prstGeom>
          <a:ln w="12700"/>
          <a:extLst>
            <a:ext uri="{C572A759-6A51-4108-AA02-DFA0A04FC94B}">
              <ma14:wrappingTextBoxFlag xmlns:ma14="http://schemas.microsoft.com/office/mac/drawingml/2011/main" val="1"/>
            </a:ext>
          </a:extLst>
        </p:spPr>
        <p:txBody>
          <a:bodyPr lIns="50800" tIns="50800" rIns="50800" bIns="50800">
            <a:spAutoFit/>
          </a:bodyPr>
          <a:lstStyle/>
          <a:p>
            <a:pPr algn="l" defTabSz="914400">
              <a:lnSpc>
                <a:spcPct val="95000"/>
              </a:lnSpc>
              <a:spcBef>
                <a:spcPts val="2100"/>
              </a:spcBef>
              <a:buClr>
                <a:srgbClr val="F5F5F5"/>
              </a:buClr>
              <a:defRPr sz="7200">
                <a:solidFill>
                  <a:srgbClr val="E2DEAB"/>
                </a:solidFill>
                <a:effectLst>
                  <a:outerShdw blurRad="38100" dist="38100" dir="2700000" rotWithShape="0">
                    <a:srgbClr val="000000">
                      <a:alpha val="43137"/>
                    </a:srgbClr>
                  </a:outerShdw>
                </a:effectLst>
                <a:uFill>
                  <a:solidFill>
                    <a:srgbClr val="E2DEAB"/>
                  </a:solidFill>
                </a:uFill>
                <a:latin typeface="DejaVu Sans Condensed"/>
                <a:ea typeface="DejaVu Sans Condensed"/>
                <a:cs typeface="DejaVu Sans Condensed"/>
                <a:sym typeface="DejaVu Sans Condensed"/>
              </a:defRPr>
            </a:pPr>
            <a:r>
              <a:rPr lang="pl-PL" sz="8100" dirty="0">
                <a:sym typeface="DejaVu Sans Condensed"/>
              </a:rPr>
              <a:t>Lęk przed ludźmi nastawia na człowieka sidła, lecz kto ufa Panu, ten jest bezpieczny.</a:t>
            </a:r>
            <a:endParaRPr sz="8100" dirty="0"/>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57"/>
                                        </p:tgtEl>
                                        <p:attrNameLst>
                                          <p:attrName>style.visibility</p:attrName>
                                        </p:attrNameLst>
                                      </p:cBhvr>
                                      <p:to>
                                        <p:strVal val="visible"/>
                                      </p:to>
                                    </p:set>
                                    <p:animEffect transition="in" filter="dissolve">
                                      <p:cBhvr>
                                        <p:cTn id="7" dur="500"/>
                                        <p:tgtEl>
                                          <p:spTgt spid="1857"/>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1858"/>
                                        </p:tgtEl>
                                        <p:attrNameLst>
                                          <p:attrName>style.visibility</p:attrName>
                                        </p:attrNameLst>
                                      </p:cBhvr>
                                      <p:to>
                                        <p:strVal val="visible"/>
                                      </p:to>
                                    </p:set>
                                    <p:animEffect transition="in" filter="dissolve">
                                      <p:cBhvr>
                                        <p:cTn id="11" dur="500"/>
                                        <p:tgtEl>
                                          <p:spTgt spid="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7" grpId="1" animBg="1" advAuto="0"/>
      <p:bldP spid="1858" grpId="2"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GoudyTwenty"/>
        <a:ea typeface="GoudyTwenty"/>
        <a:cs typeface="GoudyTwenty"/>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1464</TotalTime>
  <Words>4123</Words>
  <Application>Microsoft Macintosh PowerPoint</Application>
  <PresentationFormat>Custom</PresentationFormat>
  <Paragraphs>650</Paragraphs>
  <Slides>101</Slides>
  <Notes>51</Notes>
  <HiddenSlides>13</HiddenSlides>
  <MMClips>0</MMClips>
  <ScaleCrop>false</ScaleCrop>
  <HeadingPairs>
    <vt:vector size="4" baseType="variant">
      <vt:variant>
        <vt:lpstr>Theme</vt:lpstr>
      </vt:variant>
      <vt:variant>
        <vt:i4>3</vt:i4>
      </vt:variant>
      <vt:variant>
        <vt:lpstr>Slide Titles</vt:lpstr>
      </vt:variant>
      <vt:variant>
        <vt:i4>101</vt:i4>
      </vt:variant>
    </vt:vector>
  </HeadingPairs>
  <TitlesOfParts>
    <vt:vector size="104" baseType="lpstr">
      <vt:lpstr>New_Template8</vt:lpstr>
      <vt:lpstr>1_New_Template8</vt:lpstr>
      <vt:lpstr>Orbit</vt:lpstr>
      <vt:lpstr>Dr. Terry Mortenson</vt:lpstr>
      <vt:lpstr>PowerPoint Presentation</vt:lpstr>
      <vt:lpstr>Dr. Terry Mortenson</vt:lpstr>
      <vt:lpstr>Dr. Terry Mortenson</vt:lpstr>
      <vt:lpstr>PowerPoint Presentation</vt:lpstr>
      <vt:lpstr>2 List do Koryntian 10:4–5</vt:lpstr>
      <vt:lpstr>List do Kolosan 2:8</vt:lpstr>
      <vt:lpstr>PowerPoint Presentation</vt:lpstr>
      <vt:lpstr>PowerPoint Presentation</vt:lpstr>
      <vt:lpstr>PowerPoint Presentation</vt:lpstr>
      <vt:lpstr>Wielki Kanion KOLORADO</vt:lpstr>
      <vt:lpstr>Karol Darwin</vt:lpstr>
      <vt:lpstr>PowerPoint Presentation</vt:lpstr>
      <vt:lpstr>PowerPoint Presentation</vt:lpstr>
      <vt:lpstr>PowerPoint Presentation</vt:lpstr>
      <vt:lpstr>PowerPoint Presentation</vt:lpstr>
      <vt:lpstr>„Ewolucja jest historycznym procesem, którego nie można udowodnić za pomocą takich samych argumentów i metod,  za pomocą których można udokumentować zjawiska czysto fizyczne lub funkcjonalne”.</vt:lpstr>
      <vt:lpstr>PowerPoint Presentation</vt:lpstr>
      <vt:lpstr>Comte de Buffon (1707–1788) przyrodnik</vt:lpstr>
      <vt:lpstr>Pierre Laplace (1749–1827) astronom</vt:lpstr>
      <vt:lpstr>Hipoteza mgławicowa</vt:lpstr>
      <vt:lpstr>Jean Lamarck (1744–1829) przyrodnik</vt:lpstr>
      <vt:lpstr>Abraham Werner (1749–1817) profesor mineralogii</vt:lpstr>
      <vt:lpstr>James Hutton  (1726–1797) lekarz, farmer, geolog</vt:lpstr>
      <vt:lpstr>Georges Cuvier (1769–1832) specjalista w dziedzinie anatomii porównawczej, paleontolog</vt:lpstr>
      <vt:lpstr>William Smith (1769–1839) inżynier w dziedzinie melioracji, geodeta, geolog</vt:lpstr>
      <vt:lpstr>Charles Lyell  (1797–1875) prawnik, geolog</vt:lpstr>
      <vt:lpstr>PowerPoint Presentation</vt:lpstr>
      <vt:lpstr>PowerPoint Presentation</vt:lpstr>
      <vt:lpstr>Thomas Chalmers (1780–1847)</vt:lpstr>
      <vt:lpstr>PowerPoint Presentation</vt:lpstr>
      <vt:lpstr>Hugh Miller  (1802–1856)</vt:lpstr>
      <vt:lpstr>PowerPoint Presentation</vt:lpstr>
      <vt:lpstr>PowerPoint Presentation</vt:lpstr>
      <vt:lpstr>John Pye Smith  (1774–1851)</vt:lpstr>
      <vt:lpstr>PowerPoint Presentation</vt:lpstr>
      <vt:lpstr>PowerPoint Presentation</vt:lpstr>
      <vt:lpstr>PowerPoint Presentation</vt:lpstr>
      <vt:lpstr>Prawdziwa natura debaty</vt:lpstr>
      <vt:lpstr>PowerPoint Presentation</vt:lpstr>
      <vt:lpstr>PowerPoint Presentation</vt:lpstr>
      <vt:lpstr>„Przeszłość naszej planety musi  być wyjaśniona</vt:lpstr>
      <vt:lpstr>„Z pewnością jednak globalne potopy nie są częścią teorii ziemi;  </vt:lpstr>
      <vt:lpstr>PowerPoint Presentation</vt:lpstr>
      <vt:lpstr>PowerPoint Presentation</vt:lpstr>
      <vt:lpstr>PowerPoint Presentation</vt:lpstr>
      <vt:lpstr>„Zawsze byłem pod wielkim wrażeniem wagi obserwacji doskonałego pisarza  i wprawnego geologa, który powiedział,  że ‘ze względu zarówno na objawienie,  jak i na naukę — i prawdę w każdej formie — fizyczna część badań geologicznych  powinna być prowadzona tak, jakby Biblia nie istniała’”.</vt:lpstr>
      <vt:lpstr>Mówiąc to, Lyell chciał „uwolnić naukę [geologię]  od Mojżesza”.</vt:lpstr>
      <vt:lpstr>„Zawsze czuję jak gdyby moje książki pochodziły w połowie z umysłu Lyell’a, i że nigdy wystarczająco tego nie  doceniłem. Nawet nie wiem jak to  wyrazić bez używania wielu słów –  dlategozawsze sądziłem, że wielką  zasługą Zasad [geologii], jest to, że zmieniła całkowicie sposób myślenia człowieka i w związku z tym, gdy widzi on coś, czego Lyell nigdy nie oglądał, widzi to po części jego oczami”.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List do Tymoteusza 6:20–21</vt:lpstr>
      <vt:lpstr>„Czy ktokolwiek może mi powiedzieć, kiedy był początek? Przed laty myśleliśmy, że początkiem tego świata   była chwila, gdy pojawił się na nim Adam…”</vt:lpstr>
      <vt:lpstr>„ …ale odkryliśmy, że tysiące lat  wcześniej Bóg przygotowywał  chaotyczną materię, by zrobić z niej  wygodne miejsce dla człowieka,  umieszczając tam rasy stworzeń, które  mogły wymrzeć i pozostawić po sobie  ślady jego dzieła i cudownych  umiejętności, zanim spróbował sił  na człowieku”.</vt:lpstr>
      <vt:lpstr>C.I. Scofield  (1843–1921)   Scofield Reference Bible (1909)</vt:lpstr>
      <vt:lpstr>PowerPoint Presentation</vt:lpstr>
      <vt:lpstr>1915–2001</vt:lpstr>
      <vt:lpstr>„Wierzę, że nie ma najwyższej istoty z cechami ludzkimi - nie ma Boga w  sensie biblijnym - ale że życie jest  wynikiem ponadczasowych sił ewolucji, i osiągnęło swoją obecną, przejściową  postać na przestrzeni milionów lat”.</vt:lpstr>
      <vt:lpstr>PowerPoint Presentation</vt:lpstr>
      <vt:lpstr>“Chrześcijanin, który twierdzi, że idea starej ziemi jest niebiblijna, zrobiłby lepiej, zaprzeczając prawdziwości jakiegokolwiek rodzaju historycznej geologii i obstając przy tym, że skały muszą być raczej produktem czystego cudu, niż wyjaśniać je  z punktu widzenia Potopu [Noego]. Badanie ziemi niezależnie od ideologicznych założeń z pewnością doprowadzi do wniosku, że ziemia jest stara”.</vt:lpstr>
      <vt:lpstr>„Wnioskuję więc, że nie mam powodu, by nie wierzyć ustalonym teoriom geologów, włącznie  z szacowanym przez nich wiekiem ziemi.  O ile wiem,  mogą się mylić; ale jeśli się mylą,  to nie dlatego, że niewłaściwie przemycili założenia filozoficzne do swojej pracy.”</vt:lpstr>
      <vt:lpstr>„Mimo że nasze wnioski są niepewne na tym etapie poznania,  wydaje się, że łatwiej jest rozumieć  Biblię jako sugerującą (choć  nie wymagającą) pogląd młodej  Ziemi, podczas gdy obserwowalne  fakty w stworzeniu zdają się coraz bardziej popierać pogląd starej Ziemi.”</vt:lpstr>
      <vt:lpstr>“Jedynym sposobem, by zwolennicy katastrofizmu potopowego mogli ocalić swoją teorię, jest odwołanie się  do czystego cudu i całkowitego  wykluczenia geologii historycznej. Sądzimy, że dla zwolenników młodej  Ziemi byłoby to bardziej uczciwym podejściem”.</vt:lpstr>
      <vt:lpstr>“Kreacjoniści młodej Ziemi powinni zaprzestać swoich wysiłków, by  przekonywać laicką społeczność chrześcijańską, że geologia wspiera młodą Ziemię, skoro tak nie jest.  Kontynuowanie tych działań jest błędne i szkodliwe dla Kościoła oraz sprawy Chrystusa”.</vt:lpstr>
      <vt:lpstr>PowerPoint Presentation</vt:lpstr>
      <vt:lpstr>Gordon Lewis i Bruce Demarest trzymają się teorii dnia-epoki, wnioskując, że “odpowiedzialna geologia musi w końcu określić długości dni w Księdze  Rodzaju”.</vt:lpstr>
      <vt:lpstr>PowerPoint Presentation</vt:lpstr>
      <vt:lpstr>PowerPoint Presentation</vt:lpstr>
      <vt:lpstr>PowerPoint Presentation</vt:lpstr>
      <vt:lpstr>PowerPoint Presentation</vt:lpstr>
      <vt:lpstr>PowerPoint Presentation</vt:lpstr>
      <vt:lpstr>PowerPoint Presentation</vt:lpstr>
      <vt:lpstr>Psalm 11:3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List do Koryntian 10:4–5</vt:lpstr>
      <vt:lpstr>PowerPoint Presentation</vt:lpstr>
      <vt:lpstr>PowerPoint Presentation</vt:lpstr>
      <vt:lpstr>Coming to Grips with Genesis</vt:lpstr>
      <vt:lpstr>„Darwinowski pogląd na przyrodę ponosi dziś większą niż cokolwiek innego odpowiedzialność  za dwudziestowieczny agnostycyzm i sceptycyzm”.</vt:lpstr>
      <vt:lpstr>„Rewolucja [darwinowska] rozpoczęła się</vt:lpstr>
      <vt:lpstr>PowerPoint Presentation</vt:lpstr>
      <vt:lpstr>Psalm 40:4</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Rick Griffith</cp:lastModifiedBy>
  <cp:revision>160</cp:revision>
  <dcterms:modified xsi:type="dcterms:W3CDTF">2018-09-07T03:57:09Z</dcterms:modified>
</cp:coreProperties>
</file>