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" u="none" kumimoji="0" normalizeH="0">
        <a:ln>
          <a:noFill/>
        </a:ln>
        <a:solidFill>
          <a:srgbClr val="0000FF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FF"/>
        </a:fontRef>
        <a:srgbClr val="00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7CA"/>
          </a:solidFill>
        </a:fill>
      </a:tcStyle>
    </a:wholeTbl>
    <a:band2H>
      <a:tcTxStyle b="def" i="def"/>
      <a:tcStyle>
        <a:tcBdr/>
        <a:fill>
          <a:solidFill>
            <a:srgbClr val="FFEC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FF"/>
        </a:fontRef>
        <a:srgbClr val="00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2E8"/>
          </a:solidFill>
        </a:fill>
      </a:tcStyle>
    </a:wholeTbl>
    <a:band2H>
      <a:tcTxStyle b="def" i="def"/>
      <a:tcStyle>
        <a:tcBdr/>
        <a:fill>
          <a:solidFill>
            <a:srgbClr val="F1F1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FF"/>
        </a:fontRef>
        <a:srgbClr val="00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DBCC"/>
          </a:solidFill>
        </a:fill>
      </a:tcStyle>
    </a:wholeTbl>
    <a:band2H>
      <a:tcTxStyle b="def" i="def"/>
      <a:tcStyle>
        <a:tcBdr/>
        <a:fill>
          <a:solidFill>
            <a:srgbClr val="FAEE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FF"/>
        </a:fontRef>
        <a:srgbClr val="0000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FF"/>
        </a:fontRef>
        <a:srgbClr val="0000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FF"/>
              </a:solidFill>
              <a:prstDash val="solid"/>
              <a:round/>
            </a:ln>
          </a:top>
          <a:bottom>
            <a:ln w="25400" cap="flat">
              <a:solidFill>
                <a:srgbClr val="0000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FF"/>
              </a:solidFill>
              <a:prstDash val="solid"/>
              <a:round/>
            </a:ln>
          </a:top>
          <a:bottom>
            <a:ln w="25400" cap="flat">
              <a:solidFill>
                <a:srgbClr val="0000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FF"/>
        </a:fontRef>
        <a:srgbClr val="0000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F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F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" name="Shape 2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Slides 13 and 127 repeated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66"/>
            </a:gs>
            <a:gs pos="100000">
              <a:srgbClr val="000080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>
          <a:xfrm>
            <a:off x="-1" y="0"/>
            <a:ext cx="9144002" cy="6845300"/>
            <a:chOff x="0" y="0"/>
            <a:chExt cx="9144000" cy="6845300"/>
          </a:xfrm>
        </p:grpSpPr>
        <p:sp>
          <p:nvSpPr>
            <p:cNvPr id="2" name="Rectangle 3"/>
            <p:cNvSpPr/>
            <p:nvPr/>
          </p:nvSpPr>
          <p:spPr>
            <a:xfrm>
              <a:off x="-1" y="0"/>
              <a:ext cx="9132890" cy="6845300"/>
            </a:xfrm>
            <a:prstGeom prst="rect">
              <a:avLst/>
            </a:prstGeom>
            <a:gradFill flip="none" rotWithShape="1">
              <a:gsLst>
                <a:gs pos="0">
                  <a:srgbClr val="000080"/>
                </a:gs>
                <a:gs pos="100000">
                  <a:srgbClr val="00002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" name="Freeform 4"/>
            <p:cNvSpPr/>
            <p:nvPr/>
          </p:nvSpPr>
          <p:spPr>
            <a:xfrm>
              <a:off x="-1" y="115887"/>
              <a:ext cx="9144002" cy="6611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0169"/>
                  </a:moveTo>
                  <a:lnTo>
                    <a:pt x="4" y="20163"/>
                  </a:lnTo>
                  <a:lnTo>
                    <a:pt x="4" y="20475"/>
                  </a:lnTo>
                  <a:lnTo>
                    <a:pt x="21600" y="20475"/>
                  </a:lnTo>
                  <a:lnTo>
                    <a:pt x="21600" y="20724"/>
                  </a:lnTo>
                  <a:lnTo>
                    <a:pt x="4" y="20729"/>
                  </a:lnTo>
                  <a:lnTo>
                    <a:pt x="4" y="21035"/>
                  </a:lnTo>
                  <a:lnTo>
                    <a:pt x="21600" y="21035"/>
                  </a:lnTo>
                  <a:lnTo>
                    <a:pt x="21600" y="21289"/>
                  </a:lnTo>
                  <a:lnTo>
                    <a:pt x="4" y="21284"/>
                  </a:lnTo>
                  <a:lnTo>
                    <a:pt x="4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4" y="0"/>
                  </a:lnTo>
                  <a:lnTo>
                    <a:pt x="4" y="316"/>
                  </a:lnTo>
                  <a:lnTo>
                    <a:pt x="21600" y="311"/>
                  </a:lnTo>
                  <a:lnTo>
                    <a:pt x="21600" y="560"/>
                  </a:lnTo>
                  <a:lnTo>
                    <a:pt x="4" y="560"/>
                  </a:lnTo>
                  <a:lnTo>
                    <a:pt x="4" y="871"/>
                  </a:lnTo>
                  <a:lnTo>
                    <a:pt x="21600" y="876"/>
                  </a:lnTo>
                  <a:lnTo>
                    <a:pt x="21600" y="1120"/>
                  </a:lnTo>
                  <a:lnTo>
                    <a:pt x="4" y="1120"/>
                  </a:lnTo>
                  <a:lnTo>
                    <a:pt x="4" y="1431"/>
                  </a:lnTo>
                  <a:lnTo>
                    <a:pt x="21600" y="1437"/>
                  </a:lnTo>
                  <a:lnTo>
                    <a:pt x="21600" y="1680"/>
                  </a:lnTo>
                  <a:lnTo>
                    <a:pt x="4" y="1680"/>
                  </a:lnTo>
                  <a:lnTo>
                    <a:pt x="4" y="1991"/>
                  </a:lnTo>
                  <a:lnTo>
                    <a:pt x="21600" y="1991"/>
                  </a:lnTo>
                  <a:lnTo>
                    <a:pt x="21600" y="2240"/>
                  </a:lnTo>
                  <a:lnTo>
                    <a:pt x="4" y="2240"/>
                  </a:lnTo>
                  <a:lnTo>
                    <a:pt x="4" y="2552"/>
                  </a:lnTo>
                  <a:lnTo>
                    <a:pt x="21600" y="2557"/>
                  </a:lnTo>
                  <a:lnTo>
                    <a:pt x="21600" y="2800"/>
                  </a:lnTo>
                  <a:lnTo>
                    <a:pt x="4" y="2800"/>
                  </a:lnTo>
                  <a:lnTo>
                    <a:pt x="4" y="3112"/>
                  </a:lnTo>
                  <a:lnTo>
                    <a:pt x="21600" y="3112"/>
                  </a:lnTo>
                  <a:lnTo>
                    <a:pt x="21600" y="3361"/>
                  </a:lnTo>
                  <a:lnTo>
                    <a:pt x="4" y="3361"/>
                  </a:lnTo>
                  <a:lnTo>
                    <a:pt x="4" y="3672"/>
                  </a:lnTo>
                  <a:lnTo>
                    <a:pt x="21600" y="3677"/>
                  </a:lnTo>
                  <a:lnTo>
                    <a:pt x="21600" y="3921"/>
                  </a:lnTo>
                  <a:lnTo>
                    <a:pt x="4" y="3921"/>
                  </a:lnTo>
                  <a:lnTo>
                    <a:pt x="4" y="4232"/>
                  </a:lnTo>
                  <a:lnTo>
                    <a:pt x="21600" y="4237"/>
                  </a:lnTo>
                  <a:lnTo>
                    <a:pt x="21600" y="4486"/>
                  </a:lnTo>
                  <a:lnTo>
                    <a:pt x="4" y="4481"/>
                  </a:lnTo>
                  <a:lnTo>
                    <a:pt x="4" y="4797"/>
                  </a:lnTo>
                  <a:lnTo>
                    <a:pt x="21600" y="4797"/>
                  </a:lnTo>
                  <a:lnTo>
                    <a:pt x="21600" y="5046"/>
                  </a:lnTo>
                  <a:lnTo>
                    <a:pt x="4" y="5041"/>
                  </a:lnTo>
                  <a:lnTo>
                    <a:pt x="4" y="5352"/>
                  </a:lnTo>
                  <a:lnTo>
                    <a:pt x="21600" y="5357"/>
                  </a:lnTo>
                  <a:lnTo>
                    <a:pt x="21600" y="5601"/>
                  </a:lnTo>
                  <a:lnTo>
                    <a:pt x="4" y="5601"/>
                  </a:lnTo>
                  <a:lnTo>
                    <a:pt x="4" y="5912"/>
                  </a:lnTo>
                  <a:lnTo>
                    <a:pt x="21600" y="5912"/>
                  </a:lnTo>
                  <a:lnTo>
                    <a:pt x="21600" y="6161"/>
                  </a:lnTo>
                  <a:lnTo>
                    <a:pt x="4" y="6161"/>
                  </a:lnTo>
                  <a:lnTo>
                    <a:pt x="4" y="6472"/>
                  </a:lnTo>
                  <a:lnTo>
                    <a:pt x="21600" y="6472"/>
                  </a:lnTo>
                  <a:lnTo>
                    <a:pt x="21600" y="6721"/>
                  </a:lnTo>
                  <a:lnTo>
                    <a:pt x="4" y="6726"/>
                  </a:lnTo>
                  <a:lnTo>
                    <a:pt x="4" y="7038"/>
                  </a:lnTo>
                  <a:lnTo>
                    <a:pt x="21600" y="7032"/>
                  </a:lnTo>
                  <a:lnTo>
                    <a:pt x="21600" y="7281"/>
                  </a:lnTo>
                  <a:lnTo>
                    <a:pt x="4" y="7281"/>
                  </a:lnTo>
                  <a:lnTo>
                    <a:pt x="4" y="7598"/>
                  </a:lnTo>
                  <a:lnTo>
                    <a:pt x="21600" y="7592"/>
                  </a:lnTo>
                  <a:lnTo>
                    <a:pt x="21600" y="7841"/>
                  </a:lnTo>
                  <a:lnTo>
                    <a:pt x="4" y="7841"/>
                  </a:lnTo>
                  <a:lnTo>
                    <a:pt x="4" y="8153"/>
                  </a:lnTo>
                  <a:lnTo>
                    <a:pt x="21600" y="8153"/>
                  </a:lnTo>
                  <a:lnTo>
                    <a:pt x="21600" y="8401"/>
                  </a:lnTo>
                  <a:lnTo>
                    <a:pt x="4" y="8401"/>
                  </a:lnTo>
                  <a:lnTo>
                    <a:pt x="4" y="8713"/>
                  </a:lnTo>
                  <a:lnTo>
                    <a:pt x="21600" y="8718"/>
                  </a:lnTo>
                  <a:lnTo>
                    <a:pt x="21600" y="8962"/>
                  </a:lnTo>
                  <a:lnTo>
                    <a:pt x="4" y="8962"/>
                  </a:lnTo>
                  <a:lnTo>
                    <a:pt x="4" y="9278"/>
                  </a:lnTo>
                  <a:lnTo>
                    <a:pt x="21600" y="9278"/>
                  </a:lnTo>
                  <a:lnTo>
                    <a:pt x="21600" y="9522"/>
                  </a:lnTo>
                  <a:lnTo>
                    <a:pt x="4" y="9522"/>
                  </a:lnTo>
                  <a:lnTo>
                    <a:pt x="4" y="9833"/>
                  </a:lnTo>
                  <a:lnTo>
                    <a:pt x="21600" y="9833"/>
                  </a:lnTo>
                  <a:lnTo>
                    <a:pt x="21600" y="10082"/>
                  </a:lnTo>
                  <a:lnTo>
                    <a:pt x="4" y="10082"/>
                  </a:lnTo>
                  <a:lnTo>
                    <a:pt x="4" y="10398"/>
                  </a:lnTo>
                  <a:lnTo>
                    <a:pt x="21600" y="10393"/>
                  </a:lnTo>
                  <a:lnTo>
                    <a:pt x="21600" y="10642"/>
                  </a:lnTo>
                  <a:lnTo>
                    <a:pt x="4" y="10642"/>
                  </a:lnTo>
                  <a:lnTo>
                    <a:pt x="4" y="10958"/>
                  </a:lnTo>
                  <a:lnTo>
                    <a:pt x="21600" y="10953"/>
                  </a:lnTo>
                  <a:lnTo>
                    <a:pt x="21600" y="11207"/>
                  </a:lnTo>
                  <a:lnTo>
                    <a:pt x="4" y="11202"/>
                  </a:lnTo>
                  <a:lnTo>
                    <a:pt x="4" y="11513"/>
                  </a:lnTo>
                  <a:lnTo>
                    <a:pt x="21600" y="11513"/>
                  </a:lnTo>
                  <a:lnTo>
                    <a:pt x="21600" y="11762"/>
                  </a:lnTo>
                  <a:lnTo>
                    <a:pt x="4" y="11762"/>
                  </a:lnTo>
                  <a:lnTo>
                    <a:pt x="4" y="12073"/>
                  </a:lnTo>
                  <a:lnTo>
                    <a:pt x="21600" y="12073"/>
                  </a:lnTo>
                  <a:lnTo>
                    <a:pt x="21600" y="12322"/>
                  </a:lnTo>
                  <a:lnTo>
                    <a:pt x="4" y="12322"/>
                  </a:lnTo>
                  <a:lnTo>
                    <a:pt x="4" y="12638"/>
                  </a:lnTo>
                  <a:lnTo>
                    <a:pt x="21600" y="12633"/>
                  </a:lnTo>
                  <a:lnTo>
                    <a:pt x="21600" y="12882"/>
                  </a:lnTo>
                  <a:lnTo>
                    <a:pt x="4" y="12882"/>
                  </a:lnTo>
                  <a:lnTo>
                    <a:pt x="4" y="13199"/>
                  </a:lnTo>
                  <a:lnTo>
                    <a:pt x="21600" y="13199"/>
                  </a:lnTo>
                  <a:lnTo>
                    <a:pt x="21600" y="13442"/>
                  </a:lnTo>
                  <a:lnTo>
                    <a:pt x="4" y="13442"/>
                  </a:lnTo>
                  <a:lnTo>
                    <a:pt x="4" y="13753"/>
                  </a:lnTo>
                  <a:lnTo>
                    <a:pt x="21600" y="13753"/>
                  </a:lnTo>
                  <a:lnTo>
                    <a:pt x="21600" y="14002"/>
                  </a:lnTo>
                  <a:lnTo>
                    <a:pt x="4" y="14002"/>
                  </a:lnTo>
                  <a:lnTo>
                    <a:pt x="4" y="14319"/>
                  </a:lnTo>
                  <a:lnTo>
                    <a:pt x="21600" y="14314"/>
                  </a:lnTo>
                  <a:lnTo>
                    <a:pt x="21600" y="14562"/>
                  </a:lnTo>
                  <a:lnTo>
                    <a:pt x="4" y="14562"/>
                  </a:lnTo>
                  <a:lnTo>
                    <a:pt x="4" y="14874"/>
                  </a:lnTo>
                  <a:lnTo>
                    <a:pt x="21600" y="14874"/>
                  </a:lnTo>
                  <a:lnTo>
                    <a:pt x="21600" y="15128"/>
                  </a:lnTo>
                  <a:lnTo>
                    <a:pt x="0" y="15128"/>
                  </a:lnTo>
                  <a:lnTo>
                    <a:pt x="4" y="15439"/>
                  </a:lnTo>
                  <a:lnTo>
                    <a:pt x="21600" y="15434"/>
                  </a:lnTo>
                  <a:lnTo>
                    <a:pt x="21600" y="15683"/>
                  </a:lnTo>
                  <a:lnTo>
                    <a:pt x="4" y="15683"/>
                  </a:lnTo>
                  <a:lnTo>
                    <a:pt x="4" y="15994"/>
                  </a:lnTo>
                  <a:lnTo>
                    <a:pt x="21600" y="15994"/>
                  </a:lnTo>
                  <a:lnTo>
                    <a:pt x="21600" y="16243"/>
                  </a:lnTo>
                  <a:lnTo>
                    <a:pt x="4" y="16243"/>
                  </a:lnTo>
                  <a:lnTo>
                    <a:pt x="4" y="16554"/>
                  </a:lnTo>
                  <a:lnTo>
                    <a:pt x="21600" y="16554"/>
                  </a:lnTo>
                  <a:lnTo>
                    <a:pt x="21600" y="16803"/>
                  </a:lnTo>
                  <a:lnTo>
                    <a:pt x="4" y="16803"/>
                  </a:lnTo>
                  <a:lnTo>
                    <a:pt x="4" y="17119"/>
                  </a:lnTo>
                  <a:lnTo>
                    <a:pt x="21600" y="17114"/>
                  </a:lnTo>
                  <a:lnTo>
                    <a:pt x="21600" y="17363"/>
                  </a:lnTo>
                  <a:lnTo>
                    <a:pt x="4" y="17363"/>
                  </a:lnTo>
                  <a:lnTo>
                    <a:pt x="4" y="17674"/>
                  </a:lnTo>
                  <a:lnTo>
                    <a:pt x="21600" y="17679"/>
                  </a:lnTo>
                  <a:lnTo>
                    <a:pt x="21600" y="17928"/>
                  </a:lnTo>
                  <a:lnTo>
                    <a:pt x="4" y="17923"/>
                  </a:lnTo>
                  <a:lnTo>
                    <a:pt x="4" y="18239"/>
                  </a:lnTo>
                  <a:lnTo>
                    <a:pt x="21600" y="18234"/>
                  </a:lnTo>
                  <a:lnTo>
                    <a:pt x="21600" y="18488"/>
                  </a:lnTo>
                  <a:lnTo>
                    <a:pt x="4" y="18488"/>
                  </a:lnTo>
                  <a:lnTo>
                    <a:pt x="4" y="18794"/>
                  </a:lnTo>
                  <a:lnTo>
                    <a:pt x="21600" y="18800"/>
                  </a:lnTo>
                  <a:lnTo>
                    <a:pt x="21600" y="19048"/>
                  </a:lnTo>
                  <a:lnTo>
                    <a:pt x="4" y="19043"/>
                  </a:lnTo>
                  <a:lnTo>
                    <a:pt x="4" y="19360"/>
                  </a:lnTo>
                  <a:lnTo>
                    <a:pt x="21600" y="19360"/>
                  </a:lnTo>
                  <a:lnTo>
                    <a:pt x="21600" y="19609"/>
                  </a:lnTo>
                  <a:lnTo>
                    <a:pt x="4" y="19609"/>
                  </a:lnTo>
                  <a:lnTo>
                    <a:pt x="4" y="19920"/>
                  </a:lnTo>
                  <a:lnTo>
                    <a:pt x="21600" y="19920"/>
                  </a:lnTo>
                  <a:lnTo>
                    <a:pt x="21600" y="20169"/>
                  </a:lnTo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5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07"/>
          <p:cNvSpPr txBox="1"/>
          <p:nvPr/>
        </p:nvSpPr>
        <p:spPr>
          <a:xfrm>
            <a:off x="755576" y="590140"/>
            <a:ext cx="6624736" cy="29337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514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spcBef>
                <a:spcPts val="200"/>
              </a:spcBef>
              <a:defRPr b="1" sz="11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डा. रिक् ग्रिफिथ - सिंगापुर बाइबल कलेज • BibleStudyDownloads.org</a:t>
            </a:r>
          </a:p>
        </p:txBody>
      </p:sp>
      <p:sp>
        <p:nvSpPr>
          <p:cNvPr id="26" name="Line 2"/>
          <p:cNvSpPr/>
          <p:nvPr/>
        </p:nvSpPr>
        <p:spPr>
          <a:xfrm flipH="1" flipV="1">
            <a:off x="-1797051" y="125412"/>
            <a:ext cx="25401" cy="25401"/>
          </a:xfrm>
          <a:prstGeom prst="line">
            <a:avLst/>
          </a:prstGeom>
          <a:ln w="12700">
            <a:solidFill>
              <a:srgbClr val="80808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" name="Line 3"/>
          <p:cNvSpPr/>
          <p:nvPr/>
        </p:nvSpPr>
        <p:spPr>
          <a:xfrm flipH="1" flipV="1">
            <a:off x="-1797051" y="125412"/>
            <a:ext cx="25401" cy="25401"/>
          </a:xfrm>
          <a:prstGeom prst="line">
            <a:avLst/>
          </a:prstGeom>
          <a:ln w="12700">
            <a:solidFill>
              <a:srgbClr val="80808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" name="Rectangle 4"/>
          <p:cNvSpPr/>
          <p:nvPr/>
        </p:nvSpPr>
        <p:spPr>
          <a:xfrm>
            <a:off x="1492250" y="2068513"/>
            <a:ext cx="1574800" cy="3568701"/>
          </a:xfrm>
          <a:prstGeom prst="rect">
            <a:avLst/>
          </a:prstGeom>
          <a:gradFill>
            <a:gsLst>
              <a:gs pos="0">
                <a:srgbClr val="4C3013"/>
              </a:gs>
              <a:gs pos="100000">
                <a:schemeClr val="accent2"/>
              </a:gs>
            </a:gsLst>
          </a:gradFill>
          <a:ln w="254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9" name="Rectangle 5"/>
          <p:cNvSpPr/>
          <p:nvPr/>
        </p:nvSpPr>
        <p:spPr>
          <a:xfrm>
            <a:off x="1104900" y="1643063"/>
            <a:ext cx="7988300" cy="406401"/>
          </a:xfrm>
          <a:prstGeom prst="rect">
            <a:avLst/>
          </a:prstGeom>
          <a:gradFill>
            <a:gsLst>
              <a:gs pos="22000">
                <a:srgbClr val="000060"/>
              </a:gs>
              <a:gs pos="50000">
                <a:srgbClr val="010201"/>
              </a:gs>
              <a:gs pos="100000">
                <a:srgbClr val="000060"/>
              </a:gs>
            </a:gsLst>
            <a:lin ang="5400000"/>
          </a:gradFill>
          <a:ln w="12700">
            <a:solidFill>
              <a:srgbClr val="0000FF"/>
            </a:solidFill>
            <a:miter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0" name="Rectangle 6"/>
          <p:cNvSpPr txBox="1"/>
          <p:nvPr/>
        </p:nvSpPr>
        <p:spPr>
          <a:xfrm>
            <a:off x="1158874" y="1690688"/>
            <a:ext cx="2338390" cy="4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sz="21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Kosher-Normal"/>
                <a:ea typeface="Kosher-Normal"/>
                <a:cs typeface="Kosher-Normal"/>
                <a:sym typeface="Kosher-Normal"/>
              </a:defRPr>
            </a:lvl1pPr>
          </a:lstStyle>
          <a:p>
            <a:pPr>
              <a:defRPr sz="1800"/>
            </a:pPr>
            <a:r>
              <a:rPr sz="2100"/>
              <a:t>नोआसंग गरिएको करार</a:t>
            </a:r>
          </a:p>
        </p:txBody>
      </p:sp>
      <p:sp>
        <p:nvSpPr>
          <p:cNvPr id="31" name="Rectangle 7"/>
          <p:cNvSpPr txBox="1"/>
          <p:nvPr/>
        </p:nvSpPr>
        <p:spPr>
          <a:xfrm>
            <a:off x="0" y="947737"/>
            <a:ext cx="762000" cy="90297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 algn="ctr">
              <a:defRPr b="1" sz="9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आदमले परमेश्वरसंग राज्य गर्छन् </a:t>
            </a:r>
          </a:p>
          <a:p>
            <a:pPr algn="ctr">
              <a:defRPr b="1" sz="9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उत्पत्ती १:२५,२८; २:१९</a:t>
            </a:r>
          </a:p>
        </p:txBody>
      </p:sp>
      <p:sp>
        <p:nvSpPr>
          <p:cNvPr id="32" name="Rectangle 8"/>
          <p:cNvSpPr txBox="1"/>
          <p:nvPr/>
        </p:nvSpPr>
        <p:spPr>
          <a:xfrm>
            <a:off x="685800" y="947737"/>
            <a:ext cx="876300" cy="6883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शैतानले यो संसारको इश्वर भएर राज्य गर्न थाल्छ उत्पत्ती ३:१५२ कोरिन्थी ४:४</a:t>
            </a:r>
          </a:p>
        </p:txBody>
      </p:sp>
      <p:sp>
        <p:nvSpPr>
          <p:cNvPr id="33" name="Rectangle 9"/>
          <p:cNvSpPr txBox="1"/>
          <p:nvPr/>
        </p:nvSpPr>
        <p:spPr>
          <a:xfrm rot="16200000">
            <a:off x="-1039339" y="3711696"/>
            <a:ext cx="4608516" cy="5867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2800">
                <a:solidFill>
                  <a:srgbClr val="FFFFFF"/>
                </a:solidFill>
                <a:latin typeface="Kosher-Normal"/>
                <a:ea typeface="Kosher-Normal"/>
                <a:cs typeface="Kosher-Normal"/>
                <a:sym typeface="Kosher-Normal"/>
              </a:defRPr>
            </a:lvl1pPr>
          </a:lstStyle>
          <a:p>
            <a:pPr/>
            <a:r>
              <a:t>अब्राहामसंग गरिएको करार</a:t>
            </a:r>
          </a:p>
        </p:txBody>
      </p:sp>
      <p:sp>
        <p:nvSpPr>
          <p:cNvPr id="34" name="Rectangle 10"/>
          <p:cNvSpPr/>
          <p:nvPr/>
        </p:nvSpPr>
        <p:spPr>
          <a:xfrm>
            <a:off x="2019300" y="2062163"/>
            <a:ext cx="3886200" cy="1244601"/>
          </a:xfrm>
          <a:prstGeom prst="rect">
            <a:avLst/>
          </a:prstGeom>
          <a:gradFill>
            <a:gsLst>
              <a:gs pos="0">
                <a:srgbClr val="CF0E30"/>
              </a:gs>
              <a:gs pos="100000">
                <a:srgbClr val="3E040E"/>
              </a:gs>
            </a:gsLst>
          </a:gradFill>
          <a:ln w="12700">
            <a:solidFill>
              <a:srgbClr val="372000"/>
            </a:solidFill>
            <a:miter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5" name="Rectangle 11"/>
          <p:cNvSpPr/>
          <p:nvPr/>
        </p:nvSpPr>
        <p:spPr>
          <a:xfrm>
            <a:off x="3048000" y="4462462"/>
            <a:ext cx="2857500" cy="1181101"/>
          </a:xfrm>
          <a:prstGeom prst="rect">
            <a:avLst/>
          </a:prstGeom>
          <a:gradFill>
            <a:gsLst>
              <a:gs pos="0">
                <a:srgbClr val="1B3900"/>
              </a:gs>
              <a:gs pos="100000">
                <a:srgbClr val="438E00"/>
              </a:gs>
            </a:gsLst>
            <a:lin ang="21180000"/>
          </a:gra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6" name="Rectangle 12"/>
          <p:cNvSpPr/>
          <p:nvPr/>
        </p:nvSpPr>
        <p:spPr>
          <a:xfrm>
            <a:off x="1879600" y="5656262"/>
            <a:ext cx="3949700" cy="609601"/>
          </a:xfrm>
          <a:prstGeom prst="rect">
            <a:avLst/>
          </a:prstGeom>
          <a:gradFill>
            <a:gsLst>
              <a:gs pos="0">
                <a:srgbClr val="474747"/>
              </a:gs>
              <a:gs pos="100000">
                <a:srgbClr val="000000"/>
              </a:gs>
            </a:gsLst>
          </a:gra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7" name="Rectangle 13"/>
          <p:cNvSpPr txBox="1"/>
          <p:nvPr/>
        </p:nvSpPr>
        <p:spPr>
          <a:xfrm>
            <a:off x="2035175" y="2166938"/>
            <a:ext cx="2663825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b="1" sz="1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Kosher-Normal"/>
                <a:ea typeface="Kosher-Normal"/>
                <a:cs typeface="Kosher-Normal"/>
                <a:sym typeface="Kosher-Normal"/>
              </a:defRPr>
            </a:lvl1pPr>
          </a:lstStyle>
          <a:p>
            <a:pPr/>
            <a:r>
              <a:t>भुमिको करार</a:t>
            </a:r>
          </a:p>
        </p:txBody>
      </p:sp>
      <p:sp>
        <p:nvSpPr>
          <p:cNvPr id="38" name="Rectangle 14"/>
          <p:cNvSpPr/>
          <p:nvPr/>
        </p:nvSpPr>
        <p:spPr>
          <a:xfrm>
            <a:off x="2400300" y="3268662"/>
            <a:ext cx="3505200" cy="1181101"/>
          </a:xfrm>
          <a:prstGeom prst="rect">
            <a:avLst/>
          </a:prstGeom>
          <a:solidFill>
            <a:srgbClr val="6A1C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9" name="Rectangle 15"/>
          <p:cNvSpPr txBox="1"/>
          <p:nvPr/>
        </p:nvSpPr>
        <p:spPr>
          <a:xfrm>
            <a:off x="2581274" y="3335337"/>
            <a:ext cx="3065465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b="1" sz="1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Kosher-Normal"/>
                <a:ea typeface="Kosher-Normal"/>
                <a:cs typeface="Kosher-Normal"/>
                <a:sym typeface="Kosher-Normal"/>
              </a:defRPr>
            </a:lvl1pPr>
          </a:lstStyle>
          <a:p>
            <a:pPr/>
            <a:r>
              <a:t>दाउदसंग गरिएको करार</a:t>
            </a:r>
          </a:p>
        </p:txBody>
      </p:sp>
      <p:sp>
        <p:nvSpPr>
          <p:cNvPr id="40" name="Rectangle 16"/>
          <p:cNvSpPr txBox="1"/>
          <p:nvPr/>
        </p:nvSpPr>
        <p:spPr>
          <a:xfrm>
            <a:off x="3140074" y="4443412"/>
            <a:ext cx="2513015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b="1" sz="1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Kosher-Normal"/>
                <a:ea typeface="Kosher-Normal"/>
                <a:cs typeface="Kosher-Normal"/>
                <a:sym typeface="Kosher-Normal"/>
              </a:defRPr>
            </a:lvl1pPr>
          </a:lstStyle>
          <a:p>
            <a:pPr/>
            <a:r>
              <a:t>नयाँ करार</a:t>
            </a:r>
          </a:p>
        </p:txBody>
      </p:sp>
      <p:sp>
        <p:nvSpPr>
          <p:cNvPr id="41" name="Rectangle 17"/>
          <p:cNvSpPr txBox="1"/>
          <p:nvPr/>
        </p:nvSpPr>
        <p:spPr>
          <a:xfrm>
            <a:off x="1958975" y="5662612"/>
            <a:ext cx="3503613" cy="4089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sz="1800">
                <a:solidFill>
                  <a:srgbClr val="FFFFFF"/>
                </a:solidFill>
                <a:latin typeface="Kosher-Normal"/>
                <a:ea typeface="Kosher-Normal"/>
                <a:cs typeface="Kosher-Normal"/>
                <a:sym typeface="Kosher-Normal"/>
              </a:defRPr>
            </a:lvl1pPr>
          </a:lstStyle>
          <a:p>
            <a:pPr/>
            <a:r>
              <a:t>मोशासंग गरिएको करार</a:t>
            </a:r>
          </a:p>
        </p:txBody>
      </p:sp>
      <p:grpSp>
        <p:nvGrpSpPr>
          <p:cNvPr id="44" name="Group 18"/>
          <p:cNvGrpSpPr/>
          <p:nvPr/>
        </p:nvGrpSpPr>
        <p:grpSpPr>
          <a:xfrm>
            <a:off x="5721350" y="1336675"/>
            <a:ext cx="165101" cy="279401"/>
            <a:chOff x="0" y="0"/>
            <a:chExt cx="165100" cy="279400"/>
          </a:xfrm>
        </p:grpSpPr>
        <p:sp>
          <p:nvSpPr>
            <p:cNvPr id="42" name="Line 19"/>
            <p:cNvSpPr/>
            <p:nvPr/>
          </p:nvSpPr>
          <p:spPr>
            <a:xfrm flipH="1">
              <a:off x="88899" y="0"/>
              <a:ext cx="1" cy="279401"/>
            </a:xfrm>
            <a:prstGeom prst="line">
              <a:avLst/>
            </a:prstGeom>
            <a:noFill/>
            <a:ln w="50800" cap="flat">
              <a:solidFill>
                <a:srgbClr val="CF0E3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" name="Line 20"/>
            <p:cNvSpPr/>
            <p:nvPr/>
          </p:nvSpPr>
          <p:spPr>
            <a:xfrm>
              <a:off x="0" y="88900"/>
              <a:ext cx="165101" cy="0"/>
            </a:xfrm>
            <a:prstGeom prst="line">
              <a:avLst/>
            </a:prstGeom>
            <a:noFill/>
            <a:ln w="50800" cap="flat">
              <a:solidFill>
                <a:srgbClr val="CF0E3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45" name="Rectangle 21"/>
          <p:cNvSpPr txBox="1"/>
          <p:nvPr/>
        </p:nvSpPr>
        <p:spPr>
          <a:xfrm>
            <a:off x="1485900" y="947737"/>
            <a:ext cx="1806575" cy="5359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परमेश्वरले अब्राहामसंग मानिसको शासन पुनर्स्थापित गर्न इस्राएलद्वारा“एक राज्यका पुजाहारीहरू” (उत्पत्ती१२:१-३; प्रस्थान १९:६ </a:t>
            </a:r>
          </a:p>
        </p:txBody>
      </p:sp>
      <p:sp>
        <p:nvSpPr>
          <p:cNvPr id="46" name="Rectangle 22"/>
          <p:cNvSpPr txBox="1"/>
          <p:nvPr/>
        </p:nvSpPr>
        <p:spPr>
          <a:xfrm>
            <a:off x="79374" y="704849"/>
            <a:ext cx="1384301" cy="337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1400">
                <a:solidFill>
                  <a:schemeClr val="accent2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राज्य शिक्षा …</a:t>
            </a:r>
          </a:p>
        </p:txBody>
      </p:sp>
      <p:sp>
        <p:nvSpPr>
          <p:cNvPr id="47" name="Line 23"/>
          <p:cNvSpPr/>
          <p:nvPr/>
        </p:nvSpPr>
        <p:spPr>
          <a:xfrm flipH="1">
            <a:off x="695324" y="1109662"/>
            <a:ext cx="1" cy="4064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8" name="Freeform 24"/>
          <p:cNvSpPr/>
          <p:nvPr/>
        </p:nvSpPr>
        <p:spPr>
          <a:xfrm>
            <a:off x="634999" y="1449387"/>
            <a:ext cx="120652" cy="177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7136"/>
                </a:moveTo>
                <a:lnTo>
                  <a:pt x="0" y="0"/>
                </a:lnTo>
                <a:lnTo>
                  <a:pt x="10800" y="21600"/>
                </a:lnTo>
                <a:lnTo>
                  <a:pt x="21600" y="0"/>
                </a:lnTo>
                <a:lnTo>
                  <a:pt x="10800" y="7136"/>
                </a:lnTo>
              </a:path>
            </a:pathLst>
          </a:custGeom>
          <a:solidFill>
            <a:schemeClr val="accent1"/>
          </a:solidFill>
          <a:ln w="12700" cap="rnd">
            <a:solidFill>
              <a:schemeClr val="accent1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9" name="Rectangle 25"/>
          <p:cNvSpPr txBox="1"/>
          <p:nvPr/>
        </p:nvSpPr>
        <p:spPr>
          <a:xfrm>
            <a:off x="222250" y="1741487"/>
            <a:ext cx="881063" cy="383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मानिसको पतन</a:t>
            </a:r>
          </a:p>
          <a:p>
            <a: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उत्पत्ती ३</a:t>
            </a:r>
          </a:p>
        </p:txBody>
      </p:sp>
      <p:sp>
        <p:nvSpPr>
          <p:cNvPr id="50" name="Rectangle 26"/>
          <p:cNvSpPr txBox="1"/>
          <p:nvPr/>
        </p:nvSpPr>
        <p:spPr>
          <a:xfrm>
            <a:off x="3219449" y="947738"/>
            <a:ext cx="1533527" cy="6883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“एक राज्यका पुजाहारीहरू” भएर राष्ट्रहरूमा साक्षी हुनुमा इस्राएल चुक्नु जसको कारण बिदेशी शासनको मुनि निर्वासनको न्यायमा परे</a:t>
            </a:r>
          </a:p>
        </p:txBody>
      </p:sp>
      <p:sp>
        <p:nvSpPr>
          <p:cNvPr id="51" name="Rectangle 27"/>
          <p:cNvSpPr txBox="1"/>
          <p:nvPr/>
        </p:nvSpPr>
        <p:spPr>
          <a:xfrm>
            <a:off x="3216275" y="4740275"/>
            <a:ext cx="1380889" cy="9931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/>
          <a:p>
            <a:pPr>
              <a:defRPr b="1" sz="800">
                <a:solidFill>
                  <a:srgbClr val="FFFFFF"/>
                </a:solidFill>
              </a:defRPr>
            </a:pPr>
            <a:r>
              <a:t>यर्मिया ३१:३१-३४ प्रतिज्ञाहरू: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क्षमा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आत्माको बास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नयाँ ह्रदय, प्राण र मन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इस्राएल र यहुदाको पुनर्मिलन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सुसमाचार प्रचारको जरूरत नपर्ने </a:t>
            </a:r>
          </a:p>
        </p:txBody>
      </p:sp>
      <p:sp>
        <p:nvSpPr>
          <p:cNvPr id="52" name="Rectangle 28"/>
          <p:cNvSpPr txBox="1"/>
          <p:nvPr/>
        </p:nvSpPr>
        <p:spPr>
          <a:xfrm>
            <a:off x="2682875" y="3632200"/>
            <a:ext cx="1966119" cy="8026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/>
          <a:p>
            <a:pPr>
              <a:defRPr b="1" sz="800">
                <a:solidFill>
                  <a:srgbClr val="FFFFFF"/>
                </a:solidFill>
              </a:defRPr>
            </a:pPr>
            <a:r>
              <a:t>२ शमुएल ७:१२-१६ प्रतिज्ञाहरू: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पुत्रहरू (‘घराना’ कहिल्यै नमेटिने)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राज्य (राजनैतिक वंश)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Throne (right to rule by descendants)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मन्दिर (छोराले बनाउने)</a:t>
            </a:r>
          </a:p>
        </p:txBody>
      </p:sp>
      <p:sp>
        <p:nvSpPr>
          <p:cNvPr id="53" name="Rectangle 29"/>
          <p:cNvSpPr txBox="1"/>
          <p:nvPr/>
        </p:nvSpPr>
        <p:spPr>
          <a:xfrm>
            <a:off x="2301875" y="2479675"/>
            <a:ext cx="3200400" cy="6883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>
              <a:defRPr b="1" sz="800">
                <a:solidFill>
                  <a:srgbClr val="FFFFFF"/>
                </a:solidFill>
              </a:defRPr>
            </a:pPr>
            <a:r>
              <a:t>उत्पत्ती १५-१८ (व्यवस्था ३०:१-१०) का प्रतिज्ञाहरू: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मिश्रको वादी देखि युफ्रेटिस नदीसम्म (उत्पत्ती २७:१२)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निर्वनसन/पुनर्सथापन पछि भुमिको (उत्पत्ती १७:८) अनन्त स्वामित्व</a:t>
            </a:r>
          </a:p>
          <a:p>
            <a:pPr>
              <a:buSzPct val="100000"/>
              <a:buChar char="•"/>
              <a:defRPr b="1" sz="800">
                <a:solidFill>
                  <a:srgbClr val="FFFFFF"/>
                </a:solidFill>
              </a:defRPr>
            </a:pPr>
            <a:r>
              <a:t>त्यो भुमिद्वारा सारा बिश्व आशिषित (उत्पत्ती १४:१-२)</a:t>
            </a:r>
          </a:p>
        </p:txBody>
      </p:sp>
      <p:sp>
        <p:nvSpPr>
          <p:cNvPr id="54" name="Rectangle 30"/>
          <p:cNvSpPr txBox="1"/>
          <p:nvPr/>
        </p:nvSpPr>
        <p:spPr>
          <a:xfrm>
            <a:off x="5791200" y="955675"/>
            <a:ext cx="1011238" cy="6883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येशूले मण्डली प्रति आफ्नो राज्य रहस्यमय ढंगमा बिस्तार गर्नुहुन्छ मत्ती १३</a:t>
            </a:r>
          </a:p>
        </p:txBody>
      </p:sp>
      <p:sp>
        <p:nvSpPr>
          <p:cNvPr id="55" name="Rectangle 31"/>
          <p:cNvSpPr txBox="1"/>
          <p:nvPr/>
        </p:nvSpPr>
        <p:spPr>
          <a:xfrm>
            <a:off x="4675187" y="947737"/>
            <a:ext cx="1076326" cy="6883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मसिहको राज्यको प्रस्तावलाई इस्राएलले इन्कार गरे । (मत्ती १२:४१-४२:२३:३७-३९)</a:t>
            </a:r>
          </a:p>
        </p:txBody>
      </p:sp>
      <p:sp>
        <p:nvSpPr>
          <p:cNvPr id="56" name="Rectangle 32"/>
          <p:cNvSpPr txBox="1"/>
          <p:nvPr/>
        </p:nvSpPr>
        <p:spPr>
          <a:xfrm>
            <a:off x="6726238" y="949325"/>
            <a:ext cx="1184276" cy="6883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ख्रीष्टले इस्राएलका शत्रुहरूलाई वशमा ल्याउनुहुन्छ र राष्ट्रले बिश्वास गर्छ (रोमी ११:२६,२७)</a:t>
            </a:r>
          </a:p>
        </p:txBody>
      </p:sp>
      <p:sp>
        <p:nvSpPr>
          <p:cNvPr id="57" name="AutoShape 33"/>
          <p:cNvSpPr/>
          <p:nvPr/>
        </p:nvSpPr>
        <p:spPr>
          <a:xfrm rot="16200000">
            <a:off x="5881687" y="1463675"/>
            <a:ext cx="228601" cy="76200"/>
          </a:xfrm>
          <a:prstGeom prst="rightArrow">
            <a:avLst>
              <a:gd name="adj1" fmla="val 50000"/>
              <a:gd name="adj2" fmla="val 150014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8" name="Rectangle 34"/>
          <p:cNvSpPr/>
          <p:nvPr/>
        </p:nvSpPr>
        <p:spPr>
          <a:xfrm>
            <a:off x="5810250" y="4456112"/>
            <a:ext cx="3297238" cy="1193801"/>
          </a:xfrm>
          <a:prstGeom prst="rect">
            <a:avLst/>
          </a:prstGeom>
          <a:gradFill>
            <a:gsLst>
              <a:gs pos="0">
                <a:srgbClr val="438E00"/>
              </a:gs>
              <a:gs pos="100000">
                <a:srgbClr val="D9E8CC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9" name="Rectangle 35"/>
          <p:cNvSpPr/>
          <p:nvPr/>
        </p:nvSpPr>
        <p:spPr>
          <a:xfrm>
            <a:off x="5816600" y="2062163"/>
            <a:ext cx="1981200" cy="1244601"/>
          </a:xfrm>
          <a:prstGeom prst="rect">
            <a:avLst/>
          </a:prstGeom>
          <a:gradFill>
            <a:gsLst>
              <a:gs pos="0">
                <a:srgbClr val="3E040E"/>
              </a:gs>
              <a:gs pos="100000">
                <a:srgbClr val="CF0E30"/>
              </a:gs>
            </a:gsLst>
          </a:gradFill>
          <a:ln w="12700">
            <a:solidFill>
              <a:srgbClr val="372000"/>
            </a:solidFill>
            <a:miter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0" name="Rectangle 36"/>
          <p:cNvSpPr/>
          <p:nvPr/>
        </p:nvSpPr>
        <p:spPr>
          <a:xfrm>
            <a:off x="7720013" y="2063750"/>
            <a:ext cx="1384301" cy="1211263"/>
          </a:xfrm>
          <a:prstGeom prst="rect">
            <a:avLst/>
          </a:prstGeom>
          <a:solidFill>
            <a:srgbClr val="CF0E3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" name="Rectangle 37"/>
          <p:cNvSpPr/>
          <p:nvPr/>
        </p:nvSpPr>
        <p:spPr>
          <a:xfrm>
            <a:off x="5810250" y="3271837"/>
            <a:ext cx="3289300" cy="1312863"/>
          </a:xfrm>
          <a:prstGeom prst="rect">
            <a:avLst/>
          </a:prstGeom>
          <a:gradFill>
            <a:gsLst>
              <a:gs pos="0">
                <a:srgbClr val="CFC630"/>
              </a:gs>
              <a:gs pos="100000">
                <a:srgbClr val="FFFFFF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" name="Rectangle 38"/>
          <p:cNvSpPr txBox="1"/>
          <p:nvPr/>
        </p:nvSpPr>
        <p:spPr>
          <a:xfrm>
            <a:off x="5818187" y="2479674"/>
            <a:ext cx="1719262" cy="8407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</a:defRPr>
            </a:lvl1pPr>
          </a:lstStyle>
          <a:p>
            <a:pPr/>
            <a:r>
              <a:t>मसिहलाई त्यागेका कारण आफ्नो भुमिबाट १९ वटा देशहरूमा छरपष्ट पारिएर (सन् ७० - सन् १९४९) इस्राएलको न्याय गरियो तर हाल आंशिक रूपमा पुनर्स्थापित (इजकिएल ३७:१-७)</a:t>
            </a:r>
          </a:p>
        </p:txBody>
      </p:sp>
      <p:sp>
        <p:nvSpPr>
          <p:cNvPr id="63" name="Rectangle 39"/>
          <p:cNvSpPr txBox="1"/>
          <p:nvPr/>
        </p:nvSpPr>
        <p:spPr>
          <a:xfrm>
            <a:off x="6054725" y="3389312"/>
            <a:ext cx="1336675" cy="657078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FFFFFF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000000"/>
                </a:solidFill>
              </a:defRPr>
            </a:lvl1pPr>
          </a:lstStyle>
          <a:p>
            <a:pPr/>
            <a:r>
              <a:t>ख्रीष्ट मण्डलीको शिर हुनुहन्छ, जुन आत्मिकी मन्दिर हो (एफिसी २:१९-२२; २ कोरिन्थी ६:१६)</a:t>
            </a:r>
          </a:p>
        </p:txBody>
      </p:sp>
      <p:sp>
        <p:nvSpPr>
          <p:cNvPr id="64" name="Rectangle 40"/>
          <p:cNvSpPr txBox="1"/>
          <p:nvPr/>
        </p:nvSpPr>
        <p:spPr>
          <a:xfrm>
            <a:off x="5935662" y="4740275"/>
            <a:ext cx="1397001" cy="6883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FFFFFF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000000"/>
                </a:solidFill>
              </a:defRPr>
            </a:lvl1pPr>
          </a:lstStyle>
          <a:p>
            <a:pPr/>
            <a:r>
              <a:t>मोशासंग गरेको करारलाई नयाँ करारको तीनवटा करारका तत्वहरूले प्रतिस्थापन गरेको (लुका २२:२०; २ कोरिन्थी ३:६) </a:t>
            </a:r>
          </a:p>
        </p:txBody>
      </p:sp>
      <p:sp>
        <p:nvSpPr>
          <p:cNvPr id="65" name="AutoShape 41"/>
          <p:cNvSpPr/>
          <p:nvPr/>
        </p:nvSpPr>
        <p:spPr>
          <a:xfrm flipH="1" rot="16200000">
            <a:off x="7583488" y="1476375"/>
            <a:ext cx="228601" cy="76200"/>
          </a:xfrm>
          <a:prstGeom prst="rightArrow">
            <a:avLst>
              <a:gd name="adj1" fmla="val 50000"/>
              <a:gd name="adj2" fmla="val 150014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" name="Line 42"/>
          <p:cNvSpPr/>
          <p:nvPr/>
        </p:nvSpPr>
        <p:spPr>
          <a:xfrm flipH="1">
            <a:off x="7707313" y="1649413"/>
            <a:ext cx="1" cy="403860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Rectangle 43"/>
          <p:cNvSpPr txBox="1"/>
          <p:nvPr/>
        </p:nvSpPr>
        <p:spPr>
          <a:xfrm>
            <a:off x="7620000" y="2057400"/>
            <a:ext cx="1546225" cy="24257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900">
                <a:solidFill>
                  <a:srgbClr val="FFFFFF"/>
                </a:solidFill>
              </a:defRPr>
            </a:lvl1pPr>
          </a:lstStyle>
          <a:p>
            <a:pPr/>
            <a:r>
              <a:t>मसिह                   राज्य</a:t>
            </a:r>
          </a:p>
        </p:txBody>
      </p:sp>
      <p:sp>
        <p:nvSpPr>
          <p:cNvPr id="68" name="Line 44"/>
          <p:cNvSpPr/>
          <p:nvPr/>
        </p:nvSpPr>
        <p:spPr>
          <a:xfrm>
            <a:off x="8489950" y="2017713"/>
            <a:ext cx="0" cy="3657601"/>
          </a:xfrm>
          <a:prstGeom prst="line">
            <a:avLst/>
          </a:prstGeom>
          <a:ln w="12700">
            <a:solidFill>
              <a:srgbClr val="6E0043"/>
            </a:solidFill>
            <a:prstDash val="sysDot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" name="Rectangle 45"/>
          <p:cNvSpPr txBox="1"/>
          <p:nvPr/>
        </p:nvSpPr>
        <p:spPr>
          <a:xfrm>
            <a:off x="7696200" y="2192338"/>
            <a:ext cx="1414463" cy="27940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 सहश्राब्दी             अनन्त </a:t>
            </a:r>
          </a:p>
        </p:txBody>
      </p:sp>
      <p:sp>
        <p:nvSpPr>
          <p:cNvPr id="70" name="Rectangle 46"/>
          <p:cNvSpPr txBox="1"/>
          <p:nvPr/>
        </p:nvSpPr>
        <p:spPr>
          <a:xfrm>
            <a:off x="7659688" y="2411413"/>
            <a:ext cx="911226" cy="8407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</a:defRPr>
            </a:lvl1pPr>
          </a:lstStyle>
          <a:p>
            <a:pPr/>
            <a:r>
              <a:t>पुर्ण पुनर्स्थापन (इजकिएल ३७:८-२८) यरूशलेम बिश्वको राजधानी (यशैया २:१-५)</a:t>
            </a:r>
          </a:p>
        </p:txBody>
      </p:sp>
      <p:sp>
        <p:nvSpPr>
          <p:cNvPr id="71" name="Rectangle 47"/>
          <p:cNvSpPr txBox="1"/>
          <p:nvPr/>
        </p:nvSpPr>
        <p:spPr>
          <a:xfrm>
            <a:off x="8412163" y="2411413"/>
            <a:ext cx="730251" cy="383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</a:defRPr>
            </a:lvl1pPr>
          </a:lstStyle>
          <a:p>
            <a:pPr/>
            <a:r>
              <a:t>नयाँ यरूशलेम (प्रकाश २१,२२)</a:t>
            </a:r>
          </a:p>
        </p:txBody>
      </p:sp>
      <p:sp>
        <p:nvSpPr>
          <p:cNvPr id="72" name="Rectangle 48"/>
          <p:cNvSpPr txBox="1"/>
          <p:nvPr/>
        </p:nvSpPr>
        <p:spPr>
          <a:xfrm>
            <a:off x="7724775" y="3389312"/>
            <a:ext cx="803275" cy="9931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FFFFFF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000000"/>
                </a:solidFill>
              </a:defRPr>
            </a:lvl1pPr>
          </a:lstStyle>
          <a:p>
            <a:pPr/>
            <a:r>
              <a:t>ख्रीष्टले सन्तहरूसंग (प्रकाश ५:१०;२०:४-६) बिश्वमाथि राज्य गर्नुहुन्छ(यशैया ११)</a:t>
            </a:r>
          </a:p>
        </p:txBody>
      </p:sp>
      <p:sp>
        <p:nvSpPr>
          <p:cNvPr id="73" name="Rectangle 49"/>
          <p:cNvSpPr txBox="1"/>
          <p:nvPr/>
        </p:nvSpPr>
        <p:spPr>
          <a:xfrm>
            <a:off x="7850188" y="947737"/>
            <a:ext cx="1076326" cy="6883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सन्तहरूसंग ख्रीष्टले सबैमाथि राज्य गर्नुहुन्छ । (एफिसी १:९-१९;प्रकाश २०:१-६;२२:५ख</a:t>
            </a:r>
          </a:p>
        </p:txBody>
      </p:sp>
      <p:grpSp>
        <p:nvGrpSpPr>
          <p:cNvPr id="77" name="Group 50"/>
          <p:cNvGrpSpPr/>
          <p:nvPr/>
        </p:nvGrpSpPr>
        <p:grpSpPr>
          <a:xfrm>
            <a:off x="4679950" y="4954587"/>
            <a:ext cx="76201" cy="304801"/>
            <a:chOff x="0" y="0"/>
            <a:chExt cx="76200" cy="304800"/>
          </a:xfrm>
        </p:grpSpPr>
        <p:sp>
          <p:nvSpPr>
            <p:cNvPr id="74" name="Line 51"/>
            <p:cNvSpPr/>
            <p:nvPr/>
          </p:nvSpPr>
          <p:spPr>
            <a:xfrm>
              <a:off x="0" y="0"/>
              <a:ext cx="762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" name="Line 52"/>
            <p:cNvSpPr/>
            <p:nvPr/>
          </p:nvSpPr>
          <p:spPr>
            <a:xfrm>
              <a:off x="0" y="304800"/>
              <a:ext cx="762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" name="Line 53"/>
            <p:cNvSpPr/>
            <p:nvPr/>
          </p:nvSpPr>
          <p:spPr>
            <a:xfrm flipH="1">
              <a:off x="76199" y="0"/>
              <a:ext cx="1" cy="30480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81" name="Group 54"/>
          <p:cNvGrpSpPr/>
          <p:nvPr/>
        </p:nvGrpSpPr>
        <p:grpSpPr>
          <a:xfrm>
            <a:off x="4946650" y="5311775"/>
            <a:ext cx="76201" cy="212726"/>
            <a:chOff x="0" y="0"/>
            <a:chExt cx="76200" cy="212725"/>
          </a:xfrm>
        </p:grpSpPr>
        <p:sp>
          <p:nvSpPr>
            <p:cNvPr id="78" name="Line 55"/>
            <p:cNvSpPr/>
            <p:nvPr/>
          </p:nvSpPr>
          <p:spPr>
            <a:xfrm>
              <a:off x="0" y="0"/>
              <a:ext cx="762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" name="Line 56"/>
            <p:cNvSpPr/>
            <p:nvPr/>
          </p:nvSpPr>
          <p:spPr>
            <a:xfrm>
              <a:off x="0" y="212725"/>
              <a:ext cx="762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" name="Line 57"/>
            <p:cNvSpPr/>
            <p:nvPr/>
          </p:nvSpPr>
          <p:spPr>
            <a:xfrm flipH="1">
              <a:off x="76199" y="0"/>
              <a:ext cx="1" cy="212726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2" name="Rectangle 58"/>
          <p:cNvSpPr txBox="1"/>
          <p:nvPr/>
        </p:nvSpPr>
        <p:spPr>
          <a:xfrm rot="16200000">
            <a:off x="1652181" y="2610713"/>
            <a:ext cx="412294" cy="38608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>
              <a:defRPr b="1" sz="1600">
                <a:solidFill>
                  <a:srgbClr val="FFFFFF"/>
                </a:solidFill>
                <a:latin typeface="Nadianne"/>
                <a:ea typeface="Nadianne"/>
                <a:cs typeface="Nadianne"/>
                <a:sym typeface="Nadianne"/>
              </a:defRPr>
            </a:lvl1pPr>
          </a:lstStyle>
          <a:p>
            <a:pPr/>
            <a:r>
              <a:t>भुमि</a:t>
            </a:r>
          </a:p>
        </p:txBody>
      </p:sp>
      <p:sp>
        <p:nvSpPr>
          <p:cNvPr id="83" name="Rectangle 59"/>
          <p:cNvSpPr txBox="1"/>
          <p:nvPr/>
        </p:nvSpPr>
        <p:spPr>
          <a:xfrm rot="16200000">
            <a:off x="2050377" y="3797897"/>
            <a:ext cx="384252" cy="38608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>
              <a:defRPr b="1" sz="1600">
                <a:solidFill>
                  <a:srgbClr val="FFFFFF"/>
                </a:solidFill>
                <a:latin typeface="Nadianne"/>
                <a:ea typeface="Nadianne"/>
                <a:cs typeface="Nadianne"/>
                <a:sym typeface="Nadianne"/>
              </a:defRPr>
            </a:lvl1pPr>
          </a:lstStyle>
          <a:p>
            <a:pPr/>
            <a:r>
              <a:t>बिउ</a:t>
            </a:r>
          </a:p>
        </p:txBody>
      </p:sp>
      <p:sp>
        <p:nvSpPr>
          <p:cNvPr id="84" name="Rectangle 60"/>
          <p:cNvSpPr txBox="1"/>
          <p:nvPr/>
        </p:nvSpPr>
        <p:spPr>
          <a:xfrm rot="16200000">
            <a:off x="2580513" y="5047170"/>
            <a:ext cx="654305" cy="38608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>
              <a:defRPr b="1" sz="1600">
                <a:solidFill>
                  <a:srgbClr val="FFFFFF"/>
                </a:solidFill>
                <a:latin typeface="Nadianne"/>
                <a:ea typeface="Nadianne"/>
                <a:cs typeface="Nadianne"/>
                <a:sym typeface="Nadianne"/>
              </a:defRPr>
            </a:lvl1pPr>
          </a:lstStyle>
          <a:p>
            <a:pPr/>
            <a:r>
              <a:t>आशिष</a:t>
            </a:r>
          </a:p>
        </p:txBody>
      </p:sp>
      <p:sp>
        <p:nvSpPr>
          <p:cNvPr id="85" name="Rectangle 61"/>
          <p:cNvSpPr txBox="1"/>
          <p:nvPr/>
        </p:nvSpPr>
        <p:spPr>
          <a:xfrm rot="16200000">
            <a:off x="1129550" y="3846082"/>
            <a:ext cx="1031468" cy="33782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>
              <a:defRPr b="1" sz="1400">
                <a:solidFill>
                  <a:srgbClr val="FFFFFF"/>
                </a:solidFill>
              </a:defRPr>
            </a:lvl1pPr>
          </a:lstStyle>
          <a:p>
            <a:pPr/>
            <a:r>
              <a:t>उत्पत्ती १२:१-३</a:t>
            </a:r>
          </a:p>
        </p:txBody>
      </p:sp>
      <p:sp>
        <p:nvSpPr>
          <p:cNvPr id="86" name="Rectangle 62"/>
          <p:cNvSpPr txBox="1"/>
          <p:nvPr/>
        </p:nvSpPr>
        <p:spPr>
          <a:xfrm>
            <a:off x="8424863" y="3389312"/>
            <a:ext cx="704851" cy="9931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FFFFFF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000000"/>
                </a:solidFill>
              </a:defRPr>
            </a:lvl1pPr>
          </a:lstStyle>
          <a:p>
            <a:pPr/>
            <a:r>
              <a:t>ख्रीष्टले पितालाई राज्य हस्तान्तरण गर्नुहुन्छ (१कोरिन्थी १५:२४)</a:t>
            </a:r>
          </a:p>
        </p:txBody>
      </p:sp>
      <p:grpSp>
        <p:nvGrpSpPr>
          <p:cNvPr id="92" name="Group 63"/>
          <p:cNvGrpSpPr/>
          <p:nvPr/>
        </p:nvGrpSpPr>
        <p:grpSpPr>
          <a:xfrm>
            <a:off x="7854949" y="1636713"/>
            <a:ext cx="609602" cy="450851"/>
            <a:chOff x="0" y="0"/>
            <a:chExt cx="609600" cy="450849"/>
          </a:xfrm>
        </p:grpSpPr>
        <p:sp>
          <p:nvSpPr>
            <p:cNvPr id="87" name="Freeform 64"/>
            <p:cNvSpPr/>
            <p:nvPr/>
          </p:nvSpPr>
          <p:spPr>
            <a:xfrm>
              <a:off x="0" y="0"/>
              <a:ext cx="6096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700" y="0"/>
                  </a:lnTo>
                  <a:lnTo>
                    <a:pt x="5400" y="10800"/>
                  </a:lnTo>
                  <a:lnTo>
                    <a:pt x="5625" y="11025"/>
                  </a:lnTo>
                  <a:lnTo>
                    <a:pt x="8100" y="0"/>
                  </a:lnTo>
                  <a:lnTo>
                    <a:pt x="10800" y="10800"/>
                  </a:lnTo>
                  <a:lnTo>
                    <a:pt x="13500" y="0"/>
                  </a:lnTo>
                  <a:lnTo>
                    <a:pt x="16200" y="10800"/>
                  </a:lnTo>
                  <a:lnTo>
                    <a:pt x="18900" y="0"/>
                  </a:lnTo>
                  <a:lnTo>
                    <a:pt x="21600" y="21600"/>
                  </a:lnTo>
                </a:path>
              </a:pathLst>
            </a:custGeom>
            <a:solidFill>
              <a:srgbClr val="8080FF"/>
            </a:solidFill>
            <a:ln w="12700" cap="rnd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63500" dist="35921" dir="2700000">
                <a:srgbClr val="000000">
                  <a:alpha val="74998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8" name="Rectangle 65"/>
            <p:cNvSpPr/>
            <p:nvPr/>
          </p:nvSpPr>
          <p:spPr>
            <a:xfrm>
              <a:off x="0" y="304800"/>
              <a:ext cx="609601" cy="76201"/>
            </a:xfrm>
            <a:prstGeom prst="rect">
              <a:avLst/>
            </a:prstGeom>
            <a:solidFill>
              <a:srgbClr val="8080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63500" dist="35921" dir="2700000">
                <a:srgbClr val="000000">
                  <a:alpha val="74998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9" name="Oval 66"/>
            <p:cNvSpPr/>
            <p:nvPr/>
          </p:nvSpPr>
          <p:spPr>
            <a:xfrm>
              <a:off x="6350" y="311150"/>
              <a:ext cx="596901" cy="139701"/>
            </a:xfrm>
            <a:prstGeom prst="ellipse">
              <a:avLst/>
            </a:prstGeom>
            <a:solidFill>
              <a:srgbClr val="E000E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63500" dist="35921" dir="2700000">
                <a:srgbClr val="000000">
                  <a:alpha val="74998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90" name="Line 67"/>
            <p:cNvSpPr/>
            <p:nvPr/>
          </p:nvSpPr>
          <p:spPr>
            <a:xfrm flipH="1">
              <a:off x="-1" y="304800"/>
              <a:ext cx="2" cy="7620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63500" dist="35921" dir="2700000">
                <a:srgbClr val="000000">
                  <a:alpha val="74998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1" name="Line 68"/>
            <p:cNvSpPr/>
            <p:nvPr/>
          </p:nvSpPr>
          <p:spPr>
            <a:xfrm>
              <a:off x="609600" y="304800"/>
              <a:ext cx="1" cy="7620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63500" dist="35921" dir="2700000">
                <a:srgbClr val="000000">
                  <a:alpha val="74998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95" name="Group 69"/>
          <p:cNvGrpSpPr/>
          <p:nvPr/>
        </p:nvGrpSpPr>
        <p:grpSpPr>
          <a:xfrm>
            <a:off x="4832350" y="5053012"/>
            <a:ext cx="1184276" cy="104776"/>
            <a:chOff x="0" y="0"/>
            <a:chExt cx="1184274" cy="104775"/>
          </a:xfrm>
        </p:grpSpPr>
        <p:sp>
          <p:nvSpPr>
            <p:cNvPr id="93" name="Line 70"/>
            <p:cNvSpPr/>
            <p:nvPr/>
          </p:nvSpPr>
          <p:spPr>
            <a:xfrm>
              <a:off x="0" y="53975"/>
              <a:ext cx="10668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ysDot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4" name="AutoShape 71"/>
            <p:cNvSpPr/>
            <p:nvPr/>
          </p:nvSpPr>
          <p:spPr>
            <a:xfrm rot="5400000">
              <a:off x="1100137" y="20637"/>
              <a:ext cx="10477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799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98" name="Group 72"/>
          <p:cNvGrpSpPr/>
          <p:nvPr/>
        </p:nvGrpSpPr>
        <p:grpSpPr>
          <a:xfrm>
            <a:off x="5060949" y="5364162"/>
            <a:ext cx="3001965" cy="104776"/>
            <a:chOff x="0" y="0"/>
            <a:chExt cx="3001963" cy="104775"/>
          </a:xfrm>
        </p:grpSpPr>
        <p:sp>
          <p:nvSpPr>
            <p:cNvPr id="96" name="Line 73"/>
            <p:cNvSpPr/>
            <p:nvPr/>
          </p:nvSpPr>
          <p:spPr>
            <a:xfrm>
              <a:off x="-1" y="55562"/>
              <a:ext cx="2876551" cy="9526"/>
            </a:xfrm>
            <a:prstGeom prst="line">
              <a:avLst/>
            </a:prstGeom>
            <a:noFill/>
            <a:ln w="12700" cap="flat">
              <a:solidFill>
                <a:srgbClr val="010201"/>
              </a:solidFill>
              <a:prstDash val="sysDot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7" name="AutoShape 74"/>
            <p:cNvSpPr/>
            <p:nvPr/>
          </p:nvSpPr>
          <p:spPr>
            <a:xfrm rot="5400000">
              <a:off x="2917825" y="20637"/>
              <a:ext cx="10477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799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1020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99" name="Rectangle 76"/>
          <p:cNvSpPr txBox="1"/>
          <p:nvPr/>
        </p:nvSpPr>
        <p:spPr>
          <a:xfrm>
            <a:off x="0" y="6416500"/>
            <a:ext cx="9144000" cy="48260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धर्मशास्त्रमा दोहोरो राज्य-करारका बिषयवस्तु पाइन्छ । अब्राहामदेखि ख्रीष्टसम्म इस्राएलको भुमिका बिस्तृत भएर जान्छ जसमा मण्डली (अविछिन्नता) समावेश गरिएको पाइन्छ तथापि मण्डलीले ‘नयाँ इस्राएललाई’ प्रतिस्थापन गर्दैन (विच्छेदन) । ख्रीष्टको दोस्रो आगमनमा ख्रीष्टमाथि भरोसा गरेपछि इस्राएलले बिश्व महत्वकांशमा फेरी रमाहाट गर्नेछ ।</a:t>
            </a:r>
          </a:p>
        </p:txBody>
      </p:sp>
      <p:sp>
        <p:nvSpPr>
          <p:cNvPr id="100" name="Rectangle 77"/>
          <p:cNvSpPr txBox="1"/>
          <p:nvPr/>
        </p:nvSpPr>
        <p:spPr>
          <a:xfrm>
            <a:off x="5030787" y="2055813"/>
            <a:ext cx="478886" cy="24257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>
              <a:defRPr b="1" sz="900">
                <a:solidFill>
                  <a:srgbClr val="FFFFFF"/>
                </a:solidFill>
              </a:defRPr>
            </a:lvl1pPr>
          </a:lstStyle>
          <a:p>
            <a:pPr/>
            <a:r>
              <a:t>इस्राएल </a:t>
            </a:r>
          </a:p>
        </p:txBody>
      </p:sp>
      <p:sp>
        <p:nvSpPr>
          <p:cNvPr id="101" name="Rectangle 78"/>
          <p:cNvSpPr txBox="1"/>
          <p:nvPr/>
        </p:nvSpPr>
        <p:spPr>
          <a:xfrm>
            <a:off x="6334124" y="2055813"/>
            <a:ext cx="411583" cy="24257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>
              <a:defRPr b="1" sz="900">
                <a:solidFill>
                  <a:srgbClr val="FFFFFF"/>
                </a:solidFill>
              </a:defRPr>
            </a:lvl1pPr>
          </a:lstStyle>
          <a:p>
            <a:pPr/>
            <a:r>
              <a:t>मण्डली</a:t>
            </a:r>
          </a:p>
        </p:txBody>
      </p:sp>
      <p:sp>
        <p:nvSpPr>
          <p:cNvPr id="102" name="Rectangle 79"/>
          <p:cNvSpPr txBox="1"/>
          <p:nvPr/>
        </p:nvSpPr>
        <p:spPr>
          <a:xfrm>
            <a:off x="4977766" y="2200275"/>
            <a:ext cx="621981" cy="2311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</a:defRPr>
            </a:lvl1pPr>
          </a:lstStyle>
          <a:p>
            <a:pPr/>
            <a:r>
              <a:t>(राष्ट्रिय केन्द्र)</a:t>
            </a:r>
          </a:p>
        </p:txBody>
      </p:sp>
      <p:pic>
        <p:nvPicPr>
          <p:cNvPr id="103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23150" y="85725"/>
            <a:ext cx="665163" cy="636588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Rectangle 81"/>
          <p:cNvSpPr txBox="1"/>
          <p:nvPr/>
        </p:nvSpPr>
        <p:spPr>
          <a:xfrm>
            <a:off x="6063550" y="2200275"/>
            <a:ext cx="1217425" cy="2311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</a:defRPr>
            </a:lvl1pPr>
          </a:lstStyle>
          <a:p>
            <a:pPr/>
            <a:r>
              <a:t>“नयाँ मानिस” (एफिसी २:१५)</a:t>
            </a:r>
          </a:p>
        </p:txBody>
      </p:sp>
      <p:sp>
        <p:nvSpPr>
          <p:cNvPr id="105" name="Line 82"/>
          <p:cNvSpPr/>
          <p:nvPr/>
        </p:nvSpPr>
        <p:spPr>
          <a:xfrm>
            <a:off x="5815012" y="2076450"/>
            <a:ext cx="1" cy="1185864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6" name="Rectangle 83"/>
          <p:cNvSpPr txBox="1"/>
          <p:nvPr/>
        </p:nvSpPr>
        <p:spPr>
          <a:xfrm>
            <a:off x="8245475" y="5710237"/>
            <a:ext cx="863600" cy="33401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>
              <a:defRPr b="1" i="1" sz="700">
                <a:solidFill>
                  <a:srgbClr val="FFFFFF"/>
                </a:solidFill>
              </a:defRPr>
            </a:pPr>
            <a:r>
              <a:t>आठौ संस्करण</a:t>
            </a:r>
          </a:p>
          <a:p>
            <a:pPr>
              <a:defRPr b="1" i="1" sz="700">
                <a:solidFill>
                  <a:srgbClr val="FFFFFF"/>
                </a:solidFill>
              </a:defRPr>
            </a:pPr>
            <a:r>
              <a:t>२९ अगष्ट २०१६</a:t>
            </a:r>
          </a:p>
        </p:txBody>
      </p:sp>
      <p:grpSp>
        <p:nvGrpSpPr>
          <p:cNvPr id="109" name="Group 84"/>
          <p:cNvGrpSpPr/>
          <p:nvPr/>
        </p:nvGrpSpPr>
        <p:grpSpPr>
          <a:xfrm>
            <a:off x="1419225" y="2047874"/>
            <a:ext cx="165101" cy="176215"/>
            <a:chOff x="0" y="0"/>
            <a:chExt cx="165100" cy="176213"/>
          </a:xfrm>
        </p:grpSpPr>
        <p:sp>
          <p:nvSpPr>
            <p:cNvPr id="107" name="AutoShape 85"/>
            <p:cNvSpPr/>
            <p:nvPr/>
          </p:nvSpPr>
          <p:spPr>
            <a:xfrm>
              <a:off x="0" y="-1"/>
              <a:ext cx="158751" cy="12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799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08" name="AutoShape 86"/>
            <p:cNvSpPr/>
            <p:nvPr/>
          </p:nvSpPr>
          <p:spPr>
            <a:xfrm flipH="1" rot="10800000">
              <a:off x="3175" y="39687"/>
              <a:ext cx="161926" cy="13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799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115" name="Group 87"/>
          <p:cNvGrpSpPr/>
          <p:nvPr/>
        </p:nvGrpSpPr>
        <p:grpSpPr>
          <a:xfrm>
            <a:off x="2336799" y="3294062"/>
            <a:ext cx="287339" cy="222251"/>
            <a:chOff x="0" y="0"/>
            <a:chExt cx="287337" cy="222249"/>
          </a:xfrm>
        </p:grpSpPr>
        <p:sp>
          <p:nvSpPr>
            <p:cNvPr id="110" name="Freeform 88"/>
            <p:cNvSpPr/>
            <p:nvPr/>
          </p:nvSpPr>
          <p:spPr>
            <a:xfrm>
              <a:off x="0" y="0"/>
              <a:ext cx="28733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745" y="0"/>
                  </a:lnTo>
                  <a:lnTo>
                    <a:pt x="5370" y="10800"/>
                  </a:lnTo>
                  <a:lnTo>
                    <a:pt x="5609" y="11025"/>
                  </a:lnTo>
                  <a:lnTo>
                    <a:pt x="8115" y="0"/>
                  </a:lnTo>
                  <a:lnTo>
                    <a:pt x="10860" y="10800"/>
                  </a:lnTo>
                  <a:lnTo>
                    <a:pt x="13485" y="0"/>
                  </a:lnTo>
                  <a:lnTo>
                    <a:pt x="16230" y="10800"/>
                  </a:lnTo>
                  <a:lnTo>
                    <a:pt x="18855" y="0"/>
                  </a:lnTo>
                  <a:lnTo>
                    <a:pt x="21600" y="21600"/>
                  </a:lnTo>
                </a:path>
              </a:pathLst>
            </a:custGeom>
            <a:solidFill>
              <a:srgbClr val="8080FF"/>
            </a:solidFill>
            <a:ln w="12700" cap="rnd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1" name="Rectangle 89"/>
            <p:cNvSpPr/>
            <p:nvPr/>
          </p:nvSpPr>
          <p:spPr>
            <a:xfrm>
              <a:off x="0" y="152400"/>
              <a:ext cx="287338" cy="38101"/>
            </a:xfrm>
            <a:prstGeom prst="rect">
              <a:avLst/>
            </a:prstGeom>
            <a:solidFill>
              <a:srgbClr val="808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12" name="Oval 90"/>
            <p:cNvSpPr/>
            <p:nvPr/>
          </p:nvSpPr>
          <p:spPr>
            <a:xfrm>
              <a:off x="6350" y="158750"/>
              <a:ext cx="274639" cy="63501"/>
            </a:xfrm>
            <a:prstGeom prst="ellipse">
              <a:avLst/>
            </a:prstGeom>
            <a:solidFill>
              <a:srgbClr val="E000E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13" name="Line 91"/>
            <p:cNvSpPr/>
            <p:nvPr/>
          </p:nvSpPr>
          <p:spPr>
            <a:xfrm flipH="1">
              <a:off x="0" y="152400"/>
              <a:ext cx="1" cy="3810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4" name="Line 92"/>
            <p:cNvSpPr/>
            <p:nvPr/>
          </p:nvSpPr>
          <p:spPr>
            <a:xfrm>
              <a:off x="287337" y="152400"/>
              <a:ext cx="1" cy="3810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2" name="Group 93"/>
          <p:cNvGrpSpPr/>
          <p:nvPr/>
        </p:nvGrpSpPr>
        <p:grpSpPr>
          <a:xfrm>
            <a:off x="1806575" y="1389062"/>
            <a:ext cx="298450" cy="238126"/>
            <a:chOff x="0" y="0"/>
            <a:chExt cx="298450" cy="238124"/>
          </a:xfrm>
        </p:grpSpPr>
        <p:grpSp>
          <p:nvGrpSpPr>
            <p:cNvPr id="118" name="Group 94"/>
            <p:cNvGrpSpPr/>
            <p:nvPr/>
          </p:nvGrpSpPr>
          <p:grpSpPr>
            <a:xfrm>
              <a:off x="0" y="0"/>
              <a:ext cx="133350" cy="238125"/>
              <a:chOff x="0" y="0"/>
              <a:chExt cx="133350" cy="238124"/>
            </a:xfrm>
          </p:grpSpPr>
          <p:sp>
            <p:nvSpPr>
              <p:cNvPr id="116" name="Rectangle 95"/>
              <p:cNvSpPr/>
              <p:nvPr/>
            </p:nvSpPr>
            <p:spPr>
              <a:xfrm>
                <a:off x="0" y="55562"/>
                <a:ext cx="133350" cy="18256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7" name="Oval 96"/>
              <p:cNvSpPr/>
              <p:nvPr/>
            </p:nvSpPr>
            <p:spPr>
              <a:xfrm>
                <a:off x="0" y="0"/>
                <a:ext cx="133350" cy="88900"/>
              </a:xfrm>
              <a:prstGeom prst="ellipse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121" name="Group 97"/>
            <p:cNvGrpSpPr/>
            <p:nvPr/>
          </p:nvGrpSpPr>
          <p:grpSpPr>
            <a:xfrm>
              <a:off x="165100" y="0"/>
              <a:ext cx="133350" cy="238125"/>
              <a:chOff x="0" y="0"/>
              <a:chExt cx="133350" cy="238124"/>
            </a:xfrm>
          </p:grpSpPr>
          <p:sp>
            <p:nvSpPr>
              <p:cNvPr id="119" name="Rectangle 98"/>
              <p:cNvSpPr/>
              <p:nvPr/>
            </p:nvSpPr>
            <p:spPr>
              <a:xfrm>
                <a:off x="0" y="55562"/>
                <a:ext cx="133350" cy="18256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0" name="Oval 99"/>
              <p:cNvSpPr/>
              <p:nvPr/>
            </p:nvSpPr>
            <p:spPr>
              <a:xfrm>
                <a:off x="0" y="0"/>
                <a:ext cx="133350" cy="88900"/>
              </a:xfrm>
              <a:prstGeom prst="ellipse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123" name="Rectangle 100"/>
          <p:cNvSpPr txBox="1"/>
          <p:nvPr/>
        </p:nvSpPr>
        <p:spPr>
          <a:xfrm>
            <a:off x="7761288" y="4587875"/>
            <a:ext cx="771526" cy="8407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FFFFFF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000000"/>
                </a:solidFill>
              </a:defRPr>
            </a:lvl1pPr>
          </a:lstStyle>
          <a:p>
            <a:pPr/>
            <a:r>
              <a:t>सबै ५ वटै तत्वहरू राष्ट्रिय पुनर्स्थापनामा पुरा भएका(जकरिया ८)</a:t>
            </a:r>
          </a:p>
        </p:txBody>
      </p:sp>
      <p:sp>
        <p:nvSpPr>
          <p:cNvPr id="124" name="Rectangle 101"/>
          <p:cNvSpPr txBox="1"/>
          <p:nvPr/>
        </p:nvSpPr>
        <p:spPr>
          <a:xfrm>
            <a:off x="8448675" y="4572000"/>
            <a:ext cx="669925" cy="5359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FFFFFF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000000"/>
                </a:solidFill>
              </a:defRPr>
            </a:lvl1pPr>
          </a:lstStyle>
          <a:p>
            <a:pPr/>
            <a:r>
              <a:t>सबै थोकहरू नयाँ बनाइएका (प्रकाश २१:५)</a:t>
            </a:r>
          </a:p>
        </p:txBody>
      </p:sp>
      <p:sp>
        <p:nvSpPr>
          <p:cNvPr id="125" name="Rectangle 102"/>
          <p:cNvSpPr txBox="1"/>
          <p:nvPr/>
        </p:nvSpPr>
        <p:spPr>
          <a:xfrm>
            <a:off x="2055813" y="5926137"/>
            <a:ext cx="3738563" cy="383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b="1" sz="800">
                <a:solidFill>
                  <a:srgbClr val="FFFFFF"/>
                </a:solidFill>
              </a:defRPr>
            </a:lvl1pPr>
          </a:lstStyle>
          <a:p>
            <a:pPr/>
            <a:r>
              <a:t>अस्थायी (गलाती३:१९) र सर्तका  (व्यवस्था २८) प्रतिज्ञाहरू जसले पापलाई  देखाउछ (रोमी ७:७) र इस्राएललाई नियमित पार्नु (गलाती ३:२३-२५)</a:t>
            </a:r>
          </a:p>
        </p:txBody>
      </p:sp>
      <p:sp>
        <p:nvSpPr>
          <p:cNvPr id="126" name="Rectangle 103"/>
          <p:cNvSpPr txBox="1"/>
          <p:nvPr/>
        </p:nvSpPr>
        <p:spPr>
          <a:xfrm>
            <a:off x="5894387" y="5765800"/>
            <a:ext cx="1820862" cy="53594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 algn="ctr">
              <a:defRPr b="1" sz="800">
                <a:solidFill>
                  <a:srgbClr val="FFFFFF"/>
                </a:solidFill>
              </a:defRPr>
            </a:lvl1pPr>
          </a:lstStyle>
          <a:p>
            <a:pPr/>
            <a:r>
              <a:t>क्रुसमा व्यवस्था हटाइएको, पुरा भएको र प्रतिस्थापन गरिएको (रोमी ७:१-८; १कोरिन्थी ९:१९-२१; हिब्रु ८:१३)</a:t>
            </a:r>
          </a:p>
        </p:txBody>
      </p:sp>
      <p:sp>
        <p:nvSpPr>
          <p:cNvPr id="127" name="Rectangle 104"/>
          <p:cNvSpPr txBox="1"/>
          <p:nvPr/>
        </p:nvSpPr>
        <p:spPr>
          <a:xfrm>
            <a:off x="3463924" y="1760538"/>
            <a:ext cx="2417765" cy="2425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>
            <a:lvl1pPr>
              <a:defRPr b="1" sz="9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उत्पत्ती ६:१८;९:८-१७</a:t>
            </a:r>
          </a:p>
        </p:txBody>
      </p:sp>
      <p:sp>
        <p:nvSpPr>
          <p:cNvPr id="128" name="Text Box 105"/>
          <p:cNvSpPr txBox="1"/>
          <p:nvPr/>
        </p:nvSpPr>
        <p:spPr>
          <a:xfrm>
            <a:off x="9326831" y="158750"/>
            <a:ext cx="459840" cy="437069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9g</a:t>
            </a:r>
          </a:p>
        </p:txBody>
      </p:sp>
      <p:sp>
        <p:nvSpPr>
          <p:cNvPr id="129" name="Rectangle 107"/>
          <p:cNvSpPr txBox="1"/>
          <p:nvPr>
            <p:ph type="ctrTitle"/>
          </p:nvPr>
        </p:nvSpPr>
        <p:spPr>
          <a:xfrm>
            <a:off x="0" y="116632"/>
            <a:ext cx="8001000" cy="533401"/>
          </a:xfrm>
          <a:prstGeom prst="rect">
            <a:avLst/>
          </a:prstGeom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</p:spPr>
        <p:txBody>
          <a:bodyPr/>
          <a:lstStyle>
            <a:lvl1pPr defTabSz="576072">
              <a:defRPr sz="252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राज्य र करारका समयरेखा</a:t>
            </a:r>
          </a:p>
        </p:txBody>
      </p:sp>
      <p:sp>
        <p:nvSpPr>
          <p:cNvPr id="130" name="Text Box 105"/>
          <p:cNvSpPr txBox="1"/>
          <p:nvPr/>
        </p:nvSpPr>
        <p:spPr>
          <a:xfrm>
            <a:off x="8387893" y="0"/>
            <a:ext cx="712115" cy="94996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>
                <a:alpha val="74998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b="1" sz="2400">
                <a:solidFill>
                  <a:srgbClr val="FFFFFF"/>
                </a:solidFill>
              </a:defRPr>
            </a:pPr>
            <a:r>
              <a:t>२२ र</a:t>
            </a:r>
          </a:p>
          <a:p>
            <a:pPr algn="ctr">
              <a:defRPr b="1" sz="2400">
                <a:solidFill>
                  <a:srgbClr val="FFFFFF"/>
                </a:solidFill>
              </a:defRPr>
            </a:pPr>
            <a:r>
              <a:t>३३७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blstripc.ppt - Blue Stripes">
  <a:themeElements>
    <a:clrScheme name="1_blstripc.ppt - Blue Stripes">
      <a:dk1>
        <a:srgbClr val="FFFFFF"/>
      </a:dk1>
      <a:lt1>
        <a:srgbClr val="0000FF"/>
      </a:lt1>
      <a:dk2>
        <a:srgbClr val="A7A7A7"/>
      </a:dk2>
      <a:lt2>
        <a:srgbClr val="535353"/>
      </a:lt2>
      <a:accent1>
        <a:srgbClr val="FF8000"/>
      </a:accent1>
      <a:accent2>
        <a:srgbClr val="FFA040"/>
      </a:accent2>
      <a:accent3>
        <a:srgbClr val="AAAAC0"/>
      </a:accent3>
      <a:accent4>
        <a:srgbClr val="DADADA"/>
      </a:accent4>
      <a:accent5>
        <a:srgbClr val="FFC0AA"/>
      </a:accent5>
      <a:accent6>
        <a:srgbClr val="E79139"/>
      </a:accent6>
      <a:hlink>
        <a:srgbClr val="0000FF"/>
      </a:hlink>
      <a:folHlink>
        <a:srgbClr val="FF00FF"/>
      </a:folHlink>
    </a:clrScheme>
    <a:fontScheme name="1_blstripc.ppt - Blue Stripes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blstripc.ppt - Blue Strip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" u="none" kumimoji="0" normalizeH="0">
            <a:ln>
              <a:noFill/>
            </a:ln>
            <a:solidFill>
              <a:srgbClr val="0000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" u="none" kumimoji="0" normalizeH="0">
            <a:ln>
              <a:noFill/>
            </a:ln>
            <a:solidFill>
              <a:srgbClr val="0000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blstripc.ppt - Blue Stripes">
  <a:themeElements>
    <a:clrScheme name="1_blstripc.ppt - Blue Stripe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8000"/>
      </a:accent1>
      <a:accent2>
        <a:srgbClr val="FFA040"/>
      </a:accent2>
      <a:accent3>
        <a:srgbClr val="AAAAC0"/>
      </a:accent3>
      <a:accent4>
        <a:srgbClr val="DADADA"/>
      </a:accent4>
      <a:accent5>
        <a:srgbClr val="FFC0AA"/>
      </a:accent5>
      <a:accent6>
        <a:srgbClr val="E79139"/>
      </a:accent6>
      <a:hlink>
        <a:srgbClr val="0000FF"/>
      </a:hlink>
      <a:folHlink>
        <a:srgbClr val="FF00FF"/>
      </a:folHlink>
    </a:clrScheme>
    <a:fontScheme name="1_blstripc.ppt - Blue Stripes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1_blstripc.ppt - Blue Strip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" u="none" kumimoji="0" normalizeH="0">
            <a:ln>
              <a:noFill/>
            </a:ln>
            <a:solidFill>
              <a:srgbClr val="0000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" u="none" kumimoji="0" normalizeH="0">
            <a:ln>
              <a:noFill/>
            </a:ln>
            <a:solidFill>
              <a:srgbClr val="0000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