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74"/>
  </p:notesMasterIdLst>
  <p:handoutMasterIdLst>
    <p:handoutMasterId r:id="rId75"/>
  </p:handoutMasterIdLst>
  <p:sldIdLst>
    <p:sldId id="945" r:id="rId5"/>
    <p:sldId id="866" r:id="rId6"/>
    <p:sldId id="902" r:id="rId7"/>
    <p:sldId id="903" r:id="rId8"/>
    <p:sldId id="904" r:id="rId9"/>
    <p:sldId id="905" r:id="rId10"/>
    <p:sldId id="906" r:id="rId11"/>
    <p:sldId id="907" r:id="rId12"/>
    <p:sldId id="908" r:id="rId13"/>
    <p:sldId id="954" r:id="rId14"/>
    <p:sldId id="910" r:id="rId15"/>
    <p:sldId id="911" r:id="rId16"/>
    <p:sldId id="912" r:id="rId17"/>
    <p:sldId id="913" r:id="rId18"/>
    <p:sldId id="914" r:id="rId19"/>
    <p:sldId id="915" r:id="rId20"/>
    <p:sldId id="916" r:id="rId21"/>
    <p:sldId id="946" r:id="rId22"/>
    <p:sldId id="918" r:id="rId23"/>
    <p:sldId id="919" r:id="rId24"/>
    <p:sldId id="920" r:id="rId25"/>
    <p:sldId id="947" r:id="rId26"/>
    <p:sldId id="948" r:id="rId27"/>
    <p:sldId id="949" r:id="rId28"/>
    <p:sldId id="924" r:id="rId29"/>
    <p:sldId id="925" r:id="rId30"/>
    <p:sldId id="926" r:id="rId31"/>
    <p:sldId id="927" r:id="rId32"/>
    <p:sldId id="928" r:id="rId33"/>
    <p:sldId id="929" r:id="rId34"/>
    <p:sldId id="930" r:id="rId35"/>
    <p:sldId id="931" r:id="rId36"/>
    <p:sldId id="950" r:id="rId37"/>
    <p:sldId id="933" r:id="rId38"/>
    <p:sldId id="934" r:id="rId39"/>
    <p:sldId id="935" r:id="rId40"/>
    <p:sldId id="936" r:id="rId41"/>
    <p:sldId id="937" r:id="rId42"/>
    <p:sldId id="938" r:id="rId43"/>
    <p:sldId id="939" r:id="rId44"/>
    <p:sldId id="940" r:id="rId45"/>
    <p:sldId id="941" r:id="rId46"/>
    <p:sldId id="942" r:id="rId47"/>
    <p:sldId id="955" r:id="rId48"/>
    <p:sldId id="706" r:id="rId49"/>
    <p:sldId id="893" r:id="rId50"/>
    <p:sldId id="499" r:id="rId51"/>
    <p:sldId id="894" r:id="rId52"/>
    <p:sldId id="816" r:id="rId53"/>
    <p:sldId id="895" r:id="rId54"/>
    <p:sldId id="951" r:id="rId55"/>
    <p:sldId id="318" r:id="rId56"/>
    <p:sldId id="896" r:id="rId57"/>
    <p:sldId id="322" r:id="rId58"/>
    <p:sldId id="888" r:id="rId59"/>
    <p:sldId id="769" r:id="rId60"/>
    <p:sldId id="899" r:id="rId61"/>
    <p:sldId id="897" r:id="rId62"/>
    <p:sldId id="889" r:id="rId63"/>
    <p:sldId id="898" r:id="rId64"/>
    <p:sldId id="773" r:id="rId65"/>
    <p:sldId id="774" r:id="rId66"/>
    <p:sldId id="775" r:id="rId67"/>
    <p:sldId id="818" r:id="rId68"/>
    <p:sldId id="952" r:id="rId69"/>
    <p:sldId id="901" r:id="rId70"/>
    <p:sldId id="953" r:id="rId71"/>
    <p:sldId id="943" r:id="rId72"/>
    <p:sldId id="944" r:id="rId7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7">
          <p15:clr>
            <a:srgbClr val="A4A3A4"/>
          </p15:clr>
        </p15:guide>
        <p15:guide id="2" orient="horz" pos="3691">
          <p15:clr>
            <a:srgbClr val="A4A3A4"/>
          </p15:clr>
        </p15:guide>
        <p15:guide id="3" pos="5299">
          <p15:clr>
            <a:srgbClr val="A4A3A4"/>
          </p15:clr>
        </p15:guide>
        <p15:guide id="4" pos="7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A16"/>
    <a:srgbClr val="00FF00"/>
    <a:srgbClr val="02278E"/>
    <a:srgbClr val="FF0000"/>
    <a:srgbClr val="040404"/>
    <a:srgbClr val="030303"/>
    <a:srgbClr val="C6BDB5"/>
    <a:srgbClr val="FFFFE7"/>
    <a:srgbClr val="E23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747"/>
    <p:restoredTop sz="94694"/>
  </p:normalViewPr>
  <p:slideViewPr>
    <p:cSldViewPr snapToGrid="0">
      <p:cViewPr varScale="1">
        <p:scale>
          <a:sx n="54" d="100"/>
          <a:sy n="54" d="100"/>
        </p:scale>
        <p:origin x="216" y="2320"/>
      </p:cViewPr>
      <p:guideLst>
        <p:guide orient="horz" pos="2027"/>
        <p:guide orient="horz" pos="3691"/>
        <p:guide pos="5299"/>
        <p:guide pos="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0331D00-750F-8C44-B221-062018AFBEF0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51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056CB27-95E8-C344-A564-F1D66758432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0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5354-38E5-04D8-B6F4-5E83A070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F0B0D97-C87D-3704-BF4E-CAF8C248B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11B599C6-5C26-80FD-D72B-FE611F706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Slides 9, 44</a:t>
            </a:r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178005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983630-460F-CF43-9822-71011B385D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S PGothic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my-MM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9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>
                <a:ea typeface="ＭＳ Ｐゴシック" charset="0"/>
              </a:rPr>
              <a:t>were some of the earliest beginnings of mankind</a:t>
            </a:r>
            <a:r>
              <a:rPr lang="ja-JP" altLang="en-US" b="1">
                <a:ea typeface="ＭＳ Ｐゴシック" charset="0"/>
              </a:rPr>
              <a:t>’</a:t>
            </a:r>
            <a:r>
              <a:rPr lang="en-US" b="1"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/>
              <a:t>////	Archaeologists have also found evidence of some of the very earliest urban centers…</a:t>
            </a:r>
          </a:p>
          <a:p>
            <a:r>
              <a:rPr lang="en-US"/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863776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969010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521914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874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50483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234830"/>
      </p:ext>
    </p:extLst>
  </p:cSld>
  <p:clrMapOvr>
    <a:masterClrMapping/>
  </p:clrMapOvr>
  <p:transition spd="slow">
    <p:wheel spokes="0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03285"/>
      </p:ext>
    </p:extLst>
  </p:cSld>
  <p:clrMapOvr>
    <a:masterClrMapping/>
  </p:clrMapOvr>
  <p:transition spd="slow">
    <p:wheel spokes="0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670024"/>
      </p:ext>
    </p:extLst>
  </p:cSld>
  <p:clrMapOvr>
    <a:masterClrMapping/>
  </p:clrMapOvr>
  <p:transition spd="slow">
    <p:wheel spokes="0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120997"/>
      </p:ext>
    </p:extLst>
  </p:cSld>
  <p:clrMapOvr>
    <a:masterClrMapping/>
  </p:clrMapOvr>
  <p:transition spd="slow">
    <p:wheel spokes="0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840230"/>
      </p:ext>
    </p:extLst>
  </p:cSld>
  <p:clrMapOvr>
    <a:masterClrMapping/>
  </p:clrMapOvr>
  <p:transition spd="slow">
    <p:wheel spokes="0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7363336"/>
      </p:ext>
    </p:extLst>
  </p:cSld>
  <p:clrMapOvr>
    <a:masterClrMapping/>
  </p:clrMapOvr>
  <p:transition spd="slow"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684584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38885"/>
      </p:ext>
    </p:extLst>
  </p:cSld>
  <p:clrMapOvr>
    <a:masterClrMapping/>
  </p:clrMapOvr>
  <p:transition spd="slow">
    <p:wheel spokes="0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848628"/>
      </p:ext>
    </p:extLst>
  </p:cSld>
  <p:clrMapOvr>
    <a:masterClrMapping/>
  </p:clrMapOvr>
  <p:transition spd="slow">
    <p:wheel spokes="0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617137"/>
      </p:ext>
    </p:extLst>
  </p:cSld>
  <p:clrMapOvr>
    <a:masterClrMapping/>
  </p:clrMapOvr>
  <p:transition spd="slow">
    <p:wheel spokes="0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111682"/>
      </p:ext>
    </p:extLst>
  </p:cSld>
  <p:clrMapOvr>
    <a:masterClrMapping/>
  </p:clrMapOvr>
  <p:transition spd="slow">
    <p:wheel spokes="0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296209"/>
      </p:ext>
    </p:extLst>
  </p:cSld>
  <p:clrMapOvr>
    <a:masterClrMapping/>
  </p:clrMapOvr>
  <p:transition spd="slow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918271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396388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264198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0109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7229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066929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 b="1">
              <a:solidFill>
                <a:srgbClr val="FFFFFF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13319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20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my-MM" sz="3600">
                <a:solidFill>
                  <a:srgbClr val="FFFFFF"/>
                </a:solidFill>
                <a:effectLst/>
                <a:latin typeface="Times" charset="0"/>
                <a:cs typeface="+mn-cs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effectLst/>
                  <a:latin typeface="Times" charset="0"/>
                  <a:cs typeface="+mn-cs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effectLst/>
                  <a:latin typeface="Times" charset="0"/>
                  <a:cs typeface="+mn-cs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effectLst/>
                  <a:latin typeface="Times" charset="0"/>
                  <a:cs typeface="+mn-cs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effectLst/>
                  <a:latin typeface="Times" charset="0"/>
                  <a:cs typeface="+mn-cs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effectLst/>
                  <a:latin typeface="Times" charset="0"/>
                  <a:cs typeface="+mn-cs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effectLst/>
                  <a:latin typeface="Times" charset="0"/>
                  <a:cs typeface="+mn-cs"/>
                </a:rPr>
                <a:t> Bible</a:t>
              </a:r>
              <a:endParaRPr lang="en-US" sz="2400" b="1">
                <a:solidFill>
                  <a:srgbClr val="000000"/>
                </a:solidFill>
                <a:effectLst/>
                <a:latin typeface="Times" charset="0"/>
                <a:cs typeface="+mn-cs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effectLst/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effectLst/>
              <a:latin typeface="Wwin_Burmese1" pitchFamily="2" charset="0"/>
              <a:cs typeface="+mn-cs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effectLst/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effectLst/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effectLst/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3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5.xml"/><Relationship Id="rId7" Type="http://schemas.openxmlformats.org/officeDocument/2006/relationships/image" Target="../media/image2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9ED35-8FBC-2CF4-BDC5-2D5E24FB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1B458F8A-8E38-E0A3-1F1C-59F40EC4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5AF9E768-D95C-BC3F-1DE1-B9BB2BC6B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2" name="Line 4">
            <a:extLst>
              <a:ext uri="{FF2B5EF4-FFF2-40B4-BE49-F238E27FC236}">
                <a16:creationId xmlns:a16="http://schemas.microsoft.com/office/drawing/2014/main" id="{F7097EA9-14DD-86EA-3674-BC73614155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0277A8F5-08FB-ED5C-23FF-5049EBCE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E50B172C-95C2-A332-CCA7-4B3F69F7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76807" name="Text Box 8">
            <a:extLst>
              <a:ext uri="{FF2B5EF4-FFF2-40B4-BE49-F238E27FC236}">
                <a16:creationId xmlns:a16="http://schemas.microsoft.com/office/drawing/2014/main" id="{594D2C37-E3DD-6656-FA5D-E9F0CC7A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>
            <a:extLst>
              <a:ext uri="{FF2B5EF4-FFF2-40B4-BE49-F238E27FC236}">
                <a16:creationId xmlns:a16="http://schemas.microsoft.com/office/drawing/2014/main" id="{760D716E-04A3-085C-7DDC-81FF6CE6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A23159DA-3324-057D-1E75-D2414D92F078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9" name="Rectangle 11">
            <a:extLst>
              <a:ext uri="{FF2B5EF4-FFF2-40B4-BE49-F238E27FC236}">
                <a16:creationId xmlns:a16="http://schemas.microsoft.com/office/drawing/2014/main" id="{EE94C309-6FD5-3015-E121-27F8CA09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46408FA9-CDAA-8519-BB65-6D32C56DA392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1" name="AutoShape 13">
            <a:extLst>
              <a:ext uri="{FF2B5EF4-FFF2-40B4-BE49-F238E27FC236}">
                <a16:creationId xmlns:a16="http://schemas.microsoft.com/office/drawing/2014/main" id="{ED5002EC-E21E-5EDD-023D-110D3F72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2" name="Rectangle 14">
            <a:extLst>
              <a:ext uri="{FF2B5EF4-FFF2-40B4-BE49-F238E27FC236}">
                <a16:creationId xmlns:a16="http://schemas.microsoft.com/office/drawing/2014/main" id="{E0574CD0-97B1-F1C6-25D2-67CAE0F7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3" name="Rectangle 15">
            <a:extLst>
              <a:ext uri="{FF2B5EF4-FFF2-40B4-BE49-F238E27FC236}">
                <a16:creationId xmlns:a16="http://schemas.microsoft.com/office/drawing/2014/main" id="{6970ABBF-E731-526A-C382-307B268C6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4" name="AutoShape 16">
            <a:extLst>
              <a:ext uri="{FF2B5EF4-FFF2-40B4-BE49-F238E27FC236}">
                <a16:creationId xmlns:a16="http://schemas.microsoft.com/office/drawing/2014/main" id="{C5CEE815-7D37-4DD9-F754-EAE7545F6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5" name="Line 17">
            <a:extLst>
              <a:ext uri="{FF2B5EF4-FFF2-40B4-BE49-F238E27FC236}">
                <a16:creationId xmlns:a16="http://schemas.microsoft.com/office/drawing/2014/main" id="{44860C6D-044F-C5AD-7DDE-72F6E96B7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6" name="Line 18">
            <a:extLst>
              <a:ext uri="{FF2B5EF4-FFF2-40B4-BE49-F238E27FC236}">
                <a16:creationId xmlns:a16="http://schemas.microsoft.com/office/drawing/2014/main" id="{59B96DB7-AA70-50A3-EFA4-77333C4C3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18" name="Rectangle 19">
            <a:extLst>
              <a:ext uri="{FF2B5EF4-FFF2-40B4-BE49-F238E27FC236}">
                <a16:creationId xmlns:a16="http://schemas.microsoft.com/office/drawing/2014/main" id="{0558620E-6C12-D4DD-ED07-58984AD2C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3429000"/>
            <a:ext cx="81753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70068" name="Rectangle 20">
            <a:extLst>
              <a:ext uri="{FF2B5EF4-FFF2-40B4-BE49-F238E27FC236}">
                <a16:creationId xmlns:a16="http://schemas.microsoft.com/office/drawing/2014/main" id="{860A347E-1ED2-253D-68C9-4B31761A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70070" name="Text Box 22">
            <a:extLst>
              <a:ext uri="{FF2B5EF4-FFF2-40B4-BE49-F238E27FC236}">
                <a16:creationId xmlns:a16="http://schemas.microsoft.com/office/drawing/2014/main" id="{78152A17-2690-A11B-3F6D-626AA1897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024" y="3541"/>
            <a:ext cx="26035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၃၇:၄၁</a:t>
            </a:r>
          </a:p>
        </p:txBody>
      </p:sp>
      <p:sp>
        <p:nvSpPr>
          <p:cNvPr id="770071" name="Text Box 23">
            <a:extLst>
              <a:ext uri="{FF2B5EF4-FFF2-40B4-BE49-F238E27FC236}">
                <a16:creationId xmlns:a16="http://schemas.microsoft.com/office/drawing/2014/main" id="{2C6B76AA-E030-2BCB-E560-C9E246A1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020" y="1222673"/>
            <a:ext cx="6096000" cy="82296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square" anchor="ctr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ယောသပ်နှင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သူ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ညီအစ်ကိုများ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D36F26F-1B6E-F5FD-1478-144B32866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33272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Dr</a:t>
            </a:r>
            <a:r>
              <a:rPr lang="en-US" sz="1800" kern="0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800" kern="0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ရက်ခ် ဂရီဖိတ်၊ စင်္ကာပူဓမ္မကောလိပ်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2436879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ＭＳ Ｐゴシック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07a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19-24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-112" charset="0"/>
              <a:ea typeface="ＭＳ Ｐゴシック" charset="0"/>
              <a:cs typeface="+mn-cs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599" y="1308100"/>
            <a:ext cx="74877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3600" b="1" i="0" u="none" strike="noStrike" kern="1200" cap="none" spc="0" normalizeH="0" baseline="0" noProof="0" dirty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ဆူမေးရီးယန်းတို့၏ တီထွင်မှုများ…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2011855"/>
            <a:ext cx="534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စာပေနှင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့်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ဘီး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462926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စတင်ခြင်း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ဆေးဝါး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499" y="4114800"/>
            <a:ext cx="38568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3200" b="1" i="0" u="none" strike="noStrike" kern="1200" cap="none" spc="0" normalizeH="0" baseline="0" noProof="0" dirty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နက္ခတ္တဗေဒ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615995" y="4736223"/>
            <a:ext cx="47607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ဗိသုကာ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အစောဆုံး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မြို့ပ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ြ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ဗဟိုနေရာများ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242416" y="3058810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ဥပဒေ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282700" y="531311"/>
            <a:ext cx="76300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4000" b="1" i="1" u="none" strike="noStrike" kern="1200" cap="none" spc="0" normalizeH="0" baseline="0" noProof="0" dirty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မက်ဆိုပိုတေးမီးယား မြစ်ဝှမ်းဒေသ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grpSp>
        <p:nvGrpSpPr>
          <p:cNvPr id="24597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ＭＳ Ｐゴシック" charset="0"/>
                </a:rPr>
                <a:t>7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-112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sp>
        <p:nvSpPr>
          <p:cNvPr id="612369" name="Text Box 17"/>
          <p:cNvSpPr txBox="1">
            <a:spLocks noChangeArrowheads="1"/>
          </p:cNvSpPr>
          <p:nvPr/>
        </p:nvSpPr>
        <p:spPr bwMode="auto">
          <a:xfrm>
            <a:off x="1778000" y="0"/>
            <a:ext cx="22987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? urBm 10;10 / 11;28 / 31/ </a:t>
            </a:r>
          </a:p>
        </p:txBody>
      </p:sp>
      <p:sp>
        <p:nvSpPr>
          <p:cNvPr id="26629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2411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6631" name="Text Box 6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612427" name="Text Box 75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6633" name="Group 82"/>
          <p:cNvGrpSpPr>
            <a:grpSpLocks/>
          </p:cNvGrpSpPr>
          <p:nvPr/>
        </p:nvGrpSpPr>
        <p:grpSpPr bwMode="auto">
          <a:xfrm>
            <a:off x="557213" y="112713"/>
            <a:ext cx="7854950" cy="6035714"/>
            <a:chOff x="398" y="436"/>
            <a:chExt cx="4948" cy="3630"/>
          </a:xfrm>
        </p:grpSpPr>
        <p:grpSp>
          <p:nvGrpSpPr>
            <p:cNvPr id="26634" name="Group 83"/>
            <p:cNvGrpSpPr>
              <a:grpSpLocks/>
            </p:cNvGrpSpPr>
            <p:nvPr/>
          </p:nvGrpSpPr>
          <p:grpSpPr bwMode="auto">
            <a:xfrm>
              <a:off x="398" y="436"/>
              <a:ext cx="4948" cy="3630"/>
              <a:chOff x="371" y="436"/>
              <a:chExt cx="4948" cy="3630"/>
            </a:xfrm>
          </p:grpSpPr>
          <p:pic>
            <p:nvPicPr>
              <p:cNvPr id="26636" name="Picture 84" descr="ziggurat.jpg                                                   00000010a-BIGMAC                       ABA78158: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" y="436"/>
                <a:ext cx="4948" cy="3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2437" name="Rectangle 85"/>
              <p:cNvSpPr>
                <a:spLocks noChangeArrowheads="1"/>
              </p:cNvSpPr>
              <p:nvPr/>
            </p:nvSpPr>
            <p:spPr bwMode="auto">
              <a:xfrm>
                <a:off x="979" y="3193"/>
                <a:ext cx="3888" cy="873"/>
              </a:xfrm>
              <a:prstGeom prst="rect">
                <a:avLst/>
              </a:prstGeom>
              <a:solidFill>
                <a:schemeClr val="folHlink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2438" name="Rectangle 86"/>
            <p:cNvSpPr>
              <a:spLocks noChangeArrowheads="1"/>
            </p:cNvSpPr>
            <p:nvPr/>
          </p:nvSpPr>
          <p:spPr bwMode="auto">
            <a:xfrm>
              <a:off x="915" y="3236"/>
              <a:ext cx="3947" cy="7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my-MM" sz="3200" b="1" dirty="0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စံနမူနာဖြစ်သော ဇီဂူရတ်။ </a:t>
              </a:r>
              <a:endParaRPr lang="en-US" sz="32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my-MM" sz="3200" b="1" dirty="0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ရှေးခေတ် ဥရ</a:t>
              </a:r>
            </a:p>
            <a:p>
              <a:pPr>
                <a:lnSpc>
                  <a:spcPct val="80000"/>
                </a:lnSpc>
              </a:pPr>
              <a:r>
                <a:rPr lang="my-MM" sz="3200" b="1" dirty="0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ခါလဒဲနယ်အား ယနေ့တွေ့ရပုံ</a:t>
              </a:r>
              <a:endParaRPr lang="en-US" sz="32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909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1776413" y="0"/>
            <a:ext cx="1752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 </a:t>
            </a:r>
          </a:p>
        </p:txBody>
      </p:sp>
      <p:sp>
        <p:nvSpPr>
          <p:cNvPr id="27655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911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7657" name="Text Box 2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7658" name="Text Box 30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5</a:t>
            </a:r>
          </a:p>
        </p:txBody>
      </p:sp>
      <p:pic>
        <p:nvPicPr>
          <p:cNvPr id="729119" name="Picture 31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5" y="912813"/>
            <a:ext cx="7240588" cy="5070475"/>
          </a:xfrm>
          <a:prstGeom prst="rect">
            <a:avLst/>
          </a:prstGeom>
          <a:noFill/>
          <a:ln w="10477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29121" name="Rectangle 33"/>
          <p:cNvSpPr>
            <a:spLocks noChangeArrowheads="1"/>
          </p:cNvSpPr>
          <p:nvPr/>
        </p:nvSpPr>
        <p:spPr bwMode="auto">
          <a:xfrm>
            <a:off x="1112838" y="854075"/>
            <a:ext cx="7315200" cy="50911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122" name="Rectangle 34"/>
          <p:cNvSpPr>
            <a:spLocks noChangeArrowheads="1"/>
          </p:cNvSpPr>
          <p:nvPr/>
        </p:nvSpPr>
        <p:spPr bwMode="auto">
          <a:xfrm>
            <a:off x="1079500" y="750888"/>
            <a:ext cx="7332663" cy="5680075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1476375" y="1184281"/>
            <a:ext cx="6759575" cy="4355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0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</a:t>
            </a:r>
            <a:r>
              <a:rPr lang="en-US" sz="60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၏ </a:t>
            </a:r>
            <a:r>
              <a:rPr lang="en-US" sz="60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မိသားစု</a:t>
            </a:r>
            <a:endParaRPr lang="en-US" sz="60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 algn="l">
              <a:lnSpc>
                <a:spcPct val="90000"/>
              </a:lnSpc>
              <a:defRPr/>
            </a:pPr>
            <a:endParaRPr lang="en-US" sz="7200" b="1" dirty="0">
              <a:solidFill>
                <a:srgbClr val="FAFD00"/>
              </a:solidFill>
              <a:effectLst/>
              <a:latin typeface="Wwin_Burmese1" pitchFamily="2" charset="0"/>
              <a:ea typeface="Times New Roman" pitchFamily="-112" charset="0"/>
              <a:cs typeface="Times New Roman" pitchFamily="-112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my-MM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တေရ </a:t>
            </a:r>
            <a:r>
              <a:rPr lang="my-MM" sz="4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(အဖေ)။ </a:t>
            </a:r>
          </a:p>
          <a:p>
            <a:pPr algn="l">
              <a:lnSpc>
                <a:spcPct val="90000"/>
              </a:lnSpc>
              <a:defRPr/>
            </a:pPr>
            <a:r>
              <a:rPr lang="my-MM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 </a:t>
            </a:r>
            <a:r>
              <a:rPr lang="my-MM" sz="4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(အာဗြံ)။ </a:t>
            </a:r>
          </a:p>
          <a:p>
            <a:pPr algn="l">
              <a:lnSpc>
                <a:spcPct val="90000"/>
              </a:lnSpc>
              <a:defRPr/>
            </a:pPr>
            <a:r>
              <a:rPr lang="my-MM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စာရာ </a:t>
            </a:r>
            <a:r>
              <a:rPr lang="my-MM" sz="4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(မယား စာရဲ)။ </a:t>
            </a:r>
          </a:p>
          <a:p>
            <a:pPr algn="l">
              <a:lnSpc>
                <a:spcPct val="90000"/>
              </a:lnSpc>
              <a:defRPr/>
            </a:pPr>
            <a:r>
              <a:rPr lang="my-MM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လောတ </a:t>
            </a:r>
            <a:r>
              <a:rPr lang="my-MM" sz="4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(တူတော်မောင်)</a:t>
            </a:r>
            <a:endParaRPr lang="en-US" sz="4400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22313" y="1520825"/>
            <a:ext cx="2903537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ပုဂ္ဂိုလ် 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my-MM" sz="3200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လေးဦး</a:t>
            </a: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မှ </a:t>
            </a:r>
            <a:r>
              <a:rPr lang="my-MM" sz="3200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ပထမပုဂ္ဂိုလ်</a:t>
            </a:r>
          </a:p>
          <a:p>
            <a:pPr>
              <a:defRPr/>
            </a:pP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သည်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8684" name="Rectangle 13"/>
          <p:cNvSpPr>
            <a:spLocks noChangeArrowheads="1"/>
          </p:cNvSpPr>
          <p:nvPr/>
        </p:nvSpPr>
        <p:spPr bwMode="auto">
          <a:xfrm>
            <a:off x="3084513" y="938213"/>
            <a:ext cx="1657504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9086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609" y="3354"/>
              <a:ext cx="279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b="1" i="1" dirty="0" err="1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ကမ္ဘာဦးကျမ်း</a:t>
              </a:r>
              <a:r>
                <a:rPr lang="en-US" sz="2800" b="1" i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၁၂ မှ </a:t>
              </a:r>
              <a:r>
                <a:rPr lang="en-US" sz="2800" b="1" i="1" dirty="0" err="1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နောက်ပိုင်း</a:t>
              </a:r>
              <a:endParaRPr lang="en-US" sz="2800" b="1" i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5" name="Rectangle 60"/>
          <p:cNvSpPr>
            <a:spLocks noChangeArrowheads="1"/>
          </p:cNvSpPr>
          <p:nvPr/>
        </p:nvSpPr>
        <p:spPr bwMode="auto">
          <a:xfrm>
            <a:off x="8004175" y="3432175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8710" name="Text Box 67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8712" name="Text Box 7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8713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8715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8721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8722" name="Picture 7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8714" name="Text Box 83"/>
          <p:cNvSpPr txBox="1">
            <a:spLocks noChangeArrowheads="1"/>
          </p:cNvSpPr>
          <p:nvPr/>
        </p:nvSpPr>
        <p:spPr bwMode="auto">
          <a:xfrm rot="-5315466">
            <a:off x="815975" y="3407916"/>
            <a:ext cx="14573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lvl="0">
              <a:defRPr/>
            </a:pP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ပုဂ္ဂိုလ် 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 lvl="0">
              <a:defRPr/>
            </a:pPr>
            <a:r>
              <a:rPr lang="my-MM" sz="32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လေးဦး</a:t>
            </a: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မှ </a:t>
            </a:r>
            <a:r>
              <a:rPr lang="my-MM" sz="32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ပထမပုဂ္ဂိုလ်</a:t>
            </a:r>
          </a:p>
          <a:p>
            <a:pPr lvl="0">
              <a:defRPr/>
            </a:pPr>
            <a:r>
              <a:rPr lang="my-MM" sz="3200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သည်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 dirty="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9707" name="Rectangle 13"/>
          <p:cNvSpPr>
            <a:spLocks noChangeArrowheads="1"/>
          </p:cNvSpPr>
          <p:nvPr/>
        </p:nvSpPr>
        <p:spPr bwMode="auto">
          <a:xfrm>
            <a:off x="3084513" y="938213"/>
            <a:ext cx="153086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9358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2554251" y="5324475"/>
            <a:ext cx="444031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ကမ္ဘာဦးကျမ်း</a:t>
            </a:r>
            <a:r>
              <a:rPr lang="en-US" sz="2800" b="1" i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 မှ </a:t>
            </a:r>
            <a:r>
              <a:rPr lang="en-US" sz="2800" b="1" i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နောက်ပိုင်း</a:t>
            </a:r>
            <a:endParaRPr lang="en-US" sz="2800" b="1" i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314700" y="1481138"/>
            <a:ext cx="244618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28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27" name="Rectangle 70"/>
          <p:cNvSpPr>
            <a:spLocks noChangeArrowheads="1"/>
          </p:cNvSpPr>
          <p:nvPr/>
        </p:nvSpPr>
        <p:spPr bwMode="auto">
          <a:xfrm>
            <a:off x="8175625" y="3654425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0000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29728" name="Rectangle 71"/>
          <p:cNvSpPr>
            <a:spLocks noChangeArrowheads="1"/>
          </p:cNvSpPr>
          <p:nvPr/>
        </p:nvSpPr>
        <p:spPr bwMode="auto">
          <a:xfrm>
            <a:off x="8002588" y="3429000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32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9734" name="Text Box 8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9735" name="Group 82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9737" name="Group 8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9743" name="Group 8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8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3654" name="Freeform 86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744" name="Picture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9736" name="Text Box 93"/>
          <p:cNvSpPr txBox="1">
            <a:spLocks noChangeArrowheads="1"/>
          </p:cNvSpPr>
          <p:nvPr/>
        </p:nvSpPr>
        <p:spPr bwMode="auto">
          <a:xfrm rot="-5315466">
            <a:off x="114300" y="3803203"/>
            <a:ext cx="14573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dirty="0">
              <a:solidFill>
                <a:srgbClr val="FFD34A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084513" y="938213"/>
            <a:ext cx="153086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3709988" y="1603375"/>
            <a:ext cx="244618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28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0732" name="Group 19"/>
          <p:cNvGrpSpPr>
            <a:grpSpLocks/>
          </p:cNvGrpSpPr>
          <p:nvPr/>
        </p:nvGrpSpPr>
        <p:grpSpPr bwMode="auto">
          <a:xfrm>
            <a:off x="598488" y="2493963"/>
            <a:ext cx="2259012" cy="1446212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311322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46" name="Rectangle 53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0747" name="Rectangle 54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51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0753" name="Text Box 6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30754" name="Group 7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0762" name="Group 6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0764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0770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0771" name="Picture 7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 dirty="0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 dirty="0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79663"/>
            <a:ext cx="2393604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2800" b="1" i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28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၁၂:၁-၃</a:t>
            </a:r>
          </a:p>
          <a:p>
            <a:pPr algn="l"/>
            <a:r>
              <a:rPr lang="en-US" b="1" i="1" dirty="0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အာဗြဟံအတွက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အခြေအနေပေ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ါ်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မမူတည်သော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  <a:endParaRPr lang="en-US" sz="36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" name="Text Box 104">
            <a:extLst>
              <a:ext uri="{FF2B5EF4-FFF2-40B4-BE49-F238E27FC236}">
                <a16:creationId xmlns:a16="http://schemas.microsoft.com/office/drawing/2014/main" id="{6CBA2FE9-F0D8-7A27-36A5-E2ABFEA372E0}"/>
              </a:ext>
            </a:extLst>
          </p:cNvPr>
          <p:cNvSpPr txBox="1">
            <a:spLocks noChangeArrowheads="1"/>
          </p:cNvSpPr>
          <p:nvPr/>
        </p:nvSpPr>
        <p:spPr bwMode="auto">
          <a:xfrm rot="-5315466">
            <a:off x="465138" y="1764039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2800" dirty="0">
              <a:solidFill>
                <a:srgbClr val="FFD34A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Text Box 106">
            <a:extLst>
              <a:ext uri="{FF2B5EF4-FFF2-40B4-BE49-F238E27FC236}">
                <a16:creationId xmlns:a16="http://schemas.microsoft.com/office/drawing/2014/main" id="{AA94CDEA-AC6A-57D2-4EF2-1C20FF510D90}"/>
              </a:ext>
            </a:extLst>
          </p:cNvPr>
          <p:cNvSpPr txBox="1">
            <a:spLocks noChangeArrowheads="1"/>
          </p:cNvSpPr>
          <p:nvPr/>
        </p:nvSpPr>
        <p:spPr bwMode="auto">
          <a:xfrm rot="-5372496">
            <a:off x="771525" y="2065338"/>
            <a:ext cx="167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0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8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4" name="Text Box 107">
            <a:extLst>
              <a:ext uri="{FF2B5EF4-FFF2-40B4-BE49-F238E27FC236}">
                <a16:creationId xmlns:a16="http://schemas.microsoft.com/office/drawing/2014/main" id="{34098417-5C1C-596E-CE71-9472A3640356}"/>
              </a:ext>
            </a:extLst>
          </p:cNvPr>
          <p:cNvSpPr txBox="1">
            <a:spLocks noChangeArrowheads="1"/>
          </p:cNvSpPr>
          <p:nvPr/>
        </p:nvSpPr>
        <p:spPr bwMode="auto">
          <a:xfrm rot="-5224306">
            <a:off x="1012032" y="2108169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20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 Box 108">
            <a:extLst>
              <a:ext uri="{FF2B5EF4-FFF2-40B4-BE49-F238E27FC236}">
                <a16:creationId xmlns:a16="http://schemas.microsoft.com/office/drawing/2014/main" id="{1F331CFD-330C-D752-1707-C3815B36EC69}"/>
              </a:ext>
            </a:extLst>
          </p:cNvPr>
          <p:cNvSpPr txBox="1">
            <a:spLocks noChangeArrowheads="1"/>
          </p:cNvSpPr>
          <p:nvPr/>
        </p:nvSpPr>
        <p:spPr bwMode="auto">
          <a:xfrm rot="-5353635">
            <a:off x="1710532" y="1955769"/>
            <a:ext cx="170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20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084513" y="938213"/>
            <a:ext cx="1530867" cy="9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2400" b="1" dirty="0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3709988" y="1603375"/>
            <a:ext cx="244618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28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1758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3727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2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021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800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ကောင်းချီး</a:t>
              </a:r>
              <a:endParaRPr lang="en-US" sz="28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40"/>
            <a:ext cx="2166938" cy="557213"/>
            <a:chOff x="3083" y="1268"/>
            <a:chExt cx="1365" cy="351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770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800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မျိုးနွယ</a:t>
              </a:r>
              <a:r>
                <a:rPr lang="en-US" sz="2800" dirty="0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674940"/>
            <a:ext cx="2252663" cy="534988"/>
            <a:chOff x="4165" y="741"/>
            <a:chExt cx="1419" cy="337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80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800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နယ်မြေ</a:t>
              </a:r>
              <a:endParaRPr lang="en-US" sz="28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75" name="Rectangle 6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1776" name="Rectangle 62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1777" name="Rectangle 63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81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1783" name="Text Box 7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200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အခြေနေပေါ်မူမတည်သော ကတိတော်သည် နောက်ပိုင်း</a:t>
            </a:r>
            <a:r>
              <a:rPr lang="en-US" sz="3200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တွင</a:t>
            </a:r>
            <a:r>
              <a:rPr lang="en-US" sz="3200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my-MM" sz="3200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တရားဝင် ပ</a:t>
            </a:r>
            <a:r>
              <a:rPr lang="my-MM" sz="3200" dirty="0">
                <a:solidFill>
                  <a:srgbClr val="FFEA18"/>
                </a:solidFill>
                <a:effectLst/>
                <a:latin typeface="Pyidaungsu Numbers" panose="020B0502040204020203" pitchFamily="34" charset="0"/>
                <a:ea typeface="Times New Roman" pitchFamily="-112" charset="0"/>
                <a:cs typeface="Pyidaungsu Numbers" panose="020B0502040204020203" pitchFamily="34" charset="0"/>
              </a:rPr>
              <a:t>ဋ</a:t>
            </a:r>
            <a:r>
              <a:rPr lang="en-US" sz="3200" dirty="0" err="1">
                <a:solidFill>
                  <a:srgbClr val="FFEA18"/>
                </a:solidFill>
                <a:effectLst/>
                <a:latin typeface="Pyidaungsu Numbers" panose="020B0502040204020203" pitchFamily="34" charset="0"/>
                <a:ea typeface="Times New Roman" pitchFamily="-112" charset="0"/>
                <a:cs typeface="Pyidaungsu Numbers" panose="020B0502040204020203" pitchFamily="34" charset="0"/>
              </a:rPr>
              <a:t>ိညာဉ</a:t>
            </a:r>
            <a:r>
              <a:rPr lang="en-US" sz="3200" dirty="0">
                <a:solidFill>
                  <a:srgbClr val="FFEA18"/>
                </a:solidFill>
                <a:effectLst/>
                <a:latin typeface="Pyidaungsu Numbers" panose="020B0502040204020203" pitchFamily="34" charset="0"/>
                <a:ea typeface="Times New Roman" pitchFamily="-112" charset="0"/>
                <a:cs typeface="Pyidaungsu Numbers" panose="020B0502040204020203" pitchFamily="34" charset="0"/>
              </a:rPr>
              <a:t>်</a:t>
            </a:r>
            <a:r>
              <a:rPr lang="my-MM" sz="3200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တရားဖြစ်လာ</a:t>
            </a:r>
            <a:endParaRPr lang="en-US" sz="3200" dirty="0">
              <a:solidFill>
                <a:srgbClr val="FFEA18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grpSp>
        <p:nvGrpSpPr>
          <p:cNvPr id="31785" name="Group 9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1791" name="Group 9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1793" name="Group 9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799" name="Group 9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42" name="Freeform 94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343" name="Freeform 95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1800" name="Picture 96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40424" y="2397125"/>
            <a:ext cx="319189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i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ကမ္ဘာဦးကျမ်း</a:t>
            </a:r>
            <a:r>
              <a:rPr lang="en-US" sz="28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31787" name="Text Box 104"/>
          <p:cNvSpPr txBox="1">
            <a:spLocks noChangeArrowheads="1"/>
          </p:cNvSpPr>
          <p:nvPr/>
        </p:nvSpPr>
        <p:spPr bwMode="auto">
          <a:xfrm rot="-5315466">
            <a:off x="465138" y="1764039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2800" dirty="0">
              <a:solidFill>
                <a:srgbClr val="FFD34A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7354" name="Text Box 106"/>
          <p:cNvSpPr txBox="1">
            <a:spLocks noChangeArrowheads="1"/>
          </p:cNvSpPr>
          <p:nvPr/>
        </p:nvSpPr>
        <p:spPr bwMode="auto">
          <a:xfrm rot="-5372496">
            <a:off x="771525" y="2065338"/>
            <a:ext cx="167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0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8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437355" name="Text Box 107"/>
          <p:cNvSpPr txBox="1">
            <a:spLocks noChangeArrowheads="1"/>
          </p:cNvSpPr>
          <p:nvPr/>
        </p:nvSpPr>
        <p:spPr bwMode="auto">
          <a:xfrm rot="-5224306">
            <a:off x="1012032" y="2108169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20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7356" name="Text Box 108"/>
          <p:cNvSpPr txBox="1">
            <a:spLocks noChangeArrowheads="1"/>
          </p:cNvSpPr>
          <p:nvPr/>
        </p:nvSpPr>
        <p:spPr bwMode="auto">
          <a:xfrm rot="-5353635">
            <a:off x="1710532" y="1955769"/>
            <a:ext cx="170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20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76000" y="817566"/>
            <a:ext cx="7307652" cy="1196975"/>
            <a:chOff x="1142" y="432"/>
            <a:chExt cx="4117" cy="754"/>
          </a:xfrm>
        </p:grpSpPr>
        <p:sp>
          <p:nvSpPr>
            <p:cNvPr id="779267" name="Rectangle 3"/>
            <p:cNvSpPr>
              <a:spLocks noChangeArrowheads="1"/>
            </p:cNvSpPr>
            <p:nvPr/>
          </p:nvSpPr>
          <p:spPr bwMode="auto">
            <a:xfrm>
              <a:off x="1142" y="432"/>
              <a:ext cx="4117" cy="75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၁ </a:t>
              </a:r>
              <a:r>
                <a:rPr lang="en-US" sz="2400" b="1" dirty="0" err="1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ထာ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ဝရဘုရားသည်လည်း အာဗြံကို ခေါ်တော်မူ၍၊ သင်၏ပြည်နှင့်တကွ အမျိုးသားချင်းပေါက်ဘော် များထဲက ထွက်ပြီးလျှင်၊ ငါပြလတံ့သော </a:t>
              </a:r>
              <a:r>
                <a:rPr lang="my-MM" sz="24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ပြည်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သို့ သွားလော့။</a:t>
              </a:r>
              <a:endParaRPr lang="en-US" sz="2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93800" y="3092455"/>
            <a:ext cx="7450558" cy="1196975"/>
            <a:chOff x="727" y="1339"/>
            <a:chExt cx="3967" cy="754"/>
          </a:xfrm>
        </p:grpSpPr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727" y="1339"/>
              <a:ext cx="3967" cy="75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၂ 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ငါသည် သင့်ကို </a:t>
              </a:r>
              <a:r>
                <a:rPr lang="my-MM" sz="24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လူမျိုးကြီး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ဖြစ်စေမည်။ ငါ ကောင်းကြီးပေး၍ သင်၏နာမကို ကြီးမြတ်စေမည်။ သင် သည် ကောင်းကြီးခံရသောသူ ဖြစ်လိမ့်မည်။</a:t>
              </a:r>
              <a:endParaRPr lang="en-US" sz="2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1227" y="1513"/>
              <a:ext cx="1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39174" y="5016502"/>
            <a:ext cx="7940751" cy="1012825"/>
            <a:chOff x="924" y="2429"/>
            <a:chExt cx="4228" cy="638"/>
          </a:xfrm>
        </p:grpSpPr>
        <p:sp>
          <p:nvSpPr>
            <p:cNvPr id="779273" name="Rectangle 9"/>
            <p:cNvSpPr>
              <a:spLocks noChangeArrowheads="1"/>
            </p:cNvSpPr>
            <p:nvPr/>
          </p:nvSpPr>
          <p:spPr bwMode="auto">
            <a:xfrm>
              <a:off x="924" y="2429"/>
              <a:ext cx="4228" cy="6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 ၃ - </a:t>
              </a:r>
              <a:r>
                <a:rPr lang="my-MM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သင့်ကို ကောင်းကြီးပေးသောသူကို ငါကောင်းကြီးပေးမည်။</a:t>
              </a:r>
              <a:r>
                <a:rPr lang="en-US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 </a:t>
              </a:r>
              <a:r>
                <a:rPr lang="my-MM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သင့်ကို ကျိန်ဆဲသောသူကို ငါကျိန်ဆဲမည်။ </a:t>
              </a:r>
              <a:r>
                <a:rPr lang="my-MM" sz="20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သင်အားဖြင့်လည်း လူမျိုးအပေါင်းတို့သည် ကောင်းကြီးမင်္ဂလာကို ခံရကြလိမ့်မည်ဟု မိန့်တော်မူ၏။</a:t>
              </a:r>
              <a:endPara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  <p:sp>
          <p:nvSpPr>
            <p:cNvPr id="779274" name="Rectangle 10"/>
            <p:cNvSpPr>
              <a:spLocks noChangeArrowheads="1"/>
            </p:cNvSpPr>
            <p:nvPr/>
          </p:nvSpPr>
          <p:spPr bwMode="auto">
            <a:xfrm>
              <a:off x="1207" y="2589"/>
              <a:ext cx="180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4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7927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7927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7" name="Freeform 1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8" name="AutoShape 1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9" name="Rectangle 1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0" name="AutoShape 1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2" name="Rectangle 2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000" b="1" dirty="0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2783" name="Rectangle 21"/>
          <p:cNvSpPr>
            <a:spLocks noChangeArrowheads="1"/>
          </p:cNvSpPr>
          <p:nvPr/>
        </p:nvSpPr>
        <p:spPr bwMode="auto">
          <a:xfrm>
            <a:off x="8036792" y="3667924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2784" name="Rectangle 22"/>
          <p:cNvSpPr>
            <a:spLocks noChangeArrowheads="1"/>
          </p:cNvSpPr>
          <p:nvPr/>
        </p:nvSpPr>
        <p:spPr bwMode="auto">
          <a:xfrm>
            <a:off x="7942330" y="3376197"/>
            <a:ext cx="8287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 flipV="1">
            <a:off x="7984683" y="3863977"/>
            <a:ext cx="862455" cy="17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9" name="Line 2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8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2789" name="Text Box 27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2791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9294" name="Text Box 30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95" name="Text Box 31"/>
          <p:cNvSpPr txBox="1">
            <a:spLocks noChangeArrowheads="1"/>
          </p:cNvSpPr>
          <p:nvPr/>
        </p:nvSpPr>
        <p:spPr bwMode="auto">
          <a:xfrm>
            <a:off x="1193800" y="0"/>
            <a:ext cx="360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</a:t>
            </a:r>
            <a:r>
              <a:rPr lang="en-US" sz="28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၁၂</a:t>
            </a:r>
            <a:endParaRPr lang="en-US" sz="28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79568" y="603249"/>
            <a:ext cx="7564432" cy="1196975"/>
            <a:chOff x="814" y="225"/>
            <a:chExt cx="4479" cy="754"/>
          </a:xfrm>
        </p:grpSpPr>
        <p:sp>
          <p:nvSpPr>
            <p:cNvPr id="779267" name="Rectangle 3"/>
            <p:cNvSpPr>
              <a:spLocks noChangeArrowheads="1"/>
            </p:cNvSpPr>
            <p:nvPr/>
          </p:nvSpPr>
          <p:spPr bwMode="auto">
            <a:xfrm>
              <a:off x="814" y="225"/>
              <a:ext cx="4479" cy="75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၁ </a:t>
              </a:r>
              <a:r>
                <a:rPr lang="en-US" sz="2400" b="1" dirty="0" err="1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ထာ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ဝရဘုရားသည်လည်း အာဗြံကို ခေါ်တော်မူ၍၊ သင်၏ပြည်နှင့်တကွ အမျိုးသားချင်းပေါက်ဘော် များထဲက ထွက်ပြီးလျှင်၊ ငါပြလတံ့သော </a:t>
              </a:r>
              <a:r>
                <a:rPr lang="my-MM" sz="24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ပြည်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သို့ သွားလော့။</a:t>
              </a:r>
              <a:endParaRPr lang="en-US" sz="2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93800" y="2835280"/>
            <a:ext cx="7050516" cy="1196975"/>
            <a:chOff x="727" y="1339"/>
            <a:chExt cx="3754" cy="754"/>
          </a:xfrm>
        </p:grpSpPr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727" y="1339"/>
              <a:ext cx="3754" cy="75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၂ 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ငါသည် သင့်ကို </a:t>
              </a:r>
              <a:r>
                <a:rPr lang="my-MM" sz="24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လူမျိုးကြီး</a:t>
              </a:r>
              <a:r>
                <a:rPr lang="my-MM" sz="24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ဖြစ်စေမည်။ ငါ ကောင်းကြီးပေး၍ သင်၏နာမကို ကြီးမြတ်စေမည်။ သင် သည် ကောင်းကြီးခံရသောသူ ဖြစ်လိမ့်မည်။</a:t>
              </a:r>
              <a:endParaRPr lang="en-US" sz="2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1227" y="1513"/>
              <a:ext cx="1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57806" y="4859344"/>
            <a:ext cx="7854357" cy="1012825"/>
            <a:chOff x="1010" y="2429"/>
            <a:chExt cx="4182" cy="638"/>
          </a:xfrm>
        </p:grpSpPr>
        <p:sp>
          <p:nvSpPr>
            <p:cNvPr id="779273" name="Rectangle 9"/>
            <p:cNvSpPr>
              <a:spLocks noChangeArrowheads="1"/>
            </p:cNvSpPr>
            <p:nvPr/>
          </p:nvSpPr>
          <p:spPr bwMode="auto">
            <a:xfrm>
              <a:off x="1010" y="2429"/>
              <a:ext cx="4182" cy="6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 ၃ - </a:t>
              </a:r>
              <a:r>
                <a:rPr lang="my-MM" sz="2000" b="1" dirty="0">
                  <a:solidFill>
                    <a:srgbClr val="FAFD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သင့်ကို ကောင်းကြီးပေးသောသူကို ငါကောင်းကြီးပေးမည်။ သင့်ကို ကျိန်ဆဲသောသူကို ငါကျိန်ဆဲမည်။ </a:t>
              </a:r>
              <a:r>
                <a:rPr lang="my-MM" sz="2000" b="1" dirty="0">
                  <a:solidFill>
                    <a:schemeClr val="tx1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သင်အားဖြင့်လည်း လူမျိုးအပေါင်းတို့သည် ကောင်းကြီးမင်္ဂလာကို ခံရကြလိမ့်မည်ဟု မိန့်တော်မူ၏။</a:t>
              </a:r>
              <a:endPara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  <p:sp>
          <p:nvSpPr>
            <p:cNvPr id="779274" name="Rectangle 10"/>
            <p:cNvSpPr>
              <a:spLocks noChangeArrowheads="1"/>
            </p:cNvSpPr>
            <p:nvPr/>
          </p:nvSpPr>
          <p:spPr bwMode="auto">
            <a:xfrm>
              <a:off x="1207" y="2589"/>
              <a:ext cx="180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4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7927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7927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7" name="Freeform 1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8" name="AutoShape 1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9" name="Rectangle 1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0" name="AutoShape 1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2" name="Rectangle 2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000" b="1" dirty="0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2783" name="Rectangle 21"/>
          <p:cNvSpPr>
            <a:spLocks noChangeArrowheads="1"/>
          </p:cNvSpPr>
          <p:nvPr/>
        </p:nvSpPr>
        <p:spPr bwMode="auto">
          <a:xfrm>
            <a:off x="8036792" y="3667924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2784" name="Rectangle 22"/>
          <p:cNvSpPr>
            <a:spLocks noChangeArrowheads="1"/>
          </p:cNvSpPr>
          <p:nvPr/>
        </p:nvSpPr>
        <p:spPr bwMode="auto">
          <a:xfrm>
            <a:off x="7942330" y="3376197"/>
            <a:ext cx="8287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 flipV="1">
            <a:off x="7984683" y="3863977"/>
            <a:ext cx="862455" cy="17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9" name="Line 2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8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2789" name="Text Box 27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2791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9294" name="Text Box 30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95" name="Text Box 31"/>
          <p:cNvSpPr txBox="1">
            <a:spLocks noChangeArrowheads="1"/>
          </p:cNvSpPr>
          <p:nvPr/>
        </p:nvSpPr>
        <p:spPr bwMode="auto">
          <a:xfrm>
            <a:off x="1193800" y="0"/>
            <a:ext cx="360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ကမ္ဘာဦးကျမ်း</a:t>
            </a:r>
            <a:r>
              <a:rPr lang="en-US" sz="28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၁၂</a:t>
            </a:r>
            <a:endParaRPr lang="en-US" sz="28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grpSp>
        <p:nvGrpSpPr>
          <p:cNvPr id="33" name="Group 81"/>
          <p:cNvGrpSpPr>
            <a:grpSpLocks/>
          </p:cNvGrpSpPr>
          <p:nvPr/>
        </p:nvGrpSpPr>
        <p:grpSpPr bwMode="auto">
          <a:xfrm>
            <a:off x="2668588" y="1839580"/>
            <a:ext cx="2166937" cy="651278"/>
            <a:chOff x="3083" y="1288"/>
            <a:chExt cx="1365" cy="331"/>
          </a:xfrm>
        </p:grpSpPr>
        <p:sp>
          <p:nvSpPr>
            <p:cNvPr id="34" name="Oval 82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35" name="Rectangle 83"/>
            <p:cNvSpPr>
              <a:spLocks noChangeArrowheads="1"/>
            </p:cNvSpPr>
            <p:nvPr/>
          </p:nvSpPr>
          <p:spPr bwMode="auto">
            <a:xfrm>
              <a:off x="3214" y="1315"/>
              <a:ext cx="1103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လူမျိုးကြီး</a:t>
              </a:r>
              <a:endParaRPr lang="en-US" sz="32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6" name="Group 78"/>
          <p:cNvGrpSpPr>
            <a:grpSpLocks/>
          </p:cNvGrpSpPr>
          <p:nvPr/>
        </p:nvGrpSpPr>
        <p:grpSpPr bwMode="auto">
          <a:xfrm>
            <a:off x="6042024" y="1925062"/>
            <a:ext cx="2649537" cy="770156"/>
            <a:chOff x="4165" y="741"/>
            <a:chExt cx="1419" cy="331"/>
          </a:xfrm>
        </p:grpSpPr>
        <p:sp>
          <p:nvSpPr>
            <p:cNvPr id="37" name="Oval 79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38" name="Rectangle 80"/>
            <p:cNvSpPr>
              <a:spLocks noChangeArrowheads="1"/>
            </p:cNvSpPr>
            <p:nvPr/>
          </p:nvSpPr>
          <p:spPr bwMode="auto">
            <a:xfrm>
              <a:off x="4605" y="786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 b="1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ပြည</a:t>
              </a:r>
              <a:r>
                <a:rPr lang="en-US" sz="3200" b="1" dirty="0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grpSp>
        <p:nvGrpSpPr>
          <p:cNvPr id="40" name="Group 84"/>
          <p:cNvGrpSpPr>
            <a:grpSpLocks/>
          </p:cNvGrpSpPr>
          <p:nvPr/>
        </p:nvGrpSpPr>
        <p:grpSpPr bwMode="auto">
          <a:xfrm>
            <a:off x="5813426" y="5553245"/>
            <a:ext cx="2870200" cy="814387"/>
            <a:chOff x="2488" y="3058"/>
            <a:chExt cx="1808" cy="394"/>
          </a:xfrm>
        </p:grpSpPr>
        <p:sp>
          <p:nvSpPr>
            <p:cNvPr id="41" name="Oval 85"/>
            <p:cNvSpPr>
              <a:spLocks noChangeArrowheads="1"/>
            </p:cNvSpPr>
            <p:nvPr/>
          </p:nvSpPr>
          <p:spPr bwMode="auto">
            <a:xfrm>
              <a:off x="2488" y="3058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2" name="Rectangle 86"/>
            <p:cNvSpPr>
              <a:spLocks noChangeArrowheads="1"/>
            </p:cNvSpPr>
            <p:nvPr/>
          </p:nvSpPr>
          <p:spPr bwMode="auto">
            <a:xfrm>
              <a:off x="2689" y="3147"/>
              <a:ext cx="1430" cy="2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400" b="1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ကောင်းချီးမင</a:t>
              </a:r>
              <a:r>
                <a:rPr lang="en-US" sz="2400" b="1" dirty="0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်္</a:t>
              </a:r>
              <a:r>
                <a:rPr lang="en-US" sz="2400" b="1" dirty="0" err="1">
                  <a:solidFill>
                    <a:srgbClr val="FFFFFF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ဂလာ</a:t>
              </a:r>
              <a:endParaRPr lang="en-US" sz="24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554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44575" y="4030663"/>
            <a:ext cx="6602413" cy="1981200"/>
            <a:chOff x="658" y="2615"/>
            <a:chExt cx="4159" cy="1248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658" y="2617"/>
              <a:ext cx="688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b="1" i="1" dirty="0">
                  <a:solidFill>
                    <a:srgbClr val="66FF66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၁၂:၁</a:t>
              </a:r>
            </a:p>
            <a:p>
              <a:pPr algn="l"/>
              <a:endParaRPr lang="en-US" sz="4400" b="1" i="1" dirty="0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55" y="2616"/>
              <a:ext cx="861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3600" b="1" i="1" dirty="0">
                  <a:solidFill>
                    <a:srgbClr val="66FF66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၁၂:၂</a:t>
              </a:r>
              <a:endParaRPr lang="en-US" sz="3600" b="1" i="1" dirty="0">
                <a:solidFill>
                  <a:srgbClr val="66FF66"/>
                </a:solidFill>
                <a:effectLst/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endParaRPr>
            </a:p>
            <a:p>
              <a:endParaRPr lang="en-US" sz="4400" b="1" i="1" dirty="0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3956" y="2615"/>
              <a:ext cx="861" cy="4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400" b="1" i="1" dirty="0">
                  <a:solidFill>
                    <a:srgbClr val="66FF66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 </a:t>
              </a:r>
              <a:r>
                <a:rPr lang="en-US" sz="3200" b="1" i="1" dirty="0">
                  <a:solidFill>
                    <a:srgbClr val="66FF66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၁၂:၃</a:t>
              </a: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1682" y="3039"/>
              <a:ext cx="2319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“</a:t>
              </a:r>
              <a:r>
                <a:rPr lang="en-US" sz="8000" i="1">
                  <a:solidFill>
                    <a:srgbClr val="66FF66"/>
                  </a:solidFill>
                  <a:effectLst/>
                  <a:latin typeface="Times" charset="0"/>
                </a:rPr>
                <a:t>L-S-B</a:t>
              </a:r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”</a:t>
              </a:r>
              <a:endParaRPr lang="en-US" sz="8000" i="1">
                <a:solidFill>
                  <a:srgbClr val="66FF66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85750" y="604838"/>
            <a:ext cx="8759825" cy="3598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အာဗြဟံနှင</a:t>
            </a:r>
            <a:r>
              <a:rPr lang="en-US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ဆိုင်သော</a:t>
            </a:r>
            <a:r>
              <a:rPr lang="en-US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</a:t>
            </a:r>
            <a:r>
              <a:rPr lang="en-US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r>
              <a:rPr lang="en-US" sz="4400" b="1" i="1" dirty="0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3600" b="1" i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</a:t>
            </a:r>
            <a:r>
              <a:rPr lang="en-US" sz="3600" b="1" i="1" dirty="0">
                <a:solidFill>
                  <a:srgbClr val="00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၁၂:၁-၃</a:t>
            </a:r>
            <a:endParaRPr lang="en-US" sz="2400" i="1" dirty="0">
              <a:solidFill>
                <a:srgbClr val="00FF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defRPr/>
            </a:pPr>
            <a:endParaRPr lang="en-US" sz="3200" i="1" dirty="0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 dirty="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  <a:p>
            <a:pPr algn="l">
              <a:defRPr/>
            </a:pPr>
            <a:r>
              <a:rPr lang="en-US" sz="3600" b="1" dirty="0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       </a:t>
            </a:r>
            <a:r>
              <a:rPr lang="en-US" sz="28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နယ်မြေ</a:t>
            </a:r>
            <a:r>
              <a:rPr lang="en-US" sz="28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                  </a:t>
            </a:r>
            <a:r>
              <a:rPr lang="en-US" sz="28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မျိုးနွယ</a:t>
            </a:r>
            <a:r>
              <a:rPr lang="en-US" sz="32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         </a:t>
            </a:r>
            <a:r>
              <a:rPr lang="en-US" sz="28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ကောင်းချီး</a:t>
            </a:r>
            <a:endParaRPr lang="en-US" sz="28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2255" name="Oval 31"/>
          <p:cNvSpPr>
            <a:spLocks noChangeArrowheads="1"/>
          </p:cNvSpPr>
          <p:nvPr/>
        </p:nvSpPr>
        <p:spPr bwMode="auto">
          <a:xfrm>
            <a:off x="5975350" y="3386138"/>
            <a:ext cx="2506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7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8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0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35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4836" name="Rectangle 41"/>
          <p:cNvSpPr>
            <a:spLocks noChangeArrowheads="1"/>
          </p:cNvSpPr>
          <p:nvPr/>
        </p:nvSpPr>
        <p:spPr bwMode="auto">
          <a:xfrm>
            <a:off x="8051800" y="36544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4837" name="Rectangle 42"/>
          <p:cNvSpPr>
            <a:spLocks noChangeArrowheads="1"/>
          </p:cNvSpPr>
          <p:nvPr/>
        </p:nvSpPr>
        <p:spPr bwMode="auto">
          <a:xfrm>
            <a:off x="8004175" y="3402013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 flipV="1">
            <a:off x="8101807" y="3824875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2275" name="Oval 51"/>
          <p:cNvSpPr>
            <a:spLocks noChangeArrowheads="1"/>
          </p:cNvSpPr>
          <p:nvPr/>
        </p:nvSpPr>
        <p:spPr bwMode="auto">
          <a:xfrm>
            <a:off x="3633788" y="3386138"/>
            <a:ext cx="1871662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6" name="Oval 52"/>
          <p:cNvSpPr>
            <a:spLocks noChangeArrowheads="1"/>
          </p:cNvSpPr>
          <p:nvPr/>
        </p:nvSpPr>
        <p:spPr bwMode="auto">
          <a:xfrm>
            <a:off x="603250" y="3411538"/>
            <a:ext cx="2125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7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45" name="Text Box 5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4846" name="Text Box 56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5" grpId="0" animBg="1"/>
      <p:bldP spid="52275" grpId="0" animBg="1"/>
      <p:bldP spid="522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6200" y="5211485"/>
            <a:ext cx="8596313" cy="1346200"/>
            <a:chOff x="48" y="3424"/>
            <a:chExt cx="5415" cy="848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48575" y="6570663"/>
            <a:ext cx="835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WinInnwa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140700" y="6559550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03275" y="1044298"/>
            <a:ext cx="7267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သမ္မာကျမ်းစာ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အုတ်မြစ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MS PGothic" pitchFamily="34" charset="-128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476250" y="5071785"/>
            <a:ext cx="8189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Texas </a:t>
            </a:r>
            <a:r>
              <a:rPr kumimoji="0" lang="my-MM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kumimoji="0" lang="my-MM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</a:br>
            <a:r>
              <a:rPr kumimoji="0" lang="my-MM" altLang="ko-KR" sz="2000" b="1" i="1" u="none" strike="noStrike" kern="1200" cap="none" spc="0" normalizeH="0" baseline="0" noProof="0" dirty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၏ တင်ပြချက်</a:t>
            </a:r>
            <a:endParaRPr kumimoji="0" lang="en-US" altLang="ko-KR" sz="2000" b="1" i="1" u="none" strike="noStrike" kern="1200" cap="none" spc="0" normalizeH="0" baseline="0" noProof="0" dirty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6376" y="-1300892"/>
            <a:ext cx="72675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WinInnwa"/>
                <a:ea typeface="MS PGothic" pitchFamily="34" charset="-128"/>
                <a:cs typeface="WinInnwa"/>
              </a:rPr>
              <a:t>or®musrf;pm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WinInnwa"/>
                <a:ea typeface="MS PGothic" pitchFamily="34" charset="-128"/>
                <a:cs typeface="WinInnwa"/>
              </a:rPr>
              <a:t>tkwfNrpf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WinInnwa"/>
              <a:ea typeface="MS PGothic" pitchFamily="34" charset="-128"/>
              <a:cs typeface="WinInnwa"/>
            </a:endParaRPr>
          </a:p>
        </p:txBody>
      </p:sp>
    </p:spTree>
    <p:extLst>
      <p:ext uri="{BB962C8B-B14F-4D97-AF65-F5344CB8AC3E}">
        <p14:creationId xmlns:p14="http://schemas.microsoft.com/office/powerpoint/2010/main" val="1231848435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1026"/>
          <p:cNvSpPr>
            <a:spLocks noChangeArrowheads="1"/>
          </p:cNvSpPr>
          <p:nvPr/>
        </p:nvSpPr>
        <p:spPr bwMode="auto">
          <a:xfrm>
            <a:off x="117476" y="504822"/>
            <a:ext cx="8942387" cy="3813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  <a:r>
              <a:rPr lang="en-US" sz="44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အာဗြဟံနှင</a:t>
            </a:r>
            <a:r>
              <a:rPr lang="en-US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44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ဆိုင်သော</a:t>
            </a:r>
            <a:r>
              <a:rPr lang="en-US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44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</a:t>
            </a:r>
            <a:r>
              <a:rPr lang="en-US" sz="4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</a:p>
          <a:p>
            <a:pPr>
              <a:defRPr/>
            </a:pPr>
            <a:r>
              <a:rPr lang="en-US" sz="4400" b="1" i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</a:t>
            </a:r>
            <a:r>
              <a:rPr lang="en-US" sz="4400" b="1" i="1" dirty="0">
                <a:solidFill>
                  <a:srgbClr val="00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၁၂:၁-၃</a:t>
            </a:r>
            <a:endParaRPr lang="en-US" sz="2800" i="1" dirty="0">
              <a:solidFill>
                <a:srgbClr val="00FF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defRPr/>
            </a:pPr>
            <a:endParaRPr lang="en-US" sz="3600" i="1" dirty="0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 dirty="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</a:t>
            </a:r>
          </a:p>
          <a:p>
            <a:pPr algn="l">
              <a:defRPr/>
            </a:pPr>
            <a:r>
              <a:rPr lang="en-US" sz="3600" dirty="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</a:t>
            </a:r>
            <a:r>
              <a:rPr lang="en-US" sz="32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နယ်မြေ</a:t>
            </a:r>
            <a:r>
              <a:rPr lang="en-US" sz="32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             </a:t>
            </a:r>
            <a:r>
              <a:rPr lang="en-US" sz="32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မျိုးနွယ</a:t>
            </a:r>
            <a:r>
              <a:rPr lang="en-US" sz="32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         </a:t>
            </a:r>
            <a:r>
              <a:rPr lang="en-US" sz="32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ကောင်းချီး</a:t>
            </a:r>
            <a:endParaRPr lang="en-US" sz="44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95971" name="Line 1027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2" name="Line 1028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3" name="Line 1029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4" name="Line 1030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5" name="Line 1031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5848" name="Group 103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595977" name="Rectangle 103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95978" name="Line 103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5979" name="Text Box 1035"/>
          <p:cNvSpPr txBox="1">
            <a:spLocks noChangeArrowheads="1"/>
          </p:cNvSpPr>
          <p:nvPr/>
        </p:nvSpPr>
        <p:spPr bwMode="auto">
          <a:xfrm>
            <a:off x="4114800" y="5759450"/>
            <a:ext cx="50292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အခြေအနေပေ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ါ်</a:t>
            </a:r>
            <a:r>
              <a:rPr lang="en-US" sz="3200" b="1" dirty="0" err="1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မူတည်သော</a:t>
            </a:r>
            <a:endParaRPr lang="en-US" sz="3200" b="1" dirty="0">
              <a:solidFill>
                <a:srgbClr val="00FF00"/>
              </a:solidFill>
              <a:effectLst>
                <a:outerShdw blurRad="50800" dist="88900" dir="2700000" algn="tl" rotWithShape="0">
                  <a:prstClr val="black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5980" name="Text Box 1036"/>
          <p:cNvSpPr txBox="1">
            <a:spLocks noChangeArrowheads="1"/>
          </p:cNvSpPr>
          <p:nvPr/>
        </p:nvSpPr>
        <p:spPr bwMode="auto">
          <a:xfrm>
            <a:off x="2792413" y="5087938"/>
            <a:ext cx="28194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ထာဝရဖြစ်သော</a:t>
            </a:r>
            <a:endParaRPr lang="en-US" sz="3200" b="1" dirty="0">
              <a:solidFill>
                <a:srgbClr val="00FF00"/>
              </a:solidFill>
              <a:effectLst>
                <a:outerShdw blurRad="50800" dist="88900" dir="2700000" algn="tl" rotWithShape="0">
                  <a:prstClr val="black"/>
                </a:outerShdw>
              </a:effectLst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95981" name="Rectangle 1037"/>
          <p:cNvSpPr>
            <a:spLocks noChangeArrowheads="1"/>
          </p:cNvSpPr>
          <p:nvPr/>
        </p:nvSpPr>
        <p:spPr bwMode="auto">
          <a:xfrm>
            <a:off x="836613" y="4384675"/>
            <a:ext cx="387798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b="1" dirty="0" err="1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အက္ခရာနှင</a:t>
            </a:r>
            <a:r>
              <a:rPr lang="en-US" sz="3600" b="1" dirty="0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3600" b="1" dirty="0" err="1">
                <a:solidFill>
                  <a:srgbClr val="00FF00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ဆိုင်သော</a:t>
            </a:r>
            <a:endParaRPr lang="en-US" sz="3600" b="1" dirty="0">
              <a:solidFill>
                <a:srgbClr val="00FF00"/>
              </a:solidFill>
              <a:effectLst>
                <a:outerShdw blurRad="50800" dist="88900" dir="2700000" algn="tl" rotWithShape="0">
                  <a:prstClr val="black"/>
                </a:outerShdw>
              </a:effectLst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35852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595998" name="Text Box 1054"/>
          <p:cNvSpPr txBox="1">
            <a:spLocks noChangeArrowheads="1"/>
          </p:cNvSpPr>
          <p:nvPr/>
        </p:nvSpPr>
        <p:spPr bwMode="auto">
          <a:xfrm>
            <a:off x="1785938" y="0"/>
            <a:ext cx="320169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၁၃း၁၅         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၁၅</a:t>
            </a:r>
            <a:endParaRPr lang="en-US" sz="16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pic>
        <p:nvPicPr>
          <p:cNvPr id="35854" name="Picture 1056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138" y="2235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001" name="Freeform 105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2" name="AutoShape 105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3" name="Rectangle 105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4" name="AutoShape 106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5" name="Line 106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6" name="Line 106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7" name="Rectangle 106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2" name="Rectangle 106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5863" name="Rectangle 1065"/>
          <p:cNvSpPr>
            <a:spLocks noChangeArrowheads="1"/>
          </p:cNvSpPr>
          <p:nvPr/>
        </p:nvSpPr>
        <p:spPr bwMode="auto">
          <a:xfrm>
            <a:off x="8020050" y="3625360"/>
            <a:ext cx="158115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400" b="1" dirty="0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35864" name="Rectangle 1066"/>
          <p:cNvSpPr>
            <a:spLocks noChangeArrowheads="1"/>
          </p:cNvSpPr>
          <p:nvPr/>
        </p:nvSpPr>
        <p:spPr bwMode="auto">
          <a:xfrm>
            <a:off x="8004175" y="3460750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404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800" b="1" dirty="0">
              <a:solidFill>
                <a:srgbClr val="040404"/>
              </a:solidFill>
              <a:effectLst/>
              <a:latin typeface="Wwin_Burmese1" charset="0"/>
              <a:cs typeface="Times New Roman" charset="0"/>
            </a:endParaRPr>
          </a:p>
        </p:txBody>
      </p:sp>
      <p:sp>
        <p:nvSpPr>
          <p:cNvPr id="596011" name="Line 1067"/>
          <p:cNvSpPr>
            <a:spLocks noChangeShapeType="1"/>
          </p:cNvSpPr>
          <p:nvPr/>
        </p:nvSpPr>
        <p:spPr bwMode="auto">
          <a:xfrm flipV="1">
            <a:off x="8107362" y="3822009"/>
            <a:ext cx="896938" cy="386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2" name="Line 106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3" name="Line 106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8" name="Text Box 107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5869" name="Text Box 1073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6019" name="Rectangle 10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5871" name="Text Box 10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4163" y="6016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12667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r>
              <a:rPr lang="en-US" sz="4400" b="1" dirty="0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152082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24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1227137" cy="1043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sz="20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24986" y="44513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​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ဒေရ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69298" y="51641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၁၂:၄</a:t>
            </a:r>
          </a:p>
        </p:txBody>
      </p:sp>
      <p:pic>
        <p:nvPicPr>
          <p:cNvPr id="203852" name="Picture 76" descr="pht zigg pict  copy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6"/>
          <a:stretch>
            <a:fillRect/>
          </a:stretch>
        </p:blipFill>
        <p:spPr bwMode="auto">
          <a:xfrm>
            <a:off x="3338205" y="3788040"/>
            <a:ext cx="3189288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48438" y="4213225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1470606" y="-906463"/>
            <a:ext cx="6119812" cy="34115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7491"/>
              </a:avLst>
            </a:prstTxWarp>
          </a:bodyPr>
          <a:lstStyle/>
          <a:p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7"/>
                  </a:srgbClr>
                </a:outerShdw>
              </a:effectLst>
              <a:latin typeface="Wwin_Burmese1"/>
              <a:ea typeface="Wwin_Burmese1"/>
              <a:cs typeface="Wwin_Burmese1"/>
            </a:endParaRPr>
          </a:p>
          <a:p>
            <a:r>
              <a:rPr lang="en-US" sz="24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Pyidaungsu" panose="020B0502040204020203" pitchFamily="34" charset="0"/>
                <a:ea typeface="Wwin_Burmese1"/>
                <a:cs typeface="Pyidaungsu" panose="020B0502040204020203" pitchFamily="34" charset="0"/>
              </a:rPr>
              <a:t>ယုံကြည်ခြင်း</a:t>
            </a:r>
            <a:r>
              <a:rPr lang="en-US" sz="24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Pyidaungsu" panose="020B0502040204020203" pitchFamily="34" charset="0"/>
                <a:ea typeface="Wwin_Burmese1"/>
                <a:cs typeface="Pyidaungsu" panose="020B0502040204020203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Pyidaungsu" panose="020B0502040204020203" pitchFamily="34" charset="0"/>
                <a:ea typeface="Wwin_Burmese1"/>
                <a:cs typeface="Pyidaungsu" panose="020B0502040204020203" pitchFamily="34" charset="0"/>
              </a:rPr>
              <a:t>ခရီး</a:t>
            </a:r>
            <a:endParaRPr lang="en-US" sz="24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7"/>
                  </a:srgbClr>
                </a:outerShdw>
              </a:effectLst>
              <a:latin typeface="Pyidaungsu" panose="020B0502040204020203" pitchFamily="34" charset="0"/>
              <a:ea typeface="Wwin_Burmese1"/>
              <a:cs typeface="Pyidaungsu" panose="020B0502040204020203" pitchFamily="34" charset="0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081170" y="38249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4DFD6F1D-5751-39EF-A7CC-2737112A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1136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sz="2000" b="1" dirty="0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3622C99-D766-9ED4-1896-A8F4D8FAE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05FF184B-A4CA-56DC-7901-E27CD51A3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304" y="2568575"/>
            <a:ext cx="110446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်္</a:t>
            </a: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နေသရက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3A661238-342D-E522-3D80-09E35DE6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202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B6BF944A-FD6B-1E2A-956A-4A16DE24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181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52DC0941-FBDD-EEEA-EB9C-FD1ACF47F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766" y="4081463"/>
            <a:ext cx="120064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0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4163" y="6016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12667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r>
              <a:rPr lang="en-US" sz="4400" b="1" dirty="0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152082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24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1227137" cy="1043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sz="20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2732304" y="2568575"/>
            <a:ext cx="110446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်္</a:t>
            </a: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နေသရက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24986" y="44513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​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ဒေရ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69298" y="51641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6493833" y="1652249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၁၁:၃၁</a:t>
            </a:r>
          </a:p>
        </p:txBody>
      </p:sp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5719448" y="26987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081170" y="38249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E5916EA9-96FD-3B08-4ED0-15AC11B52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1136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sz="2000" b="1" dirty="0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C5C6001A-725C-E79B-BF43-E5D99BA1F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202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E33FB106-846C-C1D7-DBC3-95F52314D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181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149582C-842A-1F56-01D4-87B053E16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766" y="4081463"/>
            <a:ext cx="120064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0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pic>
        <p:nvPicPr>
          <p:cNvPr id="68" name="Picture 85"/>
          <p:cNvPicPr>
            <a:picLocks noChangeArrowheads="1"/>
          </p:cNvPicPr>
          <p:nvPr/>
        </p:nvPicPr>
        <p:blipFill>
          <a:blip r:embed="rId2">
            <a:lum bright="18000" contrast="42000"/>
          </a:blip>
          <a:srcRect/>
          <a:stretch>
            <a:fillRect/>
          </a:stretch>
        </p:blipFill>
        <p:spPr bwMode="auto">
          <a:xfrm>
            <a:off x="1292072" y="1880881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9" name="Text Box 88"/>
          <p:cNvSpPr txBox="1">
            <a:spLocks noChangeArrowheads="1"/>
          </p:cNvSpPr>
          <p:nvPr/>
        </p:nvSpPr>
        <p:spPr bwMode="auto">
          <a:xfrm>
            <a:off x="1312863" y="4616451"/>
            <a:ext cx="4948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ဗာဗုလုန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ကြီးမားသော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မြို့တော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02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69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4163" y="6016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12667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r>
              <a:rPr lang="en-US" sz="4400" b="1" dirty="0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625090" y="3247416"/>
            <a:ext cx="146309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1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74642" y="1796237"/>
            <a:ext cx="199830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sz="2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24986" y="44513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​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ဒေရ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69298" y="51641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6272883" y="432594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22907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၁၁:၃၁ - ၃၂</a:t>
            </a:r>
          </a:p>
        </p:txBody>
      </p:sp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5455877" y="14801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081170" y="38249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3" name="Text Box 54"/>
          <p:cNvSpPr txBox="1">
            <a:spLocks noChangeArrowheads="1"/>
          </p:cNvSpPr>
          <p:nvPr/>
        </p:nvSpPr>
        <p:spPr bwMode="auto">
          <a:xfrm>
            <a:off x="6451600" y="2439988"/>
            <a:ext cx="2692400" cy="13973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အသက်ကြီးသော အဖေ တေရသည် ခါရန်မြို့တွင်</a:t>
            </a:r>
            <a:r>
              <a:rPr lang="en-US" sz="24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သေဆုံးသည်၊</a:t>
            </a:r>
            <a:r>
              <a:rPr lang="en-US" sz="3200" b="1" dirty="0">
                <a:solidFill>
                  <a:srgbClr val="EEFF4B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CE299A61-9EA6-22C0-99F1-D5F9DE6AF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1136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sz="2000" b="1" dirty="0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1D550DF-C3A3-807B-74AD-3D61C01C2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787C9673-058A-224D-442C-0C93F007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304" y="2568575"/>
            <a:ext cx="110446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်္</a:t>
            </a: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နေသရက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CFEA5773-1A91-CC3F-6A41-68721B051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202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C959A04-9B7A-D281-2661-29E06EC73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181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3C25E9CC-5EAB-246D-C093-AF6CBA48F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766" y="4081463"/>
            <a:ext cx="120064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0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70" name="Group 91"/>
          <p:cNvGrpSpPr>
            <a:grpSpLocks/>
          </p:cNvGrpSpPr>
          <p:nvPr/>
        </p:nvGrpSpPr>
        <p:grpSpPr bwMode="auto">
          <a:xfrm>
            <a:off x="1360538" y="1915446"/>
            <a:ext cx="4025900" cy="4425950"/>
            <a:chOff x="720" y="1232"/>
            <a:chExt cx="2536" cy="2788"/>
          </a:xfrm>
        </p:grpSpPr>
        <p:pic>
          <p:nvPicPr>
            <p:cNvPr id="71" name="Picture 69" descr="harran02_sm.jpg                                                00006D96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ယနေ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 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ခါရန်မြို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  <a:r>
                <a:rPr lang="my-MM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၌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ရှိသော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ပျားအုံအိမ်ပုံစံမြို့တော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44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7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3586" y="853281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12667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136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r>
              <a:rPr lang="en-US" sz="2000" b="1" dirty="0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r>
              <a:rPr lang="en-US" sz="4400" b="1" dirty="0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625090" y="3247416"/>
            <a:ext cx="146309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1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74642" y="1796237"/>
            <a:ext cx="1998302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ခါရန်မြို</a:t>
            </a:r>
            <a:r>
              <a:rPr lang="en-US" sz="2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2113804" y="2358764"/>
            <a:ext cx="156613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်္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နေသရက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251202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24986" y="44513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​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ဒေရ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69298" y="51641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785766" y="4081463"/>
            <a:ext cx="120064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0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363181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13095993">
            <a:off x="3417257" y="2677319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229076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၁၂:၅</a:t>
            </a:r>
          </a:p>
        </p:txBody>
      </p:sp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 rot="1199559">
            <a:off x="2445543" y="1568675"/>
            <a:ext cx="963613" cy="1870644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081170" y="38249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6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714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467820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ကတိတော်မြေသို</a:t>
            </a:r>
            <a:r>
              <a:rPr lang="en-US" sz="3200" b="1" dirty="0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 </a:t>
            </a:r>
            <a:r>
              <a:rPr lang="en-US" sz="3200" b="1" dirty="0" err="1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အခြေချချိန်တွင</a:t>
            </a:r>
            <a:r>
              <a:rPr lang="en-US" sz="3200" b="1" dirty="0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</a:t>
            </a:r>
            <a:r>
              <a:rPr lang="en-US" sz="3200" b="1" dirty="0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အသက</a:t>
            </a:r>
            <a:r>
              <a:rPr lang="en-US" sz="3200" b="1" dirty="0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၇၅ </a:t>
            </a:r>
            <a:r>
              <a:rPr lang="en-US" sz="3200" b="1" dirty="0" err="1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နှစ်ရှိ</a:t>
            </a:r>
            <a:r>
              <a:rPr lang="en-US" sz="3200" b="1" dirty="0">
                <a:solidFill>
                  <a:srgbClr val="FFD34A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D34A"/>
              </a:solidFill>
              <a:effectLst>
                <a:outerShdw blurRad="50800" dist="101600" dir="2700000" algn="tl" rotWithShape="0">
                  <a:prstClr val="black"/>
                </a:outerShdw>
              </a:effectLst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FF"/>
              </a:solidFill>
              <a:effectLst>
                <a:outerShdw blurRad="50800" dist="101600" dir="2700000" algn="tl" rotWithShape="0">
                  <a:prstClr val="black"/>
                </a:outerShdw>
              </a:effectLst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သူ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၏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ဇနီး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စာရာသည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အသက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၆၅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နှစ်ရှိ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၏။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သို့သော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သားပေးမည်ဟု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ရှိနေဆဲဖြစ်သည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်။</a:t>
            </a:r>
            <a:endParaRPr lang="en-US" sz="2800" b="1" dirty="0">
              <a:solidFill>
                <a:srgbClr val="FFFFFF"/>
              </a:solidFill>
              <a:effectLst>
                <a:outerShdw blurRad="50800" dist="101600" dir="2700000" algn="tl" rotWithShape="0">
                  <a:prstClr val="black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40966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5784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5785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0975" name="Rectangle 18"/>
          <p:cNvSpPr>
            <a:spLocks noChangeArrowheads="1"/>
          </p:cNvSpPr>
          <p:nvPr/>
        </p:nvSpPr>
        <p:spPr bwMode="auto">
          <a:xfrm>
            <a:off x="8024813" y="3624263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0976" name="Rectangle 19"/>
          <p:cNvSpPr>
            <a:spLocks noChangeArrowheads="1"/>
          </p:cNvSpPr>
          <p:nvPr/>
        </p:nvSpPr>
        <p:spPr bwMode="auto">
          <a:xfrm>
            <a:off x="8063345" y="3432175"/>
            <a:ext cx="75998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064284" y="38115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0981" name="Text Box 26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0983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pic>
        <p:nvPicPr>
          <p:cNvPr id="716806" name="Picture 6" descr="SEA OF GAL LATE AFT                                            00000013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2985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48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ကမြာ ၁၅း၆ </a:t>
            </a:r>
          </a:p>
          <a:p>
            <a:pPr>
              <a:spcBef>
                <a:spcPct val="50000"/>
              </a:spcBef>
              <a:defRPr/>
            </a:pPr>
            <a:r>
              <a:rPr lang="my-MM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ယုံကြည်ခြင်းသည် ဖြောင့်မတ်ခြင်းဖြစ်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၏။</a:t>
            </a:r>
            <a:r>
              <a:rPr lang="my-MM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ရိုးစင်းသော ယုံကြည်ခြင်း</a:t>
            </a:r>
            <a:endParaRPr lang="en-US" sz="3200" b="1" dirty="0">
              <a:solidFill>
                <a:srgbClr val="FFFFFF"/>
              </a:solidFill>
              <a:effectLst>
                <a:outerShdw blurRad="50800" dist="101600" dir="2700000" algn="tl" rotWithShape="0">
                  <a:prstClr val="black"/>
                </a:outerShdw>
              </a:effectLst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4199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991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၁၅:၆</a:t>
            </a:r>
            <a:endParaRPr lang="en-US" sz="18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2003" name="Rectangle 17"/>
          <p:cNvSpPr>
            <a:spLocks noChangeArrowheads="1"/>
          </p:cNvSpPr>
          <p:nvPr/>
        </p:nvSpPr>
        <p:spPr bwMode="auto">
          <a:xfrm>
            <a:off x="8085138" y="3624263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572292" y="723383"/>
            <a:ext cx="69992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နယ်မြေ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မျိုးနွယ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ကောင်းချီးနှင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ဆိုင်သည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ကတိတော်ကို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i="1" dirty="0" err="1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အာဗြဟံယုံကြည်သည</a:t>
            </a:r>
            <a:r>
              <a:rPr lang="en-US" sz="3200" b="1" i="1" dirty="0">
                <a:solidFill>
                  <a:srgbClr val="114FFB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3200" b="1" i="1" baseline="-25000" dirty="0">
              <a:solidFill>
                <a:srgbClr val="114FFB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14500" y="0"/>
            <a:ext cx="18002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၁၆:၁-၄</a:t>
            </a:r>
            <a:endParaRPr lang="en-US" sz="18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1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013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8115300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8" name="Text Box 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3029" name="Picture 31" descr="D:\3 Judah and the South\Judean Wilderness\Judean Wilderness sr\Nahal Darga from Murabaat caves, 95-22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75565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1140402" y="1109664"/>
            <a:ext cx="7587673" cy="38164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4400" b="1" dirty="0">
                <a:solidFill>
                  <a:srgbClr val="68FFF8"/>
                </a:solidFill>
                <a:effectLst>
                  <a:outerShdw blurRad="50800" dist="101600" dir="2700000" algn="tl" rotWithShape="0">
                    <a:prstClr val="black">
                      <a:alpha val="96983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 ဘုရားကိုယုံ၏။</a:t>
            </a:r>
          </a:p>
          <a:p>
            <a:pPr>
              <a:spcBef>
                <a:spcPct val="50000"/>
              </a:spcBef>
            </a:pPr>
            <a:r>
              <a:rPr lang="my-MM" sz="4400" b="1" dirty="0">
                <a:solidFill>
                  <a:schemeClr val="tx1"/>
                </a:solidFill>
                <a:effectLst>
                  <a:outerShdw blurRad="50800" dist="101600" dir="2700000" algn="tl" rotWithShape="0">
                    <a:prstClr val="black">
                      <a:alpha val="96983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အာဗြဟံနှင့် စာရာ သည်းခံခြင်းအားနည်းလာသည်၊ </a:t>
            </a:r>
            <a:r>
              <a:rPr lang="my-MM" sz="4400" b="1" dirty="0">
                <a:solidFill>
                  <a:srgbClr val="68FFF8"/>
                </a:solidFill>
                <a:effectLst>
                  <a:outerShdw blurRad="50800" dist="101600" dir="2700000" algn="tl" rotWithShape="0">
                    <a:prstClr val="black">
                      <a:alpha val="96983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စာရာ၏ကျွန်မ ဟာဂရထံ အာဗြဟံဝင်ရောက်ခြင်း</a:t>
            </a:r>
            <a:endParaRPr lang="en-US" sz="4800" b="1" dirty="0">
              <a:solidFill>
                <a:srgbClr val="68FFF8"/>
              </a:solidFill>
              <a:effectLst>
                <a:outerShdw blurRad="50800" dist="101600" dir="2700000" algn="tl" rotWithShape="0">
                  <a:prstClr val="black">
                    <a:alpha val="96983"/>
                  </a:prst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430338" y="768350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83150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၁၆:၁၁-၁၂- ၁၇:၂၀-၂၇</a:t>
            </a:r>
            <a:endParaRPr lang="en-US" sz="2000" b="1" dirty="0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4037" name="Picture 7" descr="&#10;Picture 18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1624013" y="1520818"/>
            <a:ext cx="6269037" cy="390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အာဗြဟံသည် ဟာဂရနှင့် ရသောသား၏ ဖခင်ဖြစ်လာသည်၊ ထိုသားနာမည်မှာ  </a:t>
            </a:r>
            <a:r>
              <a:rPr lang="my-MM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ဣ</a:t>
            </a:r>
            <a:r>
              <a:rPr lang="my-MM" sz="36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ရှမေလဖြစ်သည်</a:t>
            </a:r>
            <a:endParaRPr lang="en-US" sz="3600" b="1" dirty="0">
              <a:solidFill>
                <a:srgbClr val="FFFFFF"/>
              </a:solidFill>
              <a:effectLst>
                <a:outerShdw blurRad="50800" dist="101600" dir="2700000" algn="tl" rotWithShape="0">
                  <a:prstClr val="black">
                    <a:alpha val="99000"/>
                  </a:prst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my-MM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ရှမေလေသည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ဘုရားသခင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ကတိပြုသော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သားမဟုတ်ပ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prstClr val="black">
                      <a:alpha val="99000"/>
                    </a:prstClr>
                  </a:outerShdw>
                </a:effectLst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4403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4040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4051" name="Rectangle 18"/>
          <p:cNvSpPr>
            <a:spLocks noChangeArrowheads="1"/>
          </p:cNvSpPr>
          <p:nvPr/>
        </p:nvSpPr>
        <p:spPr bwMode="auto">
          <a:xfrm>
            <a:off x="8004175" y="3432175"/>
            <a:ext cx="689290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900" b="1" dirty="0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5" name="Rectangle 25"/>
          <p:cNvSpPr>
            <a:spLocks noChangeArrowheads="1"/>
          </p:cNvSpPr>
          <p:nvPr/>
        </p:nvSpPr>
        <p:spPr bwMode="auto">
          <a:xfrm>
            <a:off x="8085138" y="3624263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4056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1622425" y="3824288"/>
            <a:ext cx="6296025" cy="2035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870364" y="0"/>
            <a:ext cx="25317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၁၇:၁၉</a:t>
            </a:r>
            <a:endParaRPr lang="en-US" sz="16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pic>
        <p:nvPicPr>
          <p:cNvPr id="45061" name="Picture 7" descr="&#10;Picture 17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3600986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my-MM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ယခုအာဗြဟံအသက် ၈၅နှစ်။ စာရာအသက် ၇၅နှစ်။ ထို့နောက်နှစ်ပေါင်း ၁၅နှစ်ကြာသော် ဣဇက်သည် အာဗြဟံနှင့် စာရာတို့မှ မွေးဖွားလာသည်၊</a:t>
            </a:r>
            <a:r>
              <a:rPr lang="en-US" sz="4800" b="1" dirty="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	</a:t>
            </a:r>
          </a:p>
        </p:txBody>
      </p:sp>
      <p:sp>
        <p:nvSpPr>
          <p:cNvPr id="45063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5064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5075" name="Rectangle 18"/>
          <p:cNvSpPr>
            <a:spLocks noChangeArrowheads="1"/>
          </p:cNvSpPr>
          <p:nvPr/>
        </p:nvSpPr>
        <p:spPr bwMode="auto">
          <a:xfrm>
            <a:off x="8081963" y="3624263"/>
            <a:ext cx="1074011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1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5076" name="Rectangle 19"/>
          <p:cNvSpPr>
            <a:spLocks noChangeArrowheads="1"/>
          </p:cNvSpPr>
          <p:nvPr/>
        </p:nvSpPr>
        <p:spPr bwMode="auto">
          <a:xfrm>
            <a:off x="8004175" y="3432175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091488" y="3847319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80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1028705"/>
            <a:ext cx="7921625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my-MM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ခန့်မှန်းနေ့စွဲ</a:t>
            </a:r>
          </a:p>
          <a:p>
            <a:pPr>
              <a:defRPr/>
            </a:pPr>
            <a:r>
              <a:rPr lang="my-MM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 မှ ယောသပ် </a:t>
            </a:r>
            <a:endParaRPr lang="en-US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my-MM" sz="4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၂ဝဝဝ ဘီစီ</a:t>
            </a:r>
            <a:endParaRPr lang="en-US" sz="48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260728"/>
            <a:ext cx="6248400" cy="2585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5400" b="1" dirty="0">
                <a:solidFill>
                  <a:srgbClr val="D6E00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သက်တမ်း</a:t>
            </a:r>
            <a:r>
              <a:rPr lang="en-US" sz="5400" b="1" dirty="0">
                <a:solidFill>
                  <a:srgbClr val="D6E00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5400" b="1" dirty="0">
                <a:solidFill>
                  <a:srgbClr val="D6E00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နှစ်ပေါင်း ၅ဝဝ ဟု</a:t>
            </a:r>
            <a:r>
              <a:rPr lang="en-US" sz="5400" b="1" dirty="0">
                <a:solidFill>
                  <a:srgbClr val="D6E00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5400" b="1" dirty="0">
                <a:solidFill>
                  <a:srgbClr val="D6E00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သတ်မှတ်သည်၊</a:t>
            </a:r>
            <a:endParaRPr lang="en-US" sz="5400" b="1" dirty="0">
              <a:solidFill>
                <a:srgbClr val="D6E008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47375" y="5826125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၁၇:၂၁</a:t>
            </a:r>
            <a:endParaRPr lang="en-US" sz="16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08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608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6089" name="Picture 32" descr="C:\0Images\Todd Sites\0Adds\3 Judah adds\062600 Detroit trip\sr\Nahal Zin4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070100" y="444500"/>
            <a:ext cx="574040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ဣ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ဇက်သည</a:t>
            </a:r>
            <a:r>
              <a:rPr lang="en-US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စောင့်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စားမ</a:t>
            </a:r>
            <a:r>
              <a:rPr lang="en-US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ျှ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ော်လင</a:t>
            </a:r>
            <a:r>
              <a:rPr lang="en-US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နေခဲ့ရသော</a:t>
            </a:r>
            <a:r>
              <a:rPr lang="en-US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သားအစစ်အမှန်ဖြစ</a:t>
            </a:r>
            <a:r>
              <a:rPr lang="en-US" sz="3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်၏။</a:t>
            </a: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860550" y="2333625"/>
            <a:ext cx="65516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ထိုသားအားဖြင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အာဗြဟံကို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ဘုရားသခင်ပေးသည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ကတိတော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 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ပြည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36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စုံလာသည</a:t>
            </a:r>
            <a:r>
              <a:rPr lang="en-US" sz="3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6093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101" name="Rectangle 1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6102" name="Rectangle 19"/>
          <p:cNvSpPr>
            <a:spLocks noChangeArrowheads="1"/>
          </p:cNvSpPr>
          <p:nvPr/>
        </p:nvSpPr>
        <p:spPr bwMode="auto">
          <a:xfrm>
            <a:off x="8115300" y="3624263"/>
            <a:ext cx="1207061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1600" b="1" dirty="0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6103" name="Rectangle 20"/>
          <p:cNvSpPr>
            <a:spLocks noChangeArrowheads="1"/>
          </p:cNvSpPr>
          <p:nvPr/>
        </p:nvSpPr>
        <p:spPr bwMode="auto">
          <a:xfrm>
            <a:off x="8004175" y="3432175"/>
            <a:ext cx="74539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053388" y="38846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852738" y="4427538"/>
            <a:ext cx="4175125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600" b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defRPr>
            </a:lvl1pPr>
          </a:lstStyle>
          <a:p>
            <a:r>
              <a:rPr lang="en-US" dirty="0" err="1"/>
              <a:t>ထိုသား</a:t>
            </a:r>
            <a:r>
              <a:rPr lang="en-US" dirty="0"/>
              <a:t>၏ </a:t>
            </a:r>
            <a:r>
              <a:rPr lang="en-US" dirty="0" err="1"/>
              <a:t>မိသားစုမျိုးဆက်မှတစ်ဆင</a:t>
            </a:r>
            <a:r>
              <a:rPr lang="en-US" dirty="0"/>
              <a:t>့် </a:t>
            </a:r>
            <a:r>
              <a:rPr lang="en-US" dirty="0" err="1"/>
              <a:t>ဖြစ်သည</a:t>
            </a:r>
            <a:r>
              <a:rPr lang="en-US" dirty="0"/>
              <a:t>်။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084513" y="938213"/>
            <a:ext cx="1657504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3136900" y="1512888"/>
            <a:ext cx="244618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28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3814763" y="2501900"/>
            <a:ext cx="20358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my-MM" sz="1800" b="1" dirty="0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ရှမေလနှင</a:t>
            </a:r>
            <a:r>
              <a:rPr lang="en-US" sz="1800" b="1" dirty="0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1800" b="1" dirty="0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ဇက</a:t>
            </a:r>
            <a:r>
              <a:rPr lang="en-US" sz="1800" b="1" dirty="0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7119" name="Group 17"/>
          <p:cNvGrpSpPr>
            <a:grpSpLocks/>
          </p:cNvGrpSpPr>
          <p:nvPr/>
        </p:nvGrpSpPr>
        <p:grpSpPr bwMode="auto">
          <a:xfrm>
            <a:off x="477838" y="2493963"/>
            <a:ext cx="2259012" cy="1446212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3" name="Rectangle 2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1944" name="Line 2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2155825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26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47127" name="Text Box 31"/>
          <p:cNvSpPr txBox="1">
            <a:spLocks noChangeArrowheads="1"/>
          </p:cNvSpPr>
          <p:nvPr/>
        </p:nvSpPr>
        <p:spPr bwMode="auto">
          <a:xfrm>
            <a:off x="1792288" y="-150813"/>
            <a:ext cx="1993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၁၇</a:t>
            </a:r>
            <a:endParaRPr lang="en-US" sz="20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16585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my-MM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ဣရှမေလနှင့် ဣဇက်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36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7137" name="Rectangle 41"/>
          <p:cNvSpPr>
            <a:spLocks noChangeArrowheads="1"/>
          </p:cNvSpPr>
          <p:nvPr/>
        </p:nvSpPr>
        <p:spPr bwMode="auto">
          <a:xfrm>
            <a:off x="7967791" y="3663432"/>
            <a:ext cx="115576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2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7138" name="Rectangle 42"/>
          <p:cNvSpPr>
            <a:spLocks noChangeArrowheads="1"/>
          </p:cNvSpPr>
          <p:nvPr/>
        </p:nvSpPr>
        <p:spPr bwMode="auto">
          <a:xfrm>
            <a:off x="8004175" y="3432175"/>
            <a:ext cx="8287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47139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H="1">
            <a:off x="7920471" y="3813175"/>
            <a:ext cx="996084" cy="111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43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7145" name="Text Box 5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47146" name="Group 5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47152" name="Group 5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47154" name="Group 5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7160" name="Group 5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21978" name="Freeform 5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979" name="Freeform 5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47161" name="Picture 6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97125"/>
            <a:ext cx="271420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b="1" i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</a:t>
            </a:r>
            <a:r>
              <a:rPr lang="en-US" sz="32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၁၂:၁-၃</a:t>
            </a:r>
          </a:p>
        </p:txBody>
      </p:sp>
      <p:sp>
        <p:nvSpPr>
          <p:cNvPr id="721988" name="Text Box 68"/>
          <p:cNvSpPr txBox="1">
            <a:spLocks noChangeArrowheads="1"/>
          </p:cNvSpPr>
          <p:nvPr/>
        </p:nvSpPr>
        <p:spPr bwMode="auto">
          <a:xfrm rot="16321846">
            <a:off x="502444" y="2161094"/>
            <a:ext cx="2065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21989" name="Text Box 69"/>
          <p:cNvSpPr txBox="1">
            <a:spLocks noChangeArrowheads="1"/>
          </p:cNvSpPr>
          <p:nvPr/>
        </p:nvSpPr>
        <p:spPr bwMode="auto">
          <a:xfrm rot="-5400000">
            <a:off x="885825" y="2084100"/>
            <a:ext cx="2225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1990" name="Text Box 70"/>
          <p:cNvSpPr txBox="1">
            <a:spLocks noChangeArrowheads="1"/>
          </p:cNvSpPr>
          <p:nvPr/>
        </p:nvSpPr>
        <p:spPr bwMode="auto">
          <a:xfrm rot="16185571">
            <a:off x="1311276" y="2174587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1991" name="Text Box 71"/>
          <p:cNvSpPr txBox="1">
            <a:spLocks noChangeArrowheads="1"/>
          </p:cNvSpPr>
          <p:nvPr/>
        </p:nvSpPr>
        <p:spPr bwMode="auto">
          <a:xfrm rot="16163196">
            <a:off x="-25399" y="4033727"/>
            <a:ext cx="173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အာ့ဗြဟံ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3140076" y="1370484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8137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3543519" y="2625056"/>
            <a:ext cx="20358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ရှမေလနှင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ဇက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030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8030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 dirty="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 dirty="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 dirty="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8030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8031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3078163" y="931863"/>
            <a:ext cx="1992532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0312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720726" y="4896823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4" name="AutoShape 26"/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5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6" name="Oval 28"/>
          <p:cNvSpPr>
            <a:spLocks noChangeArrowheads="1"/>
          </p:cNvSpPr>
          <p:nvPr/>
        </p:nvSpPr>
        <p:spPr bwMode="auto">
          <a:xfrm>
            <a:off x="3570288" y="2468563"/>
            <a:ext cx="2227262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8191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8031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0" name="Rectangle 32"/>
              <p:cNvSpPr>
                <a:spLocks noChangeArrowheads="1"/>
              </p:cNvSpPr>
              <p:nvPr/>
            </p:nvSpPr>
            <p:spPr bwMode="auto">
              <a:xfrm>
                <a:off x="731" y="3161"/>
                <a:ext cx="4692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my-MM" sz="2400" b="1" dirty="0">
                    <a:solidFill>
                      <a:srgbClr val="00B0F0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ဣ</a:t>
                </a:r>
                <a:r>
                  <a:rPr lang="en-US" sz="2400" b="1" dirty="0" err="1">
                    <a:solidFill>
                      <a:srgbClr val="00B0F0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ဇာက်</a:t>
                </a:r>
                <a:r>
                  <a:rPr lang="en-US" sz="2400" b="1" dirty="0" err="1">
                    <a:solidFill>
                      <a:schemeClr val="tx1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အားဖြင</a:t>
                </a:r>
                <a:r>
                  <a:rPr lang="en-US" sz="2400" b="1" dirty="0">
                    <a:solidFill>
                      <a:schemeClr val="tx1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့် </a:t>
                </a:r>
                <a:r>
                  <a:rPr lang="en-US" sz="2400" b="1" dirty="0" err="1">
                    <a:solidFill>
                      <a:srgbClr val="EAEA16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ယုဒလူမျိုး</a:t>
                </a:r>
                <a:endParaRPr lang="en-US" sz="2400" b="1" dirty="0">
                  <a:solidFill>
                    <a:srgbClr val="EAEA16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8032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2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9" y="2959100"/>
            <a:ext cx="4456111" cy="3441700"/>
            <a:chOff x="411" y="1864"/>
            <a:chExt cx="2549" cy="2168"/>
          </a:xfrm>
        </p:grpSpPr>
        <p:grpSp>
          <p:nvGrpSpPr>
            <p:cNvPr id="48186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80325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6" name="Rectangle 38"/>
              <p:cNvSpPr>
                <a:spLocks noChangeArrowheads="1"/>
              </p:cNvSpPr>
              <p:nvPr/>
            </p:nvSpPr>
            <p:spPr bwMode="auto">
              <a:xfrm>
                <a:off x="702" y="3111"/>
                <a:ext cx="4435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 dirty="0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  <a:r>
                  <a:rPr lang="my-MM" sz="2400" b="1" dirty="0">
                    <a:solidFill>
                      <a:srgbClr val="00FF00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ဣ</a:t>
                </a:r>
                <a:r>
                  <a:rPr lang="en-US" sz="2400" b="1" dirty="0" err="1">
                    <a:solidFill>
                      <a:srgbClr val="00FF00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ရှမေလ</a:t>
                </a:r>
                <a:r>
                  <a:rPr lang="en-US" sz="2400" b="1" dirty="0" err="1">
                    <a:solidFill>
                      <a:schemeClr val="tx1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အားဖြင</a:t>
                </a:r>
                <a:r>
                  <a:rPr lang="en-US" sz="2400" b="1" dirty="0">
                    <a:solidFill>
                      <a:schemeClr val="tx1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့် </a:t>
                </a:r>
                <a:r>
                  <a:rPr lang="en-US" sz="2400" b="1" dirty="0" err="1">
                    <a:solidFill>
                      <a:srgbClr val="EAEA16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အာရပ်လူမျိုး</a:t>
                </a:r>
                <a:endParaRPr lang="en-US" sz="2000" b="1" dirty="0">
                  <a:solidFill>
                    <a:srgbClr val="EAEA16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80327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8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80329" name="Oval 41"/>
          <p:cNvSpPr>
            <a:spLocks noChangeArrowheads="1"/>
          </p:cNvSpPr>
          <p:nvPr/>
        </p:nvSpPr>
        <p:spPr bwMode="auto">
          <a:xfrm>
            <a:off x="4826666" y="5069196"/>
            <a:ext cx="1636712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0" name="Oval 42"/>
          <p:cNvSpPr>
            <a:spLocks noChangeArrowheads="1"/>
          </p:cNvSpPr>
          <p:nvPr/>
        </p:nvSpPr>
        <p:spPr bwMode="auto">
          <a:xfrm>
            <a:off x="1751422" y="5084456"/>
            <a:ext cx="1758693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8161" name="Group 43"/>
          <p:cNvGrpSpPr>
            <a:grpSpLocks/>
          </p:cNvGrpSpPr>
          <p:nvPr/>
        </p:nvGrpSpPr>
        <p:grpSpPr bwMode="auto">
          <a:xfrm>
            <a:off x="6121408" y="1514475"/>
            <a:ext cx="2393954" cy="1323975"/>
            <a:chOff x="3888" y="970"/>
            <a:chExt cx="1508" cy="834"/>
          </a:xfrm>
        </p:grpSpPr>
        <p:sp>
          <p:nvSpPr>
            <p:cNvPr id="780332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80333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508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i="1" dirty="0">
                  <a:solidFill>
                    <a:srgbClr val="FFFF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 ၁၂:၁-၃</a:t>
              </a:r>
            </a:p>
          </p:txBody>
        </p:sp>
      </p:grpSp>
      <p:sp>
        <p:nvSpPr>
          <p:cNvPr id="780334" name="Freeform 4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5" name="AutoShape 4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6" name="Rectangle 4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7" name="AutoShape 4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8" name="Line 5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9" name="Line 5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0" name="Rectangle 5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69" name="Rectangle 5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8170" name="Rectangle 54"/>
          <p:cNvSpPr>
            <a:spLocks noChangeArrowheads="1"/>
          </p:cNvSpPr>
          <p:nvPr/>
        </p:nvSpPr>
        <p:spPr bwMode="auto">
          <a:xfrm>
            <a:off x="8115300" y="36544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8171" name="Rectangle 55"/>
          <p:cNvSpPr>
            <a:spLocks noChangeArrowheads="1"/>
          </p:cNvSpPr>
          <p:nvPr/>
        </p:nvSpPr>
        <p:spPr bwMode="auto">
          <a:xfrm>
            <a:off x="8004175" y="3462338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72" name="Rectangle 5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0345" name="Line 57"/>
          <p:cNvSpPr>
            <a:spLocks noChangeShapeType="1"/>
          </p:cNvSpPr>
          <p:nvPr/>
        </p:nvSpPr>
        <p:spPr bwMode="auto">
          <a:xfrm flipV="1">
            <a:off x="8091488" y="3829182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6" name="Line 5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7" name="Line 5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7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3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8178" name="Text Box 6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8179" name="Text Box 63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80352" name="Text Box 64"/>
          <p:cNvSpPr txBox="1">
            <a:spLocks noChangeArrowheads="1"/>
          </p:cNvSpPr>
          <p:nvPr/>
        </p:nvSpPr>
        <p:spPr bwMode="auto">
          <a:xfrm rot="16163196">
            <a:off x="153988" y="3523348"/>
            <a:ext cx="173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3600" b="1" dirty="0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80353" name="Text Box 65"/>
          <p:cNvSpPr txBox="1">
            <a:spLocks noChangeArrowheads="1"/>
          </p:cNvSpPr>
          <p:nvPr/>
        </p:nvSpPr>
        <p:spPr bwMode="auto">
          <a:xfrm rot="16249288">
            <a:off x="620713" y="2009308"/>
            <a:ext cx="2065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0354" name="Text Box 66"/>
          <p:cNvSpPr txBox="1">
            <a:spLocks noChangeArrowheads="1"/>
          </p:cNvSpPr>
          <p:nvPr/>
        </p:nvSpPr>
        <p:spPr bwMode="auto">
          <a:xfrm rot="-5400000">
            <a:off x="885825" y="2114877"/>
            <a:ext cx="2225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0355" name="Text Box 67"/>
          <p:cNvSpPr txBox="1">
            <a:spLocks noChangeArrowheads="1"/>
          </p:cNvSpPr>
          <p:nvPr/>
        </p:nvSpPr>
        <p:spPr bwMode="auto">
          <a:xfrm rot="16185571">
            <a:off x="1431926" y="2084100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3" grpId="0" animBg="1"/>
      <p:bldP spid="780314" grpId="0" animBg="1"/>
      <p:bldP spid="780315" grpId="0" animBg="1" autoUpdateAnimBg="0"/>
      <p:bldP spid="780329" grpId="0" animBg="1"/>
      <p:bldP spid="7803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3140076" y="1370484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8137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3543519" y="2625056"/>
            <a:ext cx="203581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ရှမေလနှင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ဇက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030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8030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 dirty="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 dirty="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 dirty="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8030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8031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3078163" y="931863"/>
            <a:ext cx="1992532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0312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720726" y="4896823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4" name="AutoShape 26"/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5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6" name="Oval 28"/>
          <p:cNvSpPr>
            <a:spLocks noChangeArrowheads="1"/>
          </p:cNvSpPr>
          <p:nvPr/>
        </p:nvSpPr>
        <p:spPr bwMode="auto">
          <a:xfrm>
            <a:off x="3570288" y="2468563"/>
            <a:ext cx="2227262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8191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8031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0" name="Rectangle 32"/>
              <p:cNvSpPr>
                <a:spLocks noChangeArrowheads="1"/>
              </p:cNvSpPr>
              <p:nvPr/>
            </p:nvSpPr>
            <p:spPr bwMode="auto">
              <a:xfrm>
                <a:off x="731" y="3161"/>
                <a:ext cx="4692" cy="2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my-MM" sz="2400" b="1" dirty="0">
                    <a:solidFill>
                      <a:srgbClr val="00B0F0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ဣ</a:t>
                </a:r>
                <a:r>
                  <a:rPr lang="en-US" sz="2400" b="1" dirty="0" err="1">
                    <a:solidFill>
                      <a:srgbClr val="00B0F0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ဇာက်</a:t>
                </a:r>
                <a:r>
                  <a:rPr lang="en-US" sz="2400" b="1" dirty="0" err="1">
                    <a:solidFill>
                      <a:schemeClr val="tx1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အားဖြင</a:t>
                </a:r>
                <a:r>
                  <a:rPr lang="en-US" sz="2400" b="1" dirty="0">
                    <a:solidFill>
                      <a:schemeClr val="tx1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့် </a:t>
                </a:r>
                <a:r>
                  <a:rPr lang="en-US" sz="2400" b="1" dirty="0" err="1">
                    <a:solidFill>
                      <a:srgbClr val="EAEA16"/>
                    </a:solidFill>
                    <a:effectLst/>
                    <a:latin typeface="Pyidaungsu Numbers" panose="020B0502040204020203" pitchFamily="34" charset="0"/>
                    <a:ea typeface="Times New Roman" pitchFamily="-112" charset="0"/>
                    <a:cs typeface="Pyidaungsu Numbers" panose="020B0502040204020203" pitchFamily="34" charset="0"/>
                  </a:rPr>
                  <a:t>ယုဒလူမျိုး</a:t>
                </a:r>
                <a:endParaRPr lang="en-US" sz="2400" b="1" dirty="0">
                  <a:solidFill>
                    <a:srgbClr val="EAEA16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8032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2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9" y="2959100"/>
            <a:ext cx="4456111" cy="3441700"/>
            <a:chOff x="411" y="1864"/>
            <a:chExt cx="2549" cy="2168"/>
          </a:xfrm>
        </p:grpSpPr>
        <p:grpSp>
          <p:nvGrpSpPr>
            <p:cNvPr id="48186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80325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6" name="Rectangle 38"/>
              <p:cNvSpPr>
                <a:spLocks noChangeArrowheads="1"/>
              </p:cNvSpPr>
              <p:nvPr/>
            </p:nvSpPr>
            <p:spPr bwMode="auto">
              <a:xfrm>
                <a:off x="702" y="3111"/>
                <a:ext cx="4435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 dirty="0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  <a:r>
                  <a:rPr lang="my-MM" sz="2400" b="1" dirty="0">
                    <a:solidFill>
                      <a:srgbClr val="00FF00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ဣ</a:t>
                </a:r>
                <a:r>
                  <a:rPr lang="en-US" sz="2400" b="1" dirty="0" err="1">
                    <a:solidFill>
                      <a:srgbClr val="00FF00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ရှမေလ</a:t>
                </a:r>
                <a:r>
                  <a:rPr lang="en-US" sz="2400" b="1" dirty="0" err="1">
                    <a:solidFill>
                      <a:schemeClr val="tx1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အားဖြင</a:t>
                </a:r>
                <a:r>
                  <a:rPr lang="en-US" sz="2400" b="1" dirty="0">
                    <a:solidFill>
                      <a:schemeClr val="tx1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့် </a:t>
                </a:r>
                <a:r>
                  <a:rPr lang="en-US" sz="2400" b="1" dirty="0" err="1">
                    <a:solidFill>
                      <a:srgbClr val="EAEA16"/>
                    </a:solidFill>
                    <a:effectLst/>
                    <a:latin typeface="Pyidaungsu" panose="020B0502040204020203" pitchFamily="34" charset="0"/>
                    <a:ea typeface="Times New Roman" pitchFamily="-112" charset="0"/>
                    <a:cs typeface="Pyidaungsu" panose="020B0502040204020203" pitchFamily="34" charset="0"/>
                  </a:rPr>
                  <a:t>အာရပ်လူမျိုး</a:t>
                </a:r>
                <a:endParaRPr lang="en-US" sz="2000" b="1" dirty="0">
                  <a:solidFill>
                    <a:srgbClr val="EAEA16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80327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8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8161" name="Group 43"/>
          <p:cNvGrpSpPr>
            <a:grpSpLocks/>
          </p:cNvGrpSpPr>
          <p:nvPr/>
        </p:nvGrpSpPr>
        <p:grpSpPr bwMode="auto">
          <a:xfrm>
            <a:off x="6121408" y="1514475"/>
            <a:ext cx="2393954" cy="1323975"/>
            <a:chOff x="3888" y="970"/>
            <a:chExt cx="1508" cy="834"/>
          </a:xfrm>
        </p:grpSpPr>
        <p:sp>
          <p:nvSpPr>
            <p:cNvPr id="780332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80333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508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800" b="1" i="1" dirty="0" err="1">
                  <a:solidFill>
                    <a:srgbClr val="FFFF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ကမ္ဘာဦး</a:t>
              </a:r>
              <a:r>
                <a:rPr lang="en-US" sz="2800" b="1" i="1" dirty="0">
                  <a:solidFill>
                    <a:srgbClr val="FFFF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 ၁၂:၁-၃</a:t>
              </a:r>
            </a:p>
          </p:txBody>
        </p:sp>
      </p:grpSp>
      <p:sp>
        <p:nvSpPr>
          <p:cNvPr id="780334" name="Freeform 4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5" name="AutoShape 4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6" name="Rectangle 4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7" name="AutoShape 4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8" name="Line 5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9" name="Line 5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0" name="Rectangle 5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69" name="Rectangle 5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8170" name="Rectangle 54"/>
          <p:cNvSpPr>
            <a:spLocks noChangeArrowheads="1"/>
          </p:cNvSpPr>
          <p:nvPr/>
        </p:nvSpPr>
        <p:spPr bwMode="auto">
          <a:xfrm>
            <a:off x="8115300" y="36544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48171" name="Rectangle 55"/>
          <p:cNvSpPr>
            <a:spLocks noChangeArrowheads="1"/>
          </p:cNvSpPr>
          <p:nvPr/>
        </p:nvSpPr>
        <p:spPr bwMode="auto">
          <a:xfrm>
            <a:off x="8004175" y="3462338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172" name="Rectangle 5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0345" name="Line 57"/>
          <p:cNvSpPr>
            <a:spLocks noChangeShapeType="1"/>
          </p:cNvSpPr>
          <p:nvPr/>
        </p:nvSpPr>
        <p:spPr bwMode="auto">
          <a:xfrm flipV="1">
            <a:off x="8091488" y="3829182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6" name="Line 5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7" name="Line 5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7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3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8178" name="Text Box 6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8179" name="Text Box 63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80352" name="Text Box 64"/>
          <p:cNvSpPr txBox="1">
            <a:spLocks noChangeArrowheads="1"/>
          </p:cNvSpPr>
          <p:nvPr/>
        </p:nvSpPr>
        <p:spPr bwMode="auto">
          <a:xfrm rot="16163196">
            <a:off x="153988" y="3523348"/>
            <a:ext cx="173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3600" b="1" dirty="0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80353" name="Text Box 65"/>
          <p:cNvSpPr txBox="1">
            <a:spLocks noChangeArrowheads="1"/>
          </p:cNvSpPr>
          <p:nvPr/>
        </p:nvSpPr>
        <p:spPr bwMode="auto">
          <a:xfrm rot="16249288">
            <a:off x="620713" y="2009308"/>
            <a:ext cx="2065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0354" name="Text Box 66"/>
          <p:cNvSpPr txBox="1">
            <a:spLocks noChangeArrowheads="1"/>
          </p:cNvSpPr>
          <p:nvPr/>
        </p:nvSpPr>
        <p:spPr bwMode="auto">
          <a:xfrm rot="-5400000">
            <a:off x="885825" y="2114877"/>
            <a:ext cx="2225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0355" name="Text Box 67"/>
          <p:cNvSpPr txBox="1">
            <a:spLocks noChangeArrowheads="1"/>
          </p:cNvSpPr>
          <p:nvPr/>
        </p:nvSpPr>
        <p:spPr bwMode="auto">
          <a:xfrm rot="16185571">
            <a:off x="1431926" y="2084100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61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3" grpId="0" animBg="1"/>
      <p:bldP spid="780314" grpId="0" animBg="1"/>
      <p:bldP spid="78031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သင်သည် အလွန်ချစ်သော တယောက်တည်း သော သားဣဇာတ်ကိုယူ၍ မောရိပြည်သို့သွားလော့။ ငါပြလတံ့သော တောင်ပေါ်မှာ သူကိုမီးရှို့ရာ ယဇ်ပြု၍ ပူဇော်လော့ဟု မိန့်တော်မူ၏။</a:t>
            </a:r>
            <a:endParaRPr lang="en-US" sz="2400" b="1" dirty="0">
              <a:solidFill>
                <a:srgbClr val="FFFF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100003" y="3399558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8156575" y="363537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8107363" y="3394074"/>
            <a:ext cx="85248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016082" y="377594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0194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0195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1" dirty="0">
                <a:solidFill>
                  <a:srgbClr val="66FFFF"/>
                </a:solidFill>
                <a:effectLst/>
                <a:latin typeface="Arial" pitchFamily="-112" charset="0"/>
                <a:ea typeface="Times New Roman" pitchFamily="-112" charset="0"/>
                <a:cs typeface="Times New Roman" pitchFamily="-112" charset="0"/>
              </a:rPr>
              <a:t>NIV Version</a:t>
            </a:r>
            <a:r>
              <a:rPr lang="en-US" sz="2400" b="1" i="1" dirty="0">
                <a:solidFill>
                  <a:srgbClr val="66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800" b="1" i="1" dirty="0" err="1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ဟေဗြဲဘာသာ</a:t>
            </a:r>
            <a:r>
              <a:rPr lang="en-US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ဣ</a:t>
            </a:r>
            <a:r>
              <a:rPr lang="en-US" sz="1800" b="1" i="1" dirty="0" err="1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ဇက်ဟုဆိုရာတွင</a:t>
            </a:r>
            <a:r>
              <a:rPr lang="en-US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  <a:r>
              <a:rPr lang="en-US" sz="2400" b="1" i="1" dirty="0">
                <a:solidFill>
                  <a:srgbClr val="66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‘</a:t>
            </a:r>
            <a:r>
              <a:rPr lang="en-US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’</a:t>
            </a:r>
            <a:r>
              <a:rPr lang="en-US" sz="1800" b="1" i="1" dirty="0" err="1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သင်ချစ်သော’ဟု</a:t>
            </a:r>
            <a:r>
              <a:rPr lang="en-US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အဓိပ္ပာယ်ရှိသည</a:t>
            </a:r>
            <a:r>
              <a:rPr lang="en-US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်။</a:t>
            </a:r>
            <a:r>
              <a:rPr lang="en-US" sz="2400" b="1" i="1" dirty="0">
                <a:solidFill>
                  <a:srgbClr val="66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‘</a:t>
            </a:r>
            <a:r>
              <a:rPr lang="my-MM" sz="1800" b="1" i="1" dirty="0">
                <a:solidFill>
                  <a:srgbClr val="66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သင်၏သား'၊ ‘သင်၏တစ်ဦးတည်းသောသား'၊ ‘သင်ချစ်သောသား' ဟုအဓိပ္ပာယ်ထွက်၏ ဣဇက်သည် ဘုရားကတိတော်သားဖြစ်သည်။</a:t>
            </a:r>
            <a:endParaRPr lang="en-US" sz="1800" b="1" i="1" dirty="0">
              <a:solidFill>
                <a:srgbClr val="66FFFF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အဘယ်တစ်ယောက်နည်း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0198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1985241" y="2001341"/>
            <a:ext cx="1463675" cy="885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3930650" y="43068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808663" y="4316413"/>
            <a:ext cx="170656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0203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my-MM" sz="18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၂ရာ ၃း၁</a:t>
            </a:r>
            <a:r>
              <a:rPr lang="en-US" sz="18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8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၌ရှိသော ဣဇက်အား ပူဇော်ရာအရပ်သည် ယနေဏ္ဍ အစ္စရေးတွင်ရှိ သော မူဆလင်ကျောင်းတော် အရပ်နှင့် တစ်ထပ်တည်းကျ၏။</a:t>
            </a:r>
            <a:r>
              <a:rPr lang="en-US" sz="2400" b="1" i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3790950" y="5649913"/>
            <a:ext cx="21082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000" b="1">
              <a:solidFill>
                <a:srgbClr val="FFD34A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8175625" y="36290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12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344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344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ဣရှမေလအမှု၌ကား၊ သင်၏စကားကို ငါနားထောင်၏။ သူ့ကို ငါကောင်းကြီးပေး၏။ သူ့အနွှယ်ကို တိုးပွားစေ၍ သူ့ကို အလွှန်များပြားစေမည်။ သူသည် မင်းသားဆယ်နှစ်ပါးတို့၏အဘ ဖြစ်လိမ့်မည်။ ကြီးသော လူမျိုးဖြစ်စေခြင်းငှါလည်း ငါပြုမည်။</a:t>
            </a:r>
          </a:p>
          <a:p>
            <a:pPr algn="just"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21 သို့သော်လည်း၊ နောင်နှစ်၊ ချိန်းချက်သောအချိန်တွင်၊ စာရာသည် သင်အားဘွားလတံ့သော သားဣဇာက်၌၊ </a:t>
            </a:r>
            <a:r>
              <a:rPr lang="my-MM" sz="2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ငါ၏ပဋိညာဉ်ကို ငါတည်စေမည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်ဟု မိန့်တော်မူပြီးလျှင်၊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	</a:t>
            </a:r>
            <a:r>
              <a:rPr lang="en-US" sz="2000" b="1" dirty="0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                         </a:t>
            </a:r>
            <a:r>
              <a:rPr lang="en-US" b="1" dirty="0" err="1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</a:t>
            </a:r>
            <a:r>
              <a:rPr lang="en-US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၁၇:၂၀-၂၁</a:t>
            </a:r>
            <a:endParaRPr lang="en-US" sz="1600" b="1" dirty="0">
              <a:solidFill>
                <a:srgbClr val="FFFF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21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974725" y="2014538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1646238" y="604838"/>
            <a:ext cx="6765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အဘယ်တစ်ယောက်နည်း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51225" name="Text Box 3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1" name="Freeform 102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2" name="AutoShape 102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3" name="Rectangle 102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4" name="AutoShape 103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5" name="Line 103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6" name="Line 103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7" name="Rectangle 103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4" name="Rectangle 103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2235" name="Rectangle 1035"/>
          <p:cNvSpPr>
            <a:spLocks noChangeArrowheads="1"/>
          </p:cNvSpPr>
          <p:nvPr/>
        </p:nvSpPr>
        <p:spPr bwMode="auto">
          <a:xfrm>
            <a:off x="8162925" y="36163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2236" name="Rectangle 1036"/>
          <p:cNvSpPr>
            <a:spLocks noChangeArrowheads="1"/>
          </p:cNvSpPr>
          <p:nvPr/>
        </p:nvSpPr>
        <p:spPr bwMode="auto">
          <a:xfrm>
            <a:off x="8004175" y="3406775"/>
            <a:ext cx="74539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44461" name="Line 103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2" name="Line 103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3" name="Line 103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0" name="Text Box 10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2241" name="Group 1041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042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4467" name="Line 1043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2242" name="Text Box 1044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4470" name="Picture 1046" descr="&#10;Picture 10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8" t="35742" r="38043" b="25374"/>
          <a:stretch>
            <a:fillRect/>
          </a:stretch>
        </p:blipFill>
        <p:spPr bwMode="auto">
          <a:xfrm>
            <a:off x="1225550" y="835025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71" name="Rectangle 1047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4" name="Freeform 1050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/>
            <a:ahLst/>
            <a:cxnLst>
              <a:cxn ang="0">
                <a:pos x="2664" y="2765"/>
              </a:cxn>
              <a:cxn ang="0">
                <a:pos x="831" y="2907"/>
              </a:cxn>
              <a:cxn ang="0">
                <a:pos x="294" y="2816"/>
              </a:cxn>
              <a:cxn ang="0">
                <a:pos x="142" y="2724"/>
              </a:cxn>
              <a:cxn ang="0">
                <a:pos x="61" y="2583"/>
              </a:cxn>
              <a:cxn ang="0">
                <a:pos x="91" y="1307"/>
              </a:cxn>
              <a:cxn ang="0">
                <a:pos x="274" y="892"/>
              </a:cxn>
              <a:cxn ang="0">
                <a:pos x="547" y="557"/>
              </a:cxn>
              <a:cxn ang="0">
                <a:pos x="790" y="517"/>
              </a:cxn>
              <a:cxn ang="0">
                <a:pos x="1317" y="760"/>
              </a:cxn>
              <a:cxn ang="0">
                <a:pos x="1560" y="568"/>
              </a:cxn>
              <a:cxn ang="0">
                <a:pos x="1428" y="416"/>
              </a:cxn>
              <a:cxn ang="0">
                <a:pos x="1560" y="304"/>
              </a:cxn>
              <a:cxn ang="0">
                <a:pos x="2238" y="132"/>
              </a:cxn>
              <a:cxn ang="0">
                <a:pos x="2370" y="31"/>
              </a:cxn>
              <a:cxn ang="0">
                <a:pos x="2795" y="51"/>
              </a:cxn>
              <a:cxn ang="0">
                <a:pos x="2988" y="304"/>
              </a:cxn>
              <a:cxn ang="0">
                <a:pos x="3079" y="527"/>
              </a:cxn>
              <a:cxn ang="0">
                <a:pos x="3241" y="709"/>
              </a:cxn>
              <a:cxn ang="0">
                <a:pos x="3413" y="800"/>
              </a:cxn>
              <a:cxn ang="0">
                <a:pos x="3666" y="932"/>
              </a:cxn>
              <a:cxn ang="0">
                <a:pos x="3940" y="1398"/>
              </a:cxn>
              <a:cxn ang="0">
                <a:pos x="3737" y="1276"/>
              </a:cxn>
              <a:cxn ang="0">
                <a:pos x="3443" y="1114"/>
              </a:cxn>
              <a:cxn ang="0">
                <a:pos x="3200" y="1256"/>
              </a:cxn>
              <a:cxn ang="0">
                <a:pos x="3281" y="1327"/>
              </a:cxn>
              <a:cxn ang="0">
                <a:pos x="3281" y="1489"/>
              </a:cxn>
              <a:cxn ang="0">
                <a:pos x="2998" y="1742"/>
              </a:cxn>
              <a:cxn ang="0">
                <a:pos x="2886" y="1833"/>
              </a:cxn>
              <a:cxn ang="0">
                <a:pos x="2805" y="1914"/>
              </a:cxn>
              <a:cxn ang="0">
                <a:pos x="2826" y="2319"/>
              </a:cxn>
              <a:cxn ang="0">
                <a:pos x="2866" y="258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6" name="Rectangle 105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4476" name="Text Box 1052"/>
          <p:cNvSpPr txBox="1">
            <a:spLocks noChangeArrowheads="1"/>
          </p:cNvSpPr>
          <p:nvPr/>
        </p:nvSpPr>
        <p:spPr bwMode="auto">
          <a:xfrm>
            <a:off x="1689100" y="884238"/>
            <a:ext cx="5948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ယနေ့လက်ဆောင်များကို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နှိုင်းယှဉ်ကြည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့်လျှင်</a:t>
            </a:r>
          </a:p>
        </p:txBody>
      </p:sp>
      <p:sp>
        <p:nvSpPr>
          <p:cNvPr id="744477" name="Text Box 1053"/>
          <p:cNvSpPr txBox="1">
            <a:spLocks noChangeArrowheads="1"/>
          </p:cNvSpPr>
          <p:nvPr/>
        </p:nvSpPr>
        <p:spPr bwMode="auto">
          <a:xfrm>
            <a:off x="534988" y="4251325"/>
            <a:ext cx="272083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lvl="0" algn="l">
              <a:spcBef>
                <a:spcPct val="50000"/>
              </a:spcBef>
            </a:pPr>
            <a:r>
              <a:rPr lang="my-M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ရှမေလ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44478" name="Text Box 1054"/>
          <p:cNvSpPr txBox="1">
            <a:spLocks noChangeArrowheads="1"/>
          </p:cNvSpPr>
          <p:nvPr/>
        </p:nvSpPr>
        <p:spPr bwMode="auto">
          <a:xfrm>
            <a:off x="3600450" y="2554288"/>
            <a:ext cx="183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my-M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ဇက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44480" name="Rectangle 1056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9" name="Text Box 1055"/>
          <p:cNvSpPr txBox="1">
            <a:spLocks noChangeArrowheads="1"/>
          </p:cNvSpPr>
          <p:nvPr/>
        </p:nvSpPr>
        <p:spPr bwMode="auto">
          <a:xfrm>
            <a:off x="5135563" y="3935413"/>
            <a:ext cx="27955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အဘယ်ကြောင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ကြီးကြီးမားမား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ခြားနားမှုရှိရသနည်း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4481" name="Rectangle 10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2253" name="Text Box 1058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51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325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651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pic>
        <p:nvPicPr>
          <p:cNvPr id="746518" name="Picture 22" descr=" Picture 9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1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3262" name="Rectangle 11"/>
          <p:cNvSpPr>
            <a:spLocks noChangeArrowheads="1"/>
          </p:cNvSpPr>
          <p:nvPr/>
        </p:nvSpPr>
        <p:spPr bwMode="auto">
          <a:xfrm>
            <a:off x="8001573" y="3628980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200" b="1" dirty="0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53263" name="Rectangle 12"/>
          <p:cNvSpPr>
            <a:spLocks noChangeArrowheads="1"/>
          </p:cNvSpPr>
          <p:nvPr/>
        </p:nvSpPr>
        <p:spPr bwMode="auto">
          <a:xfrm>
            <a:off x="8004175" y="3432175"/>
            <a:ext cx="689290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900" b="1" dirty="0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7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293688"/>
            <a:ext cx="5948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ပထဝီမြေအနေအထား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နှိုင်းယှဉ်ခြင်း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3271" name="Text Box 2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3000375" y="942975"/>
            <a:ext cx="2628900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ဣ</a:t>
            </a: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သရေလေ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828675" y="4086225"/>
            <a:ext cx="337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1111250" y="4200525"/>
            <a:ext cx="2889250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အာရပ်ကမ္ဘာ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54277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 descr="&#10;Picture 11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85" name="Rectangle 1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4286" name="Rectangle 20"/>
          <p:cNvSpPr>
            <a:spLocks noChangeArrowheads="1"/>
          </p:cNvSpPr>
          <p:nvPr/>
        </p:nvSpPr>
        <p:spPr bwMode="auto">
          <a:xfrm>
            <a:off x="8150225" y="3641725"/>
            <a:ext cx="103073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1200" b="1" dirty="0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4287" name="Rectangle 21"/>
          <p:cNvSpPr>
            <a:spLocks noChangeArrowheads="1"/>
          </p:cNvSpPr>
          <p:nvPr/>
        </p:nvSpPr>
        <p:spPr bwMode="auto">
          <a:xfrm>
            <a:off x="8004175" y="3432175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003382" y="385716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91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438275" y="266700"/>
            <a:ext cx="703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ပထဝီမြေအနေအထား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နှိုင်းယှဉ်မှု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461000"/>
            <a:ext cx="6699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မိုဟာမက်နှင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ဣဇက်</a:t>
            </a:r>
          </a:p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4297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5301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236538"/>
            <a:ext cx="5948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ပထဝီမြေအနေအထား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နှိုင်းယှဉ်မှု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14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5315" name="Rectangle 11"/>
          <p:cNvSpPr>
            <a:spLocks noChangeArrowheads="1"/>
          </p:cNvSpPr>
          <p:nvPr/>
        </p:nvSpPr>
        <p:spPr bwMode="auto">
          <a:xfrm>
            <a:off x="8150225" y="3629025"/>
            <a:ext cx="99225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5316" name="Rectangle 12"/>
          <p:cNvSpPr>
            <a:spLocks noChangeArrowheads="1"/>
          </p:cNvSpPr>
          <p:nvPr/>
        </p:nvSpPr>
        <p:spPr bwMode="auto">
          <a:xfrm>
            <a:off x="8004175" y="3432175"/>
            <a:ext cx="68929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20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5322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F3A36-F2CD-2533-DAD7-55DCE6E31A1D}"/>
              </a:ext>
            </a:extLst>
          </p:cNvPr>
          <p:cNvGrpSpPr/>
          <p:nvPr/>
        </p:nvGrpSpPr>
        <p:grpSpPr>
          <a:xfrm>
            <a:off x="5440363" y="1171575"/>
            <a:ext cx="2971800" cy="4011613"/>
            <a:chOff x="5440363" y="1171575"/>
            <a:chExt cx="2971800" cy="4011613"/>
          </a:xfrm>
        </p:grpSpPr>
        <p:pic>
          <p:nvPicPr>
            <p:cNvPr id="747543" name="Picture 23" descr="&#10;Picture 13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286" t="31607" r="44489" b="28076"/>
            <a:stretch>
              <a:fillRect/>
            </a:stretch>
          </p:blipFill>
          <p:spPr bwMode="auto">
            <a:xfrm>
              <a:off x="5453063" y="1250950"/>
              <a:ext cx="2959100" cy="393223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7554" name="Text Box 34"/>
            <p:cNvSpPr txBox="1">
              <a:spLocks noChangeArrowheads="1"/>
            </p:cNvSpPr>
            <p:nvPr/>
          </p:nvSpPr>
          <p:spPr bwMode="auto">
            <a:xfrm>
              <a:off x="5440363" y="1171575"/>
              <a:ext cx="2628900" cy="5847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y-MM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ဣ</a:t>
              </a:r>
              <a:r>
                <a:rPr lang="en-US" sz="3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သရေလနှင</a:t>
              </a:r>
              <a:r>
                <a:rPr lang="en-US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endPara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59A69D-B1F8-D66F-82BB-03FAB8DF8F83}"/>
              </a:ext>
            </a:extLst>
          </p:cNvPr>
          <p:cNvGrpSpPr/>
          <p:nvPr/>
        </p:nvGrpSpPr>
        <p:grpSpPr>
          <a:xfrm>
            <a:off x="2168525" y="740642"/>
            <a:ext cx="2673350" cy="3523383"/>
            <a:chOff x="2168525" y="740642"/>
            <a:chExt cx="2673350" cy="3523383"/>
          </a:xfrm>
        </p:grpSpPr>
        <p:pic>
          <p:nvPicPr>
            <p:cNvPr id="747542" name="Picture 22" descr="&#10;Picture 15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23" t="31543" r="44395" b="31651"/>
            <a:stretch>
              <a:fillRect/>
            </a:stretch>
          </p:blipFill>
          <p:spPr bwMode="auto">
            <a:xfrm>
              <a:off x="2238375" y="1066800"/>
              <a:ext cx="2603500" cy="319722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7552" name="Text Box 32"/>
            <p:cNvSpPr txBox="1">
              <a:spLocks noChangeArrowheads="1"/>
            </p:cNvSpPr>
            <p:nvPr/>
          </p:nvSpPr>
          <p:spPr bwMode="auto">
            <a:xfrm>
              <a:off x="2168525" y="740642"/>
              <a:ext cx="2628900" cy="70788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y-MM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ဣ</a:t>
              </a:r>
              <a:r>
                <a:rPr lang="en-US" sz="3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သရေလနှင</a:t>
              </a:r>
              <a:r>
                <a:rPr lang="en-US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</a:p>
          </p:txBody>
        </p:sp>
        <p:sp>
          <p:nvSpPr>
            <p:cNvPr id="747556" name="Text Box 36"/>
            <p:cNvSpPr txBox="1">
              <a:spLocks noChangeArrowheads="1"/>
            </p:cNvSpPr>
            <p:nvPr/>
          </p:nvSpPr>
          <p:spPr bwMode="auto">
            <a:xfrm>
              <a:off x="2286000" y="1371600"/>
              <a:ext cx="2486025" cy="52322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Wwin_Burmese1" charset="0"/>
                  <a:cs typeface="Times New Roman" charset="0"/>
                </a:rPr>
                <a:t>ဩစတြေးလ</a:t>
              </a:r>
              <a:r>
                <a:rPr lang="en-US" sz="28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Wwin_Burmese1" charset="0"/>
                  <a:cs typeface="Times New Roman" charset="0"/>
                </a:rPr>
                <a:t>ျ</a:t>
              </a:r>
              <a:endPara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3FECBD-40D4-72DB-648D-D908659B8D7D}"/>
              </a:ext>
            </a:extLst>
          </p:cNvPr>
          <p:cNvGrpSpPr/>
          <p:nvPr/>
        </p:nvGrpSpPr>
        <p:grpSpPr>
          <a:xfrm>
            <a:off x="4665663" y="3217863"/>
            <a:ext cx="2946400" cy="3906837"/>
            <a:chOff x="4665663" y="3217863"/>
            <a:chExt cx="2946400" cy="3906837"/>
          </a:xfrm>
        </p:grpSpPr>
        <p:pic>
          <p:nvPicPr>
            <p:cNvPr id="747548" name="Picture 28" descr="&#10;Picture 12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286" t="31738" r="44576" b="28206"/>
            <a:stretch>
              <a:fillRect/>
            </a:stretch>
          </p:blipFill>
          <p:spPr bwMode="auto">
            <a:xfrm>
              <a:off x="4665663" y="3217863"/>
              <a:ext cx="2946400" cy="39068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7555" name="Text Box 35"/>
            <p:cNvSpPr txBox="1">
              <a:spLocks noChangeArrowheads="1"/>
            </p:cNvSpPr>
            <p:nvPr/>
          </p:nvSpPr>
          <p:spPr bwMode="auto">
            <a:xfrm>
              <a:off x="4911725" y="3217863"/>
              <a:ext cx="2628900" cy="5847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y-MM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ဣ</a:t>
              </a:r>
              <a:r>
                <a:rPr lang="en-US" sz="3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သရေလနှင</a:t>
              </a:r>
              <a:r>
                <a:rPr lang="en-US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</a:p>
          </p:txBody>
        </p:sp>
        <p:sp>
          <p:nvSpPr>
            <p:cNvPr id="747557" name="Text Box 37"/>
            <p:cNvSpPr txBox="1">
              <a:spLocks noChangeArrowheads="1"/>
            </p:cNvSpPr>
            <p:nvPr/>
          </p:nvSpPr>
          <p:spPr bwMode="auto">
            <a:xfrm>
              <a:off x="4772025" y="3943350"/>
              <a:ext cx="2800350" cy="52322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ကယ်လီဖိုးနီးယား</a:t>
              </a:r>
              <a:endPara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3FDB1E-EB11-1161-3C18-D1245CB0D782}"/>
              </a:ext>
            </a:extLst>
          </p:cNvPr>
          <p:cNvGrpSpPr/>
          <p:nvPr/>
        </p:nvGrpSpPr>
        <p:grpSpPr>
          <a:xfrm>
            <a:off x="0" y="2516188"/>
            <a:ext cx="2628900" cy="4341812"/>
            <a:chOff x="0" y="2516188"/>
            <a:chExt cx="2628900" cy="4341812"/>
          </a:xfrm>
        </p:grpSpPr>
        <p:pic>
          <p:nvPicPr>
            <p:cNvPr id="747547" name="Picture 27" descr="&#10;Picture 14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286" t="31592" r="44662" b="24057"/>
            <a:stretch>
              <a:fillRect/>
            </a:stretch>
          </p:blipFill>
          <p:spPr bwMode="auto">
            <a:xfrm>
              <a:off x="58738" y="2532063"/>
              <a:ext cx="2333625" cy="43259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7553" name="Text Box 33"/>
            <p:cNvSpPr txBox="1">
              <a:spLocks noChangeArrowheads="1"/>
            </p:cNvSpPr>
            <p:nvPr/>
          </p:nvSpPr>
          <p:spPr bwMode="auto">
            <a:xfrm>
              <a:off x="0" y="2516188"/>
              <a:ext cx="2628900" cy="5847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y-MM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ဣ</a:t>
              </a:r>
              <a:r>
                <a:rPr lang="en-US" sz="3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သရေလနှင</a:t>
              </a:r>
              <a:r>
                <a:rPr lang="en-US" sz="3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</a:p>
          </p:txBody>
        </p:sp>
        <p:sp>
          <p:nvSpPr>
            <p:cNvPr id="747558" name="Text Box 38"/>
            <p:cNvSpPr txBox="1">
              <a:spLocks noChangeArrowheads="1"/>
            </p:cNvSpPr>
            <p:nvPr/>
          </p:nvSpPr>
          <p:spPr bwMode="auto">
            <a:xfrm>
              <a:off x="1225550" y="5314950"/>
              <a:ext cx="1117600" cy="5847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မိန်း</a:t>
              </a:r>
              <a:endPara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747559" name="Text Box 39"/>
          <p:cNvSpPr txBox="1">
            <a:spLocks noChangeArrowheads="1"/>
          </p:cNvSpPr>
          <p:nvPr/>
        </p:nvSpPr>
        <p:spPr bwMode="auto">
          <a:xfrm>
            <a:off x="5686425" y="1743075"/>
            <a:ext cx="1514475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ပြင်သစ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26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68003" name="Rectangle 1027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4" name="Rectangle 1028"/>
            <p:cNvSpPr>
              <a:spLocks noChangeArrowheads="1"/>
            </p:cNvSpPr>
            <p:nvPr/>
          </p:nvSpPr>
          <p:spPr bwMode="auto">
            <a:xfrm>
              <a:off x="1862" y="1431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05" name="Rectangle 1029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6" name="AutoShape 1030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7" name="Rectangle 1031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56" name="Rectangle 1032"/>
            <p:cNvSpPr>
              <a:spLocks noChangeArrowheads="1"/>
            </p:cNvSpPr>
            <p:nvPr/>
          </p:nvSpPr>
          <p:spPr bwMode="auto">
            <a:xfrm>
              <a:off x="1519" y="1399"/>
              <a:ext cx="70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my-MM" sz="16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ဖန်ဆင်းခြင်း။ </a:t>
              </a:r>
              <a:endParaRPr lang="en-US" sz="12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09" name="Line 1033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0" name="Line 1034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1" name="Rectangle 1035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2" name="Rectangle 1036"/>
            <p:cNvSpPr>
              <a:spLocks noChangeArrowheads="1"/>
            </p:cNvSpPr>
            <p:nvPr/>
          </p:nvSpPr>
          <p:spPr bwMode="auto">
            <a:xfrm>
              <a:off x="2005" y="1606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13" name="Rectangle 1037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4" name="AutoShape 1038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5" name="Rectangle 1039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64" name="Rectangle 1040"/>
            <p:cNvSpPr>
              <a:spLocks noChangeArrowheads="1"/>
            </p:cNvSpPr>
            <p:nvPr/>
          </p:nvSpPr>
          <p:spPr bwMode="auto">
            <a:xfrm>
              <a:off x="1752" y="1567"/>
              <a:ext cx="5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6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 </a:t>
              </a:r>
              <a:endParaRPr lang="en-US" sz="16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17" name="Line 1041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8" name="Line 1042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9" name="Rectangle 1043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0" name="Rectangle 1044"/>
            <p:cNvSpPr>
              <a:spLocks noChangeArrowheads="1"/>
            </p:cNvSpPr>
            <p:nvPr/>
          </p:nvSpPr>
          <p:spPr bwMode="auto">
            <a:xfrm>
              <a:off x="2148" y="1767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21" name="Rectangle 1045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2" name="AutoShape 1046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3" name="Rectangle 1047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2" name="Rectangle 1048"/>
            <p:cNvSpPr>
              <a:spLocks noChangeArrowheads="1"/>
            </p:cNvSpPr>
            <p:nvPr/>
          </p:nvSpPr>
          <p:spPr bwMode="auto">
            <a:xfrm>
              <a:off x="1891" y="1735"/>
              <a:ext cx="5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my-MM" sz="16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ယောသပ် </a:t>
              </a:r>
              <a:endParaRPr lang="en-US" sz="16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25" name="Line 1049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6" name="Line 1050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7" name="Rectangle 1051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8" name="AutoShape 1052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9" name="Rectangle 1053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8" name="Rectangle 1054"/>
            <p:cNvSpPr>
              <a:spLocks noChangeArrowheads="1"/>
            </p:cNvSpPr>
            <p:nvPr/>
          </p:nvSpPr>
          <p:spPr bwMode="auto">
            <a:xfrm>
              <a:off x="2079" y="1896"/>
              <a:ext cx="50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8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 </a:t>
              </a:r>
              <a:endParaRPr lang="en-US" sz="14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31" name="Line 1055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2" name="Line 1056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3" name="Rectangle 1057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4" name="AutoShape 1058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5" name="Rectangle 1059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4" name="Rectangle 1060"/>
            <p:cNvSpPr>
              <a:spLocks noChangeArrowheads="1"/>
            </p:cNvSpPr>
            <p:nvPr/>
          </p:nvSpPr>
          <p:spPr bwMode="auto">
            <a:xfrm>
              <a:off x="2243" y="2071"/>
              <a:ext cx="43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6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 </a:t>
              </a:r>
              <a:endParaRPr lang="en-US" sz="1600" b="1" dirty="0">
                <a:solidFill>
                  <a:srgbClr val="790015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37" name="Line 1061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8" name="Rectangle 1062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9" name="AutoShape 1063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0" name="Rectangle 1064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9" name="Rectangle 1065"/>
            <p:cNvSpPr>
              <a:spLocks noChangeArrowheads="1"/>
            </p:cNvSpPr>
            <p:nvPr/>
          </p:nvSpPr>
          <p:spPr bwMode="auto">
            <a:xfrm>
              <a:off x="2236" y="2233"/>
              <a:ext cx="7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8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endParaRPr lang="en-US" sz="1800" b="1" dirty="0">
                <a:solidFill>
                  <a:srgbClr val="790015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42" name="Line 1066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3" name="Rectangle 1067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4" name="AutoShape 1068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5" name="Rectangle 1069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4" name="Rectangle 1070"/>
            <p:cNvSpPr>
              <a:spLocks noChangeArrowheads="1"/>
            </p:cNvSpPr>
            <p:nvPr/>
          </p:nvSpPr>
          <p:spPr bwMode="auto">
            <a:xfrm>
              <a:off x="2390" y="2416"/>
              <a:ext cx="7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8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14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47" name="Line 1071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8" name="Rectangle 1072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9" name="AutoShape 1073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0" name="Rectangle 1074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9" name="Rectangle 1075"/>
            <p:cNvSpPr>
              <a:spLocks noChangeArrowheads="1"/>
            </p:cNvSpPr>
            <p:nvPr/>
          </p:nvSpPr>
          <p:spPr bwMode="auto">
            <a:xfrm>
              <a:off x="2419" y="2591"/>
              <a:ext cx="9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8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ဖမ်းဆီးကာလ။ </a:t>
              </a:r>
              <a:endParaRPr lang="en-US" sz="14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52" name="Line 1076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3" name="Line 1077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4" name="Rectangle 1078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5" name="AutoShape 1079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6" name="Rectangle 1080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505" name="Rectangle 1081"/>
            <p:cNvSpPr>
              <a:spLocks noChangeArrowheads="1"/>
            </p:cNvSpPr>
            <p:nvPr/>
          </p:nvSpPr>
          <p:spPr bwMode="auto">
            <a:xfrm>
              <a:off x="2634" y="2777"/>
              <a:ext cx="8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my-MM" sz="1600" b="1" dirty="0">
                  <a:solidFill>
                    <a:srgbClr val="790015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ဆိတ်ငြိမ်ကာလ</a:t>
              </a:r>
              <a:endParaRPr lang="en-US" sz="1600" b="1" dirty="0">
                <a:solidFill>
                  <a:srgbClr val="790015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68058" name="Line 1082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9" name="Line 1083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0" name="Rectangle 1084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1" name="AutoShape 1085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2" name="Rectangle 1086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grpSp>
          <p:nvGrpSpPr>
            <p:cNvPr id="18511" name="Group 1087"/>
            <p:cNvGrpSpPr>
              <a:grpSpLocks/>
            </p:cNvGrpSpPr>
            <p:nvPr/>
          </p:nvGrpSpPr>
          <p:grpSpPr bwMode="auto">
            <a:xfrm>
              <a:off x="3067" y="2976"/>
              <a:ext cx="497" cy="370"/>
              <a:chOff x="3155" y="3112"/>
              <a:chExt cx="497" cy="370"/>
            </a:xfrm>
          </p:grpSpPr>
          <p:sp>
            <p:nvSpPr>
              <p:cNvPr id="768064" name="Rectangle 1088"/>
              <p:cNvSpPr>
                <a:spLocks noChangeArrowheads="1"/>
              </p:cNvSpPr>
              <p:nvPr/>
            </p:nvSpPr>
            <p:spPr bwMode="auto">
              <a:xfrm>
                <a:off x="3155" y="3112"/>
                <a:ext cx="0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   </a:t>
                </a:r>
                <a:endParaRPr lang="en-US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"/>
                  <a:cs typeface="Wwin_Burmese"/>
                </a:endParaRPr>
              </a:p>
            </p:txBody>
          </p:sp>
          <p:sp>
            <p:nvSpPr>
              <p:cNvPr id="18515" name="Rectangle 1089"/>
              <p:cNvSpPr>
                <a:spLocks noChangeArrowheads="1"/>
              </p:cNvSpPr>
              <p:nvPr/>
            </p:nvSpPr>
            <p:spPr bwMode="auto">
              <a:xfrm>
                <a:off x="3155" y="3249"/>
                <a:ext cx="4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400" b="1" dirty="0" err="1">
                    <a:solidFill>
                      <a:srgbClr val="114FFB"/>
                    </a:solidFill>
                    <a:effectLst/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5400" b="1" dirty="0">
                  <a:solidFill>
                    <a:srgbClr val="114FF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68066" name="Line 1090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7" name="Line 1091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68" name="AutoShape 1092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grpSp>
        <p:nvGrpSpPr>
          <p:cNvPr id="18436" name="Group 1093"/>
          <p:cNvGrpSpPr>
            <a:grpSpLocks/>
          </p:cNvGrpSpPr>
          <p:nvPr/>
        </p:nvGrpSpPr>
        <p:grpSpPr bwMode="auto">
          <a:xfrm>
            <a:off x="620713" y="160338"/>
            <a:ext cx="647700" cy="1444624"/>
            <a:chOff x="391" y="101"/>
            <a:chExt cx="408" cy="910"/>
          </a:xfrm>
        </p:grpSpPr>
        <p:sp>
          <p:nvSpPr>
            <p:cNvPr id="768070" name="Rectangle 1094"/>
            <p:cNvSpPr>
              <a:spLocks noChangeArrowheads="1"/>
            </p:cNvSpPr>
            <p:nvPr/>
          </p:nvSpPr>
          <p:spPr bwMode="auto">
            <a:xfrm>
              <a:off x="391" y="101"/>
              <a:ext cx="408" cy="9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Wwin_Burmese"/>
                  <a:ea typeface="+mn-ea"/>
                  <a:cs typeface="Wwin_Burmese"/>
                </a:rPr>
                <a:t>7</a:t>
              </a:r>
            </a:p>
          </p:txBody>
        </p:sp>
        <p:sp>
          <p:nvSpPr>
            <p:cNvPr id="768071" name="Line 109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18437" name="Text Box 109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3" name="Text Box 1097"/>
          <p:cNvSpPr txBox="1">
            <a:spLocks noChangeArrowheads="1"/>
          </p:cNvSpPr>
          <p:nvPr/>
        </p:nvSpPr>
        <p:spPr bwMode="auto">
          <a:xfrm>
            <a:off x="1781175" y="0"/>
            <a:ext cx="32781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800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ကမ္ဘာဦး ၃၇:၂ - ကမ္ဘာဦး ၅ဝ:၂၆ 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18439" name="Text Box 10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5" name="Rectangle 1099"/>
          <p:cNvSpPr>
            <a:spLocks noChangeArrowheads="1"/>
          </p:cNvSpPr>
          <p:nvPr/>
        </p:nvSpPr>
        <p:spPr bwMode="auto">
          <a:xfrm>
            <a:off x="8111309" y="6524546"/>
            <a:ext cx="30008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02</a:t>
            </a:r>
          </a:p>
        </p:txBody>
      </p:sp>
      <p:sp>
        <p:nvSpPr>
          <p:cNvPr id="18441" name="Text Box 1101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768078" name="Rectangle 1102"/>
          <p:cNvSpPr>
            <a:spLocks noChangeArrowheads="1"/>
          </p:cNvSpPr>
          <p:nvPr/>
        </p:nvSpPr>
        <p:spPr bwMode="auto">
          <a:xfrm>
            <a:off x="603249" y="3151188"/>
            <a:ext cx="3025775" cy="3052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my-MM" sz="44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ပုဂ္ဂိုလ်</a:t>
            </a:r>
            <a:r>
              <a:rPr lang="my-MM" sz="44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လေးဦးမှ </a:t>
            </a:r>
            <a:r>
              <a:rPr lang="my-MM" sz="4400" b="1" dirty="0">
                <a:solidFill>
                  <a:srgbClr val="EAEA16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ပထမ ပုဂ္ဂိုလ်</a:t>
            </a:r>
            <a:endParaRPr lang="en-US" sz="4400" b="1" dirty="0">
              <a:solidFill>
                <a:srgbClr val="EAEA16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5" name="Group 1108"/>
          <p:cNvGrpSpPr>
            <a:grpSpLocks/>
          </p:cNvGrpSpPr>
          <p:nvPr/>
        </p:nvGrpSpPr>
        <p:grpSpPr bwMode="auto">
          <a:xfrm>
            <a:off x="4265613" y="449265"/>
            <a:ext cx="3845696" cy="2179637"/>
            <a:chOff x="2687" y="402"/>
            <a:chExt cx="2240" cy="1373"/>
          </a:xfrm>
        </p:grpSpPr>
        <p:grpSp>
          <p:nvGrpSpPr>
            <p:cNvPr id="18445" name="Group 1106"/>
            <p:cNvGrpSpPr>
              <a:grpSpLocks/>
            </p:cNvGrpSpPr>
            <p:nvPr/>
          </p:nvGrpSpPr>
          <p:grpSpPr bwMode="auto">
            <a:xfrm>
              <a:off x="4119" y="402"/>
              <a:ext cx="808" cy="1373"/>
              <a:chOff x="4491" y="1825"/>
              <a:chExt cx="808" cy="1373"/>
            </a:xfrm>
          </p:grpSpPr>
          <p:sp>
            <p:nvSpPr>
              <p:cNvPr id="768081" name="AutoShape 1105"/>
              <p:cNvSpPr>
                <a:spLocks noChangeArrowheads="1"/>
              </p:cNvSpPr>
              <p:nvPr/>
            </p:nvSpPr>
            <p:spPr bwMode="auto">
              <a:xfrm>
                <a:off x="4493" y="1825"/>
                <a:ext cx="806" cy="1373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Wwin_Burmese"/>
                  <a:ea typeface="+mn-ea"/>
                  <a:cs typeface="Wwin_Burmese"/>
                </a:endParaRPr>
              </a:p>
            </p:txBody>
          </p:sp>
          <p:sp>
            <p:nvSpPr>
              <p:cNvPr id="768079" name="Rectangle 1103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1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my-MM" sz="2400" b="1" dirty="0">
                    <a:solidFill>
                      <a:srgbClr val="FFEA18"/>
                    </a:solidFill>
                    <a:effectLst/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တရားသူကြီးတစ်ဦးအုပ်ချူပ်ရမည်၊ </a:t>
                </a:r>
                <a:endParaRPr lang="en-US" sz="2400" b="1" dirty="0">
                  <a:solidFill>
                    <a:srgbClr val="FFEA18"/>
                  </a:solidFill>
                  <a:effectLst/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768080" name="Line 1104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83" name="Oval 1107"/>
          <p:cNvSpPr>
            <a:spLocks noChangeArrowheads="1"/>
          </p:cNvSpPr>
          <p:nvPr/>
        </p:nvSpPr>
        <p:spPr bwMode="auto">
          <a:xfrm>
            <a:off x="6584949" y="865188"/>
            <a:ext cx="1573213" cy="5778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8137525" y="3641725"/>
            <a:ext cx="99225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0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8073868" y="3487646"/>
            <a:ext cx="689290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900" b="1" dirty="0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088313" y="3800475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633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463676" y="332651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9591" name="Picture 23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4" name="Picture 26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5" name="Picture 27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6" name="Picture 28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7" name="Picture 29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225550" y="5345113"/>
            <a:ext cx="69294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တရားမှုရှိသလား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6347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349" name="Text Box 3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225550" y="228600"/>
            <a:ext cx="6929438" cy="156966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ဣ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သရေလနိုင်ငံနှင</a:t>
            </a: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့် 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 Numbers" panose="020B0502040204020203" pitchFamily="34" charset="0"/>
                <a:cs typeface="Pyidaungsu Numbers" panose="020B0502040204020203" pitchFamily="34" charset="0"/>
              </a:rPr>
              <a:t>အမေရိကန်နိုင်ငံ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2923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6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sz="28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...</a:t>
            </a: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my-MM" sz="28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ရှမေလအမျိုးသည် ဣသရေလအမျိုးအနွယ်ထက် နယ်မြေနှင့် စည်းစိမ်ချမ်းသာမှု ကောင်းချီးပိုခံစားရသည်။ ဝိညာဉ်ရေးရာ ကယ်တင်ခြင်းတွင်လည်း   </a:t>
            </a: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my-MM" sz="28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ရှမေလအမျိုး သာ</a:t>
            </a: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၍</a:t>
            </a:r>
            <a:r>
              <a:rPr lang="my-MM" sz="28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ခံစားရသည်။</a:t>
            </a:r>
            <a:r>
              <a:rPr lang="en-US" sz="36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8112125" y="36163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7362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7363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292350" y="550863"/>
            <a:ext cx="2519363" cy="742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The Everlasting Hatred: 		The Roots of Jihad,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7367" name="Text Box 29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8112125" y="36290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rgbClr val="1A0004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12125" y="3797613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8386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368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368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235325"/>
            <a:ext cx="5992812" cy="2431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သို့သော်ငြားလည်း ဘုရားသခင်၏ 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ဋ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ိညာဉ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သည်  ဣဇက်နှင့် သူ၏မျိုးစဉ်မျိုးဆက်အတွက်သာ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ဖြစ်သည်</a:t>
            </a:r>
            <a:r>
              <a:rPr lang="en-US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၊လောကီနှင့်ဆိုင်သော သရေလချမ်းသာမှုသည် </a:t>
            </a:r>
            <a:r>
              <a:rPr lang="my-MM" sz="2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ဝိဥာဉ်ရေးချမ်းသာမှု၌ ဘုရားခေါ်သောအခါ အထောက်အကူပြုရန်</a:t>
            </a:r>
            <a:r>
              <a:rPr lang="en-US" sz="2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ဖြစ်သည်။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itchFamily="-112" charset="0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[Emphasis added]</a:t>
            </a:r>
            <a:r>
              <a:rPr lang="en-US" sz="3200" b="1" dirty="0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</a:p>
        </p:txBody>
      </p:sp>
      <p:sp>
        <p:nvSpPr>
          <p:cNvPr id="58388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The Everlasting Hatred: 		The Roots of Jihad, 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2002, Pg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8392" name="Text Box 27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sz="24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...ဣရှမေလအမျိုးသည် ဣသရေလအမျိုးအနွယ်ထက် နယ်မြေနှင့် စည်းစိမ်ချမ်းသာမှု ကောင်းချီးပိုခံစားရသည်။ ဝိညာဉ်ရေးရာ ကယ်တင်ခြင်းတွင်လည်း   ဣရှမေလအမျိုး သာ၍ ခံစားရသည်။</a:t>
            </a:r>
            <a:r>
              <a:rPr lang="en-US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 </a:t>
            </a: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2292350" y="550863"/>
            <a:ext cx="2519363" cy="742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922463" y="385763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FFFFE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အဲခွာဘာ</a:t>
            </a:r>
            <a:endParaRPr lang="en-US" sz="1400" b="1" dirty="0">
              <a:solidFill>
                <a:srgbClr val="FFFFE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အီဂျစ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အီရတ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81525" y="1622395"/>
            <a:ext cx="14605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ဆီးရီးယား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64865" y="4865507"/>
            <a:ext cx="14605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ဆော်ဒီအာရေးဘီးယား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1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အာမန်</a:t>
            </a:r>
            <a:endParaRPr lang="en-US" sz="1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52672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2260600" y="5688013"/>
            <a:ext cx="5540375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ဣ</a:t>
            </a:r>
            <a:r>
              <a:rPr lang="en-US" sz="3200" b="1" dirty="0" err="1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ရှမေလနှင</a:t>
            </a:r>
            <a:r>
              <a:rPr lang="en-US" sz="32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my-MM" sz="32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ဣ</a:t>
            </a:r>
            <a:r>
              <a:rPr lang="en-US" sz="3200" b="1" dirty="0" err="1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ဇာက်တို</a:t>
            </a:r>
            <a:r>
              <a:rPr lang="en-US" sz="32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 </a:t>
            </a:r>
            <a:r>
              <a:rPr lang="en-US" sz="3200" b="1" dirty="0" err="1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ယနေ</a:t>
            </a:r>
            <a:r>
              <a:rPr lang="en-US" sz="3200" b="1" dirty="0">
                <a:solidFill>
                  <a:srgbClr val="EEFF4B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</a:t>
            </a:r>
            <a:endParaRPr lang="en-US" sz="3200" b="1" dirty="0">
              <a:solidFill>
                <a:srgbClr val="FFFF00"/>
              </a:solidFill>
              <a:effectLst/>
              <a:latin typeface="Wwin_Burmese1" pitchFamily="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171411" y="5100688"/>
            <a:ext cx="1193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18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အိုင်လတ်</a:t>
            </a:r>
            <a:r>
              <a:rPr lang="en-US" sz="2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054350" y="5492750"/>
            <a:ext cx="1193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အဲခွာဘာ</a:t>
            </a:r>
            <a:endParaRPr lang="en-US" sz="14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59430" name="Group 39"/>
          <p:cNvGrpSpPr>
            <a:grpSpLocks/>
          </p:cNvGrpSpPr>
          <p:nvPr/>
        </p:nvGrpSpPr>
        <p:grpSpPr bwMode="auto">
          <a:xfrm>
            <a:off x="1830950" y="811552"/>
            <a:ext cx="3074988" cy="3219450"/>
            <a:chOff x="1056" y="568"/>
            <a:chExt cx="1937" cy="2028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i="1" dirty="0" err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မြေထဲပင်လယ</a:t>
              </a:r>
              <a:r>
                <a:rPr lang="en-US" sz="1400" b="1" i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2400" b="1" i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လက်ဘနွန</a:t>
              </a: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3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i="1" dirty="0" err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ဂါလိလဲအိုင</a:t>
              </a:r>
              <a:r>
                <a:rPr lang="en-US" sz="1400" i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ဟိုင်ဖာ</a:t>
              </a:r>
              <a:endParaRPr lang="en-US" sz="18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endParaRP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နီတာယာ</a:t>
              </a:r>
              <a:endParaRPr lang="en-US" sz="24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endParaRP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ဂျော်ဒန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439" name="Rectangle 8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9440" name="Rectangle 81"/>
          <p:cNvSpPr>
            <a:spLocks noChangeArrowheads="1"/>
          </p:cNvSpPr>
          <p:nvPr/>
        </p:nvSpPr>
        <p:spPr bwMode="auto">
          <a:xfrm>
            <a:off x="8074025" y="3629025"/>
            <a:ext cx="103073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rgbClr val="1A0004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1200" b="1" dirty="0" err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f</a:t>
            </a:r>
            <a:endParaRPr lang="en-US" sz="1200" b="1" dirty="0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59441" name="Rectangle 82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442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546689" y="784919"/>
            <a:ext cx="5322887" cy="4651375"/>
            <a:chOff x="1619" y="560"/>
            <a:chExt cx="3353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2468" cy="291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my-MM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ဣ</a:t>
              </a:r>
              <a:r>
                <a:rPr lang="en-US" sz="24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ဇာက</a:t>
              </a:r>
              <a:r>
                <a:rPr lang="en-US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်၏ </a:t>
              </a:r>
              <a:r>
                <a:rPr lang="en-US" sz="24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အမျိုးအနွယ</a:t>
              </a:r>
              <a:r>
                <a:rPr lang="en-US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208632" y="2212801"/>
            <a:ext cx="6997700" cy="2574925"/>
            <a:chOff x="1352" y="-3515"/>
            <a:chExt cx="4408" cy="1622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91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lvl="0" algn="just">
                <a:spcBef>
                  <a:spcPct val="50000"/>
                </a:spcBef>
                <a:defRPr/>
              </a:pPr>
              <a:r>
                <a:rPr lang="my-MM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ဣ</a:t>
              </a:r>
              <a:r>
                <a:rPr lang="en-US" sz="24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မေလ</a:t>
              </a:r>
              <a:r>
                <a:rPr lang="en-US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၏ </a:t>
              </a:r>
              <a:r>
                <a:rPr lang="en-US" sz="24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အမျိုးအနွယ</a:t>
              </a:r>
              <a:r>
                <a:rPr lang="en-US" sz="24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5945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44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449" name="Text Box 99"/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9451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</a:rPr>
              <a:t>41</a:t>
            </a:r>
          </a:p>
        </p:txBody>
      </p:sp>
      <p:sp>
        <p:nvSpPr>
          <p:cNvPr id="6041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my-MM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ＭＳ Ｐゴシック" charset="0"/>
            </a:endParaRPr>
          </a:p>
        </p:txBody>
      </p:sp>
      <p:grpSp>
        <p:nvGrpSpPr>
          <p:cNvPr id="60420" name="Group 25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07610" name="Rectangle 26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+mn-cs"/>
                </a:rPr>
                <a:t>7</a:t>
              </a:r>
            </a:p>
          </p:txBody>
        </p:sp>
        <p:sp>
          <p:nvSpPr>
            <p:cNvPr id="707611" name="Line 27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851025" y="684213"/>
            <a:ext cx="5799138" cy="42052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dist="119812" dir="3479677" algn="ctr" rotWithShape="0">
                <a:schemeClr val="bg2"/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8" y="4054475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4068763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058988" y="998538"/>
            <a:ext cx="5008562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tmjA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[H\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uwdawmf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aumif;BuD;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wpfpdwfwpfydkif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;?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tvGefom,mvSyaomcgeef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bk&amp;m;uwdawmftarGtESpfrsm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Innwa" pitchFamily="2" charset="0"/>
                <a:ea typeface="ＭＳ Ｐゴシック" charset="0"/>
                <a:cs typeface="Times New Roman" pitchFamily="18" charset="0"/>
              </a:rPr>
              <a:t>;/</a:t>
            </a:r>
          </a:p>
        </p:txBody>
      </p:sp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7516813" y="2268538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7508875" y="2366963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7535863" y="22637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7546975" y="27654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7534275" y="2998788"/>
            <a:ext cx="8461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60431" name="Rectangle 16"/>
          <p:cNvSpPr>
            <a:spLocks noChangeArrowheads="1"/>
          </p:cNvSpPr>
          <p:nvPr/>
        </p:nvSpPr>
        <p:spPr bwMode="auto">
          <a:xfrm>
            <a:off x="7635875" y="277177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L - S - B</a:t>
            </a:r>
          </a:p>
        </p:txBody>
      </p:sp>
      <p:sp>
        <p:nvSpPr>
          <p:cNvPr id="60432" name="Rectangle 17"/>
          <p:cNvSpPr>
            <a:spLocks noChangeArrowheads="1"/>
          </p:cNvSpPr>
          <p:nvPr/>
        </p:nvSpPr>
        <p:spPr bwMode="auto">
          <a:xfrm>
            <a:off x="7527925" y="2554288"/>
            <a:ext cx="94138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WinInnwa" charset="0"/>
                <a:ea typeface="ＭＳ Ｐゴシック" charset="0"/>
                <a:cs typeface="Times New Roman" charset="0"/>
              </a:rPr>
              <a:t>a&amp;G;aumufjcif;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0433" name="Rectangle 18"/>
          <p:cNvSpPr>
            <a:spLocks noChangeArrowheads="1"/>
          </p:cNvSpPr>
          <p:nvPr/>
        </p:nvSpPr>
        <p:spPr bwMode="auto">
          <a:xfrm>
            <a:off x="7467600" y="2271713"/>
            <a:ext cx="901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Innwa" charset="0"/>
                <a:ea typeface="ＭＳ Ｐゴシック" charset="0"/>
                <a:cs typeface="Times New Roman" charset="0"/>
              </a:rPr>
              <a:t>tmNAH[H/ 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7526338" y="254793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7570788" y="323850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pic>
          <p:nvPicPr>
            <p:cNvPr id="28" name="Picture 5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y-MM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rPr>
                <a:t>ဗဟိုအစ္စရေးနိုင်ငံရှိ ဂျော်ဒန်မြစ်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046163" y="-30163"/>
            <a:ext cx="3101975" cy="641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ကမ္ဘာဦးကျမ်း ၁၃း၁ဝ-၁၁။ ယောရှုမှတ်စာ ၁၇း၁၆။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yidaungsu" panose="020B0502040204020203" pitchFamily="34" charset="0"/>
              <a:ea typeface="Times New Roman" pitchFamily="-107" charset="0"/>
              <a:cs typeface="Pyidaungsu" panose="020B0502040204020203" pitchFamily="34" charset="0"/>
            </a:endParaRPr>
          </a:p>
        </p:txBody>
      </p:sp>
      <p:sp>
        <p:nvSpPr>
          <p:cNvPr id="60438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198813" y="852488"/>
            <a:ext cx="1513234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1451" name="Rectangle 12"/>
          <p:cNvSpPr>
            <a:spLocks noChangeArrowheads="1"/>
          </p:cNvSpPr>
          <p:nvPr/>
        </p:nvSpPr>
        <p:spPr bwMode="auto">
          <a:xfrm>
            <a:off x="3652838" y="1546225"/>
            <a:ext cx="225061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3200" b="1" dirty="0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452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1453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36355"/>
            <a:ext cx="532196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1457" name="Group 19"/>
          <p:cNvGrpSpPr>
            <a:grpSpLocks/>
          </p:cNvGrpSpPr>
          <p:nvPr/>
        </p:nvGrpSpPr>
        <p:grpSpPr bwMode="auto">
          <a:xfrm>
            <a:off x="598488" y="2741613"/>
            <a:ext cx="2259012" cy="1446212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40147" y="5210036"/>
            <a:ext cx="7543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ကတိတော်နှင</a:t>
            </a:r>
            <a:r>
              <a:rPr lang="en-US" sz="36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ဆိုင်သော</a:t>
            </a:r>
            <a:r>
              <a:rPr lang="en-US" sz="36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ဆွေစဉ်မျိုးဆက</a:t>
            </a:r>
            <a:r>
              <a:rPr lang="en-US" sz="36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1468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371475"/>
            <a:ext cx="2603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ထွက</a:t>
            </a:r>
            <a:r>
              <a:rPr lang="en-US" sz="16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၂:၂၄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9618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ယာကုပ်သည</a:t>
            </a:r>
            <a:r>
              <a:rPr lang="en-US" sz="2800" b="1" dirty="0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800" b="1" dirty="0" err="1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ကတိတော်နှင</a:t>
            </a:r>
            <a:r>
              <a:rPr lang="en-US" sz="2800" b="1" dirty="0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800" b="1" dirty="0" err="1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ဆိုင်သော</a:t>
            </a:r>
            <a:r>
              <a:rPr lang="en-US" sz="2800" b="1" dirty="0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သားဖြစ်သည</a:t>
            </a:r>
            <a:r>
              <a:rPr lang="en-US" sz="2800" b="1" dirty="0">
                <a:solidFill>
                  <a:srgbClr val="68FFF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3600" b="1" dirty="0">
              <a:solidFill>
                <a:srgbClr val="68FFF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78" name="Rectangle 8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1479" name="Rectangle 82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1480" name="Rectangle 83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1481" name="Rectangle 84"/>
          <p:cNvSpPr>
            <a:spLocks noChangeArrowheads="1"/>
          </p:cNvSpPr>
          <p:nvPr/>
        </p:nvSpPr>
        <p:spPr bwMode="auto">
          <a:xfrm>
            <a:off x="8137525" y="36163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chemeClr val="bg2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61482" name="Rectangle 85"/>
          <p:cNvSpPr>
            <a:spLocks noChangeArrowheads="1"/>
          </p:cNvSpPr>
          <p:nvPr/>
        </p:nvSpPr>
        <p:spPr bwMode="auto">
          <a:xfrm>
            <a:off x="8004175" y="3432175"/>
            <a:ext cx="758220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61483" name="Rectangle 8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87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488" name="Text Box 93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1490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1491" name="Group 9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1497" name="Group 98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1499" name="Group 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1505" name="Group 1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01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174" name="Freeform 102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1506" name="Picture 103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519363"/>
            <a:ext cx="271420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b="1" i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၁၂:၁-၃</a:t>
            </a:r>
            <a:endParaRPr lang="en-US" sz="3200" b="1" i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5183" name="Text Box 111"/>
          <p:cNvSpPr txBox="1">
            <a:spLocks noChangeArrowheads="1"/>
          </p:cNvSpPr>
          <p:nvPr/>
        </p:nvSpPr>
        <p:spPr bwMode="auto">
          <a:xfrm rot="16163196">
            <a:off x="153988" y="4107190"/>
            <a:ext cx="1739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515184" name="Text Box 112"/>
          <p:cNvSpPr txBox="1">
            <a:spLocks noChangeArrowheads="1"/>
          </p:cNvSpPr>
          <p:nvPr/>
        </p:nvSpPr>
        <p:spPr bwMode="auto">
          <a:xfrm rot="16249288">
            <a:off x="709599" y="2207925"/>
            <a:ext cx="19478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15185" name="Text Box 113"/>
          <p:cNvSpPr txBox="1">
            <a:spLocks noChangeArrowheads="1"/>
          </p:cNvSpPr>
          <p:nvPr/>
        </p:nvSpPr>
        <p:spPr bwMode="auto">
          <a:xfrm rot="-5400000">
            <a:off x="944562" y="2249138"/>
            <a:ext cx="2225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5186" name="Text Box 114"/>
          <p:cNvSpPr txBox="1">
            <a:spLocks noChangeArrowheads="1"/>
          </p:cNvSpPr>
          <p:nvPr/>
        </p:nvSpPr>
        <p:spPr bwMode="auto">
          <a:xfrm rot="16185571">
            <a:off x="1373188" y="2359025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131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084513" y="938213"/>
            <a:ext cx="169597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6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132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21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709988" y="1603375"/>
            <a:ext cx="225061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3200" b="1" dirty="0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1326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2479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1328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1329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133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1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1332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3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4" name="Rectangle 22"/>
          <p:cNvSpPr>
            <a:spLocks noChangeArrowheads="1"/>
          </p:cNvSpPr>
          <p:nvPr/>
        </p:nvSpPr>
        <p:spPr bwMode="auto">
          <a:xfrm>
            <a:off x="4297363" y="3336355"/>
            <a:ext cx="532196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78133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7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1338" name="Text Box 26"/>
          <p:cNvSpPr txBox="1">
            <a:spLocks noChangeArrowheads="1"/>
          </p:cNvSpPr>
          <p:nvPr/>
        </p:nvSpPr>
        <p:spPr bwMode="auto">
          <a:xfrm>
            <a:off x="1790700" y="17015"/>
            <a:ext cx="333216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 ၃၅း၂၃-၂၆။ ကမ္ဘာ ၃၄း၁ </a:t>
            </a:r>
            <a:endParaRPr lang="en-US" sz="1800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2925" y="3507875"/>
            <a:ext cx="1225550" cy="762653"/>
            <a:chOff x="520" y="1832"/>
            <a:chExt cx="720" cy="560"/>
          </a:xfrm>
        </p:grpSpPr>
        <p:sp>
          <p:nvSpPr>
            <p:cNvPr id="781340" name="Oval 28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1" name="Text Box 29"/>
            <p:cNvSpPr txBox="1">
              <a:spLocks noChangeArrowheads="1"/>
            </p:cNvSpPr>
            <p:nvPr/>
          </p:nvSpPr>
          <p:spPr bwMode="auto">
            <a:xfrm>
              <a:off x="624" y="1832"/>
              <a:ext cx="616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</a:t>
              </a:r>
              <a:endPara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781343" name="Oval 31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4" name="Text Box 32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781346" name="Oval 34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7" name="Text Box 35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781349" name="Oval 37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0" name="Text Box 38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781352" name="Oval 40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3" name="Text Box 41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781355" name="Oval 43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6" name="Text Box 44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781358" name="Oval 46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9" name="Text Box 47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781361" name="Oval 49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2" name="Text Box 50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781364" name="Oval 52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5" name="Text Box 53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781367" name="Oval 55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8" name="Text Box 56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1370" name="Oval 58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1" name="Text Box 59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781373" name="Oval 61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4" name="Text Box 62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781376" name="Oval 64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7" name="Text Box 65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FFFF00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781378" name="Freeform 6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79" name="AutoShape 6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0" name="Rectangle 6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1" name="AutoShape 6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2" name="Line 7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3" name="Line 7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4" name="Rectangle 7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09" name="Rectangle 7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2510" name="Rectangle 74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2511" name="Rectangle 75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2512" name="Rectangle 76"/>
          <p:cNvSpPr>
            <a:spLocks noChangeArrowheads="1"/>
          </p:cNvSpPr>
          <p:nvPr/>
        </p:nvSpPr>
        <p:spPr bwMode="auto">
          <a:xfrm>
            <a:off x="8124825" y="36290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050" b="1" dirty="0">
              <a:solidFill>
                <a:schemeClr val="bg2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62513" name="Rectangle 77"/>
          <p:cNvSpPr>
            <a:spLocks noChangeArrowheads="1"/>
          </p:cNvSpPr>
          <p:nvPr/>
        </p:nvSpPr>
        <p:spPr bwMode="auto">
          <a:xfrm>
            <a:off x="8004174" y="3432176"/>
            <a:ext cx="95971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62514" name="Rectangle 7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1391" name="Line 7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2" name="Line 8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3" name="Line 8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18" name="Text Box 8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1395" name="Rectangle 8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2520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2521" name="Group 8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2527" name="Group 8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2529" name="Group 8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535" name="Group 8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1401" name="Freeform 89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402" name="Freeform 90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2536" name="Picture 9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1404" name="Freeform 92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5" name="Freeform 93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6" name="Freeform 94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7" name="Freeform 95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8" name="Freeform 96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1409" name="Rectangle 97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1410" name="Rectangle 98"/>
          <p:cNvSpPr>
            <a:spLocks noChangeArrowheads="1"/>
          </p:cNvSpPr>
          <p:nvPr/>
        </p:nvSpPr>
        <p:spPr bwMode="auto">
          <a:xfrm>
            <a:off x="5983288" y="2519363"/>
            <a:ext cx="271420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b="1" i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၁၂:၁-၃</a:t>
            </a:r>
            <a:endParaRPr lang="en-US" sz="3200" b="1" i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1411" name="Text Box 99"/>
          <p:cNvSpPr txBox="1">
            <a:spLocks noChangeArrowheads="1"/>
          </p:cNvSpPr>
          <p:nvPr/>
        </p:nvSpPr>
        <p:spPr bwMode="auto">
          <a:xfrm rot="16163196">
            <a:off x="92075" y="1569750"/>
            <a:ext cx="1739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rPr>
              <a:t>အာဗြဟံ</a:t>
            </a:r>
            <a:endParaRPr lang="en-U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81412" name="Text Box 100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1413" name="Text Box 101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1414" name="Text Box 102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084513" y="938213"/>
            <a:ext cx="153086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2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 dirty="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3709988" y="1603375"/>
            <a:ext cx="225061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3200" b="1" dirty="0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3499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3500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3503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6421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8" name="Rectangle 16"/>
          <p:cNvSpPr>
            <a:spLocks noChangeArrowheads="1"/>
          </p:cNvSpPr>
          <p:nvPr/>
        </p:nvSpPr>
        <p:spPr bwMode="auto">
          <a:xfrm>
            <a:off x="4297363" y="3336355"/>
            <a:ext cx="631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11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27289"/>
            <a:ext cx="333216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 ၃၅း၂၃-၂၆။ ကမ္ဘာ ၃၄း၁ </a:t>
            </a:r>
            <a:endParaRPr lang="en-US" sz="1800" b="1" dirty="0">
              <a:solidFill>
                <a:schemeClr val="tx1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13" name="Group 21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85138" y="34575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33" name="Rectangle 16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3534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3535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3536" name="Rectangle 168"/>
          <p:cNvSpPr>
            <a:spLocks noChangeArrowheads="1"/>
          </p:cNvSpPr>
          <p:nvPr/>
        </p:nvSpPr>
        <p:spPr bwMode="auto">
          <a:xfrm>
            <a:off x="8120063" y="3641725"/>
            <a:ext cx="1043554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</a:t>
            </a:r>
            <a:r>
              <a:rPr lang="en-US" sz="105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်ါ်</a:t>
            </a:r>
            <a:endParaRPr lang="en-US" sz="1200" b="1" dirty="0">
              <a:solidFill>
                <a:schemeClr val="bg2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63537" name="Rectangle 169"/>
          <p:cNvSpPr>
            <a:spLocks noChangeArrowheads="1"/>
          </p:cNvSpPr>
          <p:nvPr/>
        </p:nvSpPr>
        <p:spPr bwMode="auto">
          <a:xfrm>
            <a:off x="8016875" y="3381375"/>
            <a:ext cx="949325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3538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42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3544" name="Text Box 22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3545" name="Group 226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3552" name="Group 227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3554" name="Group 2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3560" name="Group 2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22" name="Freeform 230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423" name="Freeform 231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3561" name="Picture 232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4425" name="Freeform 233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6" name="Freeform 234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7" name="Freeform 235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8" name="Freeform 236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9" name="Freeform 237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4430" name="Rectangle 23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57888" y="2481263"/>
            <a:ext cx="271420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b="1" i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၁၂:၁-၃</a:t>
            </a:r>
            <a:endParaRPr lang="en-US" sz="3200" b="1" i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64433" name="Oval 241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434" name="Text Box 242"/>
          <p:cNvSpPr txBox="1">
            <a:spLocks noChangeArrowheads="1"/>
          </p:cNvSpPr>
          <p:nvPr/>
        </p:nvSpPr>
        <p:spPr bwMode="auto">
          <a:xfrm rot="16163196">
            <a:off x="149225" y="1580248"/>
            <a:ext cx="173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3600" b="1" dirty="0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 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264435" name="Text Box 243"/>
          <p:cNvSpPr txBox="1">
            <a:spLocks noChangeArrowheads="1"/>
          </p:cNvSpPr>
          <p:nvPr/>
        </p:nvSpPr>
        <p:spPr bwMode="auto">
          <a:xfrm rot="16249288">
            <a:off x="620713" y="2009308"/>
            <a:ext cx="2065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64436" name="Text Box 244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264437" name="Text Box 245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4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5" name="Rectangle 1027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2340" name="Rectangle 1028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1" name="AutoShape 1029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2" name="Rectangle 103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9" name="Rectangle 1031"/>
          <p:cNvSpPr>
            <a:spLocks noChangeArrowheads="1"/>
          </p:cNvSpPr>
          <p:nvPr/>
        </p:nvSpPr>
        <p:spPr bwMode="auto">
          <a:xfrm>
            <a:off x="3198813" y="852488"/>
            <a:ext cx="1684756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b="1" dirty="0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2344" name="Line 1032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5" name="Line 1033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6" name="Rectangle 1034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4523" name="Rectangle 1035"/>
          <p:cNvSpPr>
            <a:spLocks noChangeArrowheads="1"/>
          </p:cNvSpPr>
          <p:nvPr/>
        </p:nvSpPr>
        <p:spPr bwMode="auto">
          <a:xfrm>
            <a:off x="3652838" y="1546225"/>
            <a:ext cx="225061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r>
              <a:rPr lang="en-US" sz="3200" b="1" dirty="0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4524" name="Rectangle 1036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4525" name="Rectangle 1037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82350" name="Rectangle 1038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2351" name="Rectangle 1039"/>
          <p:cNvSpPr>
            <a:spLocks noChangeArrowheads="1"/>
          </p:cNvSpPr>
          <p:nvPr/>
        </p:nvSpPr>
        <p:spPr bwMode="auto">
          <a:xfrm>
            <a:off x="4297363" y="3326081"/>
            <a:ext cx="532196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782352" name="Rectangle 104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29" name="Group 1041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2354" name="Rectangle 1042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2355" name="Rectangle 1043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2356" name="Line 1044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7" name="Line 1045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8" name="Line 1046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9" name="Rectangle 10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2360" name="Line 104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5" name="Text Box 10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2369" name="Text Box 1057"/>
          <p:cNvSpPr txBox="1">
            <a:spLocks noChangeArrowheads="1"/>
          </p:cNvSpPr>
          <p:nvPr/>
        </p:nvSpPr>
        <p:spPr bwMode="auto">
          <a:xfrm>
            <a:off x="1793875" y="19262"/>
            <a:ext cx="26035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၃၅:၂၄</a:t>
            </a:r>
            <a:endParaRPr lang="en-US" sz="1800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2371" name="Freeform 105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2" name="AutoShape 106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3" name="Rectangle 106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4" name="AutoShape 106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5" name="Line 106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6" name="Line 106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7" name="Rectangle 106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44" name="Rectangle 106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4545" name="Rectangle 1067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4546" name="Rectangle 1068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4547" name="Rectangle 1069"/>
          <p:cNvSpPr>
            <a:spLocks noChangeArrowheads="1"/>
          </p:cNvSpPr>
          <p:nvPr/>
        </p:nvSpPr>
        <p:spPr bwMode="auto">
          <a:xfrm>
            <a:off x="8137525" y="36163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200" b="1" dirty="0">
              <a:solidFill>
                <a:schemeClr val="bg2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64548" name="Rectangle 1070"/>
          <p:cNvSpPr>
            <a:spLocks noChangeArrowheads="1"/>
          </p:cNvSpPr>
          <p:nvPr/>
        </p:nvSpPr>
        <p:spPr bwMode="auto">
          <a:xfrm>
            <a:off x="8004175" y="3432175"/>
            <a:ext cx="84157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r>
              <a:rPr lang="en-US" sz="18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64549" name="Rectangle 107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2384" name="Line 10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5" name="Line 10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6" name="Line 10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53" name="Text Box 10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4554" name="Text Box 1076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782389" name="Rectangle 10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4556" name="Text Box 10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4557" name="Group 1079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4568" name="Group 1080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4570" name="Group 108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4576" name="Group 108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2395" name="Freeform 1083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396" name="Freeform 1084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4577" name="Picture 108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2398" name="Freeform 1086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399" name="Freeform 1087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0" name="Freeform 1088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1" name="Freeform 1089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2" name="Freeform 1090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2403" name="Rectangle 1091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2404" name="Rectangle 1092"/>
          <p:cNvSpPr>
            <a:spLocks noChangeArrowheads="1"/>
          </p:cNvSpPr>
          <p:nvPr/>
        </p:nvSpPr>
        <p:spPr bwMode="auto">
          <a:xfrm>
            <a:off x="5983288" y="2519363"/>
            <a:ext cx="271420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b="1" i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3200" b="1" i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၁၂:၁-၃</a:t>
            </a:r>
            <a:endParaRPr lang="en-US" sz="3200" b="1" i="1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2405" name="Text Box 1093"/>
          <p:cNvSpPr txBox="1">
            <a:spLocks noChangeArrowheads="1"/>
          </p:cNvSpPr>
          <p:nvPr/>
        </p:nvSpPr>
        <p:spPr bwMode="auto">
          <a:xfrm>
            <a:off x="5283200" y="4344988"/>
            <a:ext cx="23495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ယောသပ</a:t>
            </a:r>
            <a:r>
              <a:rPr lang="en-US" sz="44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5400" b="1" dirty="0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782406" name="Oval 1094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61" name="Group 1095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2408" name="Oval 1096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2409" name="Text Box 1097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  <a:endParaRPr lang="en-US" sz="3200" b="1">
                <a:solidFill>
                  <a:srgbClr val="FFFF00"/>
                </a:solidFill>
                <a:effectLst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2410" name="Text Box 1098"/>
          <p:cNvSpPr txBox="1">
            <a:spLocks noChangeArrowheads="1"/>
          </p:cNvSpPr>
          <p:nvPr/>
        </p:nvSpPr>
        <p:spPr bwMode="auto">
          <a:xfrm rot="16163196">
            <a:off x="153988" y="3584903"/>
            <a:ext cx="1739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8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82411" name="Text Box 1099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2412" name="Text Box 1100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2413" name="Text Box 1101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4135440" y="428625"/>
            <a:ext cx="1362075" cy="2708275"/>
            <a:chOff x="2602" y="344"/>
            <a:chExt cx="858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58" y="1278"/>
              <a:ext cx="438" cy="60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39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2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အပြစ</a:t>
              </a:r>
              <a:r>
                <a:rPr lang="en-US" sz="11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5840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64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သတင်းကောင်း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5841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368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5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မိသားစု</a:t>
              </a:r>
              <a:endParaRPr lang="en-US" sz="1050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5842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6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လူသတ်သမား</a:t>
              </a:r>
              <a:r>
                <a:rPr lang="en-US" sz="1400" b="1" dirty="0">
                  <a:solidFill>
                    <a:schemeClr val="bg2"/>
                  </a:solidFill>
                  <a:effectLst/>
                  <a:latin typeface="Wwin_Burmese1" charset="0"/>
                </a:rPr>
                <a:t> </a:t>
              </a:r>
            </a:p>
          </p:txBody>
        </p:sp>
        <p:sp>
          <p:nvSpPr>
            <p:cNvPr id="65843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7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5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သက်တံ့ရောင</a:t>
              </a:r>
              <a:r>
                <a:rPr lang="en-US" sz="105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65844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49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ရဲတိုက်ကြီး</a:t>
              </a:r>
              <a:endParaRPr lang="en-US" sz="105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5845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6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r>
                <a:rPr lang="en-US" sz="1400" b="1" dirty="0">
                  <a:solidFill>
                    <a:schemeClr val="bg2"/>
                  </a:solidFill>
                  <a:effectLst/>
                  <a:latin typeface="WinInnwa" charset="0"/>
                </a:rPr>
                <a:t>/ </a:t>
              </a:r>
            </a:p>
          </p:txBody>
        </p:sp>
        <p:sp>
          <p:nvSpPr>
            <p:cNvPr id="65846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36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လူသား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50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5851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5852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5853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71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my-MM" sz="9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ရွေးခေါ်တော်မူခြင်း။ </a:t>
              </a:r>
              <a:endParaRPr lang="en-US" sz="9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5854" name="Rectangle 31"/>
            <p:cNvSpPr>
              <a:spLocks noChangeArrowheads="1"/>
            </p:cNvSpPr>
            <p:nvPr/>
          </p:nvSpPr>
          <p:spPr bwMode="auto">
            <a:xfrm>
              <a:off x="2693" y="1294"/>
              <a:ext cx="45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5855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5584" name="Picture 8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3" name="Picture 13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3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4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7795" name="Rectangle 1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dirty="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67797" name="Line 149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8" name="Rectangle 15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588935"/>
            <a:ext cx="511175" cy="3549111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701507" y="5634831"/>
            <a:ext cx="9667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668963" y="4465638"/>
            <a:ext cx="968375" cy="4794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01100" y="2138766"/>
            <a:ext cx="511175" cy="412254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5669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82" name="Rectangle 193"/>
          <p:cNvSpPr>
            <a:spLocks noChangeArrowheads="1"/>
          </p:cNvSpPr>
          <p:nvPr/>
        </p:nvSpPr>
        <p:spPr bwMode="auto">
          <a:xfrm>
            <a:off x="4276725" y="3416300"/>
            <a:ext cx="81753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chemeClr val="bg2"/>
                </a:solidFill>
                <a:effectLst/>
                <a:latin typeface="WinInnwa" charset="0"/>
              </a:rPr>
              <a:t> 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5" name="Rectangle 206"/>
          <p:cNvSpPr>
            <a:spLocks noChangeArrowheads="1"/>
          </p:cNvSpPr>
          <p:nvPr/>
        </p:nvSpPr>
        <p:spPr bwMode="auto">
          <a:xfrm>
            <a:off x="6523038" y="3213100"/>
            <a:ext cx="768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 dirty="0">
                <a:solidFill>
                  <a:schemeClr val="bg2"/>
                </a:solidFill>
                <a:effectLst/>
                <a:latin typeface="Wwin_Burmese1" charset="0"/>
              </a:rPr>
              <a:t>zrf;qD;/ 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9" name="Rectangle 210"/>
          <p:cNvSpPr>
            <a:spLocks noChangeArrowheads="1"/>
          </p:cNvSpPr>
          <p:nvPr/>
        </p:nvSpPr>
        <p:spPr bwMode="auto">
          <a:xfrm>
            <a:off x="6599333" y="4463184"/>
            <a:ext cx="811118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4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000" b="1" dirty="0">
              <a:solidFill>
                <a:schemeClr val="bg2"/>
              </a:solidFill>
              <a:effectLst/>
              <a:latin typeface="WinInnwa" charset="0"/>
            </a:endParaRP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06" name="Rectangle 217"/>
          <p:cNvSpPr>
            <a:spLocks noChangeArrowheads="1"/>
          </p:cNvSpPr>
          <p:nvPr/>
        </p:nvSpPr>
        <p:spPr bwMode="auto">
          <a:xfrm>
            <a:off x="6610350" y="5102225"/>
            <a:ext cx="70211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2400" b="1" dirty="0">
              <a:solidFill>
                <a:schemeClr val="bg2"/>
              </a:solidFill>
              <a:effectLst/>
              <a:latin typeface="WinInnwa" charset="0"/>
            </a:endParaRP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6" name="Rectangle 227"/>
          <p:cNvSpPr>
            <a:spLocks noChangeArrowheads="1"/>
          </p:cNvSpPr>
          <p:nvPr/>
        </p:nvSpPr>
        <p:spPr bwMode="auto">
          <a:xfrm>
            <a:off x="6570663" y="561975"/>
            <a:ext cx="6684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မင်းမဲ</a:t>
            </a:r>
            <a:r>
              <a:rPr lang="en-US" sz="18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9" name="Rectangle 230"/>
          <p:cNvSpPr>
            <a:spLocks noChangeArrowheads="1"/>
          </p:cNvSpPr>
          <p:nvPr/>
        </p:nvSpPr>
        <p:spPr bwMode="auto">
          <a:xfrm>
            <a:off x="6580188" y="1266825"/>
            <a:ext cx="66845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မင်းစံ</a:t>
            </a:r>
            <a:endParaRPr lang="en-US" sz="1800" b="1" dirty="0">
              <a:solidFill>
                <a:schemeClr val="bg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2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30303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1600" b="1" dirty="0">
              <a:solidFill>
                <a:srgbClr val="030303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7" name="Rectangle 238"/>
          <p:cNvSpPr>
            <a:spLocks noChangeArrowheads="1"/>
          </p:cNvSpPr>
          <p:nvPr/>
        </p:nvSpPr>
        <p:spPr bwMode="auto">
          <a:xfrm>
            <a:off x="4318000" y="4257675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1200" b="1" dirty="0">
              <a:solidFill>
                <a:schemeClr val="bg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3994150" y="463550"/>
            <a:ext cx="1612900" cy="13668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59489" y="1858964"/>
            <a:ext cx="1727200" cy="14779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46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5747" name="Rectangle 25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5748" name="Rectangle 260"/>
          <p:cNvSpPr>
            <a:spLocks noChangeArrowheads="1"/>
          </p:cNvSpPr>
          <p:nvPr/>
        </p:nvSpPr>
        <p:spPr bwMode="auto">
          <a:xfrm>
            <a:off x="8340725" y="4297363"/>
            <a:ext cx="3667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Burmese" charset="0"/>
              </a:rPr>
              <a:t>12</a:t>
            </a:r>
          </a:p>
        </p:txBody>
      </p:sp>
      <p:sp>
        <p:nvSpPr>
          <p:cNvPr id="65749" name="Rectangle 261"/>
          <p:cNvSpPr>
            <a:spLocks noChangeArrowheads="1"/>
          </p:cNvSpPr>
          <p:nvPr/>
        </p:nvSpPr>
        <p:spPr bwMode="auto">
          <a:xfrm>
            <a:off x="8150225" y="3629025"/>
            <a:ext cx="1030730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5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ရွေးကောက်ခြင်း</a:t>
            </a:r>
            <a:endParaRPr lang="en-US" sz="1200" b="1" dirty="0">
              <a:solidFill>
                <a:schemeClr val="bg2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65750" name="Rectangle 262"/>
          <p:cNvSpPr>
            <a:spLocks noChangeArrowheads="1"/>
          </p:cNvSpPr>
          <p:nvPr/>
        </p:nvSpPr>
        <p:spPr bwMode="auto">
          <a:xfrm>
            <a:off x="8004175" y="3432175"/>
            <a:ext cx="77264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4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5751" name="Rectangle 26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7988300" y="4191000"/>
            <a:ext cx="846138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5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1-35</a:t>
            </a:r>
            <a:r>
              <a:rPr lang="en-US" sz="2800" b="1" dirty="0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59350" y="2986088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8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5760" name="Group 329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5771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5811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13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19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20" name="Picture 28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12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 dirty="0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 dirty="0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2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579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01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07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08" name="Picture 29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0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3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5787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89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95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96" name="Picture 30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88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4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5775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77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83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84" name="Picture 32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7978" name="Text Box 330"/>
          <p:cNvSpPr txBox="1">
            <a:spLocks noChangeArrowheads="1"/>
          </p:cNvSpPr>
          <p:nvPr/>
        </p:nvSpPr>
        <p:spPr bwMode="auto">
          <a:xfrm rot="-5400000">
            <a:off x="350044" y="1470789"/>
            <a:ext cx="186848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2000" b="1" dirty="0">
              <a:solidFill>
                <a:srgbClr val="00FF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7979" name="Rectangle 331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dirty="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65763" name="Rectangle 332"/>
          <p:cNvSpPr>
            <a:spLocks noChangeArrowheads="1"/>
          </p:cNvSpPr>
          <p:nvPr/>
        </p:nvSpPr>
        <p:spPr bwMode="auto">
          <a:xfrm rot="-5362446">
            <a:off x="2026859" y="2004499"/>
            <a:ext cx="8992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600" b="1" dirty="0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900" b="1" dirty="0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5764" name="Rectangle 333"/>
          <p:cNvSpPr>
            <a:spLocks noChangeArrowheads="1"/>
          </p:cNvSpPr>
          <p:nvPr/>
        </p:nvSpPr>
        <p:spPr bwMode="auto">
          <a:xfrm rot="-5400000">
            <a:off x="2478881" y="1838783"/>
            <a:ext cx="118903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20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2000" b="1" dirty="0">
              <a:solidFill>
                <a:srgbClr val="00FF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7983" name="Rectangle 335"/>
          <p:cNvSpPr>
            <a:spLocks noChangeArrowheads="1"/>
          </p:cNvSpPr>
          <p:nvPr/>
        </p:nvSpPr>
        <p:spPr bwMode="auto">
          <a:xfrm rot="-5400000">
            <a:off x="3050126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84" name="Text Box 336"/>
          <p:cNvSpPr txBox="1">
            <a:spLocks noChangeArrowheads="1"/>
          </p:cNvSpPr>
          <p:nvPr/>
        </p:nvSpPr>
        <p:spPr bwMode="auto">
          <a:xfrm rot="-5400000">
            <a:off x="2976465" y="861803"/>
            <a:ext cx="147161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2000" b="1" dirty="0">
              <a:solidFill>
                <a:srgbClr val="FFFF66"/>
              </a:solidFill>
              <a:effectLst/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67985" name="Text Box 337"/>
          <p:cNvSpPr txBox="1">
            <a:spLocks noChangeArrowheads="1"/>
          </p:cNvSpPr>
          <p:nvPr/>
        </p:nvSpPr>
        <p:spPr bwMode="auto">
          <a:xfrm rot="-5388536">
            <a:off x="2650213" y="3866683"/>
            <a:ext cx="196691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16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ပုဂ္ဂိုလ်လေးဦး</a:t>
            </a:r>
            <a:endParaRPr lang="en-US" sz="2400" b="1" dirty="0">
              <a:solidFill>
                <a:srgbClr val="FFFF66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7986" name="Text Box 338"/>
          <p:cNvSpPr txBox="1">
            <a:spLocks noChangeArrowheads="1"/>
          </p:cNvSpPr>
          <p:nvPr/>
        </p:nvSpPr>
        <p:spPr bwMode="auto">
          <a:xfrm rot="-5400000">
            <a:off x="4986794" y="1356092"/>
            <a:ext cx="242728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ဖြစ်စဉ</a:t>
            </a:r>
            <a:r>
              <a:rPr lang="en-US" sz="24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၃ </a:t>
            </a: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ရပ</a:t>
            </a:r>
            <a:r>
              <a:rPr lang="en-US" sz="24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667987" name="Text Box 339"/>
          <p:cNvSpPr txBox="1">
            <a:spLocks noChangeArrowheads="1"/>
          </p:cNvSpPr>
          <p:nvPr/>
        </p:nvSpPr>
        <p:spPr bwMode="auto">
          <a:xfrm rot="-5385664">
            <a:off x="5584825" y="4352925"/>
            <a:ext cx="1149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qdwfNidrf</a:t>
            </a:r>
            <a:r>
              <a:rPr lang="en-US" sz="500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7988" name="Text Box 340"/>
          <p:cNvSpPr txBox="1">
            <a:spLocks noChangeArrowheads="1"/>
          </p:cNvSpPr>
          <p:nvPr/>
        </p:nvSpPr>
        <p:spPr bwMode="auto">
          <a:xfrm rot="-5400000">
            <a:off x="5576094" y="5622131"/>
            <a:ext cx="11112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a,&amp;SI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5763" y="5254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363971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8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နေဗောတောင်</a:t>
            </a:r>
            <a:endParaRPr lang="en-US" sz="18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49787" y="3024232"/>
            <a:ext cx="15208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20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6132513" y="5259388"/>
            <a:ext cx="243840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ပါးရှားပင်လယ်ကွေ့</a:t>
            </a:r>
            <a:endParaRPr lang="en-US" sz="20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6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ဂါလိလဲအိုင် </a:t>
            </a:r>
            <a:endParaRPr lang="en-US" sz="16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78100" y="5265738"/>
            <a:ext cx="2225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sz="3200" b="1" dirty="0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0" y="0"/>
            <a:ext cx="1751013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my-MM" sz="18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အဆင့်ဆင့်ပိုင်းခြားလေ့လာခြင်း။ </a:t>
            </a:r>
            <a:endParaRPr lang="en-US" sz="18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my-MM" sz="18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sz="2400" b="1" dirty="0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035050"/>
            <a:ext cx="8096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1277938" cy="110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ဥဖရတ</a:t>
            </a:r>
            <a:r>
              <a:rPr lang="en-US" sz="24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1227804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ခါရန်မြို့</a:t>
            </a:r>
            <a:endParaRPr lang="en-US" sz="20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6461125" y="1149350"/>
            <a:ext cx="26828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နိနဝေမြို့ အာဆီးရီးယား </a:t>
            </a:r>
            <a:endParaRPr lang="en-US" sz="20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71758" y="2705817"/>
            <a:ext cx="128240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8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ဂင်္နေသရက် </a:t>
            </a:r>
            <a:endParaRPr lang="en-US" sz="16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51193" y="3078163"/>
            <a:ext cx="2856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2667709" y="50117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4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သိနာတောင်</a:t>
            </a:r>
            <a:endParaRPr lang="en-US" sz="24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342195" y="4081463"/>
            <a:ext cx="132087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8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အဲဂုတ္တုပြည် </a:t>
            </a:r>
            <a:endParaRPr lang="en-US" sz="18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win_Burmese"/>
              <a:ea typeface="+mn-ea"/>
              <a:cs typeface="Wwin_Burmese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473909" y="4772025"/>
            <a:ext cx="11926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  <a:r>
              <a:rPr lang="my-MM" sz="20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ကာဒေရှ </a:t>
            </a:r>
            <a:endParaRPr lang="en-US" sz="20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503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my-MM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 ၁၅း၁၈ </a:t>
            </a:r>
            <a:endParaRPr lang="en-US" sz="1600" b="1" dirty="0">
              <a:solidFill>
                <a:srgbClr val="FFFFFF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504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066925" y="973138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solidFill>
              <a:srgbClr val="000000"/>
            </a:solidFill>
            <a:ln w="57150" cap="flat" cmpd="sng">
              <a:noFill/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9521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 dirty="0">
                  <a:solidFill>
                    <a:srgbClr val="000000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Wwin_Burmese"/>
                  <a:ea typeface="Arial Black"/>
                  <a:cs typeface="Wwin_Burmese"/>
                </a:rPr>
                <a:t>Fertile Crescent</a:t>
              </a:r>
            </a:p>
          </p:txBody>
        </p:sp>
      </p:grp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48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အစပြုရာအရပ်</a:t>
            </a:r>
            <a:endParaRPr lang="en-US" sz="4800" b="1" dirty="0">
              <a:solidFill>
                <a:srgbClr val="FFFF66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694113" y="-1395413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2073" y="6509158"/>
            <a:ext cx="33855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Wwin_Burmese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19517" name="Text Box 112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1</a:t>
            </a:r>
          </a:p>
        </p:txBody>
      </p:sp>
      <p:sp>
        <p:nvSpPr>
          <p:cNvPr id="19519" name="Rectangle 118"/>
          <p:cNvSpPr>
            <a:spLocks noChangeArrowheads="1"/>
          </p:cNvSpPr>
          <p:nvPr/>
        </p:nvSpPr>
        <p:spPr bwMode="auto">
          <a:xfrm>
            <a:off x="2267008" y="1544619"/>
            <a:ext cx="2917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my-MM" sz="2800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စိုပြေစိမ်းလန်းသော လခြမ်းအရပ်ဒေသ</a:t>
            </a:r>
            <a:endParaRPr lang="en-US" sz="4400" dirty="0">
              <a:solidFill>
                <a:srgbClr val="FFFFFF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1838324" y="1106490"/>
            <a:ext cx="210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  <a:r>
              <a:rPr lang="my-MM" sz="24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မြေထဲပင်လယ်</a:t>
            </a:r>
            <a:endParaRPr lang="en-US" sz="2400" b="1" dirty="0">
              <a:solidFill>
                <a:srgbClr val="FFEA18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/>
          </p:cNvSpPr>
          <p:nvPr/>
        </p:nvSpPr>
        <p:spPr bwMode="auto">
          <a:xfrm>
            <a:off x="748604" y="1999023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ပုဂ္ဂိုလ်</a:t>
            </a:r>
            <a:r>
              <a:rPr lang="en-US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လေးဦး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မှ 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ဒုတိယ</a:t>
            </a: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783364" name="Rectangle 4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783365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833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83370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 rot="-5315466">
            <a:off x="3663950" y="2483178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600" dirty="0">
              <a:solidFill>
                <a:schemeClr val="tx2"/>
              </a:solidFill>
              <a:effectLst/>
              <a:latin typeface="WinInnwa" charset="0"/>
              <a:cs typeface="Times New Roman" charset="0"/>
            </a:endParaRP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4800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3373" name="Text Box 13"/>
          <p:cNvSpPr txBox="1">
            <a:spLocks noChangeArrowheads="1"/>
          </p:cNvSpPr>
          <p:nvPr/>
        </p:nvSpPr>
        <p:spPr bwMode="auto">
          <a:xfrm rot="-5224306">
            <a:off x="5729287" y="2690813"/>
            <a:ext cx="197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sz="36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 rot="-5353635">
            <a:off x="6659563" y="2587337"/>
            <a:ext cx="170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32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/>
          </p:cNvSpPr>
          <p:nvPr/>
        </p:nvSpPr>
        <p:spPr bwMode="auto">
          <a:xfrm>
            <a:off x="748604" y="1999023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ပုဂ္ဂိုလ်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လေးဦး</a:t>
            </a: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မ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ှ 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ဒုတိယ</a:t>
            </a: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783364" name="Rectangle 4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dirty="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 dirty="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 dirty="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783365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833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83370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 rot="-5315466">
            <a:off x="3663950" y="2483178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600" dirty="0">
              <a:solidFill>
                <a:schemeClr val="tx2"/>
              </a:solidFill>
              <a:effectLst/>
              <a:latin typeface="WinInnwa" charset="0"/>
              <a:cs typeface="Times New Roman" charset="0"/>
            </a:endParaRP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4800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3373" name="Text Box 13"/>
          <p:cNvSpPr txBox="1">
            <a:spLocks noChangeArrowheads="1"/>
          </p:cNvSpPr>
          <p:nvPr/>
        </p:nvSpPr>
        <p:spPr bwMode="auto">
          <a:xfrm rot="-5224306">
            <a:off x="5729287" y="2690813"/>
            <a:ext cx="197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sz="360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 rot="-5353635">
            <a:off x="6659563" y="2587337"/>
            <a:ext cx="170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32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411538" y="4756150"/>
            <a:ext cx="4457700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r>
              <a:rPr lang="ja-JP" altLang="en-US" sz="6000" b="1" i="1" dirty="0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en-US" altLang="ja-JP" sz="7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altLang="ja-JP" sz="7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ja-JP" altLang="en-US" sz="6000" b="1" i="1" dirty="0">
                <a:solidFill>
                  <a:srgbClr val="FAFD00"/>
                </a:solidFill>
                <a:effectLst/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rPr>
              <a:t>”</a:t>
            </a:r>
            <a:endParaRPr lang="en-US" sz="6000" b="1" i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398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617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5833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54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ခန</a:t>
            </a:r>
            <a:r>
              <a:rPr lang="en-US" sz="5400" b="1" dirty="0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5400" b="1" dirty="0" err="1">
                <a:solidFill>
                  <a:srgbClr val="FAFD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မှန်းနေ့စွဲ</a:t>
            </a:r>
            <a:endParaRPr lang="en-US" sz="2400" b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  <a:p>
            <a:pPr algn="l"/>
            <a:r>
              <a:rPr lang="en-US" sz="3600" b="1" dirty="0">
                <a:solidFill>
                  <a:schemeClr val="hlink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  <a:p>
            <a:pPr algn="l"/>
            <a:endParaRPr lang="en-US" sz="3600" b="1" dirty="0">
              <a:solidFill>
                <a:schemeClr val="hlink"/>
              </a:solidFill>
              <a:effectLst/>
              <a:latin typeface="WinInnwa" charset="0"/>
              <a:cs typeface="Times New Roman" charset="0"/>
            </a:endParaRPr>
          </a:p>
          <a:p>
            <a:pPr algn="l"/>
            <a:r>
              <a:rPr lang="en-US" b="1" dirty="0" err="1">
                <a:solidFill>
                  <a:schemeClr val="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အာဗြဟံမ</a:t>
            </a:r>
            <a:r>
              <a:rPr lang="en-US" b="1" dirty="0">
                <a:solidFill>
                  <a:schemeClr val="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b="1" dirty="0" err="1">
                <a:solidFill>
                  <a:schemeClr val="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b="1" dirty="0">
                <a:solidFill>
                  <a:schemeClr val="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 ၂၀၀၀ </a:t>
            </a:r>
            <a:r>
              <a:rPr lang="en-US" b="1" dirty="0" err="1">
                <a:solidFill>
                  <a:schemeClr val="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ဘီစီ</a:t>
            </a:r>
            <a:endParaRPr lang="en-US" sz="6000" b="1" dirty="0">
              <a:solidFill>
                <a:schemeClr val="hlink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5400" b="1" dirty="0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  <a:p>
            <a:pPr algn="l"/>
            <a:endParaRPr lang="en-US" sz="3600" b="1" dirty="0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  <a:p>
            <a:endParaRPr lang="en-US" sz="3600" b="1" dirty="0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8438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8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55" name="Rectangle 8"/>
            <p:cNvSpPr>
              <a:spLocks noChangeArrowheads="1"/>
            </p:cNvSpPr>
            <p:nvPr/>
          </p:nvSpPr>
          <p:spPr bwMode="auto">
            <a:xfrm>
              <a:off x="1567" y="1399"/>
              <a:ext cx="62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2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8439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63" name="Rectangle 16"/>
            <p:cNvSpPr>
              <a:spLocks noChangeArrowheads="1"/>
            </p:cNvSpPr>
            <p:nvPr/>
          </p:nvSpPr>
          <p:spPr bwMode="auto">
            <a:xfrm>
              <a:off x="1758" y="1566"/>
              <a:ext cx="5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790015"/>
                  </a:solidFill>
                  <a:effectLst/>
                  <a:latin typeface="Wwin_Burmese1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sz="2000" b="1" dirty="0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4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1" name="Rectangle 24"/>
            <p:cNvSpPr>
              <a:spLocks noChangeArrowheads="1"/>
            </p:cNvSpPr>
            <p:nvPr/>
          </p:nvSpPr>
          <p:spPr bwMode="auto">
            <a:xfrm>
              <a:off x="1848" y="1735"/>
              <a:ext cx="5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800" b="1" dirty="0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sz="2400" b="1" dirty="0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7" name="Rectangle 30"/>
            <p:cNvSpPr>
              <a:spLocks noChangeArrowheads="1"/>
            </p:cNvSpPr>
            <p:nvPr/>
          </p:nvSpPr>
          <p:spPr bwMode="auto">
            <a:xfrm>
              <a:off x="2079" y="1896"/>
              <a:ext cx="50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r>
                <a:rPr lang="en-US" sz="1800" b="1" dirty="0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1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3" name="Rectangle 36"/>
            <p:cNvSpPr>
              <a:spLocks noChangeArrowheads="1"/>
            </p:cNvSpPr>
            <p:nvPr/>
          </p:nvSpPr>
          <p:spPr bwMode="auto">
            <a:xfrm>
              <a:off x="2218" y="2071"/>
              <a:ext cx="48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2000" b="1" dirty="0">
                <a:solidFill>
                  <a:schemeClr val="accent2"/>
                </a:solidFill>
                <a:effectLst/>
                <a:latin typeface="WinInnwa" charset="0"/>
              </a:endParaRPr>
            </a:p>
          </p:txBody>
        </p:sp>
        <p:sp>
          <p:nvSpPr>
            <p:cNvPr id="78442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8" name="Rectangle 41"/>
            <p:cNvSpPr>
              <a:spLocks noChangeArrowheads="1"/>
            </p:cNvSpPr>
            <p:nvPr/>
          </p:nvSpPr>
          <p:spPr bwMode="auto">
            <a:xfrm>
              <a:off x="2423" y="2233"/>
              <a:ext cx="35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</a:t>
              </a:r>
              <a:r>
                <a:rPr lang="en-US" sz="1800" b="1" dirty="0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့</a:t>
              </a:r>
            </a:p>
          </p:txBody>
        </p:sp>
        <p:sp>
          <p:nvSpPr>
            <p:cNvPr id="78442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3" name="Rectangle 46"/>
            <p:cNvSpPr>
              <a:spLocks noChangeArrowheads="1"/>
            </p:cNvSpPr>
            <p:nvPr/>
          </p:nvSpPr>
          <p:spPr bwMode="auto">
            <a:xfrm>
              <a:off x="2602" y="2416"/>
              <a:ext cx="30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</a:t>
              </a:r>
              <a:endParaRPr lang="en-US" sz="14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8443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8" name="Rectangle 51"/>
            <p:cNvSpPr>
              <a:spLocks noChangeArrowheads="1"/>
            </p:cNvSpPr>
            <p:nvPr/>
          </p:nvSpPr>
          <p:spPr bwMode="auto">
            <a:xfrm>
              <a:off x="2652" y="2591"/>
              <a:ext cx="4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ဖမ်းဆီး</a:t>
              </a:r>
              <a:endParaRPr lang="en-US" sz="1400" b="1" dirty="0"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78443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704" name="Rectangle 57"/>
            <p:cNvSpPr>
              <a:spLocks noChangeArrowheads="1"/>
            </p:cNvSpPr>
            <p:nvPr/>
          </p:nvSpPr>
          <p:spPr bwMode="auto">
            <a:xfrm>
              <a:off x="2779" y="2777"/>
              <a:ext cx="5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600" b="1" dirty="0" err="1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</a:t>
              </a:r>
              <a:r>
                <a:rPr lang="en-US" sz="1600" b="1" dirty="0">
                  <a:solidFill>
                    <a:schemeClr val="accent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r>
                <a:rPr lang="en-US" sz="2000" b="1" dirty="0">
                  <a:solidFill>
                    <a:schemeClr val="accent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4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69710" name="Group 63"/>
            <p:cNvGrpSpPr>
              <a:grpSpLocks/>
            </p:cNvGrpSpPr>
            <p:nvPr/>
          </p:nvGrpSpPr>
          <p:grpSpPr bwMode="auto">
            <a:xfrm>
              <a:off x="2971" y="2965"/>
              <a:ext cx="638" cy="310"/>
              <a:chOff x="3059" y="3101"/>
              <a:chExt cx="638" cy="310"/>
            </a:xfrm>
          </p:grpSpPr>
          <p:sp>
            <p:nvSpPr>
              <p:cNvPr id="78444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9714" name="Rectangle 65"/>
              <p:cNvSpPr>
                <a:spLocks noChangeArrowheads="1"/>
              </p:cNvSpPr>
              <p:nvPr/>
            </p:nvSpPr>
            <p:spPr bwMode="auto">
              <a:xfrm>
                <a:off x="3059" y="3101"/>
                <a:ext cx="63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/>
                    </a:solidFill>
                    <a:effectLst/>
                  </a:rPr>
                  <a:t> </a:t>
                </a:r>
                <a:r>
                  <a:rPr lang="en-US" sz="3200" b="1" dirty="0" err="1">
                    <a:solidFill>
                      <a:schemeClr val="accent1"/>
                    </a:solidFill>
                    <a:effectLst/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3200" b="1" dirty="0">
                  <a:solidFill>
                    <a:schemeClr val="accent1"/>
                  </a:solidFill>
                  <a:effectLst/>
                  <a:latin typeface="WinInnwa" charset="0"/>
                </a:endParaRPr>
              </a:p>
            </p:txBody>
          </p:sp>
        </p:grpSp>
        <p:sp>
          <p:nvSpPr>
            <p:cNvPr id="78445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5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52" name="AutoShape 68"/>
          <p:cNvSpPr>
            <a:spLocks noChangeArrowheads="1"/>
          </p:cNvSpPr>
          <p:nvPr/>
        </p:nvSpPr>
        <p:spPr bwMode="auto">
          <a:xfrm rot="20160000">
            <a:off x="1595438" y="20859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9636" name="Group 69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4454" name="Rectangle 7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84455" name="Line 71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9637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4457" name="Text Box 73"/>
          <p:cNvSpPr txBox="1">
            <a:spLocks noChangeArrowheads="1"/>
          </p:cNvSpPr>
          <p:nvPr/>
        </p:nvSpPr>
        <p:spPr bwMode="auto">
          <a:xfrm>
            <a:off x="1781175" y="0"/>
            <a:ext cx="26035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400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 ၃၇း၂ - ကမ္ဘာ ၅ဝး၂၆။ </a:t>
            </a:r>
            <a:endParaRPr lang="en-US" sz="1400" dirty="0">
              <a:solidFill>
                <a:schemeClr val="tx1"/>
              </a:solidFill>
              <a:effectLst/>
              <a:latin typeface="Pyidaungsu" panose="020B0502040204020203" pitchFamily="34" charset="0"/>
              <a:ea typeface="Times New Roman" pitchFamily="-107" charset="0"/>
              <a:cs typeface="Pyidaungsu" panose="020B0502040204020203" pitchFamily="34" charset="0"/>
            </a:endParaRPr>
          </a:p>
        </p:txBody>
      </p:sp>
      <p:sp>
        <p:nvSpPr>
          <p:cNvPr id="69639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4459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69641" name="Text Box 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979863" y="823913"/>
            <a:ext cx="3698875" cy="1563687"/>
            <a:chOff x="2687" y="438"/>
            <a:chExt cx="2330" cy="985"/>
          </a:xfrm>
        </p:grpSpPr>
        <p:grpSp>
          <p:nvGrpSpPr>
            <p:cNvPr id="69644" name="Group 79"/>
            <p:cNvGrpSpPr>
              <a:grpSpLocks/>
            </p:cNvGrpSpPr>
            <p:nvPr/>
          </p:nvGrpSpPr>
          <p:grpSpPr bwMode="auto">
            <a:xfrm>
              <a:off x="4121" y="438"/>
              <a:ext cx="896" cy="985"/>
              <a:chOff x="4493" y="1861"/>
              <a:chExt cx="896" cy="985"/>
            </a:xfrm>
          </p:grpSpPr>
          <p:sp>
            <p:nvSpPr>
              <p:cNvPr id="784464" name="AutoShape 80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4465" name="Rectangle 81"/>
              <p:cNvSpPr>
                <a:spLocks noChangeArrowheads="1"/>
              </p:cNvSpPr>
              <p:nvPr/>
            </p:nvSpPr>
            <p:spPr bwMode="auto">
              <a:xfrm>
                <a:off x="4493" y="2000"/>
                <a:ext cx="896" cy="5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600" b="1" dirty="0" err="1">
                    <a:solidFill>
                      <a:srgbClr val="FFEA18"/>
                    </a:solidFill>
                    <a:effectLst/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တရားသူကြီးတစ်ဦး</a:t>
                </a:r>
                <a:r>
                  <a:rPr lang="en-US" sz="1600" b="1" dirty="0">
                    <a:solidFill>
                      <a:srgbClr val="FFEA18"/>
                    </a:solidFill>
                    <a:effectLst/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FFEA18"/>
                    </a:solidFill>
                    <a:effectLst/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အုပ်ချုပ်ရမည</a:t>
                </a:r>
                <a:r>
                  <a:rPr lang="en-US" sz="1600" b="1" dirty="0">
                    <a:solidFill>
                      <a:srgbClr val="FFEA18"/>
                    </a:solidFill>
                    <a:effectLst/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  <a:r>
                  <a:rPr lang="en-US" sz="2000" b="1" dirty="0">
                    <a:solidFill>
                      <a:srgbClr val="FFEA18"/>
                    </a:solidFill>
                    <a:effectLst/>
                    <a:latin typeface="WinInnwa" pitchFamily="2" charset="0"/>
                    <a:ea typeface="+mn-ea"/>
                    <a:cs typeface="+mn-cs"/>
                  </a:rPr>
                  <a:t>? </a:t>
                </a:r>
              </a:p>
            </p:txBody>
          </p:sp>
        </p:grpSp>
        <p:sp>
          <p:nvSpPr>
            <p:cNvPr id="784466" name="Line 82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67" name="Oval 83"/>
          <p:cNvSpPr>
            <a:spLocks noChangeArrowheads="1"/>
          </p:cNvSpPr>
          <p:nvPr/>
        </p:nvSpPr>
        <p:spPr bwMode="auto">
          <a:xfrm>
            <a:off x="6299200" y="10556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8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452" grpId="0" animBg="1"/>
      <p:bldP spid="78446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148013" y="1016022"/>
            <a:ext cx="151644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800" b="1" dirty="0">
              <a:solidFill>
                <a:schemeClr val="accent2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3016250" y="442912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84" name="Rectangle 31"/>
          <p:cNvSpPr>
            <a:spLocks noChangeArrowheads="1"/>
          </p:cNvSpPr>
          <p:nvPr/>
        </p:nvSpPr>
        <p:spPr bwMode="auto">
          <a:xfrm>
            <a:off x="7937500" y="3429000"/>
            <a:ext cx="849591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4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400" b="1" dirty="0">
              <a:solidFill>
                <a:schemeClr val="accent2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  <a:p>
            <a:pPr algn="l"/>
            <a:endParaRPr lang="en-US" sz="1400" b="1" dirty="0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0685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068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0688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701675" y="1536700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ပုဂ္ဂိုလ်</a:t>
            </a:r>
            <a:r>
              <a:rPr lang="en-US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လေးဦး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မှ 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ဒုတိယ</a:t>
            </a:r>
            <a:endParaRPr lang="en-US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Times New Roman" pitchFamily="-107" charset="0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0690" name="Text Box 49"/>
          <p:cNvSpPr txBox="1">
            <a:spLocks noChangeArrowheads="1"/>
          </p:cNvSpPr>
          <p:nvPr/>
        </p:nvSpPr>
        <p:spPr bwMode="auto">
          <a:xfrm rot="-5315466">
            <a:off x="2549525" y="4254828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3600" dirty="0">
              <a:solidFill>
                <a:schemeClr val="tx2"/>
              </a:solidFill>
              <a:effectLst/>
              <a:latin typeface="WinInnwa" charset="0"/>
              <a:cs typeface="Times New Roman" charset="0"/>
            </a:endParaRPr>
          </a:p>
        </p:txBody>
      </p:sp>
      <p:sp>
        <p:nvSpPr>
          <p:cNvPr id="72754" name="Text Box 50"/>
          <p:cNvSpPr txBox="1">
            <a:spLocks noChangeArrowheads="1"/>
          </p:cNvSpPr>
          <p:nvPr/>
        </p:nvSpPr>
        <p:spPr bwMode="auto">
          <a:xfrm rot="-5372496">
            <a:off x="2571751" y="3459162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4800" dirty="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72755" name="Text Box 51"/>
          <p:cNvSpPr txBox="1">
            <a:spLocks noChangeArrowheads="1"/>
          </p:cNvSpPr>
          <p:nvPr/>
        </p:nvSpPr>
        <p:spPr bwMode="auto">
          <a:xfrm rot="-5224306">
            <a:off x="3185319" y="4286756"/>
            <a:ext cx="1979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32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2756" name="Text Box 52"/>
          <p:cNvSpPr txBox="1">
            <a:spLocks noChangeArrowheads="1"/>
          </p:cNvSpPr>
          <p:nvPr/>
        </p:nvSpPr>
        <p:spPr bwMode="auto">
          <a:xfrm rot="-5353635">
            <a:off x="3744913" y="414496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34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5" name="Rectangle 1035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6" name="Rectangle 1036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685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1686" name="Text Box 10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10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1688" name="Text Box 10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71689" name="Group 1061"/>
          <p:cNvGrpSpPr>
            <a:grpSpLocks/>
          </p:cNvGrpSpPr>
          <p:nvPr/>
        </p:nvGrpSpPr>
        <p:grpSpPr bwMode="auto">
          <a:xfrm>
            <a:off x="544513" y="500063"/>
            <a:ext cx="4948237" cy="4629150"/>
            <a:chOff x="343" y="315"/>
            <a:chExt cx="3117" cy="2916"/>
          </a:xfrm>
        </p:grpSpPr>
        <p:pic>
          <p:nvPicPr>
            <p:cNvPr id="769057" name="Picture 1057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1058"/>
            <p:cNvSpPr txBox="1">
              <a:spLocks noChangeArrowheads="1"/>
            </p:cNvSpPr>
            <p:nvPr/>
          </p:nvSpPr>
          <p:spPr bwMode="auto">
            <a:xfrm>
              <a:off x="403" y="2708"/>
              <a:ext cx="162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ဒေါသန်ရှိ</a:t>
              </a:r>
              <a:r>
                <a:rPr lang="en-US" sz="24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သိုးကျောင်းသားများ</a:t>
              </a:r>
              <a:endParaRPr lang="en-US" sz="24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" name="Group 1062"/>
          <p:cNvGrpSpPr>
            <a:grpSpLocks/>
          </p:cNvGrpSpPr>
          <p:nvPr/>
        </p:nvGrpSpPr>
        <p:grpSpPr bwMode="auto">
          <a:xfrm>
            <a:off x="3836988" y="1225550"/>
            <a:ext cx="4575175" cy="3983038"/>
            <a:chOff x="2573" y="1354"/>
            <a:chExt cx="2695" cy="2452"/>
          </a:xfrm>
        </p:grpSpPr>
        <p:pic>
          <p:nvPicPr>
            <p:cNvPr id="769059" name="Picture 1059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769060" name="Text Box 1060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အီဂျစ</a:t>
              </a:r>
              <a:r>
                <a:rPr lang="en-US" sz="28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 (</a:t>
              </a:r>
              <a:r>
                <a:rPr lang="en-US" sz="28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အဲဂုတ္တု</a:t>
              </a:r>
              <a:r>
                <a:rPr lang="en-US" sz="28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)</a:t>
              </a:r>
              <a:r>
                <a:rPr lang="en-US" sz="28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တွင</a:t>
              </a:r>
              <a:r>
                <a:rPr lang="en-US" sz="28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sz="28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တွေ့ရှိရသော</a:t>
              </a:r>
              <a:r>
                <a:rPr lang="en-US" sz="28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လုဇာဝတ်ကျောင်းအဝင်ဝ</a:t>
              </a:r>
              <a:endParaRPr lang="en-US" sz="28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769043" name="Freeform 104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4" name="Rectangle 104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5" name="Freeform 104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6" name="AutoShape 104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7" name="Rectangle 104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8" name="Rectangle 104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9" name="AutoShape 1049"/>
          <p:cNvSpPr>
            <a:spLocks noChangeArrowheads="1"/>
          </p:cNvSpPr>
          <p:nvPr/>
        </p:nvSpPr>
        <p:spPr bwMode="auto">
          <a:xfrm>
            <a:off x="8017672" y="3392386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0" name="Line 105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1" name="Line 105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00" name="Rectangle 1052"/>
          <p:cNvSpPr>
            <a:spLocks noChangeArrowheads="1"/>
          </p:cNvSpPr>
          <p:nvPr/>
        </p:nvSpPr>
        <p:spPr bwMode="auto">
          <a:xfrm>
            <a:off x="7994650" y="3400425"/>
            <a:ext cx="75501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69063" name="Text Box 1063"/>
          <p:cNvSpPr txBox="1">
            <a:spLocks noChangeArrowheads="1"/>
          </p:cNvSpPr>
          <p:nvPr/>
        </p:nvSpPr>
        <p:spPr bwMode="auto">
          <a:xfrm>
            <a:off x="1779588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/>
                <a:latin typeface="WinInnwa" charset="0"/>
                <a:cs typeface="Times New Roman" charset="0"/>
              </a:rPr>
              <a:t>urÇm 37-41</a:t>
            </a:r>
            <a:endParaRPr lang="en-US" sz="2800" b="1" dirty="0">
              <a:solidFill>
                <a:schemeClr val="tx1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1702" name="Text Box 1064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8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22761"/>
            <a:ext cx="26035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18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၃၇:၄၁</a:t>
            </a:r>
          </a:p>
        </p:txBody>
      </p:sp>
      <p:sp>
        <p:nvSpPr>
          <p:cNvPr id="72710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72712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6" name="Rectangle 15"/>
          <p:cNvSpPr>
            <a:spLocks noChangeArrowheads="1"/>
          </p:cNvSpPr>
          <p:nvPr/>
        </p:nvSpPr>
        <p:spPr bwMode="auto">
          <a:xfrm>
            <a:off x="7937500" y="3429000"/>
            <a:ext cx="918520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4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8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78200" y="2352675"/>
            <a:ext cx="29305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05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59" name="Rectangle 205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0" name="Line 205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57" name="Text Box 2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7462" name="Text Box 2054"/>
          <p:cNvSpPr txBox="1">
            <a:spLocks noChangeArrowheads="1"/>
          </p:cNvSpPr>
          <p:nvPr/>
        </p:nvSpPr>
        <p:spPr bwMode="auto">
          <a:xfrm>
            <a:off x="1789113" y="-85725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41;41-44</a:t>
            </a:r>
          </a:p>
        </p:txBody>
      </p:sp>
      <p:sp>
        <p:nvSpPr>
          <p:cNvPr id="787463" name="Text Box 2055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Comes To Power</a:t>
            </a:r>
          </a:p>
        </p:txBody>
      </p:sp>
      <p:sp>
        <p:nvSpPr>
          <p:cNvPr id="74760" name="Text Box 20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87465" name="Picture 2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42703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87466" name="Freeform 205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7" name="Rectangle 205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8" name="Freeform 206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9" name="AutoShape 206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0" name="Rectangle 206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1" name="Rectangle 206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2" name="AutoShape 206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3" name="Line 206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4" name="Line 206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71" name="Rectangle 2067"/>
          <p:cNvSpPr>
            <a:spLocks noChangeArrowheads="1"/>
          </p:cNvSpPr>
          <p:nvPr/>
        </p:nvSpPr>
        <p:spPr bwMode="auto">
          <a:xfrm>
            <a:off x="7966075" y="3429000"/>
            <a:ext cx="75501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7476" name="Rectangle 20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4773" name="Text Box 206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87478" name="Text Box 2070"/>
          <p:cNvSpPr txBox="1">
            <a:spLocks noChangeArrowheads="1"/>
          </p:cNvSpPr>
          <p:nvPr/>
        </p:nvSpPr>
        <p:spPr bwMode="auto">
          <a:xfrm>
            <a:off x="1225550" y="4786313"/>
            <a:ext cx="4832350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ယောသပ်အာဏာရှိချိန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WinInnwa" charset="0"/>
              <a:cs typeface="Times New Roman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6" name="Rectangle 8"/>
          <p:cNvSpPr>
            <a:spLocks noChangeArrowheads="1"/>
          </p:cNvSpPr>
          <p:nvPr/>
        </p:nvSpPr>
        <p:spPr bwMode="auto">
          <a:xfrm>
            <a:off x="4567238" y="25987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8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54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5423" name="Rectangle 15"/>
          <p:cNvSpPr>
            <a:spLocks noChangeArrowheads="1"/>
          </p:cNvSpPr>
          <p:nvPr/>
        </p:nvSpPr>
        <p:spPr bwMode="auto">
          <a:xfrm>
            <a:off x="2516188" y="5754688"/>
            <a:ext cx="140176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1970088" y="623888"/>
            <a:ext cx="1781175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Wwin_Burmese1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400" b="1" dirty="0">
              <a:solidFill>
                <a:schemeClr val="folHlink"/>
              </a:solidFill>
              <a:effectLst/>
              <a:latin typeface="WinInnwa" charset="0"/>
            </a:endParaRPr>
          </a:p>
          <a:p>
            <a:pPr algn="l">
              <a:spcBef>
                <a:spcPct val="50000"/>
              </a:spcBef>
            </a:pPr>
            <a:endParaRPr lang="en-US" sz="2400" b="1" dirty="0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54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8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382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အဆင</a:t>
            </a:r>
            <a:r>
              <a:rPr lang="en-US" sz="28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ဆင</a:t>
            </a:r>
            <a:r>
              <a:rPr lang="en-US" sz="28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28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800" b="1" dirty="0">
              <a:solidFill>
                <a:schemeClr val="tx2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29" name="Rectangle 21"/>
          <p:cNvSpPr>
            <a:spLocks noChangeArrowheads="1"/>
          </p:cNvSpPr>
          <p:nvPr/>
        </p:nvSpPr>
        <p:spPr bwMode="auto">
          <a:xfrm>
            <a:off x="2765425" y="3689350"/>
            <a:ext cx="1730375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ပင်လယ်သေ</a:t>
            </a:r>
            <a:endParaRPr lang="en-US" sz="12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3" name="Rectangle 25"/>
          <p:cNvSpPr>
            <a:spLocks noChangeArrowheads="1"/>
          </p:cNvSpPr>
          <p:nvPr/>
        </p:nvSpPr>
        <p:spPr bwMode="auto">
          <a:xfrm>
            <a:off x="6896100" y="3989388"/>
            <a:ext cx="8350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32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34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543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6" name="Rectangle 28"/>
          <p:cNvSpPr>
            <a:spLocks noChangeArrowheads="1"/>
          </p:cNvSpPr>
          <p:nvPr/>
        </p:nvSpPr>
        <p:spPr bwMode="auto">
          <a:xfrm>
            <a:off x="5487988" y="1811338"/>
            <a:ext cx="10636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ခါရန်မြို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543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8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3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1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sz="1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14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sz="1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000" b="1" dirty="0">
              <a:solidFill>
                <a:schemeClr val="folHlink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544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3" name="Rectangle 35"/>
          <p:cNvSpPr>
            <a:spLocks noChangeArrowheads="1"/>
          </p:cNvSpPr>
          <p:nvPr/>
        </p:nvSpPr>
        <p:spPr bwMode="auto">
          <a:xfrm>
            <a:off x="2463717" y="3078163"/>
            <a:ext cx="1166986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544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6" name="Rectangle 38"/>
          <p:cNvSpPr>
            <a:spLocks noChangeArrowheads="1"/>
          </p:cNvSpPr>
          <p:nvPr/>
        </p:nvSpPr>
        <p:spPr bwMode="auto">
          <a:xfrm>
            <a:off x="2736893" y="41338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</a:t>
            </a:r>
            <a:r>
              <a:rPr lang="en-US" sz="2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  <a:endParaRPr lang="en-US" sz="32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544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8" name="Rectangle 40"/>
          <p:cNvSpPr>
            <a:spLocks noChangeArrowheads="1"/>
          </p:cNvSpPr>
          <p:nvPr/>
        </p:nvSpPr>
        <p:spPr bwMode="auto">
          <a:xfrm>
            <a:off x="2607582" y="5278438"/>
            <a:ext cx="1782538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3200" b="1" dirty="0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4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50" name="Rectangle 42"/>
          <p:cNvSpPr>
            <a:spLocks noChangeArrowheads="1"/>
          </p:cNvSpPr>
          <p:nvPr/>
        </p:nvSpPr>
        <p:spPr bwMode="auto">
          <a:xfrm>
            <a:off x="1375836" y="4081463"/>
            <a:ext cx="125835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8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5451" name="Rectangle 43"/>
          <p:cNvSpPr>
            <a:spLocks noChangeArrowheads="1"/>
          </p:cNvSpPr>
          <p:nvPr/>
        </p:nvSpPr>
        <p:spPr bwMode="auto">
          <a:xfrm>
            <a:off x="3433714" y="2887663"/>
            <a:ext cx="132407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5819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5457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5821" name="Text Box 5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5459" name="Text Box 51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85463" name="Text Box 55"/>
          <p:cNvSpPr txBox="1">
            <a:spLocks noChangeArrowheads="1"/>
          </p:cNvSpPr>
          <p:nvPr/>
        </p:nvSpPr>
        <p:spPr bwMode="auto">
          <a:xfrm>
            <a:off x="1773238" y="-142875"/>
            <a:ext cx="19939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၄၂:၂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028700" y="2298700"/>
            <a:ext cx="1590675" cy="2438400"/>
            <a:chOff x="672" y="1488"/>
            <a:chExt cx="768" cy="1536"/>
          </a:xfrm>
        </p:grpSpPr>
        <p:sp>
          <p:nvSpPr>
            <p:cNvPr id="785465" name="AutoShape 57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5466" name="Oval 58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5467" name="Oval 59"/>
          <p:cNvSpPr>
            <a:spLocks noChangeArrowheads="1"/>
          </p:cNvSpPr>
          <p:nvPr/>
        </p:nvSpPr>
        <p:spPr bwMode="auto">
          <a:xfrm>
            <a:off x="2289175" y="2327275"/>
            <a:ext cx="1209675" cy="6953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68" name="Text Box 60"/>
          <p:cNvSpPr txBox="1">
            <a:spLocks noChangeArrowheads="1"/>
          </p:cNvSpPr>
          <p:nvPr/>
        </p:nvSpPr>
        <p:spPr bwMode="auto">
          <a:xfrm>
            <a:off x="1803400" y="1301750"/>
            <a:ext cx="3613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အစာရေစာခေါင်းပါးခြင်း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5469" name="Freeform 6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0" name="Freeform 62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1" name="Freeform 6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2" name="Text Box 64"/>
          <p:cNvSpPr txBox="1">
            <a:spLocks noChangeArrowheads="1"/>
          </p:cNvSpPr>
          <p:nvPr/>
        </p:nvSpPr>
        <p:spPr bwMode="auto">
          <a:xfrm>
            <a:off x="685800" y="4741863"/>
            <a:ext cx="5286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အစာရေစာပေါက</a:t>
            </a:r>
            <a:r>
              <a:rPr lang="en-US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sz="32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ယ်ဝခြင်း</a:t>
            </a:r>
            <a:endParaRPr lang="en-US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75831" name="Rectangle 65"/>
          <p:cNvSpPr>
            <a:spLocks noChangeArrowheads="1"/>
          </p:cNvSpPr>
          <p:nvPr/>
        </p:nvSpPr>
        <p:spPr bwMode="auto">
          <a:xfrm>
            <a:off x="7966075" y="3429000"/>
            <a:ext cx="774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5474" name="AutoShape 6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5" name="Rectangle 6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6" name="AutoShape 68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7" name="Rectangle 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8" name="Rectangle 7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9" name="Line 7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80" name="Line 72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5839" name="Rectangle 73"/>
          <p:cNvSpPr>
            <a:spLocks noChangeArrowheads="1"/>
          </p:cNvSpPr>
          <p:nvPr/>
        </p:nvSpPr>
        <p:spPr bwMode="auto">
          <a:xfrm>
            <a:off x="7966075" y="3390900"/>
            <a:ext cx="81753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8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67" grpId="0" animBg="1"/>
      <p:bldP spid="785468" grpId="0" autoUpdateAnimBg="0"/>
      <p:bldP spid="785469" grpId="0" animBg="1"/>
      <p:bldP spid="78547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3591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>
            <a:off x="7966075" y="3429000"/>
            <a:ext cx="75501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6820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857375" y="-73517"/>
            <a:ext cx="26035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၃၇:၄၁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991892" y="1171575"/>
            <a:ext cx="6927742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ယောသပ်နှင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သူ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ညီအစ်ကိုများ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1026"/>
          <p:cNvSpPr>
            <a:spLocks noChangeArrowheads="1"/>
          </p:cNvSpPr>
          <p:nvPr/>
        </p:nvSpPr>
        <p:spPr bwMode="auto">
          <a:xfrm>
            <a:off x="1641475" y="506549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3" name="Rectangle 1027"/>
          <p:cNvSpPr>
            <a:spLocks noChangeArrowheads="1"/>
          </p:cNvSpPr>
          <p:nvPr/>
        </p:nvSpPr>
        <p:spPr bwMode="auto">
          <a:xfrm>
            <a:off x="3667795" y="3091698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244" name="Freeform 102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5" name="Rectangle 1029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6" name="Rectangle 1030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7" name="Freeform 1031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8" name="Freeform 103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9" name="Rectangle 1033"/>
          <p:cNvSpPr>
            <a:spLocks noChangeArrowheads="1"/>
          </p:cNvSpPr>
          <p:nvPr/>
        </p:nvSpPr>
        <p:spPr bwMode="auto">
          <a:xfrm>
            <a:off x="4630738" y="2649538"/>
            <a:ext cx="15208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2000" b="1" dirty="0">
              <a:solidFill>
                <a:srgbClr val="FF00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78250" name="Freeform 1034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1" name="Rectangle 1035"/>
          <p:cNvSpPr>
            <a:spLocks noChangeArrowheads="1"/>
          </p:cNvSpPr>
          <p:nvPr/>
        </p:nvSpPr>
        <p:spPr bwMode="auto">
          <a:xfrm>
            <a:off x="6132513" y="5259388"/>
            <a:ext cx="24384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78252" name="Freeform 1036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3" name="Freeform 1037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4" name="Freeform 103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5" name="Rectangle 1039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256" name="Rectangle 1040"/>
          <p:cNvSpPr>
            <a:spLocks noChangeArrowheads="1"/>
          </p:cNvSpPr>
          <p:nvPr/>
        </p:nvSpPr>
        <p:spPr bwMode="auto">
          <a:xfrm>
            <a:off x="2578252" y="5460461"/>
            <a:ext cx="2225675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FF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57" name="Rectangle 1041"/>
          <p:cNvSpPr>
            <a:spLocks noChangeArrowheads="1"/>
          </p:cNvSpPr>
          <p:nvPr/>
        </p:nvSpPr>
        <p:spPr bwMode="auto">
          <a:xfrm>
            <a:off x="1838325" y="992188"/>
            <a:ext cx="1536700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20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258" name="Rectangle 104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9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0" name="Rectangle 1044"/>
          <p:cNvSpPr>
            <a:spLocks noChangeArrowheads="1"/>
          </p:cNvSpPr>
          <p:nvPr/>
        </p:nvSpPr>
        <p:spPr bwMode="auto">
          <a:xfrm>
            <a:off x="114302" y="328616"/>
            <a:ext cx="175101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778261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ပင်လယ်သေ</a:t>
            </a:r>
            <a:endParaRPr lang="en-US" sz="1200" b="1" dirty="0">
              <a:solidFill>
                <a:srgbClr val="FF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2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5" name="Rectangle 1049"/>
          <p:cNvSpPr>
            <a:spLocks noChangeArrowheads="1"/>
          </p:cNvSpPr>
          <p:nvPr/>
        </p:nvSpPr>
        <p:spPr bwMode="auto">
          <a:xfrm>
            <a:off x="7091363" y="4140994"/>
            <a:ext cx="1277938" cy="1217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r>
              <a:rPr lang="en-US" sz="3200" b="1" dirty="0">
                <a:solidFill>
                  <a:srgbClr val="FF0000"/>
                </a:solidFill>
                <a:effectLst/>
                <a:latin typeface="Wwin_Burmese1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6" name="Rectangle 1050"/>
          <p:cNvSpPr>
            <a:spLocks noChangeArrowheads="1"/>
          </p:cNvSpPr>
          <p:nvPr/>
        </p:nvSpPr>
        <p:spPr bwMode="auto">
          <a:xfrm>
            <a:off x="5830888" y="2981758"/>
            <a:ext cx="17494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ဗာဗုလုန်မြို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78267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8" name="Rectangle 1052"/>
          <p:cNvSpPr>
            <a:spLocks noChangeArrowheads="1"/>
          </p:cNvSpPr>
          <p:nvPr/>
        </p:nvSpPr>
        <p:spPr bwMode="auto">
          <a:xfrm>
            <a:off x="5487988" y="1811338"/>
            <a:ext cx="108426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ခါရန်မြို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78269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0" name="Rectangle 1054"/>
          <p:cNvSpPr>
            <a:spLocks noChangeArrowheads="1"/>
          </p:cNvSpPr>
          <p:nvPr/>
        </p:nvSpPr>
        <p:spPr bwMode="auto">
          <a:xfrm>
            <a:off x="6461125" y="1149350"/>
            <a:ext cx="26828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rgbClr val="FF00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78271" name="Oval 105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2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3" name="Rectangle 1057"/>
          <p:cNvSpPr>
            <a:spLocks noChangeArrowheads="1"/>
          </p:cNvSpPr>
          <p:nvPr/>
        </p:nvSpPr>
        <p:spPr bwMode="auto">
          <a:xfrm>
            <a:off x="2790822" y="2568575"/>
            <a:ext cx="985846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ဂင</a:t>
            </a:r>
            <a:r>
              <a:rPr lang="en-US" sz="14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်္</a:t>
            </a:r>
            <a:r>
              <a:rPr lang="en-US" sz="14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နေသရက</a:t>
            </a:r>
            <a:r>
              <a:rPr lang="en-US" sz="14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274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5" name="Rectangle 1059"/>
          <p:cNvSpPr>
            <a:spLocks noChangeArrowheads="1"/>
          </p:cNvSpPr>
          <p:nvPr/>
        </p:nvSpPr>
        <p:spPr bwMode="auto">
          <a:xfrm>
            <a:off x="2251996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78276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7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8" name="Oval 106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9" name="Rectangle 1063"/>
          <p:cNvSpPr>
            <a:spLocks noChangeArrowheads="1"/>
          </p:cNvSpPr>
          <p:nvPr/>
        </p:nvSpPr>
        <p:spPr bwMode="auto">
          <a:xfrm>
            <a:off x="2859447" y="5095956"/>
            <a:ext cx="1290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18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400" b="1" dirty="0">
              <a:solidFill>
                <a:srgbClr val="FF0000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778280" name="Oval 106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1" name="Rectangle 1065"/>
          <p:cNvSpPr>
            <a:spLocks noChangeArrowheads="1"/>
          </p:cNvSpPr>
          <p:nvPr/>
        </p:nvSpPr>
        <p:spPr bwMode="auto">
          <a:xfrm>
            <a:off x="1433565" y="4081463"/>
            <a:ext cx="113813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6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282" name="Line 106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3" name="Oval 106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4" name="Oval 106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5" name="Text Box 106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78286" name="Rectangle 1070"/>
          <p:cNvSpPr>
            <a:spLocks noChangeArrowheads="1"/>
          </p:cNvSpPr>
          <p:nvPr/>
        </p:nvSpPr>
        <p:spPr bwMode="auto">
          <a:xfrm>
            <a:off x="2509976" y="4772025"/>
            <a:ext cx="112049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</a:t>
            </a:r>
            <a:r>
              <a:rPr lang="en-US" sz="2000" b="1" dirty="0">
                <a:solidFill>
                  <a:srgbClr val="FF00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  <a:endParaRPr lang="en-US" sz="2800" b="1" dirty="0">
              <a:solidFill>
                <a:srgbClr val="FF0000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525" name="Text Box 1071"/>
          <p:cNvSpPr txBox="1">
            <a:spLocks noChangeArrowheads="1"/>
          </p:cNvSpPr>
          <p:nvPr/>
        </p:nvSpPr>
        <p:spPr bwMode="auto">
          <a:xfrm>
            <a:off x="1779588" y="0"/>
            <a:ext cx="1993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၁၅:၁၁</a:t>
            </a:r>
          </a:p>
        </p:txBody>
      </p:sp>
      <p:sp>
        <p:nvSpPr>
          <p:cNvPr id="20526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8294" name="Oval 1078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01" name="Rectangle 10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0529" name="Text Box 10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8304" name="Text Box 1088"/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78307" name="Text Box 1091"/>
          <p:cNvSpPr txBox="1">
            <a:spLocks noChangeArrowheads="1"/>
          </p:cNvSpPr>
          <p:nvPr/>
        </p:nvSpPr>
        <p:spPr bwMode="auto">
          <a:xfrm>
            <a:off x="2698750" y="1941659"/>
            <a:ext cx="28321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E7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3200" b="1" dirty="0">
                <a:solidFill>
                  <a:srgbClr val="FFFFE7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308" name="Text Box 1092"/>
          <p:cNvSpPr txBox="1">
            <a:spLocks noChangeArrowheads="1"/>
          </p:cNvSpPr>
          <p:nvPr/>
        </p:nvSpPr>
        <p:spPr bwMode="auto">
          <a:xfrm>
            <a:off x="1833563" y="2455863"/>
            <a:ext cx="17018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ခါနန</a:t>
            </a:r>
            <a:r>
              <a:rPr lang="en-US" sz="32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  <a:endParaRPr lang="en-US" sz="32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78309" name="Text Box 1093"/>
          <p:cNvSpPr txBox="1">
            <a:spLocks noChangeArrowheads="1"/>
          </p:cNvSpPr>
          <p:nvPr/>
        </p:nvSpPr>
        <p:spPr bwMode="auto">
          <a:xfrm>
            <a:off x="2665413" y="4201181"/>
            <a:ext cx="2133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နိုင်းမြစ</a:t>
            </a:r>
            <a:r>
              <a:rPr lang="en-US" sz="2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310" name="Text Box 1094"/>
          <p:cNvSpPr txBox="1">
            <a:spLocks noChangeArrowheads="1"/>
          </p:cNvSpPr>
          <p:nvPr/>
        </p:nvSpPr>
        <p:spPr bwMode="auto">
          <a:xfrm>
            <a:off x="1790700" y="4555274"/>
            <a:ext cx="1371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အီဂျစ</a:t>
            </a:r>
            <a:r>
              <a:rPr lang="en-US" sz="2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311" name="Text Box 1095"/>
          <p:cNvSpPr txBox="1">
            <a:spLocks noChangeArrowheads="1"/>
          </p:cNvSpPr>
          <p:nvPr/>
        </p:nvSpPr>
        <p:spPr bwMode="auto">
          <a:xfrm>
            <a:off x="1747838" y="5187797"/>
            <a:ext cx="35750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တိနက</a:t>
            </a:r>
            <a:r>
              <a:rPr lang="en-US" sz="32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ျွ</a:t>
            </a:r>
            <a:r>
              <a:rPr lang="en-US" sz="32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န်းဆွယ</a:t>
            </a:r>
            <a:r>
              <a:rPr lang="en-US" sz="32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78312" name="Text Box 1096"/>
          <p:cNvSpPr txBox="1">
            <a:spLocks noChangeArrowheads="1"/>
          </p:cNvSpPr>
          <p:nvPr/>
        </p:nvSpPr>
        <p:spPr bwMode="auto">
          <a:xfrm>
            <a:off x="2953470" y="2832007"/>
            <a:ext cx="2922587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2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ဆားပင်လယ် </a:t>
            </a:r>
            <a:r>
              <a:rPr lang="en-US" sz="3200" b="1" dirty="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</a:t>
            </a:r>
            <a:r>
              <a:rPr lang="my-MM" sz="24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ပင်လယ်သေ</a:t>
            </a:r>
            <a:r>
              <a:rPr lang="en-US" sz="3200" b="1" dirty="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) </a:t>
            </a:r>
          </a:p>
        </p:txBody>
      </p:sp>
      <p:sp>
        <p:nvSpPr>
          <p:cNvPr id="778313" name="Text Box 1097"/>
          <p:cNvSpPr txBox="1">
            <a:spLocks noChangeArrowheads="1"/>
          </p:cNvSpPr>
          <p:nvPr/>
        </p:nvSpPr>
        <p:spPr bwMode="auto">
          <a:xfrm>
            <a:off x="3928918" y="918156"/>
            <a:ext cx="4456113" cy="390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အီရတ်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အီရန်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ကူဝိတ်</a:t>
            </a:r>
            <a:endParaRPr lang="en-US" sz="3200" b="1" dirty="0">
              <a:solidFill>
                <a:srgbClr val="FFFF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ဆော်ဒီအာရေးဘီးယား </a:t>
            </a:r>
            <a:endParaRPr lang="en-US" sz="3200" b="1" dirty="0">
              <a:solidFill>
                <a:srgbClr val="FFFF00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ဆီးရီးယား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အစဏရေး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တူရကီ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 အီဂျစ်</a:t>
            </a:r>
            <a:r>
              <a:rPr lang="en-US" b="1" dirty="0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f</a:t>
            </a:r>
          </a:p>
        </p:txBody>
      </p:sp>
      <p:sp>
        <p:nvSpPr>
          <p:cNvPr id="778314" name="Oval 1098"/>
          <p:cNvSpPr>
            <a:spLocks noChangeArrowheads="1"/>
          </p:cNvSpPr>
          <p:nvPr/>
        </p:nvSpPr>
        <p:spPr bwMode="auto">
          <a:xfrm>
            <a:off x="0" y="0"/>
            <a:ext cx="1741488" cy="1528763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5" name="Rectangle 1099"/>
          <p:cNvSpPr>
            <a:spLocks noChangeArrowheads="1"/>
          </p:cNvSpPr>
          <p:nvPr/>
        </p:nvSpPr>
        <p:spPr bwMode="auto">
          <a:xfrm>
            <a:off x="4127500" y="673100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ဒေသ</a:t>
            </a:r>
            <a:r>
              <a:rPr lang="en-US" sz="24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2400" b="1" dirty="0">
              <a:solidFill>
                <a:srgbClr val="FFFF66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78316" name="Rectangle 1100"/>
          <p:cNvSpPr>
            <a:spLocks noChangeArrowheads="1"/>
          </p:cNvSpPr>
          <p:nvPr/>
        </p:nvSpPr>
        <p:spPr bwMode="auto">
          <a:xfrm>
            <a:off x="4083050" y="1127125"/>
            <a:ext cx="8096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6</a:t>
            </a:r>
          </a:p>
        </p:txBody>
      </p:sp>
      <p:sp>
        <p:nvSpPr>
          <p:cNvPr id="778317" name="Rectangle 1101"/>
          <p:cNvSpPr>
            <a:spLocks noChangeArrowheads="1"/>
          </p:cNvSpPr>
          <p:nvPr/>
        </p:nvSpPr>
        <p:spPr bwMode="auto">
          <a:xfrm>
            <a:off x="5176838" y="1065213"/>
            <a:ext cx="520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4</a:t>
            </a:r>
          </a:p>
        </p:txBody>
      </p:sp>
      <p:sp>
        <p:nvSpPr>
          <p:cNvPr id="778318" name="AutoShape 110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9" name="AutoShape 110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78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778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4" grpId="0" animBg="1"/>
      <p:bldP spid="778307" grpId="0" autoUpdateAnimBg="0"/>
      <p:bldP spid="778308" grpId="0" autoUpdateAnimBg="0"/>
      <p:bldP spid="778309" grpId="0" autoUpdateAnimBg="0"/>
      <p:bldP spid="778310" grpId="0" autoUpdateAnimBg="0"/>
      <p:bldP spid="778311" grpId="0" autoUpdateAnimBg="0"/>
      <p:bldP spid="778312" grpId="0" autoUpdateAnimBg="0"/>
      <p:bldP spid="778313" grpId="0" build="p" autoUpdateAnimBg="0"/>
      <p:bldP spid="7783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/>
          <p:cNvSpPr>
            <a:spLocks noChangeArrowheads="1"/>
          </p:cNvSpPr>
          <p:nvPr/>
        </p:nvSpPr>
        <p:spPr bwMode="auto">
          <a:xfrm>
            <a:off x="736600" y="635000"/>
            <a:ext cx="7721600" cy="55499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5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6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7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8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9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0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6441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2" name="Rectangle 1034"/>
          <p:cNvSpPr>
            <a:spLocks noChangeArrowheads="1"/>
          </p:cNvSpPr>
          <p:nvPr/>
        </p:nvSpPr>
        <p:spPr bwMode="auto">
          <a:xfrm>
            <a:off x="6796088" y="5405438"/>
            <a:ext cx="234791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6443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4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5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6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6447" name="Rectangle 1039"/>
          <p:cNvSpPr>
            <a:spLocks noChangeArrowheads="1"/>
          </p:cNvSpPr>
          <p:nvPr/>
        </p:nvSpPr>
        <p:spPr bwMode="auto">
          <a:xfrm>
            <a:off x="2516188" y="5640388"/>
            <a:ext cx="140176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2000" b="1" dirty="0">
              <a:solidFill>
                <a:schemeClr val="folHlink"/>
              </a:solidFill>
              <a:effectLst/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786448" name="Rectangle 1040"/>
          <p:cNvSpPr>
            <a:spLocks noChangeArrowheads="1"/>
          </p:cNvSpPr>
          <p:nvPr/>
        </p:nvSpPr>
        <p:spPr bwMode="auto">
          <a:xfrm>
            <a:off x="1665288" y="1157288"/>
            <a:ext cx="1781175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l">
              <a:spcBef>
                <a:spcPct val="50000"/>
              </a:spcBef>
            </a:pPr>
            <a:endParaRPr lang="en-US" sz="2400" b="1" dirty="0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49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0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1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2" name="Rectangle 1044"/>
          <p:cNvSpPr>
            <a:spLocks noChangeArrowheads="1"/>
          </p:cNvSpPr>
          <p:nvPr/>
        </p:nvSpPr>
        <p:spPr bwMode="auto">
          <a:xfrm>
            <a:off x="76200" y="304800"/>
            <a:ext cx="2127250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20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အဆင</a:t>
            </a:r>
            <a:r>
              <a:rPr lang="en-US" sz="20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0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ဆင</a:t>
            </a:r>
            <a:r>
              <a:rPr lang="en-US" sz="20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sz="20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000" b="1" dirty="0">
              <a:solidFill>
                <a:schemeClr val="tx2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6453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yifv,fao/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6454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5" name="Oval 104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6" name="Rectangle 1048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7" name="Rectangle 1049"/>
          <p:cNvSpPr>
            <a:spLocks noChangeArrowheads="1"/>
          </p:cNvSpPr>
          <p:nvPr/>
        </p:nvSpPr>
        <p:spPr bwMode="auto">
          <a:xfrm>
            <a:off x="6896100" y="4395788"/>
            <a:ext cx="835025" cy="149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WinInnwa" charset="0"/>
              </a:rPr>
              <a:t>O±k7k </a:t>
            </a:r>
          </a:p>
          <a:p>
            <a:pPr algn="l">
              <a:spcBef>
                <a:spcPct val="50000"/>
              </a:spcBef>
            </a:pPr>
            <a:endParaRPr lang="en-US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58" name="Rectangle 1050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AmAkvkefNrdKY </a:t>
            </a:r>
          </a:p>
        </p:txBody>
      </p:sp>
      <p:sp>
        <p:nvSpPr>
          <p:cNvPr id="786459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0" name="Rectangle 1052"/>
          <p:cNvSpPr>
            <a:spLocks noChangeArrowheads="1"/>
          </p:cNvSpPr>
          <p:nvPr/>
        </p:nvSpPr>
        <p:spPr bwMode="auto">
          <a:xfrm>
            <a:off x="5487988" y="1811338"/>
            <a:ext cx="11525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ခါရန်မြို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786461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2" name="Rectangle 1054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 </a:t>
            </a: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8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6463" name="Oval 105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4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5" name="Rectangle 1057"/>
          <p:cNvSpPr>
            <a:spLocks noChangeArrowheads="1"/>
          </p:cNvSpPr>
          <p:nvPr/>
        </p:nvSpPr>
        <p:spPr bwMode="auto">
          <a:xfrm>
            <a:off x="1871663" y="2568575"/>
            <a:ext cx="200183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16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sz="16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000" b="1" dirty="0">
              <a:solidFill>
                <a:schemeClr val="folHlink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86466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7" name="Rectangle 1059"/>
          <p:cNvSpPr>
            <a:spLocks noChangeArrowheads="1"/>
          </p:cNvSpPr>
          <p:nvPr/>
        </p:nvSpPr>
        <p:spPr bwMode="auto">
          <a:xfrm>
            <a:off x="2101850" y="3078163"/>
            <a:ext cx="1587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a,&amp;dacg NrdKY </a:t>
            </a:r>
          </a:p>
        </p:txBody>
      </p:sp>
      <p:sp>
        <p:nvSpPr>
          <p:cNvPr id="786468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9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0" name="Rectangle 1062"/>
          <p:cNvSpPr>
            <a:spLocks noChangeArrowheads="1"/>
          </p:cNvSpPr>
          <p:nvPr/>
        </p:nvSpPr>
        <p:spPr bwMode="auto">
          <a:xfrm>
            <a:off x="2682505" y="4159250"/>
            <a:ext cx="138980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my-MM" sz="2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ကာဒေရှ </a:t>
            </a:r>
            <a:endParaRPr lang="en-US" sz="24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6471" name="Oval 1063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2" name="Rectangle 1064"/>
          <p:cNvSpPr>
            <a:spLocks noChangeArrowheads="1"/>
          </p:cNvSpPr>
          <p:nvPr/>
        </p:nvSpPr>
        <p:spPr bwMode="auto">
          <a:xfrm>
            <a:off x="2593154" y="4795838"/>
            <a:ext cx="181139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24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သိနာတောင် </a:t>
            </a:r>
            <a:endParaRPr lang="en-US" sz="2400" b="1" dirty="0">
              <a:solidFill>
                <a:schemeClr val="folHlink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86473" name="Oval 106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4" name="Rectangle 1066"/>
          <p:cNvSpPr>
            <a:spLocks noChangeArrowheads="1"/>
          </p:cNvSpPr>
          <p:nvPr/>
        </p:nvSpPr>
        <p:spPr bwMode="auto">
          <a:xfrm>
            <a:off x="1374248" y="4081463"/>
            <a:ext cx="125835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800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86475" name="Rectangle 1067"/>
          <p:cNvSpPr>
            <a:spLocks noChangeArrowheads="1"/>
          </p:cNvSpPr>
          <p:nvPr/>
        </p:nvSpPr>
        <p:spPr bwMode="auto">
          <a:xfrm>
            <a:off x="3337413" y="2773363"/>
            <a:ext cx="154048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chemeClr val="folHlink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400" b="1" dirty="0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892" name="Text Box 1071"/>
          <p:cNvSpPr txBox="1">
            <a:spLocks noChangeArrowheads="1"/>
          </p:cNvSpPr>
          <p:nvPr/>
        </p:nvSpPr>
        <p:spPr bwMode="auto">
          <a:xfrm>
            <a:off x="2130425" y="36830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2000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၄၆:၃-၇</a:t>
            </a:r>
          </a:p>
        </p:txBody>
      </p:sp>
      <p:sp>
        <p:nvSpPr>
          <p:cNvPr id="78893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81" name="Rectangle 10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8895" name="Text Box 107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6483" name="Text Box 1075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" name="Group 1079"/>
          <p:cNvGrpSpPr>
            <a:grpSpLocks/>
          </p:cNvGrpSpPr>
          <p:nvPr/>
        </p:nvGrpSpPr>
        <p:grpSpPr bwMode="auto">
          <a:xfrm>
            <a:off x="3098800" y="3081338"/>
            <a:ext cx="4967288" cy="2082800"/>
            <a:chOff x="2088" y="1680"/>
            <a:chExt cx="3129" cy="1312"/>
          </a:xfrm>
        </p:grpSpPr>
        <p:sp>
          <p:nvSpPr>
            <p:cNvPr id="786488" name="Rectangle 1080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89" name="Text Box 1081"/>
            <p:cNvSpPr txBox="1">
              <a:spLocks noChangeArrowheads="1"/>
            </p:cNvSpPr>
            <p:nvPr/>
          </p:nvSpPr>
          <p:spPr bwMode="auto">
            <a:xfrm>
              <a:off x="2161" y="1908"/>
              <a:ext cx="3056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မိသားစုမ</a:t>
              </a:r>
              <a:r>
                <a:rPr lang="en-US" sz="3200" b="1" u="sng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ှ </a:t>
              </a:r>
              <a:r>
                <a:rPr lang="en-US" sz="32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လူမျိုးစုသို</a:t>
              </a:r>
              <a:r>
                <a:rPr lang="en-US" sz="3200" b="1" dirty="0">
                  <a:solidFill>
                    <a:srgbClr val="EEFF4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့ </a:t>
              </a:r>
              <a:r>
                <a:rPr lang="en-US" sz="3200" b="1" dirty="0" err="1">
                  <a:solidFill>
                    <a:srgbClr val="EEFF4B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ဆင်းသက်ခြင်း</a:t>
              </a:r>
              <a:endPara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78898" name="Group 1082"/>
          <p:cNvGrpSpPr>
            <a:grpSpLocks/>
          </p:cNvGrpSpPr>
          <p:nvPr/>
        </p:nvGrpSpPr>
        <p:grpSpPr bwMode="auto">
          <a:xfrm>
            <a:off x="1066800" y="2362200"/>
            <a:ext cx="1476375" cy="2438400"/>
            <a:chOff x="672" y="1488"/>
            <a:chExt cx="768" cy="1536"/>
          </a:xfrm>
        </p:grpSpPr>
        <p:sp>
          <p:nvSpPr>
            <p:cNvPr id="786491" name="AutoShape 108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92" name="Oval 108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6493" name="Freeform 1085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4" name="Freeform 1086"/>
          <p:cNvSpPr>
            <a:spLocks/>
          </p:cNvSpPr>
          <p:nvPr/>
        </p:nvSpPr>
        <p:spPr bwMode="auto">
          <a:xfrm>
            <a:off x="1739900" y="2513013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5" name="Rectangle 108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902" name="Rectangle 1088"/>
          <p:cNvSpPr>
            <a:spLocks noChangeArrowheads="1"/>
          </p:cNvSpPr>
          <p:nvPr/>
        </p:nvSpPr>
        <p:spPr bwMode="auto">
          <a:xfrm>
            <a:off x="7966075" y="3429000"/>
            <a:ext cx="6985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6497" name="AutoShape 108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8" name="AutoShape 109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9" name="Rectangle 109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0" name="Rectangle 1092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1" name="Line 1093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2" name="Line 109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3" name="Text Box 1095"/>
          <p:cNvSpPr txBox="1">
            <a:spLocks noChangeArrowheads="1"/>
          </p:cNvSpPr>
          <p:nvPr/>
        </p:nvSpPr>
        <p:spPr bwMode="auto">
          <a:xfrm>
            <a:off x="8153400" y="3486150"/>
            <a:ext cx="55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my-MM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4" name="Text Box 1096"/>
          <p:cNvSpPr txBox="1">
            <a:spLocks noChangeArrowheads="1"/>
          </p:cNvSpPr>
          <p:nvPr/>
        </p:nvSpPr>
        <p:spPr bwMode="auto">
          <a:xfrm>
            <a:off x="7905750" y="33528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9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7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79878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7937500" y="3429000"/>
            <a:ext cx="81753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687513" y="5481638"/>
            <a:ext cx="601186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2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မနုသီဟနှင</a:t>
            </a:r>
            <a:r>
              <a:rPr lang="en-US" sz="32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့် </a:t>
            </a:r>
            <a:r>
              <a:rPr lang="en-US" sz="32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ကြီးမားသော</a:t>
            </a:r>
            <a:r>
              <a:rPr lang="en-US" sz="32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ပိရမစ</a:t>
            </a:r>
            <a:r>
              <a:rPr lang="en-US" sz="32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Arial Unicode MS" pitchFamily="34" charset="-128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0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80902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80903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663" y="798513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7966075" y="3429000"/>
            <a:ext cx="81753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711326" y="5380267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966913" y="5389563"/>
            <a:ext cx="552926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ပိရမစ်ကြီးရှိ</a:t>
            </a:r>
            <a:r>
              <a:rPr lang="en-US" sz="28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ကျောက်ကျင်းများ</a:t>
            </a:r>
            <a:endParaRPr lang="en-US" sz="2800" b="1" dirty="0">
              <a:solidFill>
                <a:schemeClr val="accent2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982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7966075" y="3429000"/>
            <a:ext cx="75501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2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193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81936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ဣ</a:t>
            </a:r>
            <a:r>
              <a:rPr lang="en-US" sz="4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သရေလ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4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အရည်အချင်း</a:t>
            </a:r>
            <a:endParaRPr lang="en-US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302250"/>
            <a:ext cx="77136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ရှေးခေတ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အဲဂုတ္တု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အီဂျစ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်)၏ </a:t>
            </a:r>
            <a:r>
              <a:rPr lang="en-US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အံ့မခန်းရှုခင်းများ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62075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216275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346317" y="1052512"/>
            <a:ext cx="151644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8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3600" b="1" dirty="0">
              <a:solidFill>
                <a:schemeClr val="accent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541713" y="1546225"/>
            <a:ext cx="145392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dirty="0">
                <a:solidFill>
                  <a:schemeClr val="accent2"/>
                </a:solidFill>
                <a:effectLst/>
                <a:latin typeface="Pyidaungsu" panose="020B0502040204020203" pitchFamily="34" charset="0"/>
              </a:rPr>
              <a:t>ကျွ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Pyidaungsu" panose="020B0502040204020203" pitchFamily="34" charset="0"/>
              </a:rPr>
              <a:t>န်ဘဝ</a:t>
            </a:r>
            <a:endParaRPr lang="en-US" sz="2800" b="1" dirty="0">
              <a:solidFill>
                <a:schemeClr val="accent2"/>
              </a:solidFill>
              <a:effectLst/>
              <a:latin typeface="Pyidaungsu" panose="020B0502040204020203" pitchFamily="34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4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9715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AFD00"/>
                </a:solidFill>
                <a:effectLst/>
                <a:latin typeface="WinInnwa" charset="0"/>
              </a:rPr>
              <a:t>vlav;OD;rS'kwd,ajrmufvl=</a:t>
            </a:r>
          </a:p>
          <a:p>
            <a:endParaRPr lang="en-US" sz="3600">
              <a:solidFill>
                <a:schemeClr val="tx2"/>
              </a:solidFill>
              <a:effectLst/>
              <a:latin typeface="WinInnwa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909763" y="365125"/>
            <a:ext cx="37385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u="sng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xGuf 12;40-41/ *vmwd 3;17/ </a:t>
            </a: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8296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90550" y="2509838"/>
            <a:ext cx="4062413" cy="2838450"/>
            <a:chOff x="2363" y="2032"/>
            <a:chExt cx="2559" cy="1788"/>
          </a:xfrm>
        </p:grpSpPr>
        <p:grpSp>
          <p:nvGrpSpPr>
            <p:cNvPr id="91915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6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7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2477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78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1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2447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48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2417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18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2387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88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2357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5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2327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28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2297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98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2267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68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223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38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2207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08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2177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78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2147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48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2117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18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2087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88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2057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5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2027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28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997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98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967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68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93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38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085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91281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2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3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4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843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44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5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813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14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6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783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84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7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753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54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8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723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24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9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693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9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0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663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64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1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1633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34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2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1603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04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3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157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74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4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1543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44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5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1513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14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6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1483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84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7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1453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54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8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1423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24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9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1393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9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0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363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64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1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333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34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2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303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04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411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90647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9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50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20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210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1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179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80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2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149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50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3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119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20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4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089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90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5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059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60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6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029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3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7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999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00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8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969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70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9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939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40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0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90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10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1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879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80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2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849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50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3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819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20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4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789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90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5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759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60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6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729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3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7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699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00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8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669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670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767" name="Group 907"/>
          <p:cNvGrpSpPr>
            <a:grpSpLocks/>
          </p:cNvGrpSpPr>
          <p:nvPr/>
        </p:nvGrpSpPr>
        <p:grpSpPr bwMode="auto">
          <a:xfrm>
            <a:off x="-32342" y="927100"/>
            <a:ext cx="4062413" cy="2838450"/>
            <a:chOff x="2363" y="2032"/>
            <a:chExt cx="2559" cy="1788"/>
          </a:xfrm>
        </p:grpSpPr>
        <p:grpSp>
          <p:nvGrpSpPr>
            <p:cNvPr id="90013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4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5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6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0575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76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7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054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46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8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0515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16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9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0485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86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0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0455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56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1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0425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26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2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0395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96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3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365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6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4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335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36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5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305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06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6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275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76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7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24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46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8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215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16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9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185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86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0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155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56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1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125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26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2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095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96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3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065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6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4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035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36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80" name="Rectangle 773"/>
          <p:cNvSpPr>
            <a:spLocks noChangeArrowheads="1"/>
          </p:cNvSpPr>
          <p:nvPr/>
        </p:nvSpPr>
        <p:spPr bwMode="auto">
          <a:xfrm>
            <a:off x="7880350" y="3429000"/>
            <a:ext cx="945771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6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2981" name="Rectangle 774"/>
          <p:cNvSpPr>
            <a:spLocks noChangeArrowheads="1"/>
          </p:cNvSpPr>
          <p:nvPr/>
        </p:nvSpPr>
        <p:spPr bwMode="auto">
          <a:xfrm>
            <a:off x="8070850" y="3665538"/>
            <a:ext cx="581890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9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န်ဘဝ</a:t>
            </a:r>
            <a:endParaRPr lang="en-US" sz="900" b="1" dirty="0">
              <a:solidFill>
                <a:srgbClr val="0000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1000" b="1" dirty="0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82982" name="Rectangle 775"/>
          <p:cNvSpPr>
            <a:spLocks noChangeArrowheads="1"/>
          </p:cNvSpPr>
          <p:nvPr/>
        </p:nvSpPr>
        <p:spPr bwMode="auto">
          <a:xfrm>
            <a:off x="8280400" y="3825875"/>
            <a:ext cx="365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WwinBurmese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2276" name="Group 780"/>
          <p:cNvGrpSpPr>
            <a:grpSpLocks/>
          </p:cNvGrpSpPr>
          <p:nvPr/>
        </p:nvGrpSpPr>
        <p:grpSpPr bwMode="auto">
          <a:xfrm>
            <a:off x="639763" y="3252788"/>
            <a:ext cx="4062412" cy="2838450"/>
            <a:chOff x="2363" y="2032"/>
            <a:chExt cx="2559" cy="1788"/>
          </a:xfrm>
        </p:grpSpPr>
        <p:grpSp>
          <p:nvGrpSpPr>
            <p:cNvPr id="8937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0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1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2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941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42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3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911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12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4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881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8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5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851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52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6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821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22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7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791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92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8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76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62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9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731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32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0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9701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02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1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9671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72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2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9641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42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3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9611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12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4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9581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8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5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9551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52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6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9521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22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7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9491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92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8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946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62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9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9431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32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400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9401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02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227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83625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6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7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8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307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308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29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277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78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0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247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48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1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217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1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2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187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88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3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157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58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4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127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28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5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09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098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6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947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48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7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917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18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8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887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88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9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857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58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0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827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28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1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797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9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2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767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68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3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737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38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4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707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08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5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78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6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647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48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3510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82991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2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3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3553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54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3523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24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3493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94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3463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64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3433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3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3403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04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3373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74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3343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44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31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14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283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84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253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54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223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24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193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94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163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64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133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103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04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073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74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043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44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01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14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2987" name="Text Box 6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2882685" y="3246438"/>
            <a:ext cx="5034178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square"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အလွန်တရာ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rPr>
              <a:t>များပြားသော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rPr>
              <a:t>သားသမီးများ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  <p:sp>
        <p:nvSpPr>
          <p:cNvPr id="82989" name="Text Box 6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1923137"/>
            <a:ext cx="7350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>
                <a:solidFill>
                  <a:schemeClr val="accent2"/>
                </a:solidFill>
                <a:effectLst/>
                <a:latin typeface="WwinBurmese" charset="0"/>
              </a:rPr>
              <a:t>430</a:t>
            </a:r>
            <a:endParaRPr lang="en-US" sz="3600">
              <a:solidFill>
                <a:schemeClr val="bg2"/>
              </a:solidFill>
              <a:effectLst/>
              <a:latin typeface="WwinBurmese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7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4187830" y="400050"/>
            <a:ext cx="1258889" cy="3597275"/>
            <a:chOff x="2602" y="344"/>
            <a:chExt cx="793" cy="2266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40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2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အပြစ</a:t>
              </a:r>
              <a:r>
                <a:rPr lang="en-US" sz="11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84241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64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သတင်းကောင်း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42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368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5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မိသားစု</a:t>
              </a:r>
              <a:endParaRPr lang="en-US" sz="1050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43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6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လူသတ်သမား</a:t>
              </a:r>
              <a:r>
                <a:rPr lang="en-US" sz="1400" b="1" dirty="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84244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7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5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သက်တံ့ရောင</a:t>
              </a:r>
              <a:r>
                <a:rPr lang="en-US" sz="105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84245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477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5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ရဲတိုက်ကြီး</a:t>
              </a:r>
              <a:endParaRPr lang="en-US" sz="105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46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54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7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47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36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လုသား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1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 dirty="0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84252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84253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84254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65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ရွေးခေ</a:t>
              </a:r>
              <a:r>
                <a:rPr lang="en-US" sz="9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ါ်</a:t>
              </a:r>
              <a:r>
                <a:rPr lang="en-US" sz="9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တော်မူခြင်း</a:t>
              </a:r>
              <a:endParaRPr lang="en-US" sz="9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55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sz="1400" b="1" dirty="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84256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9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4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2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  <p:sp>
          <p:nvSpPr>
            <p:cNvPr id="84260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2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100" b="1" dirty="0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ကျွ</a:t>
              </a:r>
              <a:r>
                <a:rPr lang="en-US" sz="1100" b="1" dirty="0" err="1">
                  <a:solidFill>
                    <a:schemeClr val="bg2"/>
                  </a:solidFill>
                  <a:effectLst/>
                  <a:latin typeface="Pyidaungsu" panose="020B0502040204020203" pitchFamily="34" charset="0"/>
                  <a:cs typeface="Pyidaungsu" panose="020B0502040204020203" pitchFamily="34" charset="0"/>
                </a:rPr>
                <a:t>န်ဘဝ</a:t>
              </a:r>
              <a:endParaRPr lang="en-US" sz="11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84261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30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  <a:effectLst/>
                  <a:latin typeface="WwinBurmese" charset="0"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4016" name="Picture 9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41" name="Picture 12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44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50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8807" name="Rectangle 1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 dirty="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601504" y="3506788"/>
            <a:ext cx="34639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7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8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=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4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4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+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8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668809" name="Line 13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650929"/>
            <a:ext cx="511175" cy="3419421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741194" y="5595144"/>
            <a:ext cx="887413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748338" y="4421188"/>
            <a:ext cx="8667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354606" y="2076774"/>
            <a:ext cx="511175" cy="4138046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407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4" name="Rectangle 185"/>
          <p:cNvSpPr>
            <a:spLocks noChangeArrowheads="1"/>
          </p:cNvSpPr>
          <p:nvPr/>
        </p:nvSpPr>
        <p:spPr bwMode="auto">
          <a:xfrm>
            <a:off x="6523038" y="3213100"/>
            <a:ext cx="76463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ဖမ်းဆီး</a:t>
            </a:r>
            <a:endParaRPr lang="en-US" sz="1600" b="1" dirty="0">
              <a:solidFill>
                <a:schemeClr val="bg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8" name="Rectangle 189"/>
          <p:cNvSpPr>
            <a:spLocks noChangeArrowheads="1"/>
          </p:cNvSpPr>
          <p:nvPr/>
        </p:nvSpPr>
        <p:spPr bwMode="auto">
          <a:xfrm>
            <a:off x="6554822" y="4448897"/>
            <a:ext cx="8992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6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900" b="1" dirty="0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03" name="Rectangle 194"/>
          <p:cNvSpPr>
            <a:spLocks noChangeArrowheads="1"/>
          </p:cNvSpPr>
          <p:nvPr/>
        </p:nvSpPr>
        <p:spPr bwMode="auto">
          <a:xfrm>
            <a:off x="6610350" y="5102225"/>
            <a:ext cx="702114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800" b="1" dirty="0">
              <a:solidFill>
                <a:schemeClr val="bg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endParaRPr lang="en-US" sz="1200" b="1" dirty="0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3" name="Rectangle 204"/>
          <p:cNvSpPr>
            <a:spLocks noChangeArrowheads="1"/>
          </p:cNvSpPr>
          <p:nvPr/>
        </p:nvSpPr>
        <p:spPr bwMode="auto">
          <a:xfrm>
            <a:off x="6570663" y="561975"/>
            <a:ext cx="743792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မင်းမဲ</a:t>
            </a:r>
            <a:r>
              <a:rPr lang="en-US" sz="1800" b="1" dirty="0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့</a:t>
            </a:r>
            <a:r>
              <a:rPr lang="en-US" sz="2400" b="1" dirty="0">
                <a:solidFill>
                  <a:schemeClr val="bg2"/>
                </a:solidFill>
                <a:effectLst/>
                <a:latin typeface="Wwin_Burmese1" charset="0"/>
              </a:rPr>
              <a:t> 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6" name="Rectangle 207"/>
          <p:cNvSpPr>
            <a:spLocks noChangeArrowheads="1"/>
          </p:cNvSpPr>
          <p:nvPr/>
        </p:nvSpPr>
        <p:spPr bwMode="auto">
          <a:xfrm>
            <a:off x="6580188" y="1266825"/>
            <a:ext cx="76142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မင်းစံ</a:t>
            </a:r>
            <a:r>
              <a:rPr lang="en-US" sz="2400" b="1" dirty="0">
                <a:solidFill>
                  <a:schemeClr val="bg2"/>
                </a:solidFill>
                <a:effectLst/>
                <a:latin typeface="WinInnwa" charset="0"/>
              </a:rPr>
              <a:t> 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9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rgbClr val="030303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ယောရှု</a:t>
            </a:r>
            <a:endParaRPr lang="en-US" sz="1200" b="1" dirty="0">
              <a:solidFill>
                <a:srgbClr val="030303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24" name="Rectangle 215"/>
          <p:cNvSpPr>
            <a:spLocks noChangeArrowheads="1"/>
          </p:cNvSpPr>
          <p:nvPr/>
        </p:nvSpPr>
        <p:spPr bwMode="auto">
          <a:xfrm>
            <a:off x="4318000" y="4257675"/>
            <a:ext cx="623568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 err="1">
                <a:solidFill>
                  <a:schemeClr val="bg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1200" b="1" dirty="0">
              <a:solidFill>
                <a:schemeClr val="bg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56055" y="352425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43315" y="1835151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45" name="Rectangle 237"/>
          <p:cNvSpPr>
            <a:spLocks noChangeArrowheads="1"/>
          </p:cNvSpPr>
          <p:nvPr/>
        </p:nvSpPr>
        <p:spPr bwMode="auto">
          <a:xfrm>
            <a:off x="7908925" y="3400425"/>
            <a:ext cx="849591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400" b="1" dirty="0">
                <a:solidFill>
                  <a:srgbClr val="0000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800" b="1" dirty="0">
              <a:solidFill>
                <a:srgbClr val="000000"/>
              </a:solidFill>
              <a:effectLst/>
              <a:latin typeface="WinInnwa" charset="0"/>
              <a:cs typeface="Times New Roman" charset="0"/>
            </a:endParaRPr>
          </a:p>
        </p:txBody>
      </p:sp>
      <p:sp>
        <p:nvSpPr>
          <p:cNvPr id="84146" name="Rectangle 238"/>
          <p:cNvSpPr>
            <a:spLocks noChangeArrowheads="1"/>
          </p:cNvSpPr>
          <p:nvPr/>
        </p:nvSpPr>
        <p:spPr bwMode="auto">
          <a:xfrm>
            <a:off x="8070850" y="3665538"/>
            <a:ext cx="682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Slavery</a:t>
            </a:r>
          </a:p>
        </p:txBody>
      </p:sp>
      <p:sp>
        <p:nvSpPr>
          <p:cNvPr id="84147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84148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486707" y="87177"/>
            <a:ext cx="35115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u="sng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ကမ္ဘာဦး</a:t>
            </a:r>
            <a:r>
              <a:rPr lang="en-US" sz="2000" b="1" u="sng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 ၁:၁ - </a:t>
            </a:r>
            <a:r>
              <a:rPr lang="en-US" sz="2000" b="1" u="sng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ထွက</a:t>
            </a:r>
            <a:r>
              <a:rPr lang="en-US" sz="2000" b="1" u="sng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 ၁:၆</a:t>
            </a:r>
            <a:endParaRPr lang="en-US" sz="2000" b="1" u="sng" dirty="0">
              <a:solidFill>
                <a:schemeClr val="tx1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51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84153" name="Text Box 2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84154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84165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84205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207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13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29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30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14" name="Picture 25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206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6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84193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95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0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02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94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7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84181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83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89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55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56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90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82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8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84169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71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7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68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69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78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70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8979" name="Rectangle 307"/>
          <p:cNvSpPr>
            <a:spLocks noChangeArrowheads="1"/>
          </p:cNvSpPr>
          <p:nvPr/>
        </p:nvSpPr>
        <p:spPr bwMode="auto">
          <a:xfrm rot="-5400000">
            <a:off x="3003631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80" name="Text Box 308"/>
          <p:cNvSpPr txBox="1">
            <a:spLocks noChangeArrowheads="1"/>
          </p:cNvSpPr>
          <p:nvPr/>
        </p:nvSpPr>
        <p:spPr bwMode="auto">
          <a:xfrm rot="-5400000">
            <a:off x="2983529" y="930860"/>
            <a:ext cx="1333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2000" b="1" dirty="0">
              <a:solidFill>
                <a:srgbClr val="FFFF66"/>
              </a:solidFill>
              <a:effectLst/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68982" name="Text Box 310"/>
          <p:cNvSpPr txBox="1">
            <a:spLocks noChangeArrowheads="1"/>
          </p:cNvSpPr>
          <p:nvPr/>
        </p:nvSpPr>
        <p:spPr bwMode="auto">
          <a:xfrm rot="-5388536">
            <a:off x="2634715" y="3928675"/>
            <a:ext cx="196691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16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ပုဂ္ဂိုလ်လေးဦး</a:t>
            </a:r>
            <a:endParaRPr lang="en-US" sz="1600" b="1" dirty="0">
              <a:solidFill>
                <a:srgbClr val="FFFF66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8983" name="Text Box 311"/>
          <p:cNvSpPr txBox="1">
            <a:spLocks noChangeArrowheads="1"/>
          </p:cNvSpPr>
          <p:nvPr/>
        </p:nvSpPr>
        <p:spPr bwMode="auto">
          <a:xfrm rot="-5400000">
            <a:off x="5556250" y="5555962"/>
            <a:ext cx="111125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ယေရှု</a:t>
            </a:r>
            <a:endParaRPr lang="en-US" sz="1600" b="1" dirty="0">
              <a:solidFill>
                <a:srgbClr val="FFFF66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8985" name="Text Box 313"/>
          <p:cNvSpPr txBox="1">
            <a:spLocks noChangeArrowheads="1"/>
          </p:cNvSpPr>
          <p:nvPr/>
        </p:nvSpPr>
        <p:spPr bwMode="auto">
          <a:xfrm rot="-5385664">
            <a:off x="5584825" y="4396859"/>
            <a:ext cx="114935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ဆိတ်ငြိမ</a:t>
            </a:r>
            <a:r>
              <a:rPr lang="en-US" sz="1800" b="1" dirty="0">
                <a:solidFill>
                  <a:srgbClr val="FFEA18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500" dirty="0">
              <a:solidFill>
                <a:srgbClr val="FFEA18"/>
              </a:solidFill>
              <a:effectLst/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68986" name="Text Box 314"/>
          <p:cNvSpPr txBox="1">
            <a:spLocks noChangeArrowheads="1"/>
          </p:cNvSpPr>
          <p:nvPr/>
        </p:nvSpPr>
        <p:spPr bwMode="auto">
          <a:xfrm rot="-5400000">
            <a:off x="4940300" y="1747422"/>
            <a:ext cx="242728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ဖြစ်စဉ</a:t>
            </a:r>
            <a:r>
              <a:rPr lang="en-US" sz="24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၃ </a:t>
            </a:r>
            <a:r>
              <a:rPr lang="en-US" sz="2400" b="1" dirty="0" err="1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ရပ</a:t>
            </a:r>
            <a:r>
              <a:rPr lang="en-US" sz="2400" b="1" dirty="0">
                <a:solidFill>
                  <a:srgbClr val="FFFF66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4161" name="Rectangle 315"/>
          <p:cNvSpPr>
            <a:spLocks noChangeArrowheads="1"/>
          </p:cNvSpPr>
          <p:nvPr/>
        </p:nvSpPr>
        <p:spPr bwMode="auto">
          <a:xfrm rot="-5362446">
            <a:off x="2026859" y="1981480"/>
            <a:ext cx="89928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</a:t>
            </a:r>
            <a:r>
              <a:rPr lang="en-US" sz="1600" b="1" dirty="0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900" b="1" dirty="0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68988" name="Text Box 316"/>
          <p:cNvSpPr txBox="1">
            <a:spLocks noChangeArrowheads="1"/>
          </p:cNvSpPr>
          <p:nvPr/>
        </p:nvSpPr>
        <p:spPr bwMode="auto">
          <a:xfrm rot="-5400000">
            <a:off x="492281" y="1628414"/>
            <a:ext cx="15840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ဖန်ဆင်းခြင်း</a:t>
            </a:r>
            <a:endParaRPr lang="en-US" sz="2000" b="1" dirty="0">
              <a:solidFill>
                <a:srgbClr val="00FF00"/>
              </a:solidFill>
              <a:effectLst/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668989" name="Rectangle 317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84164" name="Rectangle 318"/>
          <p:cNvSpPr>
            <a:spLocks noChangeArrowheads="1"/>
          </p:cNvSpPr>
          <p:nvPr/>
        </p:nvSpPr>
        <p:spPr bwMode="auto">
          <a:xfrm rot="-5587908">
            <a:off x="2538413" y="2131806"/>
            <a:ext cx="701675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 b="1" dirty="0" err="1">
                <a:solidFill>
                  <a:srgbClr val="00FF00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1400" b="1" dirty="0">
              <a:solidFill>
                <a:srgbClr val="00FF00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3350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ပုဂ္ဂိုလ်</a:t>
            </a:r>
            <a:r>
              <a:rPr lang="en-US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လေးဦး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မှ 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ဒုတိယ</a:t>
            </a:r>
            <a:endParaRPr lang="en-US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Times New Roman" pitchFamily="-107" charset="0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2581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25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25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 rot="-5315466">
            <a:off x="3578225" y="1683078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2800" dirty="0">
              <a:solidFill>
                <a:schemeClr val="tx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92588" name="Text Box 12"/>
          <p:cNvSpPr txBox="1">
            <a:spLocks noChangeArrowheads="1"/>
          </p:cNvSpPr>
          <p:nvPr/>
        </p:nvSpPr>
        <p:spPr bwMode="auto">
          <a:xfrm rot="-5372496">
            <a:off x="3943350" y="1246436"/>
            <a:ext cx="2316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89" name="Text Box 13"/>
          <p:cNvSpPr txBox="1">
            <a:spLocks noChangeArrowheads="1"/>
          </p:cNvSpPr>
          <p:nvPr/>
        </p:nvSpPr>
        <p:spPr bwMode="auto">
          <a:xfrm rot="-5527742">
            <a:off x="5310188" y="1177993"/>
            <a:ext cx="197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4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92590" name="Text Box 14"/>
          <p:cNvSpPr txBox="1">
            <a:spLocks noChangeArrowheads="1"/>
          </p:cNvSpPr>
          <p:nvPr/>
        </p:nvSpPr>
        <p:spPr bwMode="auto">
          <a:xfrm rot="-5473651">
            <a:off x="6716713" y="1644362"/>
            <a:ext cx="170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32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ပုဂ္ဂိုလ်</a:t>
            </a:r>
            <a:r>
              <a:rPr lang="en-US" b="1" dirty="0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လေးဦး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မှ </a:t>
            </a:r>
            <a:r>
              <a:rPr lang="en-US" b="1" dirty="0" err="1">
                <a:solidFill>
                  <a:schemeClr val="tx1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ဒုတိယ</a:t>
            </a:r>
            <a:endParaRPr lang="en-US" b="1" dirty="0">
              <a:solidFill>
                <a:schemeClr val="tx1"/>
              </a:solidFill>
              <a:effectLst/>
              <a:latin typeface="Pyidaungsu" panose="020B0502040204020203" pitchFamily="34" charset="0"/>
              <a:ea typeface="Times New Roman" pitchFamily="-107" charset="0"/>
              <a:cs typeface="Pyidaungsu" panose="020B0502040204020203" pitchFamily="34" charset="0"/>
            </a:endParaRPr>
          </a:p>
          <a:p>
            <a:pPr>
              <a:defRPr/>
            </a:pPr>
            <a:r>
              <a:rPr lang="en-US" b="1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ပုဂ္ဂိုလ</a:t>
            </a:r>
            <a:r>
              <a:rPr lang="en-US" b="1" dirty="0">
                <a:solidFill>
                  <a:schemeClr val="tx2"/>
                </a:solidFill>
                <a:effectLst/>
                <a:latin typeface="Pyidaungsu" panose="020B0502040204020203" pitchFamily="34" charset="0"/>
                <a:ea typeface="Times New Roman" pitchFamily="-107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2581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25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25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 rot="-5315466">
            <a:off x="3578225" y="1683078"/>
            <a:ext cx="145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2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2800" dirty="0">
              <a:solidFill>
                <a:schemeClr val="tx2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92588" name="Text Box 12"/>
          <p:cNvSpPr txBox="1">
            <a:spLocks noChangeArrowheads="1"/>
          </p:cNvSpPr>
          <p:nvPr/>
        </p:nvSpPr>
        <p:spPr bwMode="auto">
          <a:xfrm rot="-5372496">
            <a:off x="3943350" y="1246436"/>
            <a:ext cx="2316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89" name="Text Box 13"/>
          <p:cNvSpPr txBox="1">
            <a:spLocks noChangeArrowheads="1"/>
          </p:cNvSpPr>
          <p:nvPr/>
        </p:nvSpPr>
        <p:spPr bwMode="auto">
          <a:xfrm rot="-5527742">
            <a:off x="5310188" y="1177993"/>
            <a:ext cx="1978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4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92590" name="Text Box 14"/>
          <p:cNvSpPr txBox="1">
            <a:spLocks noChangeArrowheads="1"/>
          </p:cNvSpPr>
          <p:nvPr/>
        </p:nvSpPr>
        <p:spPr bwMode="auto">
          <a:xfrm rot="-5473651">
            <a:off x="6716713" y="1644362"/>
            <a:ext cx="170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320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5591" y="4055226"/>
            <a:ext cx="47564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en-US" sz="9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r>
              <a:rPr lang="en-US" sz="9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  <a:endParaRPr lang="en-US" sz="3200" i="1" dirty="0">
              <a:solidFill>
                <a:srgbClr val="FAFD00"/>
              </a:solidFill>
              <a:effectLst/>
              <a:latin typeface="Pyidaungsu" panose="020B0502040204020203" pitchFamily="34" charset="0"/>
              <a:ea typeface="Times New Roman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2970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တရားဟောခြင်း</a:t>
            </a:r>
            <a:r>
              <a:rPr lang="en-US" sz="20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အတတ်ပညာ</a:t>
            </a:r>
            <a:r>
              <a:rPr lang="en-US" sz="20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3200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sz="1100" b="1" dirty="0">
              <a:solidFill>
                <a:srgbClr val="FFFFFF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EDBASINROUTES.JPG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831850" y="1858963"/>
            <a:ext cx="6273800" cy="252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ကမ္ဘာမြေကြီး</a:t>
            </a:r>
            <a:r>
              <a:rPr lang="en-US" sz="48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၏ </a:t>
            </a:r>
          </a:p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ရေကြောင်းအနေအထား</a:t>
            </a:r>
            <a:endParaRPr lang="en-US" sz="4800" b="1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3721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400300" y="15049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ယူဖရေးတီး</a:t>
            </a:r>
            <a:endParaRPr lang="en-US" sz="1800" dirty="0">
              <a:solidFill>
                <a:srgbClr val="FFFFFF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140176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1781175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CECECE"/>
                </a:solidFill>
                <a:effectLst/>
                <a:latin typeface="Wwin_Burmese1" charset="0"/>
              </a:rPr>
              <a:t> </a:t>
            </a: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l">
              <a:spcBef>
                <a:spcPct val="50000"/>
              </a:spcBef>
            </a:pPr>
            <a:endParaRPr lang="en-US" sz="2400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3221038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အဆင</a:t>
            </a:r>
            <a:r>
              <a:rPr lang="en-US" sz="28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  <a:r>
              <a:rPr lang="en-US" sz="28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ဆင</a:t>
            </a:r>
            <a:r>
              <a:rPr lang="en-US" sz="2800" b="1" dirty="0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့်</a:t>
            </a:r>
          </a:p>
          <a:p>
            <a:pPr algn="just">
              <a:defRPr/>
            </a:pPr>
            <a:r>
              <a:rPr lang="en-US" sz="2800" b="1" dirty="0" err="1">
                <a:solidFill>
                  <a:srgbClr val="FFD34A"/>
                </a:solidFill>
                <a:effectLst/>
                <a:latin typeface="Pyidaungsu" panose="020B0502040204020203" pitchFamily="34" charset="0"/>
                <a:ea typeface="Times New Roman" pitchFamily="-112" charset="0"/>
                <a:cs typeface="Pyidaungsu" panose="020B0502040204020203" pitchFamily="34" charset="0"/>
              </a:rPr>
              <a:t>ပိုင်းခြားလေ့လာခြင်း</a:t>
            </a:r>
            <a:endParaRPr lang="en-US" sz="2800" b="1" dirty="0">
              <a:solidFill>
                <a:srgbClr val="FFD34A"/>
              </a:solidFill>
              <a:effectLst/>
              <a:latin typeface="Pyidaungsu" panose="020B0502040204020203" pitchFamily="34" charset="0"/>
              <a:ea typeface="Times New Roman" pitchFamily="-112" charset="0"/>
              <a:cs typeface="Pyidaungsu" panose="020B0502040204020203" pitchFamily="34" charset="0"/>
            </a:endParaRP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ပင်လယ်သေ</a:t>
            </a:r>
            <a:endParaRPr lang="en-US" sz="14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382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ဥရ</a:t>
            </a:r>
            <a:endParaRPr lang="en-US" sz="2400" b="1" dirty="0">
              <a:solidFill>
                <a:srgbClr val="CECECE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ဗာဗုလုန်မြို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10287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ခါရန်မြို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နိနေဝေမြို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့၊ </a:t>
            </a: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အာဆီးရီးယား</a:t>
            </a:r>
            <a:endParaRPr lang="en-US" sz="1600" b="1" dirty="0">
              <a:solidFill>
                <a:srgbClr val="CECECE"/>
              </a:solidFill>
              <a:effectLst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ဂင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16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နေသရက</a:t>
            </a:r>
            <a:r>
              <a:rPr lang="en-US" sz="16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2000" b="1" dirty="0">
              <a:solidFill>
                <a:srgbClr val="CECECE"/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251202" y="3078163"/>
            <a:ext cx="12872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ယေရိခေါမြို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2724986" y="4451350"/>
            <a:ext cx="130484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  <a:endParaRPr lang="en-US" sz="3200" b="1" dirty="0">
              <a:solidFill>
                <a:srgbClr val="CECECE"/>
              </a:solidFill>
              <a:effectLst/>
              <a:latin typeface="Wwin_Burmese1" pitchFamily="2" charset="0"/>
              <a:ea typeface="+mn-ea"/>
              <a:cs typeface="+mn-cs"/>
            </a:endParaRP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2669297" y="5164138"/>
            <a:ext cx="16591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464025" y="4081463"/>
            <a:ext cx="107721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အဲဂုတ္တုပြည</a:t>
            </a:r>
            <a:r>
              <a:rPr lang="en-US" sz="14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1800" b="1" dirty="0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363182" y="3078163"/>
            <a:ext cx="146514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နေဗောတောင</a:t>
            </a:r>
            <a:r>
              <a:rPr lang="en-US" sz="1800" b="1" dirty="0">
                <a:solidFill>
                  <a:srgbClr val="CECECE"/>
                </a:solidFill>
                <a:effectLst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2573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ကမ္ဘာဦး</a:t>
            </a:r>
            <a:r>
              <a:rPr lang="en-US" sz="1600" b="1" dirty="0">
                <a:solidFill>
                  <a:srgbClr val="FFFFFF"/>
                </a:solidFill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၁၁း၂၁</a:t>
            </a:r>
          </a:p>
        </p:txBody>
      </p:sp>
      <p:sp>
        <p:nvSpPr>
          <p:cNvPr id="22574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2576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873500" y="3868739"/>
            <a:ext cx="3378200" cy="1768475"/>
            <a:chOff x="2517" y="3113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my-MM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ခါလဒဲတွင်ရှိသော ဥရ  </a:t>
              </a:r>
              <a:r>
                <a:rPr lang="my-MM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မီဆိုပိုတေးမီးယားချိုင့်ဝှမ်းတွင့်ရှိသော ရှေးခေတ် ရိုုးရာထုံးတမ်းဓလေ့ ဗဟိုအချက်ချာ။ အာဗြဟံ၏ နေအိမ် </a:t>
              </a:r>
              <a:endPara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Times New Roman" charset="0"/>
                <a:cs typeface="Pyidaungsu" panose="020B0502040204020203" pitchFamily="34" charset="0"/>
              </a:endParaRP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0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079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3557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pic>
        <p:nvPicPr>
          <p:cNvPr id="23558" name="Picture 31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3565" name="Text Box 7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793875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0000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အီရတ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970594" y="311943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2003425" y="1820863"/>
            <a:ext cx="3276600" cy="954087"/>
            <a:chOff x="1078" y="1244"/>
            <a:chExt cx="2064" cy="601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ဗာဗုလုန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Pyidaungsu" panose="020B0502040204020203" pitchFamily="34" charset="0"/>
                  <a:ea typeface="Times New Roman" pitchFamily="-112" charset="0"/>
                  <a:cs typeface="Pyidaungsu" panose="020B0502040204020203" pitchFamily="34" charset="0"/>
                </a:rPr>
                <a:t>်</a:t>
              </a:r>
              <a:r>
                <a:rPr lang="en-US" sz="5400" b="1" dirty="0">
                  <a:solidFill>
                    <a:srgbClr val="0000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1808163" y="4122738"/>
            <a:ext cx="53689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y-MM" sz="44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အီရတ်တွင် ဖြစ်ခဲ့သော ပင်လယ်ကွေ့ စစ်ပွဲကို မှတ်မိပါသလား</a:t>
            </a:r>
            <a:endParaRPr lang="en-US" sz="4400" b="1" dirty="0">
              <a:solidFill>
                <a:srgbClr val="114FF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570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19039</TotalTime>
  <Pages>52</Pages>
  <Words>6161</Words>
  <Application>Microsoft Macintosh PowerPoint</Application>
  <PresentationFormat>On-screen Show (4:3)</PresentationFormat>
  <Paragraphs>1115</Paragraphs>
  <Slides>69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92" baseType="lpstr">
      <vt:lpstr>B VAG Rounded Bold</vt:lpstr>
      <vt:lpstr>Chicago</vt:lpstr>
      <vt:lpstr>Kosher-Normal</vt:lpstr>
      <vt:lpstr>ＭＳ Ｐゴシック</vt:lpstr>
      <vt:lpstr>Pyidaungsu</vt:lpstr>
      <vt:lpstr>Pyidaungsu Numbers</vt:lpstr>
      <vt:lpstr>Times</vt:lpstr>
      <vt:lpstr>Wwin_Burmese1</vt:lpstr>
      <vt:lpstr>Arial</vt:lpstr>
      <vt:lpstr>Comic Sans MS</vt:lpstr>
      <vt:lpstr>Geneva</vt:lpstr>
      <vt:lpstr>Helvetica</vt:lpstr>
      <vt:lpstr>Monotype Sorts</vt:lpstr>
      <vt:lpstr>Times New Roman</vt:lpstr>
      <vt:lpstr>Wingdings</vt:lpstr>
      <vt:lpstr>WinInnwa</vt:lpstr>
      <vt:lpstr>Wwin_Burmese</vt:lpstr>
      <vt:lpstr>WwinBurmese</vt:lpstr>
      <vt:lpstr>Zawgyi-One</vt:lpstr>
      <vt:lpstr>untitled 3</vt:lpstr>
      <vt:lpstr>1_untitled 3</vt:lpstr>
      <vt:lpstr>Orbit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တရားဟောခြင်း အတတ်ပညာ •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743</cp:revision>
  <cp:lastPrinted>1997-02-12T13:49:34Z</cp:lastPrinted>
  <dcterms:created xsi:type="dcterms:W3CDTF">1999-07-29T18:12:04Z</dcterms:created>
  <dcterms:modified xsi:type="dcterms:W3CDTF">2025-02-28T19:01:39Z</dcterms:modified>
</cp:coreProperties>
</file>