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4" r:id="rId2"/>
    <p:sldMasterId id="2147483696" r:id="rId3"/>
  </p:sldMasterIdLst>
  <p:notesMasterIdLst>
    <p:notesMasterId r:id="rId91"/>
  </p:notesMasterIdLst>
  <p:handoutMasterIdLst>
    <p:handoutMasterId r:id="rId92"/>
  </p:handoutMasterIdLst>
  <p:sldIdLst>
    <p:sldId id="454" r:id="rId4"/>
    <p:sldId id="450" r:id="rId5"/>
    <p:sldId id="435" r:id="rId6"/>
    <p:sldId id="406" r:id="rId7"/>
    <p:sldId id="401" r:id="rId8"/>
    <p:sldId id="393" r:id="rId9"/>
    <p:sldId id="257" r:id="rId10"/>
    <p:sldId id="378" r:id="rId11"/>
    <p:sldId id="259" r:id="rId12"/>
    <p:sldId id="394" r:id="rId13"/>
    <p:sldId id="402" r:id="rId14"/>
    <p:sldId id="260" r:id="rId15"/>
    <p:sldId id="261" r:id="rId16"/>
    <p:sldId id="446" r:id="rId17"/>
    <p:sldId id="443" r:id="rId18"/>
    <p:sldId id="444" r:id="rId19"/>
    <p:sldId id="445" r:id="rId20"/>
    <p:sldId id="265" r:id="rId21"/>
    <p:sldId id="266" r:id="rId22"/>
    <p:sldId id="268" r:id="rId23"/>
    <p:sldId id="269" r:id="rId24"/>
    <p:sldId id="270" r:id="rId25"/>
    <p:sldId id="271" r:id="rId26"/>
    <p:sldId id="279" r:id="rId27"/>
    <p:sldId id="272" r:id="rId28"/>
    <p:sldId id="280" r:id="rId29"/>
    <p:sldId id="39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2" r:id="rId43"/>
    <p:sldId id="294" r:id="rId44"/>
    <p:sldId id="297" r:id="rId45"/>
    <p:sldId id="298" r:id="rId46"/>
    <p:sldId id="299" r:id="rId47"/>
    <p:sldId id="300" r:id="rId48"/>
    <p:sldId id="302" r:id="rId49"/>
    <p:sldId id="398" r:id="rId50"/>
    <p:sldId id="303" r:id="rId51"/>
    <p:sldId id="305" r:id="rId52"/>
    <p:sldId id="306" r:id="rId53"/>
    <p:sldId id="307" r:id="rId54"/>
    <p:sldId id="399" r:id="rId55"/>
    <p:sldId id="308" r:id="rId56"/>
    <p:sldId id="309" r:id="rId57"/>
    <p:sldId id="310" r:id="rId58"/>
    <p:sldId id="455" r:id="rId59"/>
    <p:sldId id="456" r:id="rId60"/>
    <p:sldId id="313" r:id="rId61"/>
    <p:sldId id="314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6" r:id="rId76"/>
    <p:sldId id="335" r:id="rId77"/>
    <p:sldId id="337" r:id="rId78"/>
    <p:sldId id="387" r:id="rId79"/>
    <p:sldId id="447" r:id="rId80"/>
    <p:sldId id="413" r:id="rId81"/>
    <p:sldId id="434" r:id="rId82"/>
    <p:sldId id="362" r:id="rId83"/>
    <p:sldId id="409" r:id="rId84"/>
    <p:sldId id="382" r:id="rId85"/>
    <p:sldId id="381" r:id="rId86"/>
    <p:sldId id="427" r:id="rId87"/>
    <p:sldId id="457" r:id="rId88"/>
    <p:sldId id="451" r:id="rId89"/>
    <p:sldId id="452" r:id="rId9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2">
          <p15:clr>
            <a:srgbClr val="A4A3A4"/>
          </p15:clr>
        </p15:guide>
        <p15:guide id="2" orient="horz" pos="615">
          <p15:clr>
            <a:srgbClr val="A4A3A4"/>
          </p15:clr>
        </p15:guide>
        <p15:guide id="3" orient="horz" pos="2791">
          <p15:clr>
            <a:srgbClr val="A4A3A4"/>
          </p15:clr>
        </p15:guide>
        <p15:guide id="4" pos="5155">
          <p15:clr>
            <a:srgbClr val="A4A3A4"/>
          </p15:clr>
        </p15:guide>
        <p15:guide id="5" pos="5607">
          <p15:clr>
            <a:srgbClr val="A4A3A4"/>
          </p15:clr>
        </p15:guide>
        <p15:guide id="6" pos="28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FF3300"/>
    <a:srgbClr val="0BB1B5"/>
    <a:srgbClr val="DFE402"/>
    <a:srgbClr val="2029DA"/>
    <a:srgbClr val="F35B07"/>
    <a:srgbClr val="CFEB29"/>
    <a:srgbClr val="E3C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08"/>
    <p:restoredTop sz="94722"/>
  </p:normalViewPr>
  <p:slideViewPr>
    <p:cSldViewPr snapToGrid="0">
      <p:cViewPr>
        <p:scale>
          <a:sx n="95" d="100"/>
          <a:sy n="95" d="100"/>
        </p:scale>
        <p:origin x="640" y="1200"/>
      </p:cViewPr>
      <p:guideLst>
        <p:guide orient="horz" pos="4182"/>
        <p:guide orient="horz" pos="615"/>
        <p:guide orient="horz" pos="2791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CA6C414-0876-6145-B30C-0EE6A47F9DDA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2D95140-AD74-AC40-B661-A41A539C6EB6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42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1741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317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3379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5939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7168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my-MM"/>
          </a:p>
        </p:txBody>
      </p:sp>
      <p:sp>
        <p:nvSpPr>
          <p:cNvPr id="747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34409"/>
      </p:ext>
    </p:extLst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590940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008636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130702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4911898"/>
      </p:ext>
    </p:extLst>
  </p:cSld>
  <p:clrMapOvr>
    <a:masterClrMapping/>
  </p:clrMapOvr>
  <p:transition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510858"/>
      </p:ext>
    </p:extLst>
  </p:cSld>
  <p:clrMapOvr>
    <a:masterClrMapping/>
  </p:clrMapOvr>
  <p:transition spd="med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31759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858741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8118545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777696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032571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765396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036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5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1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39754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latin typeface="Times" charset="0"/>
              </a:rPr>
              <a:t>Burmese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08" r:id="rId12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my-MM" sz="3600" i="0">
                <a:solidFill>
                  <a:srgbClr val="FFFFFF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2400" b="1" i="0">
                  <a:solidFill>
                    <a:srgbClr val="000000"/>
                  </a:solidFill>
                  <a:latin typeface="Times" charset="0"/>
                  <a:cs typeface="+mn-cs"/>
                </a:rPr>
                <a:t> </a:t>
              </a:r>
              <a:r>
                <a:rPr 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The </a:t>
              </a:r>
              <a:r>
                <a:rPr lang="ja-JP" alt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“</a:t>
              </a:r>
              <a:r>
                <a:rPr 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Opened</a:t>
              </a:r>
              <a:r>
                <a:rPr lang="ja-JP" alt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”</a:t>
              </a:r>
              <a:r>
                <a:rPr lang="en-US" sz="2400" b="1" i="0">
                  <a:solidFill>
                    <a:srgbClr val="618FFD"/>
                  </a:solidFill>
                  <a:latin typeface="Times" charset="0"/>
                  <a:cs typeface="+mn-cs"/>
                </a:rPr>
                <a:t> Bible</a:t>
              </a:r>
              <a:endParaRPr lang="en-US" sz="2400" b="1" i="0">
                <a:solidFill>
                  <a:srgbClr val="000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spcBef>
                  <a:spcPct val="50000"/>
                </a:spcBef>
                <a:defRPr/>
              </a:pPr>
              <a:endParaRPr lang="en-US" sz="1800" b="1" i="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 algn="l">
              <a:spcBef>
                <a:spcPct val="50000"/>
              </a:spcBef>
              <a:defRPr/>
            </a:pPr>
            <a:endParaRPr lang="en-US" sz="1800" b="1" i="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i="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 i="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 i="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8.0.06.</a:t>
            </a:r>
            <a:endParaRPr lang="en-US" sz="1000" b="1" i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914186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914186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defTabSz="914186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i="0" smtClean="0"/>
              <a:pPr defTabSz="914186"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0.wmf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5" Type="http://schemas.openxmlformats.org/officeDocument/2006/relationships/image" Target="../media/image45.wmf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wmf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wmf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my-MM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pitchFamily="18" charset="0"/>
                <a:ea typeface="ＭＳ Ｐゴシック" charset="0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မြေထဲပင်လယ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587500" y="5549900"/>
            <a:ext cx="16129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Book Antiqua" charset="0"/>
                <a:ea typeface="ＭＳ Ｐゴシック" charset="0"/>
                <a:cs typeface="+mn-cs"/>
              </a:rPr>
              <a:t> </a:t>
            </a:r>
            <a:r>
              <a:rPr kumimoji="0" lang="my-MM" sz="1200" b="0" i="1" u="none" strike="noStrike" kern="1200" cap="none" spc="0" normalizeH="0" baseline="0" noProof="0" dirty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အဂ္ဂဘပင်လယ်ကွေ့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ယော်ဒန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အီဂျစ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အီရတ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ရှုရိပြည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လေဗနွန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ဆော်ဒီအာရေဗျ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အာမန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်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8266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</p:grpSp>
      </p:grpSp>
      <p:grpSp>
        <p:nvGrpSpPr>
          <p:cNvPr id="8234" name="Group 167"/>
          <p:cNvGrpSpPr>
            <a:grpSpLocks/>
          </p:cNvGrpSpPr>
          <p:nvPr/>
        </p:nvGrpSpPr>
        <p:grpSpPr bwMode="auto">
          <a:xfrm>
            <a:off x="1816100" y="1931988"/>
            <a:ext cx="3086101" cy="3908425"/>
            <a:chOff x="1128" y="1176"/>
            <a:chExt cx="1944" cy="2462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rPr>
                <a:t>ယေရိခေ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rPr>
                <a:t>ါ</a:t>
              </a:r>
            </a:p>
          </p:txBody>
        </p:sp>
        <p:grpSp>
          <p:nvGrpSpPr>
            <p:cNvPr id="8240" name="Group 169"/>
            <p:cNvGrpSpPr>
              <a:grpSpLocks/>
            </p:cNvGrpSpPr>
            <p:nvPr/>
          </p:nvGrpSpPr>
          <p:grpSpPr bwMode="auto">
            <a:xfrm>
              <a:off x="1128" y="1176"/>
              <a:ext cx="1944" cy="2462"/>
              <a:chOff x="1128" y="1176"/>
              <a:chExt cx="1944" cy="2462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Book Antiqua" pitchFamily="18" charset="0"/>
                    <a:ea typeface="ＭＳ Ｐゴシック" charset="0"/>
                    <a:cs typeface="+mn-cs"/>
                  </a:rPr>
                  <a:t> </a:t>
                </a:r>
                <a:r>
                  <a:rPr kumimoji="0" lang="en-US" sz="1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ပင်လယ်သေ</a:t>
                </a:r>
                <a:endPara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ဟေဗြုူန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်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5" y="1304"/>
                <a:ext cx="617" cy="33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Helvetica" charset="0"/>
                    <a:ea typeface="ＭＳ Ｐゴシック" charset="0"/>
                    <a:cs typeface="+mn-cs"/>
                  </a:rPr>
                  <a:t> </a:t>
                </a:r>
                <a:r>
                  <a:rPr kumimoji="0" lang="en-US" sz="1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ဂါလိလဲအိုင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်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y-MM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အီလတ်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y-MM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အာဏ္လ အာဂဗ္ဗ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ဟိုင်ဇာ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နာဇရက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်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နယ်တန်ရာ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my-MM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တေလဗ္ဗစ်-ဂျာဖာ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ယေရုရှလင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ဘာရှေဘ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ဂါဇာ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Pyidaungsu" panose="020B0502040204020203" pitchFamily="34" charset="0"/>
                    <a:ea typeface="ＭＳ Ｐゴシック" charset="0"/>
                    <a:cs typeface="Pyidaungsu" panose="020B0502040204020203" pitchFamily="34" charset="0"/>
                  </a:rPr>
                  <a:t>အစ္စရေး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Pyidaungsu" panose="020B0502040204020203" pitchFamily="34" charset="0"/>
                  <a:ea typeface="ＭＳ Ｐゴシック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mic Sans MS" pitchFamily="66" charset="0"/>
                  <a:ea typeface="ＭＳ Ｐゴシック" charset="0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ＭＳ Ｐゴシック" charset="0"/>
              <a:cs typeface="+mn-cs"/>
            </a:endParaRPr>
          </a:p>
        </p:txBody>
      </p:sp>
      <p:sp>
        <p:nvSpPr>
          <p:cNvPr id="8236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my-MM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ＭＳ Ｐゴシック" charset="0"/>
                <a:cs typeface="+mn-cs"/>
              </a:rPr>
              <a:t>04</a:t>
            </a:r>
          </a:p>
        </p:txBody>
      </p:sp>
      <p:sp>
        <p:nvSpPr>
          <p:cNvPr id="8238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</a:p>
        </p:txBody>
      </p:sp>
      <p:sp>
        <p:nvSpPr>
          <p:cNvPr id="80" name="Text Box 5">
            <a:extLst>
              <a:ext uri="{FF2B5EF4-FFF2-40B4-BE49-F238E27FC236}">
                <a16:creationId xmlns:a16="http://schemas.microsoft.com/office/drawing/2014/main" id="{BF27F110-4D3F-8EC7-1587-E708EE0AC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4260" y="6403975"/>
            <a:ext cx="9252520" cy="4001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Dr</a:t>
            </a:r>
            <a:r>
              <a:rPr lang="en-US" sz="1800" i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800" i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ရက်ခ် ဂရီဖိတ်၊ စင်္ကာပူဓမ္မကောလိပ်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awgyi-One" charset="0"/>
                <a:ea typeface="ＭＳ Ｐゴシック" charset="0"/>
                <a:cs typeface="Zawgyi-One" charset="0"/>
              </a:rPr>
              <a:t>•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A8FA0DE7-9316-FB16-8F43-6F973A45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279" y="2889908"/>
            <a:ext cx="3405051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မြေပုံ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4289CD88-7C29-7730-2254-B27D5EE8A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-2514600"/>
            <a:ext cx="3405051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y-MM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မြေပုံ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yidaungsu" panose="020B0502040204020203" pitchFamily="34" charset="0"/>
              <a:ea typeface="ＭＳ Ｐゴシック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1070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ပထမ                        </a:t>
            </a:r>
            <a:r>
              <a:rPr lang="my-MM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ပင်လယ်ရေတည်နေရာ ၆ ခု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ဒုတိယ</a:t>
            </a:r>
            <a:r>
              <a:rPr lang="my-MM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                      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ကုန်းမြေ</a:t>
            </a:r>
            <a:r>
              <a:rPr lang="my-M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တည်နေရာ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၁၀</a:t>
            </a:r>
            <a:r>
              <a:rPr lang="my-MM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ခု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တတိယ</a:t>
            </a:r>
            <a:endParaRPr lang="en-US" sz="24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အကွာအဝေး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3324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13326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13327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328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14348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14349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350" name="Rectangle 20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1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15373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374" name="Rectangle 21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195695" y="2133600"/>
            <a:ext cx="5543183" cy="21103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endParaRPr lang="en-US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my-MM" sz="24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ရေနှင့်ကုန်းမြေရှိ တည်နေရာများ၏အမည်ကို </a:t>
            </a:r>
          </a:p>
          <a:p>
            <a:pPr>
              <a:lnSpc>
                <a:spcPct val="65000"/>
              </a:lnSpc>
              <a:defRPr/>
            </a:pPr>
            <a:endParaRPr lang="my-MM" sz="24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lnSpc>
                <a:spcPct val="65000"/>
              </a:lnSpc>
              <a:defRPr/>
            </a:pPr>
            <a:r>
              <a:rPr lang="my-MM" sz="24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အပြည့်အစုံမရေးသေးဘဲ</a:t>
            </a:r>
          </a:p>
          <a:p>
            <a:pPr>
              <a:lnSpc>
                <a:spcPct val="65000"/>
              </a:lnSpc>
              <a:defRPr/>
            </a:pPr>
            <a:endParaRPr lang="my-MM" sz="24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lnSpc>
                <a:spcPct val="65000"/>
              </a:lnSpc>
              <a:defRPr/>
            </a:pPr>
            <a:endParaRPr lang="my-MM" sz="24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lnSpc>
                <a:spcPct val="65000"/>
              </a:lnSpc>
              <a:defRPr/>
            </a:pPr>
            <a:r>
              <a:rPr lang="my-MM" sz="2400" b="1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စာကြောင်း၏ရှေ့ဆုံးစာလုံးကိုသာရေးပါ</a:t>
            </a:r>
            <a:endParaRPr lang="en-US" sz="32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WinInnwa" pitchFamily="2" charset="0"/>
              <a:ea typeface="+mn-ea"/>
              <a:cs typeface="+mn-cs"/>
            </a:endParaRPr>
          </a:p>
          <a:p>
            <a:pPr>
              <a:lnSpc>
                <a:spcPct val="65000"/>
              </a:lnSpc>
              <a:defRPr/>
            </a:pPr>
            <a:endParaRPr lang="en-US" sz="3200" b="1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16398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399" name="Rectangle 22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18447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8448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9471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19473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9474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538663" y="2832100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36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Y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2049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20499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0500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6988175" y="5049838"/>
            <a:ext cx="1039813" cy="995362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454025" y="1319213"/>
            <a:ext cx="49530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1206500" y="3292475"/>
            <a:ext cx="4953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ဥဖရတ်မြစ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1528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2254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254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47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0" y="889000"/>
            <a:ext cx="4395788" cy="3297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23571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572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357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20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3200" i="0" dirty="0">
                <a:solidFill>
                  <a:srgbClr val="FFFF00"/>
                </a:solidFill>
                <a:latin typeface="Times"/>
                <a:cs typeface="+mn-cs"/>
              </a:rPr>
              <a:t>Burmese</a:t>
            </a:r>
            <a:endParaRPr lang="my-MM" sz="3200" i="0" dirty="0">
              <a:solidFill>
                <a:srgbClr val="FFFF00"/>
              </a:solidFill>
              <a:latin typeface="Wwin_Burmese1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245727" y="1538393"/>
            <a:ext cx="7329488" cy="280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l"/>
            <a:r>
              <a:rPr lang="en-US" sz="8800" b="1" i="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8800" b="1" i="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r>
              <a:rPr lang="en-US" sz="8800" b="1" i="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8800" b="1" i="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1800" b="1" i="0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 </a:t>
            </a:r>
            <a:r>
              <a:rPr lang="my-MM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459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24597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4598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4600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1290638"/>
            <a:ext cx="3060700" cy="22780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5620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25622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23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5624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38" y="1196975"/>
            <a:ext cx="3060700" cy="22780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52863" y="3702050"/>
            <a:ext cx="3252787" cy="2449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643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2664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664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6649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388" y="1109663"/>
            <a:ext cx="3060700" cy="22780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pic>
        <p:nvPicPr>
          <p:cNvPr id="26651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60800" y="3236913"/>
            <a:ext cx="3252788" cy="2449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44825" y="4422775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66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7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7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673" name="Picture 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pic>
        <p:nvPicPr>
          <p:cNvPr id="2767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013" y="947738"/>
            <a:ext cx="3060700" cy="22780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ပင်လယ်သေ</a:t>
            </a:r>
            <a:endParaRPr lang="en-US" sz="20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8692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28694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8695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8696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35438" y="1552575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4522435" y="3557588"/>
            <a:ext cx="138659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ယော်ဒန်မြစ</a:t>
            </a:r>
            <a:r>
              <a:rPr lang="en-US" sz="2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</p:spTree>
  </p:cSld>
  <p:clrMapOvr>
    <a:masterClrMapping/>
  </p:clrMapOvr>
  <p:transition spd="med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2711450" y="382588"/>
            <a:ext cx="282575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စာကြောင်းဖြည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စွက်ခြင်း</a:t>
            </a:r>
            <a:endParaRPr lang="en-US" sz="16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71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9719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2972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21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77549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121693" y="1200944"/>
            <a:ext cx="5376863" cy="5213350"/>
            <a:chOff x="1450" y="442"/>
            <a:chExt cx="3387" cy="328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940" y="442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6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6</a:t>
              </a:r>
              <a:endParaRPr lang="en-US" sz="3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4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9250" dir="3267739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b="1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ရေတည်နေရာ</a:t>
              </a:r>
              <a:endPara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171825" y="279400"/>
            <a:ext cx="282575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 dirty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စာကြောင်းဖြည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စွက်ခြင်း</a:t>
            </a:r>
            <a:endParaRPr lang="en-US" sz="20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406391" y="3599124"/>
            <a:ext cx="4692493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မြေနေရာ</a:t>
            </a:r>
            <a:endParaRPr lang="en-US" sz="6000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3074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0746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074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58A7ABA-441E-6B2B-1F97-3EC9AD862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E9EF08C-96D9-81FD-4F7A-A40DE6A49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F043A6A8-2C25-66D6-92B2-74F21688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1824DFAA-AC4E-D126-C886-F6658621C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65BB3AAA-F361-68D1-F700-49A6553E1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28E878BB-CD69-9077-5DE5-325C3E490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pic>
        <p:nvPicPr>
          <p:cNvPr id="2767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442" y="919668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15925" y="166688"/>
            <a:ext cx="9937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0" y="423863"/>
            <a:ext cx="312578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endParaRPr lang="en-US" sz="2000" b="1" i="0">
              <a:solidFill>
                <a:schemeClr val="tx2"/>
              </a:solidFill>
              <a:latin typeface="Times" charset="0"/>
              <a:ea typeface="+mn-ea"/>
              <a:cs typeface="+mn-cs"/>
            </a:endParaRP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                               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800" b="1" i="0" dirty="0" err="1">
                  <a:solidFill>
                    <a:srgbClr val="FAF2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မြေနေရာ</a:t>
              </a:r>
              <a:r>
                <a:rPr lang="en-US" sz="1800" b="1" i="0" dirty="0">
                  <a:solidFill>
                    <a:srgbClr val="FAF2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 ၁၀ </a:t>
              </a:r>
              <a:r>
                <a:rPr lang="en-US" sz="1800" b="1" i="0" dirty="0" err="1">
                  <a:solidFill>
                    <a:srgbClr val="FAF2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ခု</a:t>
              </a:r>
              <a:endPara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32790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671638" y="1168401"/>
            <a:ext cx="5737225" cy="4648200"/>
            <a:chOff x="1378" y="469"/>
            <a:chExt cx="3614" cy="2928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872" y="469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77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pitchFamily="2" charset="0"/>
                  <a:ea typeface="+mn-ea"/>
                  <a:cs typeface="+mn-cs"/>
                </a:rPr>
                <a:t>10</a:t>
              </a:r>
              <a:endParaRPr lang="en-US" sz="277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9250" dir="3267739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1" dirty="0" err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မြေတည်နေရာ</a:t>
              </a:r>
              <a:endParaRPr lang="en-US" sz="5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3279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279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279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၄</a:t>
            </a:r>
          </a:p>
        </p:txBody>
      </p:sp>
      <p:sp>
        <p:nvSpPr>
          <p:cNvPr id="34843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34845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4846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6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5868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5870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71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ကျမ်းစာပါ အဖြစ်အပျက်များ</a:t>
            </a:r>
          </a:p>
          <a:p>
            <a:pPr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“ ဖြစ်ပွားပုံ အဆင့်ဆင့်” </a:t>
            </a:r>
            <a:endParaRPr lang="en-US" sz="3200" b="1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6152" name="Group 13"/>
          <p:cNvGrpSpPr>
            <a:grpSpLocks/>
          </p:cNvGrpSpPr>
          <p:nvPr/>
        </p:nvGrpSpPr>
        <p:grpSpPr bwMode="auto">
          <a:xfrm>
            <a:off x="652463" y="757238"/>
            <a:ext cx="7704137" cy="5511800"/>
            <a:chOff x="460" y="457"/>
            <a:chExt cx="4853" cy="3472"/>
          </a:xfrm>
        </p:grpSpPr>
        <p:pic>
          <p:nvPicPr>
            <p:cNvPr id="6160" name="Picture 1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428625" y="1684338"/>
            <a:ext cx="7667625" cy="19851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FC1E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အခြေခံကျက</a:t>
            </a:r>
            <a:r>
              <a:rPr lang="en-US" sz="4800" dirty="0">
                <a:solidFill>
                  <a:srgbClr val="FFFC1E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ျ</a:t>
            </a:r>
          </a:p>
          <a:p>
            <a:pPr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FFC1E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ကျမ်းစာလေ့လာခြင်း</a:t>
            </a:r>
            <a:endParaRPr lang="en-US" sz="4800" dirty="0">
              <a:solidFill>
                <a:srgbClr val="FFFC1E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300" baseline="100000" dirty="0">
              <a:solidFill>
                <a:srgbClr val="27FC3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952568" y="3834755"/>
            <a:ext cx="11801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အပိုင်း</a:t>
            </a:r>
            <a:r>
              <a:rPr lang="en-US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၂</a:t>
            </a:r>
          </a:p>
        </p:txBody>
      </p:sp>
      <p:sp>
        <p:nvSpPr>
          <p:cNvPr id="6155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  <a:latin typeface="Arial" charset="0"/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50850" y="8953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တည်နေရာဘယ်မှာလဲ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759544"/>
            <a:ext cx="7024687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အစဉ်လိုက်စီခြင်း</a:t>
            </a:r>
            <a:endParaRPr lang="en-US" b="1" dirty="0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ကျမ်းစာပ</a:t>
            </a:r>
            <a:r>
              <a:rPr lang="en-US" b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ါ </a:t>
            </a:r>
            <a:r>
              <a:rPr lang="en-US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ရှေးဟောင်းမြို့များ</a:t>
            </a:r>
            <a:r>
              <a:rPr lang="en-US" b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၏ </a:t>
            </a:r>
            <a:r>
              <a:rPr lang="en-US" b="1" dirty="0" err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မြေပုံ</a:t>
            </a:r>
            <a:endParaRPr lang="en-US" b="1" dirty="0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4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677025" y="4286250"/>
            <a:ext cx="808038" cy="771525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9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7921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22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5961063"/>
            <a:ext cx="470852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ခါလဒဲလ်ပြည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်၊ </a:t>
            </a: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ဥရမြို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  <p:pic>
        <p:nvPicPr>
          <p:cNvPr id="37924" name="Picture 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731" y="3003840"/>
            <a:ext cx="3956050" cy="2943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310193" y="2970267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85115" y="2667638"/>
            <a:ext cx="922337" cy="785812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45175" y="28019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5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38947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8948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8949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362" y="2966425"/>
            <a:ext cx="3983037" cy="2954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ဘာဘီလုံ</a:t>
            </a:r>
            <a:endParaRPr lang="en-US" sz="20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02532" y="2959155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336550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519488" y="2409825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0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941387" cy="811213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9973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74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9975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225" y="3586163"/>
            <a:ext cx="3983038" cy="2954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740025" y="4875213"/>
            <a:ext cx="265906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ဟာရန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520825" y="3559175"/>
            <a:ext cx="4041775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985838" y="5368925"/>
            <a:ext cx="43481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ဟာရန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တူရကီ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၁၀ခု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</a:t>
            </a: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7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40999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1000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01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615" y="3280542"/>
            <a:ext cx="3983037" cy="2954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612775" y="4975225"/>
            <a:ext cx="46799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my-MM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နိနဝေ(အာရှုရိ)မော်ဆူးလ်၊အီ</a:t>
            </a: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ရတ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562100" y="3308350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49" y="2563091"/>
            <a:ext cx="330777" cy="372197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၁၀ခု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269009" cy="125123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645275" y="425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618163" y="2755900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247699" y="1768475"/>
            <a:ext cx="822325" cy="61277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390650"/>
            <a:ext cx="15033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4202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2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aNrae&amp;m</a:t>
            </a:r>
            <a:r>
              <a:rPr lang="en-US" sz="24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 10 ck</a:t>
            </a:r>
            <a:endParaRPr lang="en-US" sz="24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76046" y="2685715"/>
            <a:ext cx="32490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7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3049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3050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075" y="2646363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52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608388" y="2764135"/>
            <a:ext cx="4857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မျက်မှောက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 </a:t>
            </a:r>
            <a:r>
              <a:rPr lang="en-US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ခါနန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1" name="Rectangle 41"/>
          <p:cNvSpPr>
            <a:spLocks noChangeArrowheads="1"/>
          </p:cNvSpPr>
          <p:nvPr/>
        </p:nvSpPr>
        <p:spPr bwMode="auto">
          <a:xfrm>
            <a:off x="2463800" y="2894013"/>
            <a:ext cx="6699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WinInnwa" charset="0"/>
              </a:rPr>
              <a:t>a,</a:t>
            </a: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397125" y="2887663"/>
            <a:ext cx="83502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4407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7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4078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525838" y="3092450"/>
            <a:ext cx="4951412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4677786" y="3215955"/>
            <a:ext cx="269860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ယေရုရှလင်မြို</a:t>
            </a:r>
            <a:r>
              <a:rPr lang="en-US" sz="2400" b="1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90153" y="1935748"/>
            <a:ext cx="74655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50848" y="2665359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471423" y="3009900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9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45101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102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5103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3946525" y="2952750"/>
            <a:ext cx="4471988" cy="315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98470" y="3084249"/>
            <a:ext cx="37029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48038" y="2924175"/>
            <a:ext cx="863600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900038" y="3089314"/>
            <a:ext cx="26590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နီဘောတောင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492060" y="3063875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29770" y="4360863"/>
            <a:ext cx="6540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808288" y="4273550"/>
            <a:ext cx="10080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20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20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20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7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46129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30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613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300" y="3228975"/>
            <a:ext cx="4368800" cy="28781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160838" y="3201988"/>
            <a:ext cx="42164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ကာဒေရှအရပ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1992313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40013" y="3559175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20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20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20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[m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471220" y="3092450"/>
            <a:ext cx="59952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3003343" y="4297363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42374" y="3935413"/>
            <a:ext cx="47609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0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7152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7153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7154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425825" y="2109788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4752975" y="2132013"/>
            <a:ext cx="204470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အီဂျစ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1617663" y="862013"/>
            <a:ext cx="6845300" cy="5280025"/>
            <a:chOff x="-460" y="1244"/>
            <a:chExt cx="4312" cy="3350"/>
          </a:xfrm>
        </p:grpSpPr>
        <p:pic>
          <p:nvPicPr>
            <p:cNvPr id="7186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7189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7219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7225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8"/>
                <a:ext cx="1572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30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2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7191" name="Picture 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2" name="Picture 10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3" name="Picture 1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4" name="Picture 10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5" name="Picture 10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6" name="Picture 10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7" name="Picture 10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07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9" name="Picture 10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0" name="Picture 10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1" name="Picture 11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2" name="Picture 11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3" name="Picture 11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4" name="Picture 11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5" name="Picture 114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Picture 115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Picture 116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8" name="Picture 117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9" name="Picture 118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0" name="Picture 119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1" name="Picture 120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2" name="Picture 121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3" name="Picture 12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4" name="Picture 123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5" name="Picture 124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6" name="Picture 12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7" name="Picture 126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18" name="Picture 127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6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228600" y="28575"/>
            <a:ext cx="1905000" cy="1738313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7179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my-MM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dist="141990" dir="4781709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247900" y="4646613"/>
            <a:ext cx="4683125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  <a:cs typeface="+mn-cs"/>
              </a:rPr>
              <a:t>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မြေထဲပင်လယ်အတွင်းတွင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ဖြစ်ပျက်ခဲ့သော</a:t>
            </a:r>
            <a:endParaRPr lang="en-US" sz="20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သမ္မာကျမ်းစာပ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ါ  </a:t>
            </a:r>
            <a:r>
              <a:rPr lang="en-US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အကြောင်းအရာများ</a:t>
            </a:r>
            <a:endParaRPr lang="en-US" sz="20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8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yg</a:t>
            </a: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O&amp;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bm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90369" y="1906253"/>
            <a:ext cx="8350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49352" y="2693816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492060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24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103356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24997" y="5214469"/>
            <a:ext cx="49212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935288" y="4968875"/>
            <a:ext cx="863600" cy="771525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792716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8179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8181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8182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8183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3640138" y="2817813"/>
            <a:ext cx="4757737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388862" y="2941638"/>
            <a:ext cx="268763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473324" y="5641209"/>
            <a:ext cx="7016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438400" y="3738563"/>
            <a:ext cx="169718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129463" y="1635125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2974811" y="25558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520635" y="3092450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38268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079750" y="5149850"/>
            <a:ext cx="43815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792716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646737" y="3078163"/>
            <a:ext cx="4408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919413" y="5072063"/>
            <a:ext cx="661987" cy="69215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798763" y="4340225"/>
            <a:ext cx="782637" cy="67786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432050" y="2973388"/>
            <a:ext cx="808038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701925" y="2535238"/>
            <a:ext cx="584200" cy="54768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419475" y="2946400"/>
            <a:ext cx="7032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380038" y="1436688"/>
            <a:ext cx="2819400" cy="3551237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439987" y="2165930"/>
            <a:ext cx="6227762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၁၀ </a:t>
            </a:r>
            <a:r>
              <a:rPr lang="en-US" sz="9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endParaRPr lang="en-US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49210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49212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9213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9214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884987" y="3078163"/>
            <a:ext cx="4151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2972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9999FF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2400" b="1" i="0" dirty="0">
              <a:solidFill>
                <a:srgbClr val="9999FF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91919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91919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91919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91919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549236" y="3105150"/>
            <a:ext cx="495589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rgbClr val="999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288087" y="5164138"/>
            <a:ext cx="4151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92716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103356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89956" y="31900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my-MM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</a:t>
            </a:r>
            <a:r>
              <a:rPr lang="en-US" sz="16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၂၀း၁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1587500" y="1033463"/>
            <a:ext cx="808038" cy="3687763"/>
            <a:chOff x="1017" y="501"/>
            <a:chExt cx="509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42" y="1499"/>
              <a:ext cx="2323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မြေနေရာ</a:t>
              </a:r>
              <a:endParaRPr lang="en-US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5209" y="-44379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0232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50234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0236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139615" y="2257424"/>
            <a:ext cx="4259724" cy="2828574"/>
            <a:chOff x="2314" y="2208"/>
            <a:chExt cx="1718" cy="4514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314" y="2645"/>
              <a:ext cx="1584" cy="40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"ဒန်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မှ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ဘာရှေဘ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4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အထိ”</a:t>
              </a: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7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459288" y="2463800"/>
            <a:ext cx="163195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ဥဖရတ်မြစ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300913" y="52339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ပင်လယ်ကွေ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2EF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163888" y="2482850"/>
            <a:ext cx="16414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726113"/>
            <a:ext cx="13303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ပင်လယ်နီ</a:t>
            </a:r>
            <a:endParaRPr lang="en-US" sz="2400" b="1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2EF9FF"/>
                </a:solidFill>
                <a:latin typeface="Arial" charset="0"/>
                <a:ea typeface="+mn-ea"/>
                <a:cs typeface="+mn-cs"/>
              </a:rPr>
              <a:t>    </a:t>
            </a:r>
            <a:endParaRPr lang="en-US" sz="24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ပင်လယ်သေ</a:t>
            </a:r>
            <a:endParaRPr lang="en-US" sz="2400" b="1" dirty="0">
              <a:solidFill>
                <a:srgbClr val="2EF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6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ဘာဘီလုံ</a:t>
            </a:r>
            <a:endParaRPr lang="en-US" sz="16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ဟာရန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62788" y="1481138"/>
            <a:ext cx="12922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နိနေဝေ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အာရှုရိ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041607" y="2825750"/>
            <a:ext cx="968213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ခါနန်ပြည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12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198881" y="3363913"/>
            <a:ext cx="110927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343150" y="4708525"/>
            <a:ext cx="131603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  <a:endParaRPr lang="en-US" sz="24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32839" y="5207000"/>
            <a:ext cx="116858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4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945750" y="4138613"/>
            <a:ext cx="601126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အီဂျစ</a:t>
            </a:r>
            <a:r>
              <a:rPr lang="en-US" sz="14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648075" y="3103563"/>
            <a:ext cx="139858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နိဘောတောင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783013" y="4397375"/>
            <a:ext cx="3352800" cy="1131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ဖြစ်ပျက်ပုံ</a:t>
            </a:r>
            <a:endParaRPr lang="en-US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အဆင</a:t>
            </a:r>
            <a:r>
              <a:rPr lang="en-US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</a:p>
        </p:txBody>
      </p:sp>
      <p:sp>
        <p:nvSpPr>
          <p:cNvPr id="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1245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1246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လျှ</a:t>
            </a:r>
            <a:r>
              <a:rPr lang="en-US" sz="3200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ပ်တပြက</a:t>
            </a:r>
            <a:r>
              <a:rPr lang="en-US" sz="32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3200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ပြန်လှန်သုံးသပ်ရန်အချိန</a:t>
            </a:r>
            <a:r>
              <a:rPr lang="en-US" sz="32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2230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52232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233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3258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53260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326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4281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54283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84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530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5530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530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6331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5633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34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7357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57359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7360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  <a:ea typeface="+mn-ea"/>
                <a:cs typeface="+mn-cs"/>
              </a:rPr>
              <a:t> </a:t>
            </a:r>
            <a:r>
              <a:rPr lang="en-US" sz="16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6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587500" y="5549900"/>
            <a:ext cx="16129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my-MM" sz="12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အဂ္ဂဘပင်လယ်ကွေ့ </a:t>
            </a:r>
            <a:endParaRPr lang="en-US" sz="160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ယော်ဒန</a:t>
            </a: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အီဂျစ</a:t>
            </a: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အီရတ</a:t>
            </a: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ရှုရိပြည</a:t>
            </a: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လေဗနွန</a:t>
            </a:r>
            <a:r>
              <a:rPr lang="en-US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0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my-MM" sz="1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ဆော်ဒီအာရေဗျ</a:t>
            </a:r>
            <a:endParaRPr lang="en-US" sz="12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အာမန</a:t>
            </a:r>
            <a:r>
              <a:rPr lang="en-US" sz="1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11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8266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34" name="Group 167"/>
          <p:cNvGrpSpPr>
            <a:grpSpLocks/>
          </p:cNvGrpSpPr>
          <p:nvPr/>
        </p:nvGrpSpPr>
        <p:grpSpPr bwMode="auto">
          <a:xfrm>
            <a:off x="1816100" y="1931988"/>
            <a:ext cx="3086101" cy="3908425"/>
            <a:chOff x="1128" y="1176"/>
            <a:chExt cx="1944" cy="2462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 dirty="0" err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ယေရိခေ</a:t>
              </a:r>
              <a:r>
                <a: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ါ</a:t>
              </a:r>
            </a:p>
          </p:txBody>
        </p:sp>
        <p:grpSp>
          <p:nvGrpSpPr>
            <p:cNvPr id="8240" name="Group 169"/>
            <p:cNvGrpSpPr>
              <a:grpSpLocks/>
            </p:cNvGrpSpPr>
            <p:nvPr/>
          </p:nvGrpSpPr>
          <p:grpSpPr bwMode="auto">
            <a:xfrm>
              <a:off x="1128" y="1176"/>
              <a:ext cx="1944" cy="2462"/>
              <a:chOff x="1128" y="1176"/>
              <a:chExt cx="1944" cy="2462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4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pitchFamily="18" charset="0"/>
                    <a:ea typeface="+mn-ea"/>
                    <a:cs typeface="+mn-cs"/>
                  </a:rPr>
                  <a:t> </a:t>
                </a:r>
                <a:r>
                  <a:rPr lang="en-US" sz="12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ပင်လယ်သေ</a:t>
                </a:r>
                <a:endParaRPr lang="en-US" sz="11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ဟေဗြုူန</a:t>
                </a:r>
                <a:r>
                  <a:rPr lang="en-US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5" y="1304"/>
                <a:ext cx="617" cy="33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+mn-ea"/>
                    <a:cs typeface="+mn-cs"/>
                  </a:rPr>
                  <a:t> </a:t>
                </a:r>
                <a:r>
                  <a:rPr lang="en-US" sz="1400" dirty="0" err="1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ဂါလိလဲအိုင</a:t>
                </a:r>
                <a:r>
                  <a:rPr lang="en-US" sz="140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  <a:endParaRPr lang="en-US" sz="180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my-MM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အီလတ်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my-MM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အာဏ္လ အာဂဗ္ဗ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ဟိုင်ဇာ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နာဇရက</a:t>
                </a:r>
                <a:r>
                  <a:rPr lang="en-US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  <a:endParaRPr lang="en-US" sz="16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နယ်တန်ရာ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6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my-MM" sz="11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တေလဗ္ဗစ်-ဂျာဖာ</a:t>
                </a:r>
                <a:endParaRPr lang="en-US" sz="11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ယေရုရှလင</a:t>
                </a:r>
                <a:r>
                  <a:rPr lang="en-US" sz="14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ဘာရှေဘ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 dirty="0" err="1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ဂါဇာ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အစ္စရေး</a:t>
                </a:r>
                <a:endParaRPr lang="en-US" sz="16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36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8238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394200" y="260350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8382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58384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85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056438" y="51244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60431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6043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34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78100" y="1100138"/>
            <a:ext cx="2413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မြေထဲပင်လယ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်)</a:t>
            </a:r>
            <a:endParaRPr lang="en-US" sz="3200" b="1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sz="24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ဥဖရတ်မြစ</a:t>
            </a:r>
            <a:r>
              <a:rPr lang="en-US" sz="24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6672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sz="2000" b="1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20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့)</a:t>
            </a:r>
          </a:p>
        </p:txBody>
      </p:sp>
      <p:sp>
        <p:nvSpPr>
          <p:cNvPr id="614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51</a:t>
            </a:r>
          </a:p>
        </p:txBody>
      </p:sp>
      <p:sp>
        <p:nvSpPr>
          <p:cNvPr id="61459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1460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2480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6248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83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3505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63507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3508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2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6453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3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2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6453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3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809" y="2309050"/>
            <a:ext cx="1079086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90521"/>
      </p:ext>
    </p:extLst>
  </p:cSld>
  <p:clrMapOvr>
    <a:masterClrMapping/>
  </p:clrMapOvr>
  <p:transition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4532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6453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3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22" y="3176655"/>
            <a:ext cx="1085182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702"/>
      </p:ext>
    </p:extLst>
  </p:cSld>
  <p:clrMapOvr>
    <a:masterClrMapping/>
  </p:clrMapOvr>
  <p:transition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558145" y="2630776"/>
            <a:ext cx="15208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277177" y="2181009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760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67607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7608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 err="1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ao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8630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  <p:sp>
        <p:nvSpPr>
          <p:cNvPr id="68632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33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59818" y="2789139"/>
            <a:ext cx="149225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91027" y="1434280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929438" y="4508500"/>
            <a:ext cx="80168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ဥ၇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29445" y="2843213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6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နို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768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119230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254285" y="5164138"/>
            <a:ext cx="51135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22986" y="4081463"/>
            <a:ext cx="38151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940976" y="3078163"/>
            <a:ext cx="3270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3001168" y="3242348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dist="52363" dir="84217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044825" y="2716646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60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08880" y="4724846"/>
            <a:ext cx="3962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မြေပုံဆွဲနိုင်မည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နည်းလမ်း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9272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273" name="Rectangle 69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9274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17675" y="3567783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23434" y="3260848"/>
            <a:ext cx="138659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ယော်ဒန်မြစ</a:t>
            </a:r>
            <a:r>
              <a:rPr lang="en-US" sz="2000" b="1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882775" y="92075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267075" y="229870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389438" y="256540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62225" y="35401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5743" y="552132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9661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6966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966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6966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6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67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7068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8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72731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7273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3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73756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7375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375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786309" y="4504334"/>
            <a:ext cx="946657" cy="464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75806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648450" y="43497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9250" dir="3267739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7580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581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83502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776913" y="2898775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6833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7683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36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939995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646161" y="300678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47218" y="1892944"/>
            <a:ext cx="76734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7858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88741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7786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7862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3575" y="4420774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59463" y="2955771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90369" y="1867513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24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8884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7888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88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889000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86201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653213" y="4213225"/>
            <a:ext cx="809625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9913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79915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9916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*g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62288" y="2478088"/>
            <a:ext cx="48895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0935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8093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3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247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60338"/>
            <a:ext cx="779780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STUDY HELP  #03a; (extra blank page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10252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253" name="Rectangle 27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0254" name="Rectangle 13"/>
          <p:cNvSpPr>
            <a:spLocks noChangeArrowheads="1"/>
          </p:cNvSpPr>
          <p:nvPr/>
        </p:nvSpPr>
        <p:spPr bwMode="auto">
          <a:xfrm>
            <a:off x="1595437" y="1141673"/>
            <a:ext cx="6977062" cy="224420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b="1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စက္ကူဖြူတခုကိုင်ထားပြီး </a:t>
            </a:r>
          </a:p>
          <a:p>
            <a:endParaRPr lang="my-MM" b="1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b="1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အနားညီညာစွာ </a:t>
            </a:r>
          </a:p>
          <a:p>
            <a:endParaRPr lang="my-MM" b="1" dirty="0">
              <a:solidFill>
                <a:srgbClr val="00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my-MM" b="1" dirty="0">
                <a:solidFill>
                  <a:srgbClr val="00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အလျားလိုက်ခေါက်ပါ၊</a:t>
            </a:r>
            <a:endParaRPr lang="en-US" sz="4800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5353" y="78898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599603" y="3722434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370753" y="3153569"/>
            <a:ext cx="68448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346325" y="2997200"/>
            <a:ext cx="839788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1961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  <p:sp>
        <p:nvSpPr>
          <p:cNvPr id="8196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1964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O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yif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02845" y="2623877"/>
            <a:ext cx="64761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ခါရန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03185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76448" y="3001963"/>
            <a:ext cx="37029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455988" y="2938463"/>
            <a:ext cx="720725" cy="703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2989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8299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92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03185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933053" y="3078163"/>
            <a:ext cx="32380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129770" y="4360863"/>
            <a:ext cx="6540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4015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8401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4018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03185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41571" y="3935413"/>
            <a:ext cx="47769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3200" b="1" i="0" dirty="0">
              <a:solidFill>
                <a:srgbClr val="FAF200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610519" y="3779044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933055" y="3078163"/>
            <a:ext cx="32380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103356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85038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85040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41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6762" y="4577439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aNr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03185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103355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287714" y="5167055"/>
            <a:ext cx="49212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24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933053" y="3078163"/>
            <a:ext cx="32380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792716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86067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86069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6070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603185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103355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288087" y="5164138"/>
            <a:ext cx="4151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792716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FAF2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FAF2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933053" y="3078163"/>
            <a:ext cx="32380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700838" y="4270375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635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286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87101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my-MM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87104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105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87106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87107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927475" y="3078163"/>
            <a:ext cx="334963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 err="1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eD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rgbClr val="999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91919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မြေနေရာ</a:t>
            </a:r>
            <a:r>
              <a:rPr lang="en-US" sz="1800" b="1" i="0" dirty="0">
                <a:solidFill>
                  <a:srgbClr val="91919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 </a:t>
            </a:r>
            <a:r>
              <a:rPr lang="en-US" sz="1800" b="1" i="0" dirty="0" err="1">
                <a:solidFill>
                  <a:srgbClr val="91919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ခု</a:t>
            </a:r>
            <a:endParaRPr lang="en-US" sz="1800" b="1" i="0" dirty="0">
              <a:solidFill>
                <a:srgbClr val="91919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6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 dirty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pitchFamily="2" charset="0"/>
                <a:ea typeface="+mn-ea"/>
                <a:cs typeface="+mn-cs"/>
              </a:rPr>
              <a:t>4</a:t>
            </a:r>
            <a:endParaRPr lang="en-US" i="0" dirty="0">
              <a:solidFill>
                <a:srgbClr val="91919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119273" y="2568575"/>
            <a:ext cx="36227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03185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rgbClr val="999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rgbClr val="999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489325" y="32432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288087" y="5164138"/>
            <a:ext cx="4151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794304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712913" y="1173163"/>
            <a:ext cx="808037" cy="276383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264319" y="2212204"/>
            <a:ext cx="368776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မြေတည်နေရာ</a:t>
            </a:r>
            <a:endParaRPr lang="en-US" b="1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3886200" y="3533775"/>
            <a:ext cx="2514600" cy="2362200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"ဒန်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မှ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ဘာရှေဘ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my-MM" altLang="ja-JP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အထိ”</a:t>
              </a: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103356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278856" y="32154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my-MM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</a:t>
            </a:r>
            <a:r>
              <a:rPr lang="en-US" sz="16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၂၀:၁</a:t>
            </a:r>
          </a:p>
          <a:p>
            <a:pPr>
              <a:spcBef>
                <a:spcPct val="50000"/>
              </a:spcBef>
              <a:defRPr/>
            </a:pPr>
            <a:endParaRPr lang="en-US" sz="2000" b="1" i="0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8121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8812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8124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ဥဖရတ်မြစ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0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ပါးရှားပင်လယ်ကွေ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</a:t>
            </a:r>
            <a:endParaRPr lang="en-US" sz="2400" b="1" dirty="0">
              <a:solidFill>
                <a:srgbClr val="2EF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3163888" y="2482850"/>
            <a:ext cx="16414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ဂါလိလဲအိုင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2516188" y="5726113"/>
            <a:ext cx="13303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Y</a:t>
            </a:r>
            <a:r>
              <a:rPr lang="en-US" sz="2000" b="1" dirty="0" err="1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yifv,feD</a:t>
            </a:r>
            <a:endParaRPr lang="en-US" sz="3200" b="1" dirty="0">
              <a:solidFill>
                <a:schemeClr val="tx2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မြေထဲပင်လယ</a:t>
            </a:r>
            <a:r>
              <a:rPr lang="en-US" sz="1600" b="1" dirty="0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1600" b="1" dirty="0">
                <a:solidFill>
                  <a:srgbClr val="2EF9FF"/>
                </a:solidFill>
                <a:latin typeface="Arial" charset="0"/>
                <a:ea typeface="+mn-ea"/>
                <a:cs typeface="+mn-cs"/>
              </a:rPr>
              <a:t>     </a:t>
            </a:r>
            <a:endParaRPr lang="en-US" sz="2400" b="1" dirty="0">
              <a:solidFill>
                <a:srgbClr val="2EF9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3141663" y="3856038"/>
            <a:ext cx="17303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dirty="0" err="1">
                <a:solidFill>
                  <a:srgbClr val="2EF9FF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ပင်လယ်သေ</a:t>
            </a:r>
            <a:endParaRPr lang="en-US" sz="2400" b="1" dirty="0">
              <a:solidFill>
                <a:srgbClr val="2EF9FF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6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5888038" y="2970213"/>
            <a:ext cx="11906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ဘာဘီလုံ</a:t>
            </a:r>
            <a:endParaRPr lang="en-US" sz="16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8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487988" y="1925638"/>
            <a:ext cx="1285875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2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ဟာရန</a:t>
            </a:r>
            <a:r>
              <a:rPr lang="en-US" sz="12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14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88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89" name="Rectangle 29"/>
          <p:cNvSpPr>
            <a:spLocks noChangeArrowheads="1"/>
          </p:cNvSpPr>
          <p:nvPr/>
        </p:nvSpPr>
        <p:spPr bwMode="auto">
          <a:xfrm>
            <a:off x="7088188" y="1468438"/>
            <a:ext cx="12922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my-MM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နိနဝေ (အာရှုရိ)</a:t>
            </a:r>
            <a:endParaRPr lang="en-US" sz="16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90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1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2044783" y="2825750"/>
            <a:ext cx="968213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ခါနန်ပြည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6993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2141960" y="3363913"/>
            <a:ext cx="122629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ယေရုရှလင</a:t>
            </a:r>
            <a:r>
              <a:rPr lang="en-US" sz="18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6995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6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7" name="Rectangle 37"/>
          <p:cNvSpPr>
            <a:spLocks noChangeArrowheads="1"/>
          </p:cNvSpPr>
          <p:nvPr/>
        </p:nvSpPr>
        <p:spPr bwMode="auto">
          <a:xfrm>
            <a:off x="2343150" y="4708525"/>
            <a:ext cx="131603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ကာဒေရ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ှ</a:t>
            </a:r>
            <a:endParaRPr lang="en-US" sz="24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6998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132838" y="5207000"/>
            <a:ext cx="116858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သိနာတောင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endParaRPr lang="en-US" sz="2400" b="1" i="0" dirty="0">
              <a:solidFill>
                <a:schemeClr val="tx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97000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1915294" y="4138613"/>
            <a:ext cx="66204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အီဂျစ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3584575" y="3063875"/>
            <a:ext cx="13239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 dirty="0" err="1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နိဘောတောင</a:t>
            </a:r>
            <a:r>
              <a:rPr lang="en-US" sz="1600" b="1" i="0" dirty="0">
                <a:solidFill>
                  <a:schemeClr val="tx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003" name="Text Box 43"/>
          <p:cNvSpPr txBox="1">
            <a:spLocks noChangeArrowheads="1"/>
          </p:cNvSpPr>
          <p:nvPr/>
        </p:nvSpPr>
        <p:spPr bwMode="auto">
          <a:xfrm>
            <a:off x="3714750" y="3225800"/>
            <a:ext cx="3352800" cy="1729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ဖြစ်ပျက်သည</a:t>
            </a:r>
            <a:r>
              <a:rPr lang="en-US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ပုံ</a:t>
            </a:r>
            <a:endParaRPr lang="en-US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အဆင</a:t>
            </a:r>
            <a:r>
              <a:rPr lang="en-US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  <a:r>
              <a:rPr lang="en-US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ဆင</a:t>
            </a:r>
            <a:r>
              <a:rPr lang="en-US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89131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89133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4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029200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အဖြစ်အပျက်အားလုံး</a:t>
            </a: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အကြောင်းရင်း</a:t>
            </a:r>
            <a:r>
              <a:rPr lang="en-US" sz="36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…</a:t>
            </a:r>
          </a:p>
        </p:txBody>
      </p:sp>
      <p:sp>
        <p:nvSpPr>
          <p:cNvPr id="90118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90120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0121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9114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44" name="Rectangle 1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2391" dir="361530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မြေသြဇာကောင်းမွန်သော မြောက်ဘက်အရပ်မှသည် ခြောက်ကပ်သော တောင်အရပ်ဆီသို့…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89513" y="884263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42581" y="1777613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sz="2400" b="1" dirty="0">
                <a:solidFill>
                  <a:srgbClr val="FAF2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…ခေါက်စာနှစ်ခု အနားများညီညီရှိပါစေ</a:t>
            </a:r>
            <a:endParaRPr lang="en-US" sz="2400" b="1" dirty="0">
              <a:solidFill>
                <a:srgbClr val="FAF2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my-MM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1275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23975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2" y="1185354"/>
            <a:ext cx="3535362" cy="82843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my-MM" sz="2400" b="1" dirty="0">
                <a:solidFill>
                  <a:srgbClr val="FAF2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အနားညီစွာနောက်တခါ</a:t>
            </a:r>
          </a:p>
          <a:p>
            <a:r>
              <a:rPr lang="my-MM" sz="2400" b="1" dirty="0">
                <a:solidFill>
                  <a:srgbClr val="FAF2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ထပ်ခေါက်ပါ…</a:t>
            </a:r>
            <a:endParaRPr lang="en-US" sz="2400" b="1" dirty="0">
              <a:solidFill>
                <a:srgbClr val="FAF2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11281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282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ဂါ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ဥရ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94038" y="2568575"/>
            <a:ext cx="4127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cg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492060" y="3078163"/>
            <a:ext cx="55784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ယေ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103356" y="4451350"/>
            <a:ext cx="535403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288087" y="5164138"/>
            <a:ext cx="4151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792715" y="4081463"/>
            <a:ext cx="40395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933053" y="3078163"/>
            <a:ext cx="32380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နီ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92213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3633788"/>
            <a:ext cx="2744787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y-MM" sz="2400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ကျမ်းစာပါအဖြစ်အပျက်များ သင့်အသိဉာဏ်မျက်စိတွင် အစီစဉ်အလိုက်ထားနိုင်သည်</a:t>
            </a:r>
            <a:endParaRPr lang="en-US" sz="2400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2216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2217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92218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895350" y="2087563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ပါး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ပင</a:t>
            </a:r>
            <a:r>
              <a:rPr lang="en-US" sz="20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မြေ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သေ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ဟာ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နိ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</a:t>
            </a:r>
            <a:r>
              <a:rPr lang="en-US" sz="1800" b="1" i="0" dirty="0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103563" y="4451350"/>
            <a:ext cx="534987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WinInnwa" pitchFamily="2" charset="0"/>
                <a:ea typeface="+mn-ea"/>
                <a:cs typeface="+mn-cs"/>
              </a:rPr>
              <a:t>um</a:t>
            </a:r>
            <a:endParaRPr lang="en-US" sz="2400" b="1" i="0" dirty="0">
              <a:solidFill>
                <a:schemeClr val="folHlink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288087" y="5164138"/>
            <a:ext cx="415176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သိ</a:t>
            </a:r>
            <a:endParaRPr lang="en-US" sz="18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780693" y="4081463"/>
            <a:ext cx="428001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 dirty="0" err="1">
                <a:solidFill>
                  <a:schemeClr val="folHlink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အီ</a:t>
            </a:r>
            <a:endParaRPr lang="en-US" sz="2000" b="1" i="0" dirty="0">
              <a:solidFill>
                <a:schemeClr val="folHlink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93225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214563" y="1365250"/>
            <a:ext cx="2763837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537" y="2078"/>
              <a:ext cx="66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ဖန်ဆင်းခြင်း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621" y="2078"/>
              <a:ext cx="49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အာဗြဟံ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94" y="2078"/>
              <a:ext cx="54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ယောသပ</a:t>
              </a:r>
              <a:r>
                <a:rPr lang="en-US" sz="1400" b="1" i="0" dirty="0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38" y="2078"/>
              <a:ext cx="44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မောရှေ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51" y="2078"/>
              <a:ext cx="42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ယောရှု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560763" y="3017838"/>
            <a:ext cx="2763837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542" y="2078"/>
              <a:ext cx="65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မင်းမဲ့ကာလ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556" y="2078"/>
              <a:ext cx="62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ဘုရင်ခေတ</a:t>
              </a:r>
              <a:r>
                <a:rPr lang="en-US" sz="1400" b="1" i="0" dirty="0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်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121151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453" y="2078"/>
              <a:ext cx="82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သိမ်းသွားရာကာလ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368800" y="3997325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694" y="2298"/>
              <a:ext cx="89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  <a:ea typeface="+mn-ea"/>
                  <a:cs typeface="+mn-cs"/>
                </a:rPr>
                <a:t>  </a:t>
              </a:r>
              <a:r>
                <a:rPr lang="en-US" sz="1400" b="1" i="0" dirty="0" err="1">
                  <a:solidFill>
                    <a:srgbClr val="790015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ဆိတ်ငြိမ်ရာကာလ</a:t>
              </a:r>
              <a:endParaRPr lang="en-US" sz="2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65663" y="4413250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93254" name="Group 117"/>
            <p:cNvGrpSpPr>
              <a:grpSpLocks/>
            </p:cNvGrpSpPr>
            <p:nvPr/>
          </p:nvGrpSpPr>
          <p:grpSpPr bwMode="auto">
            <a:xfrm>
              <a:off x="4054" y="149"/>
              <a:ext cx="662" cy="340"/>
              <a:chOff x="3082" y="3113"/>
              <a:chExt cx="517" cy="282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ea typeface="+mn-ea"/>
                    <a:cs typeface="+mn-cs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+mn-ea"/>
                  <a:cs typeface="+mn-cs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222" y="3202"/>
                <a:ext cx="377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400" b="1" i="0" dirty="0" err="1">
                    <a:solidFill>
                      <a:srgbClr val="790015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ယေရှု</a:t>
                </a:r>
                <a:endParaRPr lang="en-US" sz="32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93247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93249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250" name="Rectangle 1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813844" y="1331813"/>
            <a:ext cx="6296025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ယခုသင့်အလှည့်ဖြစ်သည်                    သင့်ဦးဏှောက်ထဲတွင်ရှိသော အရှေ့အလယ်ပိုင်းမြေပုံကို </a:t>
            </a:r>
          </a:p>
          <a:p>
            <a:pPr>
              <a:spcBef>
                <a:spcPct val="50000"/>
              </a:spcBef>
              <a:defRPr/>
            </a:pPr>
            <a:r>
              <a:rPr lang="my-MM" sz="3200" b="1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ဆွဲပါ</a:t>
            </a:r>
            <a:endParaRPr lang="en-US" sz="32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421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38825"/>
            <a:ext cx="69913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COMPLETED MAPS AT STUDY HELP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  <p:sp>
        <p:nvSpPr>
          <p:cNvPr id="94218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>
              <a:spcBef>
                <a:spcPct val="50000"/>
              </a:spcBef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တည်နေရာဘယ်မှာလဲ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  <a:p>
            <a:pPr>
              <a:defRPr/>
            </a:pPr>
            <a:r>
              <a:rPr lang="my-MM" sz="4800" b="1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စဉ်ဆက်စာရင်း လျင်မြန်စွာလေ့လာခြင်း</a:t>
            </a:r>
            <a:endParaRPr lang="en-US" sz="4800" b="1" dirty="0">
              <a:solidFill>
                <a:srgbClr val="FAFD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84902" y="3882729"/>
            <a:ext cx="6618288" cy="2185987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my-MM" altLang="ja-JP" sz="36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“နောက်ပိုင်းတွင် တည်နေရာအားလုံးကို သင်သိရှိလာပါလိမ့်မည်”</a:t>
              </a:r>
              <a:endParaRPr lang="en-US" sz="36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9523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95238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my-MM" sz="2400" i="0">
              <a:solidFill>
                <a:srgbClr val="FFEC14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96259" name="Text Box 4"/>
          <p:cNvSpPr txBox="1">
            <a:spLocks noChangeArrowheads="1"/>
          </p:cNvSpPr>
          <p:nvPr/>
        </p:nvSpPr>
        <p:spPr bwMode="auto">
          <a:xfrm>
            <a:off x="2730500" y="358775"/>
            <a:ext cx="6418263" cy="138499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my-MM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ယခု ဤကျမ်းစာအခြေခံကျကျ</a:t>
            </a:r>
            <a:r>
              <a:rPr 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လေ့လာခြင်းအစီအစဉ်တွင် သင်တွေးတောနေသော</a:t>
            </a:r>
            <a:r>
              <a:rPr lang="en-US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b="1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အရာတစ်ခု ရှိသည် </a:t>
            </a:r>
            <a:endParaRPr lang="en-US" b="1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01638" y="1736725"/>
            <a:ext cx="8742362" cy="138499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 dirty="0">
                <a:solidFill>
                  <a:srgbClr val="FFCC18"/>
                </a:solidFill>
              </a:rPr>
              <a:t>                  </a:t>
            </a:r>
            <a:r>
              <a:rPr lang="my-MM" sz="2000" b="1" i="0" dirty="0">
                <a:solidFill>
                  <a:srgbClr val="FFCC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•၎င်းတို့မှာ “ကျမ်းစာမှတ်စု”</a:t>
            </a:r>
          </a:p>
          <a:p>
            <a:pPr algn="l">
              <a:spcBef>
                <a:spcPct val="50000"/>
              </a:spcBef>
            </a:pPr>
            <a:r>
              <a:rPr lang="my-MM" sz="2000" b="1" i="0" dirty="0">
                <a:solidFill>
                  <a:srgbClr val="FFCC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•ဦးဏှောက်ထဲတွင် အတိုကောက်ဖြင့် မှတ်သားထားသော ကျမ်းစာမှတ်စု…</a:t>
            </a:r>
          </a:p>
          <a:p>
            <a:pPr algn="l">
              <a:spcBef>
                <a:spcPct val="50000"/>
              </a:spcBef>
            </a:pPr>
            <a:r>
              <a:rPr lang="my-MM" sz="2000" b="1" i="0" dirty="0">
                <a:solidFill>
                  <a:srgbClr val="FFCC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•ဦးဏှောက်ထဲရှိ ကျမ်းစာပါအဓိကကျသည့် အဖြစ်အပျက်များ</a:t>
            </a:r>
            <a:endParaRPr lang="en-US" sz="2400" b="1" i="0" dirty="0">
              <a:solidFill>
                <a:srgbClr val="FFCC18"/>
              </a:solidFill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358630" y="2571751"/>
            <a:ext cx="7902720" cy="679450"/>
          </a:xfrm>
          <a:prstGeom prst="roundRect">
            <a:avLst>
              <a:gd name="adj" fmla="val 20796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624263"/>
            <a:ext cx="8247063" cy="40011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my-MM" sz="2000" b="1" i="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•ကျမ်းစာ “ပုံပြင်”၊ “ အစဉ်လိုက် မျိုးရိုးစဉ်ဆက်စာရင်း” </a:t>
            </a:r>
            <a:endParaRPr lang="en-US" sz="2400" b="1" i="0" dirty="0">
              <a:solidFill>
                <a:srgbClr val="43F22C"/>
              </a:solidFill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65125" y="3498103"/>
            <a:ext cx="7986713" cy="6223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3200" i="0" dirty="0">
                <a:solidFill>
                  <a:srgbClr val="FFFF00"/>
                </a:solidFill>
                <a:latin typeface="Times"/>
                <a:cs typeface="+mn-cs"/>
              </a:rPr>
              <a:t>Burmese</a:t>
            </a:r>
            <a:endParaRPr lang="my-MM" sz="3200" i="0" dirty="0">
              <a:solidFill>
                <a:srgbClr val="FFFF00"/>
              </a:solidFill>
              <a:latin typeface="Wwin_Burmese1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259795" y="1214836"/>
            <a:ext cx="7329488" cy="280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l"/>
            <a:r>
              <a:rPr lang="en-US" sz="8800" b="1" i="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8800" b="1" i="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/>
            <a:r>
              <a:rPr lang="en-US" sz="8800" b="1" i="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8800" b="1" i="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ko-KR" altLang="en-US" sz="1200" b="1" i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altLang="ko-KR" sz="1800" b="1" i="0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120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 </a:t>
            </a:r>
            <a:r>
              <a:rPr lang="my-MM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sz="2400" b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</a:p>
        </p:txBody>
      </p:sp>
    </p:spTree>
    <p:extLst>
      <p:ext uri="{BB962C8B-B14F-4D97-AF65-F5344CB8AC3E}">
        <p14:creationId xmlns:p14="http://schemas.microsoft.com/office/powerpoint/2010/main" val="4275006022"/>
      </p:ext>
    </p:extLst>
  </p:cSld>
  <p:clrMapOvr>
    <a:masterClrMapping/>
  </p:clrMapOvr>
  <p:transition spd="slow">
    <p:wheel spokes="0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302326"/>
            <a:ext cx="9144000" cy="59787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တရားဟောခြင်း</a:t>
            </a:r>
            <a:r>
              <a:rPr lang="en-US" sz="2000" dirty="0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 </a:t>
            </a:r>
            <a:r>
              <a:rPr lang="en-US" sz="2000" dirty="0" err="1">
                <a:latin typeface="Pyidaungsu" panose="020B0502040204020203" pitchFamily="34" charset="0"/>
                <a:ea typeface="ＭＳ Ｐゴシック" charset="0"/>
                <a:cs typeface="Pyidaungsu" panose="020B0502040204020203" pitchFamily="34" charset="0"/>
              </a:rPr>
              <a:t>အတတ်ပညာ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79187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64544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4220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186" eaLnBrk="1" hangingPunct="1"/>
            <a:r>
              <a:rPr lang="my-MM" sz="3200" i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အခမဲ့အဘို့ဤတင်ပြချက်</a:t>
            </a:r>
            <a:endParaRPr lang="en-US" sz="1100" b="1" i="0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299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2000" i="0">
              <a:solidFill>
                <a:srgbClr val="FFA27C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1230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230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304" name="Rectangle 26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3127</TotalTime>
  <Pages>43</Pages>
  <Words>3079</Words>
  <Application>Microsoft Macintosh PowerPoint</Application>
  <PresentationFormat>On-screen Show (4:3)</PresentationFormat>
  <Paragraphs>1054</Paragraphs>
  <Slides>87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104" baseType="lpstr">
      <vt:lpstr>ＭＳ Ｐゴシック</vt:lpstr>
      <vt:lpstr>Pyidaungsu</vt:lpstr>
      <vt:lpstr>Times</vt:lpstr>
      <vt:lpstr>Wwin_Burmese1</vt:lpstr>
      <vt:lpstr>Arial</vt:lpstr>
      <vt:lpstr>Book Antiqua</vt:lpstr>
      <vt:lpstr>Comic Sans MS</vt:lpstr>
      <vt:lpstr>Cordia New</vt:lpstr>
      <vt:lpstr>Helvetica</vt:lpstr>
      <vt:lpstr>Monotype Sorts</vt:lpstr>
      <vt:lpstr>Times New Roman</vt:lpstr>
      <vt:lpstr>Wingdings</vt:lpstr>
      <vt:lpstr>WinInnwa</vt:lpstr>
      <vt:lpstr>Zawgyi-One</vt:lpstr>
      <vt:lpstr>untitled 2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တရားဟောခြင်း အတတ်ပညာ• BibleStudyDownloads.org</vt:lpstr>
      <vt:lpstr>Black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289</cp:revision>
  <cp:lastPrinted>2003-03-25T20:50:53Z</cp:lastPrinted>
  <dcterms:created xsi:type="dcterms:W3CDTF">2003-03-13T21:44:32Z</dcterms:created>
  <dcterms:modified xsi:type="dcterms:W3CDTF">2025-02-21T18:47:53Z</dcterms:modified>
</cp:coreProperties>
</file>