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77" r:id="rId4"/>
    <p:sldMasterId id="2147483679" r:id="rId5"/>
    <p:sldMasterId id="2147483681" r:id="rId6"/>
    <p:sldMasterId id="2147483749" r:id="rId7"/>
  </p:sldMasterIdLst>
  <p:notesMasterIdLst>
    <p:notesMasterId r:id="rId29"/>
  </p:notesMasterIdLst>
  <p:sldIdLst>
    <p:sldId id="261" r:id="rId8"/>
    <p:sldId id="297" r:id="rId9"/>
    <p:sldId id="257" r:id="rId10"/>
    <p:sldId id="292" r:id="rId11"/>
    <p:sldId id="291" r:id="rId12"/>
    <p:sldId id="269" r:id="rId13"/>
    <p:sldId id="293" r:id="rId14"/>
    <p:sldId id="272" r:id="rId15"/>
    <p:sldId id="273" r:id="rId16"/>
    <p:sldId id="281" r:id="rId17"/>
    <p:sldId id="265" r:id="rId18"/>
    <p:sldId id="290" r:id="rId19"/>
    <p:sldId id="263" r:id="rId20"/>
    <p:sldId id="294" r:id="rId21"/>
    <p:sldId id="274" r:id="rId22"/>
    <p:sldId id="275" r:id="rId23"/>
    <p:sldId id="276" r:id="rId24"/>
    <p:sldId id="282" r:id="rId25"/>
    <p:sldId id="277" r:id="rId26"/>
    <p:sldId id="298" r:id="rId27"/>
    <p:sldId id="299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FB3"/>
    <a:srgbClr val="EAEAEA"/>
    <a:srgbClr val="DDDDDD"/>
    <a:srgbClr val="F0EBD8"/>
    <a:srgbClr val="E3DAB7"/>
    <a:srgbClr val="663300"/>
    <a:srgbClr val="DED7A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9F3BCB-B86A-BA4F-A4F3-757E3A7CD4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D45AEF09-29ED-7E4C-8FD8-9F2D37346E04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F5880D99-D602-EC46-A38B-97728900422D}" type="slidenum">
              <a:rPr lang="en-GB" sz="1200"/>
              <a:pPr eaLnBrk="1" hangingPunct="1"/>
              <a:t>15</a:t>
            </a:fld>
            <a:endParaRPr lang="en-GB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07625E15-CA42-D542-B0E2-157E73A42BC9}" type="slidenum">
              <a:rPr lang="en-GB" sz="1200"/>
              <a:pPr eaLnBrk="1" hangingPunct="1"/>
              <a:t>16</a:t>
            </a:fld>
            <a:endParaRPr lang="en-GB" sz="12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E85C5C17-6B5D-B44F-B8C6-429F585802DA}" type="slidenum">
              <a:rPr lang="en-GB" sz="1200"/>
              <a:pPr eaLnBrk="1" hangingPunct="1"/>
              <a:t>17</a:t>
            </a:fld>
            <a:endParaRPr lang="en-GB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A885CF87-22C6-C84F-AD77-169B8BEA51A9}" type="slidenum">
              <a:rPr lang="en-GB" sz="1200"/>
              <a:pPr eaLnBrk="1" hangingPunct="1"/>
              <a:t>18</a:t>
            </a:fld>
            <a:endParaRPr lang="en-GB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D03D4B75-6300-F046-ACDB-1330C96175EC}" type="slidenum">
              <a:rPr lang="en-GB" sz="1200"/>
              <a:pPr eaLnBrk="1" hangingPunct="1"/>
              <a:t>19</a:t>
            </a:fld>
            <a:endParaRPr lang="en-GB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7693568C-B0FE-314C-A730-7E362682BEDB}" type="slidenum">
              <a:rPr 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F116B0F0-6963-2844-967E-9F81BED28274}" type="slidenum">
              <a:rPr lang="en-GB" sz="1200"/>
              <a:pPr eaLnBrk="1" hangingPunct="1"/>
              <a:t>6</a:t>
            </a:fld>
            <a:endParaRPr lang="en-GB" sz="1200"/>
          </a:p>
        </p:txBody>
      </p:sp>
      <p:sp>
        <p:nvSpPr>
          <p:cNvPr id="32771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D77CBB21-BDC1-0943-9F30-4D22C321C33B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D28DF9E7-ECE5-794C-84A8-C8A9242805AE}" type="slidenum">
              <a:rPr lang="en-GB" sz="1200"/>
              <a:pPr eaLnBrk="1" hangingPunct="1"/>
              <a:t>8</a:t>
            </a:fld>
            <a:endParaRPr lang="en-GB" sz="120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5023297-32DF-5446-AFEB-1504299AD525}" type="slidenum">
              <a:rPr lang="en-GB" sz="1200"/>
              <a:pPr eaLnBrk="1" hangingPunct="1"/>
              <a:t>9</a:t>
            </a:fld>
            <a:endParaRPr lang="en-GB" sz="120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0AE3C4AB-CAB4-A046-9E74-DB9A2095B0D3}" type="slidenum">
              <a:rPr lang="en-GB" sz="1200"/>
              <a:pPr eaLnBrk="1" hangingPunct="1"/>
              <a:t>10</a:t>
            </a:fld>
            <a:endParaRPr lang="en-GB" sz="120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E47ACD94-AD5A-7C4D-AAE6-9AE3E153A47D}" type="slidenum">
              <a:rPr lang="en-GB" sz="1200">
                <a:solidFill>
                  <a:srgbClr val="000000"/>
                </a:solidFill>
              </a:rPr>
              <a:pPr eaLnBrk="1" hangingPunct="1"/>
              <a:t>12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DEDE3187-DCD0-CE45-A1DB-DDB7AF3198CD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491E0-59CD-EA41-892E-64E4E15307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7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2C8AA-1761-254A-AAE7-873C6A57CC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1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FB8B6-4147-B244-BC9A-D272F0BC44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96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4783-C714-274E-A67E-E90C82F2BD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2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/>
            <a:ahLst/>
            <a:cxnLst>
              <a:cxn ang="0">
                <a:pos x="12" y="2948"/>
              </a:cxn>
              <a:cxn ang="0">
                <a:pos x="26" y="2736"/>
              </a:cxn>
              <a:cxn ang="0">
                <a:pos x="44" y="2426"/>
              </a:cxn>
              <a:cxn ang="0">
                <a:pos x="28" y="2676"/>
              </a:cxn>
              <a:cxn ang="0">
                <a:pos x="48" y="2456"/>
              </a:cxn>
              <a:cxn ang="0">
                <a:pos x="54" y="2184"/>
              </a:cxn>
              <a:cxn ang="0">
                <a:pos x="55" y="1854"/>
              </a:cxn>
              <a:cxn ang="0">
                <a:pos x="59" y="1786"/>
              </a:cxn>
              <a:cxn ang="0">
                <a:pos x="55" y="2068"/>
              </a:cxn>
              <a:cxn ang="0">
                <a:pos x="56" y="2374"/>
              </a:cxn>
              <a:cxn ang="0">
                <a:pos x="58" y="1974"/>
              </a:cxn>
              <a:cxn ang="0">
                <a:pos x="60" y="2242"/>
              </a:cxn>
              <a:cxn ang="0">
                <a:pos x="54" y="2426"/>
              </a:cxn>
              <a:cxn ang="0">
                <a:pos x="62" y="2348"/>
              </a:cxn>
              <a:cxn ang="0">
                <a:pos x="68" y="1900"/>
              </a:cxn>
              <a:cxn ang="0">
                <a:pos x="68" y="1732"/>
              </a:cxn>
              <a:cxn ang="0">
                <a:pos x="72" y="1672"/>
              </a:cxn>
              <a:cxn ang="0">
                <a:pos x="80" y="1570"/>
              </a:cxn>
              <a:cxn ang="0">
                <a:pos x="88" y="1492"/>
              </a:cxn>
              <a:cxn ang="0">
                <a:pos x="91" y="1442"/>
              </a:cxn>
              <a:cxn ang="0">
                <a:pos x="93" y="1390"/>
              </a:cxn>
              <a:cxn ang="0">
                <a:pos x="86" y="1320"/>
              </a:cxn>
              <a:cxn ang="0">
                <a:pos x="75" y="1198"/>
              </a:cxn>
              <a:cxn ang="0">
                <a:pos x="66" y="1032"/>
              </a:cxn>
              <a:cxn ang="0">
                <a:pos x="63" y="830"/>
              </a:cxn>
              <a:cxn ang="0">
                <a:pos x="60" y="662"/>
              </a:cxn>
              <a:cxn ang="0">
                <a:pos x="51" y="444"/>
              </a:cxn>
              <a:cxn ang="0">
                <a:pos x="54" y="304"/>
              </a:cxn>
              <a:cxn ang="0">
                <a:pos x="54" y="262"/>
              </a:cxn>
              <a:cxn ang="0">
                <a:pos x="58" y="236"/>
              </a:cxn>
              <a:cxn ang="0">
                <a:pos x="63" y="190"/>
              </a:cxn>
              <a:cxn ang="0">
                <a:pos x="64" y="68"/>
              </a:cxn>
              <a:cxn ang="0">
                <a:pos x="60" y="36"/>
              </a:cxn>
              <a:cxn ang="0">
                <a:pos x="52" y="26"/>
              </a:cxn>
              <a:cxn ang="0">
                <a:pos x="39" y="0"/>
              </a:cxn>
              <a:cxn ang="0">
                <a:pos x="26" y="68"/>
              </a:cxn>
              <a:cxn ang="0">
                <a:pos x="22" y="56"/>
              </a:cxn>
              <a:cxn ang="0">
                <a:pos x="16" y="80"/>
              </a:cxn>
              <a:cxn ang="0">
                <a:pos x="5" y="134"/>
              </a:cxn>
              <a:cxn ang="0">
                <a:pos x="0" y="274"/>
              </a:cxn>
              <a:cxn ang="0">
                <a:pos x="7" y="374"/>
              </a:cxn>
              <a:cxn ang="0">
                <a:pos x="14" y="404"/>
              </a:cxn>
              <a:cxn ang="0">
                <a:pos x="20" y="544"/>
              </a:cxn>
              <a:cxn ang="0">
                <a:pos x="26" y="584"/>
              </a:cxn>
              <a:cxn ang="0">
                <a:pos x="38" y="740"/>
              </a:cxn>
              <a:cxn ang="0">
                <a:pos x="41" y="952"/>
              </a:cxn>
              <a:cxn ang="0">
                <a:pos x="50" y="1282"/>
              </a:cxn>
              <a:cxn ang="0">
                <a:pos x="55" y="1500"/>
              </a:cxn>
              <a:cxn ang="0">
                <a:pos x="38" y="1786"/>
              </a:cxn>
              <a:cxn ang="0">
                <a:pos x="40" y="2148"/>
              </a:cxn>
              <a:cxn ang="0">
                <a:pos x="37" y="2438"/>
              </a:cxn>
              <a:cxn ang="0">
                <a:pos x="22" y="2692"/>
              </a:cxn>
              <a:cxn ang="0">
                <a:pos x="5" y="2936"/>
              </a:cxn>
              <a:cxn ang="0">
                <a:pos x="2" y="3032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-112" charset="0"/>
              <a:ea typeface="Osaka"/>
              <a:cs typeface="Osaka"/>
            </a:endParaRPr>
          </a:p>
        </p:txBody>
      </p:sp>
      <p:sp>
        <p:nvSpPr>
          <p:cNvPr id="135236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35237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10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ea typeface="ＭＳ Ｐゴシック" charset="0"/>
                <a:cs typeface="Times New Roman" charset="0"/>
              </a:defRPr>
            </a:lvl1pPr>
          </a:lstStyle>
          <a:p>
            <a:fld id="{C6C16850-27E3-E74C-8354-8B6D57E655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7001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/>
            <a:ahLst/>
            <a:cxnLst>
              <a:cxn ang="0">
                <a:pos x="12" y="2948"/>
              </a:cxn>
              <a:cxn ang="0">
                <a:pos x="26" y="2736"/>
              </a:cxn>
              <a:cxn ang="0">
                <a:pos x="44" y="2426"/>
              </a:cxn>
              <a:cxn ang="0">
                <a:pos x="28" y="2676"/>
              </a:cxn>
              <a:cxn ang="0">
                <a:pos x="48" y="2456"/>
              </a:cxn>
              <a:cxn ang="0">
                <a:pos x="54" y="2184"/>
              </a:cxn>
              <a:cxn ang="0">
                <a:pos x="55" y="1854"/>
              </a:cxn>
              <a:cxn ang="0">
                <a:pos x="59" y="1786"/>
              </a:cxn>
              <a:cxn ang="0">
                <a:pos x="55" y="2068"/>
              </a:cxn>
              <a:cxn ang="0">
                <a:pos x="56" y="2374"/>
              </a:cxn>
              <a:cxn ang="0">
                <a:pos x="58" y="1974"/>
              </a:cxn>
              <a:cxn ang="0">
                <a:pos x="60" y="2242"/>
              </a:cxn>
              <a:cxn ang="0">
                <a:pos x="54" y="2426"/>
              </a:cxn>
              <a:cxn ang="0">
                <a:pos x="62" y="2348"/>
              </a:cxn>
              <a:cxn ang="0">
                <a:pos x="68" y="1900"/>
              </a:cxn>
              <a:cxn ang="0">
                <a:pos x="68" y="1732"/>
              </a:cxn>
              <a:cxn ang="0">
                <a:pos x="72" y="1672"/>
              </a:cxn>
              <a:cxn ang="0">
                <a:pos x="80" y="1570"/>
              </a:cxn>
              <a:cxn ang="0">
                <a:pos x="88" y="1492"/>
              </a:cxn>
              <a:cxn ang="0">
                <a:pos x="91" y="1442"/>
              </a:cxn>
              <a:cxn ang="0">
                <a:pos x="93" y="1390"/>
              </a:cxn>
              <a:cxn ang="0">
                <a:pos x="86" y="1320"/>
              </a:cxn>
              <a:cxn ang="0">
                <a:pos x="75" y="1198"/>
              </a:cxn>
              <a:cxn ang="0">
                <a:pos x="66" y="1032"/>
              </a:cxn>
              <a:cxn ang="0">
                <a:pos x="63" y="830"/>
              </a:cxn>
              <a:cxn ang="0">
                <a:pos x="60" y="662"/>
              </a:cxn>
              <a:cxn ang="0">
                <a:pos x="51" y="444"/>
              </a:cxn>
              <a:cxn ang="0">
                <a:pos x="54" y="304"/>
              </a:cxn>
              <a:cxn ang="0">
                <a:pos x="54" y="262"/>
              </a:cxn>
              <a:cxn ang="0">
                <a:pos x="58" y="236"/>
              </a:cxn>
              <a:cxn ang="0">
                <a:pos x="63" y="190"/>
              </a:cxn>
              <a:cxn ang="0">
                <a:pos x="64" y="68"/>
              </a:cxn>
              <a:cxn ang="0">
                <a:pos x="60" y="36"/>
              </a:cxn>
              <a:cxn ang="0">
                <a:pos x="52" y="26"/>
              </a:cxn>
              <a:cxn ang="0">
                <a:pos x="39" y="0"/>
              </a:cxn>
              <a:cxn ang="0">
                <a:pos x="26" y="68"/>
              </a:cxn>
              <a:cxn ang="0">
                <a:pos x="22" y="56"/>
              </a:cxn>
              <a:cxn ang="0">
                <a:pos x="16" y="80"/>
              </a:cxn>
              <a:cxn ang="0">
                <a:pos x="5" y="134"/>
              </a:cxn>
              <a:cxn ang="0">
                <a:pos x="0" y="274"/>
              </a:cxn>
              <a:cxn ang="0">
                <a:pos x="7" y="374"/>
              </a:cxn>
              <a:cxn ang="0">
                <a:pos x="14" y="404"/>
              </a:cxn>
              <a:cxn ang="0">
                <a:pos x="20" y="544"/>
              </a:cxn>
              <a:cxn ang="0">
                <a:pos x="26" y="584"/>
              </a:cxn>
              <a:cxn ang="0">
                <a:pos x="38" y="740"/>
              </a:cxn>
              <a:cxn ang="0">
                <a:pos x="41" y="952"/>
              </a:cxn>
              <a:cxn ang="0">
                <a:pos x="50" y="1282"/>
              </a:cxn>
              <a:cxn ang="0">
                <a:pos x="55" y="1500"/>
              </a:cxn>
              <a:cxn ang="0">
                <a:pos x="38" y="1786"/>
              </a:cxn>
              <a:cxn ang="0">
                <a:pos x="40" y="2148"/>
              </a:cxn>
              <a:cxn ang="0">
                <a:pos x="37" y="2438"/>
              </a:cxn>
              <a:cxn ang="0">
                <a:pos x="22" y="2692"/>
              </a:cxn>
              <a:cxn ang="0">
                <a:pos x="5" y="2936"/>
              </a:cxn>
              <a:cxn ang="0">
                <a:pos x="2" y="3032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-112" charset="0"/>
              <a:ea typeface="Osaka"/>
              <a:cs typeface="Osaka"/>
            </a:endParaRPr>
          </a:p>
        </p:txBody>
      </p:sp>
      <p:sp>
        <p:nvSpPr>
          <p:cNvPr id="135236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35237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10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ea typeface="ＭＳ Ｐゴシック" charset="0"/>
                <a:cs typeface="Times New Roman" charset="0"/>
              </a:defRPr>
            </a:lvl1pPr>
          </a:lstStyle>
          <a:p>
            <a:fld id="{7027A1DD-D772-864F-9A47-DD13FC513F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3166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B3E86-2F47-4C4A-92F7-7263F55CB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14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48D68-2E08-A145-A185-13F87CA2F8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21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4583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325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691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8980A-6FB9-3249-A717-A217286BFD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727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932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4992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4737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64172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844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80663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02903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859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99DC2-65B9-C949-94AE-678021AD60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6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D93F0-EBC4-6343-9779-51C95BA2B2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C272F-0748-1D4B-A5B2-A8D9C71E6C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9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A7EA1-AEC1-5B41-A286-6044C136D6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8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279CD-EA56-4F4B-9E9A-C0215E3B36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6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035E6-2E4B-A148-B7F2-3B99637614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6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02618-E5C9-9D4F-B425-4977D685C1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5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Relationship Id="rId3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Relationship Id="rId3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Relationship Id="rId3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Relationship Id="rId3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6DB7AF-2467-0C4C-B12C-18D45B4B501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D8AE058-B5C6-2B49-A061-5FA35A5FAFA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134147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48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49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1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2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3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4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5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6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7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8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9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0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1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2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3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4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5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6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7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8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9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0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1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2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3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4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5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6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7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8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9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0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1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2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3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4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5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6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7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8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9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0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1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2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3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4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5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6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7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8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9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0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1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2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3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4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5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6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7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8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9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</p:grpSp>
      <p:sp>
        <p:nvSpPr>
          <p:cNvPr id="15363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5364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3421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400">
                <a:solidFill>
                  <a:srgbClr val="FFFFFF"/>
                </a:solidFill>
                <a:latin typeface="Helvetica" pitchFamily="-112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421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FFFFFF"/>
                </a:solidFill>
                <a:latin typeface="Helvetica" pitchFamily="-112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421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fld id="{E388C9FA-8B59-3746-8001-6695BB58E27B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15368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134147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48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49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1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2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3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4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5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6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7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8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59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0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1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2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3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4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5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6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7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8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69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0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1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2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3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4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5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6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7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8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79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0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1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2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3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4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5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6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7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8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89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0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1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2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3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4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5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6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7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8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199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0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1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2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3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4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5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6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7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8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  <p:sp>
          <p:nvSpPr>
            <p:cNvPr id="134209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Osaka"/>
                <a:cs typeface="Osaka"/>
              </a:endParaRPr>
            </a:p>
          </p:txBody>
        </p:sp>
      </p:grpSp>
      <p:sp>
        <p:nvSpPr>
          <p:cNvPr id="17411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7412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3421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400">
                <a:solidFill>
                  <a:srgbClr val="FFFFFF"/>
                </a:solidFill>
                <a:latin typeface="Helvetica" pitchFamily="-112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421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FFFFFF"/>
                </a:solidFill>
                <a:latin typeface="Helvetica" pitchFamily="-112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421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fld id="{0A5DC294-C9B6-B949-80E8-1B14D4F69C54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17416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0" charset="0"/>
          <a:ea typeface="Osaka" pitchFamily="-110" charset="-128"/>
          <a:cs typeface="Osaka" pitchFamily="-110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</a:defRPr>
            </a:lvl1pPr>
          </a:lstStyle>
          <a:p>
            <a:fld id="{757EECCD-C216-204D-9FBA-14E2E86E534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9462" name="Picture 6" descr="strteg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w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</a:defRPr>
            </a:lvl1pPr>
          </a:lstStyle>
          <a:p>
            <a:fld id="{83AEEDAD-9F1D-9B47-B76F-C397626384A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1510" name="Picture 6" descr="strteg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w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962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Jeremy.J4-PC\Pictures\Europe tour\CIMG2774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4267200"/>
          </a:xfrm>
          <a:effectLst>
            <a:outerShdw blurRad="63500"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altLang="zh-CN" sz="72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Элч нарын ҮЙЛС</a:t>
            </a:r>
            <a:endParaRPr lang="en-GB" sz="7200" b="1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448382"/>
            <a:ext cx="9144000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Дк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Рик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Грифит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•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Сингапур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Библийн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Коллеж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•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www.BibleStudyDownloads.org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Jeremy.J4-PC\Pictures\Europe tour\CIMG2774.JPG"/>
          <p:cNvPicPr>
            <a:picLocks noChangeAspect="1" noChangeArrowheads="1"/>
          </p:cNvPicPr>
          <p:nvPr/>
        </p:nvPicPr>
        <p:blipFill>
          <a:blip r:embed="rId3">
            <a:lum bright="28000" contrast="-5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382000" cy="27432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97155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en-US" altLang="zh-CN" sz="3200" b="1">
                <a:latin typeface="Arial" charset="0"/>
                <a:ea typeface="SimSun" charset="0"/>
                <a:cs typeface="SimSun" charset="0"/>
              </a:rPr>
              <a:t>Чуулганы эхлэл</a:t>
            </a:r>
          </a:p>
          <a:p>
            <a:pPr lvl="1" eaLnBrk="1" hangingPunct="1">
              <a:buFontTx/>
              <a:buChar char="•"/>
            </a:pPr>
            <a:r>
              <a:rPr lang="en-US" altLang="zh-CN" sz="3200" b="1">
                <a:latin typeface="Arial" charset="0"/>
                <a:ea typeface="SimSun" charset="0"/>
                <a:cs typeface="SimSun" charset="0"/>
              </a:rPr>
              <a:t>Ариун Сүнс</a:t>
            </a:r>
          </a:p>
          <a:p>
            <a:pPr lvl="1" eaLnBrk="1" hangingPunct="1">
              <a:buFontTx/>
              <a:buChar char="•"/>
            </a:pPr>
            <a:r>
              <a:rPr lang="en-US" altLang="zh-CN" sz="3200" b="1">
                <a:latin typeface="Arial" charset="0"/>
                <a:ea typeface="SimSun" charset="0"/>
                <a:cs typeface="SimSun" charset="0"/>
              </a:rPr>
              <a:t>Чуулганы өсөлт </a:t>
            </a:r>
          </a:p>
          <a:p>
            <a:pPr lvl="1" eaLnBrk="1" hangingPunct="1">
              <a:buFontTx/>
              <a:buChar char="•"/>
            </a:pPr>
            <a:r>
              <a:rPr lang="en-US" altLang="zh-CN" sz="3200" b="1">
                <a:latin typeface="Arial" charset="0"/>
                <a:ea typeface="SimSun" charset="0"/>
                <a:cs typeface="SimSun" charset="0"/>
              </a:rPr>
              <a:t>Гэрчлэл</a:t>
            </a:r>
          </a:p>
          <a:p>
            <a:pPr lvl="1" eaLnBrk="1" hangingPunct="1">
              <a:buFontTx/>
              <a:buChar char="•"/>
            </a:pPr>
            <a:r>
              <a:rPr lang="en-US" altLang="zh-CN" sz="3200" b="1">
                <a:latin typeface="Arial" charset="0"/>
                <a:ea typeface="SimSun" charset="0"/>
                <a:cs typeface="SimSun" charset="0"/>
              </a:rPr>
              <a:t>Эсэргүүцэл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743200" y="50165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663300"/>
                </a:solidFill>
                <a:latin typeface="Arial" charset="0"/>
              </a:rPr>
              <a:t>Гол сэдэв</a:t>
            </a:r>
            <a:endParaRPr lang="en-GB" sz="4000" b="1" u="sng">
              <a:solidFill>
                <a:srgbClr val="66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 bldLvl="2" autoUpdateAnimBg="0"/>
      <p:bldP spid="5427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Jeremy.J4-PC\Pictures\Europe tour\CIMG2774.JPG"/>
          <p:cNvPicPr>
            <a:picLocks noChangeAspect="1" noChangeArrowheads="1"/>
          </p:cNvPicPr>
          <p:nvPr/>
        </p:nvPicPr>
        <p:blipFill>
          <a:blip r:embed="rId2">
            <a:lum bright="28000" contrast="-5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2438400"/>
            <a:ext cx="4114800" cy="838200"/>
          </a:xfrm>
          <a:effectLst>
            <a:outerShdw blurRad="63500"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sz="4000" b="1" u="sng">
                <a:solidFill>
                  <a:srgbClr val="663300"/>
                </a:solidFill>
                <a:latin typeface="Arial" charset="0"/>
                <a:cs typeface="Times New Roman" charset="0"/>
              </a:rPr>
              <a:t>Түлхүүр ишлэл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7200" y="3186113"/>
            <a:ext cx="82296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Үйлс 1:8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sz="3200">
                <a:latin typeface="Arial" charset="0"/>
              </a:rPr>
              <a:t>“Харин Ариун Сүнс та нар дээр ирэхэд, та нар </a:t>
            </a:r>
            <a:r>
              <a:rPr lang="en-US" sz="3200" i="1" u="sng">
                <a:latin typeface="Arial" charset="0"/>
              </a:rPr>
              <a:t>хүчийг</a:t>
            </a:r>
            <a:r>
              <a:rPr lang="en-US" sz="3200">
                <a:latin typeface="Arial" charset="0"/>
              </a:rPr>
              <a:t> олж, тэгээд Иерусалим, бүх Иудей, Самари тэр байтугай энэ дэлхийн хязгаар хүртэл Намайг </a:t>
            </a:r>
            <a:r>
              <a:rPr lang="en-US" sz="3200" i="1" u="sng">
                <a:latin typeface="Arial" charset="0"/>
              </a:rPr>
              <a:t>гэрчлэх</a:t>
            </a:r>
            <a:r>
              <a:rPr lang="en-US" sz="3200">
                <a:latin typeface="Arial" charset="0"/>
              </a:rPr>
              <a:t> болно.”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43200" y="5334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algn="ctr"/>
            <a:r>
              <a:rPr lang="en-US" sz="4000" b="1" u="sng">
                <a:solidFill>
                  <a:srgbClr val="663300"/>
                </a:solidFill>
                <a:latin typeface="Arial" charset="0"/>
              </a:rPr>
              <a:t>Түлхүүр үг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33600" y="1295400"/>
            <a:ext cx="44958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Тэнгэрлэг байдал 2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(Чуулганы элч нар)</a:t>
            </a:r>
            <a:endParaRPr lang="en-GB" sz="3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09" grpId="0" autoUpdateAnimBg="0"/>
      <p:bldP spid="21510" grpId="0" autoUpdateAnimBg="0"/>
      <p:bldP spid="215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latin typeface="Arial" charset="0"/>
              </a:rPr>
              <a:t>Өсч тэлж буй үйл явц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Times New Roman" charset="0"/>
              </a:rPr>
              <a:t>Гол ишлэл:  1:8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2819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marL="574675" indent="-5746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sz="2800" b="1">
                <a:solidFill>
                  <a:srgbClr val="003300"/>
                </a:solidFill>
                <a:latin typeface="Arial" charset="0"/>
              </a:rPr>
              <a:t>2:</a:t>
            </a:r>
            <a:r>
              <a:rPr lang="en-US" altLang="zh-CN" sz="2800" b="1">
                <a:solidFill>
                  <a:srgbClr val="003300"/>
                </a:solidFill>
                <a:latin typeface="Arial" charset="0"/>
                <a:cs typeface="Arial" charset="0"/>
              </a:rPr>
              <a:t>47б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3300"/>
                </a:solidFill>
                <a:latin typeface="Arial" charset="0"/>
                <a:cs typeface="Arial" charset="0"/>
              </a:rPr>
              <a:t>6:7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3300"/>
                </a:solidFill>
                <a:latin typeface="Arial" charset="0"/>
                <a:cs typeface="Arial" charset="0"/>
              </a:rPr>
              <a:t>8:40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3300"/>
                </a:solidFill>
                <a:latin typeface="Arial" charset="0"/>
                <a:cs typeface="Arial" charset="0"/>
              </a:rPr>
              <a:t>9:31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3300"/>
                </a:solidFill>
                <a:latin typeface="Arial" charset="0"/>
                <a:cs typeface="Arial" charset="0"/>
              </a:rPr>
              <a:t>12:24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3300"/>
                </a:solidFill>
                <a:latin typeface="Arial" charset="0"/>
                <a:cs typeface="Arial" charset="0"/>
              </a:rPr>
              <a:t>16:5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3300"/>
                </a:solidFill>
                <a:latin typeface="Arial" charset="0"/>
                <a:cs typeface="Arial" charset="0"/>
              </a:rPr>
              <a:t>19:20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3300"/>
                </a:solidFill>
                <a:latin typeface="Arial" charset="0"/>
                <a:cs typeface="Arial" charset="0"/>
              </a:rPr>
              <a:t>28:30-31</a:t>
            </a:r>
            <a:endParaRPr lang="en-US" sz="2800" b="1">
              <a:solidFill>
                <a:srgbClr val="003300"/>
              </a:solidFill>
              <a:latin typeface="Arial" charset="0"/>
              <a:cs typeface="Arial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 l="28889" r="27777"/>
          <a:stretch>
            <a:fillRect/>
          </a:stretch>
        </p:blipFill>
        <p:spPr bwMode="auto">
          <a:xfrm>
            <a:off x="5105400" y="1600200"/>
            <a:ext cx="2971800" cy="4619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</p:pic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04800" y="5715000"/>
            <a:ext cx="3124200" cy="912813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600" dirty="0">
              <a:solidFill>
                <a:srgbClr val="660033"/>
              </a:solidFill>
              <a:latin typeface="Times New Roman" pitchFamily="18" charset="0"/>
              <a:ea typeface="Times New Roman" charset="0"/>
              <a:cs typeface="Times New Roman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660033"/>
                </a:solidFill>
                <a:latin typeface="Arial Narrow" pitchFamily="34" charset="0"/>
                <a:ea typeface="Times New Roman" charset="0"/>
                <a:cs typeface="Times New Roman"/>
              </a:rPr>
              <a:t>Яагаад</a:t>
            </a:r>
            <a:r>
              <a:rPr lang="en-US" b="1" dirty="0">
                <a:solidFill>
                  <a:srgbClr val="660033"/>
                </a:solidFill>
                <a:latin typeface="Arial Narrow" pitchFamily="34" charset="0"/>
                <a:ea typeface="Times New Roman" charset="0"/>
                <a:cs typeface="Times New Roman"/>
              </a:rPr>
              <a:t> </a:t>
            </a:r>
            <a:r>
              <a:rPr lang="en-US" b="1" dirty="0" err="1">
                <a:solidFill>
                  <a:srgbClr val="660033"/>
                </a:solidFill>
                <a:latin typeface="Arial Narrow" pitchFamily="34" charset="0"/>
                <a:ea typeface="Times New Roman" charset="0"/>
                <a:cs typeface="Times New Roman"/>
              </a:rPr>
              <a:t>ингэж</a:t>
            </a:r>
            <a:r>
              <a:rPr lang="en-US" b="1" dirty="0">
                <a:solidFill>
                  <a:srgbClr val="660033"/>
                </a:solidFill>
                <a:latin typeface="Arial Narrow" pitchFamily="34" charset="0"/>
                <a:ea typeface="Times New Roman" charset="0"/>
                <a:cs typeface="Times New Roman"/>
              </a:rPr>
              <a:t> </a:t>
            </a:r>
            <a:r>
              <a:rPr lang="en-US" b="1" dirty="0" err="1">
                <a:solidFill>
                  <a:srgbClr val="660033"/>
                </a:solidFill>
                <a:latin typeface="Arial Narrow" pitchFamily="34" charset="0"/>
                <a:ea typeface="Times New Roman" charset="0"/>
                <a:cs typeface="Times New Roman"/>
              </a:rPr>
              <a:t>дуусгав</a:t>
            </a:r>
            <a:r>
              <a:rPr lang="en-US" b="1" dirty="0">
                <a:solidFill>
                  <a:srgbClr val="660033"/>
                </a:solidFill>
                <a:latin typeface="Arial Narrow" pitchFamily="34" charset="0"/>
                <a:ea typeface="Times New Roman" charset="0"/>
                <a:cs typeface="Times New Roman"/>
              </a:rPr>
              <a:t>?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743200" y="3352800"/>
            <a:ext cx="3733800" cy="1752600"/>
            <a:chOff x="1728" y="2112"/>
            <a:chExt cx="2352" cy="1104"/>
          </a:xfrm>
        </p:grpSpPr>
        <p:sp>
          <p:nvSpPr>
            <p:cNvPr id="43038" name="Text Box 39"/>
            <p:cNvSpPr txBox="1">
              <a:spLocks noChangeArrowheads="1"/>
            </p:cNvSpPr>
            <p:nvPr/>
          </p:nvSpPr>
          <p:spPr bwMode="auto">
            <a:xfrm>
              <a:off x="1728" y="2112"/>
              <a:ext cx="720" cy="23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FF0000"/>
                  </a:solidFill>
                  <a:latin typeface="Arial Narrow" charset="0"/>
                </a:rPr>
                <a:t>1:1—6:7</a:t>
              </a:r>
            </a:p>
          </p:txBody>
        </p:sp>
        <p:sp>
          <p:nvSpPr>
            <p:cNvPr id="205855" name="Line 40"/>
            <p:cNvSpPr>
              <a:spLocks noChangeShapeType="1"/>
            </p:cNvSpPr>
            <p:nvPr/>
          </p:nvSpPr>
          <p:spPr bwMode="auto">
            <a:xfrm>
              <a:off x="2448" y="2208"/>
              <a:ext cx="1440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+mn-ea"/>
                <a:cs typeface="Times New Roman"/>
              </a:endParaRPr>
            </a:p>
          </p:txBody>
        </p:sp>
        <p:sp>
          <p:nvSpPr>
            <p:cNvPr id="43040" name="Oval 41"/>
            <p:cNvSpPr>
              <a:spLocks noChangeArrowheads="1"/>
            </p:cNvSpPr>
            <p:nvPr/>
          </p:nvSpPr>
          <p:spPr bwMode="auto">
            <a:xfrm>
              <a:off x="3792" y="2928"/>
              <a:ext cx="288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43200" y="3352800"/>
            <a:ext cx="4267200" cy="2514600"/>
            <a:chOff x="1728" y="2112"/>
            <a:chExt cx="2688" cy="1584"/>
          </a:xfrm>
        </p:grpSpPr>
        <p:sp>
          <p:nvSpPr>
            <p:cNvPr id="43035" name="Text Box 43"/>
            <p:cNvSpPr txBox="1">
              <a:spLocks noChangeArrowheads="1"/>
            </p:cNvSpPr>
            <p:nvPr/>
          </p:nvSpPr>
          <p:spPr bwMode="auto">
            <a:xfrm>
              <a:off x="1728" y="2592"/>
              <a:ext cx="768" cy="23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FF0000"/>
                  </a:solidFill>
                  <a:latin typeface="Arial Narrow" charset="0"/>
                </a:rPr>
                <a:t>6:8—8:40</a:t>
              </a:r>
            </a:p>
          </p:txBody>
        </p:sp>
        <p:sp>
          <p:nvSpPr>
            <p:cNvPr id="205852" name="Line 44"/>
            <p:cNvSpPr>
              <a:spLocks noChangeShapeType="1"/>
            </p:cNvSpPr>
            <p:nvPr/>
          </p:nvSpPr>
          <p:spPr bwMode="auto">
            <a:xfrm>
              <a:off x="2496" y="2736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+mn-ea"/>
                <a:cs typeface="Times New Roman"/>
              </a:endParaRPr>
            </a:p>
          </p:txBody>
        </p:sp>
        <p:sp>
          <p:nvSpPr>
            <p:cNvPr id="43037" name="Oval 45"/>
            <p:cNvSpPr>
              <a:spLocks noChangeArrowheads="1"/>
            </p:cNvSpPr>
            <p:nvPr/>
          </p:nvSpPr>
          <p:spPr bwMode="auto">
            <a:xfrm>
              <a:off x="3216" y="2112"/>
              <a:ext cx="1200" cy="15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2667000" y="838200"/>
            <a:ext cx="6324600" cy="5715000"/>
            <a:chOff x="1680" y="528"/>
            <a:chExt cx="3984" cy="3600"/>
          </a:xfrm>
        </p:grpSpPr>
        <p:grpSp>
          <p:nvGrpSpPr>
            <p:cNvPr id="43021" name="Group 61"/>
            <p:cNvGrpSpPr>
              <a:grpSpLocks/>
            </p:cNvGrpSpPr>
            <p:nvPr/>
          </p:nvGrpSpPr>
          <p:grpSpPr bwMode="auto">
            <a:xfrm>
              <a:off x="1680" y="768"/>
              <a:ext cx="3984" cy="3360"/>
              <a:chOff x="1680" y="768"/>
              <a:chExt cx="3984" cy="3360"/>
            </a:xfrm>
          </p:grpSpPr>
          <p:sp>
            <p:nvSpPr>
              <p:cNvPr id="43023" name="Text Box 62"/>
              <p:cNvSpPr txBox="1">
                <a:spLocks noChangeArrowheads="1"/>
              </p:cNvSpPr>
              <p:nvPr/>
            </p:nvSpPr>
            <p:spPr bwMode="auto">
              <a:xfrm>
                <a:off x="1680" y="3072"/>
                <a:ext cx="864" cy="23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0000"/>
                    </a:solidFill>
                    <a:latin typeface="Arial Narrow" charset="0"/>
                  </a:rPr>
                  <a:t>Acts 9–28</a:t>
                </a:r>
              </a:p>
            </p:txBody>
          </p:sp>
          <p:sp>
            <p:nvSpPr>
              <p:cNvPr id="205840" name="Line 63"/>
              <p:cNvSpPr>
                <a:spLocks noChangeShapeType="1"/>
              </p:cNvSpPr>
              <p:nvPr/>
            </p:nvSpPr>
            <p:spPr bwMode="auto">
              <a:xfrm>
                <a:off x="2544" y="3216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ea typeface="+mn-ea"/>
                  <a:cs typeface="Times New Roman"/>
                </a:endParaRPr>
              </a:p>
            </p:txBody>
          </p:sp>
          <p:sp>
            <p:nvSpPr>
              <p:cNvPr id="43025" name="Oval 64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2688" cy="307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42" name="Line 65"/>
              <p:cNvSpPr>
                <a:spLocks noChangeShapeType="1"/>
              </p:cNvSpPr>
              <p:nvPr/>
            </p:nvSpPr>
            <p:spPr bwMode="auto">
              <a:xfrm flipH="1" flipV="1">
                <a:off x="2784" y="1968"/>
                <a:ext cx="144" cy="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ea typeface="+mn-ea"/>
                  <a:cs typeface="Times New Roman"/>
                </a:endParaRPr>
              </a:p>
            </p:txBody>
          </p:sp>
          <p:sp>
            <p:nvSpPr>
              <p:cNvPr id="205843" name="Line 66"/>
              <p:cNvSpPr>
                <a:spLocks noChangeShapeType="1"/>
              </p:cNvSpPr>
              <p:nvPr/>
            </p:nvSpPr>
            <p:spPr bwMode="auto">
              <a:xfrm flipH="1" flipV="1">
                <a:off x="3312" y="1152"/>
                <a:ext cx="48" cy="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ea typeface="+mn-ea"/>
                  <a:cs typeface="Times New Roman"/>
                </a:endParaRPr>
              </a:p>
            </p:txBody>
          </p:sp>
          <p:sp>
            <p:nvSpPr>
              <p:cNvPr id="205844" name="Line 67"/>
              <p:cNvSpPr>
                <a:spLocks noChangeShapeType="1"/>
              </p:cNvSpPr>
              <p:nvPr/>
            </p:nvSpPr>
            <p:spPr bwMode="auto">
              <a:xfrm flipV="1">
                <a:off x="4272" y="768"/>
                <a:ext cx="0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ea typeface="+mn-ea"/>
                  <a:cs typeface="Times New Roman"/>
                </a:endParaRPr>
              </a:p>
            </p:txBody>
          </p:sp>
          <p:sp>
            <p:nvSpPr>
              <p:cNvPr id="205845" name="Line 68"/>
              <p:cNvSpPr>
                <a:spLocks noChangeShapeType="1"/>
              </p:cNvSpPr>
              <p:nvPr/>
            </p:nvSpPr>
            <p:spPr bwMode="auto">
              <a:xfrm flipV="1">
                <a:off x="5184" y="1248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ea typeface="+mn-ea"/>
                  <a:cs typeface="Times New Roman"/>
                </a:endParaRPr>
              </a:p>
            </p:txBody>
          </p:sp>
          <p:sp>
            <p:nvSpPr>
              <p:cNvPr id="205846" name="Line 69"/>
              <p:cNvSpPr>
                <a:spLocks noChangeShapeType="1"/>
              </p:cNvSpPr>
              <p:nvPr/>
            </p:nvSpPr>
            <p:spPr bwMode="auto">
              <a:xfrm flipV="1">
                <a:off x="5520" y="2016"/>
                <a:ext cx="144" cy="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ea typeface="+mn-ea"/>
                  <a:cs typeface="Times New Roman"/>
                </a:endParaRPr>
              </a:p>
            </p:txBody>
          </p:sp>
          <p:sp>
            <p:nvSpPr>
              <p:cNvPr id="205847" name="Line 70"/>
              <p:cNvSpPr>
                <a:spLocks noChangeShapeType="1"/>
              </p:cNvSpPr>
              <p:nvPr/>
            </p:nvSpPr>
            <p:spPr bwMode="auto">
              <a:xfrm>
                <a:off x="5520" y="2928"/>
                <a:ext cx="96" cy="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ea typeface="+mn-ea"/>
                  <a:cs typeface="Times New Roman"/>
                </a:endParaRPr>
              </a:p>
            </p:txBody>
          </p:sp>
          <p:sp>
            <p:nvSpPr>
              <p:cNvPr id="205848" name="Line 71"/>
              <p:cNvSpPr>
                <a:spLocks noChangeShapeType="1"/>
              </p:cNvSpPr>
              <p:nvPr/>
            </p:nvSpPr>
            <p:spPr bwMode="auto">
              <a:xfrm>
                <a:off x="5232" y="3504"/>
                <a:ext cx="96" cy="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ea typeface="+mn-ea"/>
                  <a:cs typeface="Times New Roman"/>
                </a:endParaRPr>
              </a:p>
            </p:txBody>
          </p:sp>
          <p:sp>
            <p:nvSpPr>
              <p:cNvPr id="205849" name="Line 72"/>
              <p:cNvSpPr>
                <a:spLocks noChangeShapeType="1"/>
              </p:cNvSpPr>
              <p:nvPr/>
            </p:nvSpPr>
            <p:spPr bwMode="auto">
              <a:xfrm flipH="1">
                <a:off x="4320" y="3984"/>
                <a:ext cx="0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ea typeface="+mn-ea"/>
                  <a:cs typeface="Times New Roman"/>
                </a:endParaRPr>
              </a:p>
            </p:txBody>
          </p:sp>
          <p:sp>
            <p:nvSpPr>
              <p:cNvPr id="205850" name="Line 73"/>
              <p:cNvSpPr>
                <a:spLocks noChangeShapeType="1"/>
              </p:cNvSpPr>
              <p:nvPr/>
            </p:nvSpPr>
            <p:spPr bwMode="auto">
              <a:xfrm flipH="1">
                <a:off x="3072" y="3456"/>
                <a:ext cx="48" cy="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ea typeface="+mn-ea"/>
                  <a:cs typeface="Times New Roman"/>
                </a:endParaRPr>
              </a:p>
            </p:txBody>
          </p:sp>
        </p:grpSp>
        <p:sp>
          <p:nvSpPr>
            <p:cNvPr id="43022" name="Text Box 74"/>
            <p:cNvSpPr txBox="1">
              <a:spLocks noChangeArrowheads="1"/>
            </p:cNvSpPr>
            <p:nvPr/>
          </p:nvSpPr>
          <p:spPr bwMode="auto">
            <a:xfrm>
              <a:off x="4464" y="528"/>
              <a:ext cx="115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 Narrow" charset="0"/>
                </a:rPr>
                <a:t>Дэлхийн хязгаар хүртэл</a:t>
              </a:r>
            </a:p>
          </p:txBody>
        </p:sp>
      </p:grp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505200" y="6477000"/>
            <a:ext cx="563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/>
              </a:rPr>
              <a:t>Adapted from Stanley D. Toussaint, </a:t>
            </a:r>
            <a:r>
              <a:rPr lang="en-US" sz="1400" b="1" i="1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/>
              </a:rPr>
              <a:t>BKC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/>
              </a:rPr>
              <a:t>; Jeremy Chew, EAST</a:t>
            </a:r>
          </a:p>
        </p:txBody>
      </p:sp>
      <p:sp>
        <p:nvSpPr>
          <p:cNvPr id="43020" name="Text Box 2"/>
          <p:cNvSpPr txBox="1">
            <a:spLocks noChangeArrowheads="1"/>
          </p:cNvSpPr>
          <p:nvPr/>
        </p:nvSpPr>
        <p:spPr bwMode="auto">
          <a:xfrm>
            <a:off x="8445500" y="5715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125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80" grpId="0" animBg="1" autoUpdateAnimBg="0"/>
      <p:bldP spid="3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Jeremy.J4-PC\Pictures\Europe tour\CIMG2774.JPG"/>
          <p:cNvPicPr>
            <a:picLocks noChangeAspect="1" noChangeArrowheads="1"/>
          </p:cNvPicPr>
          <p:nvPr/>
        </p:nvPicPr>
        <p:blipFill>
          <a:blip r:embed="rId2">
            <a:lum bright="28000" contrast="-5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57200" y="76200"/>
            <a:ext cx="830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Үйлс номын бүтэц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84582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1:1–6:7	     Иерусалим дахь гэрчлэл</a:t>
            </a:r>
            <a:endParaRPr lang="en-US" b="1" u="sng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1:1—2:47	         Чуулганы эхлэл</a:t>
            </a:r>
          </a:p>
          <a:p>
            <a:pPr eaLnBrk="1" hangingPunct="1">
              <a:spcBef>
                <a:spcPct val="1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3:1—6:7	         Чуулган ба Иудейн эрх баригчид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57200" y="1981200"/>
            <a:ext cx="84582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6:8–8:40	     Иудей Самари дахь гэрчлэл</a:t>
            </a:r>
            <a:endParaRPr lang="en-US" b="1" u="sng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6:1—9:31	         Чуулган тэлж эхэлсэн нь</a:t>
            </a:r>
          </a:p>
          <a:p>
            <a:pPr eaLnBrk="1" hangingPunct="1">
              <a:spcBef>
                <a:spcPct val="1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9:32—11:18       Харь үндэстнүүдийн төлөөх илгээлт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8458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11:19—28:31     Дэлхийн төгсгөл хүртэлх гэрчлэл</a:t>
            </a:r>
            <a:endParaRPr lang="en-US" b="1" u="sng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11:19—14:28     Антиохоос Бага Ази хүртэл</a:t>
            </a:r>
          </a:p>
          <a:p>
            <a:pPr eaLnBrk="1" hangingPunct="1">
              <a:spcBef>
                <a:spcPct val="1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15:1—15:35       Харь үндэстнүүдийн чуулганы талаарх </a:t>
            </a:r>
          </a:p>
          <a:p>
            <a:pPr eaLnBrk="1" hangingPunct="1">
              <a:spcBef>
                <a:spcPct val="1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		зөвлөлгөөн</a:t>
            </a:r>
          </a:p>
          <a:p>
            <a:pPr eaLnBrk="1" hangingPunct="1">
              <a:spcBef>
                <a:spcPct val="1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15:36—18:17     Македон, Ахай дахь Паулын илгээлт</a:t>
            </a:r>
          </a:p>
          <a:p>
            <a:pPr eaLnBrk="1" hangingPunct="1">
              <a:spcBef>
                <a:spcPct val="1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18:18—20:38     Бага Ази дахь Паулын илгээлт</a:t>
            </a:r>
          </a:p>
          <a:p>
            <a:pPr eaLnBrk="1" hangingPunct="1">
              <a:spcBef>
                <a:spcPct val="1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21:1—28:31       Паул баривдаж, хорионд орсон нь</a:t>
            </a:r>
            <a:endParaRPr lang="en-GB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utoUpdateAnimBg="0"/>
      <p:bldP spid="18440" grpId="0" autoUpdateAnimBg="0"/>
      <p:bldP spid="1844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8382000" y="152400"/>
            <a:ext cx="6985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+mn-ea"/>
                <a:cs typeface="Arial"/>
              </a:rPr>
              <a:t>120</a:t>
            </a:r>
          </a:p>
        </p:txBody>
      </p:sp>
      <p:sp>
        <p:nvSpPr>
          <p:cNvPr id="46083" name="Text Box 8"/>
          <p:cNvSpPr txBox="1">
            <a:spLocks noChangeArrowheads="1"/>
          </p:cNvSpPr>
          <p:nvPr/>
        </p:nvSpPr>
        <p:spPr bwMode="auto">
          <a:xfrm>
            <a:off x="68263" y="1068388"/>
            <a:ext cx="9063037" cy="30464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zh-CN" sz="3200" b="1" u="sng">
                <a:solidFill>
                  <a:srgbClr val="FFFFFF"/>
                </a:solidFill>
                <a:latin typeface="Arial" charset="0"/>
                <a:cs typeface="Arial" charset="0"/>
              </a:rPr>
              <a:t>Дүгнэлт</a:t>
            </a:r>
            <a:endParaRPr lang="en-US" altLang="zh-CN" sz="32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latin typeface="Arial" charset="0"/>
                <a:cs typeface="Arial" charset="0"/>
              </a:rPr>
              <a:t>Бурхан тэнгэрлэг байдлаар Иерусалимаас Ромын эзэнт гүрний улсуудад хаанчлалын мэдээг хүргэсэн нь бүх итгэгчид бүх хүнд сайн мэдээг гэрчлэх ёстой гэдгийн баталгаа болсон юм.</a:t>
            </a:r>
            <a:endParaRPr lang="en-US" sz="32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8263" y="4616450"/>
            <a:ext cx="9075737" cy="2308225"/>
          </a:xfrm>
          <a:prstGeom prst="rect">
            <a:avLst/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zh-CN" sz="2800" b="1" u="sng">
                <a:solidFill>
                  <a:srgbClr val="000000"/>
                </a:solidFill>
                <a:latin typeface="Arial" charset="0"/>
                <a:cs typeface="Arial" charset="0"/>
              </a:rPr>
              <a:t>Хэрэгжүүлэлт</a:t>
            </a:r>
            <a:endParaRPr lang="en-US" altLang="zh-CN" sz="2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altLang="zh-CN" sz="2800" b="1">
                <a:solidFill>
                  <a:srgbClr val="000000"/>
                </a:solidFill>
                <a:latin typeface="Arial" charset="0"/>
                <a:cs typeface="Arial" charset="0"/>
              </a:rPr>
              <a:t>Бурхан танаар дамжуулан хэрхэн хаанчлалаа тэлж байна вэ?  </a:t>
            </a:r>
          </a:p>
          <a:p>
            <a:pPr algn="ctr" eaLnBrk="1" hangingPunct="1"/>
            <a:r>
              <a:rPr lang="en-US" altLang="zh-CN" sz="2800" b="1">
                <a:solidFill>
                  <a:srgbClr val="000000"/>
                </a:solidFill>
                <a:latin typeface="Arial" charset="0"/>
                <a:cs typeface="Arial" charset="0"/>
              </a:rPr>
              <a:t>Бүх дэлхийд энэхүү сайн мэдээг хүргэх Бурханы том төлөвлөгөөний хаах нь та багтаж байна вэ?</a:t>
            </a:r>
            <a:r>
              <a:rPr lang="en-US" altLang="zh-CN" sz="32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3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2757" name="Text Box 10"/>
          <p:cNvSpPr txBox="1">
            <a:spLocks noChangeArrowheads="1"/>
          </p:cNvSpPr>
          <p:nvPr/>
        </p:nvSpPr>
        <p:spPr bwMode="auto">
          <a:xfrm>
            <a:off x="4041775" y="52388"/>
            <a:ext cx="1149350" cy="584200"/>
          </a:xfrm>
          <a:prstGeom prst="rect">
            <a:avLst/>
          </a:prstGeom>
          <a:solidFill>
            <a:srgbClr val="0000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Үйлс </a:t>
            </a:r>
            <a:endParaRPr lang="en-US" sz="32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086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581400" cy="3048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Дүгнэлт, хэрэгжүүлэлт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Jeremy.J4-PC\Pictures\Europe tour\CIMG2774.JPG"/>
          <p:cNvPicPr>
            <a:picLocks noChangeAspect="1" noChangeArrowheads="1"/>
          </p:cNvPicPr>
          <p:nvPr/>
        </p:nvPicPr>
        <p:blipFill>
          <a:blip r:embed="rId3">
            <a:lum bright="28000" contrast="-5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382000" cy="56388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97155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54305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Шоронд хоригдсон</a:t>
            </a:r>
          </a:p>
          <a:p>
            <a:pPr lvl="2" eaLnBrk="1" hangingPunct="1">
              <a:buFontTx/>
              <a:buChar char="•"/>
            </a:pP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4:1-4; 12:3-5; 16:16-40; 24:24-27</a:t>
            </a: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Хавчигдсан</a:t>
            </a:r>
          </a:p>
          <a:p>
            <a:pPr lvl="2" eaLnBrk="1" hangingPunct="1">
              <a:buFontTx/>
              <a:buChar char="•"/>
            </a:pP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5:17-42; 8:1-3</a:t>
            </a: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Баривчлагдсан</a:t>
            </a:r>
          </a:p>
          <a:p>
            <a:pPr lvl="2" eaLnBrk="1" hangingPunct="1">
              <a:buFontTx/>
              <a:buChar char="•"/>
            </a:pP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6:8-15; 21:27-36</a:t>
            </a: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Алагдсан</a:t>
            </a:r>
          </a:p>
          <a:p>
            <a:pPr lvl="2" eaLnBrk="1" hangingPunct="1">
              <a:buFontTx/>
              <a:buChar char="•"/>
            </a:pP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7:54-60; 12:1-2</a:t>
            </a: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Эсэргүүцэлтэй тулсан</a:t>
            </a:r>
          </a:p>
          <a:p>
            <a:pPr lvl="2" eaLnBrk="1" hangingPunct="1">
              <a:buFontTx/>
              <a:buChar char="•"/>
            </a:pP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9:23-25; 13:4-12; 17:1-9; 19:21-41; 23:12-22; 25:1-3</a:t>
            </a:r>
          </a:p>
          <a:p>
            <a:pPr lvl="1" eaLnBrk="1" hangingPunct="1">
              <a:buFontTx/>
              <a:buAutoNum type="arabicPeriod"/>
            </a:pP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Усан онгоц нь сүйрч аваарт орсон</a:t>
            </a:r>
          </a:p>
          <a:p>
            <a:pPr lvl="2" eaLnBrk="1" hangingPunct="1">
              <a:buFontTx/>
              <a:buChar char="•"/>
            </a:pP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27:13-44</a:t>
            </a:r>
          </a:p>
          <a:p>
            <a:pPr lvl="1" eaLnBrk="1" hangingPunct="1">
              <a:buFontTx/>
              <a:buAutoNum type="arabicPeriod"/>
            </a:pPr>
            <a:endParaRPr lang="en-US" altLang="zh-CN" sz="2800" b="1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828800" y="228600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663300"/>
                </a:solidFill>
                <a:latin typeface="Arial" charset="0"/>
              </a:rPr>
              <a:t>Сөрөг түүх</a:t>
            </a:r>
            <a:endParaRPr lang="en-GB" sz="4000" b="1" u="sng">
              <a:solidFill>
                <a:srgbClr val="66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Jeremy.J4-PC\Pictures\Europe tour\CIMG2774.JPG"/>
          <p:cNvPicPr>
            <a:picLocks noChangeAspect="1" noChangeArrowheads="1"/>
          </p:cNvPicPr>
          <p:nvPr/>
        </p:nvPicPr>
        <p:blipFill>
          <a:blip r:embed="rId3">
            <a:lum bright="28000" contrast="-5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610600" cy="1816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Хятад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хэлний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“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хямрал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”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гэдэг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ханзыг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бичихэд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“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аюул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”, “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боломж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”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гэдэг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хоёр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ханзаар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бичдэг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аж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.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Үүний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адил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Бурхан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хямралаар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аюултай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боловч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Бурханыг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алдаршуулах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боломж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sz="2800" dirty="0" err="1">
                <a:latin typeface="Arial" charset="0"/>
                <a:ea typeface="SimSun" pitchFamily="2" charset="-122"/>
                <a:cs typeface="SimSun" pitchFamily="2" charset="-122"/>
              </a:rPr>
              <a:t>өгдөг</a:t>
            </a:r>
            <a:r>
              <a:rPr lang="en-US" sz="2800" dirty="0">
                <a:latin typeface="Arial" charset="0"/>
                <a:ea typeface="SimSun" pitchFamily="2" charset="-122"/>
                <a:cs typeface="SimSun" pitchFamily="2" charset="-122"/>
              </a:rPr>
              <a:t>.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219200" y="457200"/>
            <a:ext cx="66294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663300"/>
                </a:solidFill>
                <a:latin typeface="Arial" charset="0"/>
              </a:rPr>
              <a:t>Чуулганы хямдрал: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663300"/>
                </a:solidFill>
                <a:latin typeface="Arial" charset="0"/>
              </a:rPr>
              <a:t>АЮУЛТАЙ БОЛОМЖ!</a:t>
            </a:r>
            <a:endParaRPr lang="en-US" sz="320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200400" y="4267200"/>
            <a:ext cx="2667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7200" b="1">
                <a:solidFill>
                  <a:srgbClr val="FF3300"/>
                </a:solidFill>
                <a:ea typeface="GungsuhChe" charset="0"/>
                <a:cs typeface="GungsuhChe" charset="0"/>
              </a:rPr>
              <a:t>危机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676400" y="5562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  <a:ea typeface="SimSun" charset="0"/>
                <a:cs typeface="SimSun" charset="0"/>
              </a:rPr>
              <a:t>Аюул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2743200" y="5257800"/>
            <a:ext cx="838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257800" y="5562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  <a:ea typeface="SimSun" charset="0"/>
                <a:cs typeface="SimSun" charset="0"/>
              </a:rPr>
              <a:t>Боломж</a:t>
            </a:r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 flipV="1">
            <a:off x="5486400" y="5257800"/>
            <a:ext cx="838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92" grpId="0" autoUpdateAnimBg="0"/>
      <p:bldP spid="41993" grpId="0" autoUpdateAnimBg="0"/>
      <p:bldP spid="41994" grpId="0" animBg="1"/>
      <p:bldP spid="41995" grpId="0" autoUpdateAnimBg="0"/>
      <p:bldP spid="419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Jeremy.J4-PC\Pictures\Europe tour\CIMG2774.JPG"/>
          <p:cNvPicPr>
            <a:picLocks noChangeAspect="1" noChangeArrowheads="1"/>
          </p:cNvPicPr>
          <p:nvPr/>
        </p:nvPicPr>
        <p:blipFill>
          <a:blip r:embed="rId3">
            <a:lum bright="28000" contrast="-5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2954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663300"/>
                </a:solidFill>
                <a:latin typeface="Arial" charset="0"/>
              </a:rPr>
              <a:t>АЮУЛТАЙ БОЛОМЖ</a:t>
            </a:r>
            <a:endParaRPr lang="en-GB" sz="3200" b="1" u="sng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4" r="32593" b="24883"/>
          <a:stretch>
            <a:fillRect/>
          </a:stretch>
        </p:blipFill>
        <p:spPr bwMode="auto">
          <a:xfrm>
            <a:off x="914400" y="990600"/>
            <a:ext cx="838200" cy="1143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905000" y="990600"/>
            <a:ext cx="624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John Wycliffe (1329—1384) Библи орчуулсан боловч түүнийг үхэх хүртэл чуулган түүнийг хүлээн зөвшөөрөөгүй.</a:t>
            </a:r>
            <a:endParaRPr lang="en-GB" b="1">
              <a:latin typeface="Arial" charset="0"/>
            </a:endParaRP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28889" b="6104"/>
          <a:stretch>
            <a:fillRect/>
          </a:stretch>
        </p:blipFill>
        <p:spPr bwMode="auto">
          <a:xfrm>
            <a:off x="838200" y="3581400"/>
            <a:ext cx="869950" cy="11430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905000" y="3505200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William Carey (1761—1834) Энэтхэгт ажиллаж амьдарч үхсэн. Олон зуун чуулган, сургуулийг байгуулжээ.</a:t>
            </a:r>
            <a:endParaRPr lang="en-GB" b="1">
              <a:latin typeface="Arial" charset="0"/>
            </a:endParaRPr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5" t="22136" r="4688" b="57813"/>
          <a:stretch>
            <a:fillRect/>
          </a:stretch>
        </p:blipFill>
        <p:spPr bwMode="auto">
          <a:xfrm>
            <a:off x="7550150" y="2286000"/>
            <a:ext cx="831850" cy="1143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38200" y="2286000"/>
            <a:ext cx="647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John Hus’s (1373—1415) Бохемийн сэргэлтийн гол төлөөлөгч, Христийн төлөө алагдсан, илгээлтийг өрнүүлэгч</a:t>
            </a:r>
            <a:endParaRPr lang="en-GB" b="1">
              <a:latin typeface="Arial" charset="0"/>
            </a:endParaRPr>
          </a:p>
        </p:txBody>
      </p:sp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9" t="21094" r="4234" b="57813"/>
          <a:stretch>
            <a:fillRect/>
          </a:stretch>
        </p:blipFill>
        <p:spPr bwMode="auto">
          <a:xfrm>
            <a:off x="7620000" y="5029200"/>
            <a:ext cx="762000" cy="10858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762000" y="4953000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Хятадын чуулган (1966—1976) хэдийгээр маш хэрцгийгээр хавчигдаж байгаа ч хурдацтай өсч байгаа.</a:t>
            </a:r>
            <a:endParaRPr lang="en-GB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utoUpdateAnimBg="0"/>
      <p:bldP spid="44041" grpId="0" autoUpdateAnimBg="0"/>
      <p:bldP spid="44044" grpId="0" autoUpdateAnimBg="0"/>
      <p:bldP spid="440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Jeremy.J4-PC\Pictures\Europe tour\CIMG2774.JPG"/>
          <p:cNvPicPr>
            <a:picLocks noChangeAspect="1" noChangeArrowheads="1"/>
          </p:cNvPicPr>
          <p:nvPr/>
        </p:nvPicPr>
        <p:blipFill>
          <a:blip r:embed="rId3">
            <a:lum bright="28000" contrast="-5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62000" y="-14288"/>
            <a:ext cx="7620000" cy="106680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lIns="0" rIns="0" anchor="ctr">
            <a:spAutoFit/>
          </a:bodyPr>
          <a:lstStyle/>
          <a:p>
            <a:pPr algn="ctr">
              <a:defRPr/>
            </a:pPr>
            <a:r>
              <a:rPr lang="en-US" sz="3200" b="1" u="sng">
                <a:solidFill>
                  <a:srgbClr val="663300"/>
                </a:solidFill>
                <a:latin typeface="Arial" charset="0"/>
                <a:ea typeface="SimSun" pitchFamily="2" charset="-122"/>
                <a:cs typeface="SimSun" pitchFamily="2" charset="-122"/>
              </a:rPr>
              <a:t>Амжилттай чуулганы найрлага</a:t>
            </a:r>
          </a:p>
          <a:p>
            <a:pPr algn="ctr">
              <a:defRPr/>
            </a:pPr>
            <a:r>
              <a:rPr lang="en-US" sz="3200" b="1" i="1">
                <a:solidFill>
                  <a:srgbClr val="663300"/>
                </a:solidFill>
                <a:latin typeface="Arial" charset="0"/>
                <a:ea typeface="SimSun" pitchFamily="2" charset="-122"/>
                <a:cs typeface="SimSun" pitchFamily="2" charset="-122"/>
              </a:rPr>
              <a:t>(Үйлс 1)</a:t>
            </a:r>
          </a:p>
        </p:txBody>
      </p:sp>
      <p:graphicFrame>
        <p:nvGraphicFramePr>
          <p:cNvPr id="56386" name="Group 66"/>
          <p:cNvGraphicFramePr>
            <a:graphicFrameLocks noGrp="1"/>
          </p:cNvGraphicFramePr>
          <p:nvPr/>
        </p:nvGraphicFramePr>
        <p:xfrm>
          <a:off x="304800" y="1057275"/>
          <a:ext cx="8610600" cy="4815840"/>
        </p:xfrm>
        <a:graphic>
          <a:graphicData uri="http://schemas.openxmlformats.org/drawingml/2006/table">
            <a:tbl>
              <a:tblPr/>
              <a:tblGrid>
                <a:gridCol w="1600200"/>
                <a:gridCol w="701040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Хүмүүс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Бурханы мэдээг дэлгэрүүлэхэд хүмүүс үргэлж хэрэглэгдэж байсан 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(1:2, 8, 11, 13-14, 21-26).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Залбирал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Залбирал анхны чуулганы олон асуудлын шийдлийг олох гол арга байлаа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(1:14, 24-26).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Бэлтгэл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Элч нар Эзэний үгэнд анхаарлаа тавьж байв. Тиймд Бурханы үгийг сурч, зааж, хэрэгжүүлж, амьдрах ёстой юм.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(1:1-4, 7-8, 16,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20).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Хүч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Христийн амласан Ариун Сүнсний өгдөг хүч бол чуулган аугаа зүйлийг хийхийн үндсэн хүч билээ. 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(1:8).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Амлалт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Христ явсан шигээ эргэж ирэх амлалтад чуулган итгэмжтэй хандах учиртай 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(1:9-11).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Хэв загвар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Бид номлогч болохоос илүүтэйгээр гэрчлэгч юм.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Гэрч бол үзсэн, сонссоноо ярьдаг. Бид Христийн гэрч нар.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(1:8, 11).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Jeremy.J4-PC\Pictures\Europe tour\CIMG2774.JPG"/>
          <p:cNvPicPr>
            <a:picLocks noChangeAspect="1" noChangeArrowheads="1"/>
          </p:cNvPicPr>
          <p:nvPr/>
        </p:nvPicPr>
        <p:blipFill>
          <a:blip r:embed="rId3">
            <a:lum bright="28000" contrast="-5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382000" cy="60198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97155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2300" b="1">
                <a:latin typeface="Arial" charset="0"/>
                <a:ea typeface="SimSun" charset="0"/>
                <a:cs typeface="SimSun" charset="0"/>
              </a:rPr>
              <a:t>Үйл явдлын (болон хоорондын) хөдөлгөөн</a:t>
            </a:r>
          </a:p>
          <a:p>
            <a:pPr lvl="1" eaLnBrk="1" hangingPunct="1">
              <a:buFontTx/>
              <a:buChar char="•"/>
            </a:pPr>
            <a:r>
              <a:rPr lang="en-US" altLang="zh-CN" sz="2300">
                <a:latin typeface="Arial" charset="0"/>
                <a:ea typeface="SimSun" charset="0"/>
                <a:cs typeface="SimSun" charset="0"/>
              </a:rPr>
              <a:t>Үйл явц — өмнөх үйл явдал дээр дараагийн үйл явдал хэрхэн хөгжин өрнөж байна вэ?</a:t>
            </a:r>
          </a:p>
          <a:p>
            <a:pPr lvl="1" eaLnBrk="1" hangingPunct="1">
              <a:buFontTx/>
              <a:buChar char="•"/>
            </a:pPr>
            <a:r>
              <a:rPr lang="en-US" altLang="zh-CN" sz="2300">
                <a:latin typeface="Arial" charset="0"/>
                <a:ea typeface="SimSun" charset="0"/>
                <a:cs typeface="SimSun" charset="0"/>
              </a:rPr>
              <a:t>Шалтгаан ба үр дүн — тодорхой үр дүнд хүрэхэд юу нөлөөлж байсан бэ?</a:t>
            </a:r>
          </a:p>
          <a:p>
            <a:pPr lvl="1" eaLnBrk="1" hangingPunct="1">
              <a:buFontTx/>
              <a:buChar char="•"/>
            </a:pPr>
            <a:r>
              <a:rPr lang="en-US" altLang="zh-CN" sz="2300">
                <a:latin typeface="Arial" charset="0"/>
                <a:ea typeface="SimSun" charset="0"/>
                <a:cs typeface="SimSun" charset="0"/>
              </a:rPr>
              <a:t>Асуудлын шийдэл — Хурцадмал асуудал ба түүний шийдэл.</a:t>
            </a:r>
          </a:p>
          <a:p>
            <a:pPr eaLnBrk="1" hangingPunct="1">
              <a:buFontTx/>
              <a:buAutoNum type="arabicPeriod"/>
            </a:pPr>
            <a:r>
              <a:rPr lang="en-US" altLang="zh-CN" sz="2300" b="1">
                <a:latin typeface="Arial" charset="0"/>
                <a:ea typeface="SimSun" charset="0"/>
                <a:cs typeface="SimSun" charset="0"/>
              </a:rPr>
              <a:t>Цаг хугацаа</a:t>
            </a:r>
          </a:p>
          <a:p>
            <a:pPr lvl="1" eaLnBrk="1" hangingPunct="1">
              <a:buFontTx/>
              <a:buChar char="•"/>
            </a:pPr>
            <a:r>
              <a:rPr lang="en-US" altLang="zh-CN" sz="2300">
                <a:latin typeface="Arial" charset="0"/>
                <a:ea typeface="SimSun" charset="0"/>
                <a:cs typeface="SimSun" charset="0"/>
              </a:rPr>
              <a:t>Яг дэс дараалсан байх албагүй</a:t>
            </a:r>
          </a:p>
          <a:p>
            <a:pPr lvl="1" eaLnBrk="1" hangingPunct="1">
              <a:buFontTx/>
              <a:buChar char="•"/>
            </a:pPr>
            <a:r>
              <a:rPr lang="en-US" altLang="zh-CN" sz="2300">
                <a:latin typeface="Arial" charset="0"/>
                <a:ea typeface="SimSun" charset="0"/>
                <a:cs typeface="SimSun" charset="0"/>
              </a:rPr>
              <a:t>Давтаж, үйл явдлыг онцолсон</a:t>
            </a:r>
          </a:p>
          <a:p>
            <a:pPr lvl="1" eaLnBrk="1" hangingPunct="1">
              <a:buFontTx/>
              <a:buChar char="•"/>
            </a:pPr>
            <a:r>
              <a:rPr lang="en-US" altLang="zh-CN" sz="2300">
                <a:latin typeface="Arial" charset="0"/>
                <a:ea typeface="SimSun" charset="0"/>
                <a:cs typeface="SimSun" charset="0"/>
              </a:rPr>
              <a:t>Үйл явдлын үргэлжлэх цаг хугацаа </a:t>
            </a:r>
          </a:p>
          <a:p>
            <a:pPr eaLnBrk="1" hangingPunct="1">
              <a:buFontTx/>
              <a:buAutoNum type="arabicPeriod"/>
            </a:pPr>
            <a:r>
              <a:rPr lang="en-US" altLang="zh-CN" sz="2300" b="1">
                <a:latin typeface="Arial" charset="0"/>
                <a:ea typeface="SimSun" charset="0"/>
                <a:cs typeface="SimSun" charset="0"/>
              </a:rPr>
              <a:t>Зохиогч</a:t>
            </a:r>
          </a:p>
          <a:p>
            <a:pPr lvl="1" eaLnBrk="1" hangingPunct="1">
              <a:buFontTx/>
              <a:buChar char="•"/>
            </a:pPr>
            <a:r>
              <a:rPr lang="en-US" altLang="zh-CN" sz="2300">
                <a:latin typeface="Arial" charset="0"/>
                <a:ea typeface="SimSun" charset="0"/>
                <a:cs typeface="SimSun" charset="0"/>
              </a:rPr>
              <a:t>“Хаа сайгүй оршигч Нэгэн бол  зохиогч нь”</a:t>
            </a:r>
          </a:p>
          <a:p>
            <a:pPr lvl="1" eaLnBrk="1" hangingPunct="1">
              <a:buFontTx/>
              <a:buChar char="•"/>
            </a:pPr>
            <a:r>
              <a:rPr lang="en-US" altLang="zh-CN" sz="2300">
                <a:latin typeface="Arial" charset="0"/>
                <a:ea typeface="SimSun" charset="0"/>
                <a:cs typeface="SimSun" charset="0"/>
              </a:rPr>
              <a:t>Дүрүүдийн дотоод үйл явдлыг харуулсан</a:t>
            </a:r>
          </a:p>
          <a:p>
            <a:pPr lvl="1" eaLnBrk="1" hangingPunct="1">
              <a:buFontTx/>
              <a:buChar char="•"/>
            </a:pPr>
            <a:r>
              <a:rPr lang="en-US" altLang="zh-CN" sz="2300">
                <a:latin typeface="Arial" charset="0"/>
                <a:ea typeface="SimSun" charset="0"/>
                <a:cs typeface="SimSun" charset="0"/>
              </a:rPr>
              <a:t>Зөв бурууг ялгаж өгсөн</a:t>
            </a:r>
          </a:p>
          <a:p>
            <a:pPr lvl="1" eaLnBrk="1" hangingPunct="1">
              <a:buFontTx/>
              <a:buChar char="•"/>
            </a:pPr>
            <a:r>
              <a:rPr lang="en-US" altLang="zh-CN" sz="2300">
                <a:latin typeface="Arial" charset="0"/>
                <a:ea typeface="SimSun" charset="0"/>
                <a:cs typeface="SimSun" charset="0"/>
              </a:rPr>
              <a:t>Түүхэнд хамаатай нэмэлт мэдээлэл өгсөн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38200" y="-152400"/>
            <a:ext cx="746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663300"/>
                </a:solidFill>
                <a:latin typeface="Arial" charset="0"/>
              </a:rPr>
              <a:t>Үйлс номыг хүүрнэл гэдэг талаас тайлбарлах нь </a:t>
            </a:r>
            <a:endParaRPr lang="en-GB" sz="3200" b="1" u="sng">
              <a:solidFill>
                <a:srgbClr val="66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60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0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60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60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" y="1143000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00"/>
                </a:solidFill>
                <a:ea typeface="Times New Roman" charset="0"/>
              </a:rPr>
              <a:t>“Дэлхийн хязгаар хүртэл” (Үйлс 1:8)</a:t>
            </a:r>
          </a:p>
          <a:p>
            <a:pPr>
              <a:defRPr/>
            </a:pPr>
            <a:r>
              <a:rPr lang="en-US" sz="1600" b="1">
                <a:solidFill>
                  <a:srgbClr val="000000"/>
                </a:solidFill>
                <a:ea typeface="Times New Roman" charset="0"/>
              </a:rPr>
              <a:t>Acts </a:t>
            </a:r>
            <a:r>
              <a:rPr lang="en-US" sz="2000" b="1">
                <a:solidFill>
                  <a:srgbClr val="000000"/>
                </a:solidFill>
                <a:ea typeface="Times New Roman" charset="0"/>
              </a:rPr>
              <a:t>9  13       14    15  16          18           21     27     28</a:t>
            </a:r>
          </a:p>
        </p:txBody>
      </p:sp>
      <p:sp>
        <p:nvSpPr>
          <p:cNvPr id="25604" name="Text Box 16"/>
          <p:cNvSpPr txBox="1">
            <a:spLocks noChangeArrowheads="1"/>
          </p:cNvSpPr>
          <p:nvPr/>
        </p:nvSpPr>
        <p:spPr bwMode="auto">
          <a:xfrm>
            <a:off x="1828800" y="2133600"/>
            <a:ext cx="838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</a:rPr>
              <a:t>49 оны намар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</a:rPr>
              <a:t>Зөвлөл</a:t>
            </a:r>
          </a:p>
        </p:txBody>
      </p:sp>
      <p:sp>
        <p:nvSpPr>
          <p:cNvPr id="25605" name="Text Box 17"/>
          <p:cNvSpPr txBox="1">
            <a:spLocks noChangeArrowheads="1"/>
          </p:cNvSpPr>
          <p:nvPr/>
        </p:nvSpPr>
        <p:spPr bwMode="auto">
          <a:xfrm>
            <a:off x="4724400" y="2133600"/>
            <a:ext cx="68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</a:rPr>
              <a:t>May 57-</a:t>
            </a:r>
            <a:br>
              <a:rPr lang="en-US" sz="1200" b="1">
                <a:solidFill>
                  <a:srgbClr val="FFFFFF"/>
                </a:solidFill>
                <a:latin typeface="Arial Narrow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</a:rPr>
              <a:t>Aug 59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</a:rPr>
              <a:t>Шүүлт</a:t>
            </a:r>
            <a:endParaRPr lang="en-US" b="1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25606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Text Box 20"/>
          <p:cNvSpPr txBox="1">
            <a:spLocks noChangeArrowheads="1"/>
          </p:cNvSpPr>
          <p:nvPr/>
        </p:nvSpPr>
        <p:spPr bwMode="auto">
          <a:xfrm>
            <a:off x="8296275" y="2324100"/>
            <a:ext cx="847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</a:rPr>
              <a:t>68 Хавар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 Narrow" charset="0"/>
              </a:rPr>
              <a:t>Чуулганы тэлэлт</a:t>
            </a:r>
            <a:endParaRPr lang="en-US" sz="1600" b="1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25608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 Narrow" charset="0"/>
              </a:rPr>
              <a:t>35           48          49          50          52  53          57        60             62              67           68     95</a:t>
            </a:r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914400" y="2211388"/>
            <a:ext cx="990600" cy="11239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</a:rPr>
              <a:t>48 оны 4 сар-</a:t>
            </a:r>
            <a:br>
              <a:rPr lang="en-US" sz="1200" b="1">
                <a:solidFill>
                  <a:srgbClr val="000000"/>
                </a:solidFill>
                <a:latin typeface="Arial Narrow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</a:rPr>
              <a:t>49 оны 9 сар</a:t>
            </a:r>
          </a:p>
          <a:p>
            <a:pPr algn="ctr" eaLnBrk="1" hangingPunct="1"/>
            <a:r>
              <a:rPr lang="en-US" sz="2000" b="1">
                <a:solidFill>
                  <a:srgbClr val="000000"/>
                </a:solidFill>
                <a:latin typeface="Arial Narrow" charset="0"/>
              </a:rPr>
              <a:t>1</a:t>
            </a:r>
            <a:br>
              <a:rPr lang="en-US" sz="2000" b="1">
                <a:solidFill>
                  <a:srgbClr val="000000"/>
                </a:solidFill>
                <a:latin typeface="Arial Narrow" charset="0"/>
              </a:rPr>
            </a:br>
            <a:r>
              <a:rPr lang="en-US" sz="2000" b="1">
                <a:solidFill>
                  <a:srgbClr val="000000"/>
                </a:solidFill>
                <a:latin typeface="Arial Narrow" charset="0"/>
              </a:rPr>
              <a:t>Галат</a:t>
            </a:r>
          </a:p>
          <a:p>
            <a:pPr algn="ctr" eaLnBrk="1" hangingPunct="1">
              <a:spcBef>
                <a:spcPct val="50000"/>
              </a:spcBef>
            </a:pPr>
            <a:endParaRPr lang="en-US" sz="9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3743325" y="2119313"/>
            <a:ext cx="990600" cy="12160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</a:rPr>
              <a:t>53 оны 9 сар-</a:t>
            </a:r>
            <a:br>
              <a:rPr lang="en-US" sz="1200" b="1">
                <a:solidFill>
                  <a:srgbClr val="000000"/>
                </a:solidFill>
                <a:latin typeface="Arial Narrow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</a:rPr>
              <a:t>57 оны 5 сар</a:t>
            </a:r>
          </a:p>
          <a:p>
            <a:pPr algn="ctr" eaLnBrk="1" hangingPunct="1"/>
            <a:r>
              <a:rPr lang="en-US" sz="2000" b="1">
                <a:solidFill>
                  <a:srgbClr val="000000"/>
                </a:solidFill>
                <a:latin typeface="Arial Narrow" charset="0"/>
              </a:rPr>
              <a:t>3</a:t>
            </a:r>
            <a:br>
              <a:rPr lang="en-US" sz="2000" b="1">
                <a:solidFill>
                  <a:srgbClr val="000000"/>
                </a:solidFill>
                <a:latin typeface="Arial Narrow" charset="0"/>
              </a:rPr>
            </a:br>
            <a:r>
              <a:rPr lang="en-US" sz="2000" b="1">
                <a:solidFill>
                  <a:srgbClr val="000000"/>
                </a:solidFill>
                <a:latin typeface="Arial Narrow" charset="0"/>
              </a:rPr>
              <a:t>Ази</a:t>
            </a:r>
          </a:p>
          <a:p>
            <a:pPr algn="ctr" eaLnBrk="1" hangingPunct="1">
              <a:spcBef>
                <a:spcPct val="50000"/>
              </a:spcBef>
            </a:pPr>
            <a:endParaRPr lang="en-US" sz="10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334000" y="2197100"/>
            <a:ext cx="990600" cy="113823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</a:rPr>
              <a:t>Feb 60-</a:t>
            </a:r>
            <a:br>
              <a:rPr lang="en-US" sz="1200" b="1">
                <a:solidFill>
                  <a:srgbClr val="FFFFFF"/>
                </a:solidFill>
                <a:latin typeface="Arial Narrow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</a:rPr>
              <a:t>Mar 62</a:t>
            </a:r>
          </a:p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Arial Narrow" charset="0"/>
              </a:rPr>
              <a:t>1</a:t>
            </a:r>
            <a:br>
              <a:rPr lang="en-US" sz="2000" b="1">
                <a:solidFill>
                  <a:srgbClr val="FFFFFF"/>
                </a:solidFill>
                <a:latin typeface="Arial Narrow" charset="0"/>
              </a:rPr>
            </a:br>
            <a:r>
              <a:rPr lang="en-US" sz="2000" b="1">
                <a:solidFill>
                  <a:srgbClr val="FFFFFF"/>
                </a:solidFill>
                <a:latin typeface="Arial Narrow" charset="0"/>
              </a:rPr>
              <a:t>Ром</a:t>
            </a:r>
            <a:br>
              <a:rPr lang="en-US" sz="2000" b="1">
                <a:solidFill>
                  <a:srgbClr val="FFFFFF"/>
                </a:solidFill>
                <a:latin typeface="Arial Narrow" charset="0"/>
              </a:rPr>
            </a:br>
            <a:endParaRPr lang="en-US" sz="1000" b="1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315200" y="2197100"/>
            <a:ext cx="990600" cy="113823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</a:rPr>
              <a:t>Aut 67-</a:t>
            </a:r>
            <a:br>
              <a:rPr lang="en-US" sz="1200" b="1">
                <a:solidFill>
                  <a:srgbClr val="FFFFFF"/>
                </a:solidFill>
                <a:latin typeface="Arial Narrow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</a:rPr>
              <a:t>Spr 68</a:t>
            </a:r>
          </a:p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Arial Narrow" charset="0"/>
              </a:rPr>
              <a:t>2</a:t>
            </a:r>
            <a:br>
              <a:rPr lang="en-US" sz="2000" b="1">
                <a:solidFill>
                  <a:srgbClr val="FFFFFF"/>
                </a:solidFill>
                <a:latin typeface="Arial Narrow" charset="0"/>
              </a:rPr>
            </a:br>
            <a:r>
              <a:rPr lang="en-US" sz="2000" b="1">
                <a:solidFill>
                  <a:srgbClr val="FFFFFF"/>
                </a:solidFill>
                <a:latin typeface="Arial Narrow" charset="0"/>
              </a:rPr>
              <a:t>Ром</a:t>
            </a:r>
          </a:p>
          <a:p>
            <a:pPr algn="ctr" eaLnBrk="1" hangingPunct="1"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-76200" y="2133600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</a:rPr>
              <a:t>57 оны 5 сар-</a:t>
            </a:r>
            <a:br>
              <a:rPr lang="en-US" sz="1200" b="1">
                <a:solidFill>
                  <a:srgbClr val="FFFFFF"/>
                </a:solidFill>
                <a:latin typeface="Arial Narrow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</a:rPr>
              <a:t>59 оны 8 сар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</a:rPr>
              <a:t>Дамаск</a:t>
            </a:r>
            <a:br>
              <a:rPr lang="en-US" sz="1600" b="1">
                <a:solidFill>
                  <a:srgbClr val="FFFFFF"/>
                </a:solidFill>
                <a:latin typeface="Arial Narrow" charset="0"/>
              </a:rPr>
            </a:br>
            <a:r>
              <a:rPr lang="en-US" sz="1600" b="1">
                <a:solidFill>
                  <a:srgbClr val="FFFFFF"/>
                </a:solidFill>
                <a:latin typeface="Arial Narrow" charset="0"/>
              </a:rPr>
              <a:t>Антиох</a:t>
            </a:r>
          </a:p>
        </p:txBody>
      </p:sp>
      <p:sp>
        <p:nvSpPr>
          <p:cNvPr id="25614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  <a:cs typeface="Arial" charset="0"/>
              </a:rPr>
              <a:t>38</a:t>
            </a:r>
            <a:br>
              <a:rPr lang="en-US" sz="2000" b="1">
                <a:solidFill>
                  <a:srgbClr val="FFFFFF"/>
                </a:solidFill>
                <a:cs typeface="Arial" charset="0"/>
              </a:rPr>
            </a:br>
            <a:r>
              <a:rPr lang="en-US" sz="2000" b="1">
                <a:solidFill>
                  <a:srgbClr val="FFFFFF"/>
                </a:solidFill>
                <a:cs typeface="Arial" charset="0"/>
              </a:rPr>
              <a:t>124</a:t>
            </a:r>
            <a:br>
              <a:rPr lang="en-US" sz="2000" b="1">
                <a:solidFill>
                  <a:srgbClr val="FFFFFF"/>
                </a:solidFill>
                <a:cs typeface="Arial" charset="0"/>
              </a:rPr>
            </a:br>
            <a:r>
              <a:rPr lang="en-US" sz="2000" b="1">
                <a:solidFill>
                  <a:srgbClr val="FFFFFF"/>
                </a:solidFill>
                <a:cs typeface="Arial" charset="0"/>
              </a:rPr>
              <a:t>39-41</a:t>
            </a:r>
          </a:p>
        </p:txBody>
      </p:sp>
      <p:sp>
        <p:nvSpPr>
          <p:cNvPr id="25615" name="Text Box 9"/>
          <p:cNvSpPr txBox="1">
            <a:spLocks noChangeArrowheads="1"/>
          </p:cNvSpPr>
          <p:nvPr/>
        </p:nvSpPr>
        <p:spPr bwMode="auto">
          <a:xfrm>
            <a:off x="6324600" y="2197100"/>
            <a:ext cx="990600" cy="113823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</a:rPr>
              <a:t>Spr 62-</a:t>
            </a:r>
            <a:br>
              <a:rPr lang="en-US" sz="1200" b="1">
                <a:solidFill>
                  <a:srgbClr val="000000"/>
                </a:solidFill>
                <a:latin typeface="Arial Narrow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</a:rPr>
              <a:t>Fall 67</a:t>
            </a:r>
          </a:p>
          <a:p>
            <a:pPr algn="ctr" eaLnBrk="1" hangingPunct="1"/>
            <a:r>
              <a:rPr lang="en-US" sz="2000" b="1">
                <a:solidFill>
                  <a:srgbClr val="000000"/>
                </a:solidFill>
                <a:latin typeface="Arial Narrow" charset="0"/>
              </a:rPr>
              <a:t>4</a:t>
            </a:r>
            <a:br>
              <a:rPr lang="en-US" sz="2000" b="1">
                <a:solidFill>
                  <a:srgbClr val="000000"/>
                </a:solidFill>
                <a:latin typeface="Arial Narrow" charset="0"/>
              </a:rPr>
            </a:br>
            <a:r>
              <a:rPr lang="en-US" sz="2000" b="1">
                <a:solidFill>
                  <a:srgbClr val="000000"/>
                </a:solidFill>
                <a:latin typeface="Arial Narrow" charset="0"/>
              </a:rPr>
              <a:t>Испани</a:t>
            </a:r>
          </a:p>
          <a:p>
            <a:pPr algn="ctr" eaLnBrk="1" hangingPunct="1">
              <a:spcBef>
                <a:spcPct val="50000"/>
              </a:spcBef>
            </a:pPr>
            <a:endParaRPr lang="en-US" sz="10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06514"/>
            <a:ext cx="7772400" cy="70788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Шинэ Гэрээний тойм (түүх)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838200" y="3657600"/>
            <a:ext cx="1066800" cy="33813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Aril" charset="0"/>
                <a:cs typeface="Aril" charset="0"/>
              </a:rPr>
              <a:t>Матай</a:t>
            </a: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1800225" cy="646113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Arial Narrow" charset="0"/>
              </a:rPr>
              <a:t>Сайн мэдээ ба Үйлс ном</a:t>
            </a:r>
            <a:endParaRPr lang="en-US" sz="160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6477000" y="6553200"/>
            <a:ext cx="2447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 Сайн мэдээ ба Үйлс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5622" name="Text Box 7"/>
          <p:cNvSpPr txBox="1">
            <a:spLocks noChangeArrowheads="1"/>
          </p:cNvSpPr>
          <p:nvPr/>
        </p:nvSpPr>
        <p:spPr bwMode="auto">
          <a:xfrm>
            <a:off x="2667000" y="2149475"/>
            <a:ext cx="990600" cy="115411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</a:rPr>
              <a:t>50 оны 4 сар-</a:t>
            </a:r>
            <a:br>
              <a:rPr lang="en-US" sz="1200" b="1">
                <a:solidFill>
                  <a:srgbClr val="000000"/>
                </a:solidFill>
                <a:latin typeface="Arial Narrow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</a:rPr>
              <a:t>52 оны 9 сар</a:t>
            </a:r>
          </a:p>
          <a:p>
            <a:pPr algn="ctr" eaLnBrk="1" hangingPunct="1"/>
            <a:r>
              <a:rPr lang="en-US" sz="2000" b="1">
                <a:solidFill>
                  <a:srgbClr val="000000"/>
                </a:solidFill>
                <a:latin typeface="Arial Narrow" charset="0"/>
              </a:rPr>
              <a:t>2</a:t>
            </a:r>
            <a:br>
              <a:rPr lang="en-US" sz="2000" b="1">
                <a:solidFill>
                  <a:srgbClr val="000000"/>
                </a:solidFill>
                <a:latin typeface="Arial Narrow" charset="0"/>
              </a:rPr>
            </a:br>
            <a:r>
              <a:rPr lang="en-US" sz="2000" b="1">
                <a:solidFill>
                  <a:srgbClr val="000000"/>
                </a:solidFill>
                <a:latin typeface="Arial Narrow" charset="0"/>
              </a:rPr>
              <a:t>Эгийн</a:t>
            </a:r>
            <a:br>
              <a:rPr lang="en-US" sz="2000" b="1">
                <a:solidFill>
                  <a:srgbClr val="000000"/>
                </a:solidFill>
                <a:latin typeface="Arial Narrow" charset="0"/>
              </a:rPr>
            </a:br>
            <a:endParaRPr lang="en-US" sz="11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572000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Лук</a:t>
            </a:r>
            <a:endParaRPr lang="en-US" sz="1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6446838" y="3657600"/>
            <a:ext cx="792162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Марк</a:t>
            </a:r>
            <a:endParaRPr lang="en-US" sz="1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486400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Үйлс</a:t>
            </a:r>
            <a:endParaRPr lang="en-US" sz="1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391400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Arial Narrow" charset="0"/>
              </a:rPr>
              <a:t>Иохан</a:t>
            </a:r>
            <a:endParaRPr lang="en-US" sz="1600">
              <a:solidFill>
                <a:srgbClr val="FFFFFF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0" grpId="0" animBg="1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Шинэ</a:t>
            </a:r>
            <a:r>
              <a:rPr lang="ru-RU" sz="2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Гэрээний</a:t>
            </a:r>
            <a:r>
              <a:rPr lang="ru-RU" sz="2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Тойм</a:t>
            </a:r>
            <a:r>
              <a:rPr lang="ru-RU" sz="2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Монголоор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9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Та </a:t>
            </a:r>
            <a:r>
              <a:rPr lang="ru-RU" sz="2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энэхүү</a:t>
            </a:r>
            <a:r>
              <a:rPr lang="ru-R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слайдыг</a:t>
            </a:r>
            <a:r>
              <a:rPr lang="ru-R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үнэ</a:t>
            </a:r>
            <a:r>
              <a:rPr lang="ru-R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төлбөргүй</a:t>
            </a:r>
            <a:r>
              <a:rPr lang="ru-R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татаж</a:t>
            </a:r>
            <a:r>
              <a:rPr lang="ru-R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авна</a:t>
            </a:r>
            <a:r>
              <a:rPr lang="ru-R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уу</a:t>
            </a:r>
            <a:r>
              <a:rPr lang="ru-R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05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94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32116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C:\Users\Jeremy.J4-PC\Pictures\Europe tour\CIMG2774.JPG"/>
          <p:cNvPicPr>
            <a:picLocks noChangeAspect="1" noChangeArrowheads="1"/>
          </p:cNvPicPr>
          <p:nvPr/>
        </p:nvPicPr>
        <p:blipFill>
          <a:blip r:embed="rId2">
            <a:lum bright="28000" contrast="-5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381000"/>
            <a:ext cx="2971800" cy="838200"/>
          </a:xfrm>
          <a:effectLst>
            <a:outerShdw blurRad="63500"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sz="4800" b="1" u="sng">
                <a:solidFill>
                  <a:srgbClr val="663300"/>
                </a:solidFill>
                <a:latin typeface="Arial" charset="0"/>
                <a:cs typeface="Times New Roman" charset="0"/>
              </a:rPr>
              <a:t>Гарчиг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6477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SimSun" charset="0"/>
                <a:cs typeface="SimSun" charset="0"/>
              </a:rPr>
              <a:t>Элч нарын үйлс?</a:t>
            </a:r>
            <a:endParaRPr lang="en-US" altLang="zh-CN" sz="3200" b="1">
              <a:effectLst>
                <a:outerShdw blurRad="38100" dist="38100" dir="2700000" algn="tl">
                  <a:srgbClr val="FFFFFF"/>
                </a:outerShdw>
              </a:effectLst>
              <a:ea typeface="SimSun" charset="0"/>
              <a:cs typeface="SimSun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SimSun" charset="0"/>
                <a:cs typeface="SimSun" charset="0"/>
              </a:rPr>
              <a:t>Зарим элч нарын зарим үйлс?</a:t>
            </a:r>
            <a:endParaRPr lang="en-US" altLang="zh-CN" sz="3200" b="1">
              <a:effectLst>
                <a:outerShdw blurRad="38100" dist="38100" dir="2700000" algn="tl">
                  <a:srgbClr val="FFFFFF"/>
                </a:outerShdw>
              </a:effectLst>
              <a:ea typeface="SimSun" charset="0"/>
              <a:cs typeface="SimSun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SimSun" charset="0"/>
                <a:cs typeface="SimSun" charset="0"/>
              </a:rPr>
              <a:t>Ариун Сүнсний зарим үйлс?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ea typeface="SimSun" charset="0"/>
              <a:cs typeface="SimSun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905000" y="35052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algn="ctr"/>
            <a:r>
              <a:rPr lang="en-US" sz="4800" b="1" u="sng">
                <a:solidFill>
                  <a:srgbClr val="663300"/>
                </a:solidFill>
                <a:latin typeface="Arial" charset="0"/>
              </a:rPr>
              <a:t>Жанр төрөл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971800" y="4648200"/>
            <a:ext cx="320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Түүх?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Теологи?</a:t>
            </a:r>
            <a:endParaRPr lang="en-GB" sz="3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11272" grpId="0" autoUpdateAnimBg="0"/>
      <p:bldP spid="1127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Luke&amp;Pa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3551" r="12888" b="16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9600" cy="9144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kumimoji="0" lang="en-US" b="1">
                <a:latin typeface="Helvetica" charset="0"/>
                <a:ea typeface="Osaka" charset="0"/>
                <a:cs typeface="Osaka" charset="0"/>
              </a:rPr>
              <a:t>Лук хэн байв?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4876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 indent="101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960000"/>
              </a:buClr>
              <a:buSzPct val="100000"/>
              <a:buFont typeface="Wingdings" charset="0"/>
              <a:buNone/>
            </a:pPr>
            <a:r>
              <a:rPr lang="en-US" sz="3200" b="1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rPr>
              <a:t>Хүний их эмч</a:t>
            </a: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960000"/>
              </a:buClr>
              <a:buSzPct val="100000"/>
              <a:buFont typeface="Wingdings" charset="0"/>
              <a:buNone/>
            </a:pPr>
            <a:r>
              <a:rPr lang="en-US" sz="3200" b="1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rPr>
              <a:t>Паулын хамтран зүтгэгч</a:t>
            </a: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960000"/>
              </a:buClr>
              <a:buSzPct val="100000"/>
              <a:buFont typeface="Wingdings" charset="0"/>
              <a:buNone/>
            </a:pPr>
            <a:r>
              <a:rPr lang="en-US" sz="3200" b="1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rPr>
              <a:t>Түүхч, бичээч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Luke&amp;Pa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3551" r="12888" b="16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9600" cy="9144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kumimoji="0" lang="en-US" b="1">
                <a:latin typeface="Helvetica" charset="0"/>
                <a:ea typeface="Osaka" charset="0"/>
                <a:cs typeface="Osaka" charset="0"/>
              </a:rPr>
              <a:t>Лук хэн байв?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3124200"/>
            <a:ext cx="8305800" cy="37338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CN" sz="2800" b="1" u="sng">
                <a:solidFill>
                  <a:srgbClr val="F8F8EF"/>
                </a:solidFill>
                <a:latin typeface="Arial" charset="0"/>
                <a:ea typeface="SimSun" pitchFamily="2" charset="-122"/>
                <a:cs typeface="SimSun" pitchFamily="2" charset="-122"/>
              </a:rPr>
              <a:t>Гадаад эх сурвалж (Үйлс номоос гадна)</a:t>
            </a:r>
            <a:endParaRPr lang="en-US" altLang="zh-CN" sz="2800" b="1">
              <a:solidFill>
                <a:srgbClr val="F8F8EF"/>
              </a:solidFill>
              <a:latin typeface="Arial" charset="0"/>
              <a:ea typeface="SimSun" pitchFamily="2" charset="-122"/>
              <a:cs typeface="SimSun" pitchFamily="2" charset="-122"/>
            </a:endParaRPr>
          </a:p>
          <a:p>
            <a:pPr algn="ctr">
              <a:spcBef>
                <a:spcPct val="10000"/>
              </a:spcBef>
              <a:defRPr/>
            </a:pPr>
            <a:r>
              <a:rPr lang="en-US" altLang="zh-CN" sz="2800" b="1" i="1">
                <a:solidFill>
                  <a:srgbClr val="F8F8EF"/>
                </a:solidFill>
                <a:latin typeface="Arial" charset="0"/>
                <a:ea typeface="SimSun" pitchFamily="2" charset="-122"/>
                <a:cs typeface="SimSun" pitchFamily="2" charset="-122"/>
              </a:rPr>
              <a:t>Каноны эртний эх сурвалжаас: </a:t>
            </a:r>
          </a:p>
          <a:p>
            <a:pPr marL="971550" lvl="1" indent="-457200" algn="ctr">
              <a:buFontTx/>
              <a:buChar char="•"/>
              <a:defRPr/>
            </a:pPr>
            <a:r>
              <a:rPr lang="en-US" altLang="zh-CN" sz="2800">
                <a:solidFill>
                  <a:srgbClr val="F8F8EF"/>
                </a:solidFill>
                <a:latin typeface="Arial" charset="0"/>
                <a:ea typeface="SimSun" pitchFamily="2" charset="-122"/>
                <a:cs typeface="SimSun" pitchFamily="2" charset="-122"/>
              </a:rPr>
              <a:t>Марсионы эсрэг бичвэр (МЭ 150-180)</a:t>
            </a:r>
          </a:p>
          <a:p>
            <a:pPr marL="971550" lvl="1" indent="-457200" algn="ctr">
              <a:buFontTx/>
              <a:buChar char="•"/>
              <a:defRPr/>
            </a:pPr>
            <a:r>
              <a:rPr lang="en-US" altLang="zh-CN" sz="2800">
                <a:solidFill>
                  <a:srgbClr val="F8F8EF"/>
                </a:solidFill>
                <a:latin typeface="Arial" charset="0"/>
                <a:ea typeface="SimSun" pitchFamily="2" charset="-122"/>
                <a:cs typeface="SimSun" pitchFamily="2" charset="-122"/>
              </a:rPr>
              <a:t>Мураториан Канон (МЭ 160-200)</a:t>
            </a:r>
          </a:p>
          <a:p>
            <a:pPr algn="ctr">
              <a:defRPr/>
            </a:pPr>
            <a:endParaRPr lang="en-US" altLang="zh-CN" sz="2800">
              <a:solidFill>
                <a:srgbClr val="F8F8EF"/>
              </a:solidFill>
              <a:latin typeface="Arial" charset="0"/>
              <a:ea typeface="SimSun" pitchFamily="2" charset="-122"/>
              <a:cs typeface="SimSun" pitchFamily="2" charset="-122"/>
            </a:endParaRPr>
          </a:p>
          <a:p>
            <a:pPr algn="ctr">
              <a:defRPr/>
            </a:pPr>
            <a:r>
              <a:rPr lang="en-US" altLang="zh-CN" sz="2800" b="1" i="1">
                <a:solidFill>
                  <a:srgbClr val="F8F8EF"/>
                </a:solidFill>
                <a:latin typeface="Arial" charset="0"/>
                <a:ea typeface="SimSun" pitchFamily="2" charset="-122"/>
                <a:cs typeface="SimSun" pitchFamily="2" charset="-122"/>
              </a:rPr>
              <a:t>Чуулганы эцгүүд (2-р зууны сүүлч):</a:t>
            </a:r>
          </a:p>
          <a:p>
            <a:pPr marL="971550" lvl="1" indent="-457200" algn="ctr">
              <a:buFontTx/>
              <a:buChar char="•"/>
              <a:defRPr/>
            </a:pPr>
            <a:r>
              <a:rPr lang="en-US" altLang="zh-CN" sz="2800">
                <a:solidFill>
                  <a:srgbClr val="F8F8EF"/>
                </a:solidFill>
                <a:latin typeface="Arial" charset="0"/>
                <a:ea typeface="SimSun" pitchFamily="2" charset="-122"/>
                <a:cs typeface="SimSun" pitchFamily="2" charset="-122"/>
              </a:rPr>
              <a:t>Иренаус (МЭ 185) </a:t>
            </a:r>
          </a:p>
          <a:p>
            <a:pPr marL="971550" lvl="1" indent="-457200" algn="ctr">
              <a:buFontTx/>
              <a:buChar char="•"/>
              <a:defRPr/>
            </a:pPr>
            <a:r>
              <a:rPr lang="en-US" altLang="zh-CN" sz="2800">
                <a:solidFill>
                  <a:srgbClr val="F8F8EF"/>
                </a:solidFill>
                <a:latin typeface="Arial" charset="0"/>
                <a:ea typeface="SimSun" pitchFamily="2" charset="-122"/>
                <a:cs typeface="SimSun" pitchFamily="2" charset="-122"/>
              </a:rPr>
              <a:t>Александрын Клемент (МЭ 155-216)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eremy.J4-PC\Pictures\Europe tour\CIMG2774.JPG"/>
          <p:cNvPicPr>
            <a:picLocks noChangeAspect="1" noChangeArrowheads="1"/>
          </p:cNvPicPr>
          <p:nvPr/>
        </p:nvPicPr>
        <p:blipFill>
          <a:blip r:embed="rId3">
            <a:lum bright="28000" contrast="-5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52400" y="152400"/>
            <a:ext cx="8915400" cy="6705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CN" sz="3000" b="1" u="sng">
                <a:solidFill>
                  <a:srgbClr val="663300"/>
                </a:solidFill>
                <a:latin typeface="Arial" charset="0"/>
                <a:ea typeface="SimSun" pitchFamily="2" charset="-122"/>
                <a:cs typeface="SimSun" pitchFamily="2" charset="-122"/>
              </a:rPr>
              <a:t>Дотоод (Сайн мэдээний номтой харьцуулвал)</a:t>
            </a:r>
            <a:endParaRPr lang="en-US" altLang="zh-CN" sz="3000" b="1">
              <a:solidFill>
                <a:srgbClr val="663300"/>
              </a:solidFill>
              <a:latin typeface="Arial" charset="0"/>
              <a:ea typeface="SimSun" pitchFamily="2" charset="-122"/>
              <a:cs typeface="SimSun" pitchFamily="2" charset="-122"/>
            </a:endParaRPr>
          </a:p>
          <a:p>
            <a:pPr marL="971550" lvl="1" indent="-457200">
              <a:spcBef>
                <a:spcPct val="20000"/>
              </a:spcBef>
              <a:buFontTx/>
              <a:buChar char="•"/>
              <a:defRPr/>
            </a:pPr>
            <a:r>
              <a:rPr lang="en-US" altLang="zh-CN" sz="3000">
                <a:latin typeface="Arial" charset="0"/>
                <a:ea typeface="SimSun" pitchFamily="2" charset="-122"/>
                <a:cs typeface="SimSun" pitchFamily="2" charset="-122"/>
              </a:rPr>
              <a:t>Хоёулаа Теофилд зориулагдсан</a:t>
            </a:r>
          </a:p>
          <a:p>
            <a:pPr marL="971550" lvl="1" indent="-457200">
              <a:buFontTx/>
              <a:buChar char="•"/>
              <a:defRPr/>
            </a:pPr>
            <a:r>
              <a:rPr lang="en-US" altLang="zh-CN" sz="3000">
                <a:latin typeface="Arial" charset="0"/>
                <a:ea typeface="SimSun" pitchFamily="2" charset="-122"/>
                <a:cs typeface="SimSun" pitchFamily="2" charset="-122"/>
              </a:rPr>
              <a:t>Үйлс 1:1 “Эхний захианд” гэж хэлсэн</a:t>
            </a:r>
          </a:p>
          <a:p>
            <a:pPr marL="971550" lvl="1" indent="-457200">
              <a:buFontTx/>
              <a:buChar char="•"/>
              <a:defRPr/>
            </a:pPr>
            <a:r>
              <a:rPr lang="en-US" altLang="zh-CN" sz="3000">
                <a:latin typeface="Arial" charset="0"/>
                <a:ea typeface="SimSun" pitchFamily="2" charset="-122"/>
                <a:cs typeface="SimSun" pitchFamily="2" charset="-122"/>
              </a:rPr>
              <a:t>Адил хэллэг (эмнэлэгийн хэллэг)</a:t>
            </a:r>
          </a:p>
          <a:p>
            <a:pPr marL="971550" lvl="1" indent="-457200">
              <a:buFontTx/>
              <a:buChar char="•"/>
              <a:defRPr/>
            </a:pPr>
            <a:r>
              <a:rPr lang="en-US" altLang="zh-CN" sz="3000">
                <a:latin typeface="Arial" charset="0"/>
                <a:ea typeface="SimSun" pitchFamily="2" charset="-122"/>
                <a:cs typeface="SimSun" pitchFamily="2" charset="-122"/>
              </a:rPr>
              <a:t>Адил сэдэв (тэнгэрлэг байдал)</a:t>
            </a:r>
          </a:p>
          <a:p>
            <a:pPr marL="971550" lvl="1" indent="-457200">
              <a:buFontTx/>
              <a:buChar char="•"/>
              <a:defRPr/>
            </a:pPr>
            <a:r>
              <a:rPr lang="en-US" altLang="zh-CN" sz="3000">
                <a:latin typeface="Arial" charset="0"/>
                <a:ea typeface="SimSun" pitchFamily="2" charset="-122"/>
                <a:cs typeface="SimSun" pitchFamily="2" charset="-122"/>
              </a:rPr>
              <a:t>Он тооллын дагуу дараалан бичигдсэн</a:t>
            </a:r>
          </a:p>
          <a:p>
            <a:pPr>
              <a:spcBef>
                <a:spcPct val="70000"/>
              </a:spcBef>
              <a:defRPr/>
            </a:pPr>
            <a:r>
              <a:rPr lang="en-US" altLang="zh-CN" sz="3000" b="1">
                <a:latin typeface="Arial" charset="0"/>
                <a:ea typeface="SimSun" pitchFamily="2" charset="-122"/>
                <a:cs typeface="SimSun" pitchFamily="2" charset="-122"/>
              </a:rPr>
              <a:t> </a:t>
            </a:r>
            <a:r>
              <a:rPr lang="en-US" altLang="zh-CN" sz="3000" b="1" u="sng">
                <a:solidFill>
                  <a:srgbClr val="663300"/>
                </a:solidFill>
                <a:latin typeface="Arial" charset="0"/>
                <a:ea typeface="SimSun" pitchFamily="2" charset="-122"/>
                <a:cs typeface="SimSun" pitchFamily="2" charset="-122"/>
              </a:rPr>
              <a:t>Дотоод (Үйлс ном дотор)</a:t>
            </a:r>
          </a:p>
          <a:p>
            <a:pPr marL="971550" lvl="1" indent="-457200">
              <a:spcBef>
                <a:spcPct val="20000"/>
              </a:spcBef>
              <a:buFontTx/>
              <a:buChar char="•"/>
              <a:defRPr/>
            </a:pPr>
            <a:r>
              <a:rPr lang="en-US" altLang="zh-CN" sz="3000">
                <a:latin typeface="Arial" charset="0"/>
                <a:ea typeface="SimSun" pitchFamily="2" charset="-122"/>
                <a:cs typeface="SimSun" pitchFamily="2" charset="-122"/>
              </a:rPr>
              <a:t>Дөрвөн удаа “бид” гэдэг хэсэг гардаг (Паултай аялсан)</a:t>
            </a:r>
          </a:p>
          <a:p>
            <a:pPr marL="971550" lvl="1" indent="-457200">
              <a:buFontTx/>
              <a:buChar char="•"/>
              <a:defRPr/>
            </a:pPr>
            <a:r>
              <a:rPr lang="en-US" altLang="zh-CN" sz="3000">
                <a:latin typeface="Arial" charset="0"/>
                <a:ea typeface="SimSun" pitchFamily="2" charset="-122"/>
                <a:cs typeface="SimSun" pitchFamily="2" charset="-122"/>
              </a:rPr>
              <a:t>Хамт явсан хүмүүсээс нэр нь бичигдээгүй хүн бол Тит, Лук 2 юм</a:t>
            </a:r>
          </a:p>
          <a:p>
            <a:pPr marL="971550" lvl="1" indent="-457200">
              <a:buFontTx/>
              <a:buChar char="•"/>
              <a:defRPr/>
            </a:pPr>
            <a:r>
              <a:rPr lang="en-US" altLang="zh-CN" sz="3000">
                <a:latin typeface="Arial" charset="0"/>
                <a:ea typeface="SimSun" pitchFamily="2" charset="-122"/>
                <a:cs typeface="SimSun" pitchFamily="2" charset="-122"/>
              </a:rPr>
              <a:t>Харин Тит хэзээ ч Үйлс номын зохиогчоор тэмдэглэгдээгүй юм.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29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29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29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56" name="Picture 72" descr="Ascension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0"/>
            <a:ext cx="50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8502650" y="0"/>
            <a:ext cx="6985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ail" charset="0"/>
                <a:cs typeface="Arail" charset="0"/>
              </a:rPr>
              <a:t>124</a:t>
            </a:r>
          </a:p>
        </p:txBody>
      </p:sp>
      <p:grpSp>
        <p:nvGrpSpPr>
          <p:cNvPr id="33796" name="Group 71"/>
          <p:cNvGrpSpPr>
            <a:grpSpLocks/>
          </p:cNvGrpSpPr>
          <p:nvPr/>
        </p:nvGrpSpPr>
        <p:grpSpPr bwMode="auto">
          <a:xfrm>
            <a:off x="76200" y="1600200"/>
            <a:ext cx="9220200" cy="5257800"/>
            <a:chOff x="-4" y="-4"/>
            <a:chExt cx="1670" cy="4568"/>
          </a:xfrm>
        </p:grpSpPr>
        <p:grpSp>
          <p:nvGrpSpPr>
            <p:cNvPr id="33798" name="Group 69"/>
            <p:cNvGrpSpPr>
              <a:grpSpLocks/>
            </p:cNvGrpSpPr>
            <p:nvPr/>
          </p:nvGrpSpPr>
          <p:grpSpPr bwMode="auto">
            <a:xfrm>
              <a:off x="0" y="0"/>
              <a:ext cx="1662" cy="4564"/>
              <a:chOff x="0" y="0"/>
              <a:chExt cx="1662" cy="4564"/>
            </a:xfrm>
          </p:grpSpPr>
          <p:grpSp>
            <p:nvGrpSpPr>
              <p:cNvPr id="33800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678" cy="422"/>
                <a:chOff x="0" y="0"/>
                <a:chExt cx="678" cy="422"/>
              </a:xfrm>
            </p:grpSpPr>
            <p:sp>
              <p:nvSpPr>
                <p:cNvPr id="16390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592" cy="422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ail" charset="0"/>
                      <a:cs typeface="Arail" charset="0"/>
                    </a:rPr>
                    <a:t> </a:t>
                  </a:r>
                </a:p>
              </p:txBody>
            </p:sp>
            <p:sp>
              <p:nvSpPr>
                <p:cNvPr id="222278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78" cy="422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01" name="Group 30"/>
              <p:cNvGrpSpPr>
                <a:grpSpLocks/>
              </p:cNvGrpSpPr>
              <p:nvPr/>
            </p:nvGrpSpPr>
            <p:grpSpPr bwMode="auto">
              <a:xfrm>
                <a:off x="678" y="0"/>
                <a:ext cx="492" cy="422"/>
                <a:chOff x="678" y="0"/>
                <a:chExt cx="492" cy="422"/>
              </a:xfrm>
            </p:grpSpPr>
            <p:sp>
              <p:nvSpPr>
                <p:cNvPr id="16391" name="Rectangle 7"/>
                <p:cNvSpPr>
                  <a:spLocks noChangeArrowheads="1"/>
                </p:cNvSpPr>
                <p:nvPr/>
              </p:nvSpPr>
              <p:spPr bwMode="auto">
                <a:xfrm>
                  <a:off x="721" y="0"/>
                  <a:ext cx="406" cy="422"/>
                </a:xfrm>
                <a:prstGeom prst="rect">
                  <a:avLst/>
                </a:prstGeom>
                <a:solidFill>
                  <a:schemeClr val="hlink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2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Лук</a:t>
                  </a:r>
                </a:p>
              </p:txBody>
            </p:sp>
            <p:sp>
              <p:nvSpPr>
                <p:cNvPr id="222276" name="Rectangle 29"/>
                <p:cNvSpPr>
                  <a:spLocks noChangeArrowheads="1"/>
                </p:cNvSpPr>
                <p:nvPr/>
              </p:nvSpPr>
              <p:spPr bwMode="auto">
                <a:xfrm>
                  <a:off x="678" y="0"/>
                  <a:ext cx="492" cy="422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02" name="Group 32"/>
              <p:cNvGrpSpPr>
                <a:grpSpLocks/>
              </p:cNvGrpSpPr>
              <p:nvPr/>
            </p:nvGrpSpPr>
            <p:grpSpPr bwMode="auto">
              <a:xfrm>
                <a:off x="1170" y="0"/>
                <a:ext cx="492" cy="422"/>
                <a:chOff x="1170" y="0"/>
                <a:chExt cx="492" cy="422"/>
              </a:xfrm>
            </p:grpSpPr>
            <p:sp>
              <p:nvSpPr>
                <p:cNvPr id="16392" name="Rectangle 8"/>
                <p:cNvSpPr>
                  <a:spLocks noChangeArrowheads="1"/>
                </p:cNvSpPr>
                <p:nvPr/>
              </p:nvSpPr>
              <p:spPr bwMode="auto">
                <a:xfrm>
                  <a:off x="1213" y="0"/>
                  <a:ext cx="406" cy="422"/>
                </a:xfrm>
                <a:prstGeom prst="rect">
                  <a:avLst/>
                </a:prstGeom>
                <a:solidFill>
                  <a:schemeClr val="hlink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2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Үйлс</a:t>
                  </a:r>
                </a:p>
              </p:txBody>
            </p:sp>
            <p:sp>
              <p:nvSpPr>
                <p:cNvPr id="222274" name="Rectangle 31"/>
                <p:cNvSpPr>
                  <a:spLocks noChangeArrowheads="1"/>
                </p:cNvSpPr>
                <p:nvPr/>
              </p:nvSpPr>
              <p:spPr bwMode="auto">
                <a:xfrm>
                  <a:off x="1170" y="0"/>
                  <a:ext cx="492" cy="422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03" name="Group 34"/>
              <p:cNvGrpSpPr>
                <a:grpSpLocks/>
              </p:cNvGrpSpPr>
              <p:nvPr/>
            </p:nvGrpSpPr>
            <p:grpSpPr bwMode="auto">
              <a:xfrm>
                <a:off x="0" y="422"/>
                <a:ext cx="678" cy="422"/>
                <a:chOff x="0" y="422"/>
                <a:chExt cx="678" cy="422"/>
              </a:xfrm>
            </p:grpSpPr>
            <p:sp>
              <p:nvSpPr>
                <p:cNvPr id="16393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422"/>
                  <a:ext cx="592" cy="422"/>
                </a:xfrm>
                <a:prstGeom prst="rect">
                  <a:avLst/>
                </a:prstGeom>
                <a:solidFill>
                  <a:srgbClr val="990033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600" b="1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Бүлэг</a:t>
                  </a:r>
                </a:p>
              </p:txBody>
            </p:sp>
            <p:sp>
              <p:nvSpPr>
                <p:cNvPr id="222272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678" cy="422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04" name="Group 36"/>
              <p:cNvGrpSpPr>
                <a:grpSpLocks/>
              </p:cNvGrpSpPr>
              <p:nvPr/>
            </p:nvGrpSpPr>
            <p:grpSpPr bwMode="auto">
              <a:xfrm>
                <a:off x="678" y="422"/>
                <a:ext cx="492" cy="422"/>
                <a:chOff x="678" y="422"/>
                <a:chExt cx="492" cy="422"/>
              </a:xfrm>
            </p:grpSpPr>
            <p:sp>
              <p:nvSpPr>
                <p:cNvPr id="16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721" y="422"/>
                  <a:ext cx="406" cy="422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6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ail" charset="0"/>
                      <a:cs typeface="Arail" charset="0"/>
                    </a:rPr>
                    <a:t>24</a:t>
                  </a:r>
                </a:p>
              </p:txBody>
            </p:sp>
            <p:sp>
              <p:nvSpPr>
                <p:cNvPr id="222270" name="Rectangle 35"/>
                <p:cNvSpPr>
                  <a:spLocks noChangeArrowheads="1"/>
                </p:cNvSpPr>
                <p:nvPr/>
              </p:nvSpPr>
              <p:spPr bwMode="auto">
                <a:xfrm>
                  <a:off x="678" y="422"/>
                  <a:ext cx="492" cy="422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05" name="Group 38"/>
              <p:cNvGrpSpPr>
                <a:grpSpLocks/>
              </p:cNvGrpSpPr>
              <p:nvPr/>
            </p:nvGrpSpPr>
            <p:grpSpPr bwMode="auto">
              <a:xfrm>
                <a:off x="1170" y="422"/>
                <a:ext cx="492" cy="422"/>
                <a:chOff x="1170" y="422"/>
                <a:chExt cx="492" cy="422"/>
              </a:xfrm>
            </p:grpSpPr>
            <p:sp>
              <p:nvSpPr>
                <p:cNvPr id="16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1213" y="422"/>
                  <a:ext cx="406" cy="422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6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ail" charset="0"/>
                      <a:cs typeface="Arail" charset="0"/>
                    </a:rPr>
                    <a:t>28</a:t>
                  </a:r>
                </a:p>
              </p:txBody>
            </p:sp>
            <p:sp>
              <p:nvSpPr>
                <p:cNvPr id="222268" name="Rectangle 37"/>
                <p:cNvSpPr>
                  <a:spLocks noChangeArrowheads="1"/>
                </p:cNvSpPr>
                <p:nvPr/>
              </p:nvSpPr>
              <p:spPr bwMode="auto">
                <a:xfrm>
                  <a:off x="1170" y="422"/>
                  <a:ext cx="492" cy="422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06" name="Group 40"/>
              <p:cNvGrpSpPr>
                <a:grpSpLocks/>
              </p:cNvGrpSpPr>
              <p:nvPr/>
            </p:nvGrpSpPr>
            <p:grpSpPr bwMode="auto">
              <a:xfrm>
                <a:off x="0" y="844"/>
                <a:ext cx="678" cy="422"/>
                <a:chOff x="0" y="844"/>
                <a:chExt cx="678" cy="422"/>
              </a:xfrm>
            </p:grpSpPr>
            <p:sp>
              <p:nvSpPr>
                <p:cNvPr id="16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844"/>
                  <a:ext cx="592" cy="422"/>
                </a:xfrm>
                <a:prstGeom prst="rect">
                  <a:avLst/>
                </a:prstGeom>
                <a:solidFill>
                  <a:srgbClr val="990033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600" b="1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Ишлэл</a:t>
                  </a:r>
                </a:p>
              </p:txBody>
            </p:sp>
            <p:sp>
              <p:nvSpPr>
                <p:cNvPr id="222266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844"/>
                  <a:ext cx="678" cy="422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07" name="Group 42"/>
              <p:cNvGrpSpPr>
                <a:grpSpLocks/>
              </p:cNvGrpSpPr>
              <p:nvPr/>
            </p:nvGrpSpPr>
            <p:grpSpPr bwMode="auto">
              <a:xfrm>
                <a:off x="678" y="844"/>
                <a:ext cx="492" cy="422"/>
                <a:chOff x="678" y="844"/>
                <a:chExt cx="492" cy="422"/>
              </a:xfrm>
            </p:grpSpPr>
            <p:sp>
              <p:nvSpPr>
                <p:cNvPr id="16397" name="Rectangle 13"/>
                <p:cNvSpPr>
                  <a:spLocks noChangeArrowheads="1"/>
                </p:cNvSpPr>
                <p:nvPr/>
              </p:nvSpPr>
              <p:spPr bwMode="auto">
                <a:xfrm>
                  <a:off x="721" y="844"/>
                  <a:ext cx="406" cy="422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6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ail" charset="0"/>
                      <a:cs typeface="Arail" charset="0"/>
                    </a:rPr>
                    <a:t>1150</a:t>
                  </a:r>
                </a:p>
              </p:txBody>
            </p:sp>
            <p:sp>
              <p:nvSpPr>
                <p:cNvPr id="222264" name="Rectangle 41"/>
                <p:cNvSpPr>
                  <a:spLocks noChangeArrowheads="1"/>
                </p:cNvSpPr>
                <p:nvPr/>
              </p:nvSpPr>
              <p:spPr bwMode="auto">
                <a:xfrm>
                  <a:off x="678" y="844"/>
                  <a:ext cx="492" cy="422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08" name="Group 44"/>
              <p:cNvGrpSpPr>
                <a:grpSpLocks/>
              </p:cNvGrpSpPr>
              <p:nvPr/>
            </p:nvGrpSpPr>
            <p:grpSpPr bwMode="auto">
              <a:xfrm>
                <a:off x="1170" y="844"/>
                <a:ext cx="492" cy="422"/>
                <a:chOff x="1170" y="844"/>
                <a:chExt cx="492" cy="422"/>
              </a:xfrm>
            </p:grpSpPr>
            <p:sp>
              <p:nvSpPr>
                <p:cNvPr id="16398" name="Rectangle 14"/>
                <p:cNvSpPr>
                  <a:spLocks noChangeArrowheads="1"/>
                </p:cNvSpPr>
                <p:nvPr/>
              </p:nvSpPr>
              <p:spPr bwMode="auto">
                <a:xfrm>
                  <a:off x="1213" y="844"/>
                  <a:ext cx="406" cy="422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6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ail" charset="0"/>
                      <a:cs typeface="Arail" charset="0"/>
                    </a:rPr>
                    <a:t>988</a:t>
                  </a:r>
                </a:p>
              </p:txBody>
            </p:sp>
            <p:sp>
              <p:nvSpPr>
                <p:cNvPr id="222262" name="Rectangle 43"/>
                <p:cNvSpPr>
                  <a:spLocks noChangeArrowheads="1"/>
                </p:cNvSpPr>
                <p:nvPr/>
              </p:nvSpPr>
              <p:spPr bwMode="auto">
                <a:xfrm>
                  <a:off x="1170" y="844"/>
                  <a:ext cx="492" cy="422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09" name="Group 46"/>
              <p:cNvGrpSpPr>
                <a:grpSpLocks/>
              </p:cNvGrpSpPr>
              <p:nvPr/>
            </p:nvGrpSpPr>
            <p:grpSpPr bwMode="auto">
              <a:xfrm>
                <a:off x="0" y="1266"/>
                <a:ext cx="678" cy="690"/>
                <a:chOff x="0" y="1266"/>
                <a:chExt cx="678" cy="690"/>
              </a:xfrm>
            </p:grpSpPr>
            <p:sp>
              <p:nvSpPr>
                <p:cNvPr id="16399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1266"/>
                  <a:ext cx="592" cy="690"/>
                </a:xfrm>
                <a:prstGeom prst="rect">
                  <a:avLst/>
                </a:prstGeom>
                <a:solidFill>
                  <a:srgbClr val="990033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600" b="1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Бүлэг бүрт буй ишлэл</a:t>
                  </a:r>
                </a:p>
              </p:txBody>
            </p:sp>
            <p:sp>
              <p:nvSpPr>
                <p:cNvPr id="222260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678" cy="690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10" name="Group 48"/>
              <p:cNvGrpSpPr>
                <a:grpSpLocks/>
              </p:cNvGrpSpPr>
              <p:nvPr/>
            </p:nvGrpSpPr>
            <p:grpSpPr bwMode="auto">
              <a:xfrm>
                <a:off x="678" y="1266"/>
                <a:ext cx="492" cy="690"/>
                <a:chOff x="678" y="1266"/>
                <a:chExt cx="492" cy="690"/>
              </a:xfrm>
            </p:grpSpPr>
            <p:sp>
              <p:nvSpPr>
                <p:cNvPr id="16400" name="Rectangle 16"/>
                <p:cNvSpPr>
                  <a:spLocks noChangeArrowheads="1"/>
                </p:cNvSpPr>
                <p:nvPr/>
              </p:nvSpPr>
              <p:spPr bwMode="auto">
                <a:xfrm>
                  <a:off x="721" y="1266"/>
                  <a:ext cx="406" cy="690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6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ail" charset="0"/>
                      <a:cs typeface="Arail" charset="0"/>
                    </a:rPr>
                    <a:t>48</a:t>
                  </a:r>
                </a:p>
              </p:txBody>
            </p:sp>
            <p:sp>
              <p:nvSpPr>
                <p:cNvPr id="222258" name="Rectangle 47"/>
                <p:cNvSpPr>
                  <a:spLocks noChangeArrowheads="1"/>
                </p:cNvSpPr>
                <p:nvPr/>
              </p:nvSpPr>
              <p:spPr bwMode="auto">
                <a:xfrm>
                  <a:off x="678" y="1266"/>
                  <a:ext cx="492" cy="690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11" name="Group 50"/>
              <p:cNvGrpSpPr>
                <a:grpSpLocks/>
              </p:cNvGrpSpPr>
              <p:nvPr/>
            </p:nvGrpSpPr>
            <p:grpSpPr bwMode="auto">
              <a:xfrm>
                <a:off x="1170" y="1266"/>
                <a:ext cx="492" cy="690"/>
                <a:chOff x="1170" y="1266"/>
                <a:chExt cx="492" cy="690"/>
              </a:xfrm>
            </p:grpSpPr>
            <p:sp>
              <p:nvSpPr>
                <p:cNvPr id="16401" name="Rectangle 17"/>
                <p:cNvSpPr>
                  <a:spLocks noChangeArrowheads="1"/>
                </p:cNvSpPr>
                <p:nvPr/>
              </p:nvSpPr>
              <p:spPr bwMode="auto">
                <a:xfrm>
                  <a:off x="1213" y="1266"/>
                  <a:ext cx="406" cy="690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6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ail" charset="0"/>
                      <a:cs typeface="Arail" charset="0"/>
                    </a:rPr>
                    <a:t>35</a:t>
                  </a:r>
                </a:p>
              </p:txBody>
            </p:sp>
            <p:sp>
              <p:nvSpPr>
                <p:cNvPr id="222256" name="Rectangle 49"/>
                <p:cNvSpPr>
                  <a:spLocks noChangeArrowheads="1"/>
                </p:cNvSpPr>
                <p:nvPr/>
              </p:nvSpPr>
              <p:spPr bwMode="auto">
                <a:xfrm>
                  <a:off x="1170" y="1266"/>
                  <a:ext cx="492" cy="690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12" name="Group 52"/>
              <p:cNvGrpSpPr>
                <a:grpSpLocks/>
              </p:cNvGrpSpPr>
              <p:nvPr/>
            </p:nvGrpSpPr>
            <p:grpSpPr bwMode="auto">
              <a:xfrm>
                <a:off x="0" y="1956"/>
                <a:ext cx="678" cy="824"/>
                <a:chOff x="0" y="1956"/>
                <a:chExt cx="678" cy="824"/>
              </a:xfrm>
            </p:grpSpPr>
            <p:sp>
              <p:nvSpPr>
                <p:cNvPr id="16402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1956"/>
                  <a:ext cx="592" cy="823"/>
                </a:xfrm>
                <a:prstGeom prst="rect">
                  <a:avLst/>
                </a:prstGeom>
                <a:solidFill>
                  <a:srgbClr val="990033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600" b="1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Хамарч буй цаг үе</a:t>
                  </a:r>
                </a:p>
              </p:txBody>
            </p:sp>
            <p:sp>
              <p:nvSpPr>
                <p:cNvPr id="222254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1956"/>
                  <a:ext cx="678" cy="823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13" name="Group 54"/>
              <p:cNvGrpSpPr>
                <a:grpSpLocks/>
              </p:cNvGrpSpPr>
              <p:nvPr/>
            </p:nvGrpSpPr>
            <p:grpSpPr bwMode="auto">
              <a:xfrm>
                <a:off x="678" y="1956"/>
                <a:ext cx="492" cy="824"/>
                <a:chOff x="678" y="1956"/>
                <a:chExt cx="492" cy="824"/>
              </a:xfrm>
            </p:grpSpPr>
            <p:sp>
              <p:nvSpPr>
                <p:cNvPr id="16403" name="Rectangle 19"/>
                <p:cNvSpPr>
                  <a:spLocks noChangeArrowheads="1"/>
                </p:cNvSpPr>
                <p:nvPr/>
              </p:nvSpPr>
              <p:spPr bwMode="auto">
                <a:xfrm>
                  <a:off x="721" y="1956"/>
                  <a:ext cx="406" cy="82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5 МЭӨ-МЭ 33 </a:t>
                  </a:r>
                </a:p>
                <a:p>
                  <a:pPr algn="ctr"/>
                  <a:r>
                    <a:rPr lang="en-US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(37 жил)</a:t>
                  </a:r>
                </a:p>
              </p:txBody>
            </p:sp>
            <p:sp>
              <p:nvSpPr>
                <p:cNvPr id="222252" name="Rectangle 53"/>
                <p:cNvSpPr>
                  <a:spLocks noChangeArrowheads="1"/>
                </p:cNvSpPr>
                <p:nvPr/>
              </p:nvSpPr>
              <p:spPr bwMode="auto">
                <a:xfrm>
                  <a:off x="678" y="1956"/>
                  <a:ext cx="492" cy="823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14" name="Group 56"/>
              <p:cNvGrpSpPr>
                <a:grpSpLocks/>
              </p:cNvGrpSpPr>
              <p:nvPr/>
            </p:nvGrpSpPr>
            <p:grpSpPr bwMode="auto">
              <a:xfrm>
                <a:off x="1170" y="1956"/>
                <a:ext cx="492" cy="824"/>
                <a:chOff x="1170" y="1956"/>
                <a:chExt cx="492" cy="824"/>
              </a:xfrm>
            </p:grpSpPr>
            <p:sp>
              <p:nvSpPr>
                <p:cNvPr id="16404" name="Rectangle 20"/>
                <p:cNvSpPr>
                  <a:spLocks noChangeArrowheads="1"/>
                </p:cNvSpPr>
                <p:nvPr/>
              </p:nvSpPr>
              <p:spPr bwMode="auto">
                <a:xfrm>
                  <a:off x="1213" y="1956"/>
                  <a:ext cx="406" cy="82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МЭ 33-62</a:t>
                  </a:r>
                </a:p>
                <a:p>
                  <a:pPr algn="ctr"/>
                  <a:r>
                    <a:rPr lang="en-US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(30 жил)</a:t>
                  </a:r>
                </a:p>
              </p:txBody>
            </p:sp>
            <p:sp>
              <p:nvSpPr>
                <p:cNvPr id="222250" name="Rectangle 55"/>
                <p:cNvSpPr>
                  <a:spLocks noChangeArrowheads="1"/>
                </p:cNvSpPr>
                <p:nvPr/>
              </p:nvSpPr>
              <p:spPr bwMode="auto">
                <a:xfrm>
                  <a:off x="1170" y="1956"/>
                  <a:ext cx="492" cy="823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15" name="Group 58"/>
              <p:cNvGrpSpPr>
                <a:grpSpLocks/>
              </p:cNvGrpSpPr>
              <p:nvPr/>
            </p:nvGrpSpPr>
            <p:grpSpPr bwMode="auto">
              <a:xfrm>
                <a:off x="0" y="2780"/>
                <a:ext cx="678" cy="824"/>
                <a:chOff x="0" y="2780"/>
                <a:chExt cx="678" cy="824"/>
              </a:xfrm>
            </p:grpSpPr>
            <p:sp>
              <p:nvSpPr>
                <p:cNvPr id="16405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2782"/>
                  <a:ext cx="592" cy="823"/>
                </a:xfrm>
                <a:prstGeom prst="rect">
                  <a:avLst/>
                </a:prstGeom>
                <a:solidFill>
                  <a:srgbClr val="990033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600" b="1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Агуулга</a:t>
                  </a:r>
                </a:p>
              </p:txBody>
            </p:sp>
            <p:sp>
              <p:nvSpPr>
                <p:cNvPr id="222248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2782"/>
                  <a:ext cx="678" cy="823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16" name="Group 60"/>
              <p:cNvGrpSpPr>
                <a:grpSpLocks/>
              </p:cNvGrpSpPr>
              <p:nvPr/>
            </p:nvGrpSpPr>
            <p:grpSpPr bwMode="auto">
              <a:xfrm>
                <a:off x="678" y="2780"/>
                <a:ext cx="492" cy="824"/>
                <a:chOff x="678" y="2780"/>
                <a:chExt cx="492" cy="824"/>
              </a:xfrm>
            </p:grpSpPr>
            <p:sp>
              <p:nvSpPr>
                <p:cNvPr id="16406" name="Rectangle 22"/>
                <p:cNvSpPr>
                  <a:spLocks noChangeArrowheads="1"/>
                </p:cNvSpPr>
                <p:nvPr/>
              </p:nvSpPr>
              <p:spPr bwMode="auto">
                <a:xfrm>
                  <a:off x="721" y="2782"/>
                  <a:ext cx="406" cy="82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6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Христийн амьдрал</a:t>
                  </a:r>
                </a:p>
              </p:txBody>
            </p:sp>
            <p:sp>
              <p:nvSpPr>
                <p:cNvPr id="222246" name="Rectangle 59"/>
                <p:cNvSpPr>
                  <a:spLocks noChangeArrowheads="1"/>
                </p:cNvSpPr>
                <p:nvPr/>
              </p:nvSpPr>
              <p:spPr bwMode="auto">
                <a:xfrm>
                  <a:off x="678" y="2782"/>
                  <a:ext cx="492" cy="823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17" name="Group 62"/>
              <p:cNvGrpSpPr>
                <a:grpSpLocks/>
              </p:cNvGrpSpPr>
              <p:nvPr/>
            </p:nvGrpSpPr>
            <p:grpSpPr bwMode="auto">
              <a:xfrm>
                <a:off x="1170" y="2780"/>
                <a:ext cx="492" cy="824"/>
                <a:chOff x="1170" y="2780"/>
                <a:chExt cx="492" cy="824"/>
              </a:xfrm>
            </p:grpSpPr>
            <p:sp>
              <p:nvSpPr>
                <p:cNvPr id="16407" name="Rectangle 23"/>
                <p:cNvSpPr>
                  <a:spLocks noChangeArrowheads="1"/>
                </p:cNvSpPr>
                <p:nvPr/>
              </p:nvSpPr>
              <p:spPr bwMode="auto">
                <a:xfrm>
                  <a:off x="1213" y="2782"/>
                  <a:ext cx="406" cy="82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6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Чуулганы амьдрал</a:t>
                  </a:r>
                </a:p>
              </p:txBody>
            </p:sp>
            <p:sp>
              <p:nvSpPr>
                <p:cNvPr id="222244" name="Rectangle 61"/>
                <p:cNvSpPr>
                  <a:spLocks noChangeArrowheads="1"/>
                </p:cNvSpPr>
                <p:nvPr/>
              </p:nvSpPr>
              <p:spPr bwMode="auto">
                <a:xfrm>
                  <a:off x="1170" y="2782"/>
                  <a:ext cx="492" cy="823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18" name="Group 64"/>
              <p:cNvGrpSpPr>
                <a:grpSpLocks/>
              </p:cNvGrpSpPr>
              <p:nvPr/>
            </p:nvGrpSpPr>
            <p:grpSpPr bwMode="auto">
              <a:xfrm>
                <a:off x="0" y="3604"/>
                <a:ext cx="678" cy="824"/>
                <a:chOff x="0" y="3604"/>
                <a:chExt cx="678" cy="824"/>
              </a:xfrm>
            </p:grpSpPr>
            <p:sp>
              <p:nvSpPr>
                <p:cNvPr id="16408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3604"/>
                  <a:ext cx="592" cy="822"/>
                </a:xfrm>
                <a:prstGeom prst="rect">
                  <a:avLst/>
                </a:prstGeom>
                <a:solidFill>
                  <a:srgbClr val="990033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b="1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Хаанчлалын мэдээг хэлсэн чиглэл</a:t>
                  </a:r>
                </a:p>
              </p:txBody>
            </p:sp>
            <p:sp>
              <p:nvSpPr>
                <p:cNvPr id="222242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3604"/>
                  <a:ext cx="678" cy="822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</p:grpSp>
          <p:grpSp>
            <p:nvGrpSpPr>
              <p:cNvPr id="33819" name="Group 66"/>
              <p:cNvGrpSpPr>
                <a:grpSpLocks/>
              </p:cNvGrpSpPr>
              <p:nvPr/>
            </p:nvGrpSpPr>
            <p:grpSpPr bwMode="auto">
              <a:xfrm>
                <a:off x="678" y="3604"/>
                <a:ext cx="974" cy="960"/>
                <a:chOff x="678" y="3604"/>
                <a:chExt cx="974" cy="960"/>
              </a:xfrm>
            </p:grpSpPr>
            <p:sp>
              <p:nvSpPr>
                <p:cNvPr id="16409" name="Rectangle 25"/>
                <p:cNvSpPr>
                  <a:spLocks noChangeArrowheads="1"/>
                </p:cNvSpPr>
                <p:nvPr/>
              </p:nvSpPr>
              <p:spPr bwMode="auto">
                <a:xfrm>
                  <a:off x="721" y="3742"/>
                  <a:ext cx="406" cy="822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0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Иудейчүүд харь үндэстнүүдийн төлөө</a:t>
                  </a:r>
                </a:p>
              </p:txBody>
            </p:sp>
            <p:sp>
              <p:nvSpPr>
                <p:cNvPr id="222240" name="Rectangle 65"/>
                <p:cNvSpPr>
                  <a:spLocks noChangeArrowheads="1"/>
                </p:cNvSpPr>
                <p:nvPr/>
              </p:nvSpPr>
              <p:spPr bwMode="auto">
                <a:xfrm>
                  <a:off x="678" y="3604"/>
                  <a:ext cx="492" cy="823"/>
                </a:xfrm>
                <a:prstGeom prst="rect">
                  <a:avLst/>
                </a:prstGeom>
                <a:noFill/>
                <a:ln w="7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ail"/>
                    <a:ea typeface="+mn-ea"/>
                    <a:cs typeface="Arail"/>
                  </a:endParaRPr>
                </a:p>
              </p:txBody>
            </p:sp>
            <p:sp>
              <p:nvSpPr>
                <p:cNvPr id="71" name="Rectangle 25"/>
                <p:cNvSpPr>
                  <a:spLocks noChangeArrowheads="1"/>
                </p:cNvSpPr>
                <p:nvPr/>
              </p:nvSpPr>
              <p:spPr bwMode="auto">
                <a:xfrm>
                  <a:off x="1246" y="3742"/>
                  <a:ext cx="406" cy="822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/>
                  <a:r>
                    <a:rPr lang="en-US" sz="20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ail" charset="0"/>
                      <a:cs typeface="Arail" charset="0"/>
                    </a:rPr>
                    <a:t>Иудейчүүд харь үндэстнүүдийн төлөө</a:t>
                  </a:r>
                </a:p>
              </p:txBody>
            </p:sp>
          </p:grpSp>
          <p:sp>
            <p:nvSpPr>
              <p:cNvPr id="222238" name="Rectangle 67"/>
              <p:cNvSpPr>
                <a:spLocks noChangeArrowheads="1"/>
              </p:cNvSpPr>
              <p:nvPr/>
            </p:nvSpPr>
            <p:spPr bwMode="auto">
              <a:xfrm>
                <a:off x="1170" y="3604"/>
                <a:ext cx="492" cy="823"/>
              </a:xfrm>
              <a:prstGeom prst="rect">
                <a:avLst/>
              </a:prstGeom>
              <a:noFill/>
              <a:ln w="7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il"/>
                  <a:ea typeface="+mn-ea"/>
                  <a:cs typeface="Arail"/>
                </a:endParaRPr>
              </a:p>
            </p:txBody>
          </p:sp>
        </p:grpSp>
        <p:sp>
          <p:nvSpPr>
            <p:cNvPr id="16454" name="Rectangle 70"/>
            <p:cNvSpPr>
              <a:spLocks noChangeArrowheads="1"/>
            </p:cNvSpPr>
            <p:nvPr/>
          </p:nvSpPr>
          <p:spPr bwMode="auto">
            <a:xfrm>
              <a:off x="-4" y="-4"/>
              <a:ext cx="1670" cy="4436"/>
            </a:xfrm>
            <a:prstGeom prst="rect">
              <a:avLst/>
            </a:prstGeom>
            <a:noFill/>
            <a:ln w="14351" cap="sq">
              <a:noFill/>
              <a:miter lim="800000"/>
              <a:headEnd type="none" w="sm" len="sm"/>
              <a:tailEnd type="none" w="sm" len="sm"/>
            </a:ln>
            <a:effectLst>
              <a:outerShdw blurRad="63500" dist="3592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il"/>
                <a:ea typeface="+mn-ea"/>
                <a:cs typeface="Arail"/>
              </a:endParaRPr>
            </a:p>
          </p:txBody>
        </p:sp>
      </p:grpSp>
      <p:sp>
        <p:nvSpPr>
          <p:cNvPr id="222213" name="Rectangle 7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46050"/>
            <a:ext cx="6781800" cy="1323975"/>
          </a:xfrm>
          <a:solidFill>
            <a:srgbClr val="006600"/>
          </a:solidFill>
        </p:spPr>
        <p:txBody>
          <a:bodyPr lIns="0" tIns="45720" rIns="0" bIns="45720">
            <a:spAutoFit/>
          </a:bodyPr>
          <a:lstStyle/>
          <a:p>
            <a:pPr eaLnBrk="1" hangingPunct="1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ail" charset="0"/>
                <a:ea typeface="SimSun" charset="0"/>
              </a:rPr>
              <a:t>Лук, Үйлс хоёрыг харьцуулвал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Jeremy.J4-PC\Pictures\Europe tour\CIMG2774.JPG"/>
          <p:cNvPicPr>
            <a:picLocks noChangeAspect="1" noChangeArrowheads="1"/>
          </p:cNvPicPr>
          <p:nvPr/>
        </p:nvPicPr>
        <p:blipFill>
          <a:blip r:embed="rId3">
            <a:lum bright="28000" contrast="-5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-152400" y="685800"/>
            <a:ext cx="8991600" cy="22860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97155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en-US" altLang="zh-CN" sz="2600">
                <a:latin typeface="Arial" charset="0"/>
                <a:ea typeface="SimSun" charset="0"/>
                <a:cs typeface="SimSun" charset="0"/>
              </a:rPr>
              <a:t>Паул 2 жил хорионд орсноор төгсдөг (МЭ 60-62)</a:t>
            </a:r>
          </a:p>
          <a:p>
            <a:pPr lvl="1" eaLnBrk="1" hangingPunct="1">
              <a:buFontTx/>
              <a:buChar char="•"/>
            </a:pPr>
            <a:r>
              <a:rPr lang="en-US" altLang="zh-CN" sz="2600">
                <a:latin typeface="Arial" charset="0"/>
                <a:ea typeface="SimSun" charset="0"/>
                <a:cs typeface="SimSun" charset="0"/>
              </a:rPr>
              <a:t>Нерогийн хавчлагыг дурьдаагүй (МЭ 64)</a:t>
            </a:r>
          </a:p>
          <a:p>
            <a:pPr lvl="1" eaLnBrk="1" hangingPunct="1">
              <a:buFontTx/>
              <a:buChar char="•"/>
            </a:pPr>
            <a:r>
              <a:rPr lang="en-US" altLang="zh-CN" sz="2600">
                <a:latin typeface="Arial" charset="0"/>
                <a:ea typeface="SimSun" charset="0"/>
                <a:cs typeface="SimSun" charset="0"/>
              </a:rPr>
              <a:t>Паулын үлдсэн өдрүүдийн тухай бичээгүй (МЭ 62-68)</a:t>
            </a:r>
          </a:p>
          <a:p>
            <a:pPr lvl="1" eaLnBrk="1" hangingPunct="1">
              <a:buFontTx/>
              <a:buChar char="•"/>
            </a:pPr>
            <a:r>
              <a:rPr lang="en-US" altLang="zh-CN" sz="2600">
                <a:latin typeface="Arial" charset="0"/>
                <a:ea typeface="SimSun" charset="0"/>
                <a:cs typeface="SimSun" charset="0"/>
              </a:rPr>
              <a:t>Иерусалимын сүйрлийг бичээгүй (МЭ 70)</a:t>
            </a:r>
          </a:p>
          <a:p>
            <a:pPr lvl="1" eaLnBrk="1" hangingPunct="1">
              <a:buFontTx/>
              <a:buChar char="•"/>
            </a:pPr>
            <a:r>
              <a:rPr lang="en-US" altLang="zh-CN" sz="2600">
                <a:latin typeface="Arial" charset="0"/>
                <a:ea typeface="SimSun" charset="0"/>
                <a:cs typeface="SimSun" charset="0"/>
              </a:rPr>
              <a:t>Тиймээс МЭ 62 онд бичсэн байх магадлалтай</a:t>
            </a:r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381000" y="1524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663300"/>
                </a:solidFill>
                <a:latin typeface="Arial" charset="0"/>
              </a:rPr>
              <a:t>Огноо</a:t>
            </a:r>
            <a:endParaRPr lang="en-GB" sz="3600" b="1" u="sng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381000" y="30480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663300"/>
                </a:solidFill>
                <a:latin typeface="Arial" charset="0"/>
              </a:rPr>
              <a:t>Эх сурвалж</a:t>
            </a:r>
            <a:endParaRPr lang="en-GB" sz="3600" b="1" u="sng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381000" y="3657600"/>
            <a:ext cx="8458200" cy="138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Лук хаанаас бичсэнийг одоо мэддэггүй. Ром, Антиох, Ефес, Бага ази, Ахай аймаг гэх таамгууд байдаг.</a:t>
            </a:r>
            <a:endParaRPr lang="en-US" sz="280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381000" y="507365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663300"/>
                </a:solidFill>
                <a:latin typeface="Arial" charset="0"/>
              </a:rPr>
              <a:t>Хүлээн авагч</a:t>
            </a:r>
            <a:endParaRPr lang="en-GB" sz="3600" b="1" u="sng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381000" y="5607050"/>
            <a:ext cx="853440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Tеофил (1:1), “Бурханыг хайрлагч” гэсэн нэртэй хүн.</a:t>
            </a:r>
            <a:endParaRPr lang="en-US" sz="280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9" grpId="0" autoUpdateAnimBg="0"/>
      <p:bldP spid="35880" grpId="0" autoUpdateAnimBg="0"/>
      <p:bldP spid="35881" grpId="0" autoUpdateAnimBg="0"/>
      <p:bldP spid="35883" grpId="0" autoUpdateAnimBg="0"/>
      <p:bldP spid="35884" grpId="0" autoUpdateAnimBg="0"/>
      <p:bldP spid="3588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26" descr="C:\Users\Jeremy.J4-PC\Pictures\Europe tour\CIMG2774.JPG"/>
          <p:cNvPicPr>
            <a:picLocks noChangeAspect="1" noChangeArrowheads="1"/>
          </p:cNvPicPr>
          <p:nvPr/>
        </p:nvPicPr>
        <p:blipFill>
          <a:blip r:embed="rId3">
            <a:lum bright="28000" contrast="-5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0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Text Box 1028"/>
          <p:cNvSpPr txBox="1">
            <a:spLocks noChangeArrowheads="1"/>
          </p:cNvSpPr>
          <p:nvPr/>
        </p:nvSpPr>
        <p:spPr bwMode="auto">
          <a:xfrm>
            <a:off x="304800" y="1295400"/>
            <a:ext cx="8382000" cy="49530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marL="971550" lvl="1" indent="-457200">
              <a:buFontTx/>
              <a:buChar char="•"/>
              <a:defRPr/>
            </a:pPr>
            <a:r>
              <a:rPr lang="en-US" altLang="zh-CN" sz="2800" b="1">
                <a:latin typeface="Arial" charset="0"/>
                <a:ea typeface="SimSun" pitchFamily="2" charset="-122"/>
                <a:cs typeface="SimSun" pitchFamily="2" charset="-122"/>
              </a:rPr>
              <a:t>Лук Теофилийн хүсэлтээр бичсэн байх</a:t>
            </a:r>
          </a:p>
          <a:p>
            <a:pPr marL="971550" lvl="1" indent="-457200">
              <a:buFontTx/>
              <a:buChar char="•"/>
              <a:defRPr/>
            </a:pPr>
            <a:r>
              <a:rPr lang="en-US" altLang="zh-CN" sz="2800" b="1">
                <a:latin typeface="Arial" charset="0"/>
                <a:ea typeface="SimSun" pitchFamily="2" charset="-122"/>
                <a:cs typeface="SimSun" pitchFamily="2" charset="-122"/>
              </a:rPr>
              <a:t>Дэс дараатай байдлаар Христийн болон анхны чуулганы талаар бичсэн.</a:t>
            </a:r>
          </a:p>
          <a:p>
            <a:pPr marL="971550" lvl="1" indent="-457200">
              <a:buFontTx/>
              <a:buChar char="•"/>
              <a:defRPr/>
            </a:pPr>
            <a:r>
              <a:rPr lang="en-US" altLang="zh-CN" sz="2800" b="1">
                <a:latin typeface="Arial" charset="0"/>
                <a:ea typeface="SimSun" pitchFamily="2" charset="-122"/>
                <a:cs typeface="SimSun" pitchFamily="2" charset="-122"/>
              </a:rPr>
              <a:t>Баян чинээлэг итгэгч Теофилд, итгэл нь хөдлөшгүй түүхэн баримт, бат суурьтай гэдгийг нотолсон. (Лук 1:3-4; Үйлс 1:3)</a:t>
            </a:r>
          </a:p>
          <a:p>
            <a:pPr marL="971550" lvl="1" indent="-457200">
              <a:buFontTx/>
              <a:buChar char="•"/>
              <a:defRPr/>
            </a:pPr>
            <a:r>
              <a:rPr lang="en-US" altLang="zh-CN" sz="2800" b="1">
                <a:latin typeface="Arial" charset="0"/>
                <a:ea typeface="SimSun" pitchFamily="2" charset="-122"/>
                <a:cs typeface="SimSun" pitchFamily="2" charset="-122"/>
              </a:rPr>
              <a:t>Харь үндэстэнүүдэд Бурханы хаанчлал нь хүний ур ухаанаар бус харин тэнгэрээс эрч хүчтэйгээр тархан ирсэн тухай бичдэг. </a:t>
            </a:r>
          </a:p>
        </p:txBody>
      </p:sp>
      <p:sp>
        <p:nvSpPr>
          <p:cNvPr id="37893" name="Text Box 1029"/>
          <p:cNvSpPr txBox="1">
            <a:spLocks noChangeArrowheads="1"/>
          </p:cNvSpPr>
          <p:nvPr/>
        </p:nvSpPr>
        <p:spPr bwMode="auto">
          <a:xfrm>
            <a:off x="3124200" y="501650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663300"/>
                </a:solidFill>
                <a:latin typeface="Arial" charset="0"/>
              </a:rPr>
              <a:t>Үйл явц</a:t>
            </a:r>
            <a:endParaRPr lang="en-GB" sz="4000" b="1" u="sng">
              <a:solidFill>
                <a:srgbClr val="66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bldLvl="2" autoUpdateAnimBg="0"/>
      <p:bldP spid="37893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1206</Words>
  <Application>Microsoft Macintosh PowerPoint</Application>
  <PresentationFormat>On-screen Show (4:3)</PresentationFormat>
  <Paragraphs>227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Times New Roman</vt:lpstr>
      <vt:lpstr>Arial</vt:lpstr>
      <vt:lpstr>ＭＳ Ｐゴシック</vt:lpstr>
      <vt:lpstr>Helvetica</vt:lpstr>
      <vt:lpstr>Osaka</vt:lpstr>
      <vt:lpstr>Wingdings</vt:lpstr>
      <vt:lpstr>SimSun</vt:lpstr>
      <vt:lpstr>Arial Narrow</vt:lpstr>
      <vt:lpstr>Aril</vt:lpstr>
      <vt:lpstr>Arail</vt:lpstr>
      <vt:lpstr>GungsuhChe</vt:lpstr>
      <vt:lpstr>Default Design</vt:lpstr>
      <vt:lpstr>1_Default Design</vt:lpstr>
      <vt:lpstr>Bar Code</vt:lpstr>
      <vt:lpstr>1_Bar Code</vt:lpstr>
      <vt:lpstr>Strategic</vt:lpstr>
      <vt:lpstr>1_Strategic</vt:lpstr>
      <vt:lpstr>Orbit</vt:lpstr>
      <vt:lpstr>Элч нарын ҮЙЛС</vt:lpstr>
      <vt:lpstr>Шинэ Гэрээний тойм (түүх)</vt:lpstr>
      <vt:lpstr>Гарчиг</vt:lpstr>
      <vt:lpstr>Лук хэн байв?</vt:lpstr>
      <vt:lpstr>Лук хэн байв?</vt:lpstr>
      <vt:lpstr>PowerPoint Presentation</vt:lpstr>
      <vt:lpstr>Лук, Үйлс хоёрыг харьцуулвал</vt:lpstr>
      <vt:lpstr>PowerPoint Presentation</vt:lpstr>
      <vt:lpstr>PowerPoint Presentation</vt:lpstr>
      <vt:lpstr>PowerPoint Presentation</vt:lpstr>
      <vt:lpstr>Түлхүүр ишлэл</vt:lpstr>
      <vt:lpstr>PowerPoint Presentation</vt:lpstr>
      <vt:lpstr>PowerPoint Presentation</vt:lpstr>
      <vt:lpstr>Дүгнэлт, хэрэгжүүлэлт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Шинэ Гэрээний Тойм Монголоор • BibleStudyDownloads.org</vt:lpstr>
      <vt:lpstr>Black</vt:lpstr>
    </vt:vector>
  </TitlesOfParts>
  <Company>NIL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</dc:creator>
  <cp:lastModifiedBy>Rick Griffith</cp:lastModifiedBy>
  <cp:revision>95</cp:revision>
  <dcterms:created xsi:type="dcterms:W3CDTF">2012-05-04T00:46:37Z</dcterms:created>
  <dcterms:modified xsi:type="dcterms:W3CDTF">2016-02-13T07:23:33Z</dcterms:modified>
</cp:coreProperties>
</file>