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52" r:id="rId2"/>
    <p:sldId id="400" r:id="rId3"/>
    <p:sldId id="612" r:id="rId4"/>
    <p:sldId id="402" r:id="rId5"/>
    <p:sldId id="520" r:id="rId6"/>
    <p:sldId id="622" r:id="rId7"/>
    <p:sldId id="621" r:id="rId8"/>
    <p:sldId id="632" r:id="rId9"/>
    <p:sldId id="631" r:id="rId10"/>
    <p:sldId id="587" r:id="rId11"/>
    <p:sldId id="634" r:id="rId12"/>
    <p:sldId id="669" r:id="rId13"/>
    <p:sldId id="638" r:id="rId14"/>
    <p:sldId id="408" r:id="rId15"/>
    <p:sldId id="674" r:id="rId16"/>
    <p:sldId id="673" r:id="rId17"/>
    <p:sldId id="630" r:id="rId18"/>
    <p:sldId id="650" r:id="rId19"/>
    <p:sldId id="647" r:id="rId20"/>
    <p:sldId id="521" r:id="rId21"/>
    <p:sldId id="637" r:id="rId22"/>
    <p:sldId id="524" r:id="rId23"/>
    <p:sldId id="527" r:id="rId24"/>
    <p:sldId id="526" r:id="rId25"/>
    <p:sldId id="410" r:id="rId26"/>
    <p:sldId id="411" r:id="rId27"/>
    <p:sldId id="643" r:id="rId28"/>
    <p:sldId id="642" r:id="rId29"/>
    <p:sldId id="440" r:id="rId30"/>
    <p:sldId id="670" r:id="rId31"/>
    <p:sldId id="648" r:id="rId32"/>
    <p:sldId id="646" r:id="rId33"/>
    <p:sldId id="668" r:id="rId34"/>
    <p:sldId id="64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011A5F"/>
    <a:srgbClr val="FF0000"/>
    <a:srgbClr val="33CC33"/>
    <a:srgbClr val="FA4E19"/>
    <a:srgbClr val="187534"/>
    <a:srgbClr val="FFFF00"/>
    <a:srgbClr val="023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928" y="-112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4080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2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A86CC274-6B1F-A04B-94ED-75B4B63BC39D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97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E50A0FE1-7FDD-FB46-B108-DC8D01644EBE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84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5091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3030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235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2674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01408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3945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908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084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20207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63236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1291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7" Type="http://schemas.openxmlformats.org/officeDocument/2006/relationships/image" Target="../media/image41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3.jpeg"/><Relationship Id="rId5" Type="http://schemas.openxmlformats.org/officeDocument/2006/relationships/image" Target="../media/image41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41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6.jpeg"/><Relationship Id="rId5" Type="http://schemas.openxmlformats.org/officeDocument/2006/relationships/image" Target="../media/image41.jpeg"/><Relationship Id="rId6" Type="http://schemas.openxmlformats.org/officeDocument/2006/relationships/image" Target="../media/image57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41.jpeg"/><Relationship Id="rId5" Type="http://schemas.openxmlformats.org/officeDocument/2006/relationships/image" Target="../media/image60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6" Type="http://schemas.openxmlformats.org/officeDocument/2006/relationships/image" Target="../media/image4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30" Type="http://schemas.openxmlformats.org/officeDocument/2006/relationships/image" Target="../media/image35.png"/><Relationship Id="rId31" Type="http://schemas.openxmlformats.org/officeDocument/2006/relationships/image" Target="../media/image66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Relationship Id="rId3" Type="http://schemas.openxmlformats.org/officeDocument/2006/relationships/image" Target="../media/image6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%5C%20HD-G4%5CDesktop%20Folder%5CTBB%20PPT%208.0S%5C8.0S.03f-JESUS-%2094%23-1,1,PowerPoint%20Presentatio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Relationship Id="rId25" Type="http://schemas.openxmlformats.org/officeDocument/2006/relationships/image" Target="../media/image32.png"/><Relationship Id="rId26" Type="http://schemas.openxmlformats.org/officeDocument/2006/relationships/image" Target="../media/image33.png"/><Relationship Id="rId27" Type="http://schemas.openxmlformats.org/officeDocument/2006/relationships/image" Target="../media/image34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809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460586" name="Rectangle 810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87" name="Rectangle 811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460588" name="AutoShape 812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89" name="Rectangle 813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0" name="AutoShape 814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1" name="Line 815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2" name="Line 816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3" name="Line 817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4" name="Line 818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5" name="Line 819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6" name="Rectangle 820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460597" name="Line 821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598" name="Rectangle 822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460599" name="Rectangle 823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460600" name="Rectangle 824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460601" name="Rectangle 825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460602" name="Rectangle 826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460603" name="Rectangle 827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  <p:sp>
        <p:nvSpPr>
          <p:cNvPr id="460035" name="Rectangle 25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01</a:t>
            </a:r>
          </a:p>
        </p:txBody>
      </p:sp>
      <p:sp>
        <p:nvSpPr>
          <p:cNvPr id="460092" name="Text Box 31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460325" name="Text Box 549"/>
          <p:cNvSpPr txBox="1">
            <a:spLocks noChangeArrowheads="1"/>
          </p:cNvSpPr>
          <p:nvPr/>
        </p:nvSpPr>
        <p:spPr bwMode="auto">
          <a:xfrm>
            <a:off x="1924050" y="-22225"/>
            <a:ext cx="1552575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Эхлэл – Естер</a:t>
            </a:r>
          </a:p>
        </p:txBody>
      </p:sp>
      <p:grpSp>
        <p:nvGrpSpPr>
          <p:cNvPr id="4101" name="Group 550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60327" name="Rectangle 551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60328" name="Line 552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29" name="Rectangle 553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102" name="Group 554"/>
          <p:cNvGrpSpPr>
            <a:grpSpLocks/>
          </p:cNvGrpSpPr>
          <p:nvPr/>
        </p:nvGrpSpPr>
        <p:grpSpPr bwMode="auto">
          <a:xfrm>
            <a:off x="6643688" y="1265238"/>
            <a:ext cx="1141412" cy="1851025"/>
            <a:chOff x="4095" y="796"/>
            <a:chExt cx="719" cy="1166"/>
          </a:xfrm>
        </p:grpSpPr>
        <p:sp>
          <p:nvSpPr>
            <p:cNvPr id="460331" name="AutoShape 555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2" name="Rectangle 556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3" name="AutoShape 557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4" name="Line 558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5" name="Line 559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6" name="Line 560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37" name="Rectangle 561"/>
            <p:cNvSpPr>
              <a:spLocks noChangeArrowheads="1"/>
            </p:cNvSpPr>
            <p:nvPr/>
          </p:nvSpPr>
          <p:spPr bwMode="auto">
            <a:xfrm>
              <a:off x="4095" y="1008"/>
              <a:ext cx="7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460338" name="Rectangle 562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460339" name="Rectangle 563"/>
            <p:cNvSpPr>
              <a:spLocks noChangeArrowheads="1"/>
            </p:cNvSpPr>
            <p:nvPr/>
          </p:nvSpPr>
          <p:spPr bwMode="auto">
            <a:xfrm>
              <a:off x="4144" y="1572"/>
              <a:ext cx="53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40" name="Rectangle 564"/>
            <p:cNvSpPr>
              <a:spLocks noChangeArrowheads="1"/>
            </p:cNvSpPr>
            <p:nvPr/>
          </p:nvSpPr>
          <p:spPr bwMode="auto">
            <a:xfrm>
              <a:off x="4151" y="1682"/>
              <a:ext cx="5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200           350</a:t>
              </a:r>
            </a:p>
          </p:txBody>
        </p:sp>
        <p:sp>
          <p:nvSpPr>
            <p:cNvPr id="460341" name="Rectangle 565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42" name="Line 566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43" name="Rectangle 567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44" name="Line 568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45" name="Line 569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46" name="Rectangle 570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460347" name="Line 571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48" name="Rectangle 572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49" name="Line 573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0" name="Line 574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1" name="Line 575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2" name="Rectangle 576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460353" name="Line 577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4" name="Line 578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5" name="Line 579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6" name="Rectangle 580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4103" name="Group 581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460358" name="AutoShape 582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59" name="Rectangle 583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0" name="AutoShape 584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1" name="Line 585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2" name="Line 586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3" name="Rectangle 587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460364" name="Rectangle 588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65" name="Rectangle 589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4104" name="Group 590"/>
          <p:cNvGrpSpPr>
            <a:grpSpLocks/>
          </p:cNvGrpSpPr>
          <p:nvPr/>
        </p:nvGrpSpPr>
        <p:grpSpPr bwMode="auto">
          <a:xfrm>
            <a:off x="6743700" y="4414838"/>
            <a:ext cx="952500" cy="527050"/>
            <a:chOff x="4152" y="2783"/>
            <a:chExt cx="600" cy="332"/>
          </a:xfrm>
        </p:grpSpPr>
        <p:sp>
          <p:nvSpPr>
            <p:cNvPr id="460367" name="AutoShape 59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8" name="Rectangle 59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69" name="AutoShape 59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60370" name="Rectangle 594"/>
          <p:cNvSpPr>
            <a:spLocks noChangeArrowheads="1"/>
          </p:cNvSpPr>
          <p:nvPr/>
        </p:nvSpPr>
        <p:spPr bwMode="auto">
          <a:xfrm>
            <a:off x="7421563" y="43275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460371" name="Rectangle 595"/>
          <p:cNvSpPr>
            <a:spLocks noChangeArrowheads="1"/>
          </p:cNvSpPr>
          <p:nvPr/>
        </p:nvSpPr>
        <p:spPr bwMode="auto">
          <a:xfrm>
            <a:off x="7415213" y="12160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sp>
        <p:nvSpPr>
          <p:cNvPr id="460372" name="Rectangle 596"/>
          <p:cNvSpPr>
            <a:spLocks noChangeArrowheads="1"/>
          </p:cNvSpPr>
          <p:nvPr/>
        </p:nvSpPr>
        <p:spPr bwMode="auto">
          <a:xfrm>
            <a:off x="6689725" y="4392613"/>
            <a:ext cx="855663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mn-MN" sz="700">
                <a:solidFill>
                  <a:srgbClr val="000000"/>
                </a:solidFill>
                <a:latin typeface="Times New Roman" charset="0"/>
                <a:cs typeface="+mn-cs"/>
              </a:rPr>
              <a:t>ЧИМЭЭГҮЙ</a:t>
            </a:r>
            <a:r>
              <a:rPr lang="en-US" sz="700">
                <a:solidFill>
                  <a:srgbClr val="000000"/>
                </a:solidFill>
                <a:latin typeface="Times New Roman" charset="0"/>
                <a:cs typeface="+mn-cs"/>
              </a:rPr>
              <a:t> ҮЕ</a:t>
            </a:r>
          </a:p>
        </p:txBody>
      </p:sp>
      <p:grpSp>
        <p:nvGrpSpPr>
          <p:cNvPr id="4108" name="Group 597"/>
          <p:cNvGrpSpPr>
            <a:grpSpLocks/>
          </p:cNvGrpSpPr>
          <p:nvPr/>
        </p:nvGrpSpPr>
        <p:grpSpPr bwMode="auto">
          <a:xfrm>
            <a:off x="6756400" y="5099050"/>
            <a:ext cx="954088" cy="1244600"/>
            <a:chOff x="4256" y="3212"/>
            <a:chExt cx="601" cy="784"/>
          </a:xfrm>
        </p:grpSpPr>
        <p:sp>
          <p:nvSpPr>
            <p:cNvPr id="460374" name="AutoShape 598"/>
            <p:cNvSpPr>
              <a:spLocks noChangeArrowheads="1"/>
            </p:cNvSpPr>
            <p:nvPr/>
          </p:nvSpPr>
          <p:spPr bwMode="auto">
            <a:xfrm>
              <a:off x="4256" y="3217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75" name="Freeform 599"/>
            <p:cNvSpPr>
              <a:spLocks/>
            </p:cNvSpPr>
            <p:nvPr/>
          </p:nvSpPr>
          <p:spPr bwMode="auto">
            <a:xfrm>
              <a:off x="4719" y="327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76" name="Rectangle 600"/>
            <p:cNvSpPr>
              <a:spLocks noChangeArrowheads="1"/>
            </p:cNvSpPr>
            <p:nvPr/>
          </p:nvSpPr>
          <p:spPr bwMode="auto">
            <a:xfrm>
              <a:off x="4257" y="3348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77" name="AutoShape 601"/>
            <p:cNvSpPr>
              <a:spLocks noChangeArrowheads="1"/>
            </p:cNvSpPr>
            <p:nvPr/>
          </p:nvSpPr>
          <p:spPr bwMode="auto">
            <a:xfrm>
              <a:off x="4267" y="3245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78" name="Rectangle 602"/>
            <p:cNvSpPr>
              <a:spLocks noChangeArrowheads="1"/>
            </p:cNvSpPr>
            <p:nvPr/>
          </p:nvSpPr>
          <p:spPr bwMode="auto">
            <a:xfrm>
              <a:off x="4260" y="3212"/>
              <a:ext cx="38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200">
                  <a:solidFill>
                    <a:srgbClr val="000000"/>
                  </a:solidFill>
                  <a:latin typeface="Times New Roman" charset="0"/>
                  <a:cs typeface="+mn-cs"/>
                </a:rPr>
                <a:t>ЕСҮС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379" name="Line 603"/>
            <p:cNvSpPr>
              <a:spLocks noChangeShapeType="1"/>
            </p:cNvSpPr>
            <p:nvPr/>
          </p:nvSpPr>
          <p:spPr bwMode="auto">
            <a:xfrm>
              <a:off x="4286" y="342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0" name="Line 604"/>
            <p:cNvSpPr>
              <a:spLocks noChangeShapeType="1"/>
            </p:cNvSpPr>
            <p:nvPr/>
          </p:nvSpPr>
          <p:spPr bwMode="auto">
            <a:xfrm>
              <a:off x="4297" y="370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1" name="Line 605"/>
            <p:cNvSpPr>
              <a:spLocks noChangeShapeType="1"/>
            </p:cNvSpPr>
            <p:nvPr/>
          </p:nvSpPr>
          <p:spPr bwMode="auto">
            <a:xfrm>
              <a:off x="4291" y="387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2" name="Line 606"/>
            <p:cNvSpPr>
              <a:spLocks noChangeShapeType="1"/>
            </p:cNvSpPr>
            <p:nvPr/>
          </p:nvSpPr>
          <p:spPr bwMode="auto">
            <a:xfrm flipV="1">
              <a:off x="4291" y="396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3" name="Line 607"/>
            <p:cNvSpPr>
              <a:spLocks noChangeShapeType="1"/>
            </p:cNvSpPr>
            <p:nvPr/>
          </p:nvSpPr>
          <p:spPr bwMode="auto">
            <a:xfrm>
              <a:off x="4295" y="3790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4" name="Line 608"/>
            <p:cNvSpPr>
              <a:spLocks noChangeShapeType="1"/>
            </p:cNvSpPr>
            <p:nvPr/>
          </p:nvSpPr>
          <p:spPr bwMode="auto">
            <a:xfrm>
              <a:off x="4297" y="361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385" name="Line 609"/>
            <p:cNvSpPr>
              <a:spLocks noChangeShapeType="1"/>
            </p:cNvSpPr>
            <p:nvPr/>
          </p:nvSpPr>
          <p:spPr bwMode="auto">
            <a:xfrm>
              <a:off x="4281" y="352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60386" name="Line 610"/>
          <p:cNvSpPr>
            <a:spLocks noChangeShapeType="1"/>
          </p:cNvSpPr>
          <p:nvPr/>
        </p:nvSpPr>
        <p:spPr bwMode="auto">
          <a:xfrm>
            <a:off x="6799263" y="4870450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387" name="Line 611"/>
          <p:cNvSpPr>
            <a:spLocks noChangeShapeType="1"/>
          </p:cNvSpPr>
          <p:nvPr/>
        </p:nvSpPr>
        <p:spPr bwMode="auto">
          <a:xfrm>
            <a:off x="6799263" y="4718050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388" name="Text Box 612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460389" name="Text Box 613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460390" name="Text Box 614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4114" name="Group 634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460411" name="Freeform 635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2" name="Rectangle 636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3" name="Freeform 637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4" name="AutoShape 638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5" name="Rectangle 639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6" name="Rectangle 640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7" name="AutoShape 641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8" name="Line 642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19" name="Line 643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20" name="Rectangle 644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21" name="Rectangle 645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460422" name="Rectangle 646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460423" name="Rectangle 647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4115" name="Group 648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460425" name="Freeform 649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26" name="AutoShape 650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27" name="Rectangle 651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28" name="AutoShape 652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29" name="Line 653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30" name="Line 654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31" name="Rectangle 655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32" name="Rectangle 656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33" name="Rectangle 657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460434" name="Rectangle 658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460435" name="Rectangle 659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36" name="Rectangle 660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460437" name="Rectangle 661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38" name="Line 662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39" name="Line 663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40" name="Line 664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60441" name="Rectangle 665"/>
          <p:cNvSpPr>
            <a:spLocks noChangeArrowheads="1"/>
          </p:cNvSpPr>
          <p:nvPr/>
        </p:nvSpPr>
        <p:spPr bwMode="auto">
          <a:xfrm>
            <a:off x="5053013" y="19653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460442" name="Rectangle 666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grpSp>
        <p:nvGrpSpPr>
          <p:cNvPr id="4118" name="Group 667"/>
          <p:cNvGrpSpPr>
            <a:grpSpLocks/>
          </p:cNvGrpSpPr>
          <p:nvPr/>
        </p:nvGrpSpPr>
        <p:grpSpPr bwMode="auto">
          <a:xfrm>
            <a:off x="833438" y="2439988"/>
            <a:ext cx="2746375" cy="1974850"/>
            <a:chOff x="525" y="1537"/>
            <a:chExt cx="1730" cy="1244"/>
          </a:xfrm>
        </p:grpSpPr>
        <p:sp>
          <p:nvSpPr>
            <p:cNvPr id="460444" name="Rectangle 668"/>
            <p:cNvSpPr>
              <a:spLocks noChangeArrowheads="1"/>
            </p:cNvSpPr>
            <p:nvPr/>
          </p:nvSpPr>
          <p:spPr bwMode="auto">
            <a:xfrm>
              <a:off x="556" y="1537"/>
              <a:ext cx="1582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7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Ч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Е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460445" name="Rectangle 669"/>
            <p:cNvSpPr>
              <a:spLocks noChangeArrowheads="1"/>
            </p:cNvSpPr>
            <p:nvPr/>
          </p:nvSpPr>
          <p:spPr bwMode="auto">
            <a:xfrm>
              <a:off x="525" y="2207"/>
              <a:ext cx="1730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0">
                  <a:solidFill>
                    <a:srgbClr val="00FF00"/>
                  </a:solidFill>
                  <a:latin typeface="Times New Roman" charset="0"/>
                  <a:cs typeface="+mn-cs"/>
                </a:rPr>
                <a:t>7 = 4 + 3</a:t>
              </a:r>
              <a:r>
                <a:rPr lang="en-US" sz="5400" b="0">
                  <a:solidFill>
                    <a:srgbClr val="00FF00"/>
                  </a:solidFill>
                  <a:latin typeface="Times" charset="0"/>
                  <a:cs typeface="+mn-cs"/>
                </a:rPr>
                <a:t> </a:t>
              </a:r>
            </a:p>
          </p:txBody>
        </p:sp>
      </p:grpSp>
      <p:sp>
        <p:nvSpPr>
          <p:cNvPr id="460446" name="Text Box 670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4120" name="Group 671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4220" name="Group 672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460449" name="AutoShape 673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0450" name="Rectangle 674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0451" name="AutoShape 675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60452" name="Line 676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3" name="Line 677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4" name="Line 678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5" name="Line 679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6" name="Line 680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7" name="Line 681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58" name="Rectangle 682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59" name="Rectangle 683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60" name="Rectangle 684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460461" name="Rectangle 685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460462" name="Rectangle 686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63" name="Rectangle 687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64" name="Rectangle 688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65" name="Rectangle 689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66" name="Line 690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60467" name="Text Box 691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4122" name="Group 692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460469" name="Freeform 693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0" name="Rectangle 694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1" name="Freeform 695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2" name="AutoShape 696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3" name="Rectangle 697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4" name="Rectangle 698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5" name="AutoShape 699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6" name="Line 700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7" name="Line 701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78" name="Rectangle 702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460479" name="Rectangle 703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" charset="0"/>
                  <a:cs typeface="+mn-cs"/>
                </a:rPr>
                <a:t>Иерихо/Аи</a:t>
              </a:r>
            </a:p>
          </p:txBody>
        </p:sp>
        <p:sp>
          <p:nvSpPr>
            <p:cNvPr id="460480" name="Rectangle 704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4123" name="Group 705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460482" name="Rectangle 706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100 Years / 50,000</a:t>
              </a:r>
            </a:p>
          </p:txBody>
        </p:sp>
        <p:sp>
          <p:nvSpPr>
            <p:cNvPr id="460483" name="Rectangle 707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100 Years / 50,000</a:t>
              </a:r>
            </a:p>
          </p:txBody>
        </p:sp>
        <p:sp>
          <p:nvSpPr>
            <p:cNvPr id="460484" name="Freeform 708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85" name="Freeform 709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86" name="AutoShape 710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87" name="Rectangle 711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88" name="Line 712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89" name="Line 713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90" name="Rectangle 714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91" name="Line 715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92" name="Line 716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93" name="Rectangle 717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94" name="Rectangle 718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95" name="Rectangle 719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60496" name="Rectangle 720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97" name="Rectangle 721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498" name="Rectangle 722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4124" name="Group 744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4139" name="Group 745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4179" name="Group 74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181" name="Group 74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187" name="Group 74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525" name="Freeform 74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60526" name="Freeform 75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60527" name="Picture 751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528" name="Freeform 752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29" name="Freeform 753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30" name="Freeform 754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31" name="Freeform 755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32" name="Freeform 756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60533" name="Rectangle 75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4140" name="Group 758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4167" name="Group 75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169" name="Group 76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175" name="Group 76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538" name="Freeform 76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60539" name="Freeform 76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60540" name="Picture 764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541" name="Freeform 76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42" name="Freeform 76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43" name="Freeform 76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44" name="Freeform 76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45" name="Freeform 76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60546" name="Rectangle 77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4141" name="Group 771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4155" name="Group 77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157" name="Group 77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163" name="Group 77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551" name="Freeform 77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60552" name="Freeform 77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60553" name="Picture 777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554" name="Freeform 77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55" name="Freeform 77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56" name="Freeform 78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57" name="Freeform 78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58" name="Freeform 78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60559" name="Rectangle 78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4142" name="Group 784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143" name="Group 78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145" name="Group 78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151" name="Group 78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564" name="Freeform 78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60565" name="Freeform 78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60566" name="Picture 790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567" name="Freeform 79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68" name="Freeform 79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69" name="Freeform 79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70" name="Freeform 79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0571" name="Freeform 79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60572" name="Rectangle 79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sp>
        <p:nvSpPr>
          <p:cNvPr id="459969" name="Line 193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9997" name="Freeform 221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2" name="Rectangle 246"/>
          <p:cNvSpPr>
            <a:spLocks noChangeArrowheads="1"/>
          </p:cNvSpPr>
          <p:nvPr/>
        </p:nvSpPr>
        <p:spPr bwMode="auto">
          <a:xfrm>
            <a:off x="6659563" y="422275"/>
            <a:ext cx="1625600" cy="38909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7" name="Oval 251"/>
          <p:cNvSpPr>
            <a:spLocks noChangeArrowheads="1"/>
          </p:cNvSpPr>
          <p:nvPr/>
        </p:nvSpPr>
        <p:spPr bwMode="auto">
          <a:xfrm>
            <a:off x="5180013" y="21082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8" name="Oval 252"/>
          <p:cNvSpPr>
            <a:spLocks noChangeArrowheads="1"/>
          </p:cNvSpPr>
          <p:nvPr/>
        </p:nvSpPr>
        <p:spPr bwMode="auto">
          <a:xfrm>
            <a:off x="5192713" y="51181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9" name="Oval 253"/>
          <p:cNvSpPr>
            <a:spLocks noChangeArrowheads="1"/>
          </p:cNvSpPr>
          <p:nvPr/>
        </p:nvSpPr>
        <p:spPr bwMode="auto">
          <a:xfrm>
            <a:off x="7542213" y="12446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30" name="Oval 254"/>
          <p:cNvSpPr>
            <a:spLocks noChangeArrowheads="1"/>
          </p:cNvSpPr>
          <p:nvPr/>
        </p:nvSpPr>
        <p:spPr bwMode="auto">
          <a:xfrm>
            <a:off x="7554913" y="20574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31" name="Text Box 255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60032" name="Text Box 256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60033" name="Text Box 257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60034" name="Text Box 258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60091" name="AutoShape 315"/>
          <p:cNvSpPr>
            <a:spLocks noChangeArrowheads="1"/>
          </p:cNvSpPr>
          <p:nvPr/>
        </p:nvSpPr>
        <p:spPr bwMode="auto">
          <a:xfrm>
            <a:off x="5899150" y="4287838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0" name="Rectangle 244"/>
          <p:cNvSpPr>
            <a:spLocks noChangeArrowheads="1"/>
          </p:cNvSpPr>
          <p:nvPr/>
        </p:nvSpPr>
        <p:spPr bwMode="auto">
          <a:xfrm>
            <a:off x="4200525" y="450850"/>
            <a:ext cx="1625600" cy="148748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021" name="Rectangle 245"/>
          <p:cNvSpPr>
            <a:spLocks noChangeArrowheads="1"/>
          </p:cNvSpPr>
          <p:nvPr/>
        </p:nvSpPr>
        <p:spPr bwMode="auto">
          <a:xfrm>
            <a:off x="4197350" y="1985963"/>
            <a:ext cx="1625600" cy="445611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  <p:bldP spid="460020" grpId="0" animBg="1"/>
      <p:bldP spid="4600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/>
          <p:cNvGrpSpPr>
            <a:grpSpLocks/>
          </p:cNvGrpSpPr>
          <p:nvPr/>
        </p:nvGrpSpPr>
        <p:grpSpPr bwMode="auto">
          <a:xfrm>
            <a:off x="5951538" y="925513"/>
            <a:ext cx="2949575" cy="2160587"/>
            <a:chOff x="3749" y="583"/>
            <a:chExt cx="1858" cy="1361"/>
          </a:xfrm>
        </p:grpSpPr>
        <p:pic>
          <p:nvPicPr>
            <p:cNvPr id="368685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/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Коринт</a:t>
              </a:r>
              <a:endParaRPr lang="en-US">
                <a:solidFill>
                  <a:srgbClr val="FAFCFF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368688" name="Group 48"/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accent2"/>
                  </a:solidFill>
                  <a:latin typeface="Times New Roman" charset="0"/>
                  <a:cs typeface="+mn-cs"/>
                </a:rPr>
                <a:t>Афин</a:t>
              </a:r>
              <a:r>
                <a:rPr lang="en-US" sz="2000">
                  <a:solidFill>
                    <a:schemeClr val="accent2"/>
                  </a:solidFill>
                  <a:latin typeface="Times New Roman" charset="0"/>
                  <a:cs typeface="+mn-cs"/>
                </a:rPr>
                <a:t>: Акрополис ба Афина дагинанд зориулсан дуган</a:t>
              </a: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941513" y="23813"/>
            <a:ext cx="13985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17:16-34; 18</a:t>
            </a:r>
          </a:p>
        </p:txBody>
      </p:sp>
      <p:grpSp>
        <p:nvGrpSpPr>
          <p:cNvPr id="13318" name="Group 50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368691" name="Rectangle 51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368692" name="Line 52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693" name="Rectangle 53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8694" name="Rectangle 5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3320" name="Group 55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368696" name="AutoShape 56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697" name="Rectangle 57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698" name="AutoShape 58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699" name="Line 59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700" name="Line 60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8701" name="Rectangle 61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368702" name="Rectangle 62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94"/>
          <p:cNvGrpSpPr>
            <a:grpSpLocks/>
          </p:cNvGrpSpPr>
          <p:nvPr/>
        </p:nvGrpSpPr>
        <p:grpSpPr bwMode="auto">
          <a:xfrm>
            <a:off x="685800" y="585788"/>
            <a:ext cx="7797800" cy="5694362"/>
            <a:chOff x="432" y="369"/>
            <a:chExt cx="4912" cy="3587"/>
          </a:xfrm>
        </p:grpSpPr>
        <p:pic>
          <p:nvPicPr>
            <p:cNvPr id="1435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5" t="8533" r="8066" b="11687"/>
            <a:stretch>
              <a:fillRect/>
            </a:stretch>
          </p:blipFill>
          <p:spPr bwMode="auto">
            <a:xfrm>
              <a:off x="433" y="369"/>
              <a:ext cx="4911" cy="358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8290" name="Text Box 18"/>
            <p:cNvSpPr txBox="1">
              <a:spLocks noChangeArrowheads="1"/>
            </p:cNvSpPr>
            <p:nvPr/>
          </p:nvSpPr>
          <p:spPr bwMode="auto">
            <a:xfrm>
              <a:off x="512" y="3360"/>
              <a:ext cx="122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АФРИК</a:t>
              </a:r>
            </a:p>
          </p:txBody>
        </p:sp>
        <p:sp>
          <p:nvSpPr>
            <p:cNvPr id="438291" name="Text Box 19"/>
            <p:cNvSpPr txBox="1">
              <a:spLocks noChangeArrowheads="1"/>
            </p:cNvSpPr>
            <p:nvPr/>
          </p:nvSpPr>
          <p:spPr bwMode="auto">
            <a:xfrm>
              <a:off x="1888" y="2992"/>
              <a:ext cx="94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АРАБ</a:t>
              </a:r>
            </a:p>
          </p:txBody>
        </p:sp>
        <p:sp>
          <p:nvSpPr>
            <p:cNvPr id="438292" name="Text Box 20"/>
            <p:cNvSpPr txBox="1">
              <a:spLocks noChangeArrowheads="1"/>
            </p:cNvSpPr>
            <p:nvPr/>
          </p:nvSpPr>
          <p:spPr bwMode="auto">
            <a:xfrm>
              <a:off x="3896" y="1440"/>
              <a:ext cx="77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АЗИ</a:t>
              </a:r>
            </a:p>
          </p:txBody>
        </p:sp>
        <p:sp>
          <p:nvSpPr>
            <p:cNvPr id="438294" name="Freeform 22"/>
            <p:cNvSpPr>
              <a:spLocks/>
            </p:cNvSpPr>
            <p:nvPr/>
          </p:nvSpPr>
          <p:spPr bwMode="auto">
            <a:xfrm>
              <a:off x="432" y="600"/>
              <a:ext cx="888" cy="187"/>
            </a:xfrm>
            <a:custGeom>
              <a:avLst/>
              <a:gdLst>
                <a:gd name="T0" fmla="*/ 0 w 888"/>
                <a:gd name="T1" fmla="*/ 160 h 187"/>
                <a:gd name="T2" fmla="*/ 144 w 888"/>
                <a:gd name="T3" fmla="*/ 168 h 187"/>
                <a:gd name="T4" fmla="*/ 192 w 888"/>
                <a:gd name="T5" fmla="*/ 184 h 187"/>
                <a:gd name="T6" fmla="*/ 376 w 888"/>
                <a:gd name="T7" fmla="*/ 168 h 187"/>
                <a:gd name="T8" fmla="*/ 544 w 888"/>
                <a:gd name="T9" fmla="*/ 96 h 187"/>
                <a:gd name="T10" fmla="*/ 640 w 888"/>
                <a:gd name="T11" fmla="*/ 88 h 187"/>
                <a:gd name="T12" fmla="*/ 768 w 888"/>
                <a:gd name="T13" fmla="*/ 8 h 187"/>
                <a:gd name="T14" fmla="*/ 888 w 888"/>
                <a:gd name="T15" fmla="*/ 2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8" h="187">
                  <a:moveTo>
                    <a:pt x="0" y="160"/>
                  </a:moveTo>
                  <a:cubicBezTo>
                    <a:pt x="48" y="162"/>
                    <a:pt x="96" y="162"/>
                    <a:pt x="144" y="168"/>
                  </a:cubicBezTo>
                  <a:cubicBezTo>
                    <a:pt x="160" y="170"/>
                    <a:pt x="192" y="184"/>
                    <a:pt x="192" y="184"/>
                  </a:cubicBezTo>
                  <a:cubicBezTo>
                    <a:pt x="297" y="178"/>
                    <a:pt x="307" y="187"/>
                    <a:pt x="376" y="168"/>
                  </a:cubicBezTo>
                  <a:cubicBezTo>
                    <a:pt x="429" y="152"/>
                    <a:pt x="487" y="100"/>
                    <a:pt x="544" y="96"/>
                  </a:cubicBezTo>
                  <a:cubicBezTo>
                    <a:pt x="576" y="93"/>
                    <a:pt x="608" y="90"/>
                    <a:pt x="640" y="88"/>
                  </a:cubicBezTo>
                  <a:cubicBezTo>
                    <a:pt x="690" y="71"/>
                    <a:pt x="719" y="24"/>
                    <a:pt x="768" y="8"/>
                  </a:cubicBezTo>
                  <a:cubicBezTo>
                    <a:pt x="877" y="16"/>
                    <a:pt x="840" y="0"/>
                    <a:pt x="888" y="24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295" name="Freeform 23"/>
            <p:cNvSpPr>
              <a:spLocks/>
            </p:cNvSpPr>
            <p:nvPr/>
          </p:nvSpPr>
          <p:spPr bwMode="auto">
            <a:xfrm>
              <a:off x="2254" y="1093"/>
              <a:ext cx="807" cy="329"/>
            </a:xfrm>
            <a:custGeom>
              <a:avLst/>
              <a:gdLst>
                <a:gd name="T0" fmla="*/ 0 w 752"/>
                <a:gd name="T1" fmla="*/ 17 h 329"/>
                <a:gd name="T2" fmla="*/ 176 w 752"/>
                <a:gd name="T3" fmla="*/ 33 h 329"/>
                <a:gd name="T4" fmla="*/ 200 w 752"/>
                <a:gd name="T5" fmla="*/ 49 h 329"/>
                <a:gd name="T6" fmla="*/ 304 w 752"/>
                <a:gd name="T7" fmla="*/ 65 h 329"/>
                <a:gd name="T8" fmla="*/ 416 w 752"/>
                <a:gd name="T9" fmla="*/ 161 h 329"/>
                <a:gd name="T10" fmla="*/ 600 w 752"/>
                <a:gd name="T11" fmla="*/ 209 h 329"/>
                <a:gd name="T12" fmla="*/ 752 w 752"/>
                <a:gd name="T13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329">
                  <a:moveTo>
                    <a:pt x="0" y="17"/>
                  </a:moveTo>
                  <a:cubicBezTo>
                    <a:pt x="50" y="0"/>
                    <a:pt x="129" y="1"/>
                    <a:pt x="176" y="33"/>
                  </a:cubicBezTo>
                  <a:cubicBezTo>
                    <a:pt x="184" y="38"/>
                    <a:pt x="190" y="46"/>
                    <a:pt x="200" y="49"/>
                  </a:cubicBezTo>
                  <a:cubicBezTo>
                    <a:pt x="233" y="58"/>
                    <a:pt x="269" y="58"/>
                    <a:pt x="304" y="65"/>
                  </a:cubicBezTo>
                  <a:cubicBezTo>
                    <a:pt x="344" y="92"/>
                    <a:pt x="368" y="145"/>
                    <a:pt x="416" y="161"/>
                  </a:cubicBezTo>
                  <a:cubicBezTo>
                    <a:pt x="478" y="181"/>
                    <a:pt x="535" y="196"/>
                    <a:pt x="600" y="209"/>
                  </a:cubicBezTo>
                  <a:cubicBezTo>
                    <a:pt x="655" y="246"/>
                    <a:pt x="692" y="299"/>
                    <a:pt x="752" y="329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296" name="Freeform 24"/>
            <p:cNvSpPr>
              <a:spLocks/>
            </p:cNvSpPr>
            <p:nvPr/>
          </p:nvSpPr>
          <p:spPr bwMode="auto">
            <a:xfrm>
              <a:off x="3264" y="803"/>
              <a:ext cx="1920" cy="2461"/>
            </a:xfrm>
            <a:custGeom>
              <a:avLst/>
              <a:gdLst>
                <a:gd name="T0" fmla="*/ 0 w 1920"/>
                <a:gd name="T1" fmla="*/ 645 h 2461"/>
                <a:gd name="T2" fmla="*/ 160 w 1920"/>
                <a:gd name="T3" fmla="*/ 645 h 2461"/>
                <a:gd name="T4" fmla="*/ 360 w 1920"/>
                <a:gd name="T5" fmla="*/ 581 h 2461"/>
                <a:gd name="T6" fmla="*/ 392 w 1920"/>
                <a:gd name="T7" fmla="*/ 557 h 2461"/>
                <a:gd name="T8" fmla="*/ 440 w 1920"/>
                <a:gd name="T9" fmla="*/ 525 h 2461"/>
                <a:gd name="T10" fmla="*/ 520 w 1920"/>
                <a:gd name="T11" fmla="*/ 429 h 2461"/>
                <a:gd name="T12" fmla="*/ 576 w 1920"/>
                <a:gd name="T13" fmla="*/ 325 h 2461"/>
                <a:gd name="T14" fmla="*/ 656 w 1920"/>
                <a:gd name="T15" fmla="*/ 205 h 2461"/>
                <a:gd name="T16" fmla="*/ 712 w 1920"/>
                <a:gd name="T17" fmla="*/ 141 h 2461"/>
                <a:gd name="T18" fmla="*/ 744 w 1920"/>
                <a:gd name="T19" fmla="*/ 101 h 2461"/>
                <a:gd name="T20" fmla="*/ 848 w 1920"/>
                <a:gd name="T21" fmla="*/ 29 h 2461"/>
                <a:gd name="T22" fmla="*/ 912 w 1920"/>
                <a:gd name="T23" fmla="*/ 13 h 2461"/>
                <a:gd name="T24" fmla="*/ 1128 w 1920"/>
                <a:gd name="T25" fmla="*/ 29 h 2461"/>
                <a:gd name="T26" fmla="*/ 1232 w 1920"/>
                <a:gd name="T27" fmla="*/ 165 h 2461"/>
                <a:gd name="T28" fmla="*/ 1352 w 1920"/>
                <a:gd name="T29" fmla="*/ 301 h 2461"/>
                <a:gd name="T30" fmla="*/ 1376 w 1920"/>
                <a:gd name="T31" fmla="*/ 325 h 2461"/>
                <a:gd name="T32" fmla="*/ 1592 w 1920"/>
                <a:gd name="T33" fmla="*/ 397 h 2461"/>
                <a:gd name="T34" fmla="*/ 1648 w 1920"/>
                <a:gd name="T35" fmla="*/ 485 h 2461"/>
                <a:gd name="T36" fmla="*/ 1664 w 1920"/>
                <a:gd name="T37" fmla="*/ 573 h 2461"/>
                <a:gd name="T38" fmla="*/ 1696 w 1920"/>
                <a:gd name="T39" fmla="*/ 621 h 2461"/>
                <a:gd name="T40" fmla="*/ 1712 w 1920"/>
                <a:gd name="T41" fmla="*/ 669 h 2461"/>
                <a:gd name="T42" fmla="*/ 1720 w 1920"/>
                <a:gd name="T43" fmla="*/ 885 h 2461"/>
                <a:gd name="T44" fmla="*/ 1776 w 1920"/>
                <a:gd name="T45" fmla="*/ 941 h 2461"/>
                <a:gd name="T46" fmla="*/ 1816 w 1920"/>
                <a:gd name="T47" fmla="*/ 1013 h 2461"/>
                <a:gd name="T48" fmla="*/ 1872 w 1920"/>
                <a:gd name="T49" fmla="*/ 1245 h 2461"/>
                <a:gd name="T50" fmla="*/ 1904 w 1920"/>
                <a:gd name="T51" fmla="*/ 1301 h 2461"/>
                <a:gd name="T52" fmla="*/ 1920 w 1920"/>
                <a:gd name="T53" fmla="*/ 1349 h 2461"/>
                <a:gd name="T54" fmla="*/ 1840 w 1920"/>
                <a:gd name="T55" fmla="*/ 1565 h 2461"/>
                <a:gd name="T56" fmla="*/ 1808 w 1920"/>
                <a:gd name="T57" fmla="*/ 1613 h 2461"/>
                <a:gd name="T58" fmla="*/ 1712 w 1920"/>
                <a:gd name="T59" fmla="*/ 1661 h 2461"/>
                <a:gd name="T60" fmla="*/ 1640 w 1920"/>
                <a:gd name="T61" fmla="*/ 1693 h 2461"/>
                <a:gd name="T62" fmla="*/ 1584 w 1920"/>
                <a:gd name="T63" fmla="*/ 1741 h 2461"/>
                <a:gd name="T64" fmla="*/ 1568 w 1920"/>
                <a:gd name="T65" fmla="*/ 1765 h 2461"/>
                <a:gd name="T66" fmla="*/ 1544 w 1920"/>
                <a:gd name="T67" fmla="*/ 1781 h 2461"/>
                <a:gd name="T68" fmla="*/ 1536 w 1920"/>
                <a:gd name="T69" fmla="*/ 1805 h 2461"/>
                <a:gd name="T70" fmla="*/ 1488 w 1920"/>
                <a:gd name="T71" fmla="*/ 1901 h 2461"/>
                <a:gd name="T72" fmla="*/ 1424 w 1920"/>
                <a:gd name="T73" fmla="*/ 2189 h 2461"/>
                <a:gd name="T74" fmla="*/ 1416 w 1920"/>
                <a:gd name="T75" fmla="*/ 2213 h 2461"/>
                <a:gd name="T76" fmla="*/ 1400 w 1920"/>
                <a:gd name="T77" fmla="*/ 2237 h 2461"/>
                <a:gd name="T78" fmla="*/ 1384 w 1920"/>
                <a:gd name="T79" fmla="*/ 2285 h 2461"/>
                <a:gd name="T80" fmla="*/ 1392 w 1920"/>
                <a:gd name="T81" fmla="*/ 2461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0" h="2461">
                  <a:moveTo>
                    <a:pt x="0" y="645"/>
                  </a:moveTo>
                  <a:cubicBezTo>
                    <a:pt x="93" y="652"/>
                    <a:pt x="80" y="658"/>
                    <a:pt x="160" y="645"/>
                  </a:cubicBezTo>
                  <a:cubicBezTo>
                    <a:pt x="230" y="633"/>
                    <a:pt x="292" y="594"/>
                    <a:pt x="360" y="581"/>
                  </a:cubicBezTo>
                  <a:cubicBezTo>
                    <a:pt x="370" y="573"/>
                    <a:pt x="381" y="564"/>
                    <a:pt x="392" y="557"/>
                  </a:cubicBezTo>
                  <a:cubicBezTo>
                    <a:pt x="407" y="545"/>
                    <a:pt x="440" y="525"/>
                    <a:pt x="440" y="525"/>
                  </a:cubicBezTo>
                  <a:cubicBezTo>
                    <a:pt x="462" y="490"/>
                    <a:pt x="491" y="457"/>
                    <a:pt x="520" y="429"/>
                  </a:cubicBezTo>
                  <a:cubicBezTo>
                    <a:pt x="533" y="389"/>
                    <a:pt x="546" y="354"/>
                    <a:pt x="576" y="325"/>
                  </a:cubicBezTo>
                  <a:cubicBezTo>
                    <a:pt x="592" y="275"/>
                    <a:pt x="625" y="244"/>
                    <a:pt x="656" y="205"/>
                  </a:cubicBezTo>
                  <a:cubicBezTo>
                    <a:pt x="706" y="140"/>
                    <a:pt x="665" y="171"/>
                    <a:pt x="712" y="141"/>
                  </a:cubicBezTo>
                  <a:cubicBezTo>
                    <a:pt x="725" y="99"/>
                    <a:pt x="709" y="131"/>
                    <a:pt x="744" y="101"/>
                  </a:cubicBezTo>
                  <a:cubicBezTo>
                    <a:pt x="788" y="61"/>
                    <a:pt x="793" y="47"/>
                    <a:pt x="848" y="29"/>
                  </a:cubicBezTo>
                  <a:cubicBezTo>
                    <a:pt x="868" y="22"/>
                    <a:pt x="912" y="13"/>
                    <a:pt x="912" y="13"/>
                  </a:cubicBezTo>
                  <a:cubicBezTo>
                    <a:pt x="984" y="16"/>
                    <a:pt x="1061" y="0"/>
                    <a:pt x="1128" y="29"/>
                  </a:cubicBezTo>
                  <a:cubicBezTo>
                    <a:pt x="1184" y="53"/>
                    <a:pt x="1205" y="116"/>
                    <a:pt x="1232" y="165"/>
                  </a:cubicBezTo>
                  <a:cubicBezTo>
                    <a:pt x="1264" y="222"/>
                    <a:pt x="1302" y="259"/>
                    <a:pt x="1352" y="301"/>
                  </a:cubicBezTo>
                  <a:cubicBezTo>
                    <a:pt x="1360" y="308"/>
                    <a:pt x="1366" y="319"/>
                    <a:pt x="1376" y="325"/>
                  </a:cubicBezTo>
                  <a:cubicBezTo>
                    <a:pt x="1443" y="362"/>
                    <a:pt x="1526" y="353"/>
                    <a:pt x="1592" y="397"/>
                  </a:cubicBezTo>
                  <a:cubicBezTo>
                    <a:pt x="1605" y="436"/>
                    <a:pt x="1632" y="437"/>
                    <a:pt x="1648" y="485"/>
                  </a:cubicBezTo>
                  <a:cubicBezTo>
                    <a:pt x="1649" y="498"/>
                    <a:pt x="1652" y="551"/>
                    <a:pt x="1664" y="573"/>
                  </a:cubicBezTo>
                  <a:cubicBezTo>
                    <a:pt x="1673" y="589"/>
                    <a:pt x="1689" y="602"/>
                    <a:pt x="1696" y="621"/>
                  </a:cubicBezTo>
                  <a:cubicBezTo>
                    <a:pt x="1701" y="637"/>
                    <a:pt x="1712" y="669"/>
                    <a:pt x="1712" y="669"/>
                  </a:cubicBezTo>
                  <a:cubicBezTo>
                    <a:pt x="1714" y="741"/>
                    <a:pt x="1715" y="813"/>
                    <a:pt x="1720" y="885"/>
                  </a:cubicBezTo>
                  <a:cubicBezTo>
                    <a:pt x="1721" y="911"/>
                    <a:pt x="1776" y="941"/>
                    <a:pt x="1776" y="941"/>
                  </a:cubicBezTo>
                  <a:cubicBezTo>
                    <a:pt x="1812" y="996"/>
                    <a:pt x="1801" y="970"/>
                    <a:pt x="1816" y="1013"/>
                  </a:cubicBezTo>
                  <a:cubicBezTo>
                    <a:pt x="1822" y="1100"/>
                    <a:pt x="1829" y="1170"/>
                    <a:pt x="1872" y="1245"/>
                  </a:cubicBezTo>
                  <a:cubicBezTo>
                    <a:pt x="1882" y="1263"/>
                    <a:pt x="1895" y="1281"/>
                    <a:pt x="1904" y="1301"/>
                  </a:cubicBezTo>
                  <a:cubicBezTo>
                    <a:pt x="1910" y="1316"/>
                    <a:pt x="1920" y="1349"/>
                    <a:pt x="1920" y="1349"/>
                  </a:cubicBezTo>
                  <a:cubicBezTo>
                    <a:pt x="1909" y="1431"/>
                    <a:pt x="1886" y="1495"/>
                    <a:pt x="1840" y="1565"/>
                  </a:cubicBezTo>
                  <a:cubicBezTo>
                    <a:pt x="1829" y="1581"/>
                    <a:pt x="1826" y="1606"/>
                    <a:pt x="1808" y="1613"/>
                  </a:cubicBezTo>
                  <a:cubicBezTo>
                    <a:pt x="1773" y="1624"/>
                    <a:pt x="1744" y="1646"/>
                    <a:pt x="1712" y="1661"/>
                  </a:cubicBezTo>
                  <a:cubicBezTo>
                    <a:pt x="1670" y="1679"/>
                    <a:pt x="1669" y="1667"/>
                    <a:pt x="1640" y="1693"/>
                  </a:cubicBezTo>
                  <a:cubicBezTo>
                    <a:pt x="1572" y="1751"/>
                    <a:pt x="1639" y="1704"/>
                    <a:pt x="1584" y="1741"/>
                  </a:cubicBezTo>
                  <a:cubicBezTo>
                    <a:pt x="1578" y="1749"/>
                    <a:pt x="1574" y="1758"/>
                    <a:pt x="1568" y="1765"/>
                  </a:cubicBezTo>
                  <a:cubicBezTo>
                    <a:pt x="1561" y="1771"/>
                    <a:pt x="1550" y="1773"/>
                    <a:pt x="1544" y="1781"/>
                  </a:cubicBezTo>
                  <a:cubicBezTo>
                    <a:pt x="1538" y="1787"/>
                    <a:pt x="1539" y="1797"/>
                    <a:pt x="1536" y="1805"/>
                  </a:cubicBezTo>
                  <a:cubicBezTo>
                    <a:pt x="1519" y="1837"/>
                    <a:pt x="1499" y="1866"/>
                    <a:pt x="1488" y="1901"/>
                  </a:cubicBezTo>
                  <a:cubicBezTo>
                    <a:pt x="1483" y="1963"/>
                    <a:pt x="1487" y="2146"/>
                    <a:pt x="1424" y="2189"/>
                  </a:cubicBezTo>
                  <a:cubicBezTo>
                    <a:pt x="1421" y="2197"/>
                    <a:pt x="1419" y="2205"/>
                    <a:pt x="1416" y="2213"/>
                  </a:cubicBezTo>
                  <a:cubicBezTo>
                    <a:pt x="1411" y="2221"/>
                    <a:pt x="1403" y="2228"/>
                    <a:pt x="1400" y="2237"/>
                  </a:cubicBezTo>
                  <a:cubicBezTo>
                    <a:pt x="1393" y="2252"/>
                    <a:pt x="1384" y="2285"/>
                    <a:pt x="1384" y="2285"/>
                  </a:cubicBezTo>
                  <a:cubicBezTo>
                    <a:pt x="1394" y="2407"/>
                    <a:pt x="1392" y="2348"/>
                    <a:pt x="1392" y="2461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297" name="Freeform 25"/>
            <p:cNvSpPr>
              <a:spLocks/>
            </p:cNvSpPr>
            <p:nvPr/>
          </p:nvSpPr>
          <p:spPr bwMode="auto">
            <a:xfrm>
              <a:off x="432" y="2344"/>
              <a:ext cx="1248" cy="1104"/>
            </a:xfrm>
            <a:custGeom>
              <a:avLst/>
              <a:gdLst>
                <a:gd name="T0" fmla="*/ 0 w 1248"/>
                <a:gd name="T1" fmla="*/ 0 h 1104"/>
                <a:gd name="T2" fmla="*/ 72 w 1248"/>
                <a:gd name="T3" fmla="*/ 32 h 1104"/>
                <a:gd name="T4" fmla="*/ 136 w 1248"/>
                <a:gd name="T5" fmla="*/ 96 h 1104"/>
                <a:gd name="T6" fmla="*/ 184 w 1248"/>
                <a:gd name="T7" fmla="*/ 192 h 1104"/>
                <a:gd name="T8" fmla="*/ 216 w 1248"/>
                <a:gd name="T9" fmla="*/ 240 h 1104"/>
                <a:gd name="T10" fmla="*/ 248 w 1248"/>
                <a:gd name="T11" fmla="*/ 312 h 1104"/>
                <a:gd name="T12" fmla="*/ 376 w 1248"/>
                <a:gd name="T13" fmla="*/ 480 h 1104"/>
                <a:gd name="T14" fmla="*/ 408 w 1248"/>
                <a:gd name="T15" fmla="*/ 576 h 1104"/>
                <a:gd name="T16" fmla="*/ 416 w 1248"/>
                <a:gd name="T17" fmla="*/ 600 h 1104"/>
                <a:gd name="T18" fmla="*/ 488 w 1248"/>
                <a:gd name="T19" fmla="*/ 648 h 1104"/>
                <a:gd name="T20" fmla="*/ 512 w 1248"/>
                <a:gd name="T21" fmla="*/ 672 h 1104"/>
                <a:gd name="T22" fmla="*/ 592 w 1248"/>
                <a:gd name="T23" fmla="*/ 712 h 1104"/>
                <a:gd name="T24" fmla="*/ 672 w 1248"/>
                <a:gd name="T25" fmla="*/ 768 h 1104"/>
                <a:gd name="T26" fmla="*/ 816 w 1248"/>
                <a:gd name="T27" fmla="*/ 952 h 1104"/>
                <a:gd name="T28" fmla="*/ 1080 w 1248"/>
                <a:gd name="T29" fmla="*/ 1104 h 1104"/>
                <a:gd name="T30" fmla="*/ 1248 w 1248"/>
                <a:gd name="T31" fmla="*/ 1096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8" h="1104">
                  <a:moveTo>
                    <a:pt x="0" y="0"/>
                  </a:moveTo>
                  <a:cubicBezTo>
                    <a:pt x="34" y="11"/>
                    <a:pt x="46" y="10"/>
                    <a:pt x="72" y="32"/>
                  </a:cubicBezTo>
                  <a:cubicBezTo>
                    <a:pt x="97" y="53"/>
                    <a:pt x="108" y="77"/>
                    <a:pt x="136" y="96"/>
                  </a:cubicBezTo>
                  <a:cubicBezTo>
                    <a:pt x="156" y="126"/>
                    <a:pt x="166" y="160"/>
                    <a:pt x="184" y="192"/>
                  </a:cubicBezTo>
                  <a:cubicBezTo>
                    <a:pt x="193" y="208"/>
                    <a:pt x="209" y="221"/>
                    <a:pt x="216" y="240"/>
                  </a:cubicBezTo>
                  <a:cubicBezTo>
                    <a:pt x="223" y="262"/>
                    <a:pt x="235" y="292"/>
                    <a:pt x="248" y="312"/>
                  </a:cubicBezTo>
                  <a:cubicBezTo>
                    <a:pt x="283" y="364"/>
                    <a:pt x="355" y="418"/>
                    <a:pt x="376" y="480"/>
                  </a:cubicBezTo>
                  <a:cubicBezTo>
                    <a:pt x="386" y="512"/>
                    <a:pt x="397" y="544"/>
                    <a:pt x="408" y="576"/>
                  </a:cubicBezTo>
                  <a:cubicBezTo>
                    <a:pt x="410" y="584"/>
                    <a:pt x="408" y="595"/>
                    <a:pt x="416" y="600"/>
                  </a:cubicBezTo>
                  <a:cubicBezTo>
                    <a:pt x="440" y="616"/>
                    <a:pt x="467" y="627"/>
                    <a:pt x="488" y="648"/>
                  </a:cubicBezTo>
                  <a:cubicBezTo>
                    <a:pt x="496" y="656"/>
                    <a:pt x="502" y="665"/>
                    <a:pt x="512" y="672"/>
                  </a:cubicBezTo>
                  <a:cubicBezTo>
                    <a:pt x="535" y="687"/>
                    <a:pt x="568" y="694"/>
                    <a:pt x="592" y="712"/>
                  </a:cubicBezTo>
                  <a:cubicBezTo>
                    <a:pt x="624" y="736"/>
                    <a:pt x="633" y="755"/>
                    <a:pt x="672" y="768"/>
                  </a:cubicBezTo>
                  <a:cubicBezTo>
                    <a:pt x="712" y="829"/>
                    <a:pt x="753" y="910"/>
                    <a:pt x="816" y="952"/>
                  </a:cubicBezTo>
                  <a:cubicBezTo>
                    <a:pt x="882" y="1052"/>
                    <a:pt x="963" y="1084"/>
                    <a:pt x="1080" y="1104"/>
                  </a:cubicBezTo>
                  <a:cubicBezTo>
                    <a:pt x="1237" y="1095"/>
                    <a:pt x="1181" y="1096"/>
                    <a:pt x="1248" y="1096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298" name="Freeform 26"/>
            <p:cNvSpPr>
              <a:spLocks/>
            </p:cNvSpPr>
            <p:nvPr/>
          </p:nvSpPr>
          <p:spPr bwMode="auto">
            <a:xfrm>
              <a:off x="1440" y="2280"/>
              <a:ext cx="1464" cy="600"/>
            </a:xfrm>
            <a:custGeom>
              <a:avLst/>
              <a:gdLst>
                <a:gd name="T0" fmla="*/ 0 w 1464"/>
                <a:gd name="T1" fmla="*/ 472 h 600"/>
                <a:gd name="T2" fmla="*/ 240 w 1464"/>
                <a:gd name="T3" fmla="*/ 416 h 600"/>
                <a:gd name="T4" fmla="*/ 312 w 1464"/>
                <a:gd name="T5" fmla="*/ 392 h 600"/>
                <a:gd name="T6" fmla="*/ 408 w 1464"/>
                <a:gd name="T7" fmla="*/ 336 h 600"/>
                <a:gd name="T8" fmla="*/ 480 w 1464"/>
                <a:gd name="T9" fmla="*/ 264 h 600"/>
                <a:gd name="T10" fmla="*/ 528 w 1464"/>
                <a:gd name="T11" fmla="*/ 184 h 600"/>
                <a:gd name="T12" fmla="*/ 552 w 1464"/>
                <a:gd name="T13" fmla="*/ 136 h 600"/>
                <a:gd name="T14" fmla="*/ 656 w 1464"/>
                <a:gd name="T15" fmla="*/ 72 h 600"/>
                <a:gd name="T16" fmla="*/ 760 w 1464"/>
                <a:gd name="T17" fmla="*/ 0 h 600"/>
                <a:gd name="T18" fmla="*/ 888 w 1464"/>
                <a:gd name="T19" fmla="*/ 24 h 600"/>
                <a:gd name="T20" fmla="*/ 960 w 1464"/>
                <a:gd name="T21" fmla="*/ 112 h 600"/>
                <a:gd name="T22" fmla="*/ 1112 w 1464"/>
                <a:gd name="T23" fmla="*/ 320 h 600"/>
                <a:gd name="T24" fmla="*/ 1144 w 1464"/>
                <a:gd name="T25" fmla="*/ 360 h 600"/>
                <a:gd name="T26" fmla="*/ 1200 w 1464"/>
                <a:gd name="T27" fmla="*/ 456 h 600"/>
                <a:gd name="T28" fmla="*/ 1320 w 1464"/>
                <a:gd name="T29" fmla="*/ 536 h 600"/>
                <a:gd name="T30" fmla="*/ 1416 w 1464"/>
                <a:gd name="T31" fmla="*/ 584 h 600"/>
                <a:gd name="T32" fmla="*/ 1464 w 1464"/>
                <a:gd name="T33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4" h="600">
                  <a:moveTo>
                    <a:pt x="0" y="472"/>
                  </a:moveTo>
                  <a:cubicBezTo>
                    <a:pt x="77" y="446"/>
                    <a:pt x="161" y="442"/>
                    <a:pt x="240" y="416"/>
                  </a:cubicBezTo>
                  <a:cubicBezTo>
                    <a:pt x="260" y="409"/>
                    <a:pt x="293" y="404"/>
                    <a:pt x="312" y="392"/>
                  </a:cubicBezTo>
                  <a:cubicBezTo>
                    <a:pt x="343" y="370"/>
                    <a:pt x="379" y="364"/>
                    <a:pt x="408" y="336"/>
                  </a:cubicBezTo>
                  <a:cubicBezTo>
                    <a:pt x="433" y="310"/>
                    <a:pt x="450" y="283"/>
                    <a:pt x="480" y="264"/>
                  </a:cubicBezTo>
                  <a:cubicBezTo>
                    <a:pt x="493" y="236"/>
                    <a:pt x="518" y="213"/>
                    <a:pt x="528" y="184"/>
                  </a:cubicBezTo>
                  <a:cubicBezTo>
                    <a:pt x="533" y="166"/>
                    <a:pt x="537" y="148"/>
                    <a:pt x="552" y="136"/>
                  </a:cubicBezTo>
                  <a:cubicBezTo>
                    <a:pt x="583" y="108"/>
                    <a:pt x="624" y="98"/>
                    <a:pt x="656" y="72"/>
                  </a:cubicBezTo>
                  <a:cubicBezTo>
                    <a:pt x="690" y="43"/>
                    <a:pt x="716" y="14"/>
                    <a:pt x="760" y="0"/>
                  </a:cubicBezTo>
                  <a:cubicBezTo>
                    <a:pt x="807" y="5"/>
                    <a:pt x="843" y="9"/>
                    <a:pt x="888" y="24"/>
                  </a:cubicBezTo>
                  <a:cubicBezTo>
                    <a:pt x="899" y="59"/>
                    <a:pt x="936" y="81"/>
                    <a:pt x="960" y="112"/>
                  </a:cubicBezTo>
                  <a:cubicBezTo>
                    <a:pt x="1013" y="180"/>
                    <a:pt x="1037" y="270"/>
                    <a:pt x="1112" y="320"/>
                  </a:cubicBezTo>
                  <a:cubicBezTo>
                    <a:pt x="1132" y="380"/>
                    <a:pt x="1102" y="308"/>
                    <a:pt x="1144" y="360"/>
                  </a:cubicBezTo>
                  <a:cubicBezTo>
                    <a:pt x="1157" y="377"/>
                    <a:pt x="1178" y="441"/>
                    <a:pt x="1200" y="456"/>
                  </a:cubicBezTo>
                  <a:cubicBezTo>
                    <a:pt x="1241" y="483"/>
                    <a:pt x="1275" y="513"/>
                    <a:pt x="1320" y="536"/>
                  </a:cubicBezTo>
                  <a:cubicBezTo>
                    <a:pt x="1351" y="551"/>
                    <a:pt x="1384" y="569"/>
                    <a:pt x="1416" y="584"/>
                  </a:cubicBezTo>
                  <a:cubicBezTo>
                    <a:pt x="1431" y="590"/>
                    <a:pt x="1464" y="600"/>
                    <a:pt x="1464" y="600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64" name="Text Box 92"/>
            <p:cNvSpPr txBox="1">
              <a:spLocks noChangeArrowheads="1"/>
            </p:cNvSpPr>
            <p:nvPr/>
          </p:nvSpPr>
          <p:spPr bwMode="auto">
            <a:xfrm rot="1299097">
              <a:off x="440" y="2046"/>
              <a:ext cx="13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1"/>
                  </a:solidFill>
                  <a:latin typeface="Times New Roman" charset="0"/>
                  <a:cs typeface="+mn-cs"/>
                </a:rPr>
                <a:t>Газрын Дундад Тэнгис</a:t>
              </a:r>
            </a:p>
          </p:txBody>
        </p:sp>
      </p:grp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1031875" y="2184400"/>
            <a:ext cx="6670675" cy="1920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C60C15"/>
                </a:solidFill>
                <a:latin typeface="Times New Roman" charset="0"/>
                <a:cs typeface="+mn-cs"/>
              </a:rPr>
              <a:t> </a:t>
            </a:r>
            <a:r>
              <a:rPr lang="en-US" sz="4000">
                <a:solidFill>
                  <a:srgbClr val="C60C15"/>
                </a:solidFill>
                <a:latin typeface="Times New Roman" charset="0"/>
                <a:cs typeface="+mn-cs"/>
              </a:rPr>
              <a:t>Александрийн             				эзлэн авсан        					газар нутаг</a:t>
            </a: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1933575" y="289560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38367" name="Group 95"/>
          <p:cNvGrpSpPr>
            <a:grpSpLocks/>
          </p:cNvGrpSpPr>
          <p:nvPr/>
        </p:nvGrpSpPr>
        <p:grpSpPr bwMode="auto">
          <a:xfrm>
            <a:off x="1238250" y="3878263"/>
            <a:ext cx="3240088" cy="1630362"/>
            <a:chOff x="780" y="2443"/>
            <a:chExt cx="2041" cy="1027"/>
          </a:xfrm>
        </p:grpSpPr>
        <p:grpSp>
          <p:nvGrpSpPr>
            <p:cNvPr id="14353" name="Group 61"/>
            <p:cNvGrpSpPr>
              <a:grpSpLocks/>
            </p:cNvGrpSpPr>
            <p:nvPr/>
          </p:nvGrpSpPr>
          <p:grpSpPr bwMode="auto">
            <a:xfrm>
              <a:off x="1066" y="2443"/>
              <a:ext cx="210" cy="300"/>
              <a:chOff x="3488" y="2712"/>
              <a:chExt cx="337" cy="300"/>
            </a:xfrm>
          </p:grpSpPr>
          <p:sp>
            <p:nvSpPr>
              <p:cNvPr id="438331" name="Oval 59"/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7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38350" name="Text Box 78"/>
            <p:cNvSpPr txBox="1">
              <a:spLocks noChangeArrowheads="1"/>
            </p:cNvSpPr>
            <p:nvPr/>
          </p:nvSpPr>
          <p:spPr bwMode="auto">
            <a:xfrm>
              <a:off x="780" y="2720"/>
              <a:ext cx="2041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Египетийн Александер</a:t>
              </a:r>
            </a:p>
          </p:txBody>
        </p:sp>
      </p:grp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1839913"/>
            <a:ext cx="2541588" cy="1906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8353" name="Text Box 8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438354" name="Rectangle 8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4345" name="Group 83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38356" name="AutoShape 84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57" name="Rectangle 85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58" name="AutoShape 86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59" name="Line 87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60" name="Line 88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361" name="Rectangle 89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38362" name="Rectangle 90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38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1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90" name="Rectangle 10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pic>
        <p:nvPicPr>
          <p:cNvPr id="15362" name="Picture 1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95" name="Text Box 1071"/>
          <p:cNvSpPr txBox="1">
            <a:spLocks noChangeArrowheads="1"/>
          </p:cNvSpPr>
          <p:nvPr/>
        </p:nvSpPr>
        <p:spPr bwMode="auto">
          <a:xfrm>
            <a:off x="1090613" y="5546725"/>
            <a:ext cx="7158037" cy="5794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Александр хотын алдарт номын сан</a:t>
            </a:r>
          </a:p>
        </p:txBody>
      </p:sp>
      <p:sp>
        <p:nvSpPr>
          <p:cNvPr id="488496" name="Rectangle 107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5365" name="Group 1073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88498" name="AutoShape 1074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499" name="Rectangle 1075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500" name="AutoShape 1076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501" name="Line 1077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502" name="Line 1078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503" name="Rectangle 1079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88504" name="Rectangle 1080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101"/>
          <p:cNvGrpSpPr>
            <a:grpSpLocks/>
          </p:cNvGrpSpPr>
          <p:nvPr/>
        </p:nvGrpSpPr>
        <p:grpSpPr bwMode="auto">
          <a:xfrm>
            <a:off x="838200" y="738188"/>
            <a:ext cx="7797800" cy="5694362"/>
            <a:chOff x="432" y="369"/>
            <a:chExt cx="4912" cy="3587"/>
          </a:xfrm>
        </p:grpSpPr>
        <p:pic>
          <p:nvPicPr>
            <p:cNvPr id="16404" name="Picture 11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5" t="8533" r="8066" b="11687"/>
            <a:stretch>
              <a:fillRect/>
            </a:stretch>
          </p:blipFill>
          <p:spPr bwMode="auto">
            <a:xfrm>
              <a:off x="433" y="369"/>
              <a:ext cx="4911" cy="358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95" name="Text Box 1103"/>
            <p:cNvSpPr txBox="1">
              <a:spLocks noChangeArrowheads="1"/>
            </p:cNvSpPr>
            <p:nvPr/>
          </p:nvSpPr>
          <p:spPr bwMode="auto">
            <a:xfrm>
              <a:off x="512" y="3360"/>
              <a:ext cx="122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АФРИК</a:t>
              </a:r>
            </a:p>
          </p:txBody>
        </p:sp>
        <p:sp>
          <p:nvSpPr>
            <p:cNvPr id="444496" name="Text Box 1104"/>
            <p:cNvSpPr txBox="1">
              <a:spLocks noChangeArrowheads="1"/>
            </p:cNvSpPr>
            <p:nvPr/>
          </p:nvSpPr>
          <p:spPr bwMode="auto">
            <a:xfrm>
              <a:off x="1888" y="2992"/>
              <a:ext cx="94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АРАБ</a:t>
              </a:r>
            </a:p>
          </p:txBody>
        </p:sp>
        <p:sp>
          <p:nvSpPr>
            <p:cNvPr id="444497" name="Text Box 1105"/>
            <p:cNvSpPr txBox="1">
              <a:spLocks noChangeArrowheads="1"/>
            </p:cNvSpPr>
            <p:nvPr/>
          </p:nvSpPr>
          <p:spPr bwMode="auto">
            <a:xfrm>
              <a:off x="3896" y="1440"/>
              <a:ext cx="77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3366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33CC"/>
                  </a:solidFill>
                  <a:latin typeface="Times New Roman" charset="0"/>
                  <a:cs typeface="+mn-cs"/>
                </a:rPr>
                <a:t>АЗИ</a:t>
              </a:r>
            </a:p>
          </p:txBody>
        </p:sp>
        <p:sp>
          <p:nvSpPr>
            <p:cNvPr id="444498" name="Freeform 1106"/>
            <p:cNvSpPr>
              <a:spLocks/>
            </p:cNvSpPr>
            <p:nvPr/>
          </p:nvSpPr>
          <p:spPr bwMode="auto">
            <a:xfrm>
              <a:off x="432" y="600"/>
              <a:ext cx="888" cy="187"/>
            </a:xfrm>
            <a:custGeom>
              <a:avLst/>
              <a:gdLst>
                <a:gd name="T0" fmla="*/ 0 w 888"/>
                <a:gd name="T1" fmla="*/ 160 h 187"/>
                <a:gd name="T2" fmla="*/ 144 w 888"/>
                <a:gd name="T3" fmla="*/ 168 h 187"/>
                <a:gd name="T4" fmla="*/ 192 w 888"/>
                <a:gd name="T5" fmla="*/ 184 h 187"/>
                <a:gd name="T6" fmla="*/ 376 w 888"/>
                <a:gd name="T7" fmla="*/ 168 h 187"/>
                <a:gd name="T8" fmla="*/ 544 w 888"/>
                <a:gd name="T9" fmla="*/ 96 h 187"/>
                <a:gd name="T10" fmla="*/ 640 w 888"/>
                <a:gd name="T11" fmla="*/ 88 h 187"/>
                <a:gd name="T12" fmla="*/ 768 w 888"/>
                <a:gd name="T13" fmla="*/ 8 h 187"/>
                <a:gd name="T14" fmla="*/ 888 w 888"/>
                <a:gd name="T15" fmla="*/ 2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8" h="187">
                  <a:moveTo>
                    <a:pt x="0" y="160"/>
                  </a:moveTo>
                  <a:cubicBezTo>
                    <a:pt x="48" y="162"/>
                    <a:pt x="96" y="162"/>
                    <a:pt x="144" y="168"/>
                  </a:cubicBezTo>
                  <a:cubicBezTo>
                    <a:pt x="160" y="170"/>
                    <a:pt x="192" y="184"/>
                    <a:pt x="192" y="184"/>
                  </a:cubicBezTo>
                  <a:cubicBezTo>
                    <a:pt x="297" y="178"/>
                    <a:pt x="307" y="187"/>
                    <a:pt x="376" y="168"/>
                  </a:cubicBezTo>
                  <a:cubicBezTo>
                    <a:pt x="429" y="152"/>
                    <a:pt x="487" y="100"/>
                    <a:pt x="544" y="96"/>
                  </a:cubicBezTo>
                  <a:cubicBezTo>
                    <a:pt x="576" y="93"/>
                    <a:pt x="608" y="90"/>
                    <a:pt x="640" y="88"/>
                  </a:cubicBezTo>
                  <a:cubicBezTo>
                    <a:pt x="690" y="71"/>
                    <a:pt x="719" y="24"/>
                    <a:pt x="768" y="8"/>
                  </a:cubicBezTo>
                  <a:cubicBezTo>
                    <a:pt x="877" y="16"/>
                    <a:pt x="840" y="0"/>
                    <a:pt x="888" y="24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99" name="Freeform 1107"/>
            <p:cNvSpPr>
              <a:spLocks/>
            </p:cNvSpPr>
            <p:nvPr/>
          </p:nvSpPr>
          <p:spPr bwMode="auto">
            <a:xfrm>
              <a:off x="2254" y="1093"/>
              <a:ext cx="807" cy="329"/>
            </a:xfrm>
            <a:custGeom>
              <a:avLst/>
              <a:gdLst>
                <a:gd name="T0" fmla="*/ 0 w 752"/>
                <a:gd name="T1" fmla="*/ 17 h 329"/>
                <a:gd name="T2" fmla="*/ 176 w 752"/>
                <a:gd name="T3" fmla="*/ 33 h 329"/>
                <a:gd name="T4" fmla="*/ 200 w 752"/>
                <a:gd name="T5" fmla="*/ 49 h 329"/>
                <a:gd name="T6" fmla="*/ 304 w 752"/>
                <a:gd name="T7" fmla="*/ 65 h 329"/>
                <a:gd name="T8" fmla="*/ 416 w 752"/>
                <a:gd name="T9" fmla="*/ 161 h 329"/>
                <a:gd name="T10" fmla="*/ 600 w 752"/>
                <a:gd name="T11" fmla="*/ 209 h 329"/>
                <a:gd name="T12" fmla="*/ 752 w 752"/>
                <a:gd name="T13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329">
                  <a:moveTo>
                    <a:pt x="0" y="17"/>
                  </a:moveTo>
                  <a:cubicBezTo>
                    <a:pt x="50" y="0"/>
                    <a:pt x="129" y="1"/>
                    <a:pt x="176" y="33"/>
                  </a:cubicBezTo>
                  <a:cubicBezTo>
                    <a:pt x="184" y="38"/>
                    <a:pt x="190" y="46"/>
                    <a:pt x="200" y="49"/>
                  </a:cubicBezTo>
                  <a:cubicBezTo>
                    <a:pt x="233" y="58"/>
                    <a:pt x="269" y="58"/>
                    <a:pt x="304" y="65"/>
                  </a:cubicBezTo>
                  <a:cubicBezTo>
                    <a:pt x="344" y="92"/>
                    <a:pt x="368" y="145"/>
                    <a:pt x="416" y="161"/>
                  </a:cubicBezTo>
                  <a:cubicBezTo>
                    <a:pt x="478" y="181"/>
                    <a:pt x="535" y="196"/>
                    <a:pt x="600" y="209"/>
                  </a:cubicBezTo>
                  <a:cubicBezTo>
                    <a:pt x="655" y="246"/>
                    <a:pt x="692" y="299"/>
                    <a:pt x="752" y="329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500" name="Freeform 1108"/>
            <p:cNvSpPr>
              <a:spLocks/>
            </p:cNvSpPr>
            <p:nvPr/>
          </p:nvSpPr>
          <p:spPr bwMode="auto">
            <a:xfrm>
              <a:off x="3264" y="803"/>
              <a:ext cx="1920" cy="2461"/>
            </a:xfrm>
            <a:custGeom>
              <a:avLst/>
              <a:gdLst>
                <a:gd name="T0" fmla="*/ 0 w 1920"/>
                <a:gd name="T1" fmla="*/ 645 h 2461"/>
                <a:gd name="T2" fmla="*/ 160 w 1920"/>
                <a:gd name="T3" fmla="*/ 645 h 2461"/>
                <a:gd name="T4" fmla="*/ 360 w 1920"/>
                <a:gd name="T5" fmla="*/ 581 h 2461"/>
                <a:gd name="T6" fmla="*/ 392 w 1920"/>
                <a:gd name="T7" fmla="*/ 557 h 2461"/>
                <a:gd name="T8" fmla="*/ 440 w 1920"/>
                <a:gd name="T9" fmla="*/ 525 h 2461"/>
                <a:gd name="T10" fmla="*/ 520 w 1920"/>
                <a:gd name="T11" fmla="*/ 429 h 2461"/>
                <a:gd name="T12" fmla="*/ 576 w 1920"/>
                <a:gd name="T13" fmla="*/ 325 h 2461"/>
                <a:gd name="T14" fmla="*/ 656 w 1920"/>
                <a:gd name="T15" fmla="*/ 205 h 2461"/>
                <a:gd name="T16" fmla="*/ 712 w 1920"/>
                <a:gd name="T17" fmla="*/ 141 h 2461"/>
                <a:gd name="T18" fmla="*/ 744 w 1920"/>
                <a:gd name="T19" fmla="*/ 101 h 2461"/>
                <a:gd name="T20" fmla="*/ 848 w 1920"/>
                <a:gd name="T21" fmla="*/ 29 h 2461"/>
                <a:gd name="T22" fmla="*/ 912 w 1920"/>
                <a:gd name="T23" fmla="*/ 13 h 2461"/>
                <a:gd name="T24" fmla="*/ 1128 w 1920"/>
                <a:gd name="T25" fmla="*/ 29 h 2461"/>
                <a:gd name="T26" fmla="*/ 1232 w 1920"/>
                <a:gd name="T27" fmla="*/ 165 h 2461"/>
                <a:gd name="T28" fmla="*/ 1352 w 1920"/>
                <a:gd name="T29" fmla="*/ 301 h 2461"/>
                <a:gd name="T30" fmla="*/ 1376 w 1920"/>
                <a:gd name="T31" fmla="*/ 325 h 2461"/>
                <a:gd name="T32" fmla="*/ 1592 w 1920"/>
                <a:gd name="T33" fmla="*/ 397 h 2461"/>
                <a:gd name="T34" fmla="*/ 1648 w 1920"/>
                <a:gd name="T35" fmla="*/ 485 h 2461"/>
                <a:gd name="T36" fmla="*/ 1664 w 1920"/>
                <a:gd name="T37" fmla="*/ 573 h 2461"/>
                <a:gd name="T38" fmla="*/ 1696 w 1920"/>
                <a:gd name="T39" fmla="*/ 621 h 2461"/>
                <a:gd name="T40" fmla="*/ 1712 w 1920"/>
                <a:gd name="T41" fmla="*/ 669 h 2461"/>
                <a:gd name="T42" fmla="*/ 1720 w 1920"/>
                <a:gd name="T43" fmla="*/ 885 h 2461"/>
                <a:gd name="T44" fmla="*/ 1776 w 1920"/>
                <a:gd name="T45" fmla="*/ 941 h 2461"/>
                <a:gd name="T46" fmla="*/ 1816 w 1920"/>
                <a:gd name="T47" fmla="*/ 1013 h 2461"/>
                <a:gd name="T48" fmla="*/ 1872 w 1920"/>
                <a:gd name="T49" fmla="*/ 1245 h 2461"/>
                <a:gd name="T50" fmla="*/ 1904 w 1920"/>
                <a:gd name="T51" fmla="*/ 1301 h 2461"/>
                <a:gd name="T52" fmla="*/ 1920 w 1920"/>
                <a:gd name="T53" fmla="*/ 1349 h 2461"/>
                <a:gd name="T54" fmla="*/ 1840 w 1920"/>
                <a:gd name="T55" fmla="*/ 1565 h 2461"/>
                <a:gd name="T56" fmla="*/ 1808 w 1920"/>
                <a:gd name="T57" fmla="*/ 1613 h 2461"/>
                <a:gd name="T58" fmla="*/ 1712 w 1920"/>
                <a:gd name="T59" fmla="*/ 1661 h 2461"/>
                <a:gd name="T60" fmla="*/ 1640 w 1920"/>
                <a:gd name="T61" fmla="*/ 1693 h 2461"/>
                <a:gd name="T62" fmla="*/ 1584 w 1920"/>
                <a:gd name="T63" fmla="*/ 1741 h 2461"/>
                <a:gd name="T64" fmla="*/ 1568 w 1920"/>
                <a:gd name="T65" fmla="*/ 1765 h 2461"/>
                <a:gd name="T66" fmla="*/ 1544 w 1920"/>
                <a:gd name="T67" fmla="*/ 1781 h 2461"/>
                <a:gd name="T68" fmla="*/ 1536 w 1920"/>
                <a:gd name="T69" fmla="*/ 1805 h 2461"/>
                <a:gd name="T70" fmla="*/ 1488 w 1920"/>
                <a:gd name="T71" fmla="*/ 1901 h 2461"/>
                <a:gd name="T72" fmla="*/ 1424 w 1920"/>
                <a:gd name="T73" fmla="*/ 2189 h 2461"/>
                <a:gd name="T74" fmla="*/ 1416 w 1920"/>
                <a:gd name="T75" fmla="*/ 2213 h 2461"/>
                <a:gd name="T76" fmla="*/ 1400 w 1920"/>
                <a:gd name="T77" fmla="*/ 2237 h 2461"/>
                <a:gd name="T78" fmla="*/ 1384 w 1920"/>
                <a:gd name="T79" fmla="*/ 2285 h 2461"/>
                <a:gd name="T80" fmla="*/ 1392 w 1920"/>
                <a:gd name="T81" fmla="*/ 2461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0" h="2461">
                  <a:moveTo>
                    <a:pt x="0" y="645"/>
                  </a:moveTo>
                  <a:cubicBezTo>
                    <a:pt x="93" y="652"/>
                    <a:pt x="80" y="658"/>
                    <a:pt x="160" y="645"/>
                  </a:cubicBezTo>
                  <a:cubicBezTo>
                    <a:pt x="230" y="633"/>
                    <a:pt x="292" y="594"/>
                    <a:pt x="360" y="581"/>
                  </a:cubicBezTo>
                  <a:cubicBezTo>
                    <a:pt x="370" y="573"/>
                    <a:pt x="381" y="564"/>
                    <a:pt x="392" y="557"/>
                  </a:cubicBezTo>
                  <a:cubicBezTo>
                    <a:pt x="407" y="545"/>
                    <a:pt x="440" y="525"/>
                    <a:pt x="440" y="525"/>
                  </a:cubicBezTo>
                  <a:cubicBezTo>
                    <a:pt x="462" y="490"/>
                    <a:pt x="491" y="457"/>
                    <a:pt x="520" y="429"/>
                  </a:cubicBezTo>
                  <a:cubicBezTo>
                    <a:pt x="533" y="389"/>
                    <a:pt x="546" y="354"/>
                    <a:pt x="576" y="325"/>
                  </a:cubicBezTo>
                  <a:cubicBezTo>
                    <a:pt x="592" y="275"/>
                    <a:pt x="625" y="244"/>
                    <a:pt x="656" y="205"/>
                  </a:cubicBezTo>
                  <a:cubicBezTo>
                    <a:pt x="706" y="140"/>
                    <a:pt x="665" y="171"/>
                    <a:pt x="712" y="141"/>
                  </a:cubicBezTo>
                  <a:cubicBezTo>
                    <a:pt x="725" y="99"/>
                    <a:pt x="709" y="131"/>
                    <a:pt x="744" y="101"/>
                  </a:cubicBezTo>
                  <a:cubicBezTo>
                    <a:pt x="788" y="61"/>
                    <a:pt x="793" y="47"/>
                    <a:pt x="848" y="29"/>
                  </a:cubicBezTo>
                  <a:cubicBezTo>
                    <a:pt x="868" y="22"/>
                    <a:pt x="912" y="13"/>
                    <a:pt x="912" y="13"/>
                  </a:cubicBezTo>
                  <a:cubicBezTo>
                    <a:pt x="984" y="16"/>
                    <a:pt x="1061" y="0"/>
                    <a:pt x="1128" y="29"/>
                  </a:cubicBezTo>
                  <a:cubicBezTo>
                    <a:pt x="1184" y="53"/>
                    <a:pt x="1205" y="116"/>
                    <a:pt x="1232" y="165"/>
                  </a:cubicBezTo>
                  <a:cubicBezTo>
                    <a:pt x="1264" y="222"/>
                    <a:pt x="1302" y="259"/>
                    <a:pt x="1352" y="301"/>
                  </a:cubicBezTo>
                  <a:cubicBezTo>
                    <a:pt x="1360" y="308"/>
                    <a:pt x="1366" y="319"/>
                    <a:pt x="1376" y="325"/>
                  </a:cubicBezTo>
                  <a:cubicBezTo>
                    <a:pt x="1443" y="362"/>
                    <a:pt x="1526" y="353"/>
                    <a:pt x="1592" y="397"/>
                  </a:cubicBezTo>
                  <a:cubicBezTo>
                    <a:pt x="1605" y="436"/>
                    <a:pt x="1632" y="437"/>
                    <a:pt x="1648" y="485"/>
                  </a:cubicBezTo>
                  <a:cubicBezTo>
                    <a:pt x="1649" y="498"/>
                    <a:pt x="1652" y="551"/>
                    <a:pt x="1664" y="573"/>
                  </a:cubicBezTo>
                  <a:cubicBezTo>
                    <a:pt x="1673" y="589"/>
                    <a:pt x="1689" y="602"/>
                    <a:pt x="1696" y="621"/>
                  </a:cubicBezTo>
                  <a:cubicBezTo>
                    <a:pt x="1701" y="637"/>
                    <a:pt x="1712" y="669"/>
                    <a:pt x="1712" y="669"/>
                  </a:cubicBezTo>
                  <a:cubicBezTo>
                    <a:pt x="1714" y="741"/>
                    <a:pt x="1715" y="813"/>
                    <a:pt x="1720" y="885"/>
                  </a:cubicBezTo>
                  <a:cubicBezTo>
                    <a:pt x="1721" y="911"/>
                    <a:pt x="1776" y="941"/>
                    <a:pt x="1776" y="941"/>
                  </a:cubicBezTo>
                  <a:cubicBezTo>
                    <a:pt x="1812" y="996"/>
                    <a:pt x="1801" y="970"/>
                    <a:pt x="1816" y="1013"/>
                  </a:cubicBezTo>
                  <a:cubicBezTo>
                    <a:pt x="1822" y="1100"/>
                    <a:pt x="1829" y="1170"/>
                    <a:pt x="1872" y="1245"/>
                  </a:cubicBezTo>
                  <a:cubicBezTo>
                    <a:pt x="1882" y="1263"/>
                    <a:pt x="1895" y="1281"/>
                    <a:pt x="1904" y="1301"/>
                  </a:cubicBezTo>
                  <a:cubicBezTo>
                    <a:pt x="1910" y="1316"/>
                    <a:pt x="1920" y="1349"/>
                    <a:pt x="1920" y="1349"/>
                  </a:cubicBezTo>
                  <a:cubicBezTo>
                    <a:pt x="1909" y="1431"/>
                    <a:pt x="1886" y="1495"/>
                    <a:pt x="1840" y="1565"/>
                  </a:cubicBezTo>
                  <a:cubicBezTo>
                    <a:pt x="1829" y="1581"/>
                    <a:pt x="1826" y="1606"/>
                    <a:pt x="1808" y="1613"/>
                  </a:cubicBezTo>
                  <a:cubicBezTo>
                    <a:pt x="1773" y="1624"/>
                    <a:pt x="1744" y="1646"/>
                    <a:pt x="1712" y="1661"/>
                  </a:cubicBezTo>
                  <a:cubicBezTo>
                    <a:pt x="1670" y="1679"/>
                    <a:pt x="1669" y="1667"/>
                    <a:pt x="1640" y="1693"/>
                  </a:cubicBezTo>
                  <a:cubicBezTo>
                    <a:pt x="1572" y="1751"/>
                    <a:pt x="1639" y="1704"/>
                    <a:pt x="1584" y="1741"/>
                  </a:cubicBezTo>
                  <a:cubicBezTo>
                    <a:pt x="1578" y="1749"/>
                    <a:pt x="1574" y="1758"/>
                    <a:pt x="1568" y="1765"/>
                  </a:cubicBezTo>
                  <a:cubicBezTo>
                    <a:pt x="1561" y="1771"/>
                    <a:pt x="1550" y="1773"/>
                    <a:pt x="1544" y="1781"/>
                  </a:cubicBezTo>
                  <a:cubicBezTo>
                    <a:pt x="1538" y="1787"/>
                    <a:pt x="1539" y="1797"/>
                    <a:pt x="1536" y="1805"/>
                  </a:cubicBezTo>
                  <a:cubicBezTo>
                    <a:pt x="1519" y="1837"/>
                    <a:pt x="1499" y="1866"/>
                    <a:pt x="1488" y="1901"/>
                  </a:cubicBezTo>
                  <a:cubicBezTo>
                    <a:pt x="1483" y="1963"/>
                    <a:pt x="1487" y="2146"/>
                    <a:pt x="1424" y="2189"/>
                  </a:cubicBezTo>
                  <a:cubicBezTo>
                    <a:pt x="1421" y="2197"/>
                    <a:pt x="1419" y="2205"/>
                    <a:pt x="1416" y="2213"/>
                  </a:cubicBezTo>
                  <a:cubicBezTo>
                    <a:pt x="1411" y="2221"/>
                    <a:pt x="1403" y="2228"/>
                    <a:pt x="1400" y="2237"/>
                  </a:cubicBezTo>
                  <a:cubicBezTo>
                    <a:pt x="1393" y="2252"/>
                    <a:pt x="1384" y="2285"/>
                    <a:pt x="1384" y="2285"/>
                  </a:cubicBezTo>
                  <a:cubicBezTo>
                    <a:pt x="1394" y="2407"/>
                    <a:pt x="1392" y="2348"/>
                    <a:pt x="1392" y="2461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501" name="Freeform 1109"/>
            <p:cNvSpPr>
              <a:spLocks/>
            </p:cNvSpPr>
            <p:nvPr/>
          </p:nvSpPr>
          <p:spPr bwMode="auto">
            <a:xfrm>
              <a:off x="432" y="2344"/>
              <a:ext cx="1248" cy="1104"/>
            </a:xfrm>
            <a:custGeom>
              <a:avLst/>
              <a:gdLst>
                <a:gd name="T0" fmla="*/ 0 w 1248"/>
                <a:gd name="T1" fmla="*/ 0 h 1104"/>
                <a:gd name="T2" fmla="*/ 72 w 1248"/>
                <a:gd name="T3" fmla="*/ 32 h 1104"/>
                <a:gd name="T4" fmla="*/ 136 w 1248"/>
                <a:gd name="T5" fmla="*/ 96 h 1104"/>
                <a:gd name="T6" fmla="*/ 184 w 1248"/>
                <a:gd name="T7" fmla="*/ 192 h 1104"/>
                <a:gd name="T8" fmla="*/ 216 w 1248"/>
                <a:gd name="T9" fmla="*/ 240 h 1104"/>
                <a:gd name="T10" fmla="*/ 248 w 1248"/>
                <a:gd name="T11" fmla="*/ 312 h 1104"/>
                <a:gd name="T12" fmla="*/ 376 w 1248"/>
                <a:gd name="T13" fmla="*/ 480 h 1104"/>
                <a:gd name="T14" fmla="*/ 408 w 1248"/>
                <a:gd name="T15" fmla="*/ 576 h 1104"/>
                <a:gd name="T16" fmla="*/ 416 w 1248"/>
                <a:gd name="T17" fmla="*/ 600 h 1104"/>
                <a:gd name="T18" fmla="*/ 488 w 1248"/>
                <a:gd name="T19" fmla="*/ 648 h 1104"/>
                <a:gd name="T20" fmla="*/ 512 w 1248"/>
                <a:gd name="T21" fmla="*/ 672 h 1104"/>
                <a:gd name="T22" fmla="*/ 592 w 1248"/>
                <a:gd name="T23" fmla="*/ 712 h 1104"/>
                <a:gd name="T24" fmla="*/ 672 w 1248"/>
                <a:gd name="T25" fmla="*/ 768 h 1104"/>
                <a:gd name="T26" fmla="*/ 816 w 1248"/>
                <a:gd name="T27" fmla="*/ 952 h 1104"/>
                <a:gd name="T28" fmla="*/ 1080 w 1248"/>
                <a:gd name="T29" fmla="*/ 1104 h 1104"/>
                <a:gd name="T30" fmla="*/ 1248 w 1248"/>
                <a:gd name="T31" fmla="*/ 1096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8" h="1104">
                  <a:moveTo>
                    <a:pt x="0" y="0"/>
                  </a:moveTo>
                  <a:cubicBezTo>
                    <a:pt x="34" y="11"/>
                    <a:pt x="46" y="10"/>
                    <a:pt x="72" y="32"/>
                  </a:cubicBezTo>
                  <a:cubicBezTo>
                    <a:pt x="97" y="53"/>
                    <a:pt x="108" y="77"/>
                    <a:pt x="136" y="96"/>
                  </a:cubicBezTo>
                  <a:cubicBezTo>
                    <a:pt x="156" y="126"/>
                    <a:pt x="166" y="160"/>
                    <a:pt x="184" y="192"/>
                  </a:cubicBezTo>
                  <a:cubicBezTo>
                    <a:pt x="193" y="208"/>
                    <a:pt x="209" y="221"/>
                    <a:pt x="216" y="240"/>
                  </a:cubicBezTo>
                  <a:cubicBezTo>
                    <a:pt x="223" y="262"/>
                    <a:pt x="235" y="292"/>
                    <a:pt x="248" y="312"/>
                  </a:cubicBezTo>
                  <a:cubicBezTo>
                    <a:pt x="283" y="364"/>
                    <a:pt x="355" y="418"/>
                    <a:pt x="376" y="480"/>
                  </a:cubicBezTo>
                  <a:cubicBezTo>
                    <a:pt x="386" y="512"/>
                    <a:pt x="397" y="544"/>
                    <a:pt x="408" y="576"/>
                  </a:cubicBezTo>
                  <a:cubicBezTo>
                    <a:pt x="410" y="584"/>
                    <a:pt x="408" y="595"/>
                    <a:pt x="416" y="600"/>
                  </a:cubicBezTo>
                  <a:cubicBezTo>
                    <a:pt x="440" y="616"/>
                    <a:pt x="467" y="627"/>
                    <a:pt x="488" y="648"/>
                  </a:cubicBezTo>
                  <a:cubicBezTo>
                    <a:pt x="496" y="656"/>
                    <a:pt x="502" y="665"/>
                    <a:pt x="512" y="672"/>
                  </a:cubicBezTo>
                  <a:cubicBezTo>
                    <a:pt x="535" y="687"/>
                    <a:pt x="568" y="694"/>
                    <a:pt x="592" y="712"/>
                  </a:cubicBezTo>
                  <a:cubicBezTo>
                    <a:pt x="624" y="736"/>
                    <a:pt x="633" y="755"/>
                    <a:pt x="672" y="768"/>
                  </a:cubicBezTo>
                  <a:cubicBezTo>
                    <a:pt x="712" y="829"/>
                    <a:pt x="753" y="910"/>
                    <a:pt x="816" y="952"/>
                  </a:cubicBezTo>
                  <a:cubicBezTo>
                    <a:pt x="882" y="1052"/>
                    <a:pt x="963" y="1084"/>
                    <a:pt x="1080" y="1104"/>
                  </a:cubicBezTo>
                  <a:cubicBezTo>
                    <a:pt x="1237" y="1095"/>
                    <a:pt x="1181" y="1096"/>
                    <a:pt x="1248" y="1096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502" name="Freeform 1110"/>
            <p:cNvSpPr>
              <a:spLocks/>
            </p:cNvSpPr>
            <p:nvPr/>
          </p:nvSpPr>
          <p:spPr bwMode="auto">
            <a:xfrm>
              <a:off x="1440" y="2280"/>
              <a:ext cx="1464" cy="600"/>
            </a:xfrm>
            <a:custGeom>
              <a:avLst/>
              <a:gdLst>
                <a:gd name="T0" fmla="*/ 0 w 1464"/>
                <a:gd name="T1" fmla="*/ 472 h 600"/>
                <a:gd name="T2" fmla="*/ 240 w 1464"/>
                <a:gd name="T3" fmla="*/ 416 h 600"/>
                <a:gd name="T4" fmla="*/ 312 w 1464"/>
                <a:gd name="T5" fmla="*/ 392 h 600"/>
                <a:gd name="T6" fmla="*/ 408 w 1464"/>
                <a:gd name="T7" fmla="*/ 336 h 600"/>
                <a:gd name="T8" fmla="*/ 480 w 1464"/>
                <a:gd name="T9" fmla="*/ 264 h 600"/>
                <a:gd name="T10" fmla="*/ 528 w 1464"/>
                <a:gd name="T11" fmla="*/ 184 h 600"/>
                <a:gd name="T12" fmla="*/ 552 w 1464"/>
                <a:gd name="T13" fmla="*/ 136 h 600"/>
                <a:gd name="T14" fmla="*/ 656 w 1464"/>
                <a:gd name="T15" fmla="*/ 72 h 600"/>
                <a:gd name="T16" fmla="*/ 760 w 1464"/>
                <a:gd name="T17" fmla="*/ 0 h 600"/>
                <a:gd name="T18" fmla="*/ 888 w 1464"/>
                <a:gd name="T19" fmla="*/ 24 h 600"/>
                <a:gd name="T20" fmla="*/ 960 w 1464"/>
                <a:gd name="T21" fmla="*/ 112 h 600"/>
                <a:gd name="T22" fmla="*/ 1112 w 1464"/>
                <a:gd name="T23" fmla="*/ 320 h 600"/>
                <a:gd name="T24" fmla="*/ 1144 w 1464"/>
                <a:gd name="T25" fmla="*/ 360 h 600"/>
                <a:gd name="T26" fmla="*/ 1200 w 1464"/>
                <a:gd name="T27" fmla="*/ 456 h 600"/>
                <a:gd name="T28" fmla="*/ 1320 w 1464"/>
                <a:gd name="T29" fmla="*/ 536 h 600"/>
                <a:gd name="T30" fmla="*/ 1416 w 1464"/>
                <a:gd name="T31" fmla="*/ 584 h 600"/>
                <a:gd name="T32" fmla="*/ 1464 w 1464"/>
                <a:gd name="T33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4" h="600">
                  <a:moveTo>
                    <a:pt x="0" y="472"/>
                  </a:moveTo>
                  <a:cubicBezTo>
                    <a:pt x="77" y="446"/>
                    <a:pt x="161" y="442"/>
                    <a:pt x="240" y="416"/>
                  </a:cubicBezTo>
                  <a:cubicBezTo>
                    <a:pt x="260" y="409"/>
                    <a:pt x="293" y="404"/>
                    <a:pt x="312" y="392"/>
                  </a:cubicBezTo>
                  <a:cubicBezTo>
                    <a:pt x="343" y="370"/>
                    <a:pt x="379" y="364"/>
                    <a:pt x="408" y="336"/>
                  </a:cubicBezTo>
                  <a:cubicBezTo>
                    <a:pt x="433" y="310"/>
                    <a:pt x="450" y="283"/>
                    <a:pt x="480" y="264"/>
                  </a:cubicBezTo>
                  <a:cubicBezTo>
                    <a:pt x="493" y="236"/>
                    <a:pt x="518" y="213"/>
                    <a:pt x="528" y="184"/>
                  </a:cubicBezTo>
                  <a:cubicBezTo>
                    <a:pt x="533" y="166"/>
                    <a:pt x="537" y="148"/>
                    <a:pt x="552" y="136"/>
                  </a:cubicBezTo>
                  <a:cubicBezTo>
                    <a:pt x="583" y="108"/>
                    <a:pt x="624" y="98"/>
                    <a:pt x="656" y="72"/>
                  </a:cubicBezTo>
                  <a:cubicBezTo>
                    <a:pt x="690" y="43"/>
                    <a:pt x="716" y="14"/>
                    <a:pt x="760" y="0"/>
                  </a:cubicBezTo>
                  <a:cubicBezTo>
                    <a:pt x="807" y="5"/>
                    <a:pt x="843" y="9"/>
                    <a:pt x="888" y="24"/>
                  </a:cubicBezTo>
                  <a:cubicBezTo>
                    <a:pt x="899" y="59"/>
                    <a:pt x="936" y="81"/>
                    <a:pt x="960" y="112"/>
                  </a:cubicBezTo>
                  <a:cubicBezTo>
                    <a:pt x="1013" y="180"/>
                    <a:pt x="1037" y="270"/>
                    <a:pt x="1112" y="320"/>
                  </a:cubicBezTo>
                  <a:cubicBezTo>
                    <a:pt x="1132" y="380"/>
                    <a:pt x="1102" y="308"/>
                    <a:pt x="1144" y="360"/>
                  </a:cubicBezTo>
                  <a:cubicBezTo>
                    <a:pt x="1157" y="377"/>
                    <a:pt x="1178" y="441"/>
                    <a:pt x="1200" y="456"/>
                  </a:cubicBezTo>
                  <a:cubicBezTo>
                    <a:pt x="1241" y="483"/>
                    <a:pt x="1275" y="513"/>
                    <a:pt x="1320" y="536"/>
                  </a:cubicBezTo>
                  <a:cubicBezTo>
                    <a:pt x="1351" y="551"/>
                    <a:pt x="1384" y="569"/>
                    <a:pt x="1416" y="584"/>
                  </a:cubicBezTo>
                  <a:cubicBezTo>
                    <a:pt x="1431" y="590"/>
                    <a:pt x="1464" y="600"/>
                    <a:pt x="1464" y="600"/>
                  </a:cubicBezTo>
                </a:path>
              </a:pathLst>
            </a:custGeom>
            <a:noFill/>
            <a:ln w="76200" cap="flat" cmpd="sng">
              <a:solidFill>
                <a:srgbClr val="C60C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503" name="Text Box 1111"/>
            <p:cNvSpPr txBox="1">
              <a:spLocks noChangeArrowheads="1"/>
            </p:cNvSpPr>
            <p:nvPr/>
          </p:nvSpPr>
          <p:spPr bwMode="auto">
            <a:xfrm rot="1299097">
              <a:off x="440" y="2046"/>
              <a:ext cx="13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>
                  <a:solidFill>
                    <a:schemeClr val="tx1"/>
                  </a:solidFill>
                  <a:latin typeface="Times New Roman" charset="0"/>
                  <a:cs typeface="+mn-cs"/>
                </a:rPr>
                <a:t>Газрын Дундад Тэнгис</a:t>
              </a:r>
            </a:p>
          </p:txBody>
        </p:sp>
      </p:grpSp>
      <p:sp>
        <p:nvSpPr>
          <p:cNvPr id="444504" name="Text Box 1112"/>
          <p:cNvSpPr txBox="1">
            <a:spLocks noChangeArrowheads="1"/>
          </p:cNvSpPr>
          <p:nvPr/>
        </p:nvSpPr>
        <p:spPr bwMode="auto">
          <a:xfrm>
            <a:off x="1184275" y="2336800"/>
            <a:ext cx="6670675" cy="1920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C60C15"/>
                </a:solidFill>
                <a:latin typeface="Times New Roman" charset="0"/>
                <a:cs typeface="+mn-cs"/>
              </a:rPr>
              <a:t> </a:t>
            </a:r>
            <a:r>
              <a:rPr lang="en-US" sz="4000">
                <a:solidFill>
                  <a:srgbClr val="C60C15"/>
                </a:solidFill>
                <a:latin typeface="Times New Roman" charset="0"/>
                <a:cs typeface="+mn-cs"/>
              </a:rPr>
              <a:t>Александрийн             				эзлэн авсан        					газар нутаг</a:t>
            </a:r>
          </a:p>
        </p:txBody>
      </p:sp>
      <p:sp>
        <p:nvSpPr>
          <p:cNvPr id="444466" name="Text Box 1074"/>
          <p:cNvSpPr txBox="1">
            <a:spLocks noChangeArrowheads="1"/>
          </p:cNvSpPr>
          <p:nvPr/>
        </p:nvSpPr>
        <p:spPr bwMode="auto">
          <a:xfrm>
            <a:off x="1616075" y="357188"/>
            <a:ext cx="2852738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№05</a:t>
            </a:r>
          </a:p>
        </p:txBody>
      </p:sp>
      <p:sp>
        <p:nvSpPr>
          <p:cNvPr id="444476" name="Rectangle 1084"/>
          <p:cNvSpPr>
            <a:spLocks noChangeArrowheads="1"/>
          </p:cNvSpPr>
          <p:nvPr/>
        </p:nvSpPr>
        <p:spPr bwMode="auto">
          <a:xfrm>
            <a:off x="1944688" y="3741738"/>
            <a:ext cx="34925" cy="33337"/>
          </a:xfrm>
          <a:prstGeom prst="rect">
            <a:avLst/>
          </a:prstGeom>
          <a:solidFill>
            <a:srgbClr val="011B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44477" name="Rectangle 1085"/>
          <p:cNvSpPr>
            <a:spLocks noChangeArrowheads="1"/>
          </p:cNvSpPr>
          <p:nvPr/>
        </p:nvSpPr>
        <p:spPr bwMode="auto">
          <a:xfrm>
            <a:off x="2093913" y="3649663"/>
            <a:ext cx="69850" cy="79375"/>
          </a:xfrm>
          <a:prstGeom prst="rect">
            <a:avLst/>
          </a:prstGeom>
          <a:solidFill>
            <a:srgbClr val="011A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444481" name="Rectangle 108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444483" name="Text Box 109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44484" name="Rectangle 109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6393" name="Group 1093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44486" name="AutoShape 1094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87" name="Rectangle 1095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88" name="AutoShape 1096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89" name="Line 1097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90" name="Line 1098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491" name="Rectangle 1099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44492" name="Rectangle 1100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grpSp>
        <p:nvGrpSpPr>
          <p:cNvPr id="444508" name="Group 1116"/>
          <p:cNvGrpSpPr>
            <a:grpSpLocks/>
          </p:cNvGrpSpPr>
          <p:nvPr/>
        </p:nvGrpSpPr>
        <p:grpSpPr bwMode="auto">
          <a:xfrm>
            <a:off x="1781175" y="2139950"/>
            <a:ext cx="6537325" cy="3683000"/>
            <a:chOff x="1122" y="1348"/>
            <a:chExt cx="4118" cy="2320"/>
          </a:xfrm>
        </p:grpSpPr>
        <p:pic>
          <p:nvPicPr>
            <p:cNvPr id="444475" name="Picture 108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122" y="2128"/>
              <a:ext cx="1411" cy="15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78" name="Text Box 1086"/>
            <p:cNvSpPr txBox="1">
              <a:spLocks noChangeArrowheads="1"/>
            </p:cNvSpPr>
            <p:nvPr/>
          </p:nvSpPr>
          <p:spPr bwMode="auto">
            <a:xfrm>
              <a:off x="3007" y="1348"/>
              <a:ext cx="2233" cy="1439"/>
            </a:xfrm>
            <a:prstGeom prst="rect">
              <a:avLst/>
            </a:prstGeom>
            <a:solidFill>
              <a:srgbClr val="011A5F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FFEA18"/>
                  </a:solidFill>
                  <a:latin typeface="Times New Roman" charset="0"/>
                  <a:cs typeface="+mn-cs"/>
                </a:rPr>
                <a:t>ХГ БА ШГ ХООРОНД ДАХЬ ҮЙЛ ЯВДЛЫН ТАЙЗЫГ ХАРААРАЙ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2038350" y="657225"/>
            <a:ext cx="60325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FFFF00"/>
                </a:solidFill>
                <a:latin typeface="Times New Roman" charset="0"/>
                <a:cs typeface="+mn-cs"/>
              </a:rPr>
              <a:t>МЭӨ 300 онд Алесксандр 33 насандаа нас баржээ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2043113" y="1195388"/>
            <a:ext cx="702945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Эзэнт улсыг нь хуваан      дөрвөн жанжин нь өвлөн авчээ</a:t>
            </a:r>
          </a:p>
        </p:txBody>
      </p:sp>
      <p:grpSp>
        <p:nvGrpSpPr>
          <p:cNvPr id="162921" name="Group 105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162828" name="Oval 12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838" name="Text Box 22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БАГА АЗИ:</a:t>
              </a:r>
            </a:p>
          </p:txBody>
        </p:sp>
      </p:grpSp>
      <p:grpSp>
        <p:nvGrpSpPr>
          <p:cNvPr id="162922" name="Group 106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839" name="Text Box 23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СИРИ:</a:t>
              </a:r>
            </a:p>
          </p:txBody>
        </p:sp>
      </p:grpSp>
      <p:grpSp>
        <p:nvGrpSpPr>
          <p:cNvPr id="162923" name="Group 107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ЕГИПЕТИ:</a:t>
              </a:r>
            </a:p>
          </p:txBody>
        </p:sp>
      </p:grpSp>
      <p:grpSp>
        <p:nvGrpSpPr>
          <p:cNvPr id="162914" name="Group 98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162832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842" name="Text Box 26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latin typeface="Times New Roman" charset="0"/>
                  <a:cs typeface="+mn-cs"/>
                </a:rPr>
                <a:t>ГАЗАР ДУНДЫН ТЭНГИС</a:t>
              </a:r>
            </a:p>
          </p:txBody>
        </p:sp>
      </p:grpSp>
      <p:sp>
        <p:nvSpPr>
          <p:cNvPr id="162889" name="Oval 73"/>
          <p:cNvSpPr>
            <a:spLocks noChangeArrowheads="1"/>
          </p:cNvSpPr>
          <p:nvPr/>
        </p:nvSpPr>
        <p:spPr bwMode="auto">
          <a:xfrm>
            <a:off x="3632200" y="541338"/>
            <a:ext cx="1812925" cy="61118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charset="0"/>
              <a:cs typeface="+mn-cs"/>
            </a:endParaRPr>
          </a:p>
        </p:txBody>
      </p:sp>
      <p:sp>
        <p:nvSpPr>
          <p:cNvPr id="162890" name="Oval 74"/>
          <p:cNvSpPr>
            <a:spLocks noChangeArrowheads="1"/>
          </p:cNvSpPr>
          <p:nvPr/>
        </p:nvSpPr>
        <p:spPr bwMode="auto">
          <a:xfrm>
            <a:off x="5021263" y="1184275"/>
            <a:ext cx="2193925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2893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grpSp>
        <p:nvGrpSpPr>
          <p:cNvPr id="162920" name="Group 104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08" name="Text Box 92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ГРЕК: </a:t>
              </a:r>
            </a:p>
          </p:txBody>
        </p:sp>
      </p:grpSp>
      <p:sp>
        <p:nvSpPr>
          <p:cNvPr id="162915" name="Text Box 99"/>
          <p:cNvSpPr txBox="1">
            <a:spLocks noChangeArrowheads="1"/>
          </p:cNvSpPr>
          <p:nvPr/>
        </p:nvSpPr>
        <p:spPr bwMode="auto">
          <a:xfrm>
            <a:off x="5541963" y="4529138"/>
            <a:ext cx="2720975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№05</a:t>
            </a:r>
          </a:p>
        </p:txBody>
      </p:sp>
      <p:grpSp>
        <p:nvGrpSpPr>
          <p:cNvPr id="162924" name="Group 108"/>
          <p:cNvGrpSpPr>
            <a:grpSpLocks/>
          </p:cNvGrpSpPr>
          <p:nvPr/>
        </p:nvGrpSpPr>
        <p:grpSpPr bwMode="auto">
          <a:xfrm>
            <a:off x="322263" y="1531938"/>
            <a:ext cx="3756025" cy="1035050"/>
            <a:chOff x="221" y="965"/>
            <a:chExt cx="2366" cy="652"/>
          </a:xfrm>
        </p:grpSpPr>
        <p:sp>
          <p:nvSpPr>
            <p:cNvPr id="162916" name="Text Box 100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Times New Roman" charset="0"/>
                  <a:cs typeface="+mn-cs"/>
                </a:rPr>
                <a:t>Кассандер</a:t>
              </a:r>
            </a:p>
          </p:txBody>
        </p:sp>
        <p:grpSp>
          <p:nvGrpSpPr>
            <p:cNvPr id="17452" name="Group 93"/>
            <p:cNvGrpSpPr>
              <a:grpSpLocks/>
            </p:cNvGrpSpPr>
            <p:nvPr/>
          </p:nvGrpSpPr>
          <p:grpSpPr bwMode="auto">
            <a:xfrm>
              <a:off x="310" y="965"/>
              <a:ext cx="2277" cy="643"/>
              <a:chOff x="310" y="965"/>
              <a:chExt cx="2277" cy="643"/>
            </a:xfrm>
          </p:grpSpPr>
          <p:sp>
            <p:nvSpPr>
              <p:cNvPr id="162843" name="Text Box 27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2853" name="Line 37"/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2925" name="Group 109"/>
          <p:cNvGrpSpPr>
            <a:grpSpLocks/>
          </p:cNvGrpSpPr>
          <p:nvPr/>
        </p:nvGrpSpPr>
        <p:grpSpPr bwMode="auto">
          <a:xfrm>
            <a:off x="2584450" y="1617663"/>
            <a:ext cx="2295525" cy="1020762"/>
            <a:chOff x="1628" y="1019"/>
            <a:chExt cx="1446" cy="643"/>
          </a:xfrm>
        </p:grpSpPr>
        <p:sp>
          <p:nvSpPr>
            <p:cNvPr id="162917" name="Text Box 10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Times New Roman" charset="0"/>
                  <a:cs typeface="+mn-cs"/>
                </a:rPr>
                <a:t>Лусимакус</a:t>
              </a:r>
            </a:p>
          </p:txBody>
        </p:sp>
        <p:grpSp>
          <p:nvGrpSpPr>
            <p:cNvPr id="17448" name="Group 94"/>
            <p:cNvGrpSpPr>
              <a:grpSpLocks/>
            </p:cNvGrpSpPr>
            <p:nvPr/>
          </p:nvGrpSpPr>
          <p:grpSpPr bwMode="auto">
            <a:xfrm>
              <a:off x="1637" y="1019"/>
              <a:ext cx="1379" cy="643"/>
              <a:chOff x="1637" y="1019"/>
              <a:chExt cx="1379" cy="643"/>
            </a:xfrm>
          </p:grpSpPr>
          <p:sp>
            <p:nvSpPr>
              <p:cNvPr id="162844" name="Text Box 28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chemeClr val="tx1"/>
                    </a:solidFill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62852" name="Line 36"/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2926" name="Group 110"/>
          <p:cNvGrpSpPr>
            <a:grpSpLocks/>
          </p:cNvGrpSpPr>
          <p:nvPr/>
        </p:nvGrpSpPr>
        <p:grpSpPr bwMode="auto">
          <a:xfrm>
            <a:off x="2971800" y="1612900"/>
            <a:ext cx="2470150" cy="4583113"/>
            <a:chOff x="1872" y="1016"/>
            <a:chExt cx="1556" cy="2887"/>
          </a:xfrm>
        </p:grpSpPr>
        <p:sp>
          <p:nvSpPr>
            <p:cNvPr id="162919" name="Text Box 103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Times New Roman" charset="0"/>
                  <a:cs typeface="+mn-cs"/>
                </a:rPr>
                <a:t>Птолемей</a:t>
              </a:r>
            </a:p>
          </p:txBody>
        </p:sp>
        <p:grpSp>
          <p:nvGrpSpPr>
            <p:cNvPr id="17444" name="Group 95"/>
            <p:cNvGrpSpPr>
              <a:grpSpLocks/>
            </p:cNvGrpSpPr>
            <p:nvPr/>
          </p:nvGrpSpPr>
          <p:grpSpPr bwMode="auto">
            <a:xfrm>
              <a:off x="2082" y="1016"/>
              <a:ext cx="1109" cy="2879"/>
              <a:chOff x="2082" y="1016"/>
              <a:chExt cx="1109" cy="2879"/>
            </a:xfrm>
          </p:grpSpPr>
          <p:sp>
            <p:nvSpPr>
              <p:cNvPr id="162899" name="Text Box 83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2900" name="Line 84"/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2927" name="Group 111"/>
          <p:cNvGrpSpPr>
            <a:grpSpLocks/>
          </p:cNvGrpSpPr>
          <p:nvPr/>
        </p:nvGrpSpPr>
        <p:grpSpPr bwMode="auto">
          <a:xfrm>
            <a:off x="4421188" y="1604963"/>
            <a:ext cx="2341562" cy="2087562"/>
            <a:chOff x="2785" y="1011"/>
            <a:chExt cx="1475" cy="1315"/>
          </a:xfrm>
        </p:grpSpPr>
        <p:sp>
          <p:nvSpPr>
            <p:cNvPr id="162918" name="Text Box 102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Times New Roman" charset="0"/>
                  <a:cs typeface="+mn-cs"/>
                </a:rPr>
                <a:t>Селеукис</a:t>
              </a:r>
            </a:p>
          </p:txBody>
        </p:sp>
        <p:grpSp>
          <p:nvGrpSpPr>
            <p:cNvPr id="17440" name="Group 96"/>
            <p:cNvGrpSpPr>
              <a:grpSpLocks/>
            </p:cNvGrpSpPr>
            <p:nvPr/>
          </p:nvGrpSpPr>
          <p:grpSpPr bwMode="auto">
            <a:xfrm>
              <a:off x="2946" y="1011"/>
              <a:ext cx="1109" cy="1280"/>
              <a:chOff x="2946" y="1011"/>
              <a:chExt cx="1109" cy="1280"/>
            </a:xfrm>
          </p:grpSpPr>
          <p:sp>
            <p:nvSpPr>
              <p:cNvPr id="162845" name="Text Box 29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62855" name="Line 39"/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62901" name="Oval 85"/>
          <p:cNvSpPr>
            <a:spLocks noChangeArrowheads="1"/>
          </p:cNvSpPr>
          <p:nvPr/>
        </p:nvSpPr>
        <p:spPr bwMode="auto">
          <a:xfrm>
            <a:off x="3709988" y="1206500"/>
            <a:ext cx="1276350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7425" name="Group 113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162930" name="Rectangle 11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162931" name="Line 115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32" name="Rectangle 116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62933" name="Text Box 11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9</a:t>
            </a:r>
          </a:p>
        </p:txBody>
      </p:sp>
      <p:sp>
        <p:nvSpPr>
          <p:cNvPr id="162934" name="Rectangle 11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7428" name="Group 119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162936" name="AutoShape 120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37" name="Rectangle 121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38" name="AutoShape 122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39" name="Line 123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40" name="Line 124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941" name="Rectangle 125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162942" name="Rectangle 126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522292" name="Text Box 52"/>
          <p:cNvSpPr txBox="1">
            <a:spLocks noChangeArrowheads="1"/>
          </p:cNvSpPr>
          <p:nvPr/>
        </p:nvSpPr>
        <p:spPr bwMode="auto">
          <a:xfrm>
            <a:off x="5899150" y="1693863"/>
            <a:ext cx="2732088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A4E19"/>
                </a:solidFill>
                <a:latin typeface="Times New Roman" charset="0"/>
                <a:cs typeface="+mn-cs"/>
              </a:rPr>
              <a:t>Селеукидын угсааны эзэн хаад</a:t>
            </a:r>
          </a:p>
        </p:txBody>
      </p:sp>
      <p:sp>
        <p:nvSpPr>
          <p:cNvPr id="522293" name="Text Box 53"/>
          <p:cNvSpPr txBox="1">
            <a:spLocks noChangeArrowheads="1"/>
          </p:cNvSpPr>
          <p:nvPr/>
        </p:nvSpPr>
        <p:spPr bwMode="auto">
          <a:xfrm>
            <a:off x="71438" y="5480050"/>
            <a:ext cx="2952750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>
                <a:solidFill>
                  <a:srgbClr val="FA4E19"/>
                </a:solidFill>
                <a:latin typeface="Times New Roman" charset="0"/>
                <a:cs typeface="+mn-cs"/>
              </a:rPr>
              <a:t>Птолемейн    угсааны фараонууд</a:t>
            </a:r>
          </a:p>
        </p:txBody>
      </p:sp>
      <p:sp>
        <p:nvSpPr>
          <p:cNvPr id="522325" name="Text Box 8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522335" name="Text Box 95"/>
          <p:cNvSpPr txBox="1">
            <a:spLocks noChangeArrowheads="1"/>
          </p:cNvSpPr>
          <p:nvPr/>
        </p:nvSpPr>
        <p:spPr bwMode="auto">
          <a:xfrm>
            <a:off x="2038350" y="657225"/>
            <a:ext cx="60325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smtClean="0">
                <a:solidFill>
                  <a:srgbClr val="187534"/>
                </a:solidFill>
                <a:latin typeface="Times New Roman" charset="0"/>
                <a:cs typeface="+mn-cs"/>
              </a:rPr>
              <a:t>МЭӨ 300 онд Алесксандр 33 насандаа нас баржээ</a:t>
            </a:r>
          </a:p>
        </p:txBody>
      </p:sp>
      <p:sp>
        <p:nvSpPr>
          <p:cNvPr id="522336" name="Text Box 96"/>
          <p:cNvSpPr txBox="1">
            <a:spLocks noChangeArrowheads="1"/>
          </p:cNvSpPr>
          <p:nvPr/>
        </p:nvSpPr>
        <p:spPr bwMode="auto">
          <a:xfrm>
            <a:off x="2043113" y="1195388"/>
            <a:ext cx="702945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187534"/>
                </a:solidFill>
                <a:latin typeface="Times New Roman" charset="0"/>
                <a:cs typeface="+mn-cs"/>
              </a:rPr>
              <a:t>Эзэнт улсыг нь хуваан дөрвөн жанжин нь өвлөн авчээ</a:t>
            </a:r>
          </a:p>
        </p:txBody>
      </p:sp>
      <p:grpSp>
        <p:nvGrpSpPr>
          <p:cNvPr id="18439" name="Group 97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522338" name="Oval 98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39" name="Text Box 99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187534"/>
                  </a:solidFill>
                  <a:latin typeface="Times New Roman" charset="0"/>
                  <a:cs typeface="+mn-cs"/>
                </a:rPr>
                <a:t>БАГА АЗИ:</a:t>
              </a:r>
            </a:p>
          </p:txBody>
        </p:sp>
      </p:grpSp>
      <p:grpSp>
        <p:nvGrpSpPr>
          <p:cNvPr id="18440" name="Group 100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522341" name="Oval 101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42" name="Text Box 102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СИРИ:</a:t>
              </a:r>
            </a:p>
          </p:txBody>
        </p:sp>
      </p:grpSp>
      <p:grpSp>
        <p:nvGrpSpPr>
          <p:cNvPr id="18441" name="Group 103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522344" name="Oval 10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45" name="Text Box 105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ЕГИПЕТ:</a:t>
              </a:r>
            </a:p>
          </p:txBody>
        </p:sp>
      </p:grpSp>
      <p:grpSp>
        <p:nvGrpSpPr>
          <p:cNvPr id="18442" name="Group 106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522347" name="Arc 107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48" name="Text Box 108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latin typeface="Times New Roman" charset="0"/>
                  <a:cs typeface="+mn-cs"/>
                </a:rPr>
                <a:t>ГАЗАР ДУНДЫН ТЭНГИС</a:t>
              </a:r>
            </a:p>
          </p:txBody>
        </p:sp>
      </p:grpSp>
      <p:grpSp>
        <p:nvGrpSpPr>
          <p:cNvPr id="18443" name="Group 111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522352" name="Oval 112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53" name="Text Box 113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187534"/>
                  </a:solidFill>
                  <a:latin typeface="Times New Roman" charset="0"/>
                  <a:cs typeface="+mn-cs"/>
                </a:rPr>
                <a:t>ГРЕК: </a:t>
              </a:r>
            </a:p>
          </p:txBody>
        </p:sp>
      </p:grpSp>
      <p:sp>
        <p:nvSpPr>
          <p:cNvPr id="522356" name="Text Box 116"/>
          <p:cNvSpPr txBox="1">
            <a:spLocks noChangeArrowheads="1"/>
          </p:cNvSpPr>
          <p:nvPr/>
        </p:nvSpPr>
        <p:spPr bwMode="auto">
          <a:xfrm>
            <a:off x="322263" y="2047875"/>
            <a:ext cx="201612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187534"/>
                </a:solidFill>
                <a:latin typeface="Times New Roman" charset="0"/>
                <a:cs typeface="+mn-cs"/>
              </a:rPr>
              <a:t>Кассандер</a:t>
            </a:r>
          </a:p>
        </p:txBody>
      </p:sp>
      <p:sp>
        <p:nvSpPr>
          <p:cNvPr id="522361" name="Text Box 121"/>
          <p:cNvSpPr txBox="1">
            <a:spLocks noChangeArrowheads="1"/>
          </p:cNvSpPr>
          <p:nvPr/>
        </p:nvSpPr>
        <p:spPr bwMode="auto">
          <a:xfrm>
            <a:off x="2584450" y="2070100"/>
            <a:ext cx="229552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187534"/>
                </a:solidFill>
                <a:latin typeface="Times New Roman" charset="0"/>
                <a:cs typeface="+mn-cs"/>
              </a:rPr>
              <a:t>Лусимакус</a:t>
            </a:r>
          </a:p>
        </p:txBody>
      </p:sp>
      <p:sp>
        <p:nvSpPr>
          <p:cNvPr id="522366" name="Text Box 126"/>
          <p:cNvSpPr txBox="1">
            <a:spLocks noChangeArrowheads="1"/>
          </p:cNvSpPr>
          <p:nvPr/>
        </p:nvSpPr>
        <p:spPr bwMode="auto">
          <a:xfrm>
            <a:off x="2971800" y="5676900"/>
            <a:ext cx="247015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Times New Roman" charset="0"/>
                <a:cs typeface="+mn-cs"/>
              </a:rPr>
              <a:t>Птолемей</a:t>
            </a:r>
          </a:p>
        </p:txBody>
      </p:sp>
      <p:sp>
        <p:nvSpPr>
          <p:cNvPr id="522371" name="Text Box 131"/>
          <p:cNvSpPr txBox="1">
            <a:spLocks noChangeArrowheads="1"/>
          </p:cNvSpPr>
          <p:nvPr/>
        </p:nvSpPr>
        <p:spPr bwMode="auto">
          <a:xfrm>
            <a:off x="4421188" y="3173413"/>
            <a:ext cx="2341562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Times New Roman" charset="0"/>
                <a:cs typeface="+mn-cs"/>
              </a:rPr>
              <a:t>Селеукис</a:t>
            </a:r>
          </a:p>
        </p:txBody>
      </p:sp>
      <p:grpSp>
        <p:nvGrpSpPr>
          <p:cNvPr id="18448" name="Group 136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522377" name="Rectangle 137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522378" name="Line 138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79" name="Rectangle 139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2380" name="Rectangle 14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8450" name="Group 141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522382" name="AutoShape 142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83" name="Rectangle 143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84" name="AutoShape 144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85" name="Line 145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86" name="Line 146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87" name="Rectangle 147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522388" name="Rectangle 148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grpSp>
        <p:nvGrpSpPr>
          <p:cNvPr id="522315" name="Group 75"/>
          <p:cNvGrpSpPr>
            <a:grpSpLocks/>
          </p:cNvGrpSpPr>
          <p:nvPr/>
        </p:nvGrpSpPr>
        <p:grpSpPr bwMode="auto">
          <a:xfrm>
            <a:off x="3198813" y="3225800"/>
            <a:ext cx="3506787" cy="2814638"/>
            <a:chOff x="1969" y="2058"/>
            <a:chExt cx="2209" cy="1773"/>
          </a:xfrm>
        </p:grpSpPr>
        <p:grpSp>
          <p:nvGrpSpPr>
            <p:cNvPr id="18455" name="Group 74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18460" name="Group 7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223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>
                      <a:solidFill>
                        <a:srgbClr val="66FFFF"/>
                      </a:solidFill>
                      <a:latin typeface="Times New Roman" charset="0"/>
                      <a:cs typeface="+mn-cs"/>
                    </a:rPr>
                    <a:t>ИЗРАИЛЬ</a:t>
                  </a:r>
                </a:p>
              </p:txBody>
            </p:sp>
          </p:grpSp>
          <p:sp>
            <p:nvSpPr>
              <p:cNvPr id="522313" name="Oval 7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2298" name="Freeform 58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297" name="Freeform 57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03" name="Freeform 63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04" name="Freeform 64"/>
            <p:cNvSpPr>
              <a:spLocks/>
            </p:cNvSpPr>
            <p:nvPr/>
          </p:nvSpPr>
          <p:spPr bwMode="auto">
            <a:xfrm rot="3224292" flipH="1">
              <a:off x="2148" y="2710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22320" name="Group 80"/>
          <p:cNvGrpSpPr>
            <a:grpSpLocks/>
          </p:cNvGrpSpPr>
          <p:nvPr/>
        </p:nvGrpSpPr>
        <p:grpSpPr bwMode="auto">
          <a:xfrm>
            <a:off x="673100" y="2844800"/>
            <a:ext cx="3540125" cy="2540000"/>
            <a:chOff x="415" y="1818"/>
            <a:chExt cx="2230" cy="1600"/>
          </a:xfrm>
        </p:grpSpPr>
        <p:sp>
          <p:nvSpPr>
            <p:cNvPr id="522317" name="Oval 77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16" name="Text Box 76"/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3200" i="1">
                  <a:solidFill>
                    <a:schemeClr val="tx1"/>
                  </a:solidFill>
                  <a:latin typeface="Arial"/>
                  <a:cs typeface="+mn-cs"/>
                </a:rPr>
                <a:t>“</a:t>
              </a:r>
              <a:r>
                <a:rPr lang="en-US" sz="3200" i="1">
                  <a:solidFill>
                    <a:schemeClr val="tx1"/>
                  </a:solidFill>
                  <a:latin typeface="Times New Roman" charset="0"/>
                  <a:cs typeface="+mn-cs"/>
                </a:rPr>
                <a:t>ЭХ ГАЗРЫН ХҮЙ БОЛСОН ГАЗАР</a:t>
              </a:r>
              <a:r>
                <a:rPr lang="ja-JP" altLang="en-US" sz="3200" i="1">
                  <a:solidFill>
                    <a:schemeClr val="tx1"/>
                  </a:solidFill>
                  <a:latin typeface="Arial"/>
                  <a:cs typeface="+mn-cs"/>
                </a:rPr>
                <a:t>”</a:t>
              </a:r>
              <a:endParaRPr lang="en-US" sz="3200" i="1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817563" y="5534025"/>
            <a:ext cx="780732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rgbClr val="0099CC"/>
                </a:solidFill>
                <a:latin typeface="Times New Roman" charset="0"/>
                <a:cs typeface="+mn-cs"/>
              </a:rPr>
              <a:t>(ХГ)   </a:t>
            </a:r>
            <a:r>
              <a:rPr lang="en-US" sz="4800">
                <a:solidFill>
                  <a:srgbClr val="FFFF00"/>
                </a:solidFill>
                <a:latin typeface="Times New Roman" charset="0"/>
                <a:cs typeface="+mn-cs"/>
              </a:rPr>
              <a:t>   </a:t>
            </a:r>
            <a:r>
              <a:rPr lang="en-US" sz="3600">
                <a:solidFill>
                  <a:srgbClr val="FFFF00"/>
                </a:solidFill>
                <a:latin typeface="Times New Roman" charset="0"/>
                <a:cs typeface="+mn-cs"/>
              </a:rPr>
              <a:t>400 орчим жил       </a:t>
            </a:r>
            <a:r>
              <a:rPr lang="en-US" sz="4800">
                <a:solidFill>
                  <a:srgbClr val="66FF33"/>
                </a:solidFill>
                <a:latin typeface="Times New Roman" charset="0"/>
                <a:cs typeface="+mn-cs"/>
              </a:rPr>
              <a:t>(ШГ)</a:t>
            </a:r>
            <a:endParaRPr lang="en-US" sz="48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358775" y="2406650"/>
            <a:ext cx="8609013" cy="22288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Протестантууд:  Эдгээр номуудад ямар ч тэнгэрлиг илчлэлт байхгүй гэж үздэг.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Ромын Католик эдгээрээс </a:t>
            </a:r>
            <a:r>
              <a:rPr lang="en-US" sz="2800" i="1" u="sng">
                <a:solidFill>
                  <a:schemeClr val="tx1"/>
                </a:solidFill>
                <a:latin typeface="Times New Roman" charset="0"/>
                <a:cs typeface="+mn-cs"/>
              </a:rPr>
              <a:t>ЗӨВХӨН 7</a:t>
            </a:r>
            <a:r>
              <a:rPr lang="en-US" sz="2800" b="0">
                <a:solidFill>
                  <a:schemeClr val="tx1"/>
                </a:solidFill>
                <a:latin typeface="Times New Roman" charset="0"/>
                <a:cs typeface="+mn-cs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-г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нь 1546 онд нэмж тооцсон.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725613" y="371475"/>
            <a:ext cx="6997700" cy="173672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rgbClr val="FAFCFF"/>
                </a:solidFill>
                <a:latin typeface="Times New Roman" charset="0"/>
                <a:cs typeface="+mn-cs"/>
              </a:rPr>
              <a:t>15 АПОГРАФИА НОМУУД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2947988" y="4114800"/>
            <a:ext cx="89535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accent1"/>
                </a:solidFill>
                <a:latin typeface="Times New Roman" charset="0"/>
                <a:cs typeface="+mn-cs"/>
              </a:rPr>
              <a:t>1546</a:t>
            </a:r>
            <a:endParaRPr lang="en-US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2935288" y="4111625"/>
            <a:ext cx="89535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Times New Roman" charset="0"/>
                <a:cs typeface="+mn-cs"/>
              </a:rPr>
              <a:t>1546</a:t>
            </a:r>
            <a:endParaRPr lang="en-US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2933700" y="4111625"/>
            <a:ext cx="89535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1546</a:t>
            </a:r>
            <a:endParaRPr lang="en-US">
              <a:latin typeface="Times New Roman" charset="0"/>
              <a:cs typeface="+mn-cs"/>
            </a:endParaRPr>
          </a:p>
        </p:txBody>
      </p:sp>
      <p:grpSp>
        <p:nvGrpSpPr>
          <p:cNvPr id="19465" name="Group 20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502806" name="Line 22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02808" name="Text Box 2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502809" name="Rectangle 2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1" grpId="0" autoUpdateAnimBg="0"/>
      <p:bldP spid="50280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2087563" y="477838"/>
            <a:ext cx="5068887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ЭДГЭЭР 15 АПОГРАФИА НОМУУД НЬ:</a:t>
            </a:r>
            <a:endParaRPr lang="en-US" sz="72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808163" y="868363"/>
            <a:ext cx="6021387" cy="527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Есдрагийн Дээд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Есдрагийн Дэд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Тобит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Жудит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Естер номын нэмэлтүүд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Соломоны мэргэн ухаан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Номлогчийн үгс буюу Сирахын хүү 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			Иошуагийн Мэргэн ухаан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Барух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Иеремиагийн захидал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Азариагийн Залбирал ба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	               Гурван Залуугийн Дуу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   Сусанна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     Хонх ба Луу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      Манассегийн Залбирал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        Маккабегийн Дээд</a:t>
            </a:r>
          </a:p>
          <a:p>
            <a:pPr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                          Маккабегийн Дэд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084513" y="536257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276600" y="54102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62D6AC"/>
              </a:solidFill>
              <a:cs typeface="+mn-cs"/>
            </a:endParaRPr>
          </a:p>
        </p:txBody>
      </p:sp>
      <p:grpSp>
        <p:nvGrpSpPr>
          <p:cNvPr id="20486" name="Group 62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32191" name="Rectangle 6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32192" name="Line 64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193" name="Rectangle 65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2194" name="Text Box 6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32195" name="Rectangle 6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0489" name="Group 68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32197" name="AutoShape 69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198" name="Rectangle 70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199" name="AutoShape 71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200" name="Line 72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201" name="Line 73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202" name="Rectangle 74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32203" name="Rectangle 75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43216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63" name="Text Box 1059"/>
          <p:cNvSpPr txBox="1">
            <a:spLocks noChangeArrowheads="1"/>
          </p:cNvSpPr>
          <p:nvPr/>
        </p:nvSpPr>
        <p:spPr bwMode="auto">
          <a:xfrm>
            <a:off x="1808163" y="868363"/>
            <a:ext cx="6021387" cy="527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Есдрагийн Дээд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Есдрагийн Дэд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Тобит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Жудит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Естер номын нэмэлтүүд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Соломоны мэргэн ухаан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Номлогчийн үгс буюу Сирахын хүү 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			Иошуагийн Мэргэн ухаан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Барух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Иеремиагийн захидал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Азариагийн Залбирал ба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	               Гурван Залуугийн Дуу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   Сусанна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     Хонх ба Луу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      Манассегийн Залбирал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        Маккабегийн Дээд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Times New Roman" charset="0"/>
                <a:cs typeface="+mn-cs"/>
              </a:rPr>
              <a:t>                           Маккабегийн Дэд</a:t>
            </a:r>
          </a:p>
        </p:txBody>
      </p:sp>
      <p:sp>
        <p:nvSpPr>
          <p:cNvPr id="457745" name="Text Box 1041"/>
          <p:cNvSpPr txBox="1">
            <a:spLocks noChangeArrowheads="1"/>
          </p:cNvSpPr>
          <p:nvPr/>
        </p:nvSpPr>
        <p:spPr bwMode="auto">
          <a:xfrm>
            <a:off x="1814513" y="1816100"/>
            <a:ext cx="5145087" cy="17399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62D6AC"/>
                </a:solidFill>
                <a:latin typeface="Times New Roman" charset="0"/>
                <a:cs typeface="+mn-cs"/>
              </a:rPr>
              <a:t>Энэ цаг үед хамаарах хоёр түүхийн эх сурвалж нь…</a:t>
            </a:r>
            <a:endParaRPr lang="en-US" sz="3600">
              <a:solidFill>
                <a:srgbClr val="62D6AC"/>
              </a:solidFill>
              <a:cs typeface="+mn-cs"/>
            </a:endParaRPr>
          </a:p>
        </p:txBody>
      </p:sp>
      <p:sp>
        <p:nvSpPr>
          <p:cNvPr id="457746" name="Text Box 1042"/>
          <p:cNvSpPr txBox="1">
            <a:spLocks noChangeArrowheads="1"/>
          </p:cNvSpPr>
          <p:nvPr/>
        </p:nvSpPr>
        <p:spPr bwMode="auto">
          <a:xfrm>
            <a:off x="2200275" y="3568700"/>
            <a:ext cx="43148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cs typeface="+mn-cs"/>
              </a:rPr>
              <a:t> </a:t>
            </a:r>
            <a:r>
              <a:rPr lang="en-US" sz="3600">
                <a:solidFill>
                  <a:srgbClr val="FFFF00"/>
                </a:solidFill>
                <a:latin typeface="Times New Roman" charset="0"/>
                <a:cs typeface="+mn-cs"/>
              </a:rPr>
              <a:t>Маккабегийн Дээд</a:t>
            </a:r>
          </a:p>
        </p:txBody>
      </p:sp>
      <p:sp>
        <p:nvSpPr>
          <p:cNvPr id="457747" name="Rectangle 1043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457749" name="Text Box 1045"/>
          <p:cNvSpPr txBox="1">
            <a:spLocks noChangeArrowheads="1"/>
          </p:cNvSpPr>
          <p:nvPr/>
        </p:nvSpPr>
        <p:spPr bwMode="auto">
          <a:xfrm>
            <a:off x="1733550" y="4505325"/>
            <a:ext cx="5673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latin typeface="Times New Roman" charset="0"/>
                <a:cs typeface="+mn-cs"/>
              </a:rPr>
              <a:t>Иосефусын Тэмдэглэлүүд</a:t>
            </a:r>
          </a:p>
        </p:txBody>
      </p:sp>
      <p:grpSp>
        <p:nvGrpSpPr>
          <p:cNvPr id="21510" name="Group 1046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57751" name="Rectangle 1047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57752" name="Line 1048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53" name="Rectangle 1049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57754" name="Rectangle 105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1512" name="Group 1051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57756" name="AutoShape 1052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57" name="Rectangle 1053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58" name="AutoShape 1054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59" name="Line 1055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60" name="Line 1056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761" name="Rectangle 1057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57762" name="Rectangle 1058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sp>
        <p:nvSpPr>
          <p:cNvPr id="457764" name="Text Box 1060"/>
          <p:cNvSpPr txBox="1">
            <a:spLocks noChangeArrowheads="1"/>
          </p:cNvSpPr>
          <p:nvPr/>
        </p:nvSpPr>
        <p:spPr bwMode="auto">
          <a:xfrm>
            <a:off x="2087563" y="477838"/>
            <a:ext cx="5068887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ЭДГЭЭР 15 АПОГРАФИА НОМУУД НЬ:</a:t>
            </a:r>
            <a:endParaRPr lang="en-US" sz="72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 autoUpdateAnimBg="0"/>
      <p:bldP spid="457746" grpId="0" autoUpdateAnimBg="0"/>
      <p:bldP spid="45774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243013" y="7080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АГУУ АЛЕКСАНДРИЙН ЭРИН ҮЕ:</a:t>
            </a: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230188" y="1955800"/>
            <a:ext cx="4419600" cy="4638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АРИСТОТЕЛЬ: АЛЕКСАНДЕРИЙН БАГШ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АРИСТОТЕЛЬ: ХӨГЖМИЙН ОНОЛ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ХЯТАДЫН ЦАГААН ХЭРЭМ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ХЯТАДАД ТӨМӨР ЭЗЭМШИВ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 АЛЕКСАНДЕР ХОТ:                                      ГРЕК СУРГУУЛИЙН ТӨВ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ЕВКЛИД :ГЕОМЕТРИЙН СТАНДАРТЫГ ТОГТООВ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РОМЫН АНХНЫ ЗООСОН МӨНГӨ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    КОРИНТ ХУДАЛДААНЫ ТӨВ БОЛОВ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ЕГИПЕТЭД ЕВРЕЙЧҮҮД       ХУДАЛДААНЫ ТӨВӨӨ НЭЭЖЭЭ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EA18"/>
                </a:solidFill>
                <a:latin typeface="Times New Roman" charset="0"/>
                <a:cs typeface="+mn-cs"/>
              </a:rPr>
              <a:t>ХЕЛЛЕНИЗМ &amp; ГРЕКИЙН ХОТУУД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EA18"/>
                </a:solidFill>
                <a:latin typeface="Times New Roman" charset="0"/>
                <a:cs typeface="+mn-cs"/>
              </a:rPr>
              <a:t>ГРЕК АМЬДРАЛЫН ХЭВ МАЯГ</a:t>
            </a:r>
            <a:endParaRPr lang="en-US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schemeClr val="hlink"/>
                </a:solidFill>
                <a:latin typeface="Times New Roman" charset="0"/>
                <a:cs typeface="+mn-cs"/>
              </a:rPr>
              <a:t>ГРЕК ХЭЛ</a:t>
            </a:r>
            <a:endParaRPr lang="en-US" sz="900" b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0195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53" name="Oval 21"/>
          <p:cNvSpPr>
            <a:spLocks noChangeArrowheads="1"/>
          </p:cNvSpPr>
          <p:nvPr/>
        </p:nvSpPr>
        <p:spPr bwMode="auto">
          <a:xfrm>
            <a:off x="1257300" y="547688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536" name="Group 33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53666" name="Rectangle 3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53667" name="Line 35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3668" name="Rectangle 36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53669" name="Text Box 37"/>
          <p:cNvSpPr txBox="1">
            <a:spLocks noChangeArrowheads="1"/>
          </p:cNvSpPr>
          <p:nvPr/>
        </p:nvSpPr>
        <p:spPr bwMode="auto">
          <a:xfrm>
            <a:off x="8766175" y="64166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12</a:t>
            </a:r>
          </a:p>
        </p:txBody>
      </p:sp>
      <p:sp>
        <p:nvSpPr>
          <p:cNvPr id="453670" name="Rectangle 3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sp>
        <p:nvSpPr>
          <p:cNvPr id="453671" name="Text Box 39"/>
          <p:cNvSpPr txBox="1">
            <a:spLocks noChangeArrowheads="1"/>
          </p:cNvSpPr>
          <p:nvPr/>
        </p:nvSpPr>
        <p:spPr bwMode="auto">
          <a:xfrm>
            <a:off x="5727700" y="60325"/>
            <a:ext cx="2689225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№05</a:t>
            </a:r>
          </a:p>
        </p:txBody>
      </p:sp>
      <p:grpSp>
        <p:nvGrpSpPr>
          <p:cNvPr id="22540" name="Group 48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2541" name="Group 40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53673" name="AutoShape 41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3674" name="Rectangle 42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3675" name="AutoShape 43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3676" name="Line 44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3677" name="Line 45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3678" name="Rectangle 46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53679" name="Rectangle 47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53644" name="Rectangle 12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641" name="Rectangle 17"/>
          <p:cNvSpPr>
            <a:spLocks noChangeArrowheads="1"/>
          </p:cNvSpPr>
          <p:nvPr/>
        </p:nvSpPr>
        <p:spPr bwMode="auto">
          <a:xfrm>
            <a:off x="738188" y="900113"/>
            <a:ext cx="7921625" cy="54594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 New Roman" charset="0"/>
                <a:cs typeface="+mn-cs"/>
              </a:rPr>
              <a:t>БАРИМЖААЛСАН ОГНОО: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 New Roman" charset="0"/>
                <a:cs typeface="+mn-cs"/>
              </a:rPr>
              <a:t>АБРАХАМ-ИОСЕФ	  	МЭӨ 2000</a:t>
            </a:r>
          </a:p>
          <a:p>
            <a:pPr>
              <a:defRPr/>
            </a:pP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 New Roman" charset="0"/>
                <a:cs typeface="+mn-cs"/>
              </a:rPr>
              <a:t>МОСЕ-ИОШУА	  		МЭӨ 1500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 New Roman" charset="0"/>
                <a:cs typeface="+mn-cs"/>
              </a:rPr>
              <a:t>АНАРХИ-ХААНЧЛАЛ  	МЭӨ 1000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mn-MN" sz="3600">
                <a:solidFill>
                  <a:schemeClr val="hlink"/>
                </a:solidFill>
                <a:latin typeface="Times New Roman" charset="0"/>
                <a:cs typeface="+mn-cs"/>
              </a:rPr>
              <a:t>КОЛОНЧЛОЛ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-</a:t>
            </a:r>
            <a:r>
              <a:rPr lang="mn-MN" sz="3600">
                <a:solidFill>
                  <a:schemeClr val="hlink"/>
                </a:solidFill>
                <a:latin typeface="Times New Roman" charset="0"/>
                <a:cs typeface="+mn-cs"/>
              </a:rPr>
              <a:t>ЧИМЭЭГҮЙ ҮЕ</a:t>
            </a:r>
          </a:p>
          <a:p>
            <a:pPr>
              <a:defRPr/>
            </a:pPr>
            <a:r>
              <a:rPr lang="mn-MN" sz="3600">
                <a:solidFill>
                  <a:schemeClr val="hlink"/>
                </a:solidFill>
                <a:latin typeface="Times New Roman" charset="0"/>
                <a:cs typeface="+mn-cs"/>
              </a:rPr>
              <a:t>					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  	 </a:t>
            </a:r>
            <a:r>
              <a:rPr lang="mn-MN" sz="3600">
                <a:solidFill>
                  <a:schemeClr val="hlink"/>
                </a:solidFill>
                <a:latin typeface="Times New Roman" charset="0"/>
                <a:cs typeface="+mn-cs"/>
              </a:rPr>
              <a:t>МЭӨ 500</a:t>
            </a:r>
            <a:endParaRPr lang="en-US" sz="36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154642" name="Rectangle 18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643" name="Oval 19"/>
          <p:cNvSpPr>
            <a:spLocks noChangeArrowheads="1"/>
          </p:cNvSpPr>
          <p:nvPr/>
        </p:nvSpPr>
        <p:spPr bwMode="auto">
          <a:xfrm>
            <a:off x="342900" y="4954588"/>
            <a:ext cx="8458200" cy="156845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1" grpId="0" autoUpdateAnimBg="0"/>
      <p:bldP spid="1546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801688" y="3122613"/>
            <a:ext cx="7632700" cy="26289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Иргэний ба Дайны үеийн засаг захиргаа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	 Хууль цааз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		  Харилцаа холбоо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			   Зам харилцаа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				     Банк ба Татвар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200" smtClean="0">
                <a:solidFill>
                  <a:srgbClr val="FFFF00"/>
                </a:solidFill>
                <a:latin typeface="Times New Roman" charset="0"/>
                <a:cs typeface="+mn-cs"/>
              </a:rPr>
              <a:t>					      Ромын энх тайван…</a:t>
            </a:r>
            <a:endParaRPr lang="en-US" sz="3200" smtClean="0">
              <a:solidFill>
                <a:srgbClr val="FFFF00"/>
              </a:solidFill>
              <a:latin typeface="Comic Sans MS" charset="0"/>
              <a:cs typeface="+mn-cs"/>
            </a:endParaRP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928813" y="23813"/>
            <a:ext cx="7381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28</a:t>
            </a:r>
            <a:endParaRPr lang="en-US" sz="1200">
              <a:solidFill>
                <a:schemeClr val="tx1"/>
              </a:solidFill>
              <a:cs typeface="+mn-cs"/>
            </a:endParaRPr>
          </a:p>
        </p:txBody>
      </p:sp>
      <p:sp>
        <p:nvSpPr>
          <p:cNvPr id="288829" name="Text Box 6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288830" name="Rectangle 6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3562" name="Group 63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3572" name="Group 64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288833" name="AutoShape 65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834" name="Rectangle 66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835" name="AutoShape 67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836" name="Line 68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837" name="Line 69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838" name="Rectangle 70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288839" name="Rectangle 71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288840" name="Rectangle 72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23563" name="Group 73"/>
          <p:cNvGrpSpPr>
            <a:grpSpLocks/>
          </p:cNvGrpSpPr>
          <p:nvPr/>
        </p:nvGrpSpPr>
        <p:grpSpPr bwMode="auto">
          <a:xfrm>
            <a:off x="3063875" y="963613"/>
            <a:ext cx="3697288" cy="1931987"/>
            <a:chOff x="1930" y="607"/>
            <a:chExt cx="2329" cy="1217"/>
          </a:xfrm>
        </p:grpSpPr>
        <p:sp>
          <p:nvSpPr>
            <p:cNvPr id="288842" name="Rectangle 74"/>
            <p:cNvSpPr>
              <a:spLocks noChangeArrowheads="1"/>
            </p:cNvSpPr>
            <p:nvPr/>
          </p:nvSpPr>
          <p:spPr bwMode="auto">
            <a:xfrm>
              <a:off x="1969" y="868"/>
              <a:ext cx="1912" cy="9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8843" name="Rectangle 75"/>
            <p:cNvSpPr>
              <a:spLocks noChangeArrowheads="1"/>
            </p:cNvSpPr>
            <p:nvPr/>
          </p:nvSpPr>
          <p:spPr bwMode="auto">
            <a:xfrm>
              <a:off x="2007" y="1074"/>
              <a:ext cx="178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2"/>
                  </a:solidFill>
                  <a:latin typeface="Times New Roman" charset="0"/>
                  <a:cs typeface="+mn-cs"/>
                </a:rPr>
                <a:t>ГРЕКИЙН АЛЕКСАНДР</a:t>
              </a:r>
            </a:p>
          </p:txBody>
        </p:sp>
        <p:sp>
          <p:nvSpPr>
            <p:cNvPr id="288844" name="AutoShape 76"/>
            <p:cNvSpPr>
              <a:spLocks noChangeArrowheads="1"/>
            </p:cNvSpPr>
            <p:nvPr/>
          </p:nvSpPr>
          <p:spPr bwMode="auto">
            <a:xfrm>
              <a:off x="1968" y="624"/>
              <a:ext cx="1074" cy="4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8845" name="Rectangle 77"/>
            <p:cNvSpPr>
              <a:spLocks noChangeArrowheads="1"/>
            </p:cNvSpPr>
            <p:nvPr/>
          </p:nvSpPr>
          <p:spPr bwMode="auto">
            <a:xfrm>
              <a:off x="1930" y="608"/>
              <a:ext cx="114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700">
                  <a:solidFill>
                    <a:schemeClr val="bg2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  <p:sp>
          <p:nvSpPr>
            <p:cNvPr id="288846" name="Line 78"/>
            <p:cNvSpPr>
              <a:spLocks noChangeShapeType="1"/>
            </p:cNvSpPr>
            <p:nvPr/>
          </p:nvSpPr>
          <p:spPr bwMode="auto">
            <a:xfrm flipV="1">
              <a:off x="2064" y="1323"/>
              <a:ext cx="1720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8847" name="Line 79"/>
            <p:cNvSpPr>
              <a:spLocks noChangeShapeType="1"/>
            </p:cNvSpPr>
            <p:nvPr/>
          </p:nvSpPr>
          <p:spPr bwMode="auto">
            <a:xfrm flipV="1">
              <a:off x="2070" y="1617"/>
              <a:ext cx="1720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8848" name="Rectangle 80"/>
            <p:cNvSpPr>
              <a:spLocks noChangeArrowheads="1"/>
            </p:cNvSpPr>
            <p:nvPr/>
          </p:nvSpPr>
          <p:spPr bwMode="auto">
            <a:xfrm>
              <a:off x="3025" y="607"/>
              <a:ext cx="1234" cy="22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Times New Roman" charset="0"/>
                  <a:cs typeface="+mn-cs"/>
                </a:rPr>
                <a:t>МЭӨ 1500 орчим</a:t>
              </a:r>
            </a:p>
          </p:txBody>
        </p:sp>
      </p:grp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189288" y="2138363"/>
            <a:ext cx="28749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 New Roman" charset="0"/>
                <a:cs typeface="+mn-cs"/>
              </a:rPr>
              <a:t>РОМЫН СИСТЕМ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7" grpId="0" build="p" autoUpdateAnimBg="0"/>
      <p:bldP spid="28878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30" name="Rectangle 8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pic>
        <p:nvPicPr>
          <p:cNvPr id="2457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1981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Times New Roman" charset="0"/>
                <a:cs typeface="+mn-cs"/>
              </a:rPr>
              <a:t>АФРИК</a:t>
            </a: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14351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Times New Roman" charset="0"/>
                <a:cs typeface="+mn-cs"/>
              </a:rPr>
              <a:t>АРАБ</a:t>
            </a: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977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33CC"/>
                </a:solidFill>
                <a:latin typeface="Times New Roman" charset="0"/>
                <a:cs typeface="+mn-cs"/>
              </a:rPr>
              <a:t>АЗИ</a:t>
            </a: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15748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33CC"/>
                </a:solidFill>
                <a:latin typeface="Times New Roman" charset="0"/>
                <a:cs typeface="+mn-cs"/>
              </a:rPr>
              <a:t>ЕВРОП</a:t>
            </a:r>
          </a:p>
        </p:txBody>
      </p:sp>
      <p:sp>
        <p:nvSpPr>
          <p:cNvPr id="441392" name="Text Box 48"/>
          <p:cNvSpPr txBox="1">
            <a:spLocks noChangeArrowheads="1"/>
          </p:cNvSpPr>
          <p:nvPr/>
        </p:nvSpPr>
        <p:spPr bwMode="auto">
          <a:xfrm rot="1299097">
            <a:off x="3368675" y="4206875"/>
            <a:ext cx="1635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ГАЗАР ДУНДЫН ТЭНГИС</a:t>
            </a:r>
          </a:p>
        </p:txBody>
      </p:sp>
      <p:sp>
        <p:nvSpPr>
          <p:cNvPr id="441393" name="Text Box 49"/>
          <p:cNvSpPr txBox="1">
            <a:spLocks noChangeArrowheads="1"/>
          </p:cNvSpPr>
          <p:nvPr/>
        </p:nvSpPr>
        <p:spPr bwMode="auto">
          <a:xfrm rot="1299097">
            <a:off x="584200" y="1273175"/>
            <a:ext cx="13636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АТЛАНТЫН ДАЛАЙ</a:t>
            </a: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41396" name="Group 52"/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41400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302 w 576"/>
              <a:gd name="T1" fmla="*/ 533 h 629"/>
              <a:gd name="T2" fmla="*/ 262 w 576"/>
              <a:gd name="T3" fmla="*/ 461 h 629"/>
              <a:gd name="T4" fmla="*/ 238 w 576"/>
              <a:gd name="T5" fmla="*/ 437 h 629"/>
              <a:gd name="T6" fmla="*/ 206 w 576"/>
              <a:gd name="T7" fmla="*/ 389 h 629"/>
              <a:gd name="T8" fmla="*/ 94 w 576"/>
              <a:gd name="T9" fmla="*/ 261 h 629"/>
              <a:gd name="T10" fmla="*/ 62 w 576"/>
              <a:gd name="T11" fmla="*/ 213 h 629"/>
              <a:gd name="T12" fmla="*/ 46 w 576"/>
              <a:gd name="T13" fmla="*/ 125 h 629"/>
              <a:gd name="T14" fmla="*/ 6 w 576"/>
              <a:gd name="T15" fmla="*/ 53 h 629"/>
              <a:gd name="T16" fmla="*/ 54 w 576"/>
              <a:gd name="T17" fmla="*/ 29 h 629"/>
              <a:gd name="T18" fmla="*/ 70 w 576"/>
              <a:gd name="T19" fmla="*/ 85 h 629"/>
              <a:gd name="T20" fmla="*/ 126 w 576"/>
              <a:gd name="T21" fmla="*/ 181 h 629"/>
              <a:gd name="T22" fmla="*/ 174 w 576"/>
              <a:gd name="T23" fmla="*/ 213 h 629"/>
              <a:gd name="T24" fmla="*/ 222 w 576"/>
              <a:gd name="T25" fmla="*/ 269 h 629"/>
              <a:gd name="T26" fmla="*/ 230 w 576"/>
              <a:gd name="T27" fmla="*/ 109 h 629"/>
              <a:gd name="T28" fmla="*/ 254 w 576"/>
              <a:gd name="T29" fmla="*/ 117 h 629"/>
              <a:gd name="T30" fmla="*/ 238 w 576"/>
              <a:gd name="T31" fmla="*/ 197 h 629"/>
              <a:gd name="T32" fmla="*/ 254 w 576"/>
              <a:gd name="T33" fmla="*/ 261 h 629"/>
              <a:gd name="T34" fmla="*/ 334 w 576"/>
              <a:gd name="T35" fmla="*/ 293 h 629"/>
              <a:gd name="T36" fmla="*/ 358 w 576"/>
              <a:gd name="T37" fmla="*/ 317 h 629"/>
              <a:gd name="T38" fmla="*/ 390 w 576"/>
              <a:gd name="T39" fmla="*/ 389 h 629"/>
              <a:gd name="T40" fmla="*/ 438 w 576"/>
              <a:gd name="T41" fmla="*/ 413 h 629"/>
              <a:gd name="T42" fmla="*/ 494 w 576"/>
              <a:gd name="T43" fmla="*/ 477 h 629"/>
              <a:gd name="T44" fmla="*/ 542 w 576"/>
              <a:gd name="T45" fmla="*/ 493 h 629"/>
              <a:gd name="T46" fmla="*/ 566 w 576"/>
              <a:gd name="T47" fmla="*/ 581 h 629"/>
              <a:gd name="T48" fmla="*/ 470 w 576"/>
              <a:gd name="T49" fmla="*/ 605 h 629"/>
              <a:gd name="T50" fmla="*/ 422 w 576"/>
              <a:gd name="T51" fmla="*/ 621 h 629"/>
              <a:gd name="T52" fmla="*/ 398 w 576"/>
              <a:gd name="T53" fmla="*/ 629 h 629"/>
              <a:gd name="T54" fmla="*/ 302 w 576"/>
              <a:gd name="T55" fmla="*/ 589 h 629"/>
              <a:gd name="T56" fmla="*/ 302 w 576"/>
              <a:gd name="T57" fmla="*/ 533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525588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66CCFF"/>
                </a:solidFill>
                <a:latin typeface="Times New Roman" charset="0"/>
                <a:cs typeface="+mn-cs"/>
              </a:rPr>
              <a:t>ИЗРАИЛЬ</a:t>
            </a: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593725" y="2389188"/>
            <a:ext cx="7980363" cy="91440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CC1225"/>
                </a:solidFill>
                <a:latin typeface="Times New Roman" charset="0"/>
                <a:cs typeface="+mn-cs"/>
              </a:rPr>
              <a:t>РОМЫН ЭЗЭНТ ГҮРЭН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441429" name="Text Box 8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grpSp>
        <p:nvGrpSpPr>
          <p:cNvPr id="24597" name="Group 87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4598" name="Group 88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41433" name="AutoShape 8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1434" name="Rectangle 9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1435" name="AutoShape 9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1436" name="Line 9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1437" name="Line 9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1438" name="Rectangle 94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41439" name="Rectangle 95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41440" name="Rectangle 96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/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1357313" y="5788025"/>
            <a:ext cx="5995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Ром: Константины Нумант хаалга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92897" name="Rectangle 3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5605" name="Group 34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5606" name="Group 35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292900" name="AutoShape 36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901" name="Rectangle 37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902" name="AutoShape 38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903" name="Line 39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904" name="Line 40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905" name="Rectangle 41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292906" name="Rectangle 42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292907" name="Rectangle 43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pic>
        <p:nvPicPr>
          <p:cNvPr id="295969" name="Picture 33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5974" name="Group 38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Цезарийн шүүхийн тавцан</a:t>
              </a:r>
            </a:p>
          </p:txBody>
        </p:sp>
        <p:sp>
          <p:nvSpPr>
            <p:cNvPr id="295970" name="AutoShape 34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973" name="Rectangle 37"/>
          <p:cNvSpPr>
            <a:spLocks noChangeArrowheads="1"/>
          </p:cNvSpPr>
          <p:nvPr/>
        </p:nvSpPr>
        <p:spPr bwMode="auto">
          <a:xfrm>
            <a:off x="2335213" y="5718175"/>
            <a:ext cx="44846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Ром: Шүүхийн гудамж</a:t>
            </a:r>
          </a:p>
        </p:txBody>
      </p:sp>
      <p:sp>
        <p:nvSpPr>
          <p:cNvPr id="295975" name="Text Box 3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295976" name="Rectangle 4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6631" name="Group 41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6632" name="Group 42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295979" name="AutoShape 43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980" name="Rectangle 44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981" name="AutoShape 45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982" name="Line 46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983" name="Line 47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984" name="Rectangle 48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295985" name="Rectangle 49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295986" name="Rectangle 50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7" name="Picture 5"/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773113" y="5762625"/>
            <a:ext cx="76850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Ром: Гоёмсог Шүүхийн барилга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grpSp>
        <p:nvGrpSpPr>
          <p:cNvPr id="28676" name="Group 33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294947" name="Line 35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Rectangle 36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49" name="Rectangle 3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8678" name="Group 38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8679" name="Group 39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294952" name="AutoShape 40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53" name="Rectangle 41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54" name="AutoShape 42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55" name="Line 43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56" name="Line 44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57" name="Rectangle 45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294958" name="Rectangle 46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294959" name="Rectangle 47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00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1649413" y="5737225"/>
            <a:ext cx="60340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Иерусалим: Бетзада цөөрөм</a:t>
            </a: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928813" y="23813"/>
            <a:ext cx="8651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Иохан 5:2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164901" name="Rectangle 3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29702" name="Group 38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29703" name="Group 39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164904" name="AutoShape 40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4905" name="Rectangle 41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4906" name="AutoShape 42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4907" name="Line 43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4908" name="Line 44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4909" name="Rectangle 45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164910" name="Rectangle 46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164911" name="Rectangle 47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927225" y="31750"/>
            <a:ext cx="9286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19:29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1903413" y="5673725"/>
            <a:ext cx="59832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Ефес: (Паулын) Амфитеатр</a:t>
            </a: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165928" name="Text Box 4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65929" name="Rectangle 4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30728" name="Group 42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30729" name="Group 43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165932" name="AutoShape 44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5933" name="Rectangle 45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5934" name="AutoShape 46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5935" name="Line 47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5936" name="Line 48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5937" name="Rectangle 49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165938" name="Rectangle 50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165939" name="Rectangle 51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469900" y="5940425"/>
            <a:ext cx="8128000" cy="4095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Кайсари Маритима, Израиль: Ромын усны суваг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912938" y="23813"/>
            <a:ext cx="9540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18:22</a:t>
            </a:r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449557" name="Rectangle 2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31750" name="Group 22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31751" name="Group 23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49560" name="AutoShape 24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9561" name="Rectangle 25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9562" name="AutoShape 26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9563" name="Line 27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9564" name="Line 28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9565" name="Rectangle 29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49566" name="Rectangle 30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49567" name="Rectangle 31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34" name="Picture 2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925638" y="23813"/>
            <a:ext cx="7254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Мат 2:1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847725" y="5853113"/>
            <a:ext cx="7207250" cy="64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Их Херод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: </a:t>
            </a:r>
          </a:p>
          <a:p>
            <a:pPr algn="ctr">
              <a:lnSpc>
                <a:spcPct val="6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Түүний Масада дахь цайз бэхлэлт, Израиль</a:t>
            </a:r>
          </a:p>
        </p:txBody>
      </p:sp>
      <p:grpSp>
        <p:nvGrpSpPr>
          <p:cNvPr id="448535" name="Group 23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/>
            <p:cNvPicPr>
              <a:picLocks noChangeAspect="1" noChangeArrowheads="1"/>
            </p:cNvPicPr>
            <p:nvPr/>
          </p:nvPicPr>
          <p:blipFill>
            <a:blip r:embed="rId5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8521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>
                  <a:solidFill>
                    <a:schemeClr val="tx1"/>
                  </a:solidFill>
                  <a:latin typeface="Times New Roman" charset="0"/>
                  <a:cs typeface="+mn-cs"/>
                </a:rPr>
                <a:t>Зургийн эх сурвалж:                                Массада. Хэвлэл Гиватяим, Израиль</a:t>
              </a:r>
            </a:p>
          </p:txBody>
        </p:sp>
      </p:grpSp>
      <p:sp>
        <p:nvSpPr>
          <p:cNvPr id="448533" name="Rectangle 21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448536" name="Text Box 24"/>
          <p:cNvSpPr txBox="1">
            <a:spLocks noChangeArrowheads="1"/>
          </p:cNvSpPr>
          <p:nvPr/>
        </p:nvSpPr>
        <p:spPr bwMode="auto">
          <a:xfrm>
            <a:off x="2809875" y="3429000"/>
            <a:ext cx="1362075" cy="6064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>
                <a:solidFill>
                  <a:srgbClr val="FFEA18"/>
                </a:solidFill>
                <a:latin typeface="Times New Roman" charset="0"/>
                <a:cs typeface="+mn-cs"/>
              </a:rPr>
              <a:t>Ромын бүслэлтийн хүрээ</a:t>
            </a:r>
          </a:p>
        </p:txBody>
      </p:sp>
      <p:grpSp>
        <p:nvGrpSpPr>
          <p:cNvPr id="32775" name="Group 25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32776" name="Group 26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48539" name="AutoShape 27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8540" name="Rectangle 28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8541" name="AutoShape 29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8542" name="Line 30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8543" name="Line 31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8544" name="Rectangle 32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48545" name="Rectangle 33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48546" name="Rectangle 34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22" name="Rectangle 3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sp>
        <p:nvSpPr>
          <p:cNvPr id="195625" name="Rectangle 41"/>
          <p:cNvSpPr>
            <a:spLocks noChangeArrowheads="1"/>
          </p:cNvSpPr>
          <p:nvPr/>
        </p:nvSpPr>
        <p:spPr bwMode="auto">
          <a:xfrm>
            <a:off x="230188" y="1955800"/>
            <a:ext cx="4419600" cy="4638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АРИСТОТЕЛЬ: АЛЕКСАНДЕРИЙН БАГШ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АРИСТОТЕЛЬ: ХӨГЖМИЙН ОНОЛ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ХЯТАДЫН ЦАГААН ХЭРЭМ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ХЯТАДАД ТӨМӨР ЭЗЭМШИВ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  АЛЕКСАНДЕР ХОТ:                                      ГРЕК СУРГУУЛИЙН ТӨВ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ЕВКЛИД :ГЕОМЕТРИЙН СТАНДАРТЫГ ТОГТООВ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РОМЫН АНХНЫ ЗООСОН МӨНГӨ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     КОРИНТ ХУДАЛДААНЫ ТӨВ БОЛОВ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ЕГИПЕТЭД ЕВРЕЙЧҮҮД       ХУДАЛДААНЫ ТӨВӨӨ НЭЭЖЭЭ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ХЕЛЛЕНИЗМ &amp; ГРЕКИЙН ХОТУУД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chemeClr val="folHlink"/>
                </a:solidFill>
                <a:latin typeface="Times New Roman" charset="0"/>
                <a:cs typeface="+mn-cs"/>
              </a:rPr>
              <a:t>ГРЕК АМЬДРАЛЫН ХЭВ МАЯГ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schemeClr val="folHlink"/>
                </a:solidFill>
                <a:latin typeface="Times New Roman" charset="0"/>
                <a:cs typeface="+mn-cs"/>
              </a:rPr>
              <a:t>ГРЕК ХЭЛ</a:t>
            </a:r>
            <a:endParaRPr lang="en-US" sz="900" b="0">
              <a:solidFill>
                <a:schemeClr val="folHlink"/>
              </a:solidFill>
              <a:latin typeface="Times New Roman" charset="0"/>
              <a:cs typeface="+mn-cs"/>
            </a:endParaRPr>
          </a:p>
        </p:txBody>
      </p:sp>
      <p:sp>
        <p:nvSpPr>
          <p:cNvPr id="195626" name="Text Box 42"/>
          <p:cNvSpPr txBox="1">
            <a:spLocks noChangeArrowheads="1"/>
          </p:cNvSpPr>
          <p:nvPr/>
        </p:nvSpPr>
        <p:spPr bwMode="auto">
          <a:xfrm>
            <a:off x="1243013" y="7080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folHlink"/>
                </a:solidFill>
                <a:latin typeface="Times New Roman" charset="0"/>
                <a:cs typeface="+mn-cs"/>
              </a:rPr>
              <a:t>АГУУ АЛЕКСАНДРИЙН ЭРИН ҮЕ: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5486400" y="187325"/>
            <a:ext cx="25273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ТИЙНХҮҮ…</a:t>
            </a:r>
          </a:p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РОМЫН ЦАГ ҮЕД:</a:t>
            </a: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346575" y="828675"/>
            <a:ext cx="4797425" cy="54419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ТӨРИЙН ЗАСАГ ЗАХИРГАА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АРАА БА УСАН БУЛЫГ АШИГЛАХ БОЛОВ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ТРИГОНОМЕТРИЙН ДЭВШИЛ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УСАН ЦАГ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РОЗЕТТАГИЙН ЧУЛУУН БИЧЭЭС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АЛЕКСАНДР ХОТ: ТЕХНОЛОГИЙН ДЭВШИЛ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РОМЫН БАНКНЫ СИСТЕМ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БАРИЛГЫН ШИНЭ АРГАЧЛАЛ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УСЖУУЛАЛТЫН СИСТЕМ; </a:t>
            </a:r>
            <a:r>
              <a:rPr lang="en-US" sz="2000">
                <a:solidFill>
                  <a:srgbClr val="62D6AC"/>
                </a:solidFill>
                <a:latin typeface="Times New Roman" charset="0"/>
                <a:cs typeface="+mn-cs"/>
              </a:rPr>
              <a:t>БЕТОНОН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ХУВЬЦААНЫ ЗАХ ЗЭЭЛ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ЭЗЭНТ УЛСЫГ СҮЛЖСЭН ЗАМ ХАРИЛЦАА 365-ӨДӨРТЭЙ ЦАГ ТООНЫ БИЧИГ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ЦОГЦ ЛАТИН ХЭЛ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ДАЙНЫ СТРАТЕГИЙН БАЙГУУЛЛАГА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РОМЫН ЭНХ ТАЙВАН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РОМ-ИЗРАИЛИЙГ ЭЗЛЭВ (ПАЛЕСТИН)</a:t>
            </a:r>
            <a:endParaRPr lang="en-US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195621" name="Text Box 37"/>
          <p:cNvSpPr txBox="1">
            <a:spLocks noChangeArrowheads="1"/>
          </p:cNvSpPr>
          <p:nvPr/>
        </p:nvSpPr>
        <p:spPr bwMode="auto">
          <a:xfrm>
            <a:off x="8766175" y="64166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15</a:t>
            </a:r>
          </a:p>
        </p:txBody>
      </p:sp>
      <p:sp>
        <p:nvSpPr>
          <p:cNvPr id="195624" name="Text Box 40"/>
          <p:cNvSpPr txBox="1">
            <a:spLocks noChangeArrowheads="1"/>
          </p:cNvSpPr>
          <p:nvPr/>
        </p:nvSpPr>
        <p:spPr bwMode="auto">
          <a:xfrm>
            <a:off x="1406525" y="60325"/>
            <a:ext cx="2619375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№5</a:t>
            </a:r>
          </a:p>
        </p:txBody>
      </p:sp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1366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7" grpId="0" animBg="1" autoUpdateAnimBg="0"/>
      <p:bldP spid="19561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1026"/>
          <p:cNvSpPr>
            <a:spLocks noChangeArrowheads="1"/>
          </p:cNvSpPr>
          <p:nvPr/>
        </p:nvSpPr>
        <p:spPr bwMode="auto">
          <a:xfrm>
            <a:off x="1743075" y="2316163"/>
            <a:ext cx="5808663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2900" b="0">
                <a:solidFill>
                  <a:srgbClr val="FF0000"/>
                </a:solidFill>
                <a:latin typeface="Times New Roman" charset="0"/>
                <a:cs typeface="+mn-cs"/>
              </a:rPr>
              <a:t>Б</a:t>
            </a:r>
            <a:r>
              <a:rPr lang="en-US" sz="12900" b="0">
                <a:solidFill>
                  <a:srgbClr val="FAFD00"/>
                </a:solidFill>
                <a:latin typeface="Times New Roman" charset="0"/>
                <a:cs typeface="+mn-cs"/>
              </a:rPr>
              <a:t> </a:t>
            </a:r>
            <a:r>
              <a:rPr lang="en-US" sz="12900" b="0">
                <a:solidFill>
                  <a:srgbClr val="FA4E19"/>
                </a:solidFill>
                <a:latin typeface="Times New Roman" charset="0"/>
                <a:cs typeface="+mn-cs"/>
              </a:rPr>
              <a:t>7</a:t>
            </a:r>
            <a:r>
              <a:rPr lang="en-US" sz="12900" b="0">
                <a:solidFill>
                  <a:srgbClr val="FAFD00"/>
                </a:solidFill>
                <a:latin typeface="Times New Roman" charset="0"/>
                <a:cs typeface="+mn-cs"/>
              </a:rPr>
              <a:t>     </a:t>
            </a:r>
            <a:r>
              <a:rPr lang="en-US" sz="12900" b="0">
                <a:solidFill>
                  <a:schemeClr val="tx1"/>
                </a:solidFill>
                <a:latin typeface="Times New Roman" charset="0"/>
                <a:cs typeface="+mn-cs"/>
              </a:rPr>
              <a:t>Е</a:t>
            </a:r>
            <a:r>
              <a:rPr lang="en-US" sz="12900" b="0">
                <a:solidFill>
                  <a:srgbClr val="FAFD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97325" name="Text Box 1037"/>
          <p:cNvSpPr txBox="1">
            <a:spLocks noChangeArrowheads="1"/>
          </p:cNvSpPr>
          <p:nvPr/>
        </p:nvSpPr>
        <p:spPr bwMode="auto">
          <a:xfrm>
            <a:off x="1354138" y="4976813"/>
            <a:ext cx="6740525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0099CC"/>
                </a:solidFill>
                <a:latin typeface="Times New Roman" charset="0"/>
                <a:cs typeface="+mn-cs"/>
              </a:rPr>
              <a:t>(ХГ)</a:t>
            </a:r>
            <a:r>
              <a:rPr lang="en-US" sz="4800">
                <a:solidFill>
                  <a:srgbClr val="FFFF00"/>
                </a:solidFill>
                <a:latin typeface="Times New Roman" charset="0"/>
                <a:cs typeface="+mn-cs"/>
              </a:rPr>
              <a:t>  </a:t>
            </a:r>
            <a:r>
              <a:rPr lang="en-US" sz="3600">
                <a:solidFill>
                  <a:srgbClr val="FFFF00"/>
                </a:solidFill>
                <a:latin typeface="Times New Roman" charset="0"/>
                <a:cs typeface="+mn-cs"/>
              </a:rPr>
              <a:t>400 орчим жил   </a:t>
            </a:r>
            <a:r>
              <a:rPr lang="en-US" sz="4800">
                <a:solidFill>
                  <a:srgbClr val="66FF33"/>
                </a:solidFill>
                <a:latin typeface="Times New Roman" charset="0"/>
                <a:cs typeface="+mn-cs"/>
              </a:rPr>
              <a:t>(ШГ)</a:t>
            </a:r>
            <a:endParaRPr lang="en-US" sz="480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397326" name="AutoShape 1038"/>
          <p:cNvSpPr>
            <a:spLocks noChangeArrowheads="1"/>
          </p:cNvSpPr>
          <p:nvPr/>
        </p:nvSpPr>
        <p:spPr bwMode="auto">
          <a:xfrm>
            <a:off x="1468438" y="3997325"/>
            <a:ext cx="7053262" cy="1082675"/>
          </a:xfrm>
          <a:prstGeom prst="curvedDownArrow">
            <a:avLst>
              <a:gd name="adj1" fmla="val 84630"/>
              <a:gd name="adj2" fmla="val 211787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7321" name="Rectangle 1033"/>
          <p:cNvSpPr>
            <a:spLocks noChangeArrowheads="1"/>
          </p:cNvSpPr>
          <p:nvPr/>
        </p:nvSpPr>
        <p:spPr bwMode="auto">
          <a:xfrm>
            <a:off x="4006850" y="1389063"/>
            <a:ext cx="2263775" cy="3932237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200" b="0">
                <a:solidFill>
                  <a:srgbClr val="0232BA"/>
                </a:solidFill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397322" name="AutoShape 1034"/>
          <p:cNvSpPr>
            <a:spLocks noChangeArrowheads="1"/>
          </p:cNvSpPr>
          <p:nvPr/>
        </p:nvSpPr>
        <p:spPr bwMode="auto">
          <a:xfrm>
            <a:off x="3144838" y="1006475"/>
            <a:ext cx="4343400" cy="46101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7334" name="Rectangle 10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grpSp>
        <p:nvGrpSpPr>
          <p:cNvPr id="6151" name="Group 1048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397337" name="Rectangle 104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397338" name="Line 1050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7339" name="Rectangle 1051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97340" name="Text Box 1052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397341" name="Rectangle 105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35" name="Rectangle 2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34818" name="Group 19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99732" name="Rectangle 20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99733" name="Line 21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9734" name="Rectangle 22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499736" name="Text Box 24"/>
          <p:cNvSpPr txBox="1">
            <a:spLocks noChangeArrowheads="1"/>
          </p:cNvSpPr>
          <p:nvPr/>
        </p:nvSpPr>
        <p:spPr bwMode="auto">
          <a:xfrm>
            <a:off x="1243013" y="7080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АГУУ АЛЕКСАНДЕРИЙН ЭРИН ҮЕ:</a:t>
            </a:r>
          </a:p>
        </p:txBody>
      </p:sp>
      <p:sp>
        <p:nvSpPr>
          <p:cNvPr id="499737" name="Rectangle 25"/>
          <p:cNvSpPr>
            <a:spLocks noChangeArrowheads="1"/>
          </p:cNvSpPr>
          <p:nvPr/>
        </p:nvSpPr>
        <p:spPr bwMode="auto">
          <a:xfrm>
            <a:off x="230188" y="1955800"/>
            <a:ext cx="4419600" cy="4638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АРИСТОТЕЛЬ: АЛЕКСАНДРИЙН БАГШ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АРИСТОТЕЛЬ: ХӨГЖМИЙН ОНОЛ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ХЯТАДЫН ЦАГААН ХЭРЭМ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ХЯТАДАД ТӨМӨР ЭЗЭМШИВ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  АЛЕКСАНДР ХОТ:                                      ГРЕК СУРГУУЛИЙН ТӨВ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ЕВКЛИД :ГЕОМЕТРИЙН СТАНДАРТЫГ ТОГТООВ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РОМЫН АНХНЫ ЗООСОН МӨНГӨ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     КОРИНТ ХУДАЛДААНЫ ТӨВ БОЛОВ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ЕГИПЕТЭД ЕВРЕЙЧҮҮД       ХУДАЛДААНЫ ТӨВӨӨ НЭЭЖЭЭ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ХЕЛЛЕНИЗМ &amp; ГРЕКИЙН ХОТУУД</a:t>
            </a:r>
          </a:p>
          <a:p>
            <a:pPr algn="ctr">
              <a:lnSpc>
                <a:spcPct val="120000"/>
              </a:lnSpc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ГРЕК АМЬДРАЛЫН ХЭВ МАЯГ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ГРЕК ХЭЛ</a:t>
            </a:r>
            <a:endParaRPr lang="en-US" sz="900" b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99738" name="Text Box 26"/>
          <p:cNvSpPr txBox="1">
            <a:spLocks noChangeArrowheads="1"/>
          </p:cNvSpPr>
          <p:nvPr/>
        </p:nvSpPr>
        <p:spPr bwMode="auto">
          <a:xfrm>
            <a:off x="5486400" y="187325"/>
            <a:ext cx="25273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ТИЙНХҮҮ…</a:t>
            </a:r>
          </a:p>
          <a:p>
            <a:pPr algn="ctr">
              <a:defRPr/>
            </a:pPr>
            <a:r>
              <a:rPr lang="en-US" sz="2000" i="1">
                <a:solidFill>
                  <a:schemeClr val="hlink"/>
                </a:solidFill>
                <a:latin typeface="Times New Roman" charset="0"/>
                <a:cs typeface="+mn-cs"/>
              </a:rPr>
              <a:t>РОМЫН ЦАГ ҮЕД:</a:t>
            </a:r>
          </a:p>
        </p:txBody>
      </p:sp>
      <p:sp>
        <p:nvSpPr>
          <p:cNvPr id="499739" name="Rectangle 27"/>
          <p:cNvSpPr>
            <a:spLocks noChangeArrowheads="1"/>
          </p:cNvSpPr>
          <p:nvPr/>
        </p:nvSpPr>
        <p:spPr bwMode="auto">
          <a:xfrm>
            <a:off x="4346575" y="828675"/>
            <a:ext cx="4797425" cy="54419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ТӨРИЙН ЗАСАГ ЗАХИРГАА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АРАА БА УСАН БУЛЫГ АШИГЛАХ БОЛОВ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ТРИГОНОМЕТРИЙН ДЭВШИЛ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УСАН ЦАГ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РОЗЕТТАГИЙН ЧУЛУУН БИЧЭЭС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АЛЕКСАНДР ХОТ: ТЕХНОЛОГИЙН ДЭВШИЛ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РОМЫН БАНКНЫ СИСТЕМ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БАРИЛГЫН ШИНЭ АРГАЧЛАЛ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УСЖУУЛАЛТЫН СИСТЕМ; </a:t>
            </a:r>
            <a:r>
              <a:rPr lang="en-US" sz="2000">
                <a:solidFill>
                  <a:srgbClr val="62D6AC"/>
                </a:solidFill>
                <a:latin typeface="Times New Roman" charset="0"/>
                <a:cs typeface="+mn-cs"/>
              </a:rPr>
              <a:t>БЕТОНОН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ХУВЬЦААНЫ ЗАХ ЗЭЭЛ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ЭЗЭНТ УЛСЫГ СҮЛЖСЭН ЗАМ ХАРИЛЦАА 365-ӨДӨРТЭЙ ЦАГ ТООНЫ БИЧИГ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ЦОГЦ ЛАТИН ХЭЛ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ДАЙНЫ СТРАТЕГИЙН БАЙГУУЛЛАГА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РОМЫН ЭНХ ТАЙВАН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РОМ-ИЗРАИЛИЙГ ЭЗЛЭВ (ПАЛЕСТИН)</a:t>
            </a:r>
            <a:endParaRPr lang="en-US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4487863" y="76200"/>
            <a:ext cx="4492625" cy="65151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99729" name="AutoShape 17"/>
          <p:cNvSpPr>
            <a:spLocks noChangeArrowheads="1"/>
          </p:cNvSpPr>
          <p:nvPr/>
        </p:nvSpPr>
        <p:spPr bwMode="auto">
          <a:xfrm>
            <a:off x="298450" y="608013"/>
            <a:ext cx="4186238" cy="60182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0" grpId="0" animBg="1"/>
      <p:bldP spid="4997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86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grpSp>
        <p:nvGrpSpPr>
          <p:cNvPr id="35842" name="Group 72"/>
          <p:cNvGrpSpPr>
            <a:grpSpLocks/>
          </p:cNvGrpSpPr>
          <p:nvPr/>
        </p:nvGrpSpPr>
        <p:grpSpPr bwMode="auto">
          <a:xfrm>
            <a:off x="533400" y="501650"/>
            <a:ext cx="8061325" cy="5799138"/>
            <a:chOff x="-460" y="1244"/>
            <a:chExt cx="4312" cy="3350"/>
          </a:xfrm>
        </p:grpSpPr>
        <p:pic>
          <p:nvPicPr>
            <p:cNvPr id="454729" name="Picture 73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4730" name="Rectangle 74"/>
            <p:cNvSpPr>
              <a:spLocks noChangeArrowheads="1"/>
            </p:cNvSpPr>
            <p:nvPr/>
          </p:nvSpPr>
          <p:spPr bwMode="auto">
            <a:xfrm>
              <a:off x="-452" y="1246"/>
              <a:ext cx="497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4731" name="Rectangle 75"/>
            <p:cNvSpPr>
              <a:spLocks noChangeArrowheads="1"/>
            </p:cNvSpPr>
            <p:nvPr/>
          </p:nvSpPr>
          <p:spPr bwMode="auto">
            <a:xfrm>
              <a:off x="3356" y="1262"/>
              <a:ext cx="496" cy="3324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5848" name="Group 76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35878" name="Group 77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454734" name="Rectangle 78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454735" name="Picture 7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54736" name="Freeform 80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4737" name="Freeform 81"/>
              <p:cNvSpPr>
                <a:spLocks/>
              </p:cNvSpPr>
              <p:nvPr/>
            </p:nvSpPr>
            <p:spPr bwMode="auto">
              <a:xfrm rot="-5219527">
                <a:off x="717" y="2357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4738" name="Freeform 82"/>
              <p:cNvSpPr>
                <a:spLocks/>
              </p:cNvSpPr>
              <p:nvPr/>
            </p:nvSpPr>
            <p:spPr bwMode="auto">
              <a:xfrm rot="5809065">
                <a:off x="2892" y="729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4739" name="Freeform 83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54740" name="Oval 84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454741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2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3" name="Picture 8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4" name="Picture 8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5" name="Picture 8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6" name="Picture 9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7" name="Picture 9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8" name="Picture 9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9" name="Picture 9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0" name="Picture 9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1" name="Picture 9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2" name="Picture 9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3" name="Picture 9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4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5" name="Picture 9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6" name="Picture 1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7" name="Picture 1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8" name="Picture 1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9" name="Picture 1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0" name="Picture 1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1" name="Picture 10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2" name="Picture 10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3" name="Picture 10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4" name="Picture 10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5" name="Picture 10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6" name="Picture 11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7" name="Picture 11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8" name="Picture 112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4769" name="Text Box 113"/>
          <p:cNvSpPr txBox="1">
            <a:spLocks noChangeArrowheads="1"/>
          </p:cNvSpPr>
          <p:nvPr/>
        </p:nvSpPr>
        <p:spPr bwMode="auto">
          <a:xfrm>
            <a:off x="360363" y="1298575"/>
            <a:ext cx="8293100" cy="3111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>
                <a:solidFill>
                  <a:srgbClr val="FFFF00"/>
                </a:solidFill>
                <a:latin typeface="Times New Roman" charset="0"/>
                <a:cs typeface="+mn-cs"/>
              </a:rPr>
              <a:t>ДЭЛХИЙ ЕРТӨНЦ АСАР ИХ ӨӨРЧЛӨГДСӨН!</a:t>
            </a:r>
          </a:p>
        </p:txBody>
      </p:sp>
      <p:sp>
        <p:nvSpPr>
          <p:cNvPr id="454771" name="Rectangle 11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6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95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grpSp>
          <p:nvGrpSpPr>
            <p:cNvPr id="36894" name="Group 96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52705" name="AutoShape 97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2706" name="Rectangle 98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2707" name="AutoShape 99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2708" name="Line 100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2709" name="Line 101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2710" name="Rectangle 102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58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</a:t>
                </a:r>
                <a:r>
                  <a:rPr lang="mn-MN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д</a:t>
                </a: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р</a:t>
                </a:r>
              </a:p>
            </p:txBody>
          </p:sp>
          <p:sp>
            <p:nvSpPr>
              <p:cNvPr id="452711" name="Rectangle 103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52712" name="Rectangle 104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36866" name="Group 90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52699" name="Rectangle 91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52700" name="Line 92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2701" name="Rectangle 93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52625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800" b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2881313" y="1279525"/>
            <a:ext cx="47799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21FF33"/>
                </a:solidFill>
                <a:latin typeface="Times New Roman" charset="0"/>
                <a:cs typeface="+mn-cs"/>
              </a:rPr>
              <a:t>МАЛАХИАС МАТАЙ ХҮРТЭЛ</a:t>
            </a: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3146425" y="650875"/>
            <a:ext cx="3952875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 i="1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3600" i="1">
                <a:solidFill>
                  <a:srgbClr val="FFEA18"/>
                </a:solidFill>
                <a:latin typeface="Times New Roman" charset="0"/>
                <a:cs typeface="+mn-cs"/>
              </a:rPr>
              <a:t>Чимээгүй</a:t>
            </a:r>
            <a:r>
              <a:rPr lang="ja-JP" altLang="en-US" sz="3600" i="1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3600" i="1">
                <a:solidFill>
                  <a:srgbClr val="FFEA18"/>
                </a:solidFill>
                <a:latin typeface="Times New Roman" charset="0"/>
                <a:cs typeface="+mn-cs"/>
              </a:rPr>
              <a:t> цаг үе</a:t>
            </a: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536700" y="1839913"/>
            <a:ext cx="598328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hlink"/>
                </a:solidFill>
                <a:latin typeface="Times New Roman" charset="0"/>
                <a:cs typeface="+mn-cs"/>
              </a:rPr>
              <a:t>ГОЛ ДӨРВӨН АГУУ ТОМ ХӨГЖИЛ ДЭВШИЛ: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636588" y="5256213"/>
            <a:ext cx="7994650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…АБРАХАМД АМЛАСАН БУРХАНЫ АГУУ АМЛАЛТ БИЕЛЭХ</a:t>
            </a:r>
            <a:r>
              <a:rPr lang="en-US" sz="2000">
                <a:solidFill>
                  <a:srgbClr val="FFEA18"/>
                </a:solidFill>
                <a:latin typeface="Times New Roman" charset="0"/>
                <a:cs typeface="+mn-cs"/>
              </a:rPr>
              <a:t> …ИРЭХ МЕССАИА БУЮУ </a:t>
            </a: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…ЭЗЭН ЕСҮС ХРИСТ ИРЭХ! </a:t>
            </a:r>
            <a:r>
              <a:rPr lang="en-US" sz="2000">
                <a:solidFill>
                  <a:srgbClr val="FFEA18"/>
                </a:solidFill>
                <a:latin typeface="Times New Roman" charset="0"/>
                <a:cs typeface="+mn-cs"/>
              </a:rPr>
              <a:t>...ТЭРХҮҮ ЦАГ ҮЕ, НӨХЦӨЛ БЭЛЭН БОЛЖЭЭ</a:t>
            </a:r>
          </a:p>
        </p:txBody>
      </p:sp>
      <p:grpSp>
        <p:nvGrpSpPr>
          <p:cNvPr id="452714" name="Group 106"/>
          <p:cNvGrpSpPr>
            <a:grpSpLocks/>
          </p:cNvGrpSpPr>
          <p:nvPr/>
        </p:nvGrpSpPr>
        <p:grpSpPr bwMode="auto">
          <a:xfrm>
            <a:off x="625475" y="2908300"/>
            <a:ext cx="3476625" cy="642938"/>
            <a:chOff x="548" y="1840"/>
            <a:chExt cx="2190" cy="405"/>
          </a:xfrm>
        </p:grpSpPr>
        <p:sp>
          <p:nvSpPr>
            <p:cNvPr id="452630" name="Text Box 22"/>
            <p:cNvSpPr txBox="1">
              <a:spLocks noChangeArrowheads="1"/>
            </p:cNvSpPr>
            <p:nvPr/>
          </p:nvSpPr>
          <p:spPr bwMode="auto">
            <a:xfrm>
              <a:off x="548" y="1879"/>
              <a:ext cx="2190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 smtClean="0">
                  <a:latin typeface="Times New Roman" charset="0"/>
                  <a:cs typeface="+mn-cs"/>
                </a:rPr>
                <a:t>1.  ________ _______ (Хуучин Гэрээ) бүрэн гүйцэд болсон.</a:t>
              </a:r>
            </a:p>
          </p:txBody>
        </p:sp>
        <p:sp>
          <p:nvSpPr>
            <p:cNvPr id="452636" name="Text Box 28"/>
            <p:cNvSpPr txBox="1">
              <a:spLocks noChangeArrowheads="1"/>
            </p:cNvSpPr>
            <p:nvPr/>
          </p:nvSpPr>
          <p:spPr bwMode="auto">
            <a:xfrm>
              <a:off x="729" y="1840"/>
              <a:ext cx="1095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Еврейн Канон</a:t>
              </a:r>
            </a:p>
          </p:txBody>
        </p:sp>
      </p:grpSp>
      <p:grpSp>
        <p:nvGrpSpPr>
          <p:cNvPr id="452715" name="Group 107"/>
          <p:cNvGrpSpPr>
            <a:grpSpLocks/>
          </p:cNvGrpSpPr>
          <p:nvPr/>
        </p:nvGrpSpPr>
        <p:grpSpPr bwMode="auto">
          <a:xfrm>
            <a:off x="650875" y="3951288"/>
            <a:ext cx="2987675" cy="882650"/>
            <a:chOff x="564" y="2489"/>
            <a:chExt cx="1882" cy="556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564" y="2525"/>
              <a:ext cx="1882" cy="5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2. Хуучин Гэрээ _______ хэлэнд орчуулагдсан. (Септуажинт - </a:t>
              </a:r>
              <a:r>
                <a:rPr lang="ja-JP" altLang="en-US">
                  <a:solidFill>
                    <a:schemeClr val="tx1"/>
                  </a:solidFill>
                  <a:latin typeface="Arial"/>
                  <a:cs typeface="+mn-cs"/>
                </a:rPr>
                <a:t>“</a:t>
              </a: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LXX</a:t>
              </a:r>
              <a:r>
                <a:rPr lang="ja-JP" altLang="en-US">
                  <a:solidFill>
                    <a:schemeClr val="tx1"/>
                  </a:solidFill>
                  <a:latin typeface="Arial"/>
                  <a:cs typeface="+mn-cs"/>
                </a:rPr>
                <a:t>”</a:t>
              </a: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 номууд)</a:t>
              </a:r>
            </a:p>
          </p:txBody>
        </p:sp>
        <p:sp>
          <p:nvSpPr>
            <p:cNvPr id="452638" name="Text Box 30"/>
            <p:cNvSpPr txBox="1">
              <a:spLocks noChangeArrowheads="1"/>
            </p:cNvSpPr>
            <p:nvPr/>
          </p:nvSpPr>
          <p:spPr bwMode="auto">
            <a:xfrm>
              <a:off x="1568" y="2489"/>
              <a:ext cx="512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Грек</a:t>
              </a:r>
            </a:p>
          </p:txBody>
        </p:sp>
      </p:grp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1038225" y="2373313"/>
            <a:ext cx="19462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9456"/>
                </a:solidFill>
                <a:latin typeface="Times New Roman" charset="0"/>
                <a:cs typeface="+mn-cs"/>
              </a:rPr>
              <a:t>БИЧЭЭСИЙН:</a:t>
            </a: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5313363" y="2370138"/>
            <a:ext cx="14001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F9456"/>
                </a:solidFill>
                <a:latin typeface="Times New Roman" charset="0"/>
                <a:cs typeface="+mn-cs"/>
              </a:rPr>
              <a:t>ТҮҮХЭН:</a:t>
            </a:r>
          </a:p>
        </p:txBody>
      </p:sp>
      <p:grpSp>
        <p:nvGrpSpPr>
          <p:cNvPr id="452717" name="Group 109"/>
          <p:cNvGrpSpPr>
            <a:grpSpLocks/>
          </p:cNvGrpSpPr>
          <p:nvPr/>
        </p:nvGrpSpPr>
        <p:grpSpPr bwMode="auto">
          <a:xfrm>
            <a:off x="4003675" y="3992563"/>
            <a:ext cx="4741863" cy="874712"/>
            <a:chOff x="2676" y="2515"/>
            <a:chExt cx="2987" cy="551"/>
          </a:xfrm>
        </p:grpSpPr>
        <p:sp>
          <p:nvSpPr>
            <p:cNvPr id="452668" name="Text Box 60"/>
            <p:cNvSpPr txBox="1">
              <a:spLocks noChangeArrowheads="1"/>
            </p:cNvSpPr>
            <p:nvPr/>
          </p:nvSpPr>
          <p:spPr bwMode="auto">
            <a:xfrm>
              <a:off x="2690" y="2527"/>
              <a:ext cx="2973" cy="53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4. Израиль (Палестин) </a:t>
              </a:r>
              <a:r>
                <a:rPr lang="en-US" sz="1800">
                  <a:solidFill>
                    <a:schemeClr val="tx1"/>
                  </a:solidFill>
                  <a:latin typeface="Times New Roman" charset="0"/>
                  <a:cs typeface="+mn-cs"/>
                </a:rPr>
                <a:t>______ </a:t>
              </a: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захирагдлаа. Өндөр эрэмбийн ___________ ба харгис ч гэсэн _____________ дэлхий болов. (Ромын энх тайван)</a:t>
              </a:r>
            </a:p>
          </p:txBody>
        </p:sp>
        <p:sp>
          <p:nvSpPr>
            <p:cNvPr id="452669" name="Text Box 61"/>
            <p:cNvSpPr txBox="1">
              <a:spLocks noChangeArrowheads="1"/>
            </p:cNvSpPr>
            <p:nvPr/>
          </p:nvSpPr>
          <p:spPr bwMode="auto">
            <a:xfrm>
              <a:off x="4034" y="2515"/>
              <a:ext cx="48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Ромд</a:t>
              </a:r>
            </a:p>
          </p:txBody>
        </p:sp>
        <p:sp>
          <p:nvSpPr>
            <p:cNvPr id="452670" name="Text Box 62"/>
            <p:cNvSpPr txBox="1">
              <a:spLocks noChangeArrowheads="1"/>
            </p:cNvSpPr>
            <p:nvPr/>
          </p:nvSpPr>
          <p:spPr bwMode="auto">
            <a:xfrm>
              <a:off x="3680" y="2679"/>
              <a:ext cx="78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технологи</a:t>
              </a:r>
            </a:p>
          </p:txBody>
        </p:sp>
        <p:sp>
          <p:nvSpPr>
            <p:cNvPr id="452671" name="Text Box 63"/>
            <p:cNvSpPr txBox="1">
              <a:spLocks noChangeArrowheads="1"/>
            </p:cNvSpPr>
            <p:nvPr/>
          </p:nvSpPr>
          <p:spPr bwMode="auto">
            <a:xfrm>
              <a:off x="2676" y="2831"/>
              <a:ext cx="962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амар тайван</a:t>
              </a:r>
            </a:p>
          </p:txBody>
        </p:sp>
      </p:grpSp>
      <p:grpSp>
        <p:nvGrpSpPr>
          <p:cNvPr id="452716" name="Group 108"/>
          <p:cNvGrpSpPr>
            <a:grpSpLocks/>
          </p:cNvGrpSpPr>
          <p:nvPr/>
        </p:nvGrpSpPr>
        <p:grpSpPr bwMode="auto">
          <a:xfrm>
            <a:off x="4049713" y="2909888"/>
            <a:ext cx="4052887" cy="619125"/>
            <a:chOff x="2785" y="1833"/>
            <a:chExt cx="2553" cy="390"/>
          </a:xfrm>
        </p:grpSpPr>
        <p:sp>
          <p:nvSpPr>
            <p:cNvPr id="452679" name="Text Box 71"/>
            <p:cNvSpPr txBox="1">
              <a:spLocks noChangeArrowheads="1"/>
            </p:cNvSpPr>
            <p:nvPr/>
          </p:nvSpPr>
          <p:spPr bwMode="auto">
            <a:xfrm>
              <a:off x="2785" y="1857"/>
              <a:ext cx="2553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3. _____ _____________ байлдан дагууллаараа Хелленизмийг дэлгэрүүлэв.</a:t>
              </a:r>
            </a:p>
          </p:txBody>
        </p:sp>
        <p:sp>
          <p:nvSpPr>
            <p:cNvPr id="452681" name="Text Box 73"/>
            <p:cNvSpPr txBox="1">
              <a:spLocks noChangeArrowheads="1"/>
            </p:cNvSpPr>
            <p:nvPr/>
          </p:nvSpPr>
          <p:spPr bwMode="auto">
            <a:xfrm>
              <a:off x="2930" y="1833"/>
              <a:ext cx="1240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latin typeface="Times New Roman" charset="0"/>
                  <a:cs typeface="+mn-cs"/>
                </a:rPr>
                <a:t>Агуу Александр</a:t>
              </a:r>
            </a:p>
          </p:txBody>
        </p:sp>
      </p:grp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452702" name="Text Box 9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452713" name="Text Box 105"/>
          <p:cNvSpPr txBox="1">
            <a:spLocks noChangeArrowheads="1"/>
          </p:cNvSpPr>
          <p:nvPr/>
        </p:nvSpPr>
        <p:spPr bwMode="auto">
          <a:xfrm>
            <a:off x="1763713" y="60325"/>
            <a:ext cx="28321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№06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5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5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5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8" grpId="0" autoUpdateAnimBg="0"/>
      <p:bldP spid="452629" grpId="0" autoUpdateAnimBg="0"/>
      <p:bldP spid="452632" grpId="0" autoUpdateAnimBg="0"/>
      <p:bldP spid="452650" grpId="0" autoUpdateAnimBg="0"/>
      <p:bldP spid="45265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574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483903" name="Rectangle 575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04" name="Rectangle 576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483905" name="AutoShape 577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06" name="Rectangle 578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07" name="AutoShape 579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08" name="Line 580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09" name="Line 581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10" name="Line 582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11" name="Line 583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12" name="Line 584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13" name="Rectangle 585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483914" name="Line 586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915" name="Rectangle 587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483916" name="Rectangle 588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483917" name="Rectangle 589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483918" name="Rectangle 590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483919" name="Rectangle 591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483920" name="Rectangle 592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  <p:sp>
        <p:nvSpPr>
          <p:cNvPr id="483590" name="Rectangle 2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483650" name="Text Box 322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grpSp>
        <p:nvGrpSpPr>
          <p:cNvPr id="37892" name="Group 323"/>
          <p:cNvGrpSpPr>
            <a:grpSpLocks/>
          </p:cNvGrpSpPr>
          <p:nvPr/>
        </p:nvGrpSpPr>
        <p:grpSpPr bwMode="auto">
          <a:xfrm>
            <a:off x="6688138" y="4440238"/>
            <a:ext cx="1011237" cy="550862"/>
            <a:chOff x="4979" y="2160"/>
            <a:chExt cx="637" cy="347"/>
          </a:xfrm>
        </p:grpSpPr>
        <p:grpSp>
          <p:nvGrpSpPr>
            <p:cNvPr id="38109" name="Group 324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83653" name="AutoShape 325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654" name="Rectangle 326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655" name="AutoShape 327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656" name="Line 328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657" name="Line 329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658" name="Rectangle 330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83659" name="Rectangle 331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83660" name="Rectangle 332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sp>
        <p:nvSpPr>
          <p:cNvPr id="483661" name="Text Box 333"/>
          <p:cNvSpPr txBox="1">
            <a:spLocks noChangeArrowheads="1"/>
          </p:cNvSpPr>
          <p:nvPr/>
        </p:nvSpPr>
        <p:spPr bwMode="auto">
          <a:xfrm>
            <a:off x="1924050" y="-22225"/>
            <a:ext cx="2408238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Эхлэл – Естер (Малахи)</a:t>
            </a:r>
          </a:p>
        </p:txBody>
      </p:sp>
      <p:grpSp>
        <p:nvGrpSpPr>
          <p:cNvPr id="37894" name="Group 334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83663" name="Rectangle 335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83664" name="Line 336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65" name="Rectangle 337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895" name="Group 338"/>
          <p:cNvGrpSpPr>
            <a:grpSpLocks/>
          </p:cNvGrpSpPr>
          <p:nvPr/>
        </p:nvGrpSpPr>
        <p:grpSpPr bwMode="auto">
          <a:xfrm>
            <a:off x="6643688" y="1265238"/>
            <a:ext cx="1141412" cy="1851025"/>
            <a:chOff x="4095" y="796"/>
            <a:chExt cx="719" cy="1166"/>
          </a:xfrm>
        </p:grpSpPr>
        <p:sp>
          <p:nvSpPr>
            <p:cNvPr id="483667" name="AutoShape 3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68" name="Rectangle 3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69" name="AutoShape 3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70" name="Line 342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71" name="Line 343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72" name="Line 344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73" name="Rectangle 345"/>
            <p:cNvSpPr>
              <a:spLocks noChangeArrowheads="1"/>
            </p:cNvSpPr>
            <p:nvPr/>
          </p:nvSpPr>
          <p:spPr bwMode="auto">
            <a:xfrm>
              <a:off x="4095" y="1008"/>
              <a:ext cx="7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483674" name="Rectangle 346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483675" name="Rectangle 347"/>
            <p:cNvSpPr>
              <a:spLocks noChangeArrowheads="1"/>
            </p:cNvSpPr>
            <p:nvPr/>
          </p:nvSpPr>
          <p:spPr bwMode="auto">
            <a:xfrm>
              <a:off x="4144" y="1572"/>
              <a:ext cx="53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676" name="Rectangle 348"/>
            <p:cNvSpPr>
              <a:spLocks noChangeArrowheads="1"/>
            </p:cNvSpPr>
            <p:nvPr/>
          </p:nvSpPr>
          <p:spPr bwMode="auto">
            <a:xfrm>
              <a:off x="4151" y="1682"/>
              <a:ext cx="50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 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200           350</a:t>
              </a:r>
            </a:p>
          </p:txBody>
        </p:sp>
        <p:sp>
          <p:nvSpPr>
            <p:cNvPr id="483677" name="Rectangle 349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678" name="Line 350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79" name="Rectangle 351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680" name="Line 352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1" name="Line 353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2" name="Rectangle 354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483683" name="Line 355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4" name="Rectangle 356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685" name="Line 357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6" name="Line 358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7" name="Line 359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88" name="Rectangle 360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483689" name="Line 361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0" name="Line 362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1" name="Line 36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2" name="Rectangle 364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37896" name="Group 365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483694" name="AutoShape 366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5" name="Rectangle 367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6" name="AutoShape 368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7" name="Line 369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8" name="Line 370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699" name="Rectangle 371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483700" name="Rectangle 372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01" name="Rectangle 373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483706" name="Rectangle 378"/>
          <p:cNvSpPr>
            <a:spLocks noChangeArrowheads="1"/>
          </p:cNvSpPr>
          <p:nvPr/>
        </p:nvSpPr>
        <p:spPr bwMode="auto">
          <a:xfrm>
            <a:off x="7523163" y="44291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483707" name="Rectangle 379"/>
          <p:cNvSpPr>
            <a:spLocks noChangeArrowheads="1"/>
          </p:cNvSpPr>
          <p:nvPr/>
        </p:nvSpPr>
        <p:spPr bwMode="auto">
          <a:xfrm>
            <a:off x="7453313" y="1025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grpSp>
        <p:nvGrpSpPr>
          <p:cNvPr id="37899" name="Group 381"/>
          <p:cNvGrpSpPr>
            <a:grpSpLocks/>
          </p:cNvGrpSpPr>
          <p:nvPr/>
        </p:nvGrpSpPr>
        <p:grpSpPr bwMode="auto">
          <a:xfrm>
            <a:off x="6756400" y="5099050"/>
            <a:ext cx="954088" cy="1244600"/>
            <a:chOff x="4256" y="3212"/>
            <a:chExt cx="601" cy="784"/>
          </a:xfrm>
        </p:grpSpPr>
        <p:sp>
          <p:nvSpPr>
            <p:cNvPr id="483710" name="AutoShape 382"/>
            <p:cNvSpPr>
              <a:spLocks noChangeArrowheads="1"/>
            </p:cNvSpPr>
            <p:nvPr/>
          </p:nvSpPr>
          <p:spPr bwMode="auto">
            <a:xfrm>
              <a:off x="4256" y="3217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1" name="Freeform 383"/>
            <p:cNvSpPr>
              <a:spLocks/>
            </p:cNvSpPr>
            <p:nvPr/>
          </p:nvSpPr>
          <p:spPr bwMode="auto">
            <a:xfrm>
              <a:off x="4719" y="327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2" name="Rectangle 384"/>
            <p:cNvSpPr>
              <a:spLocks noChangeArrowheads="1"/>
            </p:cNvSpPr>
            <p:nvPr/>
          </p:nvSpPr>
          <p:spPr bwMode="auto">
            <a:xfrm>
              <a:off x="4257" y="3348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3" name="AutoShape 385"/>
            <p:cNvSpPr>
              <a:spLocks noChangeArrowheads="1"/>
            </p:cNvSpPr>
            <p:nvPr/>
          </p:nvSpPr>
          <p:spPr bwMode="auto">
            <a:xfrm>
              <a:off x="4267" y="3245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4" name="Rectangle 386"/>
            <p:cNvSpPr>
              <a:spLocks noChangeArrowheads="1"/>
            </p:cNvSpPr>
            <p:nvPr/>
          </p:nvSpPr>
          <p:spPr bwMode="auto">
            <a:xfrm>
              <a:off x="4260" y="3212"/>
              <a:ext cx="38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200">
                  <a:solidFill>
                    <a:srgbClr val="000000"/>
                  </a:solidFill>
                  <a:latin typeface="Times New Roman" charset="0"/>
                  <a:cs typeface="+mn-cs"/>
                </a:rPr>
                <a:t>ЕСҮС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15" name="Line 387"/>
            <p:cNvSpPr>
              <a:spLocks noChangeShapeType="1"/>
            </p:cNvSpPr>
            <p:nvPr/>
          </p:nvSpPr>
          <p:spPr bwMode="auto">
            <a:xfrm>
              <a:off x="4286" y="342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6" name="Line 388"/>
            <p:cNvSpPr>
              <a:spLocks noChangeShapeType="1"/>
            </p:cNvSpPr>
            <p:nvPr/>
          </p:nvSpPr>
          <p:spPr bwMode="auto">
            <a:xfrm>
              <a:off x="4297" y="370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7" name="Line 389"/>
            <p:cNvSpPr>
              <a:spLocks noChangeShapeType="1"/>
            </p:cNvSpPr>
            <p:nvPr/>
          </p:nvSpPr>
          <p:spPr bwMode="auto">
            <a:xfrm>
              <a:off x="4291" y="387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8" name="Line 390"/>
            <p:cNvSpPr>
              <a:spLocks noChangeShapeType="1"/>
            </p:cNvSpPr>
            <p:nvPr/>
          </p:nvSpPr>
          <p:spPr bwMode="auto">
            <a:xfrm flipV="1">
              <a:off x="4291" y="396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19" name="Line 391"/>
            <p:cNvSpPr>
              <a:spLocks noChangeShapeType="1"/>
            </p:cNvSpPr>
            <p:nvPr/>
          </p:nvSpPr>
          <p:spPr bwMode="auto">
            <a:xfrm>
              <a:off x="4295" y="3790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20" name="Line 392"/>
            <p:cNvSpPr>
              <a:spLocks noChangeShapeType="1"/>
            </p:cNvSpPr>
            <p:nvPr/>
          </p:nvSpPr>
          <p:spPr bwMode="auto">
            <a:xfrm>
              <a:off x="4297" y="361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21" name="Line 393"/>
            <p:cNvSpPr>
              <a:spLocks noChangeShapeType="1"/>
            </p:cNvSpPr>
            <p:nvPr/>
          </p:nvSpPr>
          <p:spPr bwMode="auto">
            <a:xfrm>
              <a:off x="4281" y="352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83724" name="Text Box 396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483725" name="Text Box 397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483726" name="Text Box 398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37903" name="Group 418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483747" name="Freeform 419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48" name="Rectangle 420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49" name="Freeform 421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0" name="AutoShape 422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1" name="Rectangle 423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2" name="Rectangle 424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3" name="AutoShape 425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4" name="Line 426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5" name="Line 427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56" name="Rectangle 428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57" name="Rectangle 429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483758" name="Rectangle 430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483759" name="Rectangle 431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37904" name="Group 432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483761" name="Freeform 433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2" name="AutoShape 434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3" name="Rectangle 435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4" name="AutoShape 436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5" name="Line 437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6" name="Line 438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7" name="Rectangle 439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68" name="Rectangle 440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69" name="Rectangle 441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483770" name="Rectangle 442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483771" name="Rectangle 443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72" name="Rectangle 444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483773" name="Rectangle 445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74" name="Line 446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75" name="Line 447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76" name="Line 448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83777" name="Rectangle 449"/>
          <p:cNvSpPr>
            <a:spLocks noChangeArrowheads="1"/>
          </p:cNvSpPr>
          <p:nvPr/>
        </p:nvSpPr>
        <p:spPr bwMode="auto">
          <a:xfrm>
            <a:off x="5027613" y="20542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483778" name="Rectangle 450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grpSp>
        <p:nvGrpSpPr>
          <p:cNvPr id="37907" name="Group 451"/>
          <p:cNvGrpSpPr>
            <a:grpSpLocks/>
          </p:cNvGrpSpPr>
          <p:nvPr/>
        </p:nvGrpSpPr>
        <p:grpSpPr bwMode="auto">
          <a:xfrm>
            <a:off x="833438" y="2439988"/>
            <a:ext cx="2746375" cy="1974850"/>
            <a:chOff x="525" y="1537"/>
            <a:chExt cx="1730" cy="1244"/>
          </a:xfrm>
        </p:grpSpPr>
        <p:sp>
          <p:nvSpPr>
            <p:cNvPr id="483780" name="Rectangle 452"/>
            <p:cNvSpPr>
              <a:spLocks noChangeArrowheads="1"/>
            </p:cNvSpPr>
            <p:nvPr/>
          </p:nvSpPr>
          <p:spPr bwMode="auto">
            <a:xfrm>
              <a:off x="556" y="1537"/>
              <a:ext cx="1582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7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Ч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Е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483781" name="Rectangle 453"/>
            <p:cNvSpPr>
              <a:spLocks noChangeArrowheads="1"/>
            </p:cNvSpPr>
            <p:nvPr/>
          </p:nvSpPr>
          <p:spPr bwMode="auto">
            <a:xfrm>
              <a:off x="525" y="2207"/>
              <a:ext cx="1730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0">
                  <a:solidFill>
                    <a:srgbClr val="00FF00"/>
                  </a:solidFill>
                  <a:latin typeface="Times New Roman" charset="0"/>
                  <a:cs typeface="+mn-cs"/>
                </a:rPr>
                <a:t>7 = 4 + 3</a:t>
              </a:r>
              <a:r>
                <a:rPr lang="en-US" sz="5400" b="0">
                  <a:solidFill>
                    <a:srgbClr val="00FF00"/>
                  </a:solidFill>
                  <a:latin typeface="Times" charset="0"/>
                  <a:cs typeface="+mn-cs"/>
                </a:rPr>
                <a:t> </a:t>
              </a:r>
            </a:p>
          </p:txBody>
        </p:sp>
      </p:grpSp>
      <p:sp>
        <p:nvSpPr>
          <p:cNvPr id="483782" name="Text Box 454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37909" name="Group 455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38010" name="Group 456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483785" name="AutoShape 457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786" name="Rectangle 458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3787" name="AutoShape 459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83788" name="Line 46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89" name="Line 46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90" name="Line 46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91" name="Line 46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92" name="Line 46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93" name="Line 46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794" name="Rectangle 466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95" name="Rectangle 467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96" name="Rectangle 468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483797" name="Rectangle 469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483798" name="Rectangle 470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799" name="Rectangle 471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00" name="Rectangle 472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01" name="Rectangle 473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02" name="Line 474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83803" name="Text Box 475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37911" name="Group 476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483805" name="Freeform 477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06" name="Rectangle 478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07" name="Freeform 479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08" name="AutoShape 480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09" name="Rectangle 481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10" name="Rectangle 482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11" name="AutoShape 483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12" name="Line 484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13" name="Line 485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14" name="Rectangle 486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483815" name="Rectangle 487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" charset="0"/>
                  <a:cs typeface="+mn-cs"/>
                </a:rPr>
                <a:t>Иерихо/Аи</a:t>
              </a:r>
            </a:p>
          </p:txBody>
        </p:sp>
        <p:sp>
          <p:nvSpPr>
            <p:cNvPr id="483816" name="Rectangle 488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37912" name="Group 489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483818" name="Rectangle 490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100 Years / 50,000</a:t>
              </a:r>
            </a:p>
          </p:txBody>
        </p:sp>
        <p:sp>
          <p:nvSpPr>
            <p:cNvPr id="483819" name="Rectangle 491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100 Years / 50,000</a:t>
              </a:r>
            </a:p>
          </p:txBody>
        </p:sp>
        <p:sp>
          <p:nvSpPr>
            <p:cNvPr id="483820" name="Freeform 492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1" name="Freeform 493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2" name="AutoShape 494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3" name="Rectangle 495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4" name="Line 496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5" name="Line 497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6" name="Rectangle 498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27" name="Line 499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8" name="Line 500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29" name="Rectangle 501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30" name="Rectangle 502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31" name="Rectangle 503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83832" name="Rectangle 504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33" name="Rectangle 505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834" name="Rectangle 506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37913" name="Group 507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37929" name="Group 508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37969" name="Group 50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7971" name="Group 51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7977" name="Group 51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840" name="Freeform 51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83841" name="Freeform 51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83842" name="Picture 514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843" name="Freeform 51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44" name="Freeform 51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45" name="Freeform 51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46" name="Freeform 51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47" name="Freeform 51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83848" name="Rectangle 52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37930" name="Group 521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37957" name="Group 52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7959" name="Group 52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7965" name="Group 52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853" name="Freeform 52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83854" name="Freeform 52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83855" name="Picture 527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856" name="Freeform 52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57" name="Freeform 52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58" name="Freeform 53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59" name="Freeform 53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60" name="Freeform 53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83861" name="Rectangle 53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37931" name="Group 534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37945" name="Group 53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7947" name="Group 53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7953" name="Group 53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866" name="Freeform 53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83867" name="Freeform 53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83868" name="Picture 540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869" name="Freeform 54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70" name="Freeform 54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71" name="Freeform 54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72" name="Freeform 54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73" name="Freeform 54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83874" name="Rectangle 54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37932" name="Group 547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37933" name="Group 54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7935" name="Group 54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7941" name="Group 55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879" name="Freeform 55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483880" name="Freeform 55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483881" name="Picture 553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882" name="Freeform 55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83" name="Freeform 55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84" name="Freeform 55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85" name="Freeform 55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3886" name="Freeform 55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83887" name="Rectangle 55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sp>
        <p:nvSpPr>
          <p:cNvPr id="483888" name="Line 560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89" name="Freeform 561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0" name="Rectangle 562"/>
          <p:cNvSpPr>
            <a:spLocks noChangeArrowheads="1"/>
          </p:cNvSpPr>
          <p:nvPr/>
        </p:nvSpPr>
        <p:spPr bwMode="auto">
          <a:xfrm>
            <a:off x="6659563" y="422275"/>
            <a:ext cx="1625600" cy="38909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1" name="Oval 563"/>
          <p:cNvSpPr>
            <a:spLocks noChangeArrowheads="1"/>
          </p:cNvSpPr>
          <p:nvPr/>
        </p:nvSpPr>
        <p:spPr bwMode="auto">
          <a:xfrm>
            <a:off x="5180013" y="21082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2" name="Oval 564"/>
          <p:cNvSpPr>
            <a:spLocks noChangeArrowheads="1"/>
          </p:cNvSpPr>
          <p:nvPr/>
        </p:nvSpPr>
        <p:spPr bwMode="auto">
          <a:xfrm>
            <a:off x="5192713" y="51181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3" name="Oval 565"/>
          <p:cNvSpPr>
            <a:spLocks noChangeArrowheads="1"/>
          </p:cNvSpPr>
          <p:nvPr/>
        </p:nvSpPr>
        <p:spPr bwMode="auto">
          <a:xfrm>
            <a:off x="7542213" y="12446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4" name="Oval 566"/>
          <p:cNvSpPr>
            <a:spLocks noChangeArrowheads="1"/>
          </p:cNvSpPr>
          <p:nvPr/>
        </p:nvSpPr>
        <p:spPr bwMode="auto">
          <a:xfrm>
            <a:off x="7554913" y="205740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895" name="Text Box 567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83896" name="Text Box 568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83897" name="Text Box 569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83898" name="Text Box 570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i="1">
              <a:latin typeface="Times New Roman" charset="0"/>
              <a:cs typeface="+mn-cs"/>
            </a:endParaRPr>
          </a:p>
        </p:txBody>
      </p:sp>
      <p:sp>
        <p:nvSpPr>
          <p:cNvPr id="483900" name="Rectangle 572"/>
          <p:cNvSpPr>
            <a:spLocks noChangeArrowheads="1"/>
          </p:cNvSpPr>
          <p:nvPr/>
        </p:nvSpPr>
        <p:spPr bwMode="auto">
          <a:xfrm>
            <a:off x="4200525" y="450850"/>
            <a:ext cx="1625600" cy="148748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901" name="Rectangle 573"/>
          <p:cNvSpPr>
            <a:spLocks noChangeArrowheads="1"/>
          </p:cNvSpPr>
          <p:nvPr/>
        </p:nvSpPr>
        <p:spPr bwMode="auto">
          <a:xfrm>
            <a:off x="4197350" y="1985963"/>
            <a:ext cx="1625600" cy="445611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589" name="Rectangle 261"/>
          <p:cNvSpPr>
            <a:spLocks noChangeArrowheads="1"/>
          </p:cNvSpPr>
          <p:nvPr/>
        </p:nvSpPr>
        <p:spPr bwMode="auto">
          <a:xfrm>
            <a:off x="6661150" y="4378325"/>
            <a:ext cx="1628775" cy="638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83644" name="Rectangle 316"/>
          <p:cNvSpPr>
            <a:spLocks noChangeArrowheads="1"/>
          </p:cNvSpPr>
          <p:nvPr/>
        </p:nvSpPr>
        <p:spPr bwMode="auto">
          <a:xfrm>
            <a:off x="6661150" y="50546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3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3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3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3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3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3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3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3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3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3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3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3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3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3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3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3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3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3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3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3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3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3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3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3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3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3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3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3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3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3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3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890" grpId="0" animBg="1"/>
      <p:bldP spid="483891" grpId="0" animBg="1"/>
      <p:bldP spid="483892" grpId="0" animBg="1"/>
      <p:bldP spid="483893" grpId="0" animBg="1"/>
      <p:bldP spid="483894" grpId="0" animBg="1"/>
      <p:bldP spid="483895" grpId="0" autoUpdateAnimBg="0"/>
      <p:bldP spid="483896" grpId="0" autoUpdateAnimBg="0"/>
      <p:bldP spid="483897" grpId="0" autoUpdateAnimBg="0"/>
      <p:bldP spid="483898" grpId="0" autoUpdateAnimBg="0"/>
      <p:bldP spid="483900" grpId="0" animBg="1"/>
      <p:bldP spid="483901" grpId="0" animBg="1"/>
      <p:bldP spid="483589" grpId="0" animBg="1"/>
      <p:bldP spid="4836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7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481888" y="6526213"/>
            <a:ext cx="889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7.2.03e.34</a:t>
            </a:r>
          </a:p>
        </p:txBody>
      </p:sp>
      <p:sp>
        <p:nvSpPr>
          <p:cNvPr id="447499" name="AutoShape 11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8039100" y="5715000"/>
            <a:ext cx="838200" cy="4587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7"/>
          <p:cNvGrpSpPr>
            <a:grpSpLocks/>
          </p:cNvGrpSpPr>
          <p:nvPr/>
        </p:nvGrpSpPr>
        <p:grpSpPr bwMode="auto">
          <a:xfrm>
            <a:off x="2446338" y="1343025"/>
            <a:ext cx="5226050" cy="4462463"/>
            <a:chOff x="1834" y="805"/>
            <a:chExt cx="3292" cy="2811"/>
          </a:xfrm>
        </p:grpSpPr>
        <p:grpSp>
          <p:nvGrpSpPr>
            <p:cNvPr id="7185" name="Group 28"/>
            <p:cNvGrpSpPr>
              <a:grpSpLocks/>
            </p:cNvGrpSpPr>
            <p:nvPr/>
          </p:nvGrpSpPr>
          <p:grpSpPr bwMode="auto">
            <a:xfrm>
              <a:off x="1834" y="805"/>
              <a:ext cx="1741" cy="846"/>
              <a:chOff x="2412" y="2052"/>
              <a:chExt cx="1741" cy="846"/>
            </a:xfrm>
          </p:grpSpPr>
          <p:sp>
            <p:nvSpPr>
              <p:cNvPr id="7242" name="Rectangle 2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3" name="AutoShape 3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4" name="Rectangle 3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04" name="Rectangle 32"/>
              <p:cNvSpPr>
                <a:spLocks noChangeArrowheads="1"/>
              </p:cNvSpPr>
              <p:nvPr/>
            </p:nvSpPr>
            <p:spPr bwMode="auto">
              <a:xfrm>
                <a:off x="2567" y="2078"/>
                <a:ext cx="59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БҮТЭЭЛ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46" name="Line 3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6" name="Group 34"/>
            <p:cNvGrpSpPr>
              <a:grpSpLocks/>
            </p:cNvGrpSpPr>
            <p:nvPr/>
          </p:nvGrpSpPr>
          <p:grpSpPr bwMode="auto">
            <a:xfrm>
              <a:off x="1986" y="1029"/>
              <a:ext cx="1741" cy="846"/>
              <a:chOff x="2412" y="2052"/>
              <a:chExt cx="1741" cy="846"/>
            </a:xfrm>
          </p:grpSpPr>
          <p:sp>
            <p:nvSpPr>
              <p:cNvPr id="7237" name="Rectangle 35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AutoShape 36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9" name="Rectangle 37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0" name="Rectangle 38"/>
              <p:cNvSpPr>
                <a:spLocks noChangeArrowheads="1"/>
              </p:cNvSpPr>
              <p:nvPr/>
            </p:nvSpPr>
            <p:spPr bwMode="auto">
              <a:xfrm>
                <a:off x="2499" y="2078"/>
                <a:ext cx="7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АБРАХАМ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41" name="Line 39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7" name="Group 40"/>
            <p:cNvGrpSpPr>
              <a:grpSpLocks/>
            </p:cNvGrpSpPr>
            <p:nvPr/>
          </p:nvGrpSpPr>
          <p:grpSpPr bwMode="auto">
            <a:xfrm>
              <a:off x="2162" y="1245"/>
              <a:ext cx="1741" cy="846"/>
              <a:chOff x="2412" y="2052"/>
              <a:chExt cx="1741" cy="846"/>
            </a:xfrm>
          </p:grpSpPr>
          <p:sp>
            <p:nvSpPr>
              <p:cNvPr id="7232" name="Rectangle 41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AutoShape 42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Rectangle 43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6" name="Rectangle 44"/>
              <p:cNvSpPr>
                <a:spLocks noChangeArrowheads="1"/>
              </p:cNvSpPr>
              <p:nvPr/>
            </p:nvSpPr>
            <p:spPr bwMode="auto">
              <a:xfrm>
                <a:off x="2593" y="2078"/>
                <a:ext cx="5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ИОСЕФ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36" name="Line 45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8" name="Group 46"/>
            <p:cNvGrpSpPr>
              <a:grpSpLocks/>
            </p:cNvGrpSpPr>
            <p:nvPr/>
          </p:nvGrpSpPr>
          <p:grpSpPr bwMode="auto">
            <a:xfrm>
              <a:off x="2346" y="1445"/>
              <a:ext cx="1741" cy="846"/>
              <a:chOff x="2412" y="2052"/>
              <a:chExt cx="1741" cy="846"/>
            </a:xfrm>
          </p:grpSpPr>
          <p:sp>
            <p:nvSpPr>
              <p:cNvPr id="7227" name="Rectangle 47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AutoShape 48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Rectangle 49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2" name="Rectangle 50"/>
              <p:cNvSpPr>
                <a:spLocks noChangeArrowheads="1"/>
              </p:cNvSpPr>
              <p:nvPr/>
            </p:nvSpPr>
            <p:spPr bwMode="auto">
              <a:xfrm>
                <a:off x="2642" y="2078"/>
                <a:ext cx="4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МОСЕ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31" name="Line 51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9" name="Group 52"/>
            <p:cNvGrpSpPr>
              <a:grpSpLocks/>
            </p:cNvGrpSpPr>
            <p:nvPr/>
          </p:nvGrpSpPr>
          <p:grpSpPr bwMode="auto">
            <a:xfrm>
              <a:off x="2514" y="1637"/>
              <a:ext cx="1741" cy="846"/>
              <a:chOff x="2412" y="2052"/>
              <a:chExt cx="1741" cy="846"/>
            </a:xfrm>
          </p:grpSpPr>
          <p:sp>
            <p:nvSpPr>
              <p:cNvPr id="7222" name="Rectangle 53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AutoShape 54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Rectangle 55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28" name="Rectangle 56"/>
              <p:cNvSpPr>
                <a:spLocks noChangeArrowheads="1"/>
              </p:cNvSpPr>
              <p:nvPr/>
            </p:nvSpPr>
            <p:spPr bwMode="auto">
              <a:xfrm>
                <a:off x="2571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ИОШУА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26" name="Line 57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0" name="Group 58"/>
            <p:cNvGrpSpPr>
              <a:grpSpLocks/>
            </p:cNvGrpSpPr>
            <p:nvPr/>
          </p:nvGrpSpPr>
          <p:grpSpPr bwMode="auto">
            <a:xfrm>
              <a:off x="2690" y="1829"/>
              <a:ext cx="1741" cy="846"/>
              <a:chOff x="2412" y="2052"/>
              <a:chExt cx="1741" cy="846"/>
            </a:xfrm>
          </p:grpSpPr>
          <p:sp>
            <p:nvSpPr>
              <p:cNvPr id="7217" name="Rectangle 5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AutoShape 6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Rectangle 6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34" name="Rectangle 62"/>
              <p:cNvSpPr>
                <a:spLocks noChangeArrowheads="1"/>
              </p:cNvSpPr>
              <p:nvPr/>
            </p:nvSpPr>
            <p:spPr bwMode="auto">
              <a:xfrm>
                <a:off x="2554" y="2078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АНАРХИ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21" name="Line 6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1" name="Group 64"/>
            <p:cNvGrpSpPr>
              <a:grpSpLocks/>
            </p:cNvGrpSpPr>
            <p:nvPr/>
          </p:nvGrpSpPr>
          <p:grpSpPr bwMode="auto">
            <a:xfrm>
              <a:off x="2874" y="2029"/>
              <a:ext cx="1741" cy="846"/>
              <a:chOff x="2412" y="2052"/>
              <a:chExt cx="1741" cy="846"/>
            </a:xfrm>
          </p:grpSpPr>
          <p:sp>
            <p:nvSpPr>
              <p:cNvPr id="7212" name="Rectangle 65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AutoShape 66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Rectangle 67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40" name="Rectangle 68"/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ХААНЧЛАЛ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16" name="Line 69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2" name="Group 70"/>
            <p:cNvGrpSpPr>
              <a:grpSpLocks/>
            </p:cNvGrpSpPr>
            <p:nvPr/>
          </p:nvGrpSpPr>
          <p:grpSpPr bwMode="auto">
            <a:xfrm>
              <a:off x="2975" y="2253"/>
              <a:ext cx="1828" cy="846"/>
              <a:chOff x="2325" y="2052"/>
              <a:chExt cx="1828" cy="846"/>
            </a:xfrm>
          </p:grpSpPr>
          <p:sp>
            <p:nvSpPr>
              <p:cNvPr id="7207" name="Rectangle 71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AutoShape 72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Rectangle 73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46" name="Rectangle 74"/>
              <p:cNvSpPr>
                <a:spLocks noChangeArrowheads="1"/>
              </p:cNvSpPr>
              <p:nvPr/>
            </p:nvSpPr>
            <p:spPr bwMode="auto">
              <a:xfrm>
                <a:off x="2325" y="2078"/>
                <a:ext cx="10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  </a:t>
                </a: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КОЛОНЧЛОЛ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7211" name="Line 75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93" name="Group 76"/>
            <p:cNvGrpSpPr>
              <a:grpSpLocks/>
            </p:cNvGrpSpPr>
            <p:nvPr/>
          </p:nvGrpSpPr>
          <p:grpSpPr bwMode="auto">
            <a:xfrm>
              <a:off x="3199" y="2464"/>
              <a:ext cx="1758" cy="840"/>
              <a:chOff x="2633" y="2271"/>
              <a:chExt cx="1758" cy="840"/>
            </a:xfrm>
          </p:grpSpPr>
          <p:sp>
            <p:nvSpPr>
              <p:cNvPr id="7203" name="Rectangle 77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AutoShape 78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Rectangle 79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52" name="Rectangle 80"/>
              <p:cNvSpPr>
                <a:spLocks noChangeArrowheads="1"/>
              </p:cNvSpPr>
              <p:nvPr/>
            </p:nvSpPr>
            <p:spPr bwMode="auto">
              <a:xfrm>
                <a:off x="2633" y="2298"/>
                <a:ext cx="100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mn-MN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ЧИМЭЭГҮЙ ҮЕ</a:t>
                </a:r>
                <a:endParaRPr lang="en-US" sz="2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7194" name="Group 81"/>
            <p:cNvGrpSpPr>
              <a:grpSpLocks/>
            </p:cNvGrpSpPr>
            <p:nvPr/>
          </p:nvGrpSpPr>
          <p:grpSpPr bwMode="auto">
            <a:xfrm>
              <a:off x="3386" y="2684"/>
              <a:ext cx="1740" cy="932"/>
              <a:chOff x="3948" y="107"/>
              <a:chExt cx="1740" cy="932"/>
            </a:xfrm>
          </p:grpSpPr>
          <p:sp>
            <p:nvSpPr>
              <p:cNvPr id="7195" name="Rectangle 82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AutoShape 83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Rectangle 84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98" name="Group 85"/>
              <p:cNvGrpSpPr>
                <a:grpSpLocks/>
              </p:cNvGrpSpPr>
              <p:nvPr/>
            </p:nvGrpSpPr>
            <p:grpSpPr bwMode="auto">
              <a:xfrm>
                <a:off x="4058" y="130"/>
                <a:ext cx="706" cy="283"/>
                <a:chOff x="3082" y="3101"/>
                <a:chExt cx="555" cy="235"/>
              </a:xfrm>
            </p:grpSpPr>
            <p:sp>
              <p:nvSpPr>
                <p:cNvPr id="156758" name="Rectangle 86"/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>
                      <a:solidFill>
                        <a:srgbClr val="790015"/>
                      </a:solidFill>
                      <a:latin typeface="Helvetica" charset="0"/>
                      <a:cs typeface="+mn-cs"/>
                    </a:rPr>
                    <a:t>   </a:t>
                  </a:r>
                  <a:endParaRPr 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156759" name="Rectangle 87"/>
                <p:cNvSpPr>
                  <a:spLocks noChangeArrowheads="1"/>
                </p:cNvSpPr>
                <p:nvPr/>
              </p:nvSpPr>
              <p:spPr bwMode="auto">
                <a:xfrm>
                  <a:off x="3119" y="3101"/>
                  <a:ext cx="51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mn-MN" sz="29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  <a:endParaRPr lang="en-US" sz="40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7199" name="Line 88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Line 89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6675" name="AutoShape 3"/>
          <p:cNvSpPr>
            <a:spLocks noChangeArrowheads="1"/>
          </p:cNvSpPr>
          <p:nvPr/>
        </p:nvSpPr>
        <p:spPr bwMode="auto">
          <a:xfrm rot="20160000">
            <a:off x="3317875" y="41894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1927225" y="17463"/>
            <a:ext cx="2370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Малахигаас Матай хүртэл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grpSp>
        <p:nvGrpSpPr>
          <p:cNvPr id="156694" name="Group 22"/>
          <p:cNvGrpSpPr>
            <a:grpSpLocks/>
          </p:cNvGrpSpPr>
          <p:nvPr/>
        </p:nvGrpSpPr>
        <p:grpSpPr bwMode="auto">
          <a:xfrm>
            <a:off x="1924050" y="763588"/>
            <a:ext cx="4311650" cy="3094037"/>
            <a:chOff x="1082" y="369"/>
            <a:chExt cx="2716" cy="1980"/>
          </a:xfrm>
        </p:grpSpPr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3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FF0000"/>
                  </a:solidFill>
                  <a:latin typeface="Times New Roman" charset="0"/>
                  <a:cs typeface="+mn-cs"/>
                </a:rPr>
                <a:t>ХУУЧИН ГЭРЭЭ</a:t>
              </a:r>
            </a:p>
          </p:txBody>
        </p:sp>
        <p:sp>
          <p:nvSpPr>
            <p:cNvPr id="156691" name="AutoShape 19"/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6695" name="Group 23"/>
          <p:cNvGrpSpPr>
            <a:grpSpLocks/>
          </p:cNvGrpSpPr>
          <p:nvPr/>
        </p:nvGrpSpPr>
        <p:grpSpPr bwMode="auto">
          <a:xfrm>
            <a:off x="4473575" y="4305300"/>
            <a:ext cx="3646488" cy="1792288"/>
            <a:chOff x="2826" y="2600"/>
            <a:chExt cx="2297" cy="1129"/>
          </a:xfrm>
        </p:grpSpPr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latin typeface="Times New Roman" charset="0"/>
                  <a:cs typeface="+mn-cs"/>
                </a:rPr>
                <a:t>ШИНЭ ГЭРЭЭ</a:t>
              </a:r>
            </a:p>
          </p:txBody>
        </p:sp>
        <p:sp>
          <p:nvSpPr>
            <p:cNvPr id="156692" name="Rectangle 20"/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6696" name="Text Box 2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56697" name="Rectangle 2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7177" name="Group 90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156763" name="Rectangle 91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156764" name="Line 92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6765" name="Rectangle 93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25788" y="1377950"/>
            <a:ext cx="3035300" cy="151765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186113" y="1704975"/>
            <a:ext cx="28321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ГРЕКИЙН АЛЕКСАНДР</a:t>
            </a:r>
          </a:p>
        </p:txBody>
      </p:sp>
      <p:sp>
        <p:nvSpPr>
          <p:cNvPr id="287749" name="AutoShape 5"/>
          <p:cNvSpPr>
            <a:spLocks noChangeArrowheads="1"/>
          </p:cNvSpPr>
          <p:nvPr/>
        </p:nvSpPr>
        <p:spPr bwMode="auto">
          <a:xfrm>
            <a:off x="3124200" y="990600"/>
            <a:ext cx="1704975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3063875" y="965200"/>
            <a:ext cx="18192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700">
                <a:solidFill>
                  <a:schemeClr val="bg2"/>
                </a:solidFill>
                <a:latin typeface="Times New Roman" charset="0"/>
                <a:cs typeface="+mn-cs"/>
              </a:rPr>
              <a:t>ЧИМЭЭГҮЙ ҮЕ</a:t>
            </a:r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 flipV="1">
            <a:off x="3276600" y="2100263"/>
            <a:ext cx="27305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198" name="Group 17"/>
          <p:cNvGrpSpPr>
            <a:grpSpLocks/>
          </p:cNvGrpSpPr>
          <p:nvPr/>
        </p:nvGrpSpPr>
        <p:grpSpPr bwMode="auto">
          <a:xfrm>
            <a:off x="655638" y="2590800"/>
            <a:ext cx="2514600" cy="2814638"/>
            <a:chOff x="447" y="1380"/>
            <a:chExt cx="1532" cy="1639"/>
          </a:xfrm>
        </p:grpSpPr>
        <p:sp>
          <p:nvSpPr>
            <p:cNvPr id="28775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 New Roman" charset="0"/>
                  <a:cs typeface="+mn-cs"/>
                </a:rPr>
                <a:t>ХГ  </a:t>
              </a:r>
              <a:r>
                <a:rPr lang="en-US" sz="6600" b="0">
                  <a:solidFill>
                    <a:srgbClr val="7FFF00"/>
                  </a:solidFill>
                  <a:latin typeface="Times New Roman" charset="0"/>
                  <a:cs typeface="+mn-cs"/>
                </a:rPr>
                <a:t>Ч </a:t>
              </a:r>
              <a:r>
                <a:rPr lang="en-US" sz="3600" b="0">
                  <a:solidFill>
                    <a:schemeClr val="tx2"/>
                  </a:solidFill>
                  <a:latin typeface="Times New Roman" charset="0"/>
                  <a:cs typeface="+mn-cs"/>
                </a:rPr>
                <a:t>ШГ</a:t>
              </a:r>
            </a:p>
          </p:txBody>
        </p:sp>
        <p:sp>
          <p:nvSpPr>
            <p:cNvPr id="28775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5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199" name="Group 61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287783" name="AutoShape 39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784" name="Rectangle 40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785" name="AutoShape 41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786" name="Line 42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787" name="Line 43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788" name="Rectangle 44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287789" name="Rectangle 45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grpSp>
        <p:nvGrpSpPr>
          <p:cNvPr id="8201" name="Group 53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287798" name="Rectangle 5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7800" name="Rectangle 56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7801" name="Text Box 5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287802" name="Rectangle 5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sp>
        <p:nvSpPr>
          <p:cNvPr id="287803" name="Line 59"/>
          <p:cNvSpPr>
            <a:spLocks noChangeShapeType="1"/>
          </p:cNvSpPr>
          <p:nvPr/>
        </p:nvSpPr>
        <p:spPr bwMode="auto">
          <a:xfrm flipV="1">
            <a:off x="3286125" y="2566988"/>
            <a:ext cx="27305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7804" name="Rectangle 60"/>
          <p:cNvSpPr>
            <a:spLocks noChangeArrowheads="1"/>
          </p:cNvSpPr>
          <p:nvPr/>
        </p:nvSpPr>
        <p:spPr bwMode="auto">
          <a:xfrm>
            <a:off x="4802188" y="963613"/>
            <a:ext cx="19589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 New Roman" charset="0"/>
                <a:cs typeface="+mn-cs"/>
              </a:rPr>
              <a:t>МЭӨ 1500 орчим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1059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0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1050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46" name="Rectangle 1058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2926" name="Text Box 1038"/>
          <p:cNvSpPr txBox="1">
            <a:spLocks noChangeArrowheads="1"/>
          </p:cNvSpPr>
          <p:nvPr/>
        </p:nvSpPr>
        <p:spPr bwMode="auto">
          <a:xfrm>
            <a:off x="3136900" y="5921375"/>
            <a:ext cx="3440113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 New Roman" charset="0"/>
                <a:cs typeface="+mn-cs"/>
              </a:rPr>
              <a:t> </a:t>
            </a:r>
            <a:r>
              <a:rPr lang="en-US" sz="3200">
                <a:solidFill>
                  <a:srgbClr val="EEFF4B"/>
                </a:solidFill>
                <a:latin typeface="Times New Roman" charset="0"/>
                <a:cs typeface="+mn-cs"/>
              </a:rPr>
              <a:t>Агуу Александр</a:t>
            </a:r>
          </a:p>
        </p:txBody>
      </p:sp>
      <p:sp>
        <p:nvSpPr>
          <p:cNvPr id="422959" name="Rectangle 10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grpSp>
        <p:nvGrpSpPr>
          <p:cNvPr id="9220" name="Group 1073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22962" name="Rectangle 1074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22963" name="Line 1075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64" name="Rectangle 1076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2965" name="Rectangle 107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9222" name="Group 1078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22967" name="AutoShape 1079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68" name="Rectangle 1080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69" name="AutoShape 1081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70" name="Line 1082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71" name="Line 1083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972" name="Rectangle 1084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22973" name="Rectangle 1085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905125" y="541338"/>
            <a:ext cx="3462338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EEFF4B"/>
                </a:solidFill>
                <a:latin typeface="Times New Roman" charset="0"/>
                <a:cs typeface="+mn-cs"/>
              </a:rPr>
              <a:t>Агуу Александр</a:t>
            </a:r>
          </a:p>
        </p:txBody>
      </p:sp>
      <p:grpSp>
        <p:nvGrpSpPr>
          <p:cNvPr id="421903" name="Group 15"/>
          <p:cNvGrpSpPr>
            <a:grpSpLocks/>
          </p:cNvGrpSpPr>
          <p:nvPr/>
        </p:nvGrpSpPr>
        <p:grpSpPr bwMode="auto">
          <a:xfrm>
            <a:off x="623888" y="1628775"/>
            <a:ext cx="2363787" cy="3121025"/>
            <a:chOff x="393" y="1138"/>
            <a:chExt cx="1489" cy="1966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EEFF4B"/>
                  </a:solidFill>
                  <a:latin typeface="Times New Roman" charset="0"/>
                  <a:cs typeface="+mn-cs"/>
                </a:rPr>
                <a:t>Түүний багш Аристотель</a:t>
              </a:r>
            </a:p>
          </p:txBody>
        </p:sp>
      </p:grpSp>
      <p:grpSp>
        <p:nvGrpSpPr>
          <p:cNvPr id="421904" name="Group 16"/>
          <p:cNvGrpSpPr>
            <a:grpSpLocks/>
          </p:cNvGrpSpPr>
          <p:nvPr/>
        </p:nvGrpSpPr>
        <p:grpSpPr bwMode="auto">
          <a:xfrm>
            <a:off x="5446713" y="1889125"/>
            <a:ext cx="3119437" cy="4167188"/>
            <a:chOff x="3586" y="1358"/>
            <a:chExt cx="1810" cy="2625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7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EEFF4B"/>
                  </a:solidFill>
                  <a:latin typeface="Times New Roman" charset="0"/>
                  <a:cs typeface="+mn-cs"/>
                </a:rPr>
                <a:t>                      </a:t>
              </a:r>
            </a:p>
            <a:p>
              <a:pPr algn="r">
                <a:spcBef>
                  <a:spcPct val="50000"/>
                </a:spcBef>
                <a:defRPr/>
              </a:pPr>
              <a:endParaRPr lang="en-US" sz="1400">
                <a:solidFill>
                  <a:srgbClr val="EEFF4B"/>
                </a:solidFill>
                <a:latin typeface="Times New Roman" charset="0"/>
                <a:cs typeface="+mn-cs"/>
              </a:endParaRPr>
            </a:p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EEFF4B"/>
                  </a:solidFill>
                  <a:latin typeface="Times New Roman" charset="0"/>
                  <a:cs typeface="+mn-cs"/>
                </a:rPr>
                <a:t>Эмнэг сургаж буй Александер</a:t>
              </a:r>
              <a:endParaRPr lang="en-US">
                <a:solidFill>
                  <a:srgbClr val="EEFF4B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grpSp>
        <p:nvGrpSpPr>
          <p:cNvPr id="10246" name="Group 42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21931" name="Rectangle 43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21932" name="Line 44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33" name="Rectangle 45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1934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0248" name="Group 47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21936" name="AutoShape 48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37" name="Rectangle 49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38" name="AutoShape 50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39" name="Line 51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40" name="Line 52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941" name="Rectangle 53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21942" name="Rectangle 54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330" name="Rectangle 113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sp>
        <p:nvSpPr>
          <p:cNvPr id="436231" name="Rectangle 1031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267" name="Picture 1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76263"/>
            <a:ext cx="7759700" cy="5749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1052"/>
          <p:cNvSpPr txBox="1">
            <a:spLocks noChangeArrowheads="1"/>
          </p:cNvSpPr>
          <p:nvPr/>
        </p:nvSpPr>
        <p:spPr bwMode="auto">
          <a:xfrm>
            <a:off x="812800" y="5334000"/>
            <a:ext cx="1968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Times New Roman" charset="0"/>
                <a:cs typeface="+mn-cs"/>
              </a:rPr>
              <a:t>АФРИК</a:t>
            </a:r>
          </a:p>
        </p:txBody>
      </p:sp>
      <p:sp>
        <p:nvSpPr>
          <p:cNvPr id="436253" name="Text Box 1053"/>
          <p:cNvSpPr txBox="1">
            <a:spLocks noChangeArrowheads="1"/>
          </p:cNvSpPr>
          <p:nvPr/>
        </p:nvSpPr>
        <p:spPr bwMode="auto">
          <a:xfrm>
            <a:off x="3073400" y="4749800"/>
            <a:ext cx="14351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Times New Roman" charset="0"/>
                <a:cs typeface="+mn-cs"/>
              </a:rPr>
              <a:t>АРАБ</a:t>
            </a:r>
          </a:p>
        </p:txBody>
      </p:sp>
      <p:sp>
        <p:nvSpPr>
          <p:cNvPr id="436255" name="Text Box 1055"/>
          <p:cNvSpPr txBox="1">
            <a:spLocks noChangeArrowheads="1"/>
          </p:cNvSpPr>
          <p:nvPr/>
        </p:nvSpPr>
        <p:spPr bwMode="auto">
          <a:xfrm>
            <a:off x="6184900" y="2286000"/>
            <a:ext cx="11303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33CC"/>
                </a:solidFill>
                <a:latin typeface="Times New Roman" charset="0"/>
                <a:cs typeface="+mn-cs"/>
              </a:rPr>
              <a:t>АЗИ</a:t>
            </a:r>
          </a:p>
        </p:txBody>
      </p:sp>
      <p:sp>
        <p:nvSpPr>
          <p:cNvPr id="436261" name="Text Box 1061"/>
          <p:cNvSpPr txBox="1">
            <a:spLocks noChangeArrowheads="1"/>
          </p:cNvSpPr>
          <p:nvPr/>
        </p:nvSpPr>
        <p:spPr bwMode="auto">
          <a:xfrm rot="1299097">
            <a:off x="698500" y="3248025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Газрын Дундад Тэнгис</a:t>
            </a:r>
          </a:p>
        </p:txBody>
      </p:sp>
      <p:sp>
        <p:nvSpPr>
          <p:cNvPr id="436264" name="Freeform 1064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65" name="Freeform 1065"/>
          <p:cNvSpPr>
            <a:spLocks/>
          </p:cNvSpPr>
          <p:nvPr/>
        </p:nvSpPr>
        <p:spPr bwMode="auto">
          <a:xfrm>
            <a:off x="3716338" y="16843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68" name="Freeform 1068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69" name="Freeform 1069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70" name="Freeform 1070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36322" name="Group 1122"/>
          <p:cNvGrpSpPr>
            <a:grpSpLocks/>
          </p:cNvGrpSpPr>
          <p:nvPr/>
        </p:nvGrpSpPr>
        <p:grpSpPr bwMode="auto">
          <a:xfrm>
            <a:off x="4581525" y="2460625"/>
            <a:ext cx="4283075" cy="3095625"/>
            <a:chOff x="395" y="607"/>
            <a:chExt cx="2874" cy="1934"/>
          </a:xfrm>
        </p:grpSpPr>
        <p:pic>
          <p:nvPicPr>
            <p:cNvPr id="436323" name="Picture 11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6324" name="Text Box 1124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EA18"/>
                  </a:solidFill>
                  <a:latin typeface="Times New Roman" charset="0"/>
                  <a:cs typeface="+mn-cs"/>
                </a:rPr>
                <a:t>Эртний Филиппи</a:t>
              </a:r>
            </a:p>
          </p:txBody>
        </p:sp>
      </p:grpSp>
      <p:sp>
        <p:nvSpPr>
          <p:cNvPr id="436274" name="AutoShape 1074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75" name="AutoShape 1075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76" name="AutoShape 1076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77" name="Line 1077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6278" name="Line 1078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36327" name="Group 1127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1073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272" name="Oval 1072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6316" name="Rectangle 11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436281" name="Rectangle 1081"/>
          <p:cNvSpPr>
            <a:spLocks noChangeArrowheads="1"/>
          </p:cNvSpPr>
          <p:nvPr/>
        </p:nvSpPr>
        <p:spPr bwMode="auto">
          <a:xfrm>
            <a:off x="2535238" y="777875"/>
            <a:ext cx="4981575" cy="898525"/>
          </a:xfrm>
          <a:prstGeom prst="rect">
            <a:avLst/>
          </a:prstGeom>
          <a:solidFill>
            <a:srgbClr val="0232BA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МАКЕДОНИ:</a:t>
            </a: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АЛЕКСАНДРИЙН ЭХ НУТАГ</a:t>
            </a:r>
          </a:p>
        </p:txBody>
      </p:sp>
      <p:grpSp>
        <p:nvGrpSpPr>
          <p:cNvPr id="436328" name="Group 1128"/>
          <p:cNvGrpSpPr>
            <a:grpSpLocks/>
          </p:cNvGrpSpPr>
          <p:nvPr/>
        </p:nvGrpSpPr>
        <p:grpSpPr bwMode="auto">
          <a:xfrm>
            <a:off x="2794000" y="3189288"/>
            <a:ext cx="1976438" cy="593725"/>
            <a:chOff x="4307" y="335"/>
            <a:chExt cx="1245" cy="374"/>
          </a:xfrm>
        </p:grpSpPr>
        <p:sp>
          <p:nvSpPr>
            <p:cNvPr id="436293" name="Rectangle 1093"/>
            <p:cNvSpPr>
              <a:spLocks noChangeArrowheads="1"/>
            </p:cNvSpPr>
            <p:nvPr/>
          </p:nvSpPr>
          <p:spPr bwMode="auto">
            <a:xfrm>
              <a:off x="4315" y="335"/>
              <a:ext cx="1209" cy="374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400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436294" name="Rectangle 1094"/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chemeClr val="tx1"/>
                  </a:solidFill>
                  <a:latin typeface="Times New Roman" charset="0"/>
                  <a:cs typeface="+mn-cs"/>
                </a:rPr>
                <a:t>ИЗРАИЛЬ</a:t>
              </a:r>
            </a:p>
          </p:txBody>
        </p:sp>
      </p:grpSp>
      <p:sp>
        <p:nvSpPr>
          <p:cNvPr id="436329" name="Text Box 112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grpSp>
        <p:nvGrpSpPr>
          <p:cNvPr id="11288" name="Group 1131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36332" name="AutoShape 1132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333" name="Rectangle 1133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334" name="AutoShape 1134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335" name="Line 1135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336" name="Line 1136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337" name="Rectangle 1137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36338" name="Rectangle 1138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sp>
        <p:nvSpPr>
          <p:cNvPr id="436339" name="Rectangle 1139"/>
          <p:cNvSpPr>
            <a:spLocks noChangeArrowheads="1"/>
          </p:cNvSpPr>
          <p:nvPr/>
        </p:nvSpPr>
        <p:spPr bwMode="auto">
          <a:xfrm>
            <a:off x="2662238" y="4565650"/>
            <a:ext cx="3775075" cy="1263650"/>
          </a:xfrm>
          <a:prstGeom prst="rect">
            <a:avLst/>
          </a:prstGeom>
          <a:solidFill>
            <a:srgbClr val="0232BA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2400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ХЕЛЛЕНИЗМ</a:t>
            </a:r>
            <a:r>
              <a:rPr lang="ja-JP" altLang="en-US" sz="2400">
                <a:solidFill>
                  <a:schemeClr val="tx1"/>
                </a:solidFill>
                <a:latin typeface="Arial"/>
                <a:cs typeface="+mn-cs"/>
              </a:rPr>
              <a:t>”</a:t>
            </a: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ГРЕК ЁС ЗАНШИЛ</a:t>
            </a:r>
          </a:p>
          <a:p>
            <a:pPr algn="ctr">
              <a:defRPr/>
            </a:pPr>
            <a:r>
              <a:rPr lang="ja-JP" altLang="en-US" sz="2400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chemeClr val="tx1"/>
                </a:solidFill>
                <a:latin typeface="Times New Roman" charset="0"/>
                <a:cs typeface="+mn-cs"/>
              </a:rPr>
              <a:t>ЭНГИЙН ГРЕК ХЭЛ</a:t>
            </a:r>
            <a:r>
              <a:rPr lang="ja-JP" altLang="en-US" sz="2400">
                <a:solidFill>
                  <a:schemeClr val="tx1"/>
                </a:solidFill>
                <a:latin typeface="Arial"/>
                <a:cs typeface="+mn-cs"/>
              </a:rPr>
              <a:t>”</a:t>
            </a:r>
            <a:endParaRPr lang="en-US" sz="2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36326" name="Oval 1126"/>
          <p:cNvSpPr>
            <a:spLocks noChangeArrowheads="1"/>
          </p:cNvSpPr>
          <p:nvPr/>
        </p:nvSpPr>
        <p:spPr bwMode="auto">
          <a:xfrm>
            <a:off x="2520950" y="5199063"/>
            <a:ext cx="3887788" cy="6127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281" grpId="0" animBg="1" autoUpdateAnimBg="0"/>
      <p:bldP spid="436339" grpId="0" animBg="1" autoUpdateAnimBg="0"/>
      <p:bldP spid="4363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1109"/>
          <p:cNvGrpSpPr>
            <a:grpSpLocks/>
          </p:cNvGrpSpPr>
          <p:nvPr/>
        </p:nvGrpSpPr>
        <p:grpSpPr bwMode="auto">
          <a:xfrm>
            <a:off x="592138" y="1858963"/>
            <a:ext cx="7977187" cy="4430712"/>
            <a:chOff x="1035" y="620"/>
            <a:chExt cx="3550" cy="2945"/>
          </a:xfrm>
        </p:grpSpPr>
        <p:pic>
          <p:nvPicPr>
            <p:cNvPr id="433238" name="Picture 11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620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39" name="Picture 1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7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0" name="Picture 11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8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1" name="Picture 11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9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2" name="Picture 11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05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3" name="Picture 11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16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4" name="Picture 11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27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5" name="Picture 11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38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6" name="Picture 11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493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7" name="Picture 11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60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8" name="Picture 112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71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9" name="Picture 11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819"/>
              <a:ext cx="3550" cy="1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0" name="Picture 112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9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1" name="Picture 112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03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2" name="Picture 112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14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3" name="Picture 112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25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4" name="Picture 112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36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5" name="Picture 112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47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6" name="Picture 1128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583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7" name="Picture 1129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692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8" name="Picture 1130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802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9" name="Picture 1131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91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0" name="Picture 113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021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1" name="Picture 113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1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2" name="Picture 1134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2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3" name="Picture 113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347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4" name="Picture 113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45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3191" name="Rectangle 10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433192" name="Text Box 1064"/>
          <p:cNvSpPr txBox="1">
            <a:spLocks noChangeArrowheads="1"/>
          </p:cNvSpPr>
          <p:nvPr/>
        </p:nvSpPr>
        <p:spPr bwMode="auto">
          <a:xfrm>
            <a:off x="2005013" y="3200400"/>
            <a:ext cx="5119687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Times New Roman" charset="0"/>
                <a:cs typeface="+mn-cs"/>
              </a:rPr>
              <a:t>Грекийн суу билигт оюуны өвийг хэзээ ч мартаж болохгүй</a:t>
            </a:r>
          </a:p>
        </p:txBody>
      </p:sp>
      <p:sp>
        <p:nvSpPr>
          <p:cNvPr id="433193" name="Text Box 1065"/>
          <p:cNvSpPr txBox="1">
            <a:spLocks noChangeArrowheads="1"/>
          </p:cNvSpPr>
          <p:nvPr/>
        </p:nvSpPr>
        <p:spPr bwMode="auto">
          <a:xfrm>
            <a:off x="3038475" y="5397500"/>
            <a:ext cx="5591175" cy="823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i="1" u="sng">
                <a:solidFill>
                  <a:schemeClr val="tx1"/>
                </a:solidFill>
                <a:latin typeface="Times New Roman" charset="0"/>
                <a:cs typeface="+mn-cs"/>
              </a:rPr>
              <a:t>Паул ч мартаагүй!</a:t>
            </a:r>
            <a:endParaRPr lang="en-US" sz="2000" i="1" u="sng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33265" name="Text Box 1137"/>
          <p:cNvSpPr txBox="1">
            <a:spLocks noChangeArrowheads="1"/>
          </p:cNvSpPr>
          <p:nvPr/>
        </p:nvSpPr>
        <p:spPr bwMode="auto">
          <a:xfrm>
            <a:off x="1928813" y="23813"/>
            <a:ext cx="11826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17:16-34</a:t>
            </a:r>
          </a:p>
        </p:txBody>
      </p:sp>
      <p:grpSp>
        <p:nvGrpSpPr>
          <p:cNvPr id="12294" name="Group 1138"/>
          <p:cNvGrpSpPr>
            <a:grpSpLocks/>
          </p:cNvGrpSpPr>
          <p:nvPr/>
        </p:nvGrpSpPr>
        <p:grpSpPr bwMode="auto">
          <a:xfrm>
            <a:off x="515938" y="141288"/>
            <a:ext cx="893762" cy="1584325"/>
            <a:chOff x="391" y="101"/>
            <a:chExt cx="563" cy="998"/>
          </a:xfrm>
        </p:grpSpPr>
        <p:sp>
          <p:nvSpPr>
            <p:cNvPr id="433267" name="Rectangle 1139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800" b="0">
                  <a:solidFill>
                    <a:schemeClr val="tx2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433268" name="Line 1140"/>
            <p:cNvSpPr>
              <a:spLocks noChangeShapeType="1"/>
            </p:cNvSpPr>
            <p:nvPr/>
          </p:nvSpPr>
          <p:spPr bwMode="auto">
            <a:xfrm>
              <a:off x="526" y="588"/>
              <a:ext cx="256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69" name="Rectangle 1141"/>
            <p:cNvSpPr>
              <a:spLocks noChangeArrowheads="1"/>
            </p:cNvSpPr>
            <p:nvPr/>
          </p:nvSpPr>
          <p:spPr bwMode="auto">
            <a:xfrm>
              <a:off x="486" y="196"/>
              <a:ext cx="468" cy="9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3270" name="Text Box 1142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33271" name="Rectangle 114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38-39</a:t>
            </a:r>
          </a:p>
        </p:txBody>
      </p:sp>
      <p:grpSp>
        <p:nvGrpSpPr>
          <p:cNvPr id="12297" name="Group 1144"/>
          <p:cNvGrpSpPr>
            <a:grpSpLocks/>
          </p:cNvGrpSpPr>
          <p:nvPr/>
        </p:nvGrpSpPr>
        <p:grpSpPr bwMode="auto">
          <a:xfrm>
            <a:off x="7904163" y="3429000"/>
            <a:ext cx="1011237" cy="550863"/>
            <a:chOff x="4979" y="2160"/>
            <a:chExt cx="637" cy="347"/>
          </a:xfrm>
        </p:grpSpPr>
        <p:sp>
          <p:nvSpPr>
            <p:cNvPr id="433273" name="AutoShape 1145"/>
            <p:cNvSpPr>
              <a:spLocks noChangeArrowheads="1"/>
            </p:cNvSpPr>
            <p:nvPr/>
          </p:nvSpPr>
          <p:spPr bwMode="auto">
            <a:xfrm>
              <a:off x="5017" y="2175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74" name="Rectangle 1146"/>
            <p:cNvSpPr>
              <a:spLocks noChangeArrowheads="1"/>
            </p:cNvSpPr>
            <p:nvPr/>
          </p:nvSpPr>
          <p:spPr bwMode="auto">
            <a:xfrm>
              <a:off x="5016" y="2258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75" name="AutoShape 1147"/>
            <p:cNvSpPr>
              <a:spLocks noChangeArrowheads="1"/>
            </p:cNvSpPr>
            <p:nvPr/>
          </p:nvSpPr>
          <p:spPr bwMode="auto">
            <a:xfrm>
              <a:off x="5029" y="2191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76" name="Line 1148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77" name="Line 1149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78" name="Rectangle 1150"/>
            <p:cNvSpPr>
              <a:spLocks noChangeArrowheads="1"/>
            </p:cNvSpPr>
            <p:nvPr/>
          </p:nvSpPr>
          <p:spPr bwMode="auto">
            <a:xfrm>
              <a:off x="4996" y="224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Грек.Александер</a:t>
              </a:r>
            </a:p>
          </p:txBody>
        </p:sp>
        <p:sp>
          <p:nvSpPr>
            <p:cNvPr id="433279" name="Rectangle 1151"/>
            <p:cNvSpPr>
              <a:spLocks noChangeArrowheads="1"/>
            </p:cNvSpPr>
            <p:nvPr/>
          </p:nvSpPr>
          <p:spPr bwMode="auto">
            <a:xfrm>
              <a:off x="4979" y="2160"/>
              <a:ext cx="5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</p:grpSp>
      <p:grpSp>
        <p:nvGrpSpPr>
          <p:cNvPr id="12298" name="Group 1159"/>
          <p:cNvGrpSpPr>
            <a:grpSpLocks/>
          </p:cNvGrpSpPr>
          <p:nvPr/>
        </p:nvGrpSpPr>
        <p:grpSpPr bwMode="auto">
          <a:xfrm>
            <a:off x="3063875" y="963613"/>
            <a:ext cx="3697288" cy="1931987"/>
            <a:chOff x="1930" y="607"/>
            <a:chExt cx="2329" cy="1217"/>
          </a:xfrm>
        </p:grpSpPr>
        <p:sp>
          <p:nvSpPr>
            <p:cNvPr id="433280" name="Rectangle 1152"/>
            <p:cNvSpPr>
              <a:spLocks noChangeArrowheads="1"/>
            </p:cNvSpPr>
            <p:nvPr/>
          </p:nvSpPr>
          <p:spPr bwMode="auto">
            <a:xfrm>
              <a:off x="1969" y="868"/>
              <a:ext cx="1912" cy="9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81" name="Rectangle 1153"/>
            <p:cNvSpPr>
              <a:spLocks noChangeArrowheads="1"/>
            </p:cNvSpPr>
            <p:nvPr/>
          </p:nvSpPr>
          <p:spPr bwMode="auto">
            <a:xfrm>
              <a:off x="2007" y="1074"/>
              <a:ext cx="178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accent2"/>
                  </a:solidFill>
                  <a:latin typeface="Times New Roman" charset="0"/>
                  <a:cs typeface="+mn-cs"/>
                </a:rPr>
                <a:t>ГРЕКИЙН АЛЕКСАНДР</a:t>
              </a:r>
            </a:p>
          </p:txBody>
        </p:sp>
        <p:sp>
          <p:nvSpPr>
            <p:cNvPr id="433282" name="AutoShape 1154"/>
            <p:cNvSpPr>
              <a:spLocks noChangeArrowheads="1"/>
            </p:cNvSpPr>
            <p:nvPr/>
          </p:nvSpPr>
          <p:spPr bwMode="auto">
            <a:xfrm>
              <a:off x="1968" y="624"/>
              <a:ext cx="1074" cy="4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83" name="Rectangle 1155"/>
            <p:cNvSpPr>
              <a:spLocks noChangeArrowheads="1"/>
            </p:cNvSpPr>
            <p:nvPr/>
          </p:nvSpPr>
          <p:spPr bwMode="auto">
            <a:xfrm>
              <a:off x="1930" y="608"/>
              <a:ext cx="1146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700">
                  <a:solidFill>
                    <a:schemeClr val="bg2"/>
                  </a:solidFill>
                  <a:latin typeface="Times New Roman" charset="0"/>
                  <a:cs typeface="+mn-cs"/>
                </a:rPr>
                <a:t>ЧИМЭЭГҮЙ ҮЕ</a:t>
              </a:r>
            </a:p>
          </p:txBody>
        </p:sp>
        <p:sp>
          <p:nvSpPr>
            <p:cNvPr id="433284" name="Line 1156"/>
            <p:cNvSpPr>
              <a:spLocks noChangeShapeType="1"/>
            </p:cNvSpPr>
            <p:nvPr/>
          </p:nvSpPr>
          <p:spPr bwMode="auto">
            <a:xfrm flipV="1">
              <a:off x="2064" y="1323"/>
              <a:ext cx="1720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85" name="Line 1157"/>
            <p:cNvSpPr>
              <a:spLocks noChangeShapeType="1"/>
            </p:cNvSpPr>
            <p:nvPr/>
          </p:nvSpPr>
          <p:spPr bwMode="auto">
            <a:xfrm flipV="1">
              <a:off x="2070" y="1617"/>
              <a:ext cx="1720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286" name="Rectangle 1158"/>
            <p:cNvSpPr>
              <a:spLocks noChangeArrowheads="1"/>
            </p:cNvSpPr>
            <p:nvPr/>
          </p:nvSpPr>
          <p:spPr bwMode="auto">
            <a:xfrm>
              <a:off x="3025" y="607"/>
              <a:ext cx="1234" cy="22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Times New Roman" charset="0"/>
                  <a:cs typeface="+mn-cs"/>
                </a:rPr>
                <a:t>МЭӨ 1500 орчим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8505</TotalTime>
  <Pages>52</Pages>
  <Words>1610</Words>
  <Application>Microsoft Macintosh PowerPoint</Application>
  <PresentationFormat>On-screen Show (4:3)</PresentationFormat>
  <Paragraphs>570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Comic Sans MS</vt:lpstr>
      <vt:lpstr>ＭＳ Ｐゴシック</vt:lpstr>
      <vt:lpstr>Arial</vt:lpstr>
      <vt:lpstr>Times</vt:lpstr>
      <vt:lpstr>Monotype Sorts</vt:lpstr>
      <vt:lpstr>Times New Roman</vt:lpstr>
      <vt:lpstr>Helvetica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552</cp:revision>
  <cp:lastPrinted>2003-05-28T21:54:29Z</cp:lastPrinted>
  <dcterms:created xsi:type="dcterms:W3CDTF">1999-07-29T18:12:04Z</dcterms:created>
  <dcterms:modified xsi:type="dcterms:W3CDTF">2016-02-06T11:53:51Z</dcterms:modified>
</cp:coreProperties>
</file>