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7" r:id="rId30"/>
    <p:sldId id="319" r:id="rId31"/>
    <p:sldId id="320" r:id="rId32"/>
    <p:sldId id="318" r:id="rId33"/>
    <p:sldId id="321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15" r:id="rId42"/>
    <p:sldId id="332" r:id="rId43"/>
    <p:sldId id="33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FF"/>
    <a:srgbClr val="FF3333"/>
    <a:srgbClr val="3333FF"/>
    <a:srgbClr val="FF0000"/>
    <a:srgbClr val="00F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2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7C309A-32CB-9F46-BB61-492532D2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A66D-F27B-8E47-A55C-BF9665C4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EFECF-573C-5343-9D99-E2DAB90FE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5F82-9A2F-714B-8452-226C2DA22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8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1D58-21DE-A040-8427-836ADBE19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6449-B8AC-5847-9BD9-318CDC196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69C6-B6F2-E94A-9F36-FBDB6967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13A60-BA73-C24D-9CF5-ECFCEBA97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DA40-D261-2445-8493-0CD64AD66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75B9-6AB6-AE4F-AC56-5EB2E915E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5533-C222-B74C-9787-3D9E7F962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96F-CB43-D24A-ACDD-9C79CF7FA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4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95C887-0ED2-834C-BA68-AA41D45F9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2000" b="1" i="1">
                  <a:solidFill>
                    <a:srgbClr val="FAFD00"/>
                  </a:solidFill>
                  <a:latin typeface="Times" charset="0"/>
                  <a:ea typeface="Gulim" charset="0"/>
                  <a:cs typeface="Gulim" charset="0"/>
                </a:rPr>
                <a:t>A Presentation of The Bible</a:t>
              </a:r>
              <a:r>
                <a:rPr lang="en-US" altLang="ko-KR" sz="2000" b="1" i="1">
                  <a:solidFill>
                    <a:srgbClr val="FAFD00"/>
                  </a:solidFill>
                  <a:latin typeface="Times New Roman"/>
                  <a:ea typeface="Gulim" charset="0"/>
                  <a:cs typeface="Gulim" charset="0"/>
                </a:rPr>
                <a:t>…</a:t>
              </a:r>
              <a:r>
                <a:rPr lang="en-US" altLang="ko-KR" sz="2000" b="1" i="1">
                  <a:solidFill>
                    <a:srgbClr val="FAFD00"/>
                  </a:solidFill>
                  <a:latin typeface="Times" charset="0"/>
                  <a:ea typeface="Gulim" charset="0"/>
                  <a:cs typeface="Gulim" charset="0"/>
                </a:rPr>
                <a:t>Basically Ministries International Inc.                Fort Worth, Texas</a:t>
              </a:r>
              <a:endParaRPr lang="en-US" altLang="ko-KR" b="1">
                <a:solidFill>
                  <a:srgbClr val="FAFD00"/>
                </a:solidFill>
                <a:latin typeface="Times" charset="0"/>
                <a:ea typeface="Gulim" charset="0"/>
                <a:cs typeface="Gulim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>
                  <a:solidFill>
                    <a:srgbClr val="FFFB0C"/>
                  </a:solidFill>
                  <a:latin typeface="Times" charset="0"/>
                  <a:ea typeface="Gulim" charset="0"/>
                  <a:cs typeface="Gulim" charset="0"/>
                </a:rPr>
                <a:t>www.biblebasically.com</a:t>
              </a:r>
            </a:p>
          </p:txBody>
        </p:sp>
      </p:grpSp>
      <p:sp>
        <p:nvSpPr>
          <p:cNvPr id="3075" name="WordArt 9"/>
          <p:cNvSpPr>
            <a:spLocks noChangeArrowheads="1" noChangeShapeType="1" noTextEdit="1"/>
          </p:cNvSpPr>
          <p:nvPr/>
        </p:nvSpPr>
        <p:spPr bwMode="auto">
          <a:xfrm rot="410814">
            <a:off x="-754063" y="373063"/>
            <a:ext cx="8985251" cy="4795837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2319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Times New Roman"/>
                <a:ea typeface="Times New Roman"/>
                <a:cs typeface="Times New Roman"/>
              </a:rPr>
              <a:t>Библи...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Times New Roman"/>
                <a:ea typeface="Times New Roman"/>
                <a:cs typeface="Times New Roman"/>
              </a:rPr>
              <a:t>  Үндсэндээ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80000" scaled="1"/>
              </a:gra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677150" y="6527800"/>
            <a:ext cx="50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82600" y="654526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Times New Roman" charset="0"/>
                <a:cs typeface="+mn-cs"/>
              </a:rPr>
              <a:t>©2004 TBBMI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27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-5"/>
            <a:chExt cx="5760" cy="4389"/>
          </a:xfrm>
        </p:grpSpPr>
        <p:grpSp>
          <p:nvGrpSpPr>
            <p:cNvPr id="12303" name="Group 24"/>
            <p:cNvGrpSpPr>
              <a:grpSpLocks/>
            </p:cNvGrpSpPr>
            <p:nvPr/>
          </p:nvGrpSpPr>
          <p:grpSpPr bwMode="auto">
            <a:xfrm>
              <a:off x="0" y="-5"/>
              <a:ext cx="5760" cy="4389"/>
              <a:chOff x="0" y="-5"/>
              <a:chExt cx="5760" cy="4389"/>
            </a:xfrm>
          </p:grpSpPr>
          <p:grpSp>
            <p:nvGrpSpPr>
              <p:cNvPr id="12306" name="Group 16"/>
              <p:cNvGrpSpPr>
                <a:grpSpLocks/>
              </p:cNvGrpSpPr>
              <p:nvPr/>
            </p:nvGrpSpPr>
            <p:grpSpPr bwMode="auto">
              <a:xfrm>
                <a:off x="0" y="-5"/>
                <a:ext cx="5760" cy="4389"/>
                <a:chOff x="0" y="0"/>
                <a:chExt cx="5760" cy="4389"/>
              </a:xfrm>
            </p:grpSpPr>
            <p:sp>
              <p:nvSpPr>
                <p:cNvPr id="16401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888"/>
                  <a:ext cx="5760" cy="432"/>
                </a:xfrm>
                <a:prstGeom prst="rect">
                  <a:avLst/>
                </a:prstGeom>
                <a:solidFill>
                  <a:srgbClr val="00006A"/>
                </a:solidFill>
                <a:ln w="9525">
                  <a:solidFill>
                    <a:srgbClr val="00006A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7A"/>
                    </a:solidFill>
                    <a:cs typeface="+mn-cs"/>
                  </a:endParaRPr>
                </a:p>
              </p:txBody>
            </p:sp>
            <p:pic>
              <p:nvPicPr>
                <p:cNvPr id="16402" name="Picture 1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47" r="10475" b="7784"/>
                <a:stretch>
                  <a:fillRect/>
                </a:stretch>
              </p:blipFill>
              <p:spPr bwMode="auto">
                <a:xfrm>
                  <a:off x="0" y="0"/>
                  <a:ext cx="5760" cy="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4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008" y="3861"/>
                  <a:ext cx="1784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00007A"/>
                          </a:gs>
                          <a:gs pos="100000">
                            <a:srgbClr val="00007A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A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mn-MN" sz="2500" b="1">
                      <a:solidFill>
                        <a:srgbClr val="99CCFF"/>
                      </a:solidFill>
                      <a:latin typeface="Times New Roman" charset="0"/>
                      <a:cs typeface="+mn-cs"/>
                    </a:rPr>
                    <a:t>“Нээлттэй” Библи</a:t>
                  </a:r>
                  <a:endParaRPr lang="en-US" sz="2500" b="1">
                    <a:solidFill>
                      <a:srgbClr val="99CCFF"/>
                    </a:solidFill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16404" name="Line 20"/>
                <p:cNvSpPr>
                  <a:spLocks noChangeShapeType="1"/>
                </p:cNvSpPr>
                <p:nvPr/>
              </p:nvSpPr>
              <p:spPr bwMode="auto">
                <a:xfrm>
                  <a:off x="14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05" name="Line 21"/>
                <p:cNvSpPr>
                  <a:spLocks noChangeShapeType="1"/>
                </p:cNvSpPr>
                <p:nvPr/>
              </p:nvSpPr>
              <p:spPr bwMode="auto">
                <a:xfrm>
                  <a:off x="14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06" name="Line 22"/>
                <p:cNvSpPr>
                  <a:spLocks noChangeShapeType="1"/>
                </p:cNvSpPr>
                <p:nvPr/>
              </p:nvSpPr>
              <p:spPr bwMode="auto">
                <a:xfrm>
                  <a:off x="380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07" name="Line 23"/>
                <p:cNvSpPr>
                  <a:spLocks noChangeShapeType="1"/>
                </p:cNvSpPr>
                <p:nvPr/>
              </p:nvSpPr>
              <p:spPr bwMode="auto">
                <a:xfrm>
                  <a:off x="380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2307" name="Group 7"/>
              <p:cNvGrpSpPr>
                <a:grpSpLocks/>
              </p:cNvGrpSpPr>
              <p:nvPr/>
            </p:nvGrpSpPr>
            <p:grpSpPr bwMode="auto">
              <a:xfrm>
                <a:off x="1269" y="1632"/>
                <a:ext cx="3531" cy="1717"/>
                <a:chOff x="1269" y="1632"/>
                <a:chExt cx="3531" cy="1717"/>
              </a:xfrm>
            </p:grpSpPr>
            <p:sp>
              <p:nvSpPr>
                <p:cNvPr id="16392" name="Rectangle 8"/>
                <p:cNvSpPr>
                  <a:spLocks noChangeArrowheads="1"/>
                </p:cNvSpPr>
                <p:nvPr/>
              </p:nvSpPr>
              <p:spPr bwMode="auto">
                <a:xfrm>
                  <a:off x="1269" y="2727"/>
                  <a:ext cx="459" cy="2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6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504" y="2208"/>
                  <a:ext cx="416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6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2797" y="1632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6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1" y="18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6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834" y="2149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16397" name="Rectangle 13"/>
                <p:cNvSpPr>
                  <a:spLocks noChangeArrowheads="1"/>
                </p:cNvSpPr>
                <p:nvPr/>
              </p:nvSpPr>
              <p:spPr bwMode="auto">
                <a:xfrm>
                  <a:off x="4109" y="254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6398" name="Rectangle 14"/>
                <p:cNvSpPr>
                  <a:spLocks noChangeArrowheads="1"/>
                </p:cNvSpPr>
                <p:nvPr/>
              </p:nvSpPr>
              <p:spPr bwMode="auto">
                <a:xfrm>
                  <a:off x="4533" y="30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16399" name="Rectangle 15"/>
                <p:cNvSpPr>
                  <a:spLocks noChangeArrowheads="1"/>
                </p:cNvSpPr>
                <p:nvPr/>
              </p:nvSpPr>
              <p:spPr bwMode="auto">
                <a:xfrm>
                  <a:off x="2053" y="1813"/>
                  <a:ext cx="491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3</a:t>
                  </a:r>
                </a:p>
              </p:txBody>
            </p:sp>
          </p:grpSp>
        </p:grp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368" y="552"/>
              <a:ext cx="1408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ХУУЧИН</a:t>
              </a:r>
              <a:r>
                <a:rPr lang="en-US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    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4229" y="524"/>
              <a:ext cx="1099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ШИНЭ</a:t>
              </a:r>
              <a:r>
                <a:rPr lang="en-US" sz="32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8.0.06.09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1905000" y="2886075"/>
            <a:ext cx="4100513" cy="1914525"/>
            <a:chOff x="1133" y="1842"/>
            <a:chExt cx="2599" cy="1320"/>
          </a:xfrm>
        </p:grpSpPr>
        <p:sp>
          <p:nvSpPr>
            <p:cNvPr id="16413" name="Oval 29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416" name="Rectangle 32"/>
          <p:cNvSpPr>
            <a:spLocks noChangeArrowheads="1"/>
          </p:cNvSpPr>
          <p:nvPr/>
        </p:nvSpPr>
        <p:spPr bwMode="auto">
          <a:xfrm rot="240000">
            <a:off x="2454275" y="47847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 rot="18254599">
            <a:off x="4528344" y="34440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2333625" y="4640263"/>
            <a:ext cx="1135063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 rot="18184274">
            <a:off x="4556919" y="3355181"/>
            <a:ext cx="1792288" cy="644525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 rot="-499845">
            <a:off x="2995613" y="3825875"/>
            <a:ext cx="2927350" cy="2632075"/>
          </a:xfrm>
          <a:custGeom>
            <a:avLst/>
            <a:gdLst>
              <a:gd name="G0" fmla="+- 3723 0 0"/>
              <a:gd name="G1" fmla="+- -11796480 0 0"/>
              <a:gd name="G2" fmla="+- 3723 0 -11796480"/>
              <a:gd name="G3" fmla="+- 10800 0 0"/>
              <a:gd name="G4" fmla="+- 0 0 372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67 0 0"/>
              <a:gd name="G9" fmla="+- 0 0 -11796480"/>
              <a:gd name="G10" fmla="+- 8067 0 2700"/>
              <a:gd name="G11" fmla="cos G10 3723"/>
              <a:gd name="G12" fmla="sin G10 3723"/>
              <a:gd name="G13" fmla="cos 13500 3723"/>
              <a:gd name="G14" fmla="sin 13500 3723"/>
              <a:gd name="G15" fmla="+- G11 10800 0"/>
              <a:gd name="G16" fmla="+- G12 10800 0"/>
              <a:gd name="G17" fmla="+- G13 10800 0"/>
              <a:gd name="G18" fmla="+- G14 10800 0"/>
              <a:gd name="G19" fmla="*/ 8067 1 2"/>
              <a:gd name="G20" fmla="+- G19 5400 0"/>
              <a:gd name="G21" fmla="cos G20 3723"/>
              <a:gd name="G22" fmla="sin G20 3723"/>
              <a:gd name="G23" fmla="+- G21 10800 0"/>
              <a:gd name="G24" fmla="+- G12 G23 G22"/>
              <a:gd name="G25" fmla="+- G22 G23 G11"/>
              <a:gd name="G26" fmla="cos 10800 3723"/>
              <a:gd name="G27" fmla="sin 10800 3723"/>
              <a:gd name="G28" fmla="cos 8067 3723"/>
              <a:gd name="G29" fmla="sin 8067 372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372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67 G39"/>
              <a:gd name="G43" fmla="sin 806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5 w 21600"/>
              <a:gd name="T5" fmla="*/ 0 h 21600"/>
              <a:gd name="T6" fmla="*/ 1365 w 21600"/>
              <a:gd name="T7" fmla="*/ 10799 h 21600"/>
              <a:gd name="T8" fmla="*/ 10804 w 21600"/>
              <a:gd name="T9" fmla="*/ 2733 h 21600"/>
              <a:gd name="T10" fmla="*/ 24299 w 21600"/>
              <a:gd name="T11" fmla="*/ 10813 h 21600"/>
              <a:gd name="T12" fmla="*/ 20229 w 21600"/>
              <a:gd name="T13" fmla="*/ 14876 h 21600"/>
              <a:gd name="T14" fmla="*/ 16166 w 21600"/>
              <a:gd name="T15" fmla="*/ 108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FEF800">
                  <a:gamma/>
                  <a:shade val="0"/>
                  <a:invGamma/>
                </a:srgbClr>
              </a:gs>
              <a:gs pos="50000">
                <a:srgbClr val="FEF800"/>
              </a:gs>
              <a:gs pos="100000">
                <a:srgbClr val="FEF800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415925" y="5619750"/>
            <a:ext cx="8259763" cy="6413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600" b="1" i="1">
                <a:solidFill>
                  <a:srgbClr val="FEF800"/>
                </a:solidFill>
                <a:latin typeface="Times New Roman" charset="0"/>
                <a:cs typeface="+mn-cs"/>
              </a:rPr>
              <a:t>БАРИМТ БИЧГҮҮДИЙН ЭХЛЭЛ</a:t>
            </a:r>
            <a:endParaRPr lang="en-US" sz="3600" b="1" i="1">
              <a:solidFill>
                <a:srgbClr val="FEF800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utoUpdateAnimBg="0"/>
      <p:bldP spid="16417" grpId="0" autoUpdateAnimBg="0"/>
      <p:bldP spid="16418" grpId="0" animBg="1"/>
      <p:bldP spid="16419" grpId="0" animBg="1"/>
      <p:bldP spid="164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7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-5"/>
            <a:chExt cx="5760" cy="4389"/>
          </a:xfrm>
        </p:grpSpPr>
        <p:grpSp>
          <p:nvGrpSpPr>
            <p:cNvPr id="13334" name="Group 8"/>
            <p:cNvGrpSpPr>
              <a:grpSpLocks/>
            </p:cNvGrpSpPr>
            <p:nvPr/>
          </p:nvGrpSpPr>
          <p:grpSpPr bwMode="auto">
            <a:xfrm>
              <a:off x="0" y="-5"/>
              <a:ext cx="5760" cy="4389"/>
              <a:chOff x="0" y="-5"/>
              <a:chExt cx="5760" cy="4389"/>
            </a:xfrm>
          </p:grpSpPr>
          <p:grpSp>
            <p:nvGrpSpPr>
              <p:cNvPr id="13337" name="Group 9"/>
              <p:cNvGrpSpPr>
                <a:grpSpLocks/>
              </p:cNvGrpSpPr>
              <p:nvPr/>
            </p:nvGrpSpPr>
            <p:grpSpPr bwMode="auto">
              <a:xfrm>
                <a:off x="0" y="-5"/>
                <a:ext cx="5760" cy="4389"/>
                <a:chOff x="0" y="0"/>
                <a:chExt cx="5760" cy="4389"/>
              </a:xfrm>
            </p:grpSpPr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3888"/>
                  <a:ext cx="5760" cy="432"/>
                </a:xfrm>
                <a:prstGeom prst="rect">
                  <a:avLst/>
                </a:prstGeom>
                <a:solidFill>
                  <a:srgbClr val="00006A"/>
                </a:solidFill>
                <a:ln w="9525">
                  <a:solidFill>
                    <a:srgbClr val="00006A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7A"/>
                    </a:solidFill>
                    <a:cs typeface="+mn-cs"/>
                  </a:endParaRPr>
                </a:p>
              </p:txBody>
            </p:sp>
            <p:pic>
              <p:nvPicPr>
                <p:cNvPr id="18443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47" r="10475" b="7784"/>
                <a:stretch>
                  <a:fillRect/>
                </a:stretch>
              </p:blipFill>
              <p:spPr bwMode="auto">
                <a:xfrm>
                  <a:off x="0" y="0"/>
                  <a:ext cx="5760" cy="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008" y="3861"/>
                  <a:ext cx="1784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00007A"/>
                          </a:gs>
                          <a:gs pos="100000">
                            <a:srgbClr val="00007A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A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mn-MN" sz="2500" b="1">
                      <a:solidFill>
                        <a:srgbClr val="99CCFF"/>
                      </a:solidFill>
                      <a:latin typeface="Times New Roman" charset="0"/>
                      <a:cs typeface="+mn-cs"/>
                    </a:rPr>
                    <a:t>“Нээлттэй” Библи</a:t>
                  </a:r>
                  <a:endParaRPr lang="en-US" sz="2500" b="1">
                    <a:solidFill>
                      <a:srgbClr val="99CCFF"/>
                    </a:solidFill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auto">
                <a:xfrm>
                  <a:off x="14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auto">
                <a:xfrm>
                  <a:off x="14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>
                  <a:off x="380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auto">
                <a:xfrm>
                  <a:off x="380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3338" name="Group 17"/>
              <p:cNvGrpSpPr>
                <a:grpSpLocks/>
              </p:cNvGrpSpPr>
              <p:nvPr/>
            </p:nvGrpSpPr>
            <p:grpSpPr bwMode="auto">
              <a:xfrm>
                <a:off x="1269" y="1632"/>
                <a:ext cx="3531" cy="1717"/>
                <a:chOff x="1269" y="1632"/>
                <a:chExt cx="3531" cy="1717"/>
              </a:xfrm>
            </p:grpSpPr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69" y="2727"/>
                  <a:ext cx="459" cy="2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504" y="2208"/>
                  <a:ext cx="416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2797" y="1632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3501" y="18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3834" y="2149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109" y="254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33" y="30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2053" y="1813"/>
                  <a:ext cx="491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3</a:t>
                  </a:r>
                </a:p>
              </p:txBody>
            </p:sp>
          </p:grpSp>
        </p:grp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368" y="552"/>
              <a:ext cx="1408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ХУУЧИН</a:t>
              </a:r>
              <a:r>
                <a:rPr lang="en-US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    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4229" y="524"/>
              <a:ext cx="1099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ШИНЭ</a:t>
              </a:r>
              <a:r>
                <a:rPr lang="en-US" sz="32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</p:grpSp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1905000" y="2873375"/>
            <a:ext cx="4100513" cy="1914525"/>
            <a:chOff x="1133" y="1842"/>
            <a:chExt cx="2599" cy="1320"/>
          </a:xfrm>
        </p:grpSpPr>
        <p:sp>
          <p:nvSpPr>
            <p:cNvPr id="18461" name="Oval 29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464" name="Rectangle 32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8.0.06.10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473" name="Oval 41"/>
          <p:cNvSpPr>
            <a:spLocks noChangeArrowheads="1"/>
          </p:cNvSpPr>
          <p:nvPr/>
        </p:nvSpPr>
        <p:spPr bwMode="auto">
          <a:xfrm rot="1304231">
            <a:off x="2225675" y="3989388"/>
            <a:ext cx="1166813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 rot="-2327321">
            <a:off x="5164138" y="3897313"/>
            <a:ext cx="1135062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grpSp>
        <p:nvGrpSpPr>
          <p:cNvPr id="18476" name="Group 44"/>
          <p:cNvGrpSpPr>
            <a:grpSpLocks/>
          </p:cNvGrpSpPr>
          <p:nvPr/>
        </p:nvGrpSpPr>
        <p:grpSpPr bwMode="auto">
          <a:xfrm>
            <a:off x="1084263" y="2863850"/>
            <a:ext cx="7458075" cy="669925"/>
            <a:chOff x="683" y="1804"/>
            <a:chExt cx="4698" cy="422"/>
          </a:xfrm>
        </p:grpSpPr>
        <p:sp>
          <p:nvSpPr>
            <p:cNvPr id="18477" name="Text Box 45"/>
            <p:cNvSpPr txBox="1">
              <a:spLocks noChangeArrowheads="1"/>
            </p:cNvSpPr>
            <p:nvPr/>
          </p:nvSpPr>
          <p:spPr bwMode="auto">
            <a:xfrm>
              <a:off x="683" y="1825"/>
              <a:ext cx="4504" cy="401"/>
            </a:xfrm>
            <a:prstGeom prst="rect">
              <a:avLst/>
            </a:prstGeom>
            <a:gradFill rotWithShape="0">
              <a:gsLst>
                <a:gs pos="0">
                  <a:srgbClr val="023CCC">
                    <a:gamma/>
                    <a:shade val="46275"/>
                    <a:invGamma/>
                  </a:srgbClr>
                </a:gs>
                <a:gs pos="50000">
                  <a:srgbClr val="023CCC"/>
                </a:gs>
                <a:gs pos="100000">
                  <a:srgbClr val="023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000000"/>
                  </a:solidFill>
                  <a:latin typeface="Comic Sans MS" charset="0"/>
                  <a:cs typeface="+mn-cs"/>
                </a:rPr>
                <a:t>  </a:t>
              </a:r>
              <a:r>
                <a:rPr lang="mn-MN" sz="32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Дараагийнх нь</a:t>
              </a:r>
              <a:r>
                <a:rPr lang="en-US" sz="32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? </a:t>
              </a:r>
              <a:r>
                <a:rPr lang="mn-MN" sz="32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Бичээсийн гол эх</a:t>
              </a:r>
              <a:r>
                <a:rPr lang="en-US" sz="32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!</a:t>
              </a:r>
              <a:endParaRPr lang="en-US" sz="320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8478" name="Text Box 46"/>
            <p:cNvSpPr txBox="1">
              <a:spLocks noChangeArrowheads="1"/>
            </p:cNvSpPr>
            <p:nvPr/>
          </p:nvSpPr>
          <p:spPr bwMode="auto">
            <a:xfrm>
              <a:off x="815" y="1804"/>
              <a:ext cx="4566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81034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32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Дараагийнх нь</a:t>
              </a:r>
              <a:r>
                <a:rPr lang="en-US" sz="32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? </a:t>
              </a:r>
              <a:r>
                <a:rPr lang="mn-MN" sz="32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Бичээсийн гол эх</a:t>
              </a:r>
              <a:r>
                <a:rPr lang="en-US" sz="32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8" grpId="0" autoUpdateAnimBg="0"/>
      <p:bldP spid="18473" grpId="0" animBg="1"/>
      <p:bldP spid="18474" grpId="0" animBg="1"/>
      <p:bldP spid="184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7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-5"/>
            <a:chExt cx="5760" cy="4389"/>
          </a:xfrm>
        </p:grpSpPr>
        <p:grpSp>
          <p:nvGrpSpPr>
            <p:cNvPr id="14361" name="Group 8"/>
            <p:cNvGrpSpPr>
              <a:grpSpLocks/>
            </p:cNvGrpSpPr>
            <p:nvPr/>
          </p:nvGrpSpPr>
          <p:grpSpPr bwMode="auto">
            <a:xfrm>
              <a:off x="0" y="-5"/>
              <a:ext cx="5760" cy="4389"/>
              <a:chOff x="0" y="-5"/>
              <a:chExt cx="5760" cy="4389"/>
            </a:xfrm>
          </p:grpSpPr>
          <p:grpSp>
            <p:nvGrpSpPr>
              <p:cNvPr id="14364" name="Group 9"/>
              <p:cNvGrpSpPr>
                <a:grpSpLocks/>
              </p:cNvGrpSpPr>
              <p:nvPr/>
            </p:nvGrpSpPr>
            <p:grpSpPr bwMode="auto">
              <a:xfrm>
                <a:off x="0" y="-5"/>
                <a:ext cx="5760" cy="4389"/>
                <a:chOff x="0" y="0"/>
                <a:chExt cx="5760" cy="4389"/>
              </a:xfrm>
            </p:grpSpPr>
            <p:sp>
              <p:nvSpPr>
                <p:cNvPr id="1741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3888"/>
                  <a:ext cx="5760" cy="432"/>
                </a:xfrm>
                <a:prstGeom prst="rect">
                  <a:avLst/>
                </a:prstGeom>
                <a:solidFill>
                  <a:srgbClr val="00006A"/>
                </a:solidFill>
                <a:ln w="9525">
                  <a:solidFill>
                    <a:srgbClr val="00006A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7A"/>
                    </a:solidFill>
                    <a:cs typeface="+mn-cs"/>
                  </a:endParaRPr>
                </a:p>
              </p:txBody>
            </p:sp>
            <p:pic>
              <p:nvPicPr>
                <p:cNvPr id="17419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47" r="10475" b="7784"/>
                <a:stretch>
                  <a:fillRect/>
                </a:stretch>
              </p:blipFill>
              <p:spPr bwMode="auto">
                <a:xfrm>
                  <a:off x="0" y="0"/>
                  <a:ext cx="5760" cy="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420" name="Rectangle 12"/>
                <p:cNvSpPr>
                  <a:spLocks noChangeArrowheads="1"/>
                </p:cNvSpPr>
                <p:nvPr/>
              </p:nvSpPr>
              <p:spPr bwMode="auto">
                <a:xfrm>
                  <a:off x="2008" y="3861"/>
                  <a:ext cx="1784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00007A"/>
                          </a:gs>
                          <a:gs pos="100000">
                            <a:srgbClr val="00007A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A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mn-MN" sz="2500" b="1">
                      <a:solidFill>
                        <a:srgbClr val="99CCFF"/>
                      </a:solidFill>
                      <a:latin typeface="Times New Roman" charset="0"/>
                      <a:cs typeface="+mn-cs"/>
                    </a:rPr>
                    <a:t>“Нээлттэй” Библи</a:t>
                  </a:r>
                  <a:endParaRPr lang="en-US" sz="2500" b="1">
                    <a:solidFill>
                      <a:srgbClr val="99CCFF"/>
                    </a:solidFill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>
                  <a:off x="14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>
                  <a:off x="14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>
                  <a:off x="380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>
                  <a:off x="380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4365" name="Group 17"/>
              <p:cNvGrpSpPr>
                <a:grpSpLocks/>
              </p:cNvGrpSpPr>
              <p:nvPr/>
            </p:nvGrpSpPr>
            <p:grpSpPr bwMode="auto">
              <a:xfrm>
                <a:off x="1269" y="1632"/>
                <a:ext cx="3531" cy="1717"/>
                <a:chOff x="1269" y="1632"/>
                <a:chExt cx="3531" cy="1717"/>
              </a:xfrm>
            </p:grpSpPr>
            <p:sp>
              <p:nvSpPr>
                <p:cNvPr id="17426" name="Rectangle 18"/>
                <p:cNvSpPr>
                  <a:spLocks noChangeArrowheads="1"/>
                </p:cNvSpPr>
                <p:nvPr/>
              </p:nvSpPr>
              <p:spPr bwMode="auto">
                <a:xfrm>
                  <a:off x="1269" y="2727"/>
                  <a:ext cx="459" cy="2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7427" name="Rectangle 19"/>
                <p:cNvSpPr>
                  <a:spLocks noChangeArrowheads="1"/>
                </p:cNvSpPr>
                <p:nvPr/>
              </p:nvSpPr>
              <p:spPr bwMode="auto">
                <a:xfrm>
                  <a:off x="1504" y="2208"/>
                  <a:ext cx="416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7428" name="Rectangle 20"/>
                <p:cNvSpPr>
                  <a:spLocks noChangeArrowheads="1"/>
                </p:cNvSpPr>
                <p:nvPr/>
              </p:nvSpPr>
              <p:spPr bwMode="auto">
                <a:xfrm>
                  <a:off x="2797" y="1632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7429" name="Rectangle 21"/>
                <p:cNvSpPr>
                  <a:spLocks noChangeArrowheads="1"/>
                </p:cNvSpPr>
                <p:nvPr/>
              </p:nvSpPr>
              <p:spPr bwMode="auto">
                <a:xfrm>
                  <a:off x="3501" y="18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7430" name="Rectangle 22"/>
                <p:cNvSpPr>
                  <a:spLocks noChangeArrowheads="1"/>
                </p:cNvSpPr>
                <p:nvPr/>
              </p:nvSpPr>
              <p:spPr bwMode="auto">
                <a:xfrm>
                  <a:off x="3834" y="2149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17431" name="Rectangle 23"/>
                <p:cNvSpPr>
                  <a:spLocks noChangeArrowheads="1"/>
                </p:cNvSpPr>
                <p:nvPr/>
              </p:nvSpPr>
              <p:spPr bwMode="auto">
                <a:xfrm>
                  <a:off x="4109" y="254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7432" name="Rectangle 24"/>
                <p:cNvSpPr>
                  <a:spLocks noChangeArrowheads="1"/>
                </p:cNvSpPr>
                <p:nvPr/>
              </p:nvSpPr>
              <p:spPr bwMode="auto">
                <a:xfrm>
                  <a:off x="4533" y="30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17433" name="Rectangle 25"/>
                <p:cNvSpPr>
                  <a:spLocks noChangeArrowheads="1"/>
                </p:cNvSpPr>
                <p:nvPr/>
              </p:nvSpPr>
              <p:spPr bwMode="auto">
                <a:xfrm>
                  <a:off x="2053" y="1813"/>
                  <a:ext cx="491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3</a:t>
                  </a:r>
                </a:p>
              </p:txBody>
            </p:sp>
          </p:grpSp>
        </p:grp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368" y="552"/>
              <a:ext cx="1408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ХУУЧИН</a:t>
              </a:r>
              <a:r>
                <a:rPr lang="en-US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    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4229" y="524"/>
              <a:ext cx="1099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ШИНЭ</a:t>
              </a:r>
              <a:r>
                <a:rPr lang="en-US" sz="32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8.0.06.11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 rot="3296727">
            <a:off x="2605088" y="3644900"/>
            <a:ext cx="2103438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 rot="-927884">
            <a:off x="5281613" y="4233863"/>
            <a:ext cx="19446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7444" name="Group 3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6" name="Oval 3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448" name="Group 4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7449" name="Oval 4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0" name="Oval 4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452" name="Group 44"/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7453" name="Oval 45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4" name="Oval 46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0" grpId="0" autoUpdateAnimBg="0"/>
      <p:bldP spid="17441" grpId="0" autoUpdateAnimBg="0"/>
      <p:bldP spid="17442" grpId="0" animBg="1"/>
      <p:bldP spid="174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-5"/>
            <a:chExt cx="5760" cy="4389"/>
          </a:xfrm>
        </p:grpSpPr>
        <p:grpSp>
          <p:nvGrpSpPr>
            <p:cNvPr id="15379" name="Group 3"/>
            <p:cNvGrpSpPr>
              <a:grpSpLocks/>
            </p:cNvGrpSpPr>
            <p:nvPr/>
          </p:nvGrpSpPr>
          <p:grpSpPr bwMode="auto">
            <a:xfrm>
              <a:off x="0" y="-5"/>
              <a:ext cx="5760" cy="4389"/>
              <a:chOff x="0" y="-5"/>
              <a:chExt cx="5760" cy="4389"/>
            </a:xfrm>
          </p:grpSpPr>
          <p:grpSp>
            <p:nvGrpSpPr>
              <p:cNvPr id="15382" name="Group 4"/>
              <p:cNvGrpSpPr>
                <a:grpSpLocks/>
              </p:cNvGrpSpPr>
              <p:nvPr/>
            </p:nvGrpSpPr>
            <p:grpSpPr bwMode="auto">
              <a:xfrm>
                <a:off x="0" y="-5"/>
                <a:ext cx="5760" cy="4389"/>
                <a:chOff x="0" y="0"/>
                <a:chExt cx="5760" cy="4389"/>
              </a:xfrm>
            </p:grpSpPr>
            <p:sp>
              <p:nvSpPr>
                <p:cNvPr id="57349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3888"/>
                  <a:ext cx="5760" cy="432"/>
                </a:xfrm>
                <a:prstGeom prst="rect">
                  <a:avLst/>
                </a:prstGeom>
                <a:solidFill>
                  <a:srgbClr val="00006A"/>
                </a:solidFill>
                <a:ln w="9525">
                  <a:solidFill>
                    <a:srgbClr val="00006A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7A"/>
                    </a:solidFill>
                    <a:cs typeface="+mn-cs"/>
                  </a:endParaRPr>
                </a:p>
              </p:txBody>
            </p:sp>
            <p:pic>
              <p:nvPicPr>
                <p:cNvPr id="57350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47" r="10475" b="7784"/>
                <a:stretch>
                  <a:fillRect/>
                </a:stretch>
              </p:blipFill>
              <p:spPr bwMode="auto">
                <a:xfrm>
                  <a:off x="0" y="0"/>
                  <a:ext cx="5760" cy="3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351" name="Rectangle 7"/>
                <p:cNvSpPr>
                  <a:spLocks noChangeArrowheads="1"/>
                </p:cNvSpPr>
                <p:nvPr/>
              </p:nvSpPr>
              <p:spPr bwMode="auto">
                <a:xfrm>
                  <a:off x="2008" y="3861"/>
                  <a:ext cx="1784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00007A"/>
                          </a:gs>
                          <a:gs pos="100000">
                            <a:srgbClr val="00007A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A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mn-MN" sz="2500" b="1">
                      <a:solidFill>
                        <a:srgbClr val="99CCFF"/>
                      </a:solidFill>
                      <a:latin typeface="Times New Roman" charset="0"/>
                      <a:cs typeface="+mn-cs"/>
                    </a:rPr>
                    <a:t>“Нээлттэй” Библи</a:t>
                  </a:r>
                  <a:endParaRPr lang="en-US" sz="2500" b="1">
                    <a:solidFill>
                      <a:srgbClr val="99CCFF"/>
                    </a:solidFill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57352" name="Line 8"/>
                <p:cNvSpPr>
                  <a:spLocks noChangeShapeType="1"/>
                </p:cNvSpPr>
                <p:nvPr/>
              </p:nvSpPr>
              <p:spPr bwMode="auto">
                <a:xfrm>
                  <a:off x="14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7353" name="Line 9"/>
                <p:cNvSpPr>
                  <a:spLocks noChangeShapeType="1"/>
                </p:cNvSpPr>
                <p:nvPr/>
              </p:nvSpPr>
              <p:spPr bwMode="auto">
                <a:xfrm>
                  <a:off x="14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7354" name="Line 10"/>
                <p:cNvSpPr>
                  <a:spLocks noChangeShapeType="1"/>
                </p:cNvSpPr>
                <p:nvPr/>
              </p:nvSpPr>
              <p:spPr bwMode="auto">
                <a:xfrm>
                  <a:off x="3804" y="4080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7355" name="Line 11"/>
                <p:cNvSpPr>
                  <a:spLocks noChangeShapeType="1"/>
                </p:cNvSpPr>
                <p:nvPr/>
              </p:nvSpPr>
              <p:spPr bwMode="auto">
                <a:xfrm>
                  <a:off x="3804" y="4224"/>
                  <a:ext cx="18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5383" name="Group 12"/>
              <p:cNvGrpSpPr>
                <a:grpSpLocks/>
              </p:cNvGrpSpPr>
              <p:nvPr/>
            </p:nvGrpSpPr>
            <p:grpSpPr bwMode="auto">
              <a:xfrm>
                <a:off x="1269" y="1632"/>
                <a:ext cx="3531" cy="1717"/>
                <a:chOff x="1269" y="1632"/>
                <a:chExt cx="3531" cy="1717"/>
              </a:xfrm>
            </p:grpSpPr>
            <p:sp>
              <p:nvSpPr>
                <p:cNvPr id="57357" name="Rectangle 13"/>
                <p:cNvSpPr>
                  <a:spLocks noChangeArrowheads="1"/>
                </p:cNvSpPr>
                <p:nvPr/>
              </p:nvSpPr>
              <p:spPr bwMode="auto">
                <a:xfrm>
                  <a:off x="1269" y="2727"/>
                  <a:ext cx="459" cy="2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57358" name="Rectangle 14"/>
                <p:cNvSpPr>
                  <a:spLocks noChangeArrowheads="1"/>
                </p:cNvSpPr>
                <p:nvPr/>
              </p:nvSpPr>
              <p:spPr bwMode="auto">
                <a:xfrm>
                  <a:off x="1504" y="2208"/>
                  <a:ext cx="416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57359" name="Rectangle 15"/>
                <p:cNvSpPr>
                  <a:spLocks noChangeArrowheads="1"/>
                </p:cNvSpPr>
                <p:nvPr/>
              </p:nvSpPr>
              <p:spPr bwMode="auto">
                <a:xfrm>
                  <a:off x="2797" y="1632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57360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1" y="18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57361" name="Rectangle 17"/>
                <p:cNvSpPr>
                  <a:spLocks noChangeArrowheads="1"/>
                </p:cNvSpPr>
                <p:nvPr/>
              </p:nvSpPr>
              <p:spPr bwMode="auto">
                <a:xfrm>
                  <a:off x="3834" y="2149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57362" name="Rectangle 18"/>
                <p:cNvSpPr>
                  <a:spLocks noChangeArrowheads="1"/>
                </p:cNvSpPr>
                <p:nvPr/>
              </p:nvSpPr>
              <p:spPr bwMode="auto">
                <a:xfrm>
                  <a:off x="4109" y="254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57363" name="Rectangle 19"/>
                <p:cNvSpPr>
                  <a:spLocks noChangeArrowheads="1"/>
                </p:cNvSpPr>
                <p:nvPr/>
              </p:nvSpPr>
              <p:spPr bwMode="auto">
                <a:xfrm>
                  <a:off x="4533" y="3024"/>
                  <a:ext cx="267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573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053" y="1813"/>
                  <a:ext cx="491" cy="32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b="1">
                      <a:solidFill>
                        <a:srgbClr val="FFFF00"/>
                      </a:solidFill>
                      <a:latin typeface="Times" charset="0"/>
                      <a:cs typeface="+mn-cs"/>
                    </a:rPr>
                    <a:t>3</a:t>
                  </a:r>
                </a:p>
              </p:txBody>
            </p:sp>
          </p:grpSp>
        </p:grpSp>
        <p:sp>
          <p:nvSpPr>
            <p:cNvPr id="57365" name="Text Box 21"/>
            <p:cNvSpPr txBox="1">
              <a:spLocks noChangeArrowheads="1"/>
            </p:cNvSpPr>
            <p:nvPr/>
          </p:nvSpPr>
          <p:spPr bwMode="auto">
            <a:xfrm>
              <a:off x="368" y="552"/>
              <a:ext cx="1408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ХУУЧИН</a:t>
              </a:r>
              <a:r>
                <a:rPr lang="en-US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    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7366" name="Text Box 22"/>
            <p:cNvSpPr txBox="1">
              <a:spLocks noChangeArrowheads="1"/>
            </p:cNvSpPr>
            <p:nvPr/>
          </p:nvSpPr>
          <p:spPr bwMode="auto">
            <a:xfrm>
              <a:off x="4229" y="524"/>
              <a:ext cx="1099" cy="6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99CCFF"/>
                  </a:solidFill>
                  <a:latin typeface="Times New Roman" charset="0"/>
                  <a:cs typeface="+mn-cs"/>
                </a:rPr>
                <a:t>ШИНЭ</a:t>
              </a:r>
              <a:r>
                <a:rPr lang="en-US" sz="32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ТҮҮХ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7596188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8.0.06.12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5432425" y="4875213"/>
            <a:ext cx="1349375" cy="3333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ИЛЧЛЭЛТ</a:t>
            </a:r>
            <a:endParaRPr lang="en-US" sz="16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7378" name="Oval 34"/>
          <p:cNvSpPr>
            <a:spLocks noChangeArrowheads="1"/>
          </p:cNvSpPr>
          <p:nvPr/>
        </p:nvSpPr>
        <p:spPr bwMode="auto">
          <a:xfrm rot="8955">
            <a:off x="5346700" y="4749800"/>
            <a:ext cx="1435100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79" name="Oval 35"/>
          <p:cNvSpPr>
            <a:spLocks noChangeArrowheads="1"/>
          </p:cNvSpPr>
          <p:nvPr/>
        </p:nvSpPr>
        <p:spPr bwMode="auto">
          <a:xfrm rot="5171536">
            <a:off x="3621881" y="3331369"/>
            <a:ext cx="1655763" cy="523875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7380" name="Group 36"/>
          <p:cNvGrpSpPr>
            <a:grpSpLocks/>
          </p:cNvGrpSpPr>
          <p:nvPr/>
        </p:nvGrpSpPr>
        <p:grpSpPr bwMode="auto">
          <a:xfrm>
            <a:off x="4419600" y="2590800"/>
            <a:ext cx="3195638" cy="2687638"/>
            <a:chOff x="2813" y="1668"/>
            <a:chExt cx="1941" cy="1657"/>
          </a:xfrm>
        </p:grpSpPr>
        <p:sp>
          <p:nvSpPr>
            <p:cNvPr id="57381" name="Oval 37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382" name="Oval 38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383" name="Line 39"/>
            <p:cNvSpPr>
              <a:spLocks noChangeShapeType="1"/>
            </p:cNvSpPr>
            <p:nvPr/>
          </p:nvSpPr>
          <p:spPr bwMode="auto">
            <a:xfrm>
              <a:off x="3090" y="1897"/>
              <a:ext cx="1387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6" grpId="0" autoUpdateAnimBg="0"/>
      <p:bldP spid="57377" grpId="0" autoUpdateAnimBg="0"/>
      <p:bldP spid="57378" grpId="0" animBg="1"/>
      <p:bldP spid="573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584200" y="876300"/>
            <a:ext cx="2235200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en-US" sz="3200" b="1">
                <a:solidFill>
                  <a:srgbClr val="FFFF00"/>
                </a:solidFill>
                <a:latin typeface="Times New Roman" charset="0"/>
                <a:cs typeface="+mn-cs"/>
              </a:rPr>
              <a:t>    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713538" y="831850"/>
            <a:ext cx="1744662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en-US" sz="32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8.0.06.13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58402" name="Oval 34"/>
          <p:cNvSpPr>
            <a:spLocks noChangeArrowheads="1"/>
          </p:cNvSpPr>
          <p:nvPr/>
        </p:nvSpPr>
        <p:spPr bwMode="auto">
          <a:xfrm rot="5230884">
            <a:off x="3698875" y="3221038"/>
            <a:ext cx="1508125" cy="533400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3" name="Oval 35"/>
          <p:cNvSpPr>
            <a:spLocks noChangeArrowheads="1"/>
          </p:cNvSpPr>
          <p:nvPr/>
        </p:nvSpPr>
        <p:spPr bwMode="auto">
          <a:xfrm rot="1619708">
            <a:off x="2249488" y="4022725"/>
            <a:ext cx="1125537" cy="5334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4" name="Oval 36"/>
          <p:cNvSpPr>
            <a:spLocks noChangeArrowheads="1"/>
          </p:cNvSpPr>
          <p:nvPr/>
        </p:nvSpPr>
        <p:spPr bwMode="auto">
          <a:xfrm rot="308684">
            <a:off x="2341563" y="4757738"/>
            <a:ext cx="1117600" cy="406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5" name="Oval 37"/>
          <p:cNvSpPr>
            <a:spLocks noChangeArrowheads="1"/>
          </p:cNvSpPr>
          <p:nvPr/>
        </p:nvSpPr>
        <p:spPr bwMode="auto">
          <a:xfrm rot="-3130627">
            <a:off x="4414044" y="3366294"/>
            <a:ext cx="2017713" cy="5556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6" name="Oval 38"/>
          <p:cNvSpPr>
            <a:spLocks noChangeArrowheads="1"/>
          </p:cNvSpPr>
          <p:nvPr/>
        </p:nvSpPr>
        <p:spPr bwMode="auto">
          <a:xfrm rot="-7483556">
            <a:off x="2726532" y="3639343"/>
            <a:ext cx="1866900" cy="582613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7" name="Oval 39"/>
          <p:cNvSpPr>
            <a:spLocks noChangeArrowheads="1"/>
          </p:cNvSpPr>
          <p:nvPr/>
        </p:nvSpPr>
        <p:spPr bwMode="auto">
          <a:xfrm rot="-2332018">
            <a:off x="5229225" y="3841750"/>
            <a:ext cx="1098550" cy="5207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8" name="Oval 40"/>
          <p:cNvSpPr>
            <a:spLocks noChangeArrowheads="1"/>
          </p:cNvSpPr>
          <p:nvPr/>
        </p:nvSpPr>
        <p:spPr bwMode="auto">
          <a:xfrm rot="-820406">
            <a:off x="5287963" y="4265613"/>
            <a:ext cx="1868487" cy="568325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9" name="Oval 41"/>
          <p:cNvSpPr>
            <a:spLocks noChangeArrowheads="1"/>
          </p:cNvSpPr>
          <p:nvPr/>
        </p:nvSpPr>
        <p:spPr bwMode="auto">
          <a:xfrm rot="-24641">
            <a:off x="5268913" y="4830763"/>
            <a:ext cx="1743075" cy="420687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2" grpId="0" animBg="1"/>
      <p:bldP spid="58403" grpId="0" animBg="1"/>
      <p:bldP spid="58404" grpId="0" animBg="1"/>
      <p:bldP spid="58405" grpId="0" animBg="1"/>
      <p:bldP spid="58406" grpId="0" animBg="1"/>
      <p:bldP spid="58407" grpId="0" animBg="1"/>
      <p:bldP spid="58408" grpId="0" animBg="1"/>
      <p:bldP spid="584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18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60635" name="Rectangle 219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60636" name="Picture 2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0637" name="Rectangle 221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0638" name="Line 222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639" name="Line 223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640" name="Line 224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641" name="Line 225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8.0.06.14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3409950" y="285750"/>
            <a:ext cx="2152650" cy="4349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3460750" y="650875"/>
            <a:ext cx="2057400" cy="4159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6350000" y="1212850"/>
            <a:ext cx="1879600" cy="8223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E81034"/>
                </a:solidFill>
                <a:latin typeface="Times New Roman" charset="0"/>
                <a:cs typeface="+mn-cs"/>
              </a:rPr>
              <a:t>ЦЭРГИЙН ЖАНЖИД</a:t>
            </a:r>
            <a:endParaRPr lang="en-US" sz="2400" b="1">
              <a:solidFill>
                <a:srgbClr val="E81034"/>
              </a:solidFill>
              <a:latin typeface="Times New Roman" charset="0"/>
              <a:cs typeface="+mn-cs"/>
            </a:endParaRP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304800" y="3559175"/>
            <a:ext cx="1627188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rgbClr val="E81034"/>
                </a:solidFill>
                <a:latin typeface="Times New Roman" charset="0"/>
                <a:cs typeface="+mn-cs"/>
              </a:rPr>
              <a:t>МОДЧИН</a:t>
            </a:r>
            <a:endParaRPr lang="en-US" sz="2400" b="1">
              <a:solidFill>
                <a:srgbClr val="E81034"/>
              </a:solidFill>
              <a:latin typeface="Times New Roman" charset="0"/>
              <a:cs typeface="+mn-cs"/>
            </a:endParaRP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0" y="2816225"/>
            <a:ext cx="2106613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1BEEFD"/>
                </a:solidFill>
                <a:latin typeface="Times New Roman" charset="0"/>
                <a:cs typeface="+mn-cs"/>
              </a:rPr>
              <a:t>ТАХИЛЧИД</a:t>
            </a:r>
            <a:endParaRPr lang="en-US" sz="2400" b="1">
              <a:solidFill>
                <a:srgbClr val="1BEEFD"/>
              </a:solidFill>
              <a:latin typeface="Times New Roman" charset="0"/>
              <a:cs typeface="+mn-cs"/>
            </a:endParaRP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6745288" y="2347913"/>
            <a:ext cx="2398712" cy="8223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latin typeface="Times New Roman" charset="0"/>
                <a:cs typeface="+mn-cs"/>
              </a:rPr>
              <a:t>ЯРУУ НАЙРАГЧИД</a:t>
            </a:r>
            <a:endParaRPr lang="en-US" sz="2400" b="1">
              <a:latin typeface="Times New Roman" charset="0"/>
              <a:cs typeface="+mn-cs"/>
            </a:endParaRP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7107238" y="3940175"/>
            <a:ext cx="1579562" cy="8223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28FD53"/>
                </a:solidFill>
                <a:latin typeface="Times New Roman" charset="0"/>
                <a:cs typeface="+mn-cs"/>
              </a:rPr>
              <a:t>ТАТВАР ХУРААЧ</a:t>
            </a:r>
            <a:endParaRPr lang="en-US" sz="2400" b="1">
              <a:solidFill>
                <a:srgbClr val="1BEEFD"/>
              </a:solidFill>
              <a:latin typeface="Times New Roman" charset="0"/>
              <a:cs typeface="+mn-cs"/>
            </a:endParaRP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7239000" y="3352800"/>
            <a:ext cx="1295400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1BEEFD"/>
                </a:solidFill>
                <a:latin typeface="Times New Roman" charset="0"/>
                <a:cs typeface="+mn-cs"/>
              </a:rPr>
              <a:t>ХААД</a:t>
            </a:r>
            <a:endParaRPr lang="en-US" sz="2400" b="1">
              <a:solidFill>
                <a:srgbClr val="1BEEFD"/>
              </a:solidFill>
              <a:latin typeface="Times New Roman" charset="0"/>
              <a:cs typeface="+mn-cs"/>
            </a:endParaRPr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2017713" y="1116013"/>
            <a:ext cx="2554287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FEF800"/>
                </a:solidFill>
                <a:latin typeface="Times New Roman" charset="0"/>
                <a:cs typeface="+mn-cs"/>
              </a:rPr>
              <a:t>ЭГЭЛ ХҮМҮҮС</a:t>
            </a:r>
            <a:endParaRPr lang="en-US" sz="2400" b="1">
              <a:solidFill>
                <a:srgbClr val="1BEEFD"/>
              </a:solidFill>
              <a:latin typeface="Times New Roman" charset="0"/>
              <a:cs typeface="+mn-cs"/>
            </a:endParaRP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279400" y="1876425"/>
            <a:ext cx="2768600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28FD53"/>
                </a:solidFill>
                <a:latin typeface="Times New Roman" charset="0"/>
                <a:cs typeface="+mn-cs"/>
              </a:rPr>
              <a:t>ХУДАЛДААЧИД</a:t>
            </a:r>
            <a:endParaRPr lang="en-US" sz="2400" b="1">
              <a:solidFill>
                <a:srgbClr val="1BEEFD"/>
              </a:solidFill>
              <a:latin typeface="Times New Roman" charset="0"/>
              <a:cs typeface="+mn-cs"/>
            </a:endParaRP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1676400" y="204788"/>
            <a:ext cx="144780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A &amp; 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Б</a:t>
            </a:r>
            <a:endParaRPr lang="en-US" sz="2400" b="1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grpSp>
        <p:nvGrpSpPr>
          <p:cNvPr id="60645" name="Group 229"/>
          <p:cNvGrpSpPr>
            <a:grpSpLocks/>
          </p:cNvGrpSpPr>
          <p:nvPr/>
        </p:nvGrpSpPr>
        <p:grpSpPr bwMode="auto">
          <a:xfrm>
            <a:off x="0" y="2057400"/>
            <a:ext cx="4495800" cy="3648075"/>
            <a:chOff x="0" y="1296"/>
            <a:chExt cx="2832" cy="2298"/>
          </a:xfrm>
        </p:grpSpPr>
        <p:pic>
          <p:nvPicPr>
            <p:cNvPr id="60631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7" r="10234"/>
            <a:stretch>
              <a:fillRect/>
            </a:stretch>
          </p:blipFill>
          <p:spPr bwMode="auto">
            <a:xfrm>
              <a:off x="0" y="1296"/>
              <a:ext cx="2832" cy="2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0642" name="AutoShape 226"/>
            <p:cNvSpPr>
              <a:spLocks noChangeArrowheads="1"/>
            </p:cNvSpPr>
            <p:nvPr/>
          </p:nvSpPr>
          <p:spPr bwMode="auto">
            <a:xfrm>
              <a:off x="384" y="3072"/>
              <a:ext cx="624" cy="240"/>
            </a:xfrm>
            <a:prstGeom prst="right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643" name="AutoShape 227"/>
            <p:cNvSpPr>
              <a:spLocks noChangeArrowheads="1"/>
            </p:cNvSpPr>
            <p:nvPr/>
          </p:nvSpPr>
          <p:spPr bwMode="auto">
            <a:xfrm>
              <a:off x="912" y="1776"/>
              <a:ext cx="624" cy="240"/>
            </a:xfrm>
            <a:prstGeom prst="right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644" name="AutoShape 228"/>
            <p:cNvSpPr>
              <a:spLocks noChangeArrowheads="1"/>
            </p:cNvSpPr>
            <p:nvPr/>
          </p:nvSpPr>
          <p:spPr bwMode="auto">
            <a:xfrm>
              <a:off x="576" y="2064"/>
              <a:ext cx="624" cy="240"/>
            </a:xfrm>
            <a:prstGeom prst="rightArrow">
              <a:avLst>
                <a:gd name="adj1" fmla="val 50000"/>
                <a:gd name="adj2" fmla="val 6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60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0" grpId="0" autoUpdateAnimBg="0"/>
      <p:bldP spid="60451" grpId="0" autoUpdateAnimBg="0"/>
      <p:bldP spid="60452" grpId="0" animBg="1"/>
      <p:bldP spid="60453" grpId="0" animBg="1"/>
      <p:bldP spid="60454" grpId="0" autoUpdateAnimBg="0"/>
      <p:bldP spid="60455" grpId="0" autoUpdateAnimBg="0"/>
      <p:bldP spid="60456" grpId="0" autoUpdateAnimBg="0"/>
      <p:bldP spid="60457" grpId="0" autoUpdateAnimBg="0"/>
      <p:bldP spid="60458" grpId="0" autoUpdateAnimBg="0"/>
      <p:bldP spid="60459" grpId="0" autoUpdateAnimBg="0"/>
      <p:bldP spid="60460" grpId="0" autoUpdateAnimBg="0"/>
      <p:bldP spid="60461" grpId="0" autoUpdateAnimBg="0"/>
      <p:bldP spid="604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8.0.06.15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1981200" y="204788"/>
            <a:ext cx="114300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В</a:t>
            </a:r>
            <a:endParaRPr lang="en-US" sz="2400" b="1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  <p:sp>
        <p:nvSpPr>
          <p:cNvPr id="62517" name="Oval 53"/>
          <p:cNvSpPr>
            <a:spLocks noChangeArrowheads="1"/>
          </p:cNvSpPr>
          <p:nvPr/>
        </p:nvSpPr>
        <p:spPr bwMode="auto">
          <a:xfrm>
            <a:off x="3025775" y="912813"/>
            <a:ext cx="2700338" cy="7985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518" name="Rectangle 54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EF8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EF8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EF8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EF800"/>
              </a:solidFill>
              <a:latin typeface="Times New Roman" charset="0"/>
              <a:cs typeface="+mn-cs"/>
            </a:endParaRPr>
          </a:p>
        </p:txBody>
      </p:sp>
      <p:grpSp>
        <p:nvGrpSpPr>
          <p:cNvPr id="62520" name="Group 5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52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600" y="741"/>
              <a:ext cx="5160" cy="293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8" lon="19439996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uk-UA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Times New Roman"/>
                  <a:ea typeface="Times New Roman"/>
                  <a:cs typeface="Times New Roman"/>
                </a:rPr>
                <a:t>БУРХАНЫ АЛДАР</a:t>
              </a:r>
              <a:endPara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ea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7" grpId="0" animBg="1"/>
      <p:bldP spid="62517" grpId="0" animBg="1"/>
      <p:bldP spid="625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645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8.0.06.16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1168400" y="204788"/>
            <a:ext cx="190500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Г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(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ХГ-ШГ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)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grpSp>
        <p:nvGrpSpPr>
          <p:cNvPr id="64551" name="Group 39"/>
          <p:cNvGrpSpPr>
            <a:grpSpLocks/>
          </p:cNvGrpSpPr>
          <p:nvPr/>
        </p:nvGrpSpPr>
        <p:grpSpPr bwMode="auto">
          <a:xfrm>
            <a:off x="1084263" y="2268538"/>
            <a:ext cx="7497762" cy="727075"/>
            <a:chOff x="620" y="1429"/>
            <a:chExt cx="4723" cy="458"/>
          </a:xfrm>
        </p:grpSpPr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620" y="1447"/>
              <a:ext cx="4504" cy="440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000000"/>
                  </a:solidFill>
                  <a:latin typeface="Times New Roman" charset="0"/>
                  <a:cs typeface="+mn-cs"/>
                </a:rPr>
                <a:t>  </a:t>
              </a:r>
              <a:r>
                <a:rPr lang="mn-MN" sz="36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Хуучин Гэрээ</a:t>
              </a:r>
              <a:r>
                <a:rPr lang="en-US" sz="36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……</a:t>
              </a:r>
              <a:r>
                <a:rPr lang="mn-MN" sz="36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Шинэ Гэрээ</a:t>
              </a:r>
              <a:endParaRPr lang="en-US" sz="360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777" y="1429"/>
              <a:ext cx="4566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36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Хуучин</a:t>
              </a:r>
              <a:r>
                <a:rPr lang="en-US" sz="36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36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Гэрээ</a:t>
              </a:r>
              <a:r>
                <a:rPr lang="en-US" sz="36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……</a:t>
              </a:r>
              <a:r>
                <a:rPr lang="mn-MN" sz="36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Шинэ Гэрээ</a:t>
              </a:r>
              <a:endParaRPr lang="en-US" sz="3600" b="1">
                <a:solidFill>
                  <a:srgbClr val="FEF800"/>
                </a:solidFill>
                <a:latin typeface="Times New Roman" charset="0"/>
                <a:cs typeface="+mn-cs"/>
              </a:endParaRPr>
            </a:p>
          </p:txBody>
        </p:sp>
      </p:grpSp>
      <p:grpSp>
        <p:nvGrpSpPr>
          <p:cNvPr id="64554" name="Group 42"/>
          <p:cNvGrpSpPr>
            <a:grpSpLocks/>
          </p:cNvGrpSpPr>
          <p:nvPr/>
        </p:nvGrpSpPr>
        <p:grpSpPr bwMode="auto">
          <a:xfrm>
            <a:off x="228600" y="3429000"/>
            <a:ext cx="8686800" cy="584200"/>
            <a:chOff x="518" y="2463"/>
            <a:chExt cx="4928" cy="368"/>
          </a:xfrm>
        </p:grpSpPr>
        <p:sp>
          <p:nvSpPr>
            <p:cNvPr id="64555" name="Text Box 43"/>
            <p:cNvSpPr txBox="1">
              <a:spLocks noChangeArrowheads="1"/>
            </p:cNvSpPr>
            <p:nvPr/>
          </p:nvSpPr>
          <p:spPr bwMode="auto">
            <a:xfrm>
              <a:off x="518" y="2487"/>
              <a:ext cx="4909" cy="344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26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Бурханы “Хуучин” Хүсэл </a:t>
              </a:r>
              <a:r>
                <a:rPr lang="en-US" sz="2600" b="1">
                  <a:cs typeface="+mn-cs"/>
                </a:rPr>
                <a:t>……</a:t>
              </a:r>
              <a:r>
                <a:rPr lang="mn-MN" sz="2600">
                  <a:cs typeface="+mn-cs"/>
                </a:rPr>
                <a:t> </a:t>
              </a:r>
              <a:r>
                <a:rPr lang="mn-MN" sz="26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Бурханы “Шинэ” Хүсэл</a:t>
              </a:r>
              <a:endParaRPr lang="en-US" sz="2600" b="1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4556" name="Text Box 44"/>
            <p:cNvSpPr txBox="1">
              <a:spLocks noChangeArrowheads="1"/>
            </p:cNvSpPr>
            <p:nvPr/>
          </p:nvSpPr>
          <p:spPr bwMode="auto">
            <a:xfrm>
              <a:off x="637" y="2463"/>
              <a:ext cx="4809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26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Бурханы “Хуучин” Хүсэл</a:t>
              </a:r>
              <a:r>
                <a:rPr lang="en-US" sz="26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……</a:t>
              </a:r>
              <a:r>
                <a:rPr lang="mn-MN" sz="2600" b="1">
                  <a:solidFill>
                    <a:srgbClr val="FEF800"/>
                  </a:solidFill>
                  <a:latin typeface="Times New Roman" charset="0"/>
                  <a:cs typeface="+mn-cs"/>
                </a:rPr>
                <a:t>Бурханы “Шинэ” Хүсэл</a:t>
              </a:r>
              <a:endParaRPr lang="en-US" sz="2600" b="1">
                <a:solidFill>
                  <a:srgbClr val="FEF800"/>
                </a:solidFill>
                <a:latin typeface="Times New Roman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5" grpId="0" animBg="1"/>
      <p:bldP spid="64549" grpId="0" autoUpdateAnimBg="0"/>
      <p:bldP spid="6455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66564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8.0.06.17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grpSp>
        <p:nvGrpSpPr>
          <p:cNvPr id="66606" name="Group 46"/>
          <p:cNvGrpSpPr>
            <a:grpSpLocks/>
          </p:cNvGrpSpPr>
          <p:nvPr/>
        </p:nvGrpSpPr>
        <p:grpSpPr bwMode="auto">
          <a:xfrm>
            <a:off x="1717675" y="2519363"/>
            <a:ext cx="6065838" cy="1831975"/>
            <a:chOff x="1066" y="1248"/>
            <a:chExt cx="3821" cy="1154"/>
          </a:xfrm>
        </p:grpSpPr>
        <p:grpSp>
          <p:nvGrpSpPr>
            <p:cNvPr id="20503" name="Group 47"/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66608" name="Text Box 48"/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6000">
                    <a:solidFill>
                      <a:srgbClr val="CF0E30"/>
                    </a:solidFill>
                    <a:latin typeface="Times" charset="0"/>
                    <a:cs typeface="+mn-cs"/>
                  </a:rPr>
                  <a:t> </a:t>
                </a:r>
                <a:r>
                  <a:rPr lang="en-US" sz="6000">
                    <a:latin typeface="Times" charset="0"/>
                    <a:cs typeface="+mn-cs"/>
                  </a:rPr>
                  <a:t>3 x 9 = 27</a:t>
                </a:r>
                <a:endParaRPr lang="en-US" sz="6000">
                  <a:solidFill>
                    <a:srgbClr val="CF0E30"/>
                  </a:solidFill>
                  <a:latin typeface="Times" charset="0"/>
                  <a:cs typeface="+mn-cs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BFF0B">
                            <a:gamma/>
                            <a:shade val="53725"/>
                            <a:invGamma/>
                          </a:srgbClr>
                        </a:gs>
                        <a:gs pos="100000">
                          <a:srgbClr val="0BFF0B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6000">
                    <a:solidFill>
                      <a:srgbClr val="FEF800"/>
                    </a:solidFill>
                    <a:latin typeface="Times New Roman" charset="0"/>
                    <a:cs typeface="+mn-cs"/>
                  </a:rPr>
                  <a:t>3 x 9 = 27</a:t>
                </a:r>
              </a:p>
            </p:txBody>
          </p:sp>
        </p:grpSp>
        <p:sp>
          <p:nvSpPr>
            <p:cNvPr id="66610" name="AutoShape 50"/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611" name="AutoShape 51"/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381000" y="1447800"/>
            <a:ext cx="220980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Д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(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ХГ-ШГ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4" grpId="0" autoUpdateAnimBg="0"/>
      <p:bldP spid="66605" grpId="0" autoUpdateAnimBg="0"/>
      <p:bldP spid="665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675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8.0.06.18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67631" name="Rectangle 47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228600" y="2133600"/>
            <a:ext cx="231775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Е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(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ХГ - ШГ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0" grpId="0" autoUpdateAnimBg="0"/>
      <p:bldP spid="67631" grpId="0" autoUpdateAnimBg="0"/>
      <p:bldP spid="67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9"/>
          <p:cNvGrpSpPr>
            <a:grpSpLocks/>
          </p:cNvGrpSpPr>
          <p:nvPr/>
        </p:nvGrpSpPr>
        <p:grpSpPr bwMode="auto">
          <a:xfrm>
            <a:off x="0" y="0"/>
            <a:ext cx="9144000" cy="6967538"/>
            <a:chOff x="0" y="0"/>
            <a:chExt cx="5760" cy="4389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8.0.06.01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8.0.06.19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latin typeface="Times New Roman" charset="0"/>
              <a:cs typeface="+mn-cs"/>
            </a:endParaRPr>
          </a:p>
        </p:txBody>
      </p:sp>
      <p:grpSp>
        <p:nvGrpSpPr>
          <p:cNvPr id="69677" name="Group 45"/>
          <p:cNvGrpSpPr>
            <a:grpSpLocks/>
          </p:cNvGrpSpPr>
          <p:nvPr/>
        </p:nvGrpSpPr>
        <p:grpSpPr bwMode="auto">
          <a:xfrm>
            <a:off x="1255713" y="3838575"/>
            <a:ext cx="6403975" cy="2355850"/>
            <a:chOff x="576" y="2166"/>
            <a:chExt cx="4034" cy="1484"/>
          </a:xfrm>
        </p:grpSpPr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679" name="Line 47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9680" name="Group 48"/>
          <p:cNvGrpSpPr>
            <a:grpSpLocks/>
          </p:cNvGrpSpPr>
          <p:nvPr/>
        </p:nvGrpSpPr>
        <p:grpSpPr bwMode="auto">
          <a:xfrm>
            <a:off x="1149350" y="4230688"/>
            <a:ext cx="6403975" cy="2355850"/>
            <a:chOff x="576" y="2166"/>
            <a:chExt cx="4034" cy="1484"/>
          </a:xfrm>
        </p:grpSpPr>
        <p:sp>
          <p:nvSpPr>
            <p:cNvPr id="69681" name="Line 49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682" name="Line 50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683" name="Text Box 51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69684" name="Text Box 52"/>
          <p:cNvSpPr txBox="1">
            <a:spLocks noChangeArrowheads="1"/>
          </p:cNvSpPr>
          <p:nvPr/>
        </p:nvSpPr>
        <p:spPr bwMode="auto">
          <a:xfrm>
            <a:off x="209550" y="2814638"/>
            <a:ext cx="231775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Ё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(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ХГ-ШГ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4" grpId="0" autoUpdateAnimBg="0"/>
      <p:bldP spid="69675" grpId="0" autoUpdateAnimBg="0"/>
      <p:bldP spid="69676" grpId="0" autoUpdateAnimBg="0"/>
      <p:bldP spid="6968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8.0.06.20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2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3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4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6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0706" name="Text Box 50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grpSp>
        <p:nvGrpSpPr>
          <p:cNvPr id="70708" name="Group 52"/>
          <p:cNvGrpSpPr>
            <a:grpSpLocks/>
          </p:cNvGrpSpPr>
          <p:nvPr/>
        </p:nvGrpSpPr>
        <p:grpSpPr bwMode="auto">
          <a:xfrm>
            <a:off x="0" y="4514850"/>
            <a:ext cx="9134475" cy="895350"/>
            <a:chOff x="6" y="2936"/>
            <a:chExt cx="5754" cy="564"/>
          </a:xfrm>
        </p:grpSpPr>
        <p:sp>
          <p:nvSpPr>
            <p:cNvPr id="70709" name="Oval 53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10" name="Oval 54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0711" name="Text Box 55"/>
          <p:cNvSpPr txBox="1">
            <a:spLocks noChangeArrowheads="1"/>
          </p:cNvSpPr>
          <p:nvPr/>
        </p:nvSpPr>
        <p:spPr bwMode="auto">
          <a:xfrm>
            <a:off x="322263" y="3914775"/>
            <a:ext cx="231775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Ж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(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ХГ-ШГ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7168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8828088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8.0.06.21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19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20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21" name="Rectangle 41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23" name="Text Box 43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1724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322263" y="3914775"/>
            <a:ext cx="231775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Ж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(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ХГ-ШГ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)</a:t>
            </a:r>
          </a:p>
        </p:txBody>
      </p:sp>
      <p:sp>
        <p:nvSpPr>
          <p:cNvPr id="71739" name="Rectangle 59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71740" name="Rectangle 60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71741" name="Rectangle 61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71742" name="Rectangle 62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71743" name="AutoShape 63"/>
          <p:cNvSpPr>
            <a:spLocks noChangeArrowheads="1"/>
          </p:cNvSpPr>
          <p:nvPr/>
        </p:nvSpPr>
        <p:spPr bwMode="auto">
          <a:xfrm rot="-10800000">
            <a:off x="74613" y="5930900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en-US" sz="3600">
              <a:latin typeface="Comic Sans MS" charset="0"/>
              <a:cs typeface="+mn-cs"/>
            </a:endParaRPr>
          </a:p>
        </p:txBody>
      </p:sp>
      <p:sp>
        <p:nvSpPr>
          <p:cNvPr id="71744" name="AutoShape 64"/>
          <p:cNvSpPr>
            <a:spLocks noChangeArrowheads="1"/>
          </p:cNvSpPr>
          <p:nvPr/>
        </p:nvSpPr>
        <p:spPr bwMode="auto">
          <a:xfrm>
            <a:off x="7926388" y="5918200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45" name="AutoShape 65"/>
          <p:cNvSpPr>
            <a:spLocks noChangeArrowheads="1"/>
          </p:cNvSpPr>
          <p:nvPr/>
        </p:nvSpPr>
        <p:spPr bwMode="auto">
          <a:xfrm>
            <a:off x="6738938" y="5911850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46" name="AutoShape 66"/>
          <p:cNvSpPr>
            <a:spLocks noChangeArrowheads="1"/>
          </p:cNvSpPr>
          <p:nvPr/>
        </p:nvSpPr>
        <p:spPr bwMode="auto">
          <a:xfrm rot="-10800000">
            <a:off x="1241425" y="5930900"/>
            <a:ext cx="1217613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en-US" sz="3600">
              <a:latin typeface="Comic Sans MS" charset="0"/>
              <a:cs typeface="+mn-cs"/>
            </a:endParaRPr>
          </a:p>
        </p:txBody>
      </p:sp>
      <p:sp>
        <p:nvSpPr>
          <p:cNvPr id="71747" name="AutoShape 67"/>
          <p:cNvSpPr>
            <a:spLocks noChangeArrowheads="1"/>
          </p:cNvSpPr>
          <p:nvPr/>
        </p:nvSpPr>
        <p:spPr bwMode="auto">
          <a:xfrm>
            <a:off x="5553075" y="5918200"/>
            <a:ext cx="1217613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48" name="AutoShape 68"/>
          <p:cNvSpPr>
            <a:spLocks noChangeArrowheads="1"/>
          </p:cNvSpPr>
          <p:nvPr/>
        </p:nvSpPr>
        <p:spPr bwMode="auto">
          <a:xfrm rot="-10800000">
            <a:off x="2427288" y="5927725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en-US" sz="3600">
              <a:latin typeface="Comic Sans MS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9" grpId="0" autoUpdateAnimBg="0"/>
      <p:bldP spid="71740" grpId="0" autoUpdateAnimBg="0"/>
      <p:bldP spid="71741" grpId="0" autoUpdateAnimBg="0"/>
      <p:bldP spid="7174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4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8.0.06.22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1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2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3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4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5" name="Rectangle 41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72750" name="Rectangle 46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51" name="Rectangle 47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2753" name="Rectangle 49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72778" name="Group 74"/>
          <p:cNvGrpSpPr>
            <a:grpSpLocks/>
          </p:cNvGrpSpPr>
          <p:nvPr/>
        </p:nvGrpSpPr>
        <p:grpSpPr bwMode="auto">
          <a:xfrm>
            <a:off x="1676400" y="2590800"/>
            <a:ext cx="3554413" cy="989013"/>
            <a:chOff x="1106" y="1698"/>
            <a:chExt cx="2239" cy="623"/>
          </a:xfrm>
        </p:grpSpPr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665" y="1698"/>
              <a:ext cx="1680" cy="408"/>
            </a:xfrm>
            <a:prstGeom prst="rect">
              <a:avLst/>
            </a:prstGeom>
            <a:solidFill>
              <a:srgbClr val="5AF24E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65" name="AutoShape 61"/>
            <p:cNvSpPr>
              <a:spLocks noChangeArrowheads="1"/>
            </p:cNvSpPr>
            <p:nvPr/>
          </p:nvSpPr>
          <p:spPr bwMode="auto">
            <a:xfrm>
              <a:off x="1106" y="1755"/>
              <a:ext cx="501" cy="56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66" name="Text Box 62"/>
            <p:cNvSpPr txBox="1">
              <a:spLocks noChangeArrowheads="1"/>
            </p:cNvSpPr>
            <p:nvPr/>
          </p:nvSpPr>
          <p:spPr bwMode="auto">
            <a:xfrm>
              <a:off x="1845" y="1735"/>
              <a:ext cx="1448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2800" b="1">
                  <a:latin typeface="Times New Roman" charset="0"/>
                  <a:cs typeface="+mn-cs"/>
                </a:rPr>
                <a:t>АБРАХАМ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</p:grpSp>
      <p:sp>
        <p:nvSpPr>
          <p:cNvPr id="72767" name="Oval 63"/>
          <p:cNvSpPr>
            <a:spLocks noChangeArrowheads="1"/>
          </p:cNvSpPr>
          <p:nvPr/>
        </p:nvSpPr>
        <p:spPr bwMode="auto">
          <a:xfrm>
            <a:off x="1689100" y="5359400"/>
            <a:ext cx="2438400" cy="62230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1500188" y="6248400"/>
            <a:ext cx="231775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З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(</a:t>
            </a: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ХГ-ШГ</a:t>
            </a:r>
            <a:r>
              <a:rPr lang="en-US" sz="2400" b="1">
                <a:solidFill>
                  <a:schemeClr val="bg2"/>
                </a:solidFill>
                <a:latin typeface="Times New Roman" charset="0"/>
                <a:cs typeface="+mn-cs"/>
              </a:rPr>
              <a:t>)</a:t>
            </a:r>
          </a:p>
        </p:txBody>
      </p:sp>
      <p:sp>
        <p:nvSpPr>
          <p:cNvPr id="72771" name="Rectangle 6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grpSp>
        <p:nvGrpSpPr>
          <p:cNvPr id="72777" name="Group 73"/>
          <p:cNvGrpSpPr>
            <a:grpSpLocks/>
          </p:cNvGrpSpPr>
          <p:nvPr/>
        </p:nvGrpSpPr>
        <p:grpSpPr bwMode="auto">
          <a:xfrm>
            <a:off x="571500" y="3873500"/>
            <a:ext cx="3108325" cy="1544638"/>
            <a:chOff x="390" y="2639"/>
            <a:chExt cx="1958" cy="973"/>
          </a:xfrm>
        </p:grpSpPr>
        <p:sp>
          <p:nvSpPr>
            <p:cNvPr id="72774" name="AutoShape 70"/>
            <p:cNvSpPr>
              <a:spLocks noChangeArrowheads="1"/>
            </p:cNvSpPr>
            <p:nvPr/>
          </p:nvSpPr>
          <p:spPr bwMode="auto">
            <a:xfrm rot="12240000">
              <a:off x="1382" y="3386"/>
              <a:ext cx="966" cy="226"/>
            </a:xfrm>
            <a:prstGeom prst="rightArrow">
              <a:avLst>
                <a:gd name="adj1" fmla="val 50000"/>
                <a:gd name="adj2" fmla="val 213737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390" y="2639"/>
              <a:ext cx="1680" cy="408"/>
            </a:xfrm>
            <a:prstGeom prst="rect">
              <a:avLst/>
            </a:prstGeom>
            <a:solidFill>
              <a:srgbClr val="FAFD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76" name="Text Box 72"/>
            <p:cNvSpPr txBox="1">
              <a:spLocks noChangeArrowheads="1"/>
            </p:cNvSpPr>
            <p:nvPr/>
          </p:nvSpPr>
          <p:spPr bwMode="auto">
            <a:xfrm>
              <a:off x="464" y="2665"/>
              <a:ext cx="1440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FFFFFF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2800" b="1">
                  <a:solidFill>
                    <a:srgbClr val="000066"/>
                  </a:solidFill>
                  <a:latin typeface="Times New Roman" charset="0"/>
                  <a:cs typeface="+mn-cs"/>
                </a:rPr>
                <a:t>ЭХЛЭЛ</a:t>
              </a:r>
              <a:r>
                <a:rPr lang="en-US" sz="2800" b="1">
                  <a:solidFill>
                    <a:srgbClr val="000066"/>
                  </a:solidFill>
                  <a:latin typeface="Times New Roman" charset="0"/>
                  <a:cs typeface="+mn-cs"/>
                </a:rPr>
                <a:t> 12!!!</a:t>
              </a:r>
            </a:p>
          </p:txBody>
        </p:sp>
      </p:grpSp>
      <p:sp>
        <p:nvSpPr>
          <p:cNvPr id="72768" name="AutoShape 64" descr="Dark vertical"/>
          <p:cNvSpPr>
            <a:spLocks noChangeArrowheads="1"/>
          </p:cNvSpPr>
          <p:nvPr/>
        </p:nvSpPr>
        <p:spPr bwMode="auto">
          <a:xfrm rot="5400000">
            <a:off x="-923925" y="3819525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tx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69" name="AutoShape 65" descr="Light horizontal"/>
          <p:cNvSpPr>
            <a:spLocks noChangeArrowheads="1"/>
          </p:cNvSpPr>
          <p:nvPr/>
        </p:nvSpPr>
        <p:spPr bwMode="auto">
          <a:xfrm rot="16200000" flipH="1">
            <a:off x="3554413" y="1319213"/>
            <a:ext cx="4065587" cy="7113587"/>
          </a:xfrm>
          <a:prstGeom prst="triangle">
            <a:avLst>
              <a:gd name="adj" fmla="val 50000"/>
            </a:avLst>
          </a:prstGeom>
          <a:pattFill prst="ltHorz">
            <a:fgClr>
              <a:srgbClr val="00FF00"/>
            </a:fgClr>
            <a:bgClr>
              <a:srgbClr val="FFFFFF"/>
            </a:bgClr>
          </a:pattFill>
          <a:ln w="57150">
            <a:solidFill>
              <a:srgbClr val="00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 sz="3600">
              <a:latin typeface="Comic Sans MS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7" grpId="0" animBg="1"/>
      <p:bldP spid="72770" grpId="0" animBg="1"/>
      <p:bldP spid="72771" grpId="0" autoUpdateAnimBg="0"/>
      <p:bldP spid="72768" grpId="0" animBg="1"/>
      <p:bldP spid="7276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3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737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36" name="Line 8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8.0.06.23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8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70" name="Rectangle 42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72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73773" name="Rectangle 45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74" name="Rectangle 46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75" name="Rectangle 47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76" name="Rectangle 48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83" name="Rectangle 55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3790" name="Rectangle 62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73791" name="Oval 63"/>
          <p:cNvSpPr>
            <a:spLocks noChangeArrowheads="1"/>
          </p:cNvSpPr>
          <p:nvPr/>
        </p:nvSpPr>
        <p:spPr bwMode="auto">
          <a:xfrm>
            <a:off x="3887788" y="5454650"/>
            <a:ext cx="2690812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2286000" y="5295900"/>
            <a:ext cx="133350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chemeClr val="bg2"/>
                </a:solidFill>
                <a:latin typeface="Times New Roman" charset="0"/>
                <a:cs typeface="+mn-cs"/>
              </a:rPr>
              <a:t>И</a:t>
            </a:r>
            <a:endParaRPr lang="en-US" sz="2400" b="1">
              <a:solidFill>
                <a:schemeClr val="bg2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1" grpId="0" animBg="1"/>
      <p:bldP spid="737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7475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-7938"/>
            <a:ext cx="9144000" cy="6172201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8.0.06.24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85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88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74797" name="Rectangle 45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74825" name="Group 73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74826" name="Rectangle 7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7" name="Rectangle 7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8" name="Rectangle 7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4829" name="Group 77"/>
          <p:cNvGrpSpPr>
            <a:grpSpLocks/>
          </p:cNvGrpSpPr>
          <p:nvPr/>
        </p:nvGrpSpPr>
        <p:grpSpPr bwMode="auto">
          <a:xfrm>
            <a:off x="5511800" y="571500"/>
            <a:ext cx="703263" cy="958850"/>
            <a:chOff x="2464" y="201"/>
            <a:chExt cx="443" cy="604"/>
          </a:xfrm>
        </p:grpSpPr>
        <p:sp>
          <p:nvSpPr>
            <p:cNvPr id="74830" name="Rectangle 7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1" name="Rectangle 7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2" name="Rectangle 8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4833" name="Group 81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74834" name="Rectangle 8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5" name="Rectangle 8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6" name="Rectangle 8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4837" name="Group 85"/>
          <p:cNvGrpSpPr>
            <a:grpSpLocks/>
          </p:cNvGrpSpPr>
          <p:nvPr/>
        </p:nvGrpSpPr>
        <p:grpSpPr bwMode="auto">
          <a:xfrm>
            <a:off x="5511800" y="571500"/>
            <a:ext cx="703263" cy="958850"/>
            <a:chOff x="2464" y="201"/>
            <a:chExt cx="443" cy="604"/>
          </a:xfrm>
        </p:grpSpPr>
        <p:sp>
          <p:nvSpPr>
            <p:cNvPr id="74838" name="Rectangle 8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9" name="Rectangle 8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40" name="Rectangle 8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4841" name="Group 89"/>
          <p:cNvGrpSpPr>
            <a:grpSpLocks/>
          </p:cNvGrpSpPr>
          <p:nvPr/>
        </p:nvGrpSpPr>
        <p:grpSpPr bwMode="auto">
          <a:xfrm>
            <a:off x="5514975" y="568325"/>
            <a:ext cx="703263" cy="958850"/>
            <a:chOff x="2464" y="201"/>
            <a:chExt cx="443" cy="604"/>
          </a:xfrm>
        </p:grpSpPr>
        <p:sp>
          <p:nvSpPr>
            <p:cNvPr id="74842" name="Rectangle 9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43" name="Rectangle 9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44" name="Rectangle 9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-5"/>
            <a:chExt cx="5760" cy="4389"/>
          </a:xfrm>
        </p:grpSpPr>
        <p:grpSp>
          <p:nvGrpSpPr>
            <p:cNvPr id="28894" name="Group 3"/>
            <p:cNvGrpSpPr>
              <a:grpSpLocks/>
            </p:cNvGrpSpPr>
            <p:nvPr/>
          </p:nvGrpSpPr>
          <p:grpSpPr bwMode="auto">
            <a:xfrm>
              <a:off x="0" y="-5"/>
              <a:ext cx="5760" cy="4389"/>
              <a:chOff x="0" y="0"/>
              <a:chExt cx="5760" cy="4389"/>
            </a:xfrm>
          </p:grpSpPr>
          <p:sp>
            <p:nvSpPr>
              <p:cNvPr id="75780" name="Rectangle 4"/>
              <p:cNvSpPr>
                <a:spLocks noChangeArrowheads="1"/>
              </p:cNvSpPr>
              <p:nvPr/>
            </p:nvSpPr>
            <p:spPr bwMode="auto">
              <a:xfrm>
                <a:off x="0" y="3888"/>
                <a:ext cx="5760" cy="432"/>
              </a:xfrm>
              <a:prstGeom prst="rect">
                <a:avLst/>
              </a:prstGeom>
              <a:solidFill>
                <a:srgbClr val="00006A"/>
              </a:solidFill>
              <a:ln w="9525">
                <a:solidFill>
                  <a:srgbClr val="00006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99CCFF"/>
                  </a:solidFill>
                  <a:cs typeface="+mn-cs"/>
                </a:endParaRPr>
              </a:p>
            </p:txBody>
          </p:sp>
          <p:pic>
            <p:nvPicPr>
              <p:cNvPr id="7578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47" r="10475" b="7784"/>
              <a:stretch>
                <a:fillRect/>
              </a:stretch>
            </p:blipFill>
            <p:spPr bwMode="auto">
              <a:xfrm>
                <a:off x="0" y="0"/>
                <a:ext cx="5760" cy="3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75782" name="Rectangle 6"/>
              <p:cNvSpPr>
                <a:spLocks noChangeArrowheads="1"/>
              </p:cNvSpPr>
              <p:nvPr/>
            </p:nvSpPr>
            <p:spPr bwMode="auto">
              <a:xfrm>
                <a:off x="2008" y="3861"/>
                <a:ext cx="1784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007A"/>
                        </a:gs>
                        <a:gs pos="100000">
                          <a:srgbClr val="00007A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7A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mn-MN" sz="2500" b="1">
                    <a:solidFill>
                      <a:srgbClr val="99CCFF"/>
                    </a:solidFill>
                    <a:latin typeface="Times New Roman" charset="0"/>
                    <a:cs typeface="+mn-cs"/>
                  </a:rPr>
                  <a:t>“Нээлттэй” Библи</a:t>
                </a:r>
                <a:endParaRPr lang="en-US" sz="2500" b="1">
                  <a:solidFill>
                    <a:srgbClr val="99CCFF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75783" name="Line 7"/>
              <p:cNvSpPr>
                <a:spLocks noChangeShapeType="1"/>
              </p:cNvSpPr>
              <p:nvPr/>
            </p:nvSpPr>
            <p:spPr bwMode="auto">
              <a:xfrm>
                <a:off x="144" y="4080"/>
                <a:ext cx="18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784" name="Line 8"/>
              <p:cNvSpPr>
                <a:spLocks noChangeShapeType="1"/>
              </p:cNvSpPr>
              <p:nvPr/>
            </p:nvSpPr>
            <p:spPr bwMode="auto">
              <a:xfrm>
                <a:off x="144" y="4224"/>
                <a:ext cx="18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785" name="Line 9"/>
              <p:cNvSpPr>
                <a:spLocks noChangeShapeType="1"/>
              </p:cNvSpPr>
              <p:nvPr/>
            </p:nvSpPr>
            <p:spPr bwMode="auto">
              <a:xfrm>
                <a:off x="3804" y="4080"/>
                <a:ext cx="18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786" name="Line 10"/>
              <p:cNvSpPr>
                <a:spLocks noChangeShapeType="1"/>
              </p:cNvSpPr>
              <p:nvPr/>
            </p:nvSpPr>
            <p:spPr bwMode="auto">
              <a:xfrm>
                <a:off x="3804" y="4224"/>
                <a:ext cx="18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8895" name="Group 11"/>
            <p:cNvGrpSpPr>
              <a:grpSpLocks/>
            </p:cNvGrpSpPr>
            <p:nvPr/>
          </p:nvGrpSpPr>
          <p:grpSpPr bwMode="auto">
            <a:xfrm>
              <a:off x="1269" y="1632"/>
              <a:ext cx="3531" cy="1717"/>
              <a:chOff x="1269" y="1632"/>
              <a:chExt cx="3531" cy="1717"/>
            </a:xfrm>
          </p:grpSpPr>
          <p:sp>
            <p:nvSpPr>
              <p:cNvPr id="75788" name="Rectangle 12"/>
              <p:cNvSpPr>
                <a:spLocks noChangeArrowheads="1"/>
              </p:cNvSpPr>
              <p:nvPr/>
            </p:nvSpPr>
            <p:spPr bwMode="auto">
              <a:xfrm>
                <a:off x="1269" y="2727"/>
                <a:ext cx="459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1</a:t>
                </a:r>
              </a:p>
            </p:txBody>
          </p:sp>
          <p:sp>
            <p:nvSpPr>
              <p:cNvPr id="75789" name="Rectangle 13"/>
              <p:cNvSpPr>
                <a:spLocks noChangeArrowheads="1"/>
              </p:cNvSpPr>
              <p:nvPr/>
            </p:nvSpPr>
            <p:spPr bwMode="auto">
              <a:xfrm>
                <a:off x="1504" y="2208"/>
                <a:ext cx="416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2</a:t>
                </a:r>
              </a:p>
            </p:txBody>
          </p:sp>
          <p:sp>
            <p:nvSpPr>
              <p:cNvPr id="75790" name="Rectangle 14"/>
              <p:cNvSpPr>
                <a:spLocks noChangeArrowheads="1"/>
              </p:cNvSpPr>
              <p:nvPr/>
            </p:nvSpPr>
            <p:spPr bwMode="auto">
              <a:xfrm>
                <a:off x="2797" y="1632"/>
                <a:ext cx="267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4</a:t>
                </a:r>
              </a:p>
            </p:txBody>
          </p:sp>
          <p:sp>
            <p:nvSpPr>
              <p:cNvPr id="75791" name="Rectangle 15"/>
              <p:cNvSpPr>
                <a:spLocks noChangeArrowheads="1"/>
              </p:cNvSpPr>
              <p:nvPr/>
            </p:nvSpPr>
            <p:spPr bwMode="auto">
              <a:xfrm>
                <a:off x="3501" y="1824"/>
                <a:ext cx="267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5</a:t>
                </a:r>
              </a:p>
            </p:txBody>
          </p:sp>
          <p:sp>
            <p:nvSpPr>
              <p:cNvPr id="75792" name="Rectangle 16"/>
              <p:cNvSpPr>
                <a:spLocks noChangeArrowheads="1"/>
              </p:cNvSpPr>
              <p:nvPr/>
            </p:nvSpPr>
            <p:spPr bwMode="auto">
              <a:xfrm>
                <a:off x="3834" y="2149"/>
                <a:ext cx="267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6</a:t>
                </a:r>
              </a:p>
            </p:txBody>
          </p:sp>
          <p:sp>
            <p:nvSpPr>
              <p:cNvPr id="75793" name="Rectangle 17"/>
              <p:cNvSpPr>
                <a:spLocks noChangeArrowheads="1"/>
              </p:cNvSpPr>
              <p:nvPr/>
            </p:nvSpPr>
            <p:spPr bwMode="auto">
              <a:xfrm>
                <a:off x="4109" y="2544"/>
                <a:ext cx="267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7</a:t>
                </a:r>
              </a:p>
            </p:txBody>
          </p:sp>
          <p:sp>
            <p:nvSpPr>
              <p:cNvPr id="75794" name="Rectangle 18"/>
              <p:cNvSpPr>
                <a:spLocks noChangeArrowheads="1"/>
              </p:cNvSpPr>
              <p:nvPr/>
            </p:nvSpPr>
            <p:spPr bwMode="auto">
              <a:xfrm>
                <a:off x="4533" y="3024"/>
                <a:ext cx="267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8</a:t>
                </a: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/>
            </p:nvSpPr>
            <p:spPr bwMode="auto">
              <a:xfrm>
                <a:off x="2053" y="1813"/>
                <a:ext cx="491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99CCFF"/>
                    </a:solidFill>
                    <a:latin typeface="Times" charset="0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8.0.06.25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CCFF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99CCFF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4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28704" name="Group 51"/>
          <p:cNvGrpSpPr>
            <a:grpSpLocks/>
          </p:cNvGrpSpPr>
          <p:nvPr/>
        </p:nvGrpSpPr>
        <p:grpSpPr bwMode="auto">
          <a:xfrm>
            <a:off x="5514975" y="568325"/>
            <a:ext cx="703263" cy="958850"/>
            <a:chOff x="2464" y="201"/>
            <a:chExt cx="443" cy="604"/>
          </a:xfrm>
        </p:grpSpPr>
        <p:sp>
          <p:nvSpPr>
            <p:cNvPr id="75828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29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30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5833" name="Group 57"/>
          <p:cNvGrpSpPr>
            <a:grpSpLocks/>
          </p:cNvGrpSpPr>
          <p:nvPr/>
        </p:nvGrpSpPr>
        <p:grpSpPr bwMode="auto">
          <a:xfrm>
            <a:off x="-457200" y="-47625"/>
            <a:ext cx="10013950" cy="6858000"/>
            <a:chOff x="2592" y="-4320"/>
            <a:chExt cx="6308" cy="4320"/>
          </a:xfrm>
        </p:grpSpPr>
        <p:sp>
          <p:nvSpPr>
            <p:cNvPr id="75834" name="Rectangle 58"/>
            <p:cNvSpPr>
              <a:spLocks noChangeArrowheads="1"/>
            </p:cNvSpPr>
            <p:nvPr/>
          </p:nvSpPr>
          <p:spPr bwMode="auto">
            <a:xfrm>
              <a:off x="4825" y="-4129"/>
              <a:ext cx="1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35" name="Rectangle 59"/>
            <p:cNvSpPr>
              <a:spLocks noChangeArrowheads="1"/>
            </p:cNvSpPr>
            <p:nvPr/>
          </p:nvSpPr>
          <p:spPr bwMode="auto">
            <a:xfrm>
              <a:off x="4826" y="-3924"/>
              <a:ext cx="20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36" name="Rectangle 60"/>
            <p:cNvSpPr>
              <a:spLocks noChangeArrowheads="1"/>
            </p:cNvSpPr>
            <p:nvPr/>
          </p:nvSpPr>
          <p:spPr bwMode="auto">
            <a:xfrm>
              <a:off x="4990" y="-4213"/>
              <a:ext cx="83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1600 years</a:t>
              </a:r>
            </a:p>
          </p:txBody>
        </p:sp>
        <p:sp>
          <p:nvSpPr>
            <p:cNvPr id="75837" name="Rectangle 61"/>
            <p:cNvSpPr>
              <a:spLocks noChangeArrowheads="1"/>
            </p:cNvSpPr>
            <p:nvPr/>
          </p:nvSpPr>
          <p:spPr bwMode="auto">
            <a:xfrm>
              <a:off x="4986" y="-3985"/>
              <a:ext cx="83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40 authors</a:t>
              </a:r>
            </a:p>
          </p:txBody>
        </p:sp>
        <p:sp>
          <p:nvSpPr>
            <p:cNvPr id="75838" name="Rectangle 62"/>
            <p:cNvSpPr>
              <a:spLocks noChangeArrowheads="1"/>
            </p:cNvSpPr>
            <p:nvPr/>
          </p:nvSpPr>
          <p:spPr bwMode="auto">
            <a:xfrm>
              <a:off x="5149" y="-3710"/>
              <a:ext cx="1073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ONE THEME:</a:t>
              </a:r>
            </a:p>
          </p:txBody>
        </p:sp>
        <p:sp>
          <p:nvSpPr>
            <p:cNvPr id="75839" name="Rectangle 63"/>
            <p:cNvSpPr>
              <a:spLocks noChangeArrowheads="1"/>
            </p:cNvSpPr>
            <p:nvPr/>
          </p:nvSpPr>
          <p:spPr bwMode="auto">
            <a:xfrm>
              <a:off x="4823" y="-3682"/>
              <a:ext cx="19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40" name="Rectangle 64"/>
            <p:cNvSpPr>
              <a:spLocks noChangeArrowheads="1"/>
            </p:cNvSpPr>
            <p:nvPr/>
          </p:nvSpPr>
          <p:spPr bwMode="auto">
            <a:xfrm>
              <a:off x="4758" y="-3577"/>
              <a:ext cx="1826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the glory of God</a:t>
              </a:r>
            </a:p>
          </p:txBody>
        </p:sp>
        <p:sp>
          <p:nvSpPr>
            <p:cNvPr id="75841" name="Rectangle 65"/>
            <p:cNvSpPr>
              <a:spLocks noChangeArrowheads="1"/>
            </p:cNvSpPr>
            <p:nvPr/>
          </p:nvSpPr>
          <p:spPr bwMode="auto">
            <a:xfrm>
              <a:off x="7090" y="-3873"/>
              <a:ext cx="1123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Testament</a:t>
              </a:r>
            </a:p>
          </p:txBody>
        </p:sp>
        <p:sp>
          <p:nvSpPr>
            <p:cNvPr id="75842" name="Rectangle 66"/>
            <p:cNvSpPr>
              <a:spLocks noChangeArrowheads="1"/>
            </p:cNvSpPr>
            <p:nvPr/>
          </p:nvSpPr>
          <p:spPr bwMode="auto">
            <a:xfrm>
              <a:off x="3222" y="-3879"/>
              <a:ext cx="1121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Testament</a:t>
              </a:r>
            </a:p>
          </p:txBody>
        </p:sp>
        <p:sp>
          <p:nvSpPr>
            <p:cNvPr id="75843" name="Rectangle 67"/>
            <p:cNvSpPr>
              <a:spLocks noChangeArrowheads="1"/>
            </p:cNvSpPr>
            <p:nvPr/>
          </p:nvSpPr>
          <p:spPr bwMode="auto">
            <a:xfrm>
              <a:off x="2885" y="-3728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44" name="Rectangle 68"/>
            <p:cNvSpPr>
              <a:spLocks noChangeArrowheads="1"/>
            </p:cNvSpPr>
            <p:nvPr/>
          </p:nvSpPr>
          <p:spPr bwMode="auto">
            <a:xfrm>
              <a:off x="6588" y="-3728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45" name="Rectangle 69"/>
            <p:cNvSpPr>
              <a:spLocks noChangeArrowheads="1"/>
            </p:cNvSpPr>
            <p:nvPr/>
          </p:nvSpPr>
          <p:spPr bwMode="auto">
            <a:xfrm>
              <a:off x="2748" y="-3216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46" name="Rectangle 70"/>
            <p:cNvSpPr>
              <a:spLocks noChangeArrowheads="1"/>
            </p:cNvSpPr>
            <p:nvPr/>
          </p:nvSpPr>
          <p:spPr bwMode="auto">
            <a:xfrm>
              <a:off x="6590" y="-3210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47" name="Rectangle 71"/>
            <p:cNvSpPr>
              <a:spLocks noChangeArrowheads="1"/>
            </p:cNvSpPr>
            <p:nvPr/>
          </p:nvSpPr>
          <p:spPr bwMode="auto">
            <a:xfrm>
              <a:off x="6830" y="-3049"/>
              <a:ext cx="114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Books</a:t>
              </a:r>
            </a:p>
          </p:txBody>
        </p:sp>
        <p:sp>
          <p:nvSpPr>
            <p:cNvPr id="75848" name="Rectangle 72"/>
            <p:cNvSpPr>
              <a:spLocks noChangeArrowheads="1"/>
            </p:cNvSpPr>
            <p:nvPr/>
          </p:nvSpPr>
          <p:spPr bwMode="auto">
            <a:xfrm>
              <a:off x="3011" y="-3041"/>
              <a:ext cx="104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Books</a:t>
              </a:r>
            </a:p>
          </p:txBody>
        </p:sp>
        <p:sp>
          <p:nvSpPr>
            <p:cNvPr id="75849" name="Rectangle 73"/>
            <p:cNvSpPr>
              <a:spLocks noChangeArrowheads="1"/>
            </p:cNvSpPr>
            <p:nvPr/>
          </p:nvSpPr>
          <p:spPr bwMode="auto">
            <a:xfrm>
              <a:off x="6885" y="-2860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50" name="Rectangle 74"/>
            <p:cNvSpPr>
              <a:spLocks noChangeArrowheads="1"/>
            </p:cNvSpPr>
            <p:nvPr/>
          </p:nvSpPr>
          <p:spPr bwMode="auto">
            <a:xfrm>
              <a:off x="2845" y="-2835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51" name="Rectangle 75"/>
            <p:cNvSpPr>
              <a:spLocks noChangeArrowheads="1"/>
            </p:cNvSpPr>
            <p:nvPr/>
          </p:nvSpPr>
          <p:spPr bwMode="auto">
            <a:xfrm>
              <a:off x="3065" y="-2609"/>
              <a:ext cx="76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Hebrew</a:t>
              </a:r>
            </a:p>
          </p:txBody>
        </p:sp>
        <p:sp>
          <p:nvSpPr>
            <p:cNvPr id="75852" name="Rectangle 76"/>
            <p:cNvSpPr>
              <a:spLocks noChangeArrowheads="1"/>
            </p:cNvSpPr>
            <p:nvPr/>
          </p:nvSpPr>
          <p:spPr bwMode="auto">
            <a:xfrm>
              <a:off x="7518" y="-2609"/>
              <a:ext cx="6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Greek</a:t>
              </a:r>
            </a:p>
          </p:txBody>
        </p:sp>
        <p:sp>
          <p:nvSpPr>
            <p:cNvPr id="75853" name="Rectangle 77"/>
            <p:cNvSpPr>
              <a:spLocks noChangeArrowheads="1"/>
            </p:cNvSpPr>
            <p:nvPr/>
          </p:nvSpPr>
          <p:spPr bwMode="auto">
            <a:xfrm>
              <a:off x="6762" y="-2341"/>
              <a:ext cx="52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54" name="Rectangle 78"/>
            <p:cNvSpPr>
              <a:spLocks noChangeArrowheads="1"/>
            </p:cNvSpPr>
            <p:nvPr/>
          </p:nvSpPr>
          <p:spPr bwMode="auto">
            <a:xfrm>
              <a:off x="2592" y="-2337"/>
              <a:ext cx="52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55" name="Rectangle 79"/>
            <p:cNvSpPr>
              <a:spLocks noChangeArrowheads="1"/>
            </p:cNvSpPr>
            <p:nvPr/>
          </p:nvSpPr>
          <p:spPr bwMode="auto">
            <a:xfrm>
              <a:off x="7461" y="-2188"/>
              <a:ext cx="71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Grace/ </a:t>
              </a: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56" name="Rectangle 80"/>
            <p:cNvSpPr>
              <a:spLocks noChangeArrowheads="1"/>
            </p:cNvSpPr>
            <p:nvPr/>
          </p:nvSpPr>
          <p:spPr bwMode="auto">
            <a:xfrm>
              <a:off x="3137" y="-2187"/>
              <a:ext cx="72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Law/</a:t>
              </a: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28823" name="Group 81"/>
            <p:cNvGrpSpPr>
              <a:grpSpLocks/>
            </p:cNvGrpSpPr>
            <p:nvPr/>
          </p:nvGrpSpPr>
          <p:grpSpPr bwMode="auto">
            <a:xfrm>
              <a:off x="4170" y="-2780"/>
              <a:ext cx="3440" cy="1813"/>
              <a:chOff x="1344" y="1540"/>
              <a:chExt cx="3404" cy="1813"/>
            </a:xfrm>
          </p:grpSpPr>
          <p:sp>
            <p:nvSpPr>
              <p:cNvPr id="75858" name="Line 82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3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59" name="Line 83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60" name="Line 84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61" name="Line 85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62" name="Line 86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63" name="Line 87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2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64" name="Line 88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65" name="Line 89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/>
            </p:nvSpPr>
            <p:spPr bwMode="auto">
              <a:xfrm rot="5246759">
                <a:off x="2194" y="2306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PROPHECIES</a:t>
                </a: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REVELATION</a:t>
                </a: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/>
            </p:nvSpPr>
            <p:spPr bwMode="auto">
              <a:xfrm rot="3267768">
                <a:off x="1816" y="2522"/>
                <a:ext cx="1118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WRITINGS</a:t>
                </a: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/>
            </p:nvSpPr>
            <p:spPr bwMode="auto">
              <a:xfrm rot="20643327">
                <a:off x="3428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EPISTLES</a:t>
                </a: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ACTS</a:t>
                </a: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HISTORIES</a:t>
                </a: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LAW</a:t>
                </a: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/>
            </p:nvSpPr>
            <p:spPr bwMode="auto">
              <a:xfrm rot="18254599">
                <a:off x="2909" y="2038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GOSPELS</a:t>
                </a:r>
              </a:p>
            </p:txBody>
          </p:sp>
        </p:grpSp>
        <p:sp>
          <p:nvSpPr>
            <p:cNvPr id="75874" name="Rectangle 98"/>
            <p:cNvSpPr>
              <a:spLocks noChangeArrowheads="1"/>
            </p:cNvSpPr>
            <p:nvPr/>
          </p:nvSpPr>
          <p:spPr bwMode="auto">
            <a:xfrm>
              <a:off x="2776" y="-1491"/>
              <a:ext cx="125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Telescope</a:t>
              </a:r>
            </a:p>
          </p:txBody>
        </p:sp>
        <p:sp>
          <p:nvSpPr>
            <p:cNvPr id="75875" name="Rectangle 99"/>
            <p:cNvSpPr>
              <a:spLocks noChangeArrowheads="1"/>
            </p:cNvSpPr>
            <p:nvPr/>
          </p:nvSpPr>
          <p:spPr bwMode="auto">
            <a:xfrm>
              <a:off x="7326" y="-1479"/>
              <a:ext cx="137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Telescope</a:t>
              </a:r>
            </a:p>
          </p:txBody>
        </p:sp>
        <p:sp>
          <p:nvSpPr>
            <p:cNvPr id="75876" name="Rectangle 100"/>
            <p:cNvSpPr>
              <a:spLocks noChangeArrowheads="1"/>
            </p:cNvSpPr>
            <p:nvPr/>
          </p:nvSpPr>
          <p:spPr bwMode="auto">
            <a:xfrm>
              <a:off x="2758" y="-1054"/>
              <a:ext cx="1166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Eternity Past</a:t>
              </a:r>
            </a:p>
          </p:txBody>
        </p:sp>
        <p:sp>
          <p:nvSpPr>
            <p:cNvPr id="75877" name="Rectangle 101"/>
            <p:cNvSpPr>
              <a:spLocks noChangeArrowheads="1"/>
            </p:cNvSpPr>
            <p:nvPr/>
          </p:nvSpPr>
          <p:spPr bwMode="auto">
            <a:xfrm>
              <a:off x="7446" y="-1054"/>
              <a:ext cx="1155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Eternity Future</a:t>
              </a:r>
            </a:p>
          </p:txBody>
        </p:sp>
        <p:sp>
          <p:nvSpPr>
            <p:cNvPr id="75878" name="Text Box 102"/>
            <p:cNvSpPr txBox="1">
              <a:spLocks noChangeArrowheads="1"/>
            </p:cNvSpPr>
            <p:nvPr/>
          </p:nvSpPr>
          <p:spPr bwMode="auto">
            <a:xfrm>
              <a:off x="8044" y="-401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06-27</a:t>
              </a:r>
            </a:p>
          </p:txBody>
        </p:sp>
        <p:sp>
          <p:nvSpPr>
            <p:cNvPr id="75879" name="Text Box 103"/>
            <p:cNvSpPr txBox="1">
              <a:spLocks noChangeArrowheads="1"/>
            </p:cNvSpPr>
            <p:nvPr/>
          </p:nvSpPr>
          <p:spPr bwMode="auto">
            <a:xfrm>
              <a:off x="2970" y="-1970"/>
              <a:ext cx="124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Promise </a:t>
              </a:r>
            </a:p>
          </p:txBody>
        </p:sp>
        <p:sp>
          <p:nvSpPr>
            <p:cNvPr id="75880" name="Text Box 104"/>
            <p:cNvSpPr txBox="1">
              <a:spLocks noChangeArrowheads="1"/>
            </p:cNvSpPr>
            <p:nvPr/>
          </p:nvSpPr>
          <p:spPr bwMode="auto">
            <a:xfrm>
              <a:off x="7138" y="-1970"/>
              <a:ext cx="176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Fulfillment</a:t>
              </a:r>
              <a:endParaRPr lang="en-US" sz="3600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81" name="Line 105"/>
            <p:cNvSpPr>
              <a:spLocks noChangeShapeType="1"/>
            </p:cNvSpPr>
            <p:nvPr/>
          </p:nvSpPr>
          <p:spPr bwMode="auto">
            <a:xfrm>
              <a:off x="7355" y="-3133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2" name="Line 106"/>
            <p:cNvSpPr>
              <a:spLocks noChangeShapeType="1"/>
            </p:cNvSpPr>
            <p:nvPr/>
          </p:nvSpPr>
          <p:spPr bwMode="auto">
            <a:xfrm>
              <a:off x="7488" y="-2650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3" name="Line 107"/>
            <p:cNvSpPr>
              <a:spLocks noChangeShapeType="1"/>
            </p:cNvSpPr>
            <p:nvPr/>
          </p:nvSpPr>
          <p:spPr bwMode="auto">
            <a:xfrm>
              <a:off x="7549" y="-2231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4" name="Line 108"/>
            <p:cNvSpPr>
              <a:spLocks noChangeShapeType="1"/>
            </p:cNvSpPr>
            <p:nvPr/>
          </p:nvSpPr>
          <p:spPr bwMode="auto">
            <a:xfrm>
              <a:off x="7646" y="-1533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5" name="Line 109"/>
            <p:cNvSpPr>
              <a:spLocks noChangeShapeType="1"/>
            </p:cNvSpPr>
            <p:nvPr/>
          </p:nvSpPr>
          <p:spPr bwMode="auto">
            <a:xfrm>
              <a:off x="3364" y="-3127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6" name="Line 110"/>
            <p:cNvSpPr>
              <a:spLocks noChangeShapeType="1"/>
            </p:cNvSpPr>
            <p:nvPr/>
          </p:nvSpPr>
          <p:spPr bwMode="auto">
            <a:xfrm>
              <a:off x="3297" y="-2644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7" name="Line 111"/>
            <p:cNvSpPr>
              <a:spLocks noChangeShapeType="1"/>
            </p:cNvSpPr>
            <p:nvPr/>
          </p:nvSpPr>
          <p:spPr bwMode="auto">
            <a:xfrm>
              <a:off x="3240" y="-2234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8" name="Line 112"/>
            <p:cNvSpPr>
              <a:spLocks noChangeShapeType="1"/>
            </p:cNvSpPr>
            <p:nvPr/>
          </p:nvSpPr>
          <p:spPr bwMode="auto">
            <a:xfrm>
              <a:off x="3128" y="-1554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89" name="Rectangle 113"/>
            <p:cNvSpPr>
              <a:spLocks noChangeArrowheads="1"/>
            </p:cNvSpPr>
            <p:nvPr/>
          </p:nvSpPr>
          <p:spPr bwMode="auto">
            <a:xfrm>
              <a:off x="3829" y="-686"/>
              <a:ext cx="154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Microscope</a:t>
              </a:r>
            </a:p>
          </p:txBody>
        </p:sp>
        <p:sp>
          <p:nvSpPr>
            <p:cNvPr id="75890" name="Text Box 114"/>
            <p:cNvSpPr txBox="1">
              <a:spLocks noChangeArrowheads="1"/>
            </p:cNvSpPr>
            <p:nvPr/>
          </p:nvSpPr>
          <p:spPr bwMode="auto">
            <a:xfrm>
              <a:off x="3773" y="-1886"/>
              <a:ext cx="1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3600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91" name="Rectangle 115"/>
            <p:cNvSpPr>
              <a:spLocks noChangeArrowheads="1"/>
            </p:cNvSpPr>
            <p:nvPr/>
          </p:nvSpPr>
          <p:spPr bwMode="auto">
            <a:xfrm>
              <a:off x="5564" y="-830"/>
              <a:ext cx="1485" cy="4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Times New Roman" charset="0"/>
                <a:cs typeface="+mn-cs"/>
              </a:endParaRPr>
            </a:p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28842" name="Group 116"/>
            <p:cNvGrpSpPr>
              <a:grpSpLocks/>
            </p:cNvGrpSpPr>
            <p:nvPr/>
          </p:nvGrpSpPr>
          <p:grpSpPr bwMode="auto">
            <a:xfrm>
              <a:off x="6293" y="-3949"/>
              <a:ext cx="447" cy="604"/>
              <a:chOff x="2464" y="201"/>
              <a:chExt cx="443" cy="604"/>
            </a:xfrm>
          </p:grpSpPr>
          <p:sp>
            <p:nvSpPr>
              <p:cNvPr id="75893" name="Rectangle 117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8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2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5896" name="Rectangle 120"/>
            <p:cNvSpPr>
              <a:spLocks noChangeArrowheads="1"/>
            </p:cNvSpPr>
            <p:nvPr/>
          </p:nvSpPr>
          <p:spPr bwMode="auto">
            <a:xfrm>
              <a:off x="2812" y="-4320"/>
              <a:ext cx="5821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97" name="Rectangle 121"/>
            <p:cNvSpPr>
              <a:spLocks noChangeArrowheads="1"/>
            </p:cNvSpPr>
            <p:nvPr/>
          </p:nvSpPr>
          <p:spPr bwMode="auto">
            <a:xfrm>
              <a:off x="6465" y="-1266"/>
              <a:ext cx="1167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latin typeface="Times New Roman" charset="0"/>
                  <a:cs typeface="+mn-cs"/>
                </a:rPr>
                <a:t>12 </a:t>
              </a:r>
              <a:r>
                <a:rPr lang="mn-MN" sz="3200" b="1">
                  <a:latin typeface="Times New Roman" charset="0"/>
                  <a:cs typeface="+mn-cs"/>
                </a:rPr>
                <a:t>ОВОГ</a:t>
              </a:r>
              <a:endParaRPr lang="en-US" sz="3200" b="1">
                <a:latin typeface="Times New Roman" charset="0"/>
                <a:cs typeface="+mn-cs"/>
              </a:endParaRPr>
            </a:p>
          </p:txBody>
        </p:sp>
        <p:sp>
          <p:nvSpPr>
            <p:cNvPr id="75898" name="Rectangle 122"/>
            <p:cNvSpPr>
              <a:spLocks noChangeArrowheads="1"/>
            </p:cNvSpPr>
            <p:nvPr/>
          </p:nvSpPr>
          <p:spPr bwMode="auto">
            <a:xfrm>
              <a:off x="6864" y="-864"/>
              <a:ext cx="1575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ЕГИПЕТЭЭС </a:t>
              </a:r>
            </a:p>
            <a:p>
              <a:pPr>
                <a:defRPr/>
              </a:pPr>
              <a:r>
                <a:rPr lang="mn-MN" sz="28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ГАРСАН НЬ</a:t>
              </a:r>
              <a:endParaRPr lang="en-US" sz="28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899" name="Rectangle 123"/>
            <p:cNvSpPr>
              <a:spLocks noChangeArrowheads="1"/>
            </p:cNvSpPr>
            <p:nvPr/>
          </p:nvSpPr>
          <p:spPr bwMode="auto">
            <a:xfrm>
              <a:off x="4016" y="-573"/>
              <a:ext cx="143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Times New Roman" charset="0"/>
                  <a:cs typeface="+mn-cs"/>
                </a:rPr>
                <a:t>5  </a:t>
              </a:r>
              <a:r>
                <a:rPr lang="mn-MN" sz="2800" b="1">
                  <a:latin typeface="Times New Roman" charset="0"/>
                  <a:cs typeface="+mn-cs"/>
                </a:rPr>
                <a:t>СУРГААЛ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  <p:sp>
          <p:nvSpPr>
            <p:cNvPr id="75900" name="Rectangle 124"/>
            <p:cNvSpPr>
              <a:spLocks noChangeArrowheads="1"/>
            </p:cNvSpPr>
            <p:nvPr/>
          </p:nvSpPr>
          <p:spPr bwMode="auto">
            <a:xfrm>
              <a:off x="5210" y="-3272"/>
              <a:ext cx="264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ГАЗАР ХУВААРИЛАЛТ</a:t>
              </a:r>
              <a:endParaRPr lang="en-US" sz="28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01" name="Rectangle 125"/>
            <p:cNvSpPr>
              <a:spLocks noChangeArrowheads="1"/>
            </p:cNvSpPr>
            <p:nvPr/>
          </p:nvSpPr>
          <p:spPr bwMode="auto">
            <a:xfrm>
              <a:off x="3749" y="-1714"/>
              <a:ext cx="131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latin typeface="Times New Roman" charset="0"/>
                  <a:cs typeface="+mn-cs"/>
                </a:rPr>
                <a:t>ШҮҮГЧИД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  <p:sp>
          <p:nvSpPr>
            <p:cNvPr id="75902" name="Rectangle 126"/>
            <p:cNvSpPr>
              <a:spLocks noChangeArrowheads="1"/>
            </p:cNvSpPr>
            <p:nvPr/>
          </p:nvSpPr>
          <p:spPr bwMode="auto">
            <a:xfrm>
              <a:off x="3478" y="-3747"/>
              <a:ext cx="16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latin typeface="Times New Roman" charset="0"/>
                  <a:cs typeface="+mn-cs"/>
                </a:rPr>
                <a:t>САЙН МЭДЭЭ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  <p:sp>
          <p:nvSpPr>
            <p:cNvPr id="75903" name="Rectangle 127"/>
            <p:cNvSpPr>
              <a:spLocks noChangeArrowheads="1"/>
            </p:cNvSpPr>
            <p:nvPr/>
          </p:nvSpPr>
          <p:spPr bwMode="auto">
            <a:xfrm>
              <a:off x="2938" y="-904"/>
              <a:ext cx="108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Times New Roman" charset="0"/>
                  <a:cs typeface="+mn-cs"/>
                </a:rPr>
                <a:t>M - C - C </a:t>
              </a:r>
            </a:p>
          </p:txBody>
        </p:sp>
        <p:sp>
          <p:nvSpPr>
            <p:cNvPr id="75904" name="Rectangle 128"/>
            <p:cNvSpPr>
              <a:spLocks noChangeArrowheads="1"/>
            </p:cNvSpPr>
            <p:nvPr/>
          </p:nvSpPr>
          <p:spPr bwMode="auto">
            <a:xfrm>
              <a:off x="2927" y="-4142"/>
              <a:ext cx="138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0000"/>
                  </a:solidFill>
                  <a:latin typeface="Times New Roman" charset="0"/>
                  <a:cs typeface="+mn-cs"/>
                </a:rPr>
                <a:t>ДУУДЛАГА</a:t>
              </a:r>
              <a:endParaRPr lang="en-US" sz="2800" b="1">
                <a:solidFill>
                  <a:srgbClr val="FF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05" name="Rectangle 129"/>
            <p:cNvSpPr>
              <a:spLocks noChangeArrowheads="1"/>
            </p:cNvSpPr>
            <p:nvPr/>
          </p:nvSpPr>
          <p:spPr bwMode="auto">
            <a:xfrm>
              <a:off x="4640" y="-1398"/>
              <a:ext cx="661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32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И</a:t>
              </a:r>
              <a:r>
                <a:rPr lang="en-US" sz="32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 -</a:t>
              </a:r>
              <a:r>
                <a:rPr lang="mn-MN" sz="32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И</a:t>
              </a:r>
              <a:endParaRPr lang="en-US" sz="32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06" name="Rectangle 130"/>
            <p:cNvSpPr>
              <a:spLocks noChangeArrowheads="1"/>
            </p:cNvSpPr>
            <p:nvPr/>
          </p:nvSpPr>
          <p:spPr bwMode="auto">
            <a:xfrm>
              <a:off x="6788" y="-2072"/>
              <a:ext cx="144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latin typeface="Times New Roman" charset="0"/>
                  <a:cs typeface="+mn-cs"/>
                </a:rPr>
                <a:t>БООЛЧЛОЛ</a:t>
              </a:r>
              <a:endParaRPr lang="en-US" sz="2000" b="1">
                <a:latin typeface="Times New Roman" charset="0"/>
                <a:cs typeface="+mn-cs"/>
              </a:endParaRPr>
            </a:p>
          </p:txBody>
        </p:sp>
        <p:sp>
          <p:nvSpPr>
            <p:cNvPr id="75907" name="Rectangle 131"/>
            <p:cNvSpPr>
              <a:spLocks noChangeArrowheads="1"/>
            </p:cNvSpPr>
            <p:nvPr/>
          </p:nvSpPr>
          <p:spPr bwMode="auto">
            <a:xfrm>
              <a:off x="5038" y="-3643"/>
              <a:ext cx="96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СИНАЙ</a:t>
              </a:r>
              <a:endParaRPr lang="en-US" sz="2800" b="1">
                <a:solidFill>
                  <a:srgbClr val="00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08" name="Rectangle 132"/>
            <p:cNvSpPr>
              <a:spLocks noChangeArrowheads="1"/>
            </p:cNvSpPr>
            <p:nvPr/>
          </p:nvSpPr>
          <p:spPr bwMode="auto">
            <a:xfrm>
              <a:off x="4133" y="-2445"/>
              <a:ext cx="119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0000"/>
                  </a:solidFill>
                  <a:latin typeface="Times New Roman" charset="0"/>
                  <a:cs typeface="+mn-cs"/>
                </a:rPr>
                <a:t>ИЗРАЙЛЬ</a:t>
              </a:r>
              <a:endParaRPr lang="en-US" sz="2800" b="1">
                <a:solidFill>
                  <a:srgbClr val="FF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09" name="Rectangle 133"/>
            <p:cNvSpPr>
              <a:spLocks noChangeArrowheads="1"/>
            </p:cNvSpPr>
            <p:nvPr/>
          </p:nvSpPr>
          <p:spPr bwMode="auto">
            <a:xfrm>
              <a:off x="3221" y="-2201"/>
              <a:ext cx="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32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Е</a:t>
              </a:r>
              <a:r>
                <a:rPr lang="en-US" sz="32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 - E</a:t>
              </a:r>
            </a:p>
          </p:txBody>
        </p:sp>
        <p:sp>
          <p:nvSpPr>
            <p:cNvPr id="75910" name="Rectangle 134"/>
            <p:cNvSpPr>
              <a:spLocks noChangeArrowheads="1"/>
            </p:cNvSpPr>
            <p:nvPr/>
          </p:nvSpPr>
          <p:spPr bwMode="auto">
            <a:xfrm>
              <a:off x="4253" y="-3009"/>
              <a:ext cx="45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Times New Roman" charset="0"/>
                  <a:cs typeface="+mn-cs"/>
                </a:rPr>
                <a:t>430</a:t>
              </a:r>
            </a:p>
          </p:txBody>
        </p:sp>
        <p:sp>
          <p:nvSpPr>
            <p:cNvPr id="75911" name="Rectangle 135"/>
            <p:cNvSpPr>
              <a:spLocks noChangeArrowheads="1"/>
            </p:cNvSpPr>
            <p:nvPr/>
          </p:nvSpPr>
          <p:spPr bwMode="auto">
            <a:xfrm>
              <a:off x="5039" y="-3998"/>
              <a:ext cx="104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С – Д – С</a:t>
              </a:r>
              <a:endParaRPr lang="en-US" sz="28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12" name="Rectangle 136"/>
            <p:cNvSpPr>
              <a:spLocks noChangeArrowheads="1"/>
            </p:cNvSpPr>
            <p:nvPr/>
          </p:nvSpPr>
          <p:spPr bwMode="auto">
            <a:xfrm>
              <a:off x="5307" y="-895"/>
              <a:ext cx="92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З</a:t>
              </a:r>
              <a:r>
                <a:rPr lang="en-US" sz="28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 - E - </a:t>
              </a:r>
              <a:r>
                <a:rPr lang="mn-MN" sz="28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Н</a:t>
              </a:r>
              <a:endParaRPr lang="en-US" sz="2800" b="1">
                <a:solidFill>
                  <a:srgbClr val="00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13" name="Rectangle 137"/>
            <p:cNvSpPr>
              <a:spLocks noChangeArrowheads="1"/>
            </p:cNvSpPr>
            <p:nvPr/>
          </p:nvSpPr>
          <p:spPr bwMode="auto">
            <a:xfrm>
              <a:off x="5314" y="-2025"/>
              <a:ext cx="77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latin typeface="Times New Roman" charset="0"/>
                  <a:cs typeface="+mn-cs"/>
                </a:rPr>
                <a:t>ҮЙЛС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  <p:sp>
          <p:nvSpPr>
            <p:cNvPr id="75914" name="Rectangle 138"/>
            <p:cNvSpPr>
              <a:spLocks noChangeArrowheads="1"/>
            </p:cNvSpPr>
            <p:nvPr/>
          </p:nvSpPr>
          <p:spPr bwMode="auto">
            <a:xfrm>
              <a:off x="7033" y="-3679"/>
              <a:ext cx="153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0000"/>
                  </a:solidFill>
                  <a:latin typeface="Times New Roman" charset="0"/>
                  <a:cs typeface="+mn-cs"/>
                </a:rPr>
                <a:t>ЗАХИДЛУУД</a:t>
              </a:r>
              <a:endParaRPr lang="en-US" sz="2800" b="1">
                <a:solidFill>
                  <a:srgbClr val="FF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15" name="Rectangle 139"/>
            <p:cNvSpPr>
              <a:spLocks noChangeArrowheads="1"/>
            </p:cNvSpPr>
            <p:nvPr/>
          </p:nvSpPr>
          <p:spPr bwMode="auto">
            <a:xfrm>
              <a:off x="6414" y="-4202"/>
              <a:ext cx="171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4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КАДЕШ БАРНЕА</a:t>
              </a:r>
              <a:endParaRPr lang="en-US" sz="2400" b="1">
                <a:solidFill>
                  <a:srgbClr val="00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16" name="Rectangle 140"/>
            <p:cNvSpPr>
              <a:spLocks noChangeArrowheads="1"/>
            </p:cNvSpPr>
            <p:nvPr/>
          </p:nvSpPr>
          <p:spPr bwMode="auto">
            <a:xfrm>
              <a:off x="5787" y="-1616"/>
              <a:ext cx="45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350</a:t>
              </a:r>
            </a:p>
          </p:txBody>
        </p:sp>
        <p:sp>
          <p:nvSpPr>
            <p:cNvPr id="75917" name="Rectangle 141"/>
            <p:cNvSpPr>
              <a:spLocks noChangeArrowheads="1"/>
            </p:cNvSpPr>
            <p:nvPr/>
          </p:nvSpPr>
          <p:spPr bwMode="auto">
            <a:xfrm>
              <a:off x="6379" y="-1715"/>
              <a:ext cx="82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28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ИУДА</a:t>
              </a:r>
              <a:endParaRPr lang="en-US" sz="2800" b="1">
                <a:solidFill>
                  <a:srgbClr val="00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18" name="Rectangle 142"/>
            <p:cNvSpPr>
              <a:spLocks noChangeArrowheads="1"/>
            </p:cNvSpPr>
            <p:nvPr/>
          </p:nvSpPr>
          <p:spPr bwMode="auto">
            <a:xfrm>
              <a:off x="5168" y="-2781"/>
              <a:ext cx="95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Times New Roman" charset="0"/>
                  <a:cs typeface="+mn-cs"/>
                </a:rPr>
                <a:t>70 </a:t>
              </a:r>
              <a:r>
                <a:rPr lang="mn-MN" sz="2800" b="1">
                  <a:latin typeface="Times New Roman" charset="0"/>
                  <a:cs typeface="+mn-cs"/>
                </a:rPr>
                <a:t>ЖИЛ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  <p:sp>
          <p:nvSpPr>
            <p:cNvPr id="75919" name="Rectangle 143"/>
            <p:cNvSpPr>
              <a:spLocks noChangeArrowheads="1"/>
            </p:cNvSpPr>
            <p:nvPr/>
          </p:nvSpPr>
          <p:spPr bwMode="auto">
            <a:xfrm>
              <a:off x="3046" y="-2850"/>
              <a:ext cx="1252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ЧУУЛГАН</a:t>
              </a:r>
              <a:endParaRPr lang="en-US" sz="2800" b="1" i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20" name="Rectangle 144"/>
            <p:cNvSpPr>
              <a:spLocks noChangeArrowheads="1"/>
            </p:cNvSpPr>
            <p:nvPr/>
          </p:nvSpPr>
          <p:spPr bwMode="auto">
            <a:xfrm>
              <a:off x="7397" y="-1581"/>
              <a:ext cx="96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latin typeface="Times New Roman" charset="0"/>
                  <a:cs typeface="+mn-cs"/>
                </a:rPr>
                <a:t>Л</a:t>
              </a:r>
              <a:r>
                <a:rPr lang="en-US" sz="2800" b="1">
                  <a:latin typeface="Times New Roman" charset="0"/>
                  <a:cs typeface="+mn-cs"/>
                </a:rPr>
                <a:t> - </a:t>
              </a:r>
              <a:r>
                <a:rPr lang="mn-MN" sz="2800" b="1">
                  <a:latin typeface="Times New Roman" charset="0"/>
                  <a:cs typeface="+mn-cs"/>
                </a:rPr>
                <a:t>С</a:t>
              </a:r>
              <a:r>
                <a:rPr lang="en-US" sz="2800" b="1">
                  <a:latin typeface="Times New Roman" charset="0"/>
                  <a:cs typeface="+mn-cs"/>
                </a:rPr>
                <a:t> - </a:t>
              </a:r>
              <a:r>
                <a:rPr lang="mn-MN" sz="2800" b="1">
                  <a:latin typeface="Times New Roman" charset="0"/>
                  <a:cs typeface="+mn-cs"/>
                </a:rPr>
                <a:t>Б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  <p:sp>
          <p:nvSpPr>
            <p:cNvPr id="75921" name="Rectangle 145"/>
            <p:cNvSpPr>
              <a:spLocks noChangeArrowheads="1"/>
            </p:cNvSpPr>
            <p:nvPr/>
          </p:nvSpPr>
          <p:spPr bwMode="auto">
            <a:xfrm>
              <a:off x="6586" y="-3769"/>
              <a:ext cx="33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Times New Roman" charset="0"/>
                  <a:cs typeface="+mn-cs"/>
                </a:rPr>
                <a:t>40</a:t>
              </a:r>
            </a:p>
          </p:txBody>
        </p:sp>
        <p:sp>
          <p:nvSpPr>
            <p:cNvPr id="75922" name="Rectangle 146"/>
            <p:cNvSpPr>
              <a:spLocks noChangeArrowheads="1"/>
            </p:cNvSpPr>
            <p:nvPr/>
          </p:nvSpPr>
          <p:spPr bwMode="auto">
            <a:xfrm>
              <a:off x="3170" y="-3358"/>
              <a:ext cx="108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00FF00"/>
                  </a:solidFill>
                  <a:latin typeface="Times New Roman" charset="0"/>
                  <a:cs typeface="+mn-cs"/>
                </a:rPr>
                <a:t>ИЕРИХО</a:t>
              </a:r>
              <a:endParaRPr lang="en-US" sz="2800" b="1">
                <a:solidFill>
                  <a:srgbClr val="00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23" name="Rectangle 147"/>
            <p:cNvSpPr>
              <a:spLocks noChangeArrowheads="1"/>
            </p:cNvSpPr>
            <p:nvPr/>
          </p:nvSpPr>
          <p:spPr bwMode="auto">
            <a:xfrm>
              <a:off x="2812" y="-1259"/>
              <a:ext cx="125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0000"/>
                  </a:solidFill>
                  <a:latin typeface="Times New Roman" charset="0"/>
                  <a:cs typeface="+mn-cs"/>
                </a:rPr>
                <a:t>ИЛЧЛЭЛТ</a:t>
              </a:r>
              <a:endParaRPr lang="en-US" sz="2800" b="1">
                <a:solidFill>
                  <a:srgbClr val="FF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24" name="Rectangle 148"/>
            <p:cNvSpPr>
              <a:spLocks noChangeArrowheads="1"/>
            </p:cNvSpPr>
            <p:nvPr/>
          </p:nvSpPr>
          <p:spPr bwMode="auto">
            <a:xfrm>
              <a:off x="6657" y="-2527"/>
              <a:ext cx="107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FF0000"/>
                  </a:solidFill>
                  <a:latin typeface="Times New Roman" charset="0"/>
                  <a:cs typeface="+mn-cs"/>
                </a:rPr>
                <a:t>ЗӨНЧИД</a:t>
              </a:r>
              <a:endParaRPr lang="en-US" sz="2800" b="1">
                <a:solidFill>
                  <a:srgbClr val="FF0000"/>
                </a:solidFill>
                <a:latin typeface="Times New Roman" charset="0"/>
                <a:cs typeface="+mn-cs"/>
              </a:endParaRPr>
            </a:p>
          </p:txBody>
        </p:sp>
      </p:grpSp>
      <p:grpSp>
        <p:nvGrpSpPr>
          <p:cNvPr id="75925" name="Group 149"/>
          <p:cNvGrpSpPr>
            <a:grpSpLocks/>
          </p:cNvGrpSpPr>
          <p:nvPr/>
        </p:nvGrpSpPr>
        <p:grpSpPr bwMode="auto">
          <a:xfrm>
            <a:off x="-469900" y="-47625"/>
            <a:ext cx="10013950" cy="6858000"/>
            <a:chOff x="2592" y="-4320"/>
            <a:chExt cx="6308" cy="4320"/>
          </a:xfrm>
        </p:grpSpPr>
        <p:sp>
          <p:nvSpPr>
            <p:cNvPr id="75926" name="Rectangle 150"/>
            <p:cNvSpPr>
              <a:spLocks noChangeArrowheads="1"/>
            </p:cNvSpPr>
            <p:nvPr/>
          </p:nvSpPr>
          <p:spPr bwMode="auto">
            <a:xfrm>
              <a:off x="4825" y="-4129"/>
              <a:ext cx="1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27" name="Rectangle 151"/>
            <p:cNvSpPr>
              <a:spLocks noChangeArrowheads="1"/>
            </p:cNvSpPr>
            <p:nvPr/>
          </p:nvSpPr>
          <p:spPr bwMode="auto">
            <a:xfrm>
              <a:off x="4826" y="-3924"/>
              <a:ext cx="20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28" name="Rectangle 152"/>
            <p:cNvSpPr>
              <a:spLocks noChangeArrowheads="1"/>
            </p:cNvSpPr>
            <p:nvPr/>
          </p:nvSpPr>
          <p:spPr bwMode="auto">
            <a:xfrm>
              <a:off x="4990" y="-4213"/>
              <a:ext cx="83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1600 years</a:t>
              </a:r>
            </a:p>
          </p:txBody>
        </p:sp>
        <p:sp>
          <p:nvSpPr>
            <p:cNvPr id="75929" name="Rectangle 153"/>
            <p:cNvSpPr>
              <a:spLocks noChangeArrowheads="1"/>
            </p:cNvSpPr>
            <p:nvPr/>
          </p:nvSpPr>
          <p:spPr bwMode="auto">
            <a:xfrm>
              <a:off x="4986" y="-3985"/>
              <a:ext cx="83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40 authors</a:t>
              </a:r>
            </a:p>
          </p:txBody>
        </p:sp>
        <p:sp>
          <p:nvSpPr>
            <p:cNvPr id="75930" name="Rectangle 154"/>
            <p:cNvSpPr>
              <a:spLocks noChangeArrowheads="1"/>
            </p:cNvSpPr>
            <p:nvPr/>
          </p:nvSpPr>
          <p:spPr bwMode="auto">
            <a:xfrm>
              <a:off x="5149" y="-3710"/>
              <a:ext cx="1073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ONE THEME:</a:t>
              </a:r>
            </a:p>
          </p:txBody>
        </p:sp>
        <p:sp>
          <p:nvSpPr>
            <p:cNvPr id="75931" name="Rectangle 155"/>
            <p:cNvSpPr>
              <a:spLocks noChangeArrowheads="1"/>
            </p:cNvSpPr>
            <p:nvPr/>
          </p:nvSpPr>
          <p:spPr bwMode="auto">
            <a:xfrm>
              <a:off x="4823" y="-3682"/>
              <a:ext cx="19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32" name="Rectangle 156"/>
            <p:cNvSpPr>
              <a:spLocks noChangeArrowheads="1"/>
            </p:cNvSpPr>
            <p:nvPr/>
          </p:nvSpPr>
          <p:spPr bwMode="auto">
            <a:xfrm>
              <a:off x="4758" y="-3577"/>
              <a:ext cx="1826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the glory of God</a:t>
              </a:r>
            </a:p>
          </p:txBody>
        </p:sp>
        <p:sp>
          <p:nvSpPr>
            <p:cNvPr id="75933" name="Rectangle 157"/>
            <p:cNvSpPr>
              <a:spLocks noChangeArrowheads="1"/>
            </p:cNvSpPr>
            <p:nvPr/>
          </p:nvSpPr>
          <p:spPr bwMode="auto">
            <a:xfrm>
              <a:off x="7090" y="-3873"/>
              <a:ext cx="1123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Testament</a:t>
              </a:r>
            </a:p>
          </p:txBody>
        </p:sp>
        <p:sp>
          <p:nvSpPr>
            <p:cNvPr id="75934" name="Rectangle 158"/>
            <p:cNvSpPr>
              <a:spLocks noChangeArrowheads="1"/>
            </p:cNvSpPr>
            <p:nvPr/>
          </p:nvSpPr>
          <p:spPr bwMode="auto">
            <a:xfrm>
              <a:off x="3222" y="-3879"/>
              <a:ext cx="1121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Testament</a:t>
              </a:r>
            </a:p>
          </p:txBody>
        </p:sp>
        <p:sp>
          <p:nvSpPr>
            <p:cNvPr id="75935" name="Rectangle 159"/>
            <p:cNvSpPr>
              <a:spLocks noChangeArrowheads="1"/>
            </p:cNvSpPr>
            <p:nvPr/>
          </p:nvSpPr>
          <p:spPr bwMode="auto">
            <a:xfrm>
              <a:off x="2885" y="-3728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36" name="Rectangle 160"/>
            <p:cNvSpPr>
              <a:spLocks noChangeArrowheads="1"/>
            </p:cNvSpPr>
            <p:nvPr/>
          </p:nvSpPr>
          <p:spPr bwMode="auto">
            <a:xfrm>
              <a:off x="6588" y="-3728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37" name="Rectangle 161"/>
            <p:cNvSpPr>
              <a:spLocks noChangeArrowheads="1"/>
            </p:cNvSpPr>
            <p:nvPr/>
          </p:nvSpPr>
          <p:spPr bwMode="auto">
            <a:xfrm>
              <a:off x="2748" y="-3216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38" name="Rectangle 162"/>
            <p:cNvSpPr>
              <a:spLocks noChangeArrowheads="1"/>
            </p:cNvSpPr>
            <p:nvPr/>
          </p:nvSpPr>
          <p:spPr bwMode="auto">
            <a:xfrm>
              <a:off x="6590" y="-3210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39" name="Rectangle 163"/>
            <p:cNvSpPr>
              <a:spLocks noChangeArrowheads="1"/>
            </p:cNvSpPr>
            <p:nvPr/>
          </p:nvSpPr>
          <p:spPr bwMode="auto">
            <a:xfrm>
              <a:off x="6830" y="-3049"/>
              <a:ext cx="114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Books</a:t>
              </a:r>
            </a:p>
          </p:txBody>
        </p:sp>
        <p:sp>
          <p:nvSpPr>
            <p:cNvPr id="75940" name="Rectangle 164"/>
            <p:cNvSpPr>
              <a:spLocks noChangeArrowheads="1"/>
            </p:cNvSpPr>
            <p:nvPr/>
          </p:nvSpPr>
          <p:spPr bwMode="auto">
            <a:xfrm>
              <a:off x="3011" y="-3041"/>
              <a:ext cx="104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Books</a:t>
              </a:r>
            </a:p>
          </p:txBody>
        </p:sp>
        <p:sp>
          <p:nvSpPr>
            <p:cNvPr id="75941" name="Rectangle 165"/>
            <p:cNvSpPr>
              <a:spLocks noChangeArrowheads="1"/>
            </p:cNvSpPr>
            <p:nvPr/>
          </p:nvSpPr>
          <p:spPr bwMode="auto">
            <a:xfrm>
              <a:off x="6885" y="-2860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42" name="Rectangle 166"/>
            <p:cNvSpPr>
              <a:spLocks noChangeArrowheads="1"/>
            </p:cNvSpPr>
            <p:nvPr/>
          </p:nvSpPr>
          <p:spPr bwMode="auto">
            <a:xfrm>
              <a:off x="2845" y="-2835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43" name="Rectangle 167"/>
            <p:cNvSpPr>
              <a:spLocks noChangeArrowheads="1"/>
            </p:cNvSpPr>
            <p:nvPr/>
          </p:nvSpPr>
          <p:spPr bwMode="auto">
            <a:xfrm>
              <a:off x="3065" y="-2609"/>
              <a:ext cx="76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Hebrew</a:t>
              </a:r>
            </a:p>
          </p:txBody>
        </p:sp>
        <p:sp>
          <p:nvSpPr>
            <p:cNvPr id="75944" name="Rectangle 168"/>
            <p:cNvSpPr>
              <a:spLocks noChangeArrowheads="1"/>
            </p:cNvSpPr>
            <p:nvPr/>
          </p:nvSpPr>
          <p:spPr bwMode="auto">
            <a:xfrm>
              <a:off x="7518" y="-2609"/>
              <a:ext cx="6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Greek</a:t>
              </a:r>
            </a:p>
          </p:txBody>
        </p:sp>
        <p:sp>
          <p:nvSpPr>
            <p:cNvPr id="75945" name="Rectangle 169"/>
            <p:cNvSpPr>
              <a:spLocks noChangeArrowheads="1"/>
            </p:cNvSpPr>
            <p:nvPr/>
          </p:nvSpPr>
          <p:spPr bwMode="auto">
            <a:xfrm>
              <a:off x="6762" y="-2341"/>
              <a:ext cx="52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46" name="Rectangle 170"/>
            <p:cNvSpPr>
              <a:spLocks noChangeArrowheads="1"/>
            </p:cNvSpPr>
            <p:nvPr/>
          </p:nvSpPr>
          <p:spPr bwMode="auto">
            <a:xfrm>
              <a:off x="2592" y="-2337"/>
              <a:ext cx="52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47" name="Rectangle 171"/>
            <p:cNvSpPr>
              <a:spLocks noChangeArrowheads="1"/>
            </p:cNvSpPr>
            <p:nvPr/>
          </p:nvSpPr>
          <p:spPr bwMode="auto">
            <a:xfrm>
              <a:off x="7461" y="-2188"/>
              <a:ext cx="71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Grace/ </a:t>
              </a: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48" name="Rectangle 172"/>
            <p:cNvSpPr>
              <a:spLocks noChangeArrowheads="1"/>
            </p:cNvSpPr>
            <p:nvPr/>
          </p:nvSpPr>
          <p:spPr bwMode="auto">
            <a:xfrm>
              <a:off x="3137" y="-2187"/>
              <a:ext cx="72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Law/</a:t>
              </a: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28732" name="Group 173"/>
            <p:cNvGrpSpPr>
              <a:grpSpLocks/>
            </p:cNvGrpSpPr>
            <p:nvPr/>
          </p:nvGrpSpPr>
          <p:grpSpPr bwMode="auto">
            <a:xfrm>
              <a:off x="4170" y="-2780"/>
              <a:ext cx="3440" cy="1813"/>
              <a:chOff x="1344" y="1540"/>
              <a:chExt cx="3404" cy="1813"/>
            </a:xfrm>
          </p:grpSpPr>
          <p:sp>
            <p:nvSpPr>
              <p:cNvPr id="75950" name="Line 174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3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1" name="Line 175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2" name="Line 176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3" name="Line 177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4" name="Line 178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5" name="Line 179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2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6" name="Line 180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7" name="Line 181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58" name="Rectangle 182"/>
              <p:cNvSpPr>
                <a:spLocks noChangeArrowheads="1"/>
              </p:cNvSpPr>
              <p:nvPr/>
            </p:nvSpPr>
            <p:spPr bwMode="auto">
              <a:xfrm rot="5246759">
                <a:off x="2194" y="2306"/>
                <a:ext cx="1290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PROPHECIES</a:t>
                </a:r>
              </a:p>
            </p:txBody>
          </p:sp>
          <p:sp>
            <p:nvSpPr>
              <p:cNvPr id="75959" name="Rectangle 183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REVELATION</a:t>
                </a:r>
              </a:p>
            </p:txBody>
          </p:sp>
          <p:sp>
            <p:nvSpPr>
              <p:cNvPr id="75960" name="Rectangle 184"/>
              <p:cNvSpPr>
                <a:spLocks noChangeArrowheads="1"/>
              </p:cNvSpPr>
              <p:nvPr/>
            </p:nvSpPr>
            <p:spPr bwMode="auto">
              <a:xfrm rot="3267768">
                <a:off x="1816" y="2522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WRITINGS</a:t>
                </a:r>
              </a:p>
            </p:txBody>
          </p:sp>
          <p:sp>
            <p:nvSpPr>
              <p:cNvPr id="75961" name="Rectangle 185"/>
              <p:cNvSpPr>
                <a:spLocks noChangeArrowheads="1"/>
              </p:cNvSpPr>
              <p:nvPr/>
            </p:nvSpPr>
            <p:spPr bwMode="auto">
              <a:xfrm rot="20643327">
                <a:off x="3428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EPISTLES</a:t>
                </a:r>
              </a:p>
            </p:txBody>
          </p:sp>
          <p:sp>
            <p:nvSpPr>
              <p:cNvPr id="75962" name="Rectangle 186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ACTS</a:t>
                </a:r>
              </a:p>
            </p:txBody>
          </p:sp>
          <p:sp>
            <p:nvSpPr>
              <p:cNvPr id="75963" name="Rectangle 187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HISTORIES</a:t>
                </a:r>
              </a:p>
            </p:txBody>
          </p:sp>
          <p:sp>
            <p:nvSpPr>
              <p:cNvPr id="75964" name="Rectangle 188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LAW</a:t>
                </a:r>
              </a:p>
            </p:txBody>
          </p:sp>
          <p:sp>
            <p:nvSpPr>
              <p:cNvPr id="75965" name="Rectangle 189"/>
              <p:cNvSpPr>
                <a:spLocks noChangeArrowheads="1"/>
              </p:cNvSpPr>
              <p:nvPr/>
            </p:nvSpPr>
            <p:spPr bwMode="auto">
              <a:xfrm rot="18254599">
                <a:off x="2909" y="2038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GOSPELS</a:t>
                </a:r>
              </a:p>
            </p:txBody>
          </p:sp>
        </p:grpSp>
        <p:sp>
          <p:nvSpPr>
            <p:cNvPr id="75966" name="Rectangle 190"/>
            <p:cNvSpPr>
              <a:spLocks noChangeArrowheads="1"/>
            </p:cNvSpPr>
            <p:nvPr/>
          </p:nvSpPr>
          <p:spPr bwMode="auto">
            <a:xfrm>
              <a:off x="2776" y="-1491"/>
              <a:ext cx="125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Telescope</a:t>
              </a:r>
            </a:p>
          </p:txBody>
        </p:sp>
        <p:sp>
          <p:nvSpPr>
            <p:cNvPr id="75967" name="Rectangle 191"/>
            <p:cNvSpPr>
              <a:spLocks noChangeArrowheads="1"/>
            </p:cNvSpPr>
            <p:nvPr/>
          </p:nvSpPr>
          <p:spPr bwMode="auto">
            <a:xfrm>
              <a:off x="7326" y="-1479"/>
              <a:ext cx="137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Telescope</a:t>
              </a:r>
            </a:p>
          </p:txBody>
        </p:sp>
        <p:sp>
          <p:nvSpPr>
            <p:cNvPr id="75968" name="Rectangle 192"/>
            <p:cNvSpPr>
              <a:spLocks noChangeArrowheads="1"/>
            </p:cNvSpPr>
            <p:nvPr/>
          </p:nvSpPr>
          <p:spPr bwMode="auto">
            <a:xfrm>
              <a:off x="2758" y="-1054"/>
              <a:ext cx="1166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Eternity Past</a:t>
              </a:r>
            </a:p>
          </p:txBody>
        </p:sp>
        <p:sp>
          <p:nvSpPr>
            <p:cNvPr id="75969" name="Rectangle 193"/>
            <p:cNvSpPr>
              <a:spLocks noChangeArrowheads="1"/>
            </p:cNvSpPr>
            <p:nvPr/>
          </p:nvSpPr>
          <p:spPr bwMode="auto">
            <a:xfrm>
              <a:off x="7446" y="-1054"/>
              <a:ext cx="1155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Eternity Future</a:t>
              </a:r>
            </a:p>
          </p:txBody>
        </p:sp>
        <p:sp>
          <p:nvSpPr>
            <p:cNvPr id="75970" name="Text Box 194"/>
            <p:cNvSpPr txBox="1">
              <a:spLocks noChangeArrowheads="1"/>
            </p:cNvSpPr>
            <p:nvPr/>
          </p:nvSpPr>
          <p:spPr bwMode="auto">
            <a:xfrm>
              <a:off x="8044" y="-401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06-27</a:t>
              </a:r>
            </a:p>
          </p:txBody>
        </p:sp>
        <p:sp>
          <p:nvSpPr>
            <p:cNvPr id="75971" name="Text Box 195"/>
            <p:cNvSpPr txBox="1">
              <a:spLocks noChangeArrowheads="1"/>
            </p:cNvSpPr>
            <p:nvPr/>
          </p:nvSpPr>
          <p:spPr bwMode="auto">
            <a:xfrm>
              <a:off x="2970" y="-1970"/>
              <a:ext cx="124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Promise </a:t>
              </a:r>
            </a:p>
          </p:txBody>
        </p:sp>
        <p:sp>
          <p:nvSpPr>
            <p:cNvPr id="75972" name="Text Box 196"/>
            <p:cNvSpPr txBox="1">
              <a:spLocks noChangeArrowheads="1"/>
            </p:cNvSpPr>
            <p:nvPr/>
          </p:nvSpPr>
          <p:spPr bwMode="auto">
            <a:xfrm>
              <a:off x="7138" y="-1970"/>
              <a:ext cx="176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Fulfillment</a:t>
              </a:r>
              <a:endParaRPr lang="en-US" sz="3600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73" name="Line 197"/>
            <p:cNvSpPr>
              <a:spLocks noChangeShapeType="1"/>
            </p:cNvSpPr>
            <p:nvPr/>
          </p:nvSpPr>
          <p:spPr bwMode="auto">
            <a:xfrm>
              <a:off x="7355" y="-3133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74" name="Line 198"/>
            <p:cNvSpPr>
              <a:spLocks noChangeShapeType="1"/>
            </p:cNvSpPr>
            <p:nvPr/>
          </p:nvSpPr>
          <p:spPr bwMode="auto">
            <a:xfrm>
              <a:off x="7488" y="-2650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75" name="Line 199"/>
            <p:cNvSpPr>
              <a:spLocks noChangeShapeType="1"/>
            </p:cNvSpPr>
            <p:nvPr/>
          </p:nvSpPr>
          <p:spPr bwMode="auto">
            <a:xfrm>
              <a:off x="7549" y="-2231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76" name="Line 200"/>
            <p:cNvSpPr>
              <a:spLocks noChangeShapeType="1"/>
            </p:cNvSpPr>
            <p:nvPr/>
          </p:nvSpPr>
          <p:spPr bwMode="auto">
            <a:xfrm>
              <a:off x="7646" y="-1533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77" name="Line 201"/>
            <p:cNvSpPr>
              <a:spLocks noChangeShapeType="1"/>
            </p:cNvSpPr>
            <p:nvPr/>
          </p:nvSpPr>
          <p:spPr bwMode="auto">
            <a:xfrm>
              <a:off x="3364" y="-3127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78" name="Line 202"/>
            <p:cNvSpPr>
              <a:spLocks noChangeShapeType="1"/>
            </p:cNvSpPr>
            <p:nvPr/>
          </p:nvSpPr>
          <p:spPr bwMode="auto">
            <a:xfrm>
              <a:off x="3297" y="-2644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79" name="Line 203"/>
            <p:cNvSpPr>
              <a:spLocks noChangeShapeType="1"/>
            </p:cNvSpPr>
            <p:nvPr/>
          </p:nvSpPr>
          <p:spPr bwMode="auto">
            <a:xfrm>
              <a:off x="3240" y="-2234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80" name="Line 204"/>
            <p:cNvSpPr>
              <a:spLocks noChangeShapeType="1"/>
            </p:cNvSpPr>
            <p:nvPr/>
          </p:nvSpPr>
          <p:spPr bwMode="auto">
            <a:xfrm>
              <a:off x="3128" y="-1554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81" name="Rectangle 205"/>
            <p:cNvSpPr>
              <a:spLocks noChangeArrowheads="1"/>
            </p:cNvSpPr>
            <p:nvPr/>
          </p:nvSpPr>
          <p:spPr bwMode="auto">
            <a:xfrm>
              <a:off x="3829" y="-686"/>
              <a:ext cx="154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Microscope</a:t>
              </a:r>
            </a:p>
          </p:txBody>
        </p:sp>
        <p:sp>
          <p:nvSpPr>
            <p:cNvPr id="75982" name="Text Box 206"/>
            <p:cNvSpPr txBox="1">
              <a:spLocks noChangeArrowheads="1"/>
            </p:cNvSpPr>
            <p:nvPr/>
          </p:nvSpPr>
          <p:spPr bwMode="auto">
            <a:xfrm>
              <a:off x="3773" y="-1886"/>
              <a:ext cx="1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3600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83" name="Rectangle 207"/>
            <p:cNvSpPr>
              <a:spLocks noChangeArrowheads="1"/>
            </p:cNvSpPr>
            <p:nvPr/>
          </p:nvSpPr>
          <p:spPr bwMode="auto">
            <a:xfrm>
              <a:off x="5564" y="-830"/>
              <a:ext cx="1485" cy="4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Times New Roman" charset="0"/>
                <a:cs typeface="+mn-cs"/>
              </a:endParaRPr>
            </a:p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28751" name="Group 208"/>
            <p:cNvGrpSpPr>
              <a:grpSpLocks/>
            </p:cNvGrpSpPr>
            <p:nvPr/>
          </p:nvGrpSpPr>
          <p:grpSpPr bwMode="auto">
            <a:xfrm>
              <a:off x="6293" y="-3949"/>
              <a:ext cx="447" cy="604"/>
              <a:chOff x="2464" y="201"/>
              <a:chExt cx="443" cy="604"/>
            </a:xfrm>
          </p:grpSpPr>
          <p:sp>
            <p:nvSpPr>
              <p:cNvPr id="75985" name="Rectangle 209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8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86" name="Rectangle 210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987" name="Rectangle 211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2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5988" name="Rectangle 212"/>
            <p:cNvSpPr>
              <a:spLocks noChangeArrowheads="1"/>
            </p:cNvSpPr>
            <p:nvPr/>
          </p:nvSpPr>
          <p:spPr bwMode="auto">
            <a:xfrm>
              <a:off x="2812" y="-4320"/>
              <a:ext cx="5821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989" name="Rectangle 213"/>
            <p:cNvSpPr>
              <a:spLocks noChangeArrowheads="1"/>
            </p:cNvSpPr>
            <p:nvPr/>
          </p:nvSpPr>
          <p:spPr bwMode="auto">
            <a:xfrm>
              <a:off x="6465" y="-1266"/>
              <a:ext cx="1167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12 </a:t>
              </a:r>
              <a:r>
                <a:rPr lang="mn-MN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ОВОГ</a:t>
              </a:r>
              <a:endParaRPr lang="en-US" sz="32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0" name="Rectangle 214"/>
            <p:cNvSpPr>
              <a:spLocks noChangeArrowheads="1"/>
            </p:cNvSpPr>
            <p:nvPr/>
          </p:nvSpPr>
          <p:spPr bwMode="auto">
            <a:xfrm>
              <a:off x="6864" y="-864"/>
              <a:ext cx="1575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ЕГИПЕТЭЭС </a:t>
              </a:r>
            </a:p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ГАРСАН НЬ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1" name="Rectangle 215"/>
            <p:cNvSpPr>
              <a:spLocks noChangeArrowheads="1"/>
            </p:cNvSpPr>
            <p:nvPr/>
          </p:nvSpPr>
          <p:spPr bwMode="auto">
            <a:xfrm>
              <a:off x="4016" y="-573"/>
              <a:ext cx="143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5 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СУРГААЛ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2" name="Rectangle 216"/>
            <p:cNvSpPr>
              <a:spLocks noChangeArrowheads="1"/>
            </p:cNvSpPr>
            <p:nvPr/>
          </p:nvSpPr>
          <p:spPr bwMode="auto">
            <a:xfrm>
              <a:off x="5210" y="-3272"/>
              <a:ext cx="264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ГАЗАР ХУВААРИЛАЛТ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3" name="Rectangle 217"/>
            <p:cNvSpPr>
              <a:spLocks noChangeArrowheads="1"/>
            </p:cNvSpPr>
            <p:nvPr/>
          </p:nvSpPr>
          <p:spPr bwMode="auto">
            <a:xfrm>
              <a:off x="3749" y="-1714"/>
              <a:ext cx="131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ШҮҮГЧИД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4" name="Rectangle 218"/>
            <p:cNvSpPr>
              <a:spLocks noChangeArrowheads="1"/>
            </p:cNvSpPr>
            <p:nvPr/>
          </p:nvSpPr>
          <p:spPr bwMode="auto">
            <a:xfrm>
              <a:off x="3478" y="-3747"/>
              <a:ext cx="16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САЙН МЭДЭЭ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5" name="Rectangle 219"/>
            <p:cNvSpPr>
              <a:spLocks noChangeArrowheads="1"/>
            </p:cNvSpPr>
            <p:nvPr/>
          </p:nvSpPr>
          <p:spPr bwMode="auto">
            <a:xfrm>
              <a:off x="2938" y="-904"/>
              <a:ext cx="108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M - C - C </a:t>
              </a:r>
            </a:p>
          </p:txBody>
        </p:sp>
        <p:sp>
          <p:nvSpPr>
            <p:cNvPr id="75996" name="Rectangle 220"/>
            <p:cNvSpPr>
              <a:spLocks noChangeArrowheads="1"/>
            </p:cNvSpPr>
            <p:nvPr/>
          </p:nvSpPr>
          <p:spPr bwMode="auto">
            <a:xfrm>
              <a:off x="2927" y="-4142"/>
              <a:ext cx="138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ДУУДЛАГА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7" name="Rectangle 221"/>
            <p:cNvSpPr>
              <a:spLocks noChangeArrowheads="1"/>
            </p:cNvSpPr>
            <p:nvPr/>
          </p:nvSpPr>
          <p:spPr bwMode="auto">
            <a:xfrm>
              <a:off x="4640" y="-1398"/>
              <a:ext cx="528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I - I</a:t>
              </a:r>
            </a:p>
          </p:txBody>
        </p:sp>
        <p:sp>
          <p:nvSpPr>
            <p:cNvPr id="75998" name="Rectangle 222"/>
            <p:cNvSpPr>
              <a:spLocks noChangeArrowheads="1"/>
            </p:cNvSpPr>
            <p:nvPr/>
          </p:nvSpPr>
          <p:spPr bwMode="auto">
            <a:xfrm>
              <a:off x="6788" y="-2072"/>
              <a:ext cx="144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БООЛЧЛОЛ</a:t>
              </a:r>
              <a:endParaRPr lang="en-US" sz="20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5999" name="Rectangle 223"/>
            <p:cNvSpPr>
              <a:spLocks noChangeArrowheads="1"/>
            </p:cNvSpPr>
            <p:nvPr/>
          </p:nvSpPr>
          <p:spPr bwMode="auto">
            <a:xfrm>
              <a:off x="5038" y="-3643"/>
              <a:ext cx="96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СИНАЙ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00" name="Rectangle 224"/>
            <p:cNvSpPr>
              <a:spLocks noChangeArrowheads="1"/>
            </p:cNvSpPr>
            <p:nvPr/>
          </p:nvSpPr>
          <p:spPr bwMode="auto">
            <a:xfrm>
              <a:off x="4133" y="-2445"/>
              <a:ext cx="119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ИЗРАЙЛЬ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01" name="Rectangle 225"/>
            <p:cNvSpPr>
              <a:spLocks noChangeArrowheads="1"/>
            </p:cNvSpPr>
            <p:nvPr/>
          </p:nvSpPr>
          <p:spPr bwMode="auto">
            <a:xfrm>
              <a:off x="3221" y="-2201"/>
              <a:ext cx="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Е</a:t>
              </a:r>
              <a:r>
                <a:rPr lang="en-US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E</a:t>
              </a:r>
            </a:p>
          </p:txBody>
        </p:sp>
        <p:sp>
          <p:nvSpPr>
            <p:cNvPr id="76002" name="Rectangle 226"/>
            <p:cNvSpPr>
              <a:spLocks noChangeArrowheads="1"/>
            </p:cNvSpPr>
            <p:nvPr/>
          </p:nvSpPr>
          <p:spPr bwMode="auto">
            <a:xfrm>
              <a:off x="4253" y="-3009"/>
              <a:ext cx="45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430</a:t>
              </a:r>
            </a:p>
          </p:txBody>
        </p:sp>
        <p:sp>
          <p:nvSpPr>
            <p:cNvPr id="76003" name="Rectangle 227"/>
            <p:cNvSpPr>
              <a:spLocks noChangeArrowheads="1"/>
            </p:cNvSpPr>
            <p:nvPr/>
          </p:nvSpPr>
          <p:spPr bwMode="auto">
            <a:xfrm>
              <a:off x="5039" y="-3998"/>
              <a:ext cx="104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 – Д – С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04" name="Rectangle 228"/>
            <p:cNvSpPr>
              <a:spLocks noChangeArrowheads="1"/>
            </p:cNvSpPr>
            <p:nvPr/>
          </p:nvSpPr>
          <p:spPr bwMode="auto">
            <a:xfrm>
              <a:off x="5307" y="-895"/>
              <a:ext cx="92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З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E -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Н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05" name="Rectangle 229"/>
            <p:cNvSpPr>
              <a:spLocks noChangeArrowheads="1"/>
            </p:cNvSpPr>
            <p:nvPr/>
          </p:nvSpPr>
          <p:spPr bwMode="auto">
            <a:xfrm>
              <a:off x="5314" y="-2025"/>
              <a:ext cx="77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ҮЙЛС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06" name="Rectangle 230"/>
            <p:cNvSpPr>
              <a:spLocks noChangeArrowheads="1"/>
            </p:cNvSpPr>
            <p:nvPr/>
          </p:nvSpPr>
          <p:spPr bwMode="auto">
            <a:xfrm>
              <a:off x="7033" y="-3679"/>
              <a:ext cx="153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ЗАХИДЛУУД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07" name="Rectangle 231"/>
            <p:cNvSpPr>
              <a:spLocks noChangeArrowheads="1"/>
            </p:cNvSpPr>
            <p:nvPr/>
          </p:nvSpPr>
          <p:spPr bwMode="auto">
            <a:xfrm>
              <a:off x="6414" y="-4202"/>
              <a:ext cx="171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КАДЕШ БАРНЕА</a:t>
              </a:r>
              <a:endParaRPr lang="en-US" sz="2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08" name="Rectangle 232"/>
            <p:cNvSpPr>
              <a:spLocks noChangeArrowheads="1"/>
            </p:cNvSpPr>
            <p:nvPr/>
          </p:nvSpPr>
          <p:spPr bwMode="auto">
            <a:xfrm>
              <a:off x="5787" y="-1616"/>
              <a:ext cx="45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350</a:t>
              </a:r>
            </a:p>
          </p:txBody>
        </p:sp>
        <p:sp>
          <p:nvSpPr>
            <p:cNvPr id="76009" name="Rectangle 233"/>
            <p:cNvSpPr>
              <a:spLocks noChangeArrowheads="1"/>
            </p:cNvSpPr>
            <p:nvPr/>
          </p:nvSpPr>
          <p:spPr bwMode="auto">
            <a:xfrm>
              <a:off x="6379" y="-1715"/>
              <a:ext cx="82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ИУДА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10" name="Rectangle 234"/>
            <p:cNvSpPr>
              <a:spLocks noChangeArrowheads="1"/>
            </p:cNvSpPr>
            <p:nvPr/>
          </p:nvSpPr>
          <p:spPr bwMode="auto">
            <a:xfrm>
              <a:off x="5168" y="-2781"/>
              <a:ext cx="95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70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ЖИЛ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11" name="Rectangle 235"/>
            <p:cNvSpPr>
              <a:spLocks noChangeArrowheads="1"/>
            </p:cNvSpPr>
            <p:nvPr/>
          </p:nvSpPr>
          <p:spPr bwMode="auto">
            <a:xfrm>
              <a:off x="3046" y="-2850"/>
              <a:ext cx="1252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ЧУУЛГАН</a:t>
              </a:r>
              <a:endParaRPr lang="en-US" sz="2800" b="1" i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12" name="Rectangle 236"/>
            <p:cNvSpPr>
              <a:spLocks noChangeArrowheads="1"/>
            </p:cNvSpPr>
            <p:nvPr/>
          </p:nvSpPr>
          <p:spPr bwMode="auto">
            <a:xfrm>
              <a:off x="7397" y="-1581"/>
              <a:ext cx="96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Л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Б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13" name="Rectangle 237"/>
            <p:cNvSpPr>
              <a:spLocks noChangeArrowheads="1"/>
            </p:cNvSpPr>
            <p:nvPr/>
          </p:nvSpPr>
          <p:spPr bwMode="auto">
            <a:xfrm>
              <a:off x="6586" y="-3769"/>
              <a:ext cx="33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40</a:t>
              </a:r>
            </a:p>
          </p:txBody>
        </p:sp>
        <p:sp>
          <p:nvSpPr>
            <p:cNvPr id="76014" name="Rectangle 238"/>
            <p:cNvSpPr>
              <a:spLocks noChangeArrowheads="1"/>
            </p:cNvSpPr>
            <p:nvPr/>
          </p:nvSpPr>
          <p:spPr bwMode="auto">
            <a:xfrm>
              <a:off x="3170" y="-3358"/>
              <a:ext cx="108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ИЕРИХО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15" name="Rectangle 239"/>
            <p:cNvSpPr>
              <a:spLocks noChangeArrowheads="1"/>
            </p:cNvSpPr>
            <p:nvPr/>
          </p:nvSpPr>
          <p:spPr bwMode="auto">
            <a:xfrm>
              <a:off x="2812" y="-1259"/>
              <a:ext cx="125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ИЛЧЛЭЛТ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6016" name="Rectangle 240"/>
            <p:cNvSpPr>
              <a:spLocks noChangeArrowheads="1"/>
            </p:cNvSpPr>
            <p:nvPr/>
          </p:nvSpPr>
          <p:spPr bwMode="auto">
            <a:xfrm>
              <a:off x="6657" y="-2527"/>
              <a:ext cx="107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ЗӨНЧИД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76017" name="Rectangle 241"/>
          <p:cNvSpPr>
            <a:spLocks noChangeArrowheads="1"/>
          </p:cNvSpPr>
          <p:nvPr/>
        </p:nvSpPr>
        <p:spPr bwMode="auto">
          <a:xfrm>
            <a:off x="-76200" y="-47625"/>
            <a:ext cx="93472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018" name="Text Box 242"/>
          <p:cNvSpPr txBox="1">
            <a:spLocks noChangeArrowheads="1"/>
          </p:cNvSpPr>
          <p:nvPr/>
        </p:nvSpPr>
        <p:spPr bwMode="auto">
          <a:xfrm>
            <a:off x="2057400" y="1704975"/>
            <a:ext cx="4876800" cy="3382963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7200" b="1">
                <a:solidFill>
                  <a:srgbClr val="FEF800"/>
                </a:solidFill>
                <a:latin typeface="Times New Roman" charset="0"/>
                <a:cs typeface="+mn-cs"/>
              </a:rPr>
              <a:t>Эзэн Есүс Христийн Үйлчлэл</a:t>
            </a:r>
            <a:endParaRPr lang="en-US" sz="7200" b="1">
              <a:solidFill>
                <a:srgbClr val="FEF800"/>
              </a:solidFill>
              <a:latin typeface="Times New Roman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7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29"/>
          <p:cNvGrpSpPr>
            <a:grpSpLocks/>
          </p:cNvGrpSpPr>
          <p:nvPr/>
        </p:nvGrpSpPr>
        <p:grpSpPr bwMode="auto">
          <a:xfrm>
            <a:off x="-381000" y="0"/>
            <a:ext cx="10013950" cy="6858000"/>
            <a:chOff x="2592" y="-4320"/>
            <a:chExt cx="6308" cy="4320"/>
          </a:xfrm>
        </p:grpSpPr>
        <p:sp>
          <p:nvSpPr>
            <p:cNvPr id="77130" name="Rectangle 330"/>
            <p:cNvSpPr>
              <a:spLocks noChangeArrowheads="1"/>
            </p:cNvSpPr>
            <p:nvPr/>
          </p:nvSpPr>
          <p:spPr bwMode="auto">
            <a:xfrm>
              <a:off x="4825" y="-4129"/>
              <a:ext cx="1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31" name="Rectangle 331"/>
            <p:cNvSpPr>
              <a:spLocks noChangeArrowheads="1"/>
            </p:cNvSpPr>
            <p:nvPr/>
          </p:nvSpPr>
          <p:spPr bwMode="auto">
            <a:xfrm>
              <a:off x="4826" y="-3924"/>
              <a:ext cx="20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32" name="Rectangle 332"/>
            <p:cNvSpPr>
              <a:spLocks noChangeArrowheads="1"/>
            </p:cNvSpPr>
            <p:nvPr/>
          </p:nvSpPr>
          <p:spPr bwMode="auto">
            <a:xfrm>
              <a:off x="4990" y="-4213"/>
              <a:ext cx="83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1600 years</a:t>
              </a:r>
            </a:p>
          </p:txBody>
        </p:sp>
        <p:sp>
          <p:nvSpPr>
            <p:cNvPr id="77133" name="Rectangle 333"/>
            <p:cNvSpPr>
              <a:spLocks noChangeArrowheads="1"/>
            </p:cNvSpPr>
            <p:nvPr/>
          </p:nvSpPr>
          <p:spPr bwMode="auto">
            <a:xfrm>
              <a:off x="4986" y="-3985"/>
              <a:ext cx="838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40 authors</a:t>
              </a:r>
            </a:p>
          </p:txBody>
        </p:sp>
        <p:sp>
          <p:nvSpPr>
            <p:cNvPr id="77134" name="Rectangle 334"/>
            <p:cNvSpPr>
              <a:spLocks noChangeArrowheads="1"/>
            </p:cNvSpPr>
            <p:nvPr/>
          </p:nvSpPr>
          <p:spPr bwMode="auto">
            <a:xfrm>
              <a:off x="5149" y="-3710"/>
              <a:ext cx="1073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ONE THEME:</a:t>
              </a:r>
            </a:p>
          </p:txBody>
        </p:sp>
        <p:sp>
          <p:nvSpPr>
            <p:cNvPr id="77135" name="Rectangle 335"/>
            <p:cNvSpPr>
              <a:spLocks noChangeArrowheads="1"/>
            </p:cNvSpPr>
            <p:nvPr/>
          </p:nvSpPr>
          <p:spPr bwMode="auto">
            <a:xfrm>
              <a:off x="4823" y="-3682"/>
              <a:ext cx="19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36" name="Rectangle 336"/>
            <p:cNvSpPr>
              <a:spLocks noChangeArrowheads="1"/>
            </p:cNvSpPr>
            <p:nvPr/>
          </p:nvSpPr>
          <p:spPr bwMode="auto">
            <a:xfrm>
              <a:off x="4758" y="-3577"/>
              <a:ext cx="1826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the glory of God</a:t>
              </a:r>
            </a:p>
          </p:txBody>
        </p:sp>
        <p:sp>
          <p:nvSpPr>
            <p:cNvPr id="77137" name="Rectangle 337"/>
            <p:cNvSpPr>
              <a:spLocks noChangeArrowheads="1"/>
            </p:cNvSpPr>
            <p:nvPr/>
          </p:nvSpPr>
          <p:spPr bwMode="auto">
            <a:xfrm>
              <a:off x="7090" y="-3873"/>
              <a:ext cx="1123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Testament</a:t>
              </a:r>
            </a:p>
          </p:txBody>
        </p:sp>
        <p:sp>
          <p:nvSpPr>
            <p:cNvPr id="77138" name="Rectangle 338"/>
            <p:cNvSpPr>
              <a:spLocks noChangeArrowheads="1"/>
            </p:cNvSpPr>
            <p:nvPr/>
          </p:nvSpPr>
          <p:spPr bwMode="auto">
            <a:xfrm>
              <a:off x="3222" y="-3879"/>
              <a:ext cx="1121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</a:p>
            <a:p>
              <a:pPr algn="ctr"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Testament</a:t>
              </a:r>
            </a:p>
          </p:txBody>
        </p:sp>
        <p:sp>
          <p:nvSpPr>
            <p:cNvPr id="77139" name="Rectangle 339"/>
            <p:cNvSpPr>
              <a:spLocks noChangeArrowheads="1"/>
            </p:cNvSpPr>
            <p:nvPr/>
          </p:nvSpPr>
          <p:spPr bwMode="auto">
            <a:xfrm>
              <a:off x="2885" y="-3728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40" name="Rectangle 340"/>
            <p:cNvSpPr>
              <a:spLocks noChangeArrowheads="1"/>
            </p:cNvSpPr>
            <p:nvPr/>
          </p:nvSpPr>
          <p:spPr bwMode="auto">
            <a:xfrm>
              <a:off x="6588" y="-3728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41" name="Rectangle 341"/>
            <p:cNvSpPr>
              <a:spLocks noChangeArrowheads="1"/>
            </p:cNvSpPr>
            <p:nvPr/>
          </p:nvSpPr>
          <p:spPr bwMode="auto">
            <a:xfrm>
              <a:off x="2748" y="-3216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42" name="Rectangle 342"/>
            <p:cNvSpPr>
              <a:spLocks noChangeArrowheads="1"/>
            </p:cNvSpPr>
            <p:nvPr/>
          </p:nvSpPr>
          <p:spPr bwMode="auto">
            <a:xfrm>
              <a:off x="6590" y="-3210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43" name="Rectangle 343"/>
            <p:cNvSpPr>
              <a:spLocks noChangeArrowheads="1"/>
            </p:cNvSpPr>
            <p:nvPr/>
          </p:nvSpPr>
          <p:spPr bwMode="auto">
            <a:xfrm>
              <a:off x="6830" y="-3049"/>
              <a:ext cx="114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Books</a:t>
              </a:r>
            </a:p>
          </p:txBody>
        </p:sp>
        <p:sp>
          <p:nvSpPr>
            <p:cNvPr id="77144" name="Rectangle 344"/>
            <p:cNvSpPr>
              <a:spLocks noChangeArrowheads="1"/>
            </p:cNvSpPr>
            <p:nvPr/>
          </p:nvSpPr>
          <p:spPr bwMode="auto">
            <a:xfrm>
              <a:off x="3011" y="-3041"/>
              <a:ext cx="104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  <a:cs typeface="+mn-cs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Books</a:t>
              </a:r>
            </a:p>
          </p:txBody>
        </p:sp>
        <p:sp>
          <p:nvSpPr>
            <p:cNvPr id="77145" name="Rectangle 345"/>
            <p:cNvSpPr>
              <a:spLocks noChangeArrowheads="1"/>
            </p:cNvSpPr>
            <p:nvPr/>
          </p:nvSpPr>
          <p:spPr bwMode="auto">
            <a:xfrm>
              <a:off x="6885" y="-2860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46" name="Rectangle 346"/>
            <p:cNvSpPr>
              <a:spLocks noChangeArrowheads="1"/>
            </p:cNvSpPr>
            <p:nvPr/>
          </p:nvSpPr>
          <p:spPr bwMode="auto">
            <a:xfrm>
              <a:off x="2845" y="-2835"/>
              <a:ext cx="520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47" name="Rectangle 347"/>
            <p:cNvSpPr>
              <a:spLocks noChangeArrowheads="1"/>
            </p:cNvSpPr>
            <p:nvPr/>
          </p:nvSpPr>
          <p:spPr bwMode="auto">
            <a:xfrm>
              <a:off x="3065" y="-2609"/>
              <a:ext cx="76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Hebrew</a:t>
              </a:r>
            </a:p>
          </p:txBody>
        </p:sp>
        <p:sp>
          <p:nvSpPr>
            <p:cNvPr id="77148" name="Rectangle 348"/>
            <p:cNvSpPr>
              <a:spLocks noChangeArrowheads="1"/>
            </p:cNvSpPr>
            <p:nvPr/>
          </p:nvSpPr>
          <p:spPr bwMode="auto">
            <a:xfrm>
              <a:off x="7518" y="-2609"/>
              <a:ext cx="6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Greek</a:t>
              </a:r>
            </a:p>
          </p:txBody>
        </p:sp>
        <p:sp>
          <p:nvSpPr>
            <p:cNvPr id="77149" name="Rectangle 349"/>
            <p:cNvSpPr>
              <a:spLocks noChangeArrowheads="1"/>
            </p:cNvSpPr>
            <p:nvPr/>
          </p:nvSpPr>
          <p:spPr bwMode="auto">
            <a:xfrm>
              <a:off x="6762" y="-2341"/>
              <a:ext cx="52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50" name="Rectangle 350"/>
            <p:cNvSpPr>
              <a:spLocks noChangeArrowheads="1"/>
            </p:cNvSpPr>
            <p:nvPr/>
          </p:nvSpPr>
          <p:spPr bwMode="auto">
            <a:xfrm>
              <a:off x="2592" y="-2337"/>
              <a:ext cx="520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51" name="Rectangle 351"/>
            <p:cNvSpPr>
              <a:spLocks noChangeArrowheads="1"/>
            </p:cNvSpPr>
            <p:nvPr/>
          </p:nvSpPr>
          <p:spPr bwMode="auto">
            <a:xfrm>
              <a:off x="7461" y="-2188"/>
              <a:ext cx="71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Grace/ </a:t>
              </a: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52" name="Rectangle 352"/>
            <p:cNvSpPr>
              <a:spLocks noChangeArrowheads="1"/>
            </p:cNvSpPr>
            <p:nvPr/>
          </p:nvSpPr>
          <p:spPr bwMode="auto">
            <a:xfrm>
              <a:off x="3137" y="-2187"/>
              <a:ext cx="72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Law/</a:t>
              </a:r>
              <a:endParaRPr lang="en-US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29737" name="Group 353"/>
            <p:cNvGrpSpPr>
              <a:grpSpLocks/>
            </p:cNvGrpSpPr>
            <p:nvPr/>
          </p:nvGrpSpPr>
          <p:grpSpPr bwMode="auto">
            <a:xfrm>
              <a:off x="4170" y="-2780"/>
              <a:ext cx="3440" cy="1813"/>
              <a:chOff x="1344" y="1540"/>
              <a:chExt cx="3404" cy="1813"/>
            </a:xfrm>
          </p:grpSpPr>
          <p:sp>
            <p:nvSpPr>
              <p:cNvPr id="77154" name="Line 354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3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55" name="Line 355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56" name="Line 356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57" name="Line 357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58" name="Line 358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59" name="Line 359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2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60" name="Line 360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61" name="Line 361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62" name="Rectangle 362"/>
              <p:cNvSpPr>
                <a:spLocks noChangeArrowheads="1"/>
              </p:cNvSpPr>
              <p:nvPr/>
            </p:nvSpPr>
            <p:spPr bwMode="auto">
              <a:xfrm rot="5246759">
                <a:off x="2194" y="2306"/>
                <a:ext cx="1290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PROPHECIES</a:t>
                </a:r>
              </a:p>
            </p:txBody>
          </p:sp>
          <p:sp>
            <p:nvSpPr>
              <p:cNvPr id="77163" name="Rectangle 363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REVELATION</a:t>
                </a:r>
              </a:p>
            </p:txBody>
          </p:sp>
          <p:sp>
            <p:nvSpPr>
              <p:cNvPr id="77164" name="Rectangle 364"/>
              <p:cNvSpPr>
                <a:spLocks noChangeArrowheads="1"/>
              </p:cNvSpPr>
              <p:nvPr/>
            </p:nvSpPr>
            <p:spPr bwMode="auto">
              <a:xfrm rot="3267768">
                <a:off x="1816" y="2522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WRITINGS</a:t>
                </a:r>
              </a:p>
            </p:txBody>
          </p:sp>
          <p:sp>
            <p:nvSpPr>
              <p:cNvPr id="77165" name="Rectangle 365"/>
              <p:cNvSpPr>
                <a:spLocks noChangeArrowheads="1"/>
              </p:cNvSpPr>
              <p:nvPr/>
            </p:nvSpPr>
            <p:spPr bwMode="auto">
              <a:xfrm rot="20643327">
                <a:off x="3428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EPISTLES</a:t>
                </a:r>
              </a:p>
            </p:txBody>
          </p:sp>
          <p:sp>
            <p:nvSpPr>
              <p:cNvPr id="77166" name="Rectangle 366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ACTS</a:t>
                </a:r>
              </a:p>
            </p:txBody>
          </p:sp>
          <p:sp>
            <p:nvSpPr>
              <p:cNvPr id="77167" name="Rectangle 367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HISTORIES</a:t>
                </a:r>
              </a:p>
            </p:txBody>
          </p:sp>
          <p:sp>
            <p:nvSpPr>
              <p:cNvPr id="77168" name="Rectangle 368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LAW</a:t>
                </a:r>
              </a:p>
            </p:txBody>
          </p:sp>
          <p:sp>
            <p:nvSpPr>
              <p:cNvPr id="77169" name="Rectangle 369"/>
              <p:cNvSpPr>
                <a:spLocks noChangeArrowheads="1"/>
              </p:cNvSpPr>
              <p:nvPr/>
            </p:nvSpPr>
            <p:spPr bwMode="auto">
              <a:xfrm rot="18254599">
                <a:off x="2909" y="2038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solidFill>
                      <a:srgbClr val="1E1BC5"/>
                    </a:solidFill>
                    <a:latin typeface="Times New Roman" charset="0"/>
                    <a:cs typeface="+mn-cs"/>
                  </a:rPr>
                  <a:t>GOSPELS</a:t>
                </a:r>
              </a:p>
            </p:txBody>
          </p:sp>
        </p:grpSp>
        <p:sp>
          <p:nvSpPr>
            <p:cNvPr id="77170" name="Rectangle 370"/>
            <p:cNvSpPr>
              <a:spLocks noChangeArrowheads="1"/>
            </p:cNvSpPr>
            <p:nvPr/>
          </p:nvSpPr>
          <p:spPr bwMode="auto">
            <a:xfrm>
              <a:off x="2776" y="-1491"/>
              <a:ext cx="125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Telescope</a:t>
              </a:r>
            </a:p>
          </p:txBody>
        </p:sp>
        <p:sp>
          <p:nvSpPr>
            <p:cNvPr id="77171" name="Rectangle 371"/>
            <p:cNvSpPr>
              <a:spLocks noChangeArrowheads="1"/>
            </p:cNvSpPr>
            <p:nvPr/>
          </p:nvSpPr>
          <p:spPr bwMode="auto">
            <a:xfrm>
              <a:off x="7326" y="-1479"/>
              <a:ext cx="137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Telescope</a:t>
              </a:r>
            </a:p>
          </p:txBody>
        </p:sp>
        <p:sp>
          <p:nvSpPr>
            <p:cNvPr id="77172" name="Rectangle 372"/>
            <p:cNvSpPr>
              <a:spLocks noChangeArrowheads="1"/>
            </p:cNvSpPr>
            <p:nvPr/>
          </p:nvSpPr>
          <p:spPr bwMode="auto">
            <a:xfrm>
              <a:off x="2758" y="-1054"/>
              <a:ext cx="1166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Eternity Past</a:t>
              </a:r>
            </a:p>
          </p:txBody>
        </p:sp>
        <p:sp>
          <p:nvSpPr>
            <p:cNvPr id="77173" name="Rectangle 373"/>
            <p:cNvSpPr>
              <a:spLocks noChangeArrowheads="1"/>
            </p:cNvSpPr>
            <p:nvPr/>
          </p:nvSpPr>
          <p:spPr bwMode="auto">
            <a:xfrm>
              <a:off x="7446" y="-1054"/>
              <a:ext cx="1155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Eternity Future</a:t>
              </a:r>
            </a:p>
          </p:txBody>
        </p:sp>
        <p:sp>
          <p:nvSpPr>
            <p:cNvPr id="77174" name="Text Box 374"/>
            <p:cNvSpPr txBox="1">
              <a:spLocks noChangeArrowheads="1"/>
            </p:cNvSpPr>
            <p:nvPr/>
          </p:nvSpPr>
          <p:spPr bwMode="auto">
            <a:xfrm>
              <a:off x="8044" y="-401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06-27</a:t>
              </a:r>
            </a:p>
          </p:txBody>
        </p:sp>
        <p:sp>
          <p:nvSpPr>
            <p:cNvPr id="77175" name="Text Box 375"/>
            <p:cNvSpPr txBox="1">
              <a:spLocks noChangeArrowheads="1"/>
            </p:cNvSpPr>
            <p:nvPr/>
          </p:nvSpPr>
          <p:spPr bwMode="auto">
            <a:xfrm>
              <a:off x="2970" y="-1970"/>
              <a:ext cx="124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Promise </a:t>
              </a:r>
            </a:p>
          </p:txBody>
        </p:sp>
        <p:sp>
          <p:nvSpPr>
            <p:cNvPr id="77176" name="Text Box 376"/>
            <p:cNvSpPr txBox="1">
              <a:spLocks noChangeArrowheads="1"/>
            </p:cNvSpPr>
            <p:nvPr/>
          </p:nvSpPr>
          <p:spPr bwMode="auto">
            <a:xfrm>
              <a:off x="7138" y="-1970"/>
              <a:ext cx="176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Fulfillment</a:t>
              </a:r>
              <a:endParaRPr lang="en-US" sz="3600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77" name="Line 377"/>
            <p:cNvSpPr>
              <a:spLocks noChangeShapeType="1"/>
            </p:cNvSpPr>
            <p:nvPr/>
          </p:nvSpPr>
          <p:spPr bwMode="auto">
            <a:xfrm>
              <a:off x="7355" y="-3133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78" name="Line 378"/>
            <p:cNvSpPr>
              <a:spLocks noChangeShapeType="1"/>
            </p:cNvSpPr>
            <p:nvPr/>
          </p:nvSpPr>
          <p:spPr bwMode="auto">
            <a:xfrm>
              <a:off x="7488" y="-2650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79" name="Line 379"/>
            <p:cNvSpPr>
              <a:spLocks noChangeShapeType="1"/>
            </p:cNvSpPr>
            <p:nvPr/>
          </p:nvSpPr>
          <p:spPr bwMode="auto">
            <a:xfrm>
              <a:off x="7549" y="-2231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80" name="Line 380"/>
            <p:cNvSpPr>
              <a:spLocks noChangeShapeType="1"/>
            </p:cNvSpPr>
            <p:nvPr/>
          </p:nvSpPr>
          <p:spPr bwMode="auto">
            <a:xfrm>
              <a:off x="7646" y="-1533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81" name="Line 381"/>
            <p:cNvSpPr>
              <a:spLocks noChangeShapeType="1"/>
            </p:cNvSpPr>
            <p:nvPr/>
          </p:nvSpPr>
          <p:spPr bwMode="auto">
            <a:xfrm>
              <a:off x="3364" y="-3127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82" name="Line 382"/>
            <p:cNvSpPr>
              <a:spLocks noChangeShapeType="1"/>
            </p:cNvSpPr>
            <p:nvPr/>
          </p:nvSpPr>
          <p:spPr bwMode="auto">
            <a:xfrm>
              <a:off x="3297" y="-2644"/>
              <a:ext cx="618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83" name="Line 383"/>
            <p:cNvSpPr>
              <a:spLocks noChangeShapeType="1"/>
            </p:cNvSpPr>
            <p:nvPr/>
          </p:nvSpPr>
          <p:spPr bwMode="auto">
            <a:xfrm>
              <a:off x="3240" y="-2234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84" name="Line 384"/>
            <p:cNvSpPr>
              <a:spLocks noChangeShapeType="1"/>
            </p:cNvSpPr>
            <p:nvPr/>
          </p:nvSpPr>
          <p:spPr bwMode="auto">
            <a:xfrm>
              <a:off x="3128" y="-1554"/>
              <a:ext cx="617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85" name="Rectangle 385"/>
            <p:cNvSpPr>
              <a:spLocks noChangeArrowheads="1"/>
            </p:cNvSpPr>
            <p:nvPr/>
          </p:nvSpPr>
          <p:spPr bwMode="auto">
            <a:xfrm>
              <a:off x="3829" y="-686"/>
              <a:ext cx="154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Microscope</a:t>
              </a:r>
            </a:p>
          </p:txBody>
        </p:sp>
        <p:sp>
          <p:nvSpPr>
            <p:cNvPr id="77186" name="Text Box 386"/>
            <p:cNvSpPr txBox="1">
              <a:spLocks noChangeArrowheads="1"/>
            </p:cNvSpPr>
            <p:nvPr/>
          </p:nvSpPr>
          <p:spPr bwMode="auto">
            <a:xfrm>
              <a:off x="3773" y="-1886"/>
              <a:ext cx="1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3600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87" name="Rectangle 387"/>
            <p:cNvSpPr>
              <a:spLocks noChangeArrowheads="1"/>
            </p:cNvSpPr>
            <p:nvPr/>
          </p:nvSpPr>
          <p:spPr bwMode="auto">
            <a:xfrm>
              <a:off x="5564" y="-830"/>
              <a:ext cx="1485" cy="4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Times New Roman" charset="0"/>
                <a:cs typeface="+mn-cs"/>
              </a:endParaRPr>
            </a:p>
            <a:p>
              <a:pPr>
                <a:defRPr/>
              </a:pPr>
              <a:r>
                <a:rPr lang="en-US" sz="20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29756" name="Group 388"/>
            <p:cNvGrpSpPr>
              <a:grpSpLocks/>
            </p:cNvGrpSpPr>
            <p:nvPr/>
          </p:nvGrpSpPr>
          <p:grpSpPr bwMode="auto">
            <a:xfrm>
              <a:off x="6293" y="-3949"/>
              <a:ext cx="447" cy="604"/>
              <a:chOff x="2464" y="201"/>
              <a:chExt cx="443" cy="604"/>
            </a:xfrm>
          </p:grpSpPr>
          <p:sp>
            <p:nvSpPr>
              <p:cNvPr id="77189" name="Rectangle 389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8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90" name="Rectangle 390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191" name="Rectangle 391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2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7192" name="Rectangle 392"/>
            <p:cNvSpPr>
              <a:spLocks noChangeArrowheads="1"/>
            </p:cNvSpPr>
            <p:nvPr/>
          </p:nvSpPr>
          <p:spPr bwMode="auto">
            <a:xfrm>
              <a:off x="2812" y="-4320"/>
              <a:ext cx="5821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193" name="Rectangle 393"/>
            <p:cNvSpPr>
              <a:spLocks noChangeArrowheads="1"/>
            </p:cNvSpPr>
            <p:nvPr/>
          </p:nvSpPr>
          <p:spPr bwMode="auto">
            <a:xfrm>
              <a:off x="6465" y="-1266"/>
              <a:ext cx="1167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12 </a:t>
              </a:r>
              <a:r>
                <a:rPr lang="mn-MN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ОВОГ</a:t>
              </a:r>
              <a:endParaRPr lang="en-US" sz="32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94" name="Rectangle 394"/>
            <p:cNvSpPr>
              <a:spLocks noChangeArrowheads="1"/>
            </p:cNvSpPr>
            <p:nvPr/>
          </p:nvSpPr>
          <p:spPr bwMode="auto">
            <a:xfrm>
              <a:off x="6864" y="-864"/>
              <a:ext cx="1575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ЕГИПЕТЭЭС </a:t>
              </a:r>
            </a:p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ГАРСАН НЬ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95" name="Rectangle 395"/>
            <p:cNvSpPr>
              <a:spLocks noChangeArrowheads="1"/>
            </p:cNvSpPr>
            <p:nvPr/>
          </p:nvSpPr>
          <p:spPr bwMode="auto">
            <a:xfrm>
              <a:off x="4016" y="-573"/>
              <a:ext cx="143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5 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СУРГААЛ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96" name="Rectangle 396"/>
            <p:cNvSpPr>
              <a:spLocks noChangeArrowheads="1"/>
            </p:cNvSpPr>
            <p:nvPr/>
          </p:nvSpPr>
          <p:spPr bwMode="auto">
            <a:xfrm>
              <a:off x="5210" y="-3272"/>
              <a:ext cx="264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ГАЗАР ХУВААРИЛАЛТ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97" name="Rectangle 397"/>
            <p:cNvSpPr>
              <a:spLocks noChangeArrowheads="1"/>
            </p:cNvSpPr>
            <p:nvPr/>
          </p:nvSpPr>
          <p:spPr bwMode="auto">
            <a:xfrm>
              <a:off x="3749" y="-1714"/>
              <a:ext cx="131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ШҮҮГЧИД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98" name="Rectangle 398"/>
            <p:cNvSpPr>
              <a:spLocks noChangeArrowheads="1"/>
            </p:cNvSpPr>
            <p:nvPr/>
          </p:nvSpPr>
          <p:spPr bwMode="auto">
            <a:xfrm>
              <a:off x="3478" y="-3747"/>
              <a:ext cx="166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САЙН МЭДЭЭ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199" name="Rectangle 399"/>
            <p:cNvSpPr>
              <a:spLocks noChangeArrowheads="1"/>
            </p:cNvSpPr>
            <p:nvPr/>
          </p:nvSpPr>
          <p:spPr bwMode="auto">
            <a:xfrm>
              <a:off x="2938" y="-904"/>
              <a:ext cx="108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M - C - C </a:t>
              </a:r>
            </a:p>
          </p:txBody>
        </p:sp>
        <p:sp>
          <p:nvSpPr>
            <p:cNvPr id="77200" name="Rectangle 400"/>
            <p:cNvSpPr>
              <a:spLocks noChangeArrowheads="1"/>
            </p:cNvSpPr>
            <p:nvPr/>
          </p:nvSpPr>
          <p:spPr bwMode="auto">
            <a:xfrm>
              <a:off x="2927" y="-4142"/>
              <a:ext cx="138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ДУУДЛАГА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01" name="Rectangle 401"/>
            <p:cNvSpPr>
              <a:spLocks noChangeArrowheads="1"/>
            </p:cNvSpPr>
            <p:nvPr/>
          </p:nvSpPr>
          <p:spPr bwMode="auto">
            <a:xfrm>
              <a:off x="4640" y="-1398"/>
              <a:ext cx="528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I - I</a:t>
              </a:r>
            </a:p>
          </p:txBody>
        </p:sp>
        <p:sp>
          <p:nvSpPr>
            <p:cNvPr id="77202" name="Rectangle 402"/>
            <p:cNvSpPr>
              <a:spLocks noChangeArrowheads="1"/>
            </p:cNvSpPr>
            <p:nvPr/>
          </p:nvSpPr>
          <p:spPr bwMode="auto">
            <a:xfrm>
              <a:off x="6788" y="-2072"/>
              <a:ext cx="144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БООЛЧЛОЛ</a:t>
              </a:r>
              <a:endParaRPr lang="en-US" sz="20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03" name="Rectangle 403"/>
            <p:cNvSpPr>
              <a:spLocks noChangeArrowheads="1"/>
            </p:cNvSpPr>
            <p:nvPr/>
          </p:nvSpPr>
          <p:spPr bwMode="auto">
            <a:xfrm>
              <a:off x="5038" y="-3643"/>
              <a:ext cx="96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СИНАЙ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04" name="Rectangle 404"/>
            <p:cNvSpPr>
              <a:spLocks noChangeArrowheads="1"/>
            </p:cNvSpPr>
            <p:nvPr/>
          </p:nvSpPr>
          <p:spPr bwMode="auto">
            <a:xfrm>
              <a:off x="4133" y="-2445"/>
              <a:ext cx="119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ИЗРАЙЛЬ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05" name="Rectangle 405"/>
            <p:cNvSpPr>
              <a:spLocks noChangeArrowheads="1"/>
            </p:cNvSpPr>
            <p:nvPr/>
          </p:nvSpPr>
          <p:spPr bwMode="auto">
            <a:xfrm>
              <a:off x="3221" y="-2201"/>
              <a:ext cx="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Е</a:t>
              </a:r>
              <a:r>
                <a:rPr lang="en-US" sz="32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E</a:t>
              </a:r>
            </a:p>
          </p:txBody>
        </p:sp>
        <p:sp>
          <p:nvSpPr>
            <p:cNvPr id="77206" name="Rectangle 406"/>
            <p:cNvSpPr>
              <a:spLocks noChangeArrowheads="1"/>
            </p:cNvSpPr>
            <p:nvPr/>
          </p:nvSpPr>
          <p:spPr bwMode="auto">
            <a:xfrm>
              <a:off x="4253" y="-3009"/>
              <a:ext cx="45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430</a:t>
              </a:r>
            </a:p>
          </p:txBody>
        </p:sp>
        <p:sp>
          <p:nvSpPr>
            <p:cNvPr id="77207" name="Rectangle 407"/>
            <p:cNvSpPr>
              <a:spLocks noChangeArrowheads="1"/>
            </p:cNvSpPr>
            <p:nvPr/>
          </p:nvSpPr>
          <p:spPr bwMode="auto">
            <a:xfrm>
              <a:off x="5039" y="-3998"/>
              <a:ext cx="104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 – Д – С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08" name="Rectangle 408"/>
            <p:cNvSpPr>
              <a:spLocks noChangeArrowheads="1"/>
            </p:cNvSpPr>
            <p:nvPr/>
          </p:nvSpPr>
          <p:spPr bwMode="auto">
            <a:xfrm>
              <a:off x="5307" y="-895"/>
              <a:ext cx="92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З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E -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Н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09" name="Rectangle 409"/>
            <p:cNvSpPr>
              <a:spLocks noChangeArrowheads="1"/>
            </p:cNvSpPr>
            <p:nvPr/>
          </p:nvSpPr>
          <p:spPr bwMode="auto">
            <a:xfrm>
              <a:off x="5314" y="-2025"/>
              <a:ext cx="77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ҮЙЛС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0" name="Rectangle 410"/>
            <p:cNvSpPr>
              <a:spLocks noChangeArrowheads="1"/>
            </p:cNvSpPr>
            <p:nvPr/>
          </p:nvSpPr>
          <p:spPr bwMode="auto">
            <a:xfrm>
              <a:off x="7033" y="-3679"/>
              <a:ext cx="153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ЗАХИДЛУУД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1" name="Rectangle 411"/>
            <p:cNvSpPr>
              <a:spLocks noChangeArrowheads="1"/>
            </p:cNvSpPr>
            <p:nvPr/>
          </p:nvSpPr>
          <p:spPr bwMode="auto">
            <a:xfrm>
              <a:off x="6414" y="-4202"/>
              <a:ext cx="171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4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КАДЕШ БАРНЕА</a:t>
              </a:r>
              <a:endParaRPr lang="en-US" sz="24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2" name="Rectangle 412"/>
            <p:cNvSpPr>
              <a:spLocks noChangeArrowheads="1"/>
            </p:cNvSpPr>
            <p:nvPr/>
          </p:nvSpPr>
          <p:spPr bwMode="auto">
            <a:xfrm>
              <a:off x="5787" y="-1616"/>
              <a:ext cx="45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350</a:t>
              </a:r>
            </a:p>
          </p:txBody>
        </p:sp>
        <p:sp>
          <p:nvSpPr>
            <p:cNvPr id="77213" name="Rectangle 413"/>
            <p:cNvSpPr>
              <a:spLocks noChangeArrowheads="1"/>
            </p:cNvSpPr>
            <p:nvPr/>
          </p:nvSpPr>
          <p:spPr bwMode="auto">
            <a:xfrm>
              <a:off x="6379" y="-1715"/>
              <a:ext cx="82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ИУДА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4" name="Rectangle 414"/>
            <p:cNvSpPr>
              <a:spLocks noChangeArrowheads="1"/>
            </p:cNvSpPr>
            <p:nvPr/>
          </p:nvSpPr>
          <p:spPr bwMode="auto">
            <a:xfrm>
              <a:off x="5168" y="-2781"/>
              <a:ext cx="95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70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ЖИЛ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5" name="Rectangle 415"/>
            <p:cNvSpPr>
              <a:spLocks noChangeArrowheads="1"/>
            </p:cNvSpPr>
            <p:nvPr/>
          </p:nvSpPr>
          <p:spPr bwMode="auto">
            <a:xfrm>
              <a:off x="3046" y="-2850"/>
              <a:ext cx="1252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ЧУУЛГАН</a:t>
              </a:r>
              <a:endParaRPr lang="en-US" sz="2800" b="1" i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6" name="Rectangle 416"/>
            <p:cNvSpPr>
              <a:spLocks noChangeArrowheads="1"/>
            </p:cNvSpPr>
            <p:nvPr/>
          </p:nvSpPr>
          <p:spPr bwMode="auto">
            <a:xfrm>
              <a:off x="7397" y="-1581"/>
              <a:ext cx="96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Л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С</a:t>
              </a: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 - </a:t>
              </a: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Б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7" name="Rectangle 417"/>
            <p:cNvSpPr>
              <a:spLocks noChangeArrowheads="1"/>
            </p:cNvSpPr>
            <p:nvPr/>
          </p:nvSpPr>
          <p:spPr bwMode="auto">
            <a:xfrm>
              <a:off x="6586" y="-3769"/>
              <a:ext cx="338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40</a:t>
              </a:r>
            </a:p>
          </p:txBody>
        </p:sp>
        <p:sp>
          <p:nvSpPr>
            <p:cNvPr id="77218" name="Rectangle 418"/>
            <p:cNvSpPr>
              <a:spLocks noChangeArrowheads="1"/>
            </p:cNvSpPr>
            <p:nvPr/>
          </p:nvSpPr>
          <p:spPr bwMode="auto">
            <a:xfrm>
              <a:off x="3170" y="-3358"/>
              <a:ext cx="108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ИЕРИХО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19" name="Rectangle 419"/>
            <p:cNvSpPr>
              <a:spLocks noChangeArrowheads="1"/>
            </p:cNvSpPr>
            <p:nvPr/>
          </p:nvSpPr>
          <p:spPr bwMode="auto">
            <a:xfrm>
              <a:off x="2812" y="-1259"/>
              <a:ext cx="1254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ИЛЧЛЭЛТ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77220" name="Rectangle 420"/>
            <p:cNvSpPr>
              <a:spLocks noChangeArrowheads="1"/>
            </p:cNvSpPr>
            <p:nvPr/>
          </p:nvSpPr>
          <p:spPr bwMode="auto">
            <a:xfrm>
              <a:off x="6657" y="-2527"/>
              <a:ext cx="107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mn-MN" sz="2800" b="1">
                  <a:solidFill>
                    <a:srgbClr val="1E1BC5"/>
                  </a:solidFill>
                  <a:latin typeface="Times New Roman" charset="0"/>
                  <a:cs typeface="+mn-cs"/>
                </a:rPr>
                <a:t>ЗӨНЧИД</a:t>
              </a:r>
              <a:endParaRPr lang="en-US" sz="2800" b="1">
                <a:solidFill>
                  <a:srgbClr val="1E1BC5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77221" name="Rectangle 421"/>
          <p:cNvSpPr>
            <a:spLocks noChangeArrowheads="1"/>
          </p:cNvSpPr>
          <p:nvPr/>
        </p:nvSpPr>
        <p:spPr bwMode="auto">
          <a:xfrm>
            <a:off x="-50800" y="0"/>
            <a:ext cx="93472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223" name="Text Box 423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77224" name="Rectangle 424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8.0.06.26</a:t>
            </a:r>
          </a:p>
        </p:txBody>
      </p:sp>
      <p:sp>
        <p:nvSpPr>
          <p:cNvPr id="77225" name="Text Box 425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77226" name="Text Box 426"/>
          <p:cNvSpPr txBox="1">
            <a:spLocks noChangeArrowheads="1"/>
          </p:cNvSpPr>
          <p:nvPr/>
        </p:nvSpPr>
        <p:spPr bwMode="auto">
          <a:xfrm>
            <a:off x="533400" y="349250"/>
            <a:ext cx="8610600" cy="4914900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800" b="1">
                <a:solidFill>
                  <a:srgbClr val="62D6AC"/>
                </a:solidFill>
                <a:latin typeface="Times New Roman" charset="0"/>
                <a:cs typeface="+mn-cs"/>
              </a:rPr>
              <a:t>ХУУЧИН</a:t>
            </a:r>
            <a:r>
              <a:rPr lang="en-US" sz="2800" b="1">
                <a:solidFill>
                  <a:srgbClr val="62D6AC"/>
                </a:solidFill>
                <a:latin typeface="Times New Roman" charset="0"/>
                <a:cs typeface="+mn-cs"/>
              </a:rPr>
              <a:t> &amp; </a:t>
            </a:r>
            <a:r>
              <a:rPr lang="mn-MN" sz="2800" b="1">
                <a:solidFill>
                  <a:srgbClr val="62D6AC"/>
                </a:solidFill>
                <a:latin typeface="Times New Roman" charset="0"/>
                <a:cs typeface="+mn-cs"/>
              </a:rPr>
              <a:t>ШИНЭ ГЭРЭЭГ ҮҮРГИЙНХ НЬ ДАГУУ ХАРЬЦУУЛАХАД</a:t>
            </a:r>
            <a:r>
              <a:rPr lang="en-US" sz="2800" b="1">
                <a:solidFill>
                  <a:srgbClr val="62D6AC"/>
                </a:solidFill>
                <a:latin typeface="Times New Roman" charset="0"/>
                <a:cs typeface="+mn-cs"/>
              </a:rPr>
              <a:t>…</a:t>
            </a:r>
            <a:r>
              <a:rPr lang="en-US" sz="2800">
                <a:solidFill>
                  <a:srgbClr val="FEF800"/>
                </a:solidFill>
                <a:latin typeface="Times New Roman" charset="0"/>
                <a:cs typeface="+mn-cs"/>
              </a:rPr>
              <a:t>                                          </a:t>
            </a:r>
            <a:r>
              <a:rPr lang="mn-MN" sz="26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 (1) ба </a:t>
            </a:r>
            <a:r>
              <a:rPr lang="mn-MN" sz="2600" b="1">
                <a:solidFill>
                  <a:srgbClr val="FFFF00"/>
                </a:solidFill>
                <a:latin typeface="Times New Roman" charset="0"/>
                <a:cs typeface="+mn-cs"/>
              </a:rPr>
              <a:t>САЙН МЭДЭЭ</a:t>
            </a: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 (5) нь</a:t>
            </a:r>
          </a:p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_________-ын хөгжлийг харуулах түүхэн</a:t>
            </a:r>
          </a:p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_________ буюу ТҮҮХҮҮД (2) болон ҮЙЛС (6);</a:t>
            </a:r>
          </a:p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 _________</a:t>
            </a:r>
            <a:r>
              <a:rPr lang="mn-MN" sz="2600" b="1">
                <a:solidFill>
                  <a:srgbClr val="FFFF00"/>
                </a:solidFill>
                <a:latin typeface="Times New Roman" charset="0"/>
                <a:cs typeface="+mn-cs"/>
              </a:rPr>
              <a:t>-ийн хэсэг болох ЯРУУ НАЙРАГ </a:t>
            </a: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(3)</a:t>
            </a:r>
            <a:r>
              <a:rPr lang="mn-MN" sz="26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endParaRPr lang="en-US" sz="26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mn-MN" sz="2600" b="1">
                <a:solidFill>
                  <a:srgbClr val="FFFF00"/>
                </a:solidFill>
                <a:latin typeface="Times New Roman" charset="0"/>
                <a:cs typeface="+mn-cs"/>
              </a:rPr>
              <a:t>ба ЗАХИДЛУУД  </a:t>
            </a: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(7) –ыг агуулдаг ба Библийн онцгой</a:t>
            </a:r>
          </a:p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хэсэг болох _________ (4) ба _______________(8) </a:t>
            </a:r>
          </a:p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FF00"/>
                </a:solidFill>
                <a:latin typeface="Times New Roman" charset="0"/>
                <a:cs typeface="+mn-cs"/>
              </a:rPr>
              <a:t>рүү биднийг хөтөлдөг.</a:t>
            </a:r>
          </a:p>
        </p:txBody>
      </p:sp>
      <p:sp>
        <p:nvSpPr>
          <p:cNvPr id="77227" name="Text Box 427"/>
          <p:cNvSpPr txBox="1">
            <a:spLocks noChangeArrowheads="1"/>
          </p:cNvSpPr>
          <p:nvPr/>
        </p:nvSpPr>
        <p:spPr bwMode="auto">
          <a:xfrm>
            <a:off x="304800" y="5410200"/>
            <a:ext cx="3040063" cy="514350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ХАВСРАЛТ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#18</a:t>
            </a:r>
          </a:p>
        </p:txBody>
      </p:sp>
      <p:sp>
        <p:nvSpPr>
          <p:cNvPr id="77228" name="Text Box 428"/>
          <p:cNvSpPr txBox="1">
            <a:spLocks noChangeArrowheads="1"/>
          </p:cNvSpPr>
          <p:nvPr/>
        </p:nvSpPr>
        <p:spPr bwMode="auto">
          <a:xfrm>
            <a:off x="2590800" y="4184650"/>
            <a:ext cx="1101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800" b="1">
                <a:solidFill>
                  <a:schemeClr val="folHlink"/>
                </a:solidFill>
                <a:latin typeface="Times New Roman" charset="0"/>
                <a:cs typeface="+mn-cs"/>
              </a:rPr>
              <a:t>ЗӨН</a:t>
            </a:r>
            <a:endParaRPr lang="en-US" sz="2800" b="1">
              <a:solidFill>
                <a:schemeClr val="folHlink"/>
              </a:solidFill>
              <a:latin typeface="Times New Roman" charset="0"/>
              <a:cs typeface="+mn-cs"/>
            </a:endParaRPr>
          </a:p>
        </p:txBody>
      </p:sp>
      <p:sp>
        <p:nvSpPr>
          <p:cNvPr id="77229" name="Text Box 429"/>
          <p:cNvSpPr txBox="1">
            <a:spLocks noChangeArrowheads="1"/>
          </p:cNvSpPr>
          <p:nvPr/>
        </p:nvSpPr>
        <p:spPr bwMode="auto">
          <a:xfrm>
            <a:off x="4953000" y="41910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800" b="1">
                <a:solidFill>
                  <a:schemeClr val="folHlink"/>
                </a:solidFill>
                <a:latin typeface="Times New Roman" charset="0"/>
                <a:cs typeface="+mn-cs"/>
              </a:rPr>
              <a:t>ИЛЧЛЭЛТ</a:t>
            </a:r>
            <a:endParaRPr lang="en-US" sz="2800" b="1">
              <a:solidFill>
                <a:schemeClr val="folHlink"/>
              </a:solidFill>
              <a:latin typeface="Times New Roman" charset="0"/>
              <a:cs typeface="+mn-cs"/>
            </a:endParaRPr>
          </a:p>
        </p:txBody>
      </p:sp>
      <p:sp>
        <p:nvSpPr>
          <p:cNvPr id="77230" name="Oval 430"/>
          <p:cNvSpPr>
            <a:spLocks noChangeArrowheads="1"/>
          </p:cNvSpPr>
          <p:nvPr/>
        </p:nvSpPr>
        <p:spPr bwMode="auto">
          <a:xfrm>
            <a:off x="2362200" y="4152900"/>
            <a:ext cx="1447800" cy="6762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231" name="Oval 431"/>
          <p:cNvSpPr>
            <a:spLocks noChangeArrowheads="1"/>
          </p:cNvSpPr>
          <p:nvPr/>
        </p:nvSpPr>
        <p:spPr bwMode="auto">
          <a:xfrm>
            <a:off x="4645025" y="4105275"/>
            <a:ext cx="2438400" cy="6762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232" name="Text Box 432"/>
          <p:cNvSpPr txBox="1">
            <a:spLocks noChangeArrowheads="1"/>
          </p:cNvSpPr>
          <p:nvPr/>
        </p:nvSpPr>
        <p:spPr bwMode="auto">
          <a:xfrm>
            <a:off x="685800" y="2347913"/>
            <a:ext cx="1754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800" b="1">
                <a:solidFill>
                  <a:schemeClr val="folHlink"/>
                </a:solidFill>
                <a:latin typeface="Times New Roman" charset="0"/>
                <a:cs typeface="+mn-cs"/>
              </a:rPr>
              <a:t>дүүргэлт</a:t>
            </a:r>
            <a:endParaRPr lang="en-US" sz="2800" b="1">
              <a:solidFill>
                <a:schemeClr val="folHlink"/>
              </a:solidFill>
              <a:latin typeface="Times New Roman" charset="0"/>
              <a:cs typeface="+mn-cs"/>
            </a:endParaRPr>
          </a:p>
        </p:txBody>
      </p:sp>
      <p:sp>
        <p:nvSpPr>
          <p:cNvPr id="77233" name="Text Box 433"/>
          <p:cNvSpPr txBox="1">
            <a:spLocks noChangeArrowheads="1"/>
          </p:cNvSpPr>
          <p:nvPr/>
        </p:nvSpPr>
        <p:spPr bwMode="auto">
          <a:xfrm>
            <a:off x="914400" y="179546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800" b="1">
                <a:solidFill>
                  <a:schemeClr val="folHlink"/>
                </a:solidFill>
                <a:latin typeface="Times New Roman" charset="0"/>
                <a:cs typeface="+mn-cs"/>
              </a:rPr>
              <a:t>соёл</a:t>
            </a:r>
            <a:endParaRPr lang="en-US" sz="2800" b="1">
              <a:solidFill>
                <a:schemeClr val="folHlink"/>
              </a:solidFill>
              <a:latin typeface="Times New Roman" charset="0"/>
              <a:cs typeface="+mn-cs"/>
            </a:endParaRPr>
          </a:p>
        </p:txBody>
      </p:sp>
      <p:sp>
        <p:nvSpPr>
          <p:cNvPr id="77234" name="Text Box 434"/>
          <p:cNvSpPr txBox="1">
            <a:spLocks noChangeArrowheads="1"/>
          </p:cNvSpPr>
          <p:nvPr/>
        </p:nvSpPr>
        <p:spPr bwMode="auto">
          <a:xfrm>
            <a:off x="352425" y="2971800"/>
            <a:ext cx="2028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800" b="1">
                <a:solidFill>
                  <a:schemeClr val="folHlink"/>
                </a:solidFill>
                <a:latin typeface="Times New Roman" charset="0"/>
                <a:cs typeface="+mn-cs"/>
              </a:rPr>
              <a:t>бичвэрүүд</a:t>
            </a:r>
            <a:endParaRPr lang="en-US" sz="2800" b="1">
              <a:solidFill>
                <a:schemeClr val="folHlink"/>
              </a:solidFill>
              <a:latin typeface="Times New Roman" charset="0"/>
              <a:cs typeface="+mn-cs"/>
            </a:endParaRPr>
          </a:p>
        </p:txBody>
      </p:sp>
      <p:sp>
        <p:nvSpPr>
          <p:cNvPr id="77235" name="Oval 435"/>
          <p:cNvSpPr>
            <a:spLocks noChangeArrowheads="1"/>
          </p:cNvSpPr>
          <p:nvPr/>
        </p:nvSpPr>
        <p:spPr bwMode="auto">
          <a:xfrm>
            <a:off x="534988" y="2286000"/>
            <a:ext cx="1820862" cy="6762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236" name="Oval 436"/>
          <p:cNvSpPr>
            <a:spLocks noChangeArrowheads="1"/>
          </p:cNvSpPr>
          <p:nvPr/>
        </p:nvSpPr>
        <p:spPr bwMode="auto">
          <a:xfrm>
            <a:off x="685800" y="1803400"/>
            <a:ext cx="1447800" cy="5064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237" name="Oval 437"/>
          <p:cNvSpPr>
            <a:spLocks noChangeArrowheads="1"/>
          </p:cNvSpPr>
          <p:nvPr/>
        </p:nvSpPr>
        <p:spPr bwMode="auto">
          <a:xfrm>
            <a:off x="228600" y="2922588"/>
            <a:ext cx="2286000" cy="6318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26" grpId="0" autoUpdateAnimBg="0"/>
      <p:bldP spid="77227" grpId="0" animBg="1"/>
      <p:bldP spid="77228" grpId="0" autoUpdateAnimBg="0"/>
      <p:bldP spid="77229" grpId="0" autoUpdateAnimBg="0"/>
      <p:bldP spid="77230" grpId="0" animBg="1"/>
      <p:bldP spid="77231" grpId="0" animBg="1"/>
      <p:bldP spid="77232" grpId="0" autoUpdateAnimBg="0"/>
      <p:bldP spid="77233" grpId="0" autoUpdateAnimBg="0"/>
      <p:bldP spid="77234" grpId="0" autoUpdateAnimBg="0"/>
      <p:bldP spid="77235" grpId="0" animBg="1"/>
      <p:bldP spid="77236" grpId="0" animBg="1"/>
      <p:bldP spid="772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090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8.0.06.27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0919" name="Rectangle 23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0920" name="Rectangle 24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99CCFF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99CCFF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1" name="Rectangle 35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3" name="Rectangle 37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4" name="Rectangle 38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5" name="Rectangle 39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6" name="Rectangle 40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7" name="Rectangle 41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40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0941" name="Rectangle 45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42" name="Rectangle 46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43" name="Rectangle 47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44" name="Rectangle 48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45" name="Rectangle 49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0946" name="Rectangle 50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0758" name="Group 51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0948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49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50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0967" name="Oval 71"/>
          <p:cNvSpPr>
            <a:spLocks noChangeArrowheads="1"/>
          </p:cNvSpPr>
          <p:nvPr/>
        </p:nvSpPr>
        <p:spPr bwMode="auto">
          <a:xfrm>
            <a:off x="3505200" y="228600"/>
            <a:ext cx="1905000" cy="91440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68" name="Text Box 72"/>
          <p:cNvSpPr txBox="1">
            <a:spLocks noChangeArrowheads="1"/>
          </p:cNvSpPr>
          <p:nvPr/>
        </p:nvSpPr>
        <p:spPr bwMode="auto">
          <a:xfrm>
            <a:off x="1219200" y="5794375"/>
            <a:ext cx="2620963" cy="514350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ХАВСРАЛТ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#33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7" grpId="0" animBg="1"/>
      <p:bldP spid="8096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8.0.06.28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99CCFF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5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6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7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1782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1960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1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2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1965" name="Oval 45"/>
          <p:cNvSpPr>
            <a:spLocks noChangeArrowheads="1"/>
          </p:cNvSpPr>
          <p:nvPr/>
        </p:nvSpPr>
        <p:spPr bwMode="auto">
          <a:xfrm>
            <a:off x="3200400" y="863600"/>
            <a:ext cx="2514600" cy="88900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836613" y="739775"/>
            <a:ext cx="7704137" cy="5511800"/>
            <a:chOff x="460" y="457"/>
            <a:chExt cx="4853" cy="347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"/>
            <a:stretch>
              <a:fillRect/>
            </a:stretch>
          </p:blipFill>
          <p:spPr bwMode="auto">
            <a:xfrm>
              <a:off x="589" y="457"/>
              <a:ext cx="4724" cy="3463"/>
            </a:xfrm>
            <a:prstGeom prst="rect">
              <a:avLst/>
            </a:prstGeom>
            <a:noFill/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0161" dir="1106097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4"/>
            <a:stretch>
              <a:fillRect/>
            </a:stretch>
          </p:blipFill>
          <p:spPr bwMode="auto">
            <a:xfrm>
              <a:off x="467" y="457"/>
              <a:ext cx="4846" cy="3472"/>
            </a:xfrm>
            <a:prstGeom prst="rect">
              <a:avLst/>
            </a:prstGeom>
            <a:noFill/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0161" dir="1106097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60" y="457"/>
              <a:ext cx="4853" cy="3472"/>
            </a:xfrm>
            <a:prstGeom prst="rect">
              <a:avLst/>
            </a:prstGeom>
            <a:solidFill>
              <a:srgbClr val="080808">
                <a:alpha val="50000"/>
              </a:srgbClr>
            </a:solidFill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667000" y="3824288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mn-MN" sz="2800" b="1">
                <a:latin typeface="Times New Roman" charset="0"/>
                <a:cs typeface="+mn-cs"/>
              </a:rPr>
              <a:t>ЗУРГАДУГААР</a:t>
            </a:r>
            <a:r>
              <a:rPr lang="en-US" sz="2800" b="1">
                <a:latin typeface="Times New Roman" charset="0"/>
                <a:cs typeface="+mn-cs"/>
              </a:rPr>
              <a:t> ХЭСЭГ</a:t>
            </a:r>
            <a:endParaRPr lang="en-US" sz="2400" b="1">
              <a:latin typeface="Times New Roman" charset="0"/>
              <a:cs typeface="+mn-cs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71600" y="266700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i="1">
                <a:solidFill>
                  <a:srgbClr val="FFFF00"/>
                </a:solidFill>
                <a:latin typeface="Times New Roman" charset="0"/>
                <a:cs typeface="+mn-cs"/>
              </a:rPr>
              <a:t>БИБЛИ…ҮНДСЭНДЭЭ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400" y="48768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3600" b="1" i="1">
                <a:solidFill>
                  <a:srgbClr val="00FF00"/>
                </a:solidFill>
                <a:latin typeface="Arial"/>
                <a:cs typeface="+mn-cs"/>
              </a:rPr>
              <a:t>“</a:t>
            </a:r>
            <a:r>
              <a:rPr lang="mn-MN" sz="3600" b="1" i="1">
                <a:solidFill>
                  <a:srgbClr val="00FF00"/>
                </a:solidFill>
                <a:latin typeface="Times New Roman" charset="0"/>
                <a:cs typeface="+mn-cs"/>
              </a:rPr>
              <a:t>НЭЭЛТТЭЙ</a:t>
            </a:r>
            <a:r>
              <a:rPr lang="ja-JP" altLang="en-US" sz="3600" b="1" i="1">
                <a:solidFill>
                  <a:srgbClr val="00FF00"/>
                </a:solidFill>
                <a:latin typeface="Arial"/>
                <a:cs typeface="+mn-cs"/>
              </a:rPr>
              <a:t>”</a:t>
            </a:r>
            <a:r>
              <a:rPr lang="mn-MN" sz="3600" b="1" i="1">
                <a:solidFill>
                  <a:srgbClr val="00FF00"/>
                </a:solidFill>
                <a:latin typeface="Times New Roman" charset="0"/>
                <a:cs typeface="+mn-cs"/>
              </a:rPr>
              <a:t> БИБЛИ</a:t>
            </a:r>
            <a:endParaRPr lang="en-US" sz="3200" b="1" i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81200" y="1524000"/>
            <a:ext cx="579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i="1">
                <a:latin typeface="Times New Roman" charset="0"/>
                <a:cs typeface="+mn-cs"/>
              </a:rPr>
              <a:t>(</a:t>
            </a:r>
            <a:r>
              <a:rPr lang="mn-MN" sz="2600" b="1" i="1">
                <a:latin typeface="Times New Roman" charset="0"/>
                <a:cs typeface="+mn-cs"/>
              </a:rPr>
              <a:t>Тиймээ</a:t>
            </a:r>
            <a:r>
              <a:rPr lang="en-US" sz="2600" b="1" i="1">
                <a:latin typeface="Times New Roman" charset="0"/>
                <a:cs typeface="+mn-cs"/>
              </a:rPr>
              <a:t>!</a:t>
            </a:r>
            <a:r>
              <a:rPr lang="mn-MN" sz="2600" b="1" i="1">
                <a:latin typeface="Times New Roman" charset="0"/>
                <a:cs typeface="+mn-cs"/>
              </a:rPr>
              <a:t> Маш сайн эмх цэгцтэй ном</a:t>
            </a:r>
            <a:r>
              <a:rPr lang="en-US" sz="2600" b="1" i="1">
                <a:latin typeface="Times New Roman" charset="0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8.0.06.29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99CCFF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4004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2806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4008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9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0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4011" name="Oval 43"/>
          <p:cNvSpPr>
            <a:spLocks noChangeArrowheads="1"/>
          </p:cNvSpPr>
          <p:nvPr/>
        </p:nvSpPr>
        <p:spPr bwMode="auto">
          <a:xfrm>
            <a:off x="6086475" y="571500"/>
            <a:ext cx="30575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012" name="Oval 44"/>
          <p:cNvSpPr>
            <a:spLocks noChangeArrowheads="1"/>
          </p:cNvSpPr>
          <p:nvPr/>
        </p:nvSpPr>
        <p:spPr bwMode="auto">
          <a:xfrm>
            <a:off x="0" y="612775"/>
            <a:ext cx="30575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1" grpId="0" animBg="1"/>
      <p:bldP spid="840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8.0.06.30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7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29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3830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5032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33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34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5035" name="Oval 43"/>
          <p:cNvSpPr>
            <a:spLocks noChangeArrowheads="1"/>
          </p:cNvSpPr>
          <p:nvPr/>
        </p:nvSpPr>
        <p:spPr bwMode="auto">
          <a:xfrm>
            <a:off x="6253163" y="1828800"/>
            <a:ext cx="2209800" cy="83820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36" name="Oval 44"/>
          <p:cNvSpPr>
            <a:spLocks noChangeArrowheads="1"/>
          </p:cNvSpPr>
          <p:nvPr/>
        </p:nvSpPr>
        <p:spPr bwMode="auto">
          <a:xfrm>
            <a:off x="166688" y="1841500"/>
            <a:ext cx="2209800" cy="83820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5" grpId="0" animBg="1"/>
      <p:bldP spid="850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8.0.06.31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4854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2984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5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6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2992" name="Oval 48"/>
          <p:cNvSpPr>
            <a:spLocks noChangeArrowheads="1"/>
          </p:cNvSpPr>
          <p:nvPr/>
        </p:nvSpPr>
        <p:spPr bwMode="auto">
          <a:xfrm>
            <a:off x="7080250" y="2547938"/>
            <a:ext cx="1433513" cy="86201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93" name="Oval 49"/>
          <p:cNvSpPr>
            <a:spLocks noChangeArrowheads="1"/>
          </p:cNvSpPr>
          <p:nvPr/>
        </p:nvSpPr>
        <p:spPr bwMode="auto">
          <a:xfrm>
            <a:off x="223838" y="2533650"/>
            <a:ext cx="1381125" cy="86201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2" grpId="0" animBg="1"/>
      <p:bldP spid="829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8.0.06.32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6051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6053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5878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6056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057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058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6061" name="Oval 45"/>
          <p:cNvSpPr>
            <a:spLocks noChangeArrowheads="1"/>
          </p:cNvSpPr>
          <p:nvPr/>
        </p:nvSpPr>
        <p:spPr bwMode="auto">
          <a:xfrm>
            <a:off x="6934200" y="3367088"/>
            <a:ext cx="1785938" cy="6286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062" name="Oval 46"/>
          <p:cNvSpPr>
            <a:spLocks noChangeArrowheads="1"/>
          </p:cNvSpPr>
          <p:nvPr/>
        </p:nvSpPr>
        <p:spPr bwMode="auto">
          <a:xfrm>
            <a:off x="176213" y="3348038"/>
            <a:ext cx="1720850" cy="65722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1277938" y="4044950"/>
            <a:ext cx="6403975" cy="2355850"/>
            <a:chOff x="576" y="2166"/>
            <a:chExt cx="4034" cy="1484"/>
          </a:xfrm>
        </p:grpSpPr>
        <p:sp>
          <p:nvSpPr>
            <p:cNvPr id="86064" name="Line 48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065" name="Line 49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1" grpId="0" animBg="1"/>
      <p:bldP spid="860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8067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8.0.06.33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8097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8098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8099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8100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6902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8104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05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06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8107" name="Oval 43"/>
          <p:cNvSpPr>
            <a:spLocks noChangeArrowheads="1"/>
          </p:cNvSpPr>
          <p:nvPr/>
        </p:nvSpPr>
        <p:spPr bwMode="auto">
          <a:xfrm>
            <a:off x="6934200" y="3733800"/>
            <a:ext cx="1785938" cy="6286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108" name="Oval 44"/>
          <p:cNvSpPr>
            <a:spLocks noChangeArrowheads="1"/>
          </p:cNvSpPr>
          <p:nvPr/>
        </p:nvSpPr>
        <p:spPr bwMode="auto">
          <a:xfrm>
            <a:off x="214313" y="3676650"/>
            <a:ext cx="1720850" cy="65722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8112" name="Group 48"/>
          <p:cNvGrpSpPr>
            <a:grpSpLocks/>
          </p:cNvGrpSpPr>
          <p:nvPr/>
        </p:nvGrpSpPr>
        <p:grpSpPr bwMode="auto">
          <a:xfrm>
            <a:off x="1149350" y="4106863"/>
            <a:ext cx="6403975" cy="2355850"/>
            <a:chOff x="576" y="2166"/>
            <a:chExt cx="4034" cy="1484"/>
          </a:xfrm>
        </p:grpSpPr>
        <p:sp>
          <p:nvSpPr>
            <p:cNvPr id="88113" name="Line 49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7" grpId="0" animBg="1"/>
      <p:bldP spid="8810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8.0.06.34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7926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89128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129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130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136" name="AutoShape 48"/>
          <p:cNvSpPr>
            <a:spLocks noChangeArrowheads="1"/>
          </p:cNvSpPr>
          <p:nvPr/>
        </p:nvSpPr>
        <p:spPr bwMode="auto">
          <a:xfrm>
            <a:off x="38100" y="4403725"/>
            <a:ext cx="179070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auto">
          <a:xfrm>
            <a:off x="7239000" y="4413250"/>
            <a:ext cx="175260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animBg="1"/>
      <p:bldP spid="891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8.0.06.35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2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6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7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8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49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0150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8950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90152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154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57" name="Oval 45"/>
          <p:cNvSpPr>
            <a:spLocks noChangeArrowheads="1"/>
          </p:cNvSpPr>
          <p:nvPr/>
        </p:nvSpPr>
        <p:spPr bwMode="auto">
          <a:xfrm>
            <a:off x="1752600" y="5334000"/>
            <a:ext cx="2362200" cy="66833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91139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8.0.06.36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70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71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72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99CCFF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99CCFF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grpSp>
        <p:nvGrpSpPr>
          <p:cNvPr id="39974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91176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77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78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1180" name="Group 44"/>
          <p:cNvGrpSpPr>
            <a:grpSpLocks/>
          </p:cNvGrpSpPr>
          <p:nvPr/>
        </p:nvGrpSpPr>
        <p:grpSpPr bwMode="auto">
          <a:xfrm>
            <a:off x="1676400" y="2557463"/>
            <a:ext cx="3554413" cy="989012"/>
            <a:chOff x="1106" y="1698"/>
            <a:chExt cx="2239" cy="623"/>
          </a:xfrm>
        </p:grpSpPr>
        <p:sp>
          <p:nvSpPr>
            <p:cNvPr id="91181" name="Rectangle 45"/>
            <p:cNvSpPr>
              <a:spLocks noChangeArrowheads="1"/>
            </p:cNvSpPr>
            <p:nvPr/>
          </p:nvSpPr>
          <p:spPr bwMode="auto">
            <a:xfrm>
              <a:off x="1665" y="1698"/>
              <a:ext cx="1680" cy="408"/>
            </a:xfrm>
            <a:prstGeom prst="rect">
              <a:avLst/>
            </a:prstGeom>
            <a:solidFill>
              <a:srgbClr val="5AF24E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82" name="AutoShape 46"/>
            <p:cNvSpPr>
              <a:spLocks noChangeArrowheads="1"/>
            </p:cNvSpPr>
            <p:nvPr/>
          </p:nvSpPr>
          <p:spPr bwMode="auto">
            <a:xfrm>
              <a:off x="1106" y="1755"/>
              <a:ext cx="501" cy="56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83" name="Text Box 47"/>
            <p:cNvSpPr txBox="1">
              <a:spLocks noChangeArrowheads="1"/>
            </p:cNvSpPr>
            <p:nvPr/>
          </p:nvSpPr>
          <p:spPr bwMode="auto">
            <a:xfrm>
              <a:off x="1845" y="1735"/>
              <a:ext cx="1448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2800" b="1">
                  <a:latin typeface="Times New Roman" charset="0"/>
                  <a:cs typeface="+mn-cs"/>
                </a:rPr>
                <a:t>АБРАХАМ</a:t>
              </a:r>
              <a:endParaRPr lang="en-US" sz="2800" b="1">
                <a:latin typeface="Times New Roman" charset="0"/>
                <a:cs typeface="+mn-cs"/>
              </a:endParaRPr>
            </a:p>
          </p:txBody>
        </p:sp>
      </p:grpSp>
      <p:grpSp>
        <p:nvGrpSpPr>
          <p:cNvPr id="91184" name="Group 48"/>
          <p:cNvGrpSpPr>
            <a:grpSpLocks/>
          </p:cNvGrpSpPr>
          <p:nvPr/>
        </p:nvGrpSpPr>
        <p:grpSpPr bwMode="auto">
          <a:xfrm>
            <a:off x="571500" y="3840163"/>
            <a:ext cx="3108325" cy="1544637"/>
            <a:chOff x="390" y="2639"/>
            <a:chExt cx="1958" cy="973"/>
          </a:xfrm>
        </p:grpSpPr>
        <p:sp>
          <p:nvSpPr>
            <p:cNvPr id="91185" name="AutoShape 49"/>
            <p:cNvSpPr>
              <a:spLocks noChangeArrowheads="1"/>
            </p:cNvSpPr>
            <p:nvPr/>
          </p:nvSpPr>
          <p:spPr bwMode="auto">
            <a:xfrm rot="12240000">
              <a:off x="1382" y="3386"/>
              <a:ext cx="966" cy="226"/>
            </a:xfrm>
            <a:prstGeom prst="rightArrow">
              <a:avLst>
                <a:gd name="adj1" fmla="val 50000"/>
                <a:gd name="adj2" fmla="val 213737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86" name="Rectangle 50"/>
            <p:cNvSpPr>
              <a:spLocks noChangeArrowheads="1"/>
            </p:cNvSpPr>
            <p:nvPr/>
          </p:nvSpPr>
          <p:spPr bwMode="auto">
            <a:xfrm>
              <a:off x="390" y="2639"/>
              <a:ext cx="1680" cy="408"/>
            </a:xfrm>
            <a:prstGeom prst="rect">
              <a:avLst/>
            </a:prstGeom>
            <a:solidFill>
              <a:srgbClr val="FAFD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87" name="Text Box 51"/>
            <p:cNvSpPr txBox="1">
              <a:spLocks noChangeArrowheads="1"/>
            </p:cNvSpPr>
            <p:nvPr/>
          </p:nvSpPr>
          <p:spPr bwMode="auto">
            <a:xfrm>
              <a:off x="464" y="2665"/>
              <a:ext cx="1440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FFFFFF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2800" b="1">
                  <a:solidFill>
                    <a:srgbClr val="000066"/>
                  </a:solidFill>
                  <a:latin typeface="Times New Roman" charset="0"/>
                  <a:cs typeface="+mn-cs"/>
                </a:rPr>
                <a:t>ЭХЛЭЛ</a:t>
              </a:r>
              <a:r>
                <a:rPr lang="en-US" sz="2800" b="1">
                  <a:solidFill>
                    <a:srgbClr val="000066"/>
                  </a:solidFill>
                  <a:latin typeface="Times New Roman" charset="0"/>
                  <a:cs typeface="+mn-cs"/>
                </a:rPr>
                <a:t> 12!!!</a:t>
              </a:r>
            </a:p>
          </p:txBody>
        </p:sp>
      </p:grpSp>
      <p:sp>
        <p:nvSpPr>
          <p:cNvPr id="91188" name="AutoShape 52" descr="Dark vertical"/>
          <p:cNvSpPr>
            <a:spLocks noChangeArrowheads="1"/>
          </p:cNvSpPr>
          <p:nvPr/>
        </p:nvSpPr>
        <p:spPr bwMode="auto">
          <a:xfrm rot="5400000">
            <a:off x="-923925" y="3786188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tx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89" name="AutoShape 53" descr="Light horizontal"/>
          <p:cNvSpPr>
            <a:spLocks noChangeArrowheads="1"/>
          </p:cNvSpPr>
          <p:nvPr/>
        </p:nvSpPr>
        <p:spPr bwMode="auto">
          <a:xfrm rot="16200000" flipH="1">
            <a:off x="3554413" y="1285875"/>
            <a:ext cx="4065588" cy="7113587"/>
          </a:xfrm>
          <a:prstGeom prst="triangle">
            <a:avLst>
              <a:gd name="adj" fmla="val 50000"/>
            </a:avLst>
          </a:prstGeom>
          <a:pattFill prst="ltHorz">
            <a:fgClr>
              <a:srgbClr val="00FF00"/>
            </a:fgClr>
            <a:bgClr>
              <a:srgbClr val="FFFFFF"/>
            </a:bgClr>
          </a:pattFill>
          <a:ln w="57150">
            <a:solidFill>
              <a:srgbClr val="00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 sz="3600">
              <a:latin typeface="Comic Sans MS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8" grpId="0" animBg="1"/>
      <p:bldP spid="9118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6164263"/>
            <a:ext cx="9144000" cy="685800"/>
          </a:xfrm>
          <a:prstGeom prst="rect">
            <a:avLst/>
          </a:prstGeom>
          <a:solidFill>
            <a:srgbClr val="00006A"/>
          </a:solidFill>
          <a:ln w="9525">
            <a:solidFill>
              <a:srgbClr val="0000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7A"/>
              </a:solidFill>
              <a:cs typeface="+mn-cs"/>
            </a:endParaRP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475" b="7784"/>
          <a:stretch>
            <a:fillRect/>
          </a:stretch>
        </p:blipFill>
        <p:spPr>
          <a:xfrm>
            <a:off x="0" y="0"/>
            <a:ext cx="9144000" cy="6172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187700" y="6121400"/>
            <a:ext cx="2832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7A"/>
                    </a:gs>
                    <a:gs pos="100000">
                      <a:srgbClr val="0000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mn-MN" sz="2500" b="1">
                <a:solidFill>
                  <a:srgbClr val="99CCFF"/>
                </a:solidFill>
                <a:latin typeface="Times New Roman" charset="0"/>
                <a:cs typeface="+mn-cs"/>
              </a:rPr>
              <a:t>“Нээлттэй” Библи</a:t>
            </a:r>
            <a:endParaRPr lang="en-US" sz="2500" b="1">
              <a:solidFill>
                <a:srgbClr val="99CCFF"/>
              </a:solidFill>
              <a:latin typeface="Times New Roman" charset="0"/>
              <a:cs typeface="+mn-cs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22860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22860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6038850" y="64690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038850" y="66976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8.0.06.37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 rot="240000">
            <a:off x="2454275" y="4772025"/>
            <a:ext cx="1058863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ХУУЛЬ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 rot="18254599">
            <a:off x="4528344" y="3431382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САЙН МЭДЭЭ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 rot="19276533">
            <a:off x="5322888" y="3914775"/>
            <a:ext cx="98742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ҮЙЛС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 rot="1755647">
            <a:off x="2379663" y="4143375"/>
            <a:ext cx="955675" cy="3635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ТҮҮХ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 rot="3267768">
            <a:off x="2728119" y="3853656"/>
            <a:ext cx="2032000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ЯРУУ НАЙРАГ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 rot="20643327">
            <a:off x="5432425" y="4338638"/>
            <a:ext cx="1839913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ЗАХИДЛУУД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 rot="5246759">
            <a:off x="3892550" y="3348038"/>
            <a:ext cx="1169987" cy="3635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00FF00"/>
                </a:solidFill>
                <a:latin typeface="Times New Roman" charset="0"/>
                <a:cs typeface="+mn-cs"/>
              </a:rPr>
              <a:t>ЗӨНЧИД</a:t>
            </a:r>
            <a:endParaRPr lang="en-US" b="1">
              <a:solidFill>
                <a:srgbClr val="00FF00"/>
              </a:solidFill>
              <a:latin typeface="Times New Roman" charset="0"/>
              <a:cs typeface="+mn-cs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5432425" y="4875213"/>
            <a:ext cx="1349375" cy="363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b="1">
                <a:solidFill>
                  <a:srgbClr val="FF0000"/>
                </a:solidFill>
                <a:latin typeface="Times New Roman" charset="0"/>
                <a:cs typeface="+mn-cs"/>
              </a:rPr>
              <a:t>ИЛЧЛЭЛТ</a:t>
            </a:r>
            <a:endParaRPr lang="en-US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3832225" y="317500"/>
            <a:ext cx="1120775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1600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жил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3814763" y="666750"/>
            <a:ext cx="1290637" cy="363538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+mn-cs"/>
              </a:rPr>
              <a:t>40 </a:t>
            </a:r>
            <a:r>
              <a:rPr lang="mn-MN" b="1">
                <a:solidFill>
                  <a:srgbClr val="FFFF00"/>
                </a:solidFill>
                <a:latin typeface="Times New Roman" charset="0"/>
                <a:cs typeface="+mn-cs"/>
              </a:rPr>
              <a:t>зохиолч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3670300" y="968375"/>
            <a:ext cx="1435100" cy="3333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1600" b="1">
                <a:solidFill>
                  <a:srgbClr val="FFFF00"/>
                </a:solidFill>
                <a:latin typeface="Times New Roman" charset="0"/>
                <a:cs typeface="+mn-cs"/>
              </a:rPr>
              <a:t>ГОЛ СЭДЭВ</a:t>
            </a:r>
            <a:r>
              <a:rPr lang="en-US" sz="1600" b="1">
                <a:solidFill>
                  <a:srgbClr val="FFFF00"/>
                </a:solidFill>
                <a:latin typeface="Times New Roman" charset="0"/>
                <a:cs typeface="+mn-cs"/>
              </a:rPr>
              <a:t>:</a:t>
            </a:r>
          </a:p>
        </p:txBody>
      </p:sp>
      <p:sp>
        <p:nvSpPr>
          <p:cNvPr id="92182" name="Rectangle 22"/>
          <p:cNvSpPr>
            <a:spLocks noChangeArrowheads="1"/>
          </p:cNvSpPr>
          <p:nvPr/>
        </p:nvSpPr>
        <p:spPr bwMode="auto">
          <a:xfrm>
            <a:off x="3436938" y="1179513"/>
            <a:ext cx="2049462" cy="39370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Бурханы Алдар</a:t>
            </a:r>
            <a:endParaRPr lang="en-US" sz="20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6656388" y="709613"/>
            <a:ext cx="18986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ШИНЭ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415925" y="700088"/>
            <a:ext cx="2216150" cy="9429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ХУУЧИН</a:t>
            </a:r>
            <a:r>
              <a:rPr lang="ja-JP" altLang="en-US" sz="28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mn-MN" sz="28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 algn="ctr">
              <a:defRPr/>
            </a:pPr>
            <a:r>
              <a:rPr lang="mn-MN" sz="2800" b="1">
                <a:solidFill>
                  <a:srgbClr val="FFFF00"/>
                </a:solidFill>
                <a:latin typeface="Times New Roman" charset="0"/>
                <a:cs typeface="+mn-cs"/>
              </a:rPr>
              <a:t>Гэрээ</a:t>
            </a:r>
            <a:endParaRPr lang="en-US" sz="28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6311900" y="2017713"/>
            <a:ext cx="17795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 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312738" y="2030413"/>
            <a:ext cx="1627187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НОМ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396875" y="2716213"/>
            <a:ext cx="1030288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Еврей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8" name="Rectangle 28"/>
          <p:cNvSpPr>
            <a:spLocks noChangeArrowheads="1"/>
          </p:cNvSpPr>
          <p:nvPr/>
        </p:nvSpPr>
        <p:spPr bwMode="auto">
          <a:xfrm>
            <a:off x="7392988" y="2716213"/>
            <a:ext cx="855662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Грек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7302500" y="3435350"/>
            <a:ext cx="1190625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Ерөөл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 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Хууль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/</a:t>
            </a:r>
            <a:endParaRPr lang="en-US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7100888" y="3838575"/>
            <a:ext cx="1433512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Биелэлт</a:t>
            </a:r>
            <a:endParaRPr lang="en-US" sz="360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381000" y="3733800"/>
            <a:ext cx="1428750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Амлалт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</a:p>
        </p:txBody>
      </p:sp>
      <p:sp>
        <p:nvSpPr>
          <p:cNvPr id="92193" name="Rectangle 33"/>
          <p:cNvSpPr>
            <a:spLocks noChangeArrowheads="1"/>
          </p:cNvSpPr>
          <p:nvPr/>
        </p:nvSpPr>
        <p:spPr bwMode="auto">
          <a:xfrm>
            <a:off x="171450" y="4419600"/>
            <a:ext cx="1123950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7777163" y="4438650"/>
            <a:ext cx="1138237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5" name="Rectangle 35"/>
          <p:cNvSpPr>
            <a:spLocks noChangeArrowheads="1"/>
          </p:cNvSpPr>
          <p:nvPr/>
        </p:nvSpPr>
        <p:spPr bwMode="auto">
          <a:xfrm>
            <a:off x="-85725" y="5113338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Өнгөрсөнд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6" name="Rectangle 36"/>
          <p:cNvSpPr>
            <a:spLocks noChangeArrowheads="1"/>
          </p:cNvSpPr>
          <p:nvPr/>
        </p:nvSpPr>
        <p:spPr bwMode="auto">
          <a:xfrm>
            <a:off x="7278688" y="5113338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Өнө мөнх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</a:t>
            </a: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Ирээдүйд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7" name="Rectangle 37"/>
          <p:cNvSpPr>
            <a:spLocks noChangeArrowheads="1"/>
          </p:cNvSpPr>
          <p:nvPr/>
        </p:nvSpPr>
        <p:spPr bwMode="auto">
          <a:xfrm>
            <a:off x="1939925" y="5422900"/>
            <a:ext cx="1984375" cy="4540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Бичил дуран</a:t>
            </a:r>
            <a:endParaRPr lang="en-US" sz="24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92198" name="Rectangle 3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+mn-cs"/>
              </a:rPr>
              <a:t>2 </a:t>
            </a: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Дуран</a:t>
            </a:r>
            <a:endParaRPr lang="en-US" sz="2000" b="1" u="sng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+mn-cs"/>
              </a:rPr>
              <a:t>1 </a:t>
            </a:r>
            <a:r>
              <a:rPr lang="mn-MN" sz="2000" b="1">
                <a:solidFill>
                  <a:srgbClr val="FFFF00"/>
                </a:solidFill>
                <a:latin typeface="Times New Roman" charset="0"/>
                <a:cs typeface="+mn-cs"/>
              </a:rPr>
              <a:t>Бичил дуран</a:t>
            </a:r>
            <a:endParaRPr lang="en-US" sz="2000" b="1" u="sng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grpSp>
        <p:nvGrpSpPr>
          <p:cNvPr id="40998" name="Group 39"/>
          <p:cNvGrpSpPr>
            <a:grpSpLocks/>
          </p:cNvGrpSpPr>
          <p:nvPr/>
        </p:nvGrpSpPr>
        <p:grpSpPr bwMode="auto">
          <a:xfrm>
            <a:off x="5511800" y="568325"/>
            <a:ext cx="703263" cy="958850"/>
            <a:chOff x="2464" y="201"/>
            <a:chExt cx="443" cy="604"/>
          </a:xfrm>
        </p:grpSpPr>
        <p:sp>
          <p:nvSpPr>
            <p:cNvPr id="92200" name="Rectangle 4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01" name="Rectangle 4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02" name="Rectangle 4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204" name="Oval 44"/>
          <p:cNvSpPr>
            <a:spLocks noChangeArrowheads="1"/>
          </p:cNvSpPr>
          <p:nvPr/>
        </p:nvSpPr>
        <p:spPr bwMode="auto">
          <a:xfrm>
            <a:off x="4038600" y="5391150"/>
            <a:ext cx="2362200" cy="103346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3680" r="3572" b="2779"/>
          <a:stretch>
            <a:fillRect/>
          </a:stretch>
        </p:blipFill>
        <p:spPr>
          <a:xfrm>
            <a:off x="4495800" y="1630363"/>
            <a:ext cx="4191000" cy="2978150"/>
          </a:xfrm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228600" y="64770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228600" y="67056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8.0.06.38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228600" y="62357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228600" y="4699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228600" y="6985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228600" y="2286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1994" name="Group 17"/>
          <p:cNvGrpSpPr>
            <a:grpSpLocks/>
          </p:cNvGrpSpPr>
          <p:nvPr/>
        </p:nvGrpSpPr>
        <p:grpSpPr bwMode="auto">
          <a:xfrm>
            <a:off x="762000" y="1066800"/>
            <a:ext cx="7467600" cy="4694238"/>
            <a:chOff x="480" y="672"/>
            <a:chExt cx="4704" cy="2957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543" y="2254"/>
              <a:ext cx="1521" cy="9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6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mn-MN" sz="3200" b="1">
                  <a:solidFill>
                    <a:schemeClr val="accent1"/>
                  </a:solidFill>
                  <a:latin typeface="Times New Roman" charset="0"/>
                  <a:cs typeface="+mn-cs"/>
                </a:rPr>
                <a:t>БҮЛГҮҮД</a:t>
              </a:r>
              <a:r>
                <a:rPr lang="en-US" sz="3200" b="1">
                  <a:solidFill>
                    <a:schemeClr val="accent1"/>
                  </a:solidFill>
                  <a:latin typeface="Times New Roman" charset="0"/>
                  <a:cs typeface="+mn-cs"/>
                </a:rPr>
                <a:t> 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accent1"/>
                  </a:solidFill>
                  <a:latin typeface="Times New Roman" charset="0"/>
                  <a:cs typeface="+mn-cs"/>
                </a:rPr>
                <a:t>         </a:t>
              </a:r>
              <a:r>
                <a:rPr lang="mn-MN" sz="3200" b="1">
                  <a:solidFill>
                    <a:schemeClr val="accent1"/>
                  </a:solidFill>
                  <a:latin typeface="Times New Roman" charset="0"/>
                  <a:cs typeface="+mn-cs"/>
                </a:rPr>
                <a:t>ба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mn-MN" sz="3200" b="1">
                  <a:solidFill>
                    <a:schemeClr val="accent1"/>
                  </a:solidFill>
                  <a:latin typeface="Times New Roman" charset="0"/>
                  <a:cs typeface="+mn-cs"/>
                </a:rPr>
                <a:t>ХЭСГҮҮД</a:t>
              </a:r>
              <a:endParaRPr lang="en-US" sz="3200" b="1">
                <a:solidFill>
                  <a:schemeClr val="accent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538" y="672"/>
              <a:ext cx="4070" cy="13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6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ja-JP" altLang="en-US" sz="7200" b="1">
                  <a:solidFill>
                    <a:schemeClr val="accent1"/>
                  </a:solidFill>
                  <a:latin typeface="Arial"/>
                  <a:cs typeface="+mn-cs"/>
                </a:rPr>
                <a:t>“</a:t>
              </a:r>
              <a:r>
                <a:rPr lang="mn-MN" sz="7200" b="1">
                  <a:solidFill>
                    <a:schemeClr val="accent1"/>
                  </a:solidFill>
                  <a:latin typeface="Times New Roman" charset="0"/>
                  <a:cs typeface="+mn-cs"/>
                </a:rPr>
                <a:t>НЭЭЛТТЭЙ</a:t>
              </a:r>
              <a:r>
                <a:rPr lang="ja-JP" altLang="en-US" sz="7200" b="1">
                  <a:solidFill>
                    <a:schemeClr val="accent1"/>
                  </a:solidFill>
                  <a:latin typeface="Arial"/>
                  <a:cs typeface="+mn-cs"/>
                </a:rPr>
                <a:t>”</a:t>
              </a:r>
              <a:endParaRPr lang="en-US" sz="7200" b="1">
                <a:solidFill>
                  <a:schemeClr val="accent1"/>
                </a:solidFill>
                <a:latin typeface="Times New Roman" charset="0"/>
                <a:cs typeface="+mn-cs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mn-MN" sz="7200" b="1">
                  <a:solidFill>
                    <a:schemeClr val="accent1"/>
                  </a:solidFill>
                  <a:latin typeface="Times New Roman" charset="0"/>
                  <a:cs typeface="+mn-cs"/>
                </a:rPr>
                <a:t>БИБЛИ</a:t>
              </a:r>
              <a:endParaRPr lang="en-US" sz="7200" b="1">
                <a:solidFill>
                  <a:schemeClr val="accent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480" y="3264"/>
              <a:ext cx="4704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3080412" algn="ctr" rotWithShape="0">
                <a:srgbClr val="00006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chemeClr val="accent1"/>
                  </a:solidFill>
                  <a:latin typeface="Times New Roman" charset="0"/>
                  <a:cs typeface="+mn-cs"/>
                </a:rPr>
                <a:t>Цэгцтэй</a:t>
              </a:r>
              <a:r>
                <a:rPr lang="en-US" sz="3200" b="1" i="1">
                  <a:solidFill>
                    <a:schemeClr val="accent1"/>
                  </a:solidFill>
                  <a:latin typeface="Times New Roman" charset="0"/>
                  <a:cs typeface="+mn-cs"/>
                </a:rPr>
                <a:t>...</a:t>
              </a:r>
              <a:r>
                <a:rPr lang="mn-MN" sz="3200" b="1" i="1">
                  <a:solidFill>
                    <a:schemeClr val="accent1"/>
                  </a:solidFill>
                  <a:latin typeface="Times New Roman" charset="0"/>
                  <a:cs typeface="+mn-cs"/>
                </a:rPr>
                <a:t>Өрнөлттэй</a:t>
              </a:r>
              <a:r>
                <a:rPr lang="en-US" sz="3200" b="1" i="1">
                  <a:solidFill>
                    <a:schemeClr val="accent1"/>
                  </a:solidFill>
                  <a:latin typeface="Times New Roman" charset="0"/>
                  <a:cs typeface="+mn-cs"/>
                </a:rPr>
                <a:t>...</a:t>
              </a:r>
              <a:r>
                <a:rPr lang="mn-MN" sz="3200" b="1" i="1">
                  <a:solidFill>
                    <a:schemeClr val="accent1"/>
                  </a:solidFill>
                  <a:latin typeface="Times New Roman" charset="0"/>
                  <a:cs typeface="+mn-cs"/>
                </a:rPr>
                <a:t> Цаг хязгааргүй</a:t>
              </a:r>
              <a:r>
                <a:rPr lang="en-US" sz="3200" b="1" i="1">
                  <a:solidFill>
                    <a:schemeClr val="accent1"/>
                  </a:solidFill>
                  <a:latin typeface="Times New Roman" charset="0"/>
                  <a:cs typeface="+mn-cs"/>
                </a:rPr>
                <a:t>        </a:t>
              </a:r>
            </a:p>
          </p:txBody>
        </p:sp>
      </p:grpSp>
      <p:sp>
        <p:nvSpPr>
          <p:cNvPr id="93199" name="Text Box 15"/>
          <p:cNvSpPr txBox="1">
            <a:spLocks noChangeArrowheads="1"/>
          </p:cNvSpPr>
          <p:nvPr/>
        </p:nvSpPr>
        <p:spPr bwMode="auto">
          <a:xfrm rot="-1328662">
            <a:off x="198438" y="1981200"/>
            <a:ext cx="8945562" cy="17843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81034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6000" b="1">
                <a:solidFill>
                  <a:srgbClr val="FF3333"/>
                </a:solidFill>
                <a:latin typeface="Times New Roman" charset="0"/>
                <a:cs typeface="+mn-cs"/>
              </a:rPr>
              <a:t>ТАНЫ БИБЛИ</a:t>
            </a:r>
            <a:r>
              <a:rPr lang="en-US" sz="6000" b="1">
                <a:solidFill>
                  <a:srgbClr val="FF3333"/>
                </a:solidFill>
                <a:latin typeface="Times New Roman" charset="0"/>
                <a:cs typeface="+mn-cs"/>
              </a:rPr>
              <a:t>…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  <a:defRPr/>
            </a:pPr>
            <a:r>
              <a:rPr lang="mn-MN" sz="6000" b="1">
                <a:solidFill>
                  <a:srgbClr val="FF3333"/>
                </a:solidFill>
                <a:latin typeface="Times New Roman" charset="0"/>
                <a:cs typeface="+mn-cs"/>
              </a:rPr>
              <a:t>СУДЛАГДСАН</a:t>
            </a:r>
            <a:r>
              <a:rPr lang="en-US" sz="6000" b="1">
                <a:solidFill>
                  <a:srgbClr val="FF3333"/>
                </a:solidFill>
                <a:latin typeface="Times New Roman" charset="0"/>
                <a:cs typeface="+mn-cs"/>
              </a:rPr>
              <a:t>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5"/>
          <p:cNvGrpSpPr>
            <a:grpSpLocks/>
          </p:cNvGrpSpPr>
          <p:nvPr/>
        </p:nvGrpSpPr>
        <p:grpSpPr bwMode="auto">
          <a:xfrm>
            <a:off x="836613" y="739775"/>
            <a:ext cx="7704137" cy="5511800"/>
            <a:chOff x="460" y="457"/>
            <a:chExt cx="4853" cy="3472"/>
          </a:xfrm>
        </p:grpSpPr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"/>
            <a:stretch>
              <a:fillRect/>
            </a:stretch>
          </p:blipFill>
          <p:spPr bwMode="auto">
            <a:xfrm>
              <a:off x="589" y="457"/>
              <a:ext cx="4724" cy="3463"/>
            </a:xfrm>
            <a:prstGeom prst="rect">
              <a:avLst/>
            </a:prstGeom>
            <a:noFill/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0161" dir="1106097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4"/>
            <a:stretch>
              <a:fillRect/>
            </a:stretch>
          </p:blipFill>
          <p:spPr bwMode="auto">
            <a:xfrm>
              <a:off x="467" y="457"/>
              <a:ext cx="4846" cy="3472"/>
            </a:xfrm>
            <a:prstGeom prst="rect">
              <a:avLst/>
            </a:prstGeom>
            <a:noFill/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0161" dir="1106097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460" y="457"/>
              <a:ext cx="4853" cy="3472"/>
            </a:xfrm>
            <a:prstGeom prst="rect">
              <a:avLst/>
            </a:prstGeom>
            <a:solidFill>
              <a:srgbClr val="080808">
                <a:alpha val="50000"/>
              </a:srgbClr>
            </a:solidFill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8.0.06.03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6149" name="WordArt 14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7239000" cy="56515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ea typeface="Times New Roman"/>
                <a:cs typeface="Times New Roman"/>
              </a:rPr>
              <a:t>Одоо...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ea typeface="Times New Roman"/>
                <a:cs typeface="Times New Roman"/>
              </a:rPr>
              <a:t>Нарийвчлан Судалцгаая!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3680" r="3572" b="2779"/>
          <a:stretch>
            <a:fillRect/>
          </a:stretch>
        </p:blipFill>
        <p:spPr>
          <a:xfrm>
            <a:off x="4495800" y="1630363"/>
            <a:ext cx="4191000" cy="2978150"/>
          </a:xfrm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228600" y="64770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228600" y="67056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8.0.06.39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228600" y="62357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228600" y="4699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228600" y="6985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228600" y="2286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3018" name="Group 11"/>
          <p:cNvGrpSpPr>
            <a:grpSpLocks/>
          </p:cNvGrpSpPr>
          <p:nvPr/>
        </p:nvGrpSpPr>
        <p:grpSpPr bwMode="auto">
          <a:xfrm>
            <a:off x="762000" y="1066800"/>
            <a:ext cx="7467600" cy="4694238"/>
            <a:chOff x="480" y="672"/>
            <a:chExt cx="4704" cy="2957"/>
          </a:xfrm>
        </p:grpSpPr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543" y="2254"/>
              <a:ext cx="1521" cy="9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6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БҮЛГҮҮД</a:t>
              </a:r>
              <a:r>
                <a:rPr lang="en-US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 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         </a:t>
              </a: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ба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mn-MN" sz="3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ХЭСГҮҮД</a:t>
              </a:r>
              <a:endParaRPr lang="en-US" sz="3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538" y="672"/>
              <a:ext cx="4070" cy="13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6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ja-JP" altLang="en-US" sz="7200" b="1">
                  <a:solidFill>
                    <a:srgbClr val="FFFF00"/>
                  </a:solidFill>
                  <a:latin typeface="Arial"/>
                  <a:cs typeface="+mn-cs"/>
                </a:rPr>
                <a:t>“</a:t>
              </a:r>
              <a:r>
                <a:rPr lang="mn-MN" sz="7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НЭЭЛТТЭЙ</a:t>
              </a:r>
              <a:r>
                <a:rPr lang="ja-JP" altLang="en-US" sz="7200" b="1">
                  <a:solidFill>
                    <a:srgbClr val="FFFF00"/>
                  </a:solidFill>
                  <a:latin typeface="Arial"/>
                  <a:cs typeface="+mn-cs"/>
                </a:rPr>
                <a:t>”</a:t>
              </a:r>
              <a:endParaRPr lang="en-US" sz="7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mn-MN" sz="7200" b="1">
                  <a:solidFill>
                    <a:srgbClr val="FFFF00"/>
                  </a:solidFill>
                  <a:latin typeface="Times New Roman" charset="0"/>
                  <a:cs typeface="+mn-cs"/>
                </a:rPr>
                <a:t>БИБЛИ</a:t>
              </a:r>
              <a:endParaRPr lang="en-US" sz="7200" b="1">
                <a:solidFill>
                  <a:srgbClr val="FFFF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94222" name="Text Box 14"/>
            <p:cNvSpPr txBox="1">
              <a:spLocks noChangeArrowheads="1"/>
            </p:cNvSpPr>
            <p:nvPr/>
          </p:nvSpPr>
          <p:spPr bwMode="auto">
            <a:xfrm>
              <a:off x="480" y="3264"/>
              <a:ext cx="4704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3080412" algn="ctr" rotWithShape="0">
                <a:srgbClr val="00006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mn-MN" sz="3200" b="1" i="1">
                  <a:solidFill>
                    <a:srgbClr val="FFFF00"/>
                  </a:solidFill>
                  <a:latin typeface="Times New Roman" charset="0"/>
                  <a:cs typeface="+mn-cs"/>
                </a:rPr>
                <a:t>Цэгцтэй</a:t>
              </a:r>
              <a:r>
                <a:rPr lang="en-US" sz="3200" b="1" i="1">
                  <a:solidFill>
                    <a:srgbClr val="FFFF00"/>
                  </a:solidFill>
                  <a:latin typeface="Times New Roman" charset="0"/>
                  <a:cs typeface="+mn-cs"/>
                </a:rPr>
                <a:t>...</a:t>
              </a:r>
              <a:r>
                <a:rPr lang="mn-MN" sz="3200" b="1" i="1">
                  <a:solidFill>
                    <a:srgbClr val="FFFF00"/>
                  </a:solidFill>
                  <a:latin typeface="Times New Roman" charset="0"/>
                  <a:cs typeface="+mn-cs"/>
                </a:rPr>
                <a:t>Өрнөлттэй</a:t>
              </a:r>
              <a:r>
                <a:rPr lang="en-US" sz="3200" b="1" i="1">
                  <a:solidFill>
                    <a:srgbClr val="FFFF00"/>
                  </a:solidFill>
                  <a:latin typeface="Times New Roman" charset="0"/>
                  <a:cs typeface="+mn-cs"/>
                </a:rPr>
                <a:t>...</a:t>
              </a:r>
              <a:r>
                <a:rPr lang="mn-MN" sz="3200" b="1" i="1">
                  <a:solidFill>
                    <a:srgbClr val="FFFF00"/>
                  </a:solidFill>
                  <a:latin typeface="Times New Roman" charset="0"/>
                  <a:cs typeface="+mn-cs"/>
                </a:rPr>
                <a:t> Цаг хязгааргүй</a:t>
              </a:r>
              <a:r>
                <a:rPr lang="en-US" sz="3200" b="1" i="1">
                  <a:solidFill>
                    <a:srgbClr val="FFFF00"/>
                  </a:solidFill>
                  <a:latin typeface="Times New Roman" charset="0"/>
                  <a:cs typeface="+mn-cs"/>
                </a:rPr>
                <a:t>        </a:t>
              </a:r>
            </a:p>
          </p:txBody>
        </p:sp>
      </p:grpSp>
      <p:sp>
        <p:nvSpPr>
          <p:cNvPr id="94225" name="Oval 17"/>
          <p:cNvSpPr>
            <a:spLocks noChangeArrowheads="1"/>
          </p:cNvSpPr>
          <p:nvPr/>
        </p:nvSpPr>
        <p:spPr bwMode="auto">
          <a:xfrm>
            <a:off x="457200" y="4981575"/>
            <a:ext cx="8001000" cy="990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8914" r="8665" b="6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12" name="WordArt 288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7"/>
                    </a:schemeClr>
                  </a:outerShdw>
                </a:effectLst>
                <a:latin typeface="Times New Roman"/>
                <a:ea typeface="Times New Roman"/>
                <a:cs typeface="Times New Roman"/>
              </a:rPr>
              <a:t>Бурханы Алдар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blurRad="63500" dist="107763" dir="2700000" algn="ctr" rotWithShape="0">
                  <a:schemeClr val="tx1">
                    <a:alpha val="74997"/>
                  </a:scheme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8113" name="Picture 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14" name="Text Box 290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78117" name="Rectangle 293"/>
          <p:cNvSpPr>
            <a:spLocks noChangeArrowheads="1"/>
          </p:cNvSpPr>
          <p:nvPr/>
        </p:nvSpPr>
        <p:spPr bwMode="auto">
          <a:xfrm>
            <a:off x="7596188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8.0.06.40</a:t>
            </a:r>
          </a:p>
        </p:txBody>
      </p:sp>
      <p:sp>
        <p:nvSpPr>
          <p:cNvPr id="78118" name="Text Box 294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2000" b="1" i="1">
                  <a:solidFill>
                    <a:srgbClr val="FAFD00"/>
                  </a:solidFill>
                  <a:latin typeface="Times" charset="0"/>
                  <a:ea typeface="Gulim" charset="0"/>
                  <a:cs typeface="Gulim" charset="0"/>
                </a:rPr>
                <a:t>A Presentation of The Bible</a:t>
              </a:r>
              <a:r>
                <a:rPr lang="en-US" altLang="ko-KR" sz="2000" b="1" i="1">
                  <a:solidFill>
                    <a:srgbClr val="FAFD00"/>
                  </a:solidFill>
                  <a:latin typeface="Times New Roman"/>
                  <a:ea typeface="Gulim" charset="0"/>
                  <a:cs typeface="Gulim" charset="0"/>
                </a:rPr>
                <a:t>…</a:t>
              </a:r>
              <a:r>
                <a:rPr lang="en-US" altLang="ko-KR" sz="2000" b="1" i="1">
                  <a:solidFill>
                    <a:srgbClr val="FAFD00"/>
                  </a:solidFill>
                  <a:latin typeface="Times" charset="0"/>
                  <a:ea typeface="Gulim" charset="0"/>
                  <a:cs typeface="Gulim" charset="0"/>
                </a:rPr>
                <a:t>Basically Ministries International Inc.                Fort Worth, Texas</a:t>
              </a:r>
              <a:endParaRPr lang="en-US" altLang="ko-KR" b="1">
                <a:solidFill>
                  <a:srgbClr val="FAFD00"/>
                </a:solidFill>
                <a:latin typeface="Times" charset="0"/>
                <a:ea typeface="Gulim" charset="0"/>
                <a:cs typeface="Gulim" charset="0"/>
              </a:endParaRPr>
            </a:p>
          </p:txBody>
        </p:sp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>
                  <a:solidFill>
                    <a:srgbClr val="FFFB0C"/>
                  </a:solidFill>
                  <a:latin typeface="Times" charset="0"/>
                  <a:ea typeface="Gulim" charset="0"/>
                  <a:cs typeface="Gulim" charset="0"/>
                </a:rPr>
                <a:t>www.biblebasically.com</a:t>
              </a:r>
            </a:p>
          </p:txBody>
        </p:sp>
      </p:grpSp>
      <p:sp>
        <p:nvSpPr>
          <p:cNvPr id="45059" name="WordArt 7"/>
          <p:cNvSpPr>
            <a:spLocks noChangeArrowheads="1" noChangeShapeType="1" noTextEdit="1"/>
          </p:cNvSpPr>
          <p:nvPr/>
        </p:nvSpPr>
        <p:spPr bwMode="auto">
          <a:xfrm rot="410814">
            <a:off x="-754063" y="373063"/>
            <a:ext cx="8985251" cy="4795837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12319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Times New Roman"/>
                <a:ea typeface="Times New Roman"/>
                <a:cs typeface="Times New Roman"/>
              </a:rPr>
              <a:t>Библи...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Times New Roman"/>
                <a:ea typeface="Times New Roman"/>
                <a:cs typeface="Times New Roman"/>
              </a:rPr>
              <a:t>  Үндсэндээ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80000" scaled="1"/>
              </a:gra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597775" y="6527800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8.0.06.41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82600" y="654526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Times New Roman" charset="0"/>
                <a:cs typeface="+mn-cs"/>
              </a:rPr>
              <a:t>©2004 TBBMI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-66675" y="14288"/>
            <a:ext cx="9310688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7597775" y="6527800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8.0.06.42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82600" y="654526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Times New Roman" charset="0"/>
                <a:cs typeface="+mn-cs"/>
              </a:rPr>
              <a:t>©2004 TBBMI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2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3680" r="3572" b="2779"/>
          <a:stretch>
            <a:fillRect/>
          </a:stretch>
        </p:blipFill>
        <p:spPr>
          <a:xfrm>
            <a:off x="4495800" y="1630363"/>
            <a:ext cx="4191000" cy="2978150"/>
          </a:xfrm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54075" y="1066800"/>
            <a:ext cx="6461125" cy="21748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7200" b="1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mn-MN" sz="7200" b="1">
                <a:solidFill>
                  <a:srgbClr val="FFFF00"/>
                </a:solidFill>
                <a:latin typeface="Times New Roman" charset="0"/>
                <a:cs typeface="+mn-cs"/>
              </a:rPr>
              <a:t>НЭЭЛТТЭЙ</a:t>
            </a:r>
            <a:r>
              <a:rPr lang="ja-JP" altLang="en-US" sz="7200" b="1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endParaRPr lang="en-US" sz="7200" b="1">
              <a:solidFill>
                <a:srgbClr val="FFFF00"/>
              </a:solidFill>
              <a:latin typeface="Times New Roman" charset="0"/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mn-MN" sz="7200" b="1">
                <a:solidFill>
                  <a:srgbClr val="FFFF00"/>
                </a:solidFill>
                <a:latin typeface="Times New Roman" charset="0"/>
                <a:cs typeface="+mn-cs"/>
              </a:rPr>
              <a:t>БИБЛИ</a:t>
            </a:r>
            <a:endParaRPr lang="en-US" sz="7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62013" y="3578225"/>
            <a:ext cx="2414587" cy="14541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mn-MN" sz="3200" b="1">
                <a:solidFill>
                  <a:srgbClr val="66FFFF"/>
                </a:solidFill>
                <a:latin typeface="Times New Roman" charset="0"/>
                <a:cs typeface="+mn-cs"/>
              </a:rPr>
              <a:t>БҮЛГҮҮД</a:t>
            </a:r>
            <a:r>
              <a:rPr lang="en-US" sz="3200" b="1">
                <a:solidFill>
                  <a:srgbClr val="66FFFF"/>
                </a:solidFill>
                <a:latin typeface="Times New Roman" charset="0"/>
                <a:cs typeface="+mn-cs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66FFFF"/>
                </a:solidFill>
                <a:latin typeface="Times New Roman" charset="0"/>
                <a:cs typeface="+mn-cs"/>
              </a:rPr>
              <a:t>         </a:t>
            </a:r>
            <a:r>
              <a:rPr lang="mn-MN" sz="3200" b="1">
                <a:solidFill>
                  <a:srgbClr val="66FFFF"/>
                </a:solidFill>
                <a:latin typeface="Times New Roman" charset="0"/>
                <a:cs typeface="+mn-cs"/>
              </a:rPr>
              <a:t>ба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mn-MN" sz="3200" b="1">
                <a:solidFill>
                  <a:srgbClr val="66FFFF"/>
                </a:solidFill>
                <a:latin typeface="Times New Roman" charset="0"/>
                <a:cs typeface="+mn-cs"/>
              </a:rPr>
              <a:t>ХЭСГҮҮД</a:t>
            </a:r>
            <a:endParaRPr lang="en-US" sz="3200" b="1">
              <a:solidFill>
                <a:srgbClr val="66FFFF"/>
              </a:solidFill>
              <a:latin typeface="Times New Roman" charset="0"/>
              <a:cs typeface="+mn-cs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0" y="5181600"/>
            <a:ext cx="7467600" cy="57943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21ED11"/>
                </a:solidFill>
                <a:latin typeface="Times New Roman" charset="0"/>
                <a:cs typeface="+mn-cs"/>
              </a:rPr>
              <a:t>Цэгцтэй</a:t>
            </a:r>
            <a:r>
              <a:rPr lang="en-US" sz="3200" b="1" i="1">
                <a:solidFill>
                  <a:srgbClr val="21ED11"/>
                </a:solidFill>
                <a:latin typeface="Times New Roman" charset="0"/>
                <a:cs typeface="+mn-cs"/>
              </a:rPr>
              <a:t>...</a:t>
            </a:r>
            <a:r>
              <a:rPr lang="mn-MN" sz="3200" b="1" i="1">
                <a:solidFill>
                  <a:srgbClr val="21ED11"/>
                </a:solidFill>
                <a:latin typeface="Times New Roman" charset="0"/>
                <a:cs typeface="+mn-cs"/>
              </a:rPr>
              <a:t>Өрнөлттэй</a:t>
            </a:r>
            <a:r>
              <a:rPr lang="en-US" sz="3200" b="1" i="1">
                <a:solidFill>
                  <a:srgbClr val="21ED11"/>
                </a:solidFill>
                <a:latin typeface="Times New Roman" charset="0"/>
                <a:cs typeface="+mn-cs"/>
              </a:rPr>
              <a:t>...</a:t>
            </a:r>
            <a:r>
              <a:rPr lang="mn-MN" sz="3200" b="1" i="1">
                <a:solidFill>
                  <a:srgbClr val="21ED11"/>
                </a:solidFill>
                <a:latin typeface="Times New Roman" charset="0"/>
                <a:cs typeface="+mn-cs"/>
              </a:rPr>
              <a:t> Цаг хязгааргүй</a:t>
            </a:r>
            <a:r>
              <a:rPr lang="en-US" sz="3200" b="1" i="1">
                <a:solidFill>
                  <a:srgbClr val="21ED11"/>
                </a:solidFill>
                <a:latin typeface="Times New Roman" charset="0"/>
                <a:cs typeface="+mn-cs"/>
              </a:rPr>
              <a:t>        </a:t>
            </a:r>
            <a:endParaRPr lang="en-US" sz="3200" b="1" i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600" y="64770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28600" y="67056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8.0.06.04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28600" y="6235700"/>
            <a:ext cx="862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  <p:bldP spid="82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30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442" name="Rectangle 15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12444" name="Picture 15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651"/>
              <a:ext cx="4115" cy="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445" name="Rectangle 157"/>
            <p:cNvSpPr>
              <a:spLocks noChangeArrowheads="1"/>
            </p:cNvSpPr>
            <p:nvPr/>
          </p:nvSpPr>
          <p:spPr bwMode="auto">
            <a:xfrm>
              <a:off x="2818" y="3512"/>
              <a:ext cx="1369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47" name="Oval 159"/>
            <p:cNvSpPr>
              <a:spLocks noChangeArrowheads="1"/>
            </p:cNvSpPr>
            <p:nvPr/>
          </p:nvSpPr>
          <p:spPr bwMode="auto">
            <a:xfrm>
              <a:off x="3168" y="639"/>
              <a:ext cx="296" cy="3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48" name="Rectangle 160"/>
            <p:cNvSpPr>
              <a:spLocks noChangeArrowheads="1"/>
            </p:cNvSpPr>
            <p:nvPr/>
          </p:nvSpPr>
          <p:spPr bwMode="auto">
            <a:xfrm>
              <a:off x="3773" y="849"/>
              <a:ext cx="75" cy="42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49" name="Rectangle 161"/>
            <p:cNvSpPr>
              <a:spLocks noChangeArrowheads="1"/>
            </p:cNvSpPr>
            <p:nvPr/>
          </p:nvSpPr>
          <p:spPr bwMode="auto">
            <a:xfrm>
              <a:off x="3682" y="911"/>
              <a:ext cx="264" cy="9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0" name="Line 162"/>
            <p:cNvSpPr>
              <a:spLocks noChangeShapeType="1"/>
            </p:cNvSpPr>
            <p:nvPr/>
          </p:nvSpPr>
          <p:spPr bwMode="auto">
            <a:xfrm>
              <a:off x="602" y="765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1" name="Line 163"/>
            <p:cNvSpPr>
              <a:spLocks noChangeShapeType="1"/>
            </p:cNvSpPr>
            <p:nvPr/>
          </p:nvSpPr>
          <p:spPr bwMode="auto">
            <a:xfrm>
              <a:off x="2169" y="545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2" name="Line 164"/>
            <p:cNvSpPr>
              <a:spLocks noChangeShapeType="1"/>
            </p:cNvSpPr>
            <p:nvPr/>
          </p:nvSpPr>
          <p:spPr bwMode="auto">
            <a:xfrm>
              <a:off x="2177" y="974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3" name="Rectangle 165"/>
            <p:cNvSpPr>
              <a:spLocks noChangeArrowheads="1"/>
            </p:cNvSpPr>
            <p:nvPr/>
          </p:nvSpPr>
          <p:spPr bwMode="auto">
            <a:xfrm>
              <a:off x="2360" y="658"/>
              <a:ext cx="106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2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ГОЛ СЭДЭВ:</a:t>
              </a:r>
              <a:endParaRPr lang="en-US" sz="1200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454" name="Line 166"/>
            <p:cNvSpPr>
              <a:spLocks noChangeShapeType="1"/>
            </p:cNvSpPr>
            <p:nvPr/>
          </p:nvSpPr>
          <p:spPr bwMode="auto">
            <a:xfrm>
              <a:off x="4171" y="760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5" name="Line 167"/>
            <p:cNvSpPr>
              <a:spLocks noChangeShapeType="1"/>
            </p:cNvSpPr>
            <p:nvPr/>
          </p:nvSpPr>
          <p:spPr bwMode="auto">
            <a:xfrm>
              <a:off x="345" y="1278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6" name="Line 168"/>
            <p:cNvSpPr>
              <a:spLocks noChangeShapeType="1"/>
            </p:cNvSpPr>
            <p:nvPr/>
          </p:nvSpPr>
          <p:spPr bwMode="auto">
            <a:xfrm>
              <a:off x="4286" y="1277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7" name="Line 169"/>
            <p:cNvSpPr>
              <a:spLocks noChangeShapeType="1"/>
            </p:cNvSpPr>
            <p:nvPr/>
          </p:nvSpPr>
          <p:spPr bwMode="auto">
            <a:xfrm>
              <a:off x="287" y="1629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8" name="Line 170"/>
            <p:cNvSpPr>
              <a:spLocks noChangeShapeType="1"/>
            </p:cNvSpPr>
            <p:nvPr/>
          </p:nvSpPr>
          <p:spPr bwMode="auto">
            <a:xfrm>
              <a:off x="4325" y="1630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9" name="Line 171"/>
            <p:cNvSpPr>
              <a:spLocks noChangeShapeType="1"/>
            </p:cNvSpPr>
            <p:nvPr/>
          </p:nvSpPr>
          <p:spPr bwMode="auto">
            <a:xfrm>
              <a:off x="130" y="2156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60" name="Line 172"/>
            <p:cNvSpPr>
              <a:spLocks noChangeShapeType="1"/>
            </p:cNvSpPr>
            <p:nvPr/>
          </p:nvSpPr>
          <p:spPr bwMode="auto">
            <a:xfrm>
              <a:off x="4364" y="2165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61" name="Line 173"/>
            <p:cNvSpPr>
              <a:spLocks noChangeShapeType="1"/>
            </p:cNvSpPr>
            <p:nvPr/>
          </p:nvSpPr>
          <p:spPr bwMode="auto">
            <a:xfrm>
              <a:off x="423" y="3609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62" name="Line 174"/>
            <p:cNvSpPr>
              <a:spLocks noChangeShapeType="1"/>
            </p:cNvSpPr>
            <p:nvPr/>
          </p:nvSpPr>
          <p:spPr bwMode="auto">
            <a:xfrm>
              <a:off x="4393" y="3619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63" name="Line 175"/>
            <p:cNvSpPr>
              <a:spLocks noChangeShapeType="1"/>
            </p:cNvSpPr>
            <p:nvPr/>
          </p:nvSpPr>
          <p:spPr bwMode="auto">
            <a:xfrm>
              <a:off x="1401" y="3795"/>
              <a:ext cx="101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64" name="Rectangle 176"/>
            <p:cNvSpPr>
              <a:spLocks noChangeArrowheads="1"/>
            </p:cNvSpPr>
            <p:nvPr/>
          </p:nvSpPr>
          <p:spPr bwMode="auto">
            <a:xfrm>
              <a:off x="221" y="61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В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ХГ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65" name="Rectangle 177"/>
            <p:cNvSpPr>
              <a:spLocks noChangeArrowheads="1"/>
            </p:cNvSpPr>
            <p:nvPr/>
          </p:nvSpPr>
          <p:spPr bwMode="auto">
            <a:xfrm>
              <a:off x="3809" y="614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В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ШГ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66" name="Rectangle 178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A</a:t>
              </a:r>
            </a:p>
          </p:txBody>
        </p:sp>
        <p:sp>
          <p:nvSpPr>
            <p:cNvPr id="12467" name="Rectangle 179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Б</a:t>
              </a:r>
              <a:endParaRPr lang="en-US" sz="1400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468" name="Rectangle 180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Г</a:t>
              </a:r>
              <a:endParaRPr lang="en-US" sz="1400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469" name="Rectangle 181"/>
            <p:cNvSpPr>
              <a:spLocks noChangeArrowheads="1"/>
            </p:cNvSpPr>
            <p:nvPr/>
          </p:nvSpPr>
          <p:spPr bwMode="auto">
            <a:xfrm>
              <a:off x="24" y="1098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Д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ХГ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0" name="Rectangle 182"/>
            <p:cNvSpPr>
              <a:spLocks noChangeArrowheads="1"/>
            </p:cNvSpPr>
            <p:nvPr/>
          </p:nvSpPr>
          <p:spPr bwMode="auto">
            <a:xfrm>
              <a:off x="3954" y="111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Д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ШГ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1" name="Rectangle 183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Е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ШГ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2" name="Rectangle 184"/>
            <p:cNvSpPr>
              <a:spLocks noChangeArrowheads="1"/>
            </p:cNvSpPr>
            <p:nvPr/>
          </p:nvSpPr>
          <p:spPr bwMode="auto">
            <a:xfrm>
              <a:off x="4128" y="2007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Ё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ШГ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3" name="Rectangle 185"/>
            <p:cNvSpPr>
              <a:spLocks noChangeArrowheads="1"/>
            </p:cNvSpPr>
            <p:nvPr/>
          </p:nvSpPr>
          <p:spPr bwMode="auto">
            <a:xfrm>
              <a:off x="32" y="1458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Е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ХГ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4" name="Rectangle 186"/>
            <p:cNvSpPr>
              <a:spLocks noChangeArrowheads="1"/>
            </p:cNvSpPr>
            <p:nvPr/>
          </p:nvSpPr>
          <p:spPr bwMode="auto">
            <a:xfrm>
              <a:off x="58" y="3445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Ж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ХГ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5" name="Rectangle 187"/>
            <p:cNvSpPr>
              <a:spLocks noChangeArrowheads="1"/>
            </p:cNvSpPr>
            <p:nvPr/>
          </p:nvSpPr>
          <p:spPr bwMode="auto">
            <a:xfrm>
              <a:off x="4341" y="3460"/>
              <a:ext cx="557" cy="1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Ж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ШГ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6" name="Rectangle 188"/>
            <p:cNvSpPr>
              <a:spLocks noChangeArrowheads="1"/>
            </p:cNvSpPr>
            <p:nvPr/>
          </p:nvSpPr>
          <p:spPr bwMode="auto">
            <a:xfrm>
              <a:off x="1176" y="3642"/>
              <a:ext cx="45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З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ХГ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477" name="Rectangle 189"/>
            <p:cNvSpPr>
              <a:spLocks noChangeArrowheads="1"/>
            </p:cNvSpPr>
            <p:nvPr/>
          </p:nvSpPr>
          <p:spPr bwMode="auto">
            <a:xfrm>
              <a:off x="2831" y="3607"/>
              <a:ext cx="215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И</a:t>
              </a:r>
              <a:endParaRPr lang="en-US" sz="1400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478" name="Rectangle 190"/>
            <p:cNvSpPr>
              <a:spLocks noChangeArrowheads="1"/>
            </p:cNvSpPr>
            <p:nvPr/>
          </p:nvSpPr>
          <p:spPr bwMode="auto">
            <a:xfrm>
              <a:off x="1853" y="3969"/>
              <a:ext cx="176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 </a:t>
              </a:r>
              <a:r>
                <a:rPr lang="ja-JP" altLang="en-US" sz="2400" b="1">
                  <a:solidFill>
                    <a:schemeClr val="bg2"/>
                  </a:solidFill>
                  <a:latin typeface="Arial"/>
                  <a:cs typeface="+mn-cs"/>
                </a:rPr>
                <a:t>“</a:t>
              </a:r>
              <a:r>
                <a:rPr lang="mn-MN" sz="2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Нээлттэй</a:t>
              </a:r>
              <a:r>
                <a:rPr lang="ja-JP" altLang="en-US" sz="2400" b="1">
                  <a:solidFill>
                    <a:schemeClr val="bg2"/>
                  </a:solidFill>
                  <a:latin typeface="Arial"/>
                  <a:cs typeface="+mn-cs"/>
                </a:rPr>
                <a:t>”</a:t>
              </a:r>
              <a:r>
                <a:rPr lang="en-US" sz="2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 </a:t>
              </a:r>
              <a:r>
                <a:rPr lang="mn-MN" sz="2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Библи</a:t>
              </a:r>
              <a:endParaRPr lang="en-US" sz="2400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479" name="Rectangle 191"/>
            <p:cNvSpPr>
              <a:spLocks noChangeArrowheads="1"/>
            </p:cNvSpPr>
            <p:nvPr/>
          </p:nvSpPr>
          <p:spPr bwMode="auto">
            <a:xfrm>
              <a:off x="1209" y="2828"/>
              <a:ext cx="3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1</a:t>
              </a:r>
            </a:p>
          </p:txBody>
        </p:sp>
        <p:sp>
          <p:nvSpPr>
            <p:cNvPr id="12480" name="Rectangle 192"/>
            <p:cNvSpPr>
              <a:spLocks noChangeArrowheads="1"/>
            </p:cNvSpPr>
            <p:nvPr/>
          </p:nvSpPr>
          <p:spPr bwMode="auto">
            <a:xfrm>
              <a:off x="1461" y="2252"/>
              <a:ext cx="3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latin typeface="Times New Roman" charset="0"/>
                  <a:cs typeface="+mn-cs"/>
                </a:rPr>
                <a:t>2</a:t>
              </a:r>
            </a:p>
          </p:txBody>
        </p:sp>
        <p:sp>
          <p:nvSpPr>
            <p:cNvPr id="12481" name="Rectangle 193"/>
            <p:cNvSpPr>
              <a:spLocks noChangeArrowheads="1"/>
            </p:cNvSpPr>
            <p:nvPr/>
          </p:nvSpPr>
          <p:spPr bwMode="auto">
            <a:xfrm>
              <a:off x="1905" y="1804"/>
              <a:ext cx="3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latin typeface="Times New Roman" charset="0"/>
                  <a:cs typeface="+mn-cs"/>
                </a:rPr>
                <a:t>3</a:t>
              </a:r>
            </a:p>
          </p:txBody>
        </p:sp>
        <p:sp>
          <p:nvSpPr>
            <p:cNvPr id="12482" name="Rectangle 194"/>
            <p:cNvSpPr>
              <a:spLocks noChangeArrowheads="1"/>
            </p:cNvSpPr>
            <p:nvPr/>
          </p:nvSpPr>
          <p:spPr bwMode="auto">
            <a:xfrm>
              <a:off x="2755" y="1574"/>
              <a:ext cx="3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latin typeface="Times New Roman" charset="0"/>
                  <a:cs typeface="+mn-cs"/>
                </a:rPr>
                <a:t>4</a:t>
              </a:r>
            </a:p>
          </p:txBody>
        </p:sp>
        <p:sp>
          <p:nvSpPr>
            <p:cNvPr id="12483" name="Rectangle 195"/>
            <p:cNvSpPr>
              <a:spLocks noChangeArrowheads="1"/>
            </p:cNvSpPr>
            <p:nvPr/>
          </p:nvSpPr>
          <p:spPr bwMode="auto">
            <a:xfrm>
              <a:off x="3388" y="1773"/>
              <a:ext cx="3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latin typeface="Times New Roman" charset="0"/>
                  <a:cs typeface="+mn-cs"/>
                </a:rPr>
                <a:t>5</a:t>
              </a:r>
            </a:p>
          </p:txBody>
        </p:sp>
        <p:sp>
          <p:nvSpPr>
            <p:cNvPr id="12484" name="Rectangle 196"/>
            <p:cNvSpPr>
              <a:spLocks noChangeArrowheads="1"/>
            </p:cNvSpPr>
            <p:nvPr/>
          </p:nvSpPr>
          <p:spPr bwMode="auto">
            <a:xfrm>
              <a:off x="3756" y="2062"/>
              <a:ext cx="3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latin typeface="Times New Roman" charset="0"/>
                  <a:cs typeface="+mn-cs"/>
                </a:rPr>
                <a:t>6</a:t>
              </a:r>
            </a:p>
          </p:txBody>
        </p:sp>
        <p:sp>
          <p:nvSpPr>
            <p:cNvPr id="12485" name="Rectangle 197"/>
            <p:cNvSpPr>
              <a:spLocks noChangeArrowheads="1"/>
            </p:cNvSpPr>
            <p:nvPr/>
          </p:nvSpPr>
          <p:spPr bwMode="auto">
            <a:xfrm>
              <a:off x="4066" y="2450"/>
              <a:ext cx="3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latin typeface="Times New Roman" charset="0"/>
                  <a:cs typeface="+mn-cs"/>
                </a:rPr>
                <a:t>7</a:t>
              </a:r>
            </a:p>
          </p:txBody>
        </p:sp>
        <p:sp>
          <p:nvSpPr>
            <p:cNvPr id="12486" name="Line 198"/>
            <p:cNvSpPr>
              <a:spLocks noChangeShapeType="1"/>
            </p:cNvSpPr>
            <p:nvPr/>
          </p:nvSpPr>
          <p:spPr bwMode="auto">
            <a:xfrm>
              <a:off x="1337" y="3134"/>
              <a:ext cx="920" cy="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87" name="Line 199"/>
            <p:cNvSpPr>
              <a:spLocks noChangeShapeType="1"/>
            </p:cNvSpPr>
            <p:nvPr/>
          </p:nvSpPr>
          <p:spPr bwMode="auto">
            <a:xfrm>
              <a:off x="1503" y="2627"/>
              <a:ext cx="852" cy="3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88" name="Line 200"/>
            <p:cNvSpPr>
              <a:spLocks noChangeShapeType="1"/>
            </p:cNvSpPr>
            <p:nvPr/>
          </p:nvSpPr>
          <p:spPr bwMode="auto">
            <a:xfrm>
              <a:off x="1883" y="2139"/>
              <a:ext cx="638" cy="7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89" name="Line 201"/>
            <p:cNvSpPr>
              <a:spLocks noChangeShapeType="1"/>
            </p:cNvSpPr>
            <p:nvPr/>
          </p:nvSpPr>
          <p:spPr bwMode="auto">
            <a:xfrm>
              <a:off x="2517" y="1905"/>
              <a:ext cx="248" cy="10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0" name="Line 202"/>
            <p:cNvSpPr>
              <a:spLocks noChangeShapeType="1"/>
            </p:cNvSpPr>
            <p:nvPr/>
          </p:nvSpPr>
          <p:spPr bwMode="auto">
            <a:xfrm flipH="1">
              <a:off x="3075" y="2119"/>
              <a:ext cx="527" cy="6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1" name="Line 203"/>
            <p:cNvSpPr>
              <a:spLocks noChangeShapeType="1"/>
            </p:cNvSpPr>
            <p:nvPr/>
          </p:nvSpPr>
          <p:spPr bwMode="auto">
            <a:xfrm flipH="1">
              <a:off x="3231" y="2373"/>
              <a:ext cx="712" cy="5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2" name="Line 204"/>
            <p:cNvSpPr>
              <a:spLocks noChangeShapeType="1"/>
            </p:cNvSpPr>
            <p:nvPr/>
          </p:nvSpPr>
          <p:spPr bwMode="auto">
            <a:xfrm flipV="1">
              <a:off x="3288" y="2843"/>
              <a:ext cx="1008" cy="2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3" name="Line 205"/>
            <p:cNvSpPr>
              <a:spLocks noChangeShapeType="1"/>
            </p:cNvSpPr>
            <p:nvPr/>
          </p:nvSpPr>
          <p:spPr bwMode="auto">
            <a:xfrm flipV="1">
              <a:off x="3395" y="3218"/>
              <a:ext cx="899" cy="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4" name="Freeform 206"/>
            <p:cNvSpPr>
              <a:spLocks/>
            </p:cNvSpPr>
            <p:nvPr/>
          </p:nvSpPr>
          <p:spPr bwMode="auto">
            <a:xfrm>
              <a:off x="796" y="3236"/>
              <a:ext cx="97" cy="89"/>
            </a:xfrm>
            <a:custGeom>
              <a:avLst/>
              <a:gdLst>
                <a:gd name="T0" fmla="*/ 8 w 97"/>
                <a:gd name="T1" fmla="*/ 24 h 89"/>
                <a:gd name="T2" fmla="*/ 16 w 97"/>
                <a:gd name="T3" fmla="*/ 24 h 89"/>
                <a:gd name="T4" fmla="*/ 24 w 97"/>
                <a:gd name="T5" fmla="*/ 24 h 89"/>
                <a:gd name="T6" fmla="*/ 36 w 97"/>
                <a:gd name="T7" fmla="*/ 28 h 89"/>
                <a:gd name="T8" fmla="*/ 44 w 97"/>
                <a:gd name="T9" fmla="*/ 28 h 89"/>
                <a:gd name="T10" fmla="*/ 52 w 97"/>
                <a:gd name="T11" fmla="*/ 28 h 89"/>
                <a:gd name="T12" fmla="*/ 52 w 97"/>
                <a:gd name="T13" fmla="*/ 36 h 89"/>
                <a:gd name="T14" fmla="*/ 60 w 97"/>
                <a:gd name="T15" fmla="*/ 44 h 89"/>
                <a:gd name="T16" fmla="*/ 68 w 97"/>
                <a:gd name="T17" fmla="*/ 48 h 89"/>
                <a:gd name="T18" fmla="*/ 72 w 97"/>
                <a:gd name="T19" fmla="*/ 40 h 89"/>
                <a:gd name="T20" fmla="*/ 72 w 97"/>
                <a:gd name="T21" fmla="*/ 32 h 89"/>
                <a:gd name="T22" fmla="*/ 80 w 97"/>
                <a:gd name="T23" fmla="*/ 24 h 89"/>
                <a:gd name="T24" fmla="*/ 88 w 97"/>
                <a:gd name="T25" fmla="*/ 24 h 89"/>
                <a:gd name="T26" fmla="*/ 88 w 97"/>
                <a:gd name="T27" fmla="*/ 32 h 89"/>
                <a:gd name="T28" fmla="*/ 96 w 97"/>
                <a:gd name="T29" fmla="*/ 36 h 89"/>
                <a:gd name="T30" fmla="*/ 92 w 97"/>
                <a:gd name="T31" fmla="*/ 44 h 89"/>
                <a:gd name="T32" fmla="*/ 84 w 97"/>
                <a:gd name="T33" fmla="*/ 48 h 89"/>
                <a:gd name="T34" fmla="*/ 76 w 97"/>
                <a:gd name="T35" fmla="*/ 40 h 89"/>
                <a:gd name="T36" fmla="*/ 72 w 97"/>
                <a:gd name="T37" fmla="*/ 32 h 89"/>
                <a:gd name="T38" fmla="*/ 72 w 97"/>
                <a:gd name="T39" fmla="*/ 24 h 89"/>
                <a:gd name="T40" fmla="*/ 72 w 97"/>
                <a:gd name="T41" fmla="*/ 16 h 89"/>
                <a:gd name="T42" fmla="*/ 72 w 97"/>
                <a:gd name="T43" fmla="*/ 8 h 89"/>
                <a:gd name="T44" fmla="*/ 72 w 97"/>
                <a:gd name="T45" fmla="*/ 0 h 89"/>
                <a:gd name="T46" fmla="*/ 60 w 97"/>
                <a:gd name="T47" fmla="*/ 12 h 89"/>
                <a:gd name="T48" fmla="*/ 44 w 97"/>
                <a:gd name="T49" fmla="*/ 32 h 89"/>
                <a:gd name="T50" fmla="*/ 36 w 97"/>
                <a:gd name="T51" fmla="*/ 40 h 89"/>
                <a:gd name="T52" fmla="*/ 28 w 97"/>
                <a:gd name="T53" fmla="*/ 48 h 89"/>
                <a:gd name="T54" fmla="*/ 20 w 97"/>
                <a:gd name="T55" fmla="*/ 48 h 89"/>
                <a:gd name="T56" fmla="*/ 16 w 97"/>
                <a:gd name="T57" fmla="*/ 40 h 89"/>
                <a:gd name="T58" fmla="*/ 16 w 97"/>
                <a:gd name="T59" fmla="*/ 32 h 89"/>
                <a:gd name="T60" fmla="*/ 20 w 97"/>
                <a:gd name="T61" fmla="*/ 24 h 89"/>
                <a:gd name="T62" fmla="*/ 24 w 97"/>
                <a:gd name="T63" fmla="*/ 16 h 89"/>
                <a:gd name="T64" fmla="*/ 20 w 97"/>
                <a:gd name="T65" fmla="*/ 24 h 89"/>
                <a:gd name="T66" fmla="*/ 12 w 97"/>
                <a:gd name="T67" fmla="*/ 32 h 89"/>
                <a:gd name="T68" fmla="*/ 12 w 97"/>
                <a:gd name="T69" fmla="*/ 24 h 89"/>
                <a:gd name="T70" fmla="*/ 20 w 97"/>
                <a:gd name="T71" fmla="*/ 24 h 89"/>
                <a:gd name="T72" fmla="*/ 8 w 97"/>
                <a:gd name="T73" fmla="*/ 32 h 89"/>
                <a:gd name="T74" fmla="*/ 0 w 97"/>
                <a:gd name="T75" fmla="*/ 36 h 89"/>
                <a:gd name="T76" fmla="*/ 0 w 97"/>
                <a:gd name="T77" fmla="*/ 28 h 89"/>
                <a:gd name="T78" fmla="*/ 4 w 97"/>
                <a:gd name="T79" fmla="*/ 20 h 89"/>
                <a:gd name="T80" fmla="*/ 12 w 97"/>
                <a:gd name="T81" fmla="*/ 16 h 89"/>
                <a:gd name="T82" fmla="*/ 4 w 97"/>
                <a:gd name="T83" fmla="*/ 20 h 89"/>
                <a:gd name="T84" fmla="*/ 20 w 97"/>
                <a:gd name="T8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89">
                  <a:moveTo>
                    <a:pt x="8" y="24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2" y="44"/>
                  </a:lnTo>
                  <a:lnTo>
                    <a:pt x="84" y="48"/>
                  </a:lnTo>
                  <a:lnTo>
                    <a:pt x="76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44" y="32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4" y="20"/>
                  </a:lnTo>
                  <a:lnTo>
                    <a:pt x="20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5" name="Rectangle 207"/>
            <p:cNvSpPr>
              <a:spLocks noChangeArrowheads="1"/>
            </p:cNvSpPr>
            <p:nvPr/>
          </p:nvSpPr>
          <p:spPr bwMode="auto">
            <a:xfrm>
              <a:off x="4490" y="3036"/>
              <a:ext cx="3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2"/>
                  </a:solidFill>
                  <a:latin typeface="Times New Roman" charset="0"/>
                  <a:cs typeface="+mn-cs"/>
                </a:rPr>
                <a:t>8</a:t>
              </a:r>
            </a:p>
          </p:txBody>
        </p:sp>
        <p:sp>
          <p:nvSpPr>
            <p:cNvPr id="12497" name="Rectangle 209"/>
            <p:cNvSpPr>
              <a:spLocks noChangeArrowheads="1"/>
            </p:cNvSpPr>
            <p:nvPr/>
          </p:nvSpPr>
          <p:spPr bwMode="auto">
            <a:xfrm>
              <a:off x="4815" y="1878"/>
              <a:ext cx="18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chemeClr val="bg2"/>
                  </a:solidFill>
                  <a:latin typeface="Times New Roman" charset="0"/>
                  <a:cs typeface="+mn-cs"/>
                </a:rPr>
                <a:t>/</a:t>
              </a:r>
            </a:p>
          </p:txBody>
        </p:sp>
        <p:sp>
          <p:nvSpPr>
            <p:cNvPr id="12499" name="Rectangle 211"/>
            <p:cNvSpPr>
              <a:spLocks noChangeArrowheads="1"/>
            </p:cNvSpPr>
            <p:nvPr/>
          </p:nvSpPr>
          <p:spPr bwMode="auto">
            <a:xfrm>
              <a:off x="600" y="536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“</a:t>
              </a:r>
              <a:r>
                <a:rPr lang="en-US" b="1">
                  <a:solidFill>
                    <a:schemeClr val="bg2"/>
                  </a:solidFill>
                  <a:latin typeface="Times New Roman" charset="0"/>
                  <a:cs typeface="+mn-cs"/>
                </a:rPr>
                <a:t>       </a:t>
              </a: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”</a:t>
              </a:r>
              <a:endParaRPr lang="en-US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500" name="Rectangle 212"/>
            <p:cNvSpPr>
              <a:spLocks noChangeArrowheads="1"/>
            </p:cNvSpPr>
            <p:nvPr/>
          </p:nvSpPr>
          <p:spPr bwMode="auto">
            <a:xfrm>
              <a:off x="4172" y="516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“</a:t>
              </a:r>
              <a:r>
                <a:rPr lang="en-US" b="1">
                  <a:solidFill>
                    <a:schemeClr val="bg2"/>
                  </a:solidFill>
                  <a:latin typeface="Times New Roman" charset="0"/>
                  <a:cs typeface="+mn-cs"/>
                </a:rPr>
                <a:t>       </a:t>
              </a: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”</a:t>
              </a:r>
              <a:endParaRPr lang="en-US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501" name="Rectangle 213"/>
            <p:cNvSpPr>
              <a:spLocks noChangeArrowheads="1"/>
            </p:cNvSpPr>
            <p:nvPr/>
          </p:nvSpPr>
          <p:spPr bwMode="auto">
            <a:xfrm>
              <a:off x="382" y="1050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“</a:t>
              </a:r>
              <a:r>
                <a:rPr lang="en-US" b="1">
                  <a:solidFill>
                    <a:schemeClr val="bg2"/>
                  </a:solidFill>
                  <a:latin typeface="Times New Roman" charset="0"/>
                  <a:cs typeface="+mn-cs"/>
                </a:rPr>
                <a:t>       </a:t>
              </a: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”</a:t>
              </a:r>
              <a:endParaRPr lang="en-US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502" name="Rectangle 214"/>
            <p:cNvSpPr>
              <a:spLocks noChangeArrowheads="1"/>
            </p:cNvSpPr>
            <p:nvPr/>
          </p:nvSpPr>
          <p:spPr bwMode="auto">
            <a:xfrm>
              <a:off x="4330" y="1041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“</a:t>
              </a:r>
              <a:r>
                <a:rPr lang="en-US" b="1">
                  <a:solidFill>
                    <a:schemeClr val="bg2"/>
                  </a:solidFill>
                  <a:latin typeface="Times New Roman" charset="0"/>
                  <a:cs typeface="+mn-cs"/>
                </a:rPr>
                <a:t>       </a:t>
              </a:r>
              <a:r>
                <a:rPr lang="ja-JP" altLang="en-US" b="1">
                  <a:solidFill>
                    <a:schemeClr val="bg2"/>
                  </a:solidFill>
                  <a:latin typeface="Arial"/>
                  <a:cs typeface="+mn-cs"/>
                </a:rPr>
                <a:t>”</a:t>
              </a:r>
              <a:endParaRPr lang="en-US" b="1">
                <a:solidFill>
                  <a:schemeClr val="bg2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2503" name="Oval 215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4" name="Oval 216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5" name="Oval 217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6" name="Oval 218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7" name="Line 219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8" name="Line 220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9" name="Line 221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0" name="Line 222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1" name="Line 223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2" name="Line 224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3" name="Rectangle 225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4" name="Rectangle 226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5" name="Rectangle 227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6" name="Oval 228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7" name="Arc 229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8" name="Arc 230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9" name="Arc 231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20" name="Oval 232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21" name="Arc 233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22" name="Oval 234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272" name="Group 235"/>
            <p:cNvGrpSpPr>
              <a:grpSpLocks/>
            </p:cNvGrpSpPr>
            <p:nvPr/>
          </p:nvGrpSpPr>
          <p:grpSpPr bwMode="auto">
            <a:xfrm>
              <a:off x="4652" y="3084"/>
              <a:ext cx="954" cy="180"/>
              <a:chOff x="4652" y="3084"/>
              <a:chExt cx="954" cy="180"/>
            </a:xfrm>
          </p:grpSpPr>
          <p:sp>
            <p:nvSpPr>
              <p:cNvPr id="12524" name="Oval 236"/>
              <p:cNvSpPr>
                <a:spLocks noChangeArrowheads="1"/>
              </p:cNvSpPr>
              <p:nvPr/>
            </p:nvSpPr>
            <p:spPr bwMode="auto">
              <a:xfrm>
                <a:off x="5555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25" name="Oval 237"/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26" name="Oval 238"/>
              <p:cNvSpPr>
                <a:spLocks noChangeArrowheads="1"/>
              </p:cNvSpPr>
              <p:nvPr/>
            </p:nvSpPr>
            <p:spPr bwMode="auto">
              <a:xfrm>
                <a:off x="5030" y="3110"/>
                <a:ext cx="31" cy="127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27" name="Oval 239"/>
              <p:cNvSpPr>
                <a:spLocks noChangeArrowheads="1"/>
              </p:cNvSpPr>
              <p:nvPr/>
            </p:nvSpPr>
            <p:spPr bwMode="auto">
              <a:xfrm>
                <a:off x="4805" y="3155"/>
                <a:ext cx="11" cy="37"/>
              </a:xfrm>
              <a:prstGeom prst="ellipse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 flipH="1">
                <a:off x="5282" y="3264"/>
                <a:ext cx="29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 flipH="1">
                <a:off x="5283" y="3084"/>
                <a:ext cx="29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5054" y="3241"/>
                <a:ext cx="20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5054" y="3106"/>
                <a:ext cx="20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4813" y="3196"/>
                <a:ext cx="20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4813" y="3151"/>
                <a:ext cx="20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4" name="Rectangle 246"/>
              <p:cNvSpPr>
                <a:spLocks noChangeArrowheads="1"/>
              </p:cNvSpPr>
              <p:nvPr/>
            </p:nvSpPr>
            <p:spPr bwMode="auto">
              <a:xfrm>
                <a:off x="5286" y="3086"/>
                <a:ext cx="288" cy="176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5" name="Rectangle 247"/>
              <p:cNvSpPr>
                <a:spLocks noChangeArrowheads="1"/>
              </p:cNvSpPr>
              <p:nvPr/>
            </p:nvSpPr>
            <p:spPr bwMode="auto">
              <a:xfrm>
                <a:off x="5043" y="3110"/>
                <a:ext cx="219" cy="129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6" name="Rectangle 248"/>
              <p:cNvSpPr>
                <a:spLocks noChangeArrowheads="1"/>
              </p:cNvSpPr>
              <p:nvPr/>
            </p:nvSpPr>
            <p:spPr bwMode="auto">
              <a:xfrm>
                <a:off x="4814" y="3151"/>
                <a:ext cx="212" cy="47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5000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7" name="Oval 249"/>
              <p:cNvSpPr>
                <a:spLocks noChangeArrowheads="1"/>
              </p:cNvSpPr>
              <p:nvPr/>
            </p:nvSpPr>
            <p:spPr bwMode="auto">
              <a:xfrm>
                <a:off x="5566" y="3101"/>
                <a:ext cx="34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8" name="Arc 250"/>
              <p:cNvSpPr>
                <a:spLocks/>
              </p:cNvSpPr>
              <p:nvPr/>
            </p:nvSpPr>
            <p:spPr bwMode="auto">
              <a:xfrm rot="300000">
                <a:off x="4652" y="3182"/>
                <a:ext cx="111" cy="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7"/>
                  <a:gd name="T1" fmla="*/ 0 h 21600"/>
                  <a:gd name="T2" fmla="*/ 21597 w 21597"/>
                  <a:gd name="T3" fmla="*/ 21290 h 21600"/>
                  <a:gd name="T4" fmla="*/ 0 w 21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39" name="Arc 251"/>
              <p:cNvSpPr>
                <a:spLocks/>
              </p:cNvSpPr>
              <p:nvPr/>
            </p:nvSpPr>
            <p:spPr bwMode="auto">
              <a:xfrm rot="10380000">
                <a:off x="4660" y="3102"/>
                <a:ext cx="115" cy="60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599 h 21599"/>
                  <a:gd name="T2" fmla="*/ 21412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40" name="Arc 252"/>
              <p:cNvSpPr>
                <a:spLocks/>
              </p:cNvSpPr>
              <p:nvPr/>
            </p:nvSpPr>
            <p:spPr bwMode="auto">
              <a:xfrm>
                <a:off x="4761" y="3117"/>
                <a:ext cx="23" cy="60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47"/>
                  <a:gd name="T1" fmla="*/ 21 h 21600"/>
                  <a:gd name="T2" fmla="*/ 22547 w 22547"/>
                  <a:gd name="T3" fmla="*/ 21229 h 21600"/>
                  <a:gd name="T4" fmla="*/ 951 w 2254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47" h="21600" fill="none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</a:path>
                  <a:path w="22547" h="21600" stroke="0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41" name="Oval 253"/>
              <p:cNvSpPr>
                <a:spLocks noChangeArrowheads="1"/>
              </p:cNvSpPr>
              <p:nvPr/>
            </p:nvSpPr>
            <p:spPr bwMode="auto">
              <a:xfrm>
                <a:off x="4754" y="3135"/>
                <a:ext cx="20" cy="7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42" name="Arc 254"/>
              <p:cNvSpPr>
                <a:spLocks/>
              </p:cNvSpPr>
              <p:nvPr/>
            </p:nvSpPr>
            <p:spPr bwMode="auto">
              <a:xfrm rot="10800000">
                <a:off x="4761" y="3180"/>
                <a:ext cx="27" cy="57"/>
              </a:xfrm>
              <a:custGeom>
                <a:avLst/>
                <a:gdLst>
                  <a:gd name="G0" fmla="+- 21596 0 0"/>
                  <a:gd name="G1" fmla="+- 21585 0 0"/>
                  <a:gd name="G2" fmla="+- 21600 0 0"/>
                  <a:gd name="T0" fmla="*/ 0 w 21596"/>
                  <a:gd name="T1" fmla="*/ 21217 h 21585"/>
                  <a:gd name="T2" fmla="*/ 20818 w 21596"/>
                  <a:gd name="T3" fmla="*/ 0 h 21585"/>
                  <a:gd name="T4" fmla="*/ 21596 w 21596"/>
                  <a:gd name="T5" fmla="*/ 21585 h 2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5" fill="none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</a:path>
                  <a:path w="21596" h="21585" stroke="0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  <a:lnTo>
                      <a:pt x="21596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43" name="Oval 255"/>
              <p:cNvSpPr>
                <a:spLocks noChangeArrowheads="1"/>
              </p:cNvSpPr>
              <p:nvPr/>
            </p:nvSpPr>
            <p:spPr bwMode="auto">
              <a:xfrm>
                <a:off x="4763" y="3161"/>
                <a:ext cx="2" cy="2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544" name="Freeform 256"/>
            <p:cNvSpPr>
              <a:spLocks/>
            </p:cNvSpPr>
            <p:nvPr/>
          </p:nvSpPr>
          <p:spPr bwMode="auto">
            <a:xfrm>
              <a:off x="3300" y="892"/>
              <a:ext cx="373" cy="859"/>
            </a:xfrm>
            <a:custGeom>
              <a:avLst/>
              <a:gdLst>
                <a:gd name="T0" fmla="*/ 186 w 373"/>
                <a:gd name="T1" fmla="*/ 26 h 859"/>
                <a:gd name="T2" fmla="*/ 174 w 373"/>
                <a:gd name="T3" fmla="*/ 56 h 859"/>
                <a:gd name="T4" fmla="*/ 160 w 373"/>
                <a:gd name="T5" fmla="*/ 86 h 859"/>
                <a:gd name="T6" fmla="*/ 146 w 373"/>
                <a:gd name="T7" fmla="*/ 118 h 859"/>
                <a:gd name="T8" fmla="*/ 134 w 373"/>
                <a:gd name="T9" fmla="*/ 150 h 859"/>
                <a:gd name="T10" fmla="*/ 122 w 373"/>
                <a:gd name="T11" fmla="*/ 182 h 859"/>
                <a:gd name="T12" fmla="*/ 108 w 373"/>
                <a:gd name="T13" fmla="*/ 214 h 859"/>
                <a:gd name="T14" fmla="*/ 94 w 373"/>
                <a:gd name="T15" fmla="*/ 246 h 859"/>
                <a:gd name="T16" fmla="*/ 78 w 373"/>
                <a:gd name="T17" fmla="*/ 278 h 859"/>
                <a:gd name="T18" fmla="*/ 66 w 373"/>
                <a:gd name="T19" fmla="*/ 310 h 859"/>
                <a:gd name="T20" fmla="*/ 54 w 373"/>
                <a:gd name="T21" fmla="*/ 342 h 859"/>
                <a:gd name="T22" fmla="*/ 40 w 373"/>
                <a:gd name="T23" fmla="*/ 374 h 859"/>
                <a:gd name="T24" fmla="*/ 26 w 373"/>
                <a:gd name="T25" fmla="*/ 406 h 859"/>
                <a:gd name="T26" fmla="*/ 14 w 373"/>
                <a:gd name="T27" fmla="*/ 438 h 859"/>
                <a:gd name="T28" fmla="*/ 0 w 373"/>
                <a:gd name="T29" fmla="*/ 470 h 859"/>
                <a:gd name="T30" fmla="*/ 10 w 373"/>
                <a:gd name="T31" fmla="*/ 502 h 859"/>
                <a:gd name="T32" fmla="*/ 20 w 373"/>
                <a:gd name="T33" fmla="*/ 534 h 859"/>
                <a:gd name="T34" fmla="*/ 26 w 373"/>
                <a:gd name="T35" fmla="*/ 566 h 859"/>
                <a:gd name="T36" fmla="*/ 36 w 373"/>
                <a:gd name="T37" fmla="*/ 598 h 859"/>
                <a:gd name="T38" fmla="*/ 46 w 373"/>
                <a:gd name="T39" fmla="*/ 630 h 859"/>
                <a:gd name="T40" fmla="*/ 54 w 373"/>
                <a:gd name="T41" fmla="*/ 664 h 859"/>
                <a:gd name="T42" fmla="*/ 62 w 373"/>
                <a:gd name="T43" fmla="*/ 696 h 859"/>
                <a:gd name="T44" fmla="*/ 68 w 373"/>
                <a:gd name="T45" fmla="*/ 728 h 859"/>
                <a:gd name="T46" fmla="*/ 78 w 373"/>
                <a:gd name="T47" fmla="*/ 760 h 859"/>
                <a:gd name="T48" fmla="*/ 88 w 373"/>
                <a:gd name="T49" fmla="*/ 792 h 859"/>
                <a:gd name="T50" fmla="*/ 100 w 373"/>
                <a:gd name="T51" fmla="*/ 824 h 859"/>
                <a:gd name="T52" fmla="*/ 118 w 373"/>
                <a:gd name="T53" fmla="*/ 856 h 859"/>
                <a:gd name="T54" fmla="*/ 134 w 373"/>
                <a:gd name="T55" fmla="*/ 832 h 859"/>
                <a:gd name="T56" fmla="*/ 148 w 373"/>
                <a:gd name="T57" fmla="*/ 800 h 859"/>
                <a:gd name="T58" fmla="*/ 164 w 373"/>
                <a:gd name="T59" fmla="*/ 768 h 859"/>
                <a:gd name="T60" fmla="*/ 178 w 373"/>
                <a:gd name="T61" fmla="*/ 736 h 859"/>
                <a:gd name="T62" fmla="*/ 192 w 373"/>
                <a:gd name="T63" fmla="*/ 704 h 859"/>
                <a:gd name="T64" fmla="*/ 206 w 373"/>
                <a:gd name="T65" fmla="*/ 672 h 859"/>
                <a:gd name="T66" fmla="*/ 220 w 373"/>
                <a:gd name="T67" fmla="*/ 640 h 859"/>
                <a:gd name="T68" fmla="*/ 234 w 373"/>
                <a:gd name="T69" fmla="*/ 608 h 859"/>
                <a:gd name="T70" fmla="*/ 248 w 373"/>
                <a:gd name="T71" fmla="*/ 576 h 859"/>
                <a:gd name="T72" fmla="*/ 262 w 373"/>
                <a:gd name="T73" fmla="*/ 544 h 859"/>
                <a:gd name="T74" fmla="*/ 278 w 373"/>
                <a:gd name="T75" fmla="*/ 512 h 859"/>
                <a:gd name="T76" fmla="*/ 290 w 373"/>
                <a:gd name="T77" fmla="*/ 480 h 859"/>
                <a:gd name="T78" fmla="*/ 304 w 373"/>
                <a:gd name="T79" fmla="*/ 448 h 859"/>
                <a:gd name="T80" fmla="*/ 320 w 373"/>
                <a:gd name="T81" fmla="*/ 418 h 859"/>
                <a:gd name="T82" fmla="*/ 336 w 373"/>
                <a:gd name="T83" fmla="*/ 388 h 859"/>
                <a:gd name="T84" fmla="*/ 352 w 373"/>
                <a:gd name="T85" fmla="*/ 356 h 859"/>
                <a:gd name="T86" fmla="*/ 364 w 373"/>
                <a:gd name="T87" fmla="*/ 324 h 859"/>
                <a:gd name="T88" fmla="*/ 372 w 373"/>
                <a:gd name="T89" fmla="*/ 292 h 859"/>
                <a:gd name="T90" fmla="*/ 346 w 373"/>
                <a:gd name="T91" fmla="*/ 268 h 859"/>
                <a:gd name="T92" fmla="*/ 356 w 373"/>
                <a:gd name="T93" fmla="*/ 276 h 859"/>
                <a:gd name="T94" fmla="*/ 364 w 373"/>
                <a:gd name="T95" fmla="*/ 282 h 859"/>
                <a:gd name="T96" fmla="*/ 350 w 373"/>
                <a:gd name="T97" fmla="*/ 252 h 859"/>
                <a:gd name="T98" fmla="*/ 334 w 373"/>
                <a:gd name="T99" fmla="*/ 226 h 859"/>
                <a:gd name="T100" fmla="*/ 314 w 373"/>
                <a:gd name="T101" fmla="*/ 198 h 859"/>
                <a:gd name="T102" fmla="*/ 302 w 373"/>
                <a:gd name="T103" fmla="*/ 166 h 859"/>
                <a:gd name="T104" fmla="*/ 280 w 373"/>
                <a:gd name="T105" fmla="*/ 136 h 859"/>
                <a:gd name="T106" fmla="*/ 264 w 373"/>
                <a:gd name="T107" fmla="*/ 104 h 859"/>
                <a:gd name="T108" fmla="*/ 248 w 373"/>
                <a:gd name="T109" fmla="*/ 72 h 859"/>
                <a:gd name="T110" fmla="*/ 230 w 373"/>
                <a:gd name="T111" fmla="*/ 44 h 859"/>
                <a:gd name="T112" fmla="*/ 210 w 373"/>
                <a:gd name="T113" fmla="*/ 16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3" h="859">
                  <a:moveTo>
                    <a:pt x="202" y="0"/>
                  </a:moveTo>
                  <a:lnTo>
                    <a:pt x="200" y="4"/>
                  </a:lnTo>
                  <a:lnTo>
                    <a:pt x="196" y="8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90" y="20"/>
                  </a:lnTo>
                  <a:lnTo>
                    <a:pt x="186" y="2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82" y="34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78" y="46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4" y="56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0" y="68"/>
                  </a:lnTo>
                  <a:lnTo>
                    <a:pt x="168" y="72"/>
                  </a:lnTo>
                  <a:lnTo>
                    <a:pt x="166" y="76"/>
                  </a:lnTo>
                  <a:lnTo>
                    <a:pt x="162" y="78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6" y="94"/>
                  </a:lnTo>
                  <a:lnTo>
                    <a:pt x="156" y="98"/>
                  </a:lnTo>
                  <a:lnTo>
                    <a:pt x="152" y="102"/>
                  </a:lnTo>
                  <a:lnTo>
                    <a:pt x="150" y="106"/>
                  </a:lnTo>
                  <a:lnTo>
                    <a:pt x="148" y="110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4" y="122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0" y="158"/>
                  </a:lnTo>
                  <a:lnTo>
                    <a:pt x="128" y="162"/>
                  </a:lnTo>
                  <a:lnTo>
                    <a:pt x="128" y="166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0" y="186"/>
                  </a:lnTo>
                  <a:lnTo>
                    <a:pt x="118" y="190"/>
                  </a:lnTo>
                  <a:lnTo>
                    <a:pt x="116" y="194"/>
                  </a:lnTo>
                  <a:lnTo>
                    <a:pt x="114" y="198"/>
                  </a:lnTo>
                  <a:lnTo>
                    <a:pt x="112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8" y="214"/>
                  </a:lnTo>
                  <a:lnTo>
                    <a:pt x="108" y="218"/>
                  </a:lnTo>
                  <a:lnTo>
                    <a:pt x="106" y="222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0" y="234"/>
                  </a:lnTo>
                  <a:lnTo>
                    <a:pt x="98" y="238"/>
                  </a:lnTo>
                  <a:lnTo>
                    <a:pt x="96" y="242"/>
                  </a:lnTo>
                  <a:lnTo>
                    <a:pt x="94" y="246"/>
                  </a:lnTo>
                  <a:lnTo>
                    <a:pt x="92" y="250"/>
                  </a:lnTo>
                  <a:lnTo>
                    <a:pt x="90" y="254"/>
                  </a:lnTo>
                  <a:lnTo>
                    <a:pt x="88" y="258"/>
                  </a:lnTo>
                  <a:lnTo>
                    <a:pt x="86" y="262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80" y="274"/>
                  </a:lnTo>
                  <a:lnTo>
                    <a:pt x="78" y="278"/>
                  </a:lnTo>
                  <a:lnTo>
                    <a:pt x="76" y="282"/>
                  </a:lnTo>
                  <a:lnTo>
                    <a:pt x="76" y="286"/>
                  </a:lnTo>
                  <a:lnTo>
                    <a:pt x="74" y="290"/>
                  </a:lnTo>
                  <a:lnTo>
                    <a:pt x="72" y="294"/>
                  </a:lnTo>
                  <a:lnTo>
                    <a:pt x="70" y="298"/>
                  </a:lnTo>
                  <a:lnTo>
                    <a:pt x="70" y="302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4" y="314"/>
                  </a:lnTo>
                  <a:lnTo>
                    <a:pt x="62" y="318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8" y="330"/>
                  </a:lnTo>
                  <a:lnTo>
                    <a:pt x="56" y="334"/>
                  </a:lnTo>
                  <a:lnTo>
                    <a:pt x="54" y="338"/>
                  </a:lnTo>
                  <a:lnTo>
                    <a:pt x="54" y="342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50" y="354"/>
                  </a:lnTo>
                  <a:lnTo>
                    <a:pt x="48" y="358"/>
                  </a:lnTo>
                  <a:lnTo>
                    <a:pt x="46" y="362"/>
                  </a:lnTo>
                  <a:lnTo>
                    <a:pt x="44" y="366"/>
                  </a:lnTo>
                  <a:lnTo>
                    <a:pt x="42" y="370"/>
                  </a:lnTo>
                  <a:lnTo>
                    <a:pt x="40" y="374"/>
                  </a:lnTo>
                  <a:lnTo>
                    <a:pt x="38" y="378"/>
                  </a:lnTo>
                  <a:lnTo>
                    <a:pt x="36" y="382"/>
                  </a:lnTo>
                  <a:lnTo>
                    <a:pt x="34" y="386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28" y="402"/>
                  </a:lnTo>
                  <a:lnTo>
                    <a:pt x="26" y="406"/>
                  </a:lnTo>
                  <a:lnTo>
                    <a:pt x="24" y="410"/>
                  </a:lnTo>
                  <a:lnTo>
                    <a:pt x="22" y="414"/>
                  </a:lnTo>
                  <a:lnTo>
                    <a:pt x="22" y="418"/>
                  </a:lnTo>
                  <a:lnTo>
                    <a:pt x="20" y="422"/>
                  </a:lnTo>
                  <a:lnTo>
                    <a:pt x="20" y="426"/>
                  </a:lnTo>
                  <a:lnTo>
                    <a:pt x="16" y="430"/>
                  </a:lnTo>
                  <a:lnTo>
                    <a:pt x="14" y="434"/>
                  </a:lnTo>
                  <a:lnTo>
                    <a:pt x="14" y="438"/>
                  </a:lnTo>
                  <a:lnTo>
                    <a:pt x="12" y="442"/>
                  </a:lnTo>
                  <a:lnTo>
                    <a:pt x="10" y="446"/>
                  </a:lnTo>
                  <a:lnTo>
                    <a:pt x="10" y="450"/>
                  </a:lnTo>
                  <a:lnTo>
                    <a:pt x="8" y="454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2" y="466"/>
                  </a:lnTo>
                  <a:lnTo>
                    <a:pt x="0" y="470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2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10" y="498"/>
                  </a:lnTo>
                  <a:lnTo>
                    <a:pt x="10" y="502"/>
                  </a:lnTo>
                  <a:lnTo>
                    <a:pt x="12" y="506"/>
                  </a:lnTo>
                  <a:lnTo>
                    <a:pt x="12" y="510"/>
                  </a:lnTo>
                  <a:lnTo>
                    <a:pt x="14" y="514"/>
                  </a:lnTo>
                  <a:lnTo>
                    <a:pt x="16" y="518"/>
                  </a:lnTo>
                  <a:lnTo>
                    <a:pt x="16" y="522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4"/>
                  </a:lnTo>
                  <a:lnTo>
                    <a:pt x="20" y="538"/>
                  </a:lnTo>
                  <a:lnTo>
                    <a:pt x="22" y="542"/>
                  </a:lnTo>
                  <a:lnTo>
                    <a:pt x="22" y="546"/>
                  </a:lnTo>
                  <a:lnTo>
                    <a:pt x="24" y="550"/>
                  </a:lnTo>
                  <a:lnTo>
                    <a:pt x="24" y="554"/>
                  </a:lnTo>
                  <a:lnTo>
                    <a:pt x="26" y="558"/>
                  </a:lnTo>
                  <a:lnTo>
                    <a:pt x="26" y="562"/>
                  </a:lnTo>
                  <a:lnTo>
                    <a:pt x="26" y="566"/>
                  </a:lnTo>
                  <a:lnTo>
                    <a:pt x="28" y="570"/>
                  </a:lnTo>
                  <a:lnTo>
                    <a:pt x="28" y="574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32" y="586"/>
                  </a:lnTo>
                  <a:lnTo>
                    <a:pt x="32" y="590"/>
                  </a:lnTo>
                  <a:lnTo>
                    <a:pt x="34" y="594"/>
                  </a:lnTo>
                  <a:lnTo>
                    <a:pt x="36" y="598"/>
                  </a:lnTo>
                  <a:lnTo>
                    <a:pt x="36" y="602"/>
                  </a:lnTo>
                  <a:lnTo>
                    <a:pt x="38" y="606"/>
                  </a:lnTo>
                  <a:lnTo>
                    <a:pt x="38" y="610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22"/>
                  </a:lnTo>
                  <a:lnTo>
                    <a:pt x="46" y="626"/>
                  </a:lnTo>
                  <a:lnTo>
                    <a:pt x="46" y="630"/>
                  </a:lnTo>
                  <a:lnTo>
                    <a:pt x="48" y="634"/>
                  </a:lnTo>
                  <a:lnTo>
                    <a:pt x="48" y="638"/>
                  </a:lnTo>
                  <a:lnTo>
                    <a:pt x="50" y="642"/>
                  </a:lnTo>
                  <a:lnTo>
                    <a:pt x="52" y="646"/>
                  </a:lnTo>
                  <a:lnTo>
                    <a:pt x="52" y="650"/>
                  </a:lnTo>
                  <a:lnTo>
                    <a:pt x="54" y="656"/>
                  </a:lnTo>
                  <a:lnTo>
                    <a:pt x="54" y="660"/>
                  </a:lnTo>
                  <a:lnTo>
                    <a:pt x="54" y="664"/>
                  </a:lnTo>
                  <a:lnTo>
                    <a:pt x="56" y="668"/>
                  </a:lnTo>
                  <a:lnTo>
                    <a:pt x="56" y="672"/>
                  </a:lnTo>
                  <a:lnTo>
                    <a:pt x="58" y="676"/>
                  </a:lnTo>
                  <a:lnTo>
                    <a:pt x="58" y="680"/>
                  </a:lnTo>
                  <a:lnTo>
                    <a:pt x="58" y="684"/>
                  </a:lnTo>
                  <a:lnTo>
                    <a:pt x="60" y="688"/>
                  </a:lnTo>
                  <a:lnTo>
                    <a:pt x="60" y="692"/>
                  </a:lnTo>
                  <a:lnTo>
                    <a:pt x="62" y="696"/>
                  </a:lnTo>
                  <a:lnTo>
                    <a:pt x="62" y="700"/>
                  </a:lnTo>
                  <a:lnTo>
                    <a:pt x="64" y="704"/>
                  </a:lnTo>
                  <a:lnTo>
                    <a:pt x="64" y="708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68" y="728"/>
                  </a:lnTo>
                  <a:lnTo>
                    <a:pt x="70" y="732"/>
                  </a:lnTo>
                  <a:lnTo>
                    <a:pt x="70" y="736"/>
                  </a:lnTo>
                  <a:lnTo>
                    <a:pt x="72" y="740"/>
                  </a:lnTo>
                  <a:lnTo>
                    <a:pt x="72" y="744"/>
                  </a:lnTo>
                  <a:lnTo>
                    <a:pt x="74" y="748"/>
                  </a:lnTo>
                  <a:lnTo>
                    <a:pt x="74" y="752"/>
                  </a:lnTo>
                  <a:lnTo>
                    <a:pt x="76" y="756"/>
                  </a:lnTo>
                  <a:lnTo>
                    <a:pt x="78" y="760"/>
                  </a:lnTo>
                  <a:lnTo>
                    <a:pt x="78" y="764"/>
                  </a:lnTo>
                  <a:lnTo>
                    <a:pt x="80" y="768"/>
                  </a:lnTo>
                  <a:lnTo>
                    <a:pt x="82" y="772"/>
                  </a:lnTo>
                  <a:lnTo>
                    <a:pt x="82" y="776"/>
                  </a:lnTo>
                  <a:lnTo>
                    <a:pt x="84" y="780"/>
                  </a:lnTo>
                  <a:lnTo>
                    <a:pt x="84" y="784"/>
                  </a:lnTo>
                  <a:lnTo>
                    <a:pt x="86" y="788"/>
                  </a:lnTo>
                  <a:lnTo>
                    <a:pt x="88" y="792"/>
                  </a:lnTo>
                  <a:lnTo>
                    <a:pt x="90" y="796"/>
                  </a:lnTo>
                  <a:lnTo>
                    <a:pt x="92" y="800"/>
                  </a:lnTo>
                  <a:lnTo>
                    <a:pt x="92" y="804"/>
                  </a:lnTo>
                  <a:lnTo>
                    <a:pt x="94" y="808"/>
                  </a:lnTo>
                  <a:lnTo>
                    <a:pt x="96" y="812"/>
                  </a:lnTo>
                  <a:lnTo>
                    <a:pt x="98" y="816"/>
                  </a:lnTo>
                  <a:lnTo>
                    <a:pt x="98" y="820"/>
                  </a:lnTo>
                  <a:lnTo>
                    <a:pt x="100" y="824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8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50"/>
                  </a:lnTo>
                  <a:lnTo>
                    <a:pt x="114" y="854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2" y="854"/>
                  </a:lnTo>
                  <a:lnTo>
                    <a:pt x="122" y="850"/>
                  </a:lnTo>
                  <a:lnTo>
                    <a:pt x="126" y="846"/>
                  </a:lnTo>
                  <a:lnTo>
                    <a:pt x="128" y="842"/>
                  </a:lnTo>
                  <a:lnTo>
                    <a:pt x="132" y="840"/>
                  </a:lnTo>
                  <a:lnTo>
                    <a:pt x="134" y="836"/>
                  </a:lnTo>
                  <a:lnTo>
                    <a:pt x="134" y="832"/>
                  </a:lnTo>
                  <a:lnTo>
                    <a:pt x="136" y="828"/>
                  </a:lnTo>
                  <a:lnTo>
                    <a:pt x="138" y="824"/>
                  </a:lnTo>
                  <a:lnTo>
                    <a:pt x="140" y="820"/>
                  </a:lnTo>
                  <a:lnTo>
                    <a:pt x="140" y="816"/>
                  </a:lnTo>
                  <a:lnTo>
                    <a:pt x="142" y="812"/>
                  </a:lnTo>
                  <a:lnTo>
                    <a:pt x="144" y="808"/>
                  </a:lnTo>
                  <a:lnTo>
                    <a:pt x="146" y="804"/>
                  </a:lnTo>
                  <a:lnTo>
                    <a:pt x="148" y="800"/>
                  </a:lnTo>
                  <a:lnTo>
                    <a:pt x="150" y="796"/>
                  </a:lnTo>
                  <a:lnTo>
                    <a:pt x="152" y="792"/>
                  </a:lnTo>
                  <a:lnTo>
                    <a:pt x="154" y="788"/>
                  </a:lnTo>
                  <a:lnTo>
                    <a:pt x="156" y="784"/>
                  </a:lnTo>
                  <a:lnTo>
                    <a:pt x="158" y="780"/>
                  </a:lnTo>
                  <a:lnTo>
                    <a:pt x="158" y="776"/>
                  </a:lnTo>
                  <a:lnTo>
                    <a:pt x="160" y="772"/>
                  </a:lnTo>
                  <a:lnTo>
                    <a:pt x="164" y="768"/>
                  </a:lnTo>
                  <a:lnTo>
                    <a:pt x="164" y="764"/>
                  </a:lnTo>
                  <a:lnTo>
                    <a:pt x="166" y="760"/>
                  </a:lnTo>
                  <a:lnTo>
                    <a:pt x="168" y="756"/>
                  </a:lnTo>
                  <a:lnTo>
                    <a:pt x="170" y="752"/>
                  </a:lnTo>
                  <a:lnTo>
                    <a:pt x="172" y="748"/>
                  </a:lnTo>
                  <a:lnTo>
                    <a:pt x="174" y="744"/>
                  </a:lnTo>
                  <a:lnTo>
                    <a:pt x="176" y="740"/>
                  </a:lnTo>
                  <a:lnTo>
                    <a:pt x="178" y="736"/>
                  </a:lnTo>
                  <a:lnTo>
                    <a:pt x="180" y="732"/>
                  </a:lnTo>
                  <a:lnTo>
                    <a:pt x="182" y="728"/>
                  </a:lnTo>
                  <a:lnTo>
                    <a:pt x="182" y="724"/>
                  </a:lnTo>
                  <a:lnTo>
                    <a:pt x="186" y="720"/>
                  </a:lnTo>
                  <a:lnTo>
                    <a:pt x="188" y="716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4"/>
                  </a:lnTo>
                  <a:lnTo>
                    <a:pt x="194" y="700"/>
                  </a:lnTo>
                  <a:lnTo>
                    <a:pt x="196" y="696"/>
                  </a:lnTo>
                  <a:lnTo>
                    <a:pt x="198" y="692"/>
                  </a:lnTo>
                  <a:lnTo>
                    <a:pt x="200" y="688"/>
                  </a:lnTo>
                  <a:lnTo>
                    <a:pt x="202" y="684"/>
                  </a:lnTo>
                  <a:lnTo>
                    <a:pt x="204" y="680"/>
                  </a:lnTo>
                  <a:lnTo>
                    <a:pt x="206" y="676"/>
                  </a:lnTo>
                  <a:lnTo>
                    <a:pt x="206" y="672"/>
                  </a:lnTo>
                  <a:lnTo>
                    <a:pt x="208" y="668"/>
                  </a:lnTo>
                  <a:lnTo>
                    <a:pt x="210" y="664"/>
                  </a:lnTo>
                  <a:lnTo>
                    <a:pt x="212" y="660"/>
                  </a:lnTo>
                  <a:lnTo>
                    <a:pt x="214" y="656"/>
                  </a:lnTo>
                  <a:lnTo>
                    <a:pt x="214" y="652"/>
                  </a:lnTo>
                  <a:lnTo>
                    <a:pt x="216" y="648"/>
                  </a:lnTo>
                  <a:lnTo>
                    <a:pt x="218" y="644"/>
                  </a:lnTo>
                  <a:lnTo>
                    <a:pt x="220" y="640"/>
                  </a:lnTo>
                  <a:lnTo>
                    <a:pt x="220" y="636"/>
                  </a:lnTo>
                  <a:lnTo>
                    <a:pt x="224" y="632"/>
                  </a:lnTo>
                  <a:lnTo>
                    <a:pt x="224" y="628"/>
                  </a:lnTo>
                  <a:lnTo>
                    <a:pt x="226" y="624"/>
                  </a:lnTo>
                  <a:lnTo>
                    <a:pt x="228" y="620"/>
                  </a:lnTo>
                  <a:lnTo>
                    <a:pt x="230" y="616"/>
                  </a:lnTo>
                  <a:lnTo>
                    <a:pt x="232" y="612"/>
                  </a:lnTo>
                  <a:lnTo>
                    <a:pt x="234" y="608"/>
                  </a:lnTo>
                  <a:lnTo>
                    <a:pt x="236" y="604"/>
                  </a:lnTo>
                  <a:lnTo>
                    <a:pt x="236" y="600"/>
                  </a:lnTo>
                  <a:lnTo>
                    <a:pt x="238" y="596"/>
                  </a:lnTo>
                  <a:lnTo>
                    <a:pt x="240" y="592"/>
                  </a:lnTo>
                  <a:lnTo>
                    <a:pt x="242" y="588"/>
                  </a:lnTo>
                  <a:lnTo>
                    <a:pt x="244" y="584"/>
                  </a:lnTo>
                  <a:lnTo>
                    <a:pt x="244" y="580"/>
                  </a:lnTo>
                  <a:lnTo>
                    <a:pt x="248" y="576"/>
                  </a:lnTo>
                  <a:lnTo>
                    <a:pt x="250" y="572"/>
                  </a:lnTo>
                  <a:lnTo>
                    <a:pt x="250" y="568"/>
                  </a:lnTo>
                  <a:lnTo>
                    <a:pt x="254" y="564"/>
                  </a:lnTo>
                  <a:lnTo>
                    <a:pt x="254" y="560"/>
                  </a:lnTo>
                  <a:lnTo>
                    <a:pt x="256" y="556"/>
                  </a:lnTo>
                  <a:lnTo>
                    <a:pt x="258" y="552"/>
                  </a:lnTo>
                  <a:lnTo>
                    <a:pt x="260" y="548"/>
                  </a:lnTo>
                  <a:lnTo>
                    <a:pt x="262" y="544"/>
                  </a:lnTo>
                  <a:lnTo>
                    <a:pt x="264" y="540"/>
                  </a:lnTo>
                  <a:lnTo>
                    <a:pt x="266" y="536"/>
                  </a:lnTo>
                  <a:lnTo>
                    <a:pt x="268" y="532"/>
                  </a:lnTo>
                  <a:lnTo>
                    <a:pt x="270" y="528"/>
                  </a:lnTo>
                  <a:lnTo>
                    <a:pt x="272" y="524"/>
                  </a:lnTo>
                  <a:lnTo>
                    <a:pt x="274" y="520"/>
                  </a:lnTo>
                  <a:lnTo>
                    <a:pt x="276" y="516"/>
                  </a:lnTo>
                  <a:lnTo>
                    <a:pt x="278" y="512"/>
                  </a:lnTo>
                  <a:lnTo>
                    <a:pt x="280" y="508"/>
                  </a:lnTo>
                  <a:lnTo>
                    <a:pt x="280" y="504"/>
                  </a:lnTo>
                  <a:lnTo>
                    <a:pt x="284" y="500"/>
                  </a:lnTo>
                  <a:lnTo>
                    <a:pt x="284" y="496"/>
                  </a:lnTo>
                  <a:lnTo>
                    <a:pt x="286" y="492"/>
                  </a:lnTo>
                  <a:lnTo>
                    <a:pt x="288" y="488"/>
                  </a:lnTo>
                  <a:lnTo>
                    <a:pt x="290" y="484"/>
                  </a:lnTo>
                  <a:lnTo>
                    <a:pt x="290" y="480"/>
                  </a:lnTo>
                  <a:lnTo>
                    <a:pt x="292" y="476"/>
                  </a:lnTo>
                  <a:lnTo>
                    <a:pt x="294" y="472"/>
                  </a:lnTo>
                  <a:lnTo>
                    <a:pt x="296" y="468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300" y="456"/>
                  </a:lnTo>
                  <a:lnTo>
                    <a:pt x="302" y="452"/>
                  </a:lnTo>
                  <a:lnTo>
                    <a:pt x="304" y="448"/>
                  </a:lnTo>
                  <a:lnTo>
                    <a:pt x="306" y="444"/>
                  </a:lnTo>
                  <a:lnTo>
                    <a:pt x="308" y="440"/>
                  </a:lnTo>
                  <a:lnTo>
                    <a:pt x="312" y="436"/>
                  </a:lnTo>
                  <a:lnTo>
                    <a:pt x="312" y="432"/>
                  </a:lnTo>
                  <a:lnTo>
                    <a:pt x="316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0" y="418"/>
                  </a:lnTo>
                  <a:lnTo>
                    <a:pt x="322" y="414"/>
                  </a:lnTo>
                  <a:lnTo>
                    <a:pt x="326" y="412"/>
                  </a:lnTo>
                  <a:lnTo>
                    <a:pt x="326" y="408"/>
                  </a:lnTo>
                  <a:lnTo>
                    <a:pt x="328" y="404"/>
                  </a:lnTo>
                  <a:lnTo>
                    <a:pt x="330" y="400"/>
                  </a:lnTo>
                  <a:lnTo>
                    <a:pt x="332" y="396"/>
                  </a:lnTo>
                  <a:lnTo>
                    <a:pt x="334" y="392"/>
                  </a:lnTo>
                  <a:lnTo>
                    <a:pt x="336" y="388"/>
                  </a:lnTo>
                  <a:lnTo>
                    <a:pt x="338" y="384"/>
                  </a:lnTo>
                  <a:lnTo>
                    <a:pt x="340" y="380"/>
                  </a:lnTo>
                  <a:lnTo>
                    <a:pt x="342" y="376"/>
                  </a:lnTo>
                  <a:lnTo>
                    <a:pt x="344" y="372"/>
                  </a:lnTo>
                  <a:lnTo>
                    <a:pt x="346" y="368"/>
                  </a:lnTo>
                  <a:lnTo>
                    <a:pt x="348" y="364"/>
                  </a:lnTo>
                  <a:lnTo>
                    <a:pt x="350" y="360"/>
                  </a:lnTo>
                  <a:lnTo>
                    <a:pt x="352" y="356"/>
                  </a:lnTo>
                  <a:lnTo>
                    <a:pt x="354" y="352"/>
                  </a:lnTo>
                  <a:lnTo>
                    <a:pt x="356" y="348"/>
                  </a:lnTo>
                  <a:lnTo>
                    <a:pt x="358" y="344"/>
                  </a:lnTo>
                  <a:lnTo>
                    <a:pt x="358" y="340"/>
                  </a:lnTo>
                  <a:lnTo>
                    <a:pt x="360" y="336"/>
                  </a:lnTo>
                  <a:lnTo>
                    <a:pt x="360" y="332"/>
                  </a:lnTo>
                  <a:lnTo>
                    <a:pt x="362" y="328"/>
                  </a:lnTo>
                  <a:lnTo>
                    <a:pt x="364" y="324"/>
                  </a:lnTo>
                  <a:lnTo>
                    <a:pt x="366" y="320"/>
                  </a:lnTo>
                  <a:lnTo>
                    <a:pt x="366" y="316"/>
                  </a:lnTo>
                  <a:lnTo>
                    <a:pt x="368" y="312"/>
                  </a:lnTo>
                  <a:lnTo>
                    <a:pt x="368" y="308"/>
                  </a:lnTo>
                  <a:lnTo>
                    <a:pt x="370" y="304"/>
                  </a:lnTo>
                  <a:lnTo>
                    <a:pt x="370" y="300"/>
                  </a:lnTo>
                  <a:lnTo>
                    <a:pt x="372" y="296"/>
                  </a:lnTo>
                  <a:lnTo>
                    <a:pt x="372" y="292"/>
                  </a:lnTo>
                  <a:lnTo>
                    <a:pt x="368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82"/>
                  </a:lnTo>
                  <a:lnTo>
                    <a:pt x="358" y="278"/>
                  </a:lnTo>
                  <a:lnTo>
                    <a:pt x="354" y="276"/>
                  </a:lnTo>
                  <a:lnTo>
                    <a:pt x="350" y="272"/>
                  </a:lnTo>
                  <a:lnTo>
                    <a:pt x="346" y="268"/>
                  </a:lnTo>
                  <a:lnTo>
                    <a:pt x="344" y="264"/>
                  </a:lnTo>
                  <a:lnTo>
                    <a:pt x="344" y="260"/>
                  </a:lnTo>
                  <a:lnTo>
                    <a:pt x="344" y="256"/>
                  </a:lnTo>
                  <a:lnTo>
                    <a:pt x="344" y="260"/>
                  </a:lnTo>
                  <a:lnTo>
                    <a:pt x="346" y="264"/>
                  </a:lnTo>
                  <a:lnTo>
                    <a:pt x="348" y="268"/>
                  </a:lnTo>
                  <a:lnTo>
                    <a:pt x="352" y="272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2" y="284"/>
                  </a:lnTo>
                  <a:lnTo>
                    <a:pt x="366" y="286"/>
                  </a:lnTo>
                  <a:lnTo>
                    <a:pt x="366" y="290"/>
                  </a:lnTo>
                  <a:lnTo>
                    <a:pt x="368" y="294"/>
                  </a:lnTo>
                  <a:lnTo>
                    <a:pt x="370" y="290"/>
                  </a:lnTo>
                  <a:lnTo>
                    <a:pt x="368" y="286"/>
                  </a:lnTo>
                  <a:lnTo>
                    <a:pt x="364" y="282"/>
                  </a:lnTo>
                  <a:lnTo>
                    <a:pt x="362" y="278"/>
                  </a:lnTo>
                  <a:lnTo>
                    <a:pt x="360" y="274"/>
                  </a:lnTo>
                  <a:lnTo>
                    <a:pt x="360" y="270"/>
                  </a:lnTo>
                  <a:lnTo>
                    <a:pt x="358" y="266"/>
                  </a:lnTo>
                  <a:lnTo>
                    <a:pt x="356" y="262"/>
                  </a:lnTo>
                  <a:lnTo>
                    <a:pt x="356" y="258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50" y="248"/>
                  </a:lnTo>
                  <a:lnTo>
                    <a:pt x="346" y="246"/>
                  </a:lnTo>
                  <a:lnTo>
                    <a:pt x="346" y="242"/>
                  </a:lnTo>
                  <a:lnTo>
                    <a:pt x="344" y="238"/>
                  </a:lnTo>
                  <a:lnTo>
                    <a:pt x="340" y="236"/>
                  </a:lnTo>
                  <a:lnTo>
                    <a:pt x="340" y="232"/>
                  </a:lnTo>
                  <a:lnTo>
                    <a:pt x="336" y="230"/>
                  </a:lnTo>
                  <a:lnTo>
                    <a:pt x="334" y="226"/>
                  </a:lnTo>
                  <a:lnTo>
                    <a:pt x="332" y="222"/>
                  </a:lnTo>
                  <a:lnTo>
                    <a:pt x="330" y="218"/>
                  </a:lnTo>
                  <a:lnTo>
                    <a:pt x="326" y="216"/>
                  </a:lnTo>
                  <a:lnTo>
                    <a:pt x="324" y="212"/>
                  </a:lnTo>
                  <a:lnTo>
                    <a:pt x="322" y="208"/>
                  </a:lnTo>
                  <a:lnTo>
                    <a:pt x="318" y="206"/>
                  </a:lnTo>
                  <a:lnTo>
                    <a:pt x="316" y="202"/>
                  </a:lnTo>
                  <a:lnTo>
                    <a:pt x="314" y="198"/>
                  </a:lnTo>
                  <a:lnTo>
                    <a:pt x="312" y="194"/>
                  </a:lnTo>
                  <a:lnTo>
                    <a:pt x="312" y="190"/>
                  </a:lnTo>
                  <a:lnTo>
                    <a:pt x="310" y="186"/>
                  </a:lnTo>
                  <a:lnTo>
                    <a:pt x="308" y="182"/>
                  </a:lnTo>
                  <a:lnTo>
                    <a:pt x="306" y="178"/>
                  </a:lnTo>
                  <a:lnTo>
                    <a:pt x="306" y="174"/>
                  </a:lnTo>
                  <a:lnTo>
                    <a:pt x="304" y="170"/>
                  </a:lnTo>
                  <a:lnTo>
                    <a:pt x="302" y="166"/>
                  </a:lnTo>
                  <a:lnTo>
                    <a:pt x="300" y="162"/>
                  </a:lnTo>
                  <a:lnTo>
                    <a:pt x="298" y="158"/>
                  </a:lnTo>
                  <a:lnTo>
                    <a:pt x="296" y="154"/>
                  </a:lnTo>
                  <a:lnTo>
                    <a:pt x="292" y="150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2" y="140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6" y="128"/>
                  </a:lnTo>
                  <a:lnTo>
                    <a:pt x="274" y="124"/>
                  </a:lnTo>
                  <a:lnTo>
                    <a:pt x="272" y="120"/>
                  </a:lnTo>
                  <a:lnTo>
                    <a:pt x="270" y="116"/>
                  </a:lnTo>
                  <a:lnTo>
                    <a:pt x="268" y="112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2"/>
                  </a:lnTo>
                  <a:lnTo>
                    <a:pt x="256" y="88"/>
                  </a:lnTo>
                  <a:lnTo>
                    <a:pt x="254" y="84"/>
                  </a:lnTo>
                  <a:lnTo>
                    <a:pt x="252" y="80"/>
                  </a:lnTo>
                  <a:lnTo>
                    <a:pt x="250" y="76"/>
                  </a:lnTo>
                  <a:lnTo>
                    <a:pt x="248" y="72"/>
                  </a:lnTo>
                  <a:lnTo>
                    <a:pt x="246" y="68"/>
                  </a:lnTo>
                  <a:lnTo>
                    <a:pt x="244" y="64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36" y="54"/>
                  </a:lnTo>
                  <a:lnTo>
                    <a:pt x="234" y="50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2" y="34"/>
                  </a:lnTo>
                  <a:lnTo>
                    <a:pt x="220" y="30"/>
                  </a:lnTo>
                  <a:lnTo>
                    <a:pt x="218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8" y="12"/>
                  </a:lnTo>
                  <a:lnTo>
                    <a:pt x="204" y="10"/>
                  </a:lnTo>
                  <a:lnTo>
                    <a:pt x="202" y="6"/>
                  </a:lnTo>
                  <a:lnTo>
                    <a:pt x="200" y="2"/>
                  </a:lnTo>
                  <a:lnTo>
                    <a:pt x="20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46" name="Freeform 258"/>
            <p:cNvSpPr>
              <a:spLocks/>
            </p:cNvSpPr>
            <p:nvPr/>
          </p:nvSpPr>
          <p:spPr bwMode="auto">
            <a:xfrm>
              <a:off x="4336" y="2790"/>
              <a:ext cx="495" cy="355"/>
            </a:xfrm>
            <a:custGeom>
              <a:avLst/>
              <a:gdLst>
                <a:gd name="T0" fmla="*/ 18 w 495"/>
                <a:gd name="T1" fmla="*/ 354 h 355"/>
                <a:gd name="T2" fmla="*/ 36 w 495"/>
                <a:gd name="T3" fmla="*/ 344 h 355"/>
                <a:gd name="T4" fmla="*/ 54 w 495"/>
                <a:gd name="T5" fmla="*/ 336 h 355"/>
                <a:gd name="T6" fmla="*/ 74 w 495"/>
                <a:gd name="T7" fmla="*/ 326 h 355"/>
                <a:gd name="T8" fmla="*/ 94 w 495"/>
                <a:gd name="T9" fmla="*/ 318 h 355"/>
                <a:gd name="T10" fmla="*/ 114 w 495"/>
                <a:gd name="T11" fmla="*/ 308 h 355"/>
                <a:gd name="T12" fmla="*/ 134 w 495"/>
                <a:gd name="T13" fmla="*/ 302 h 355"/>
                <a:gd name="T14" fmla="*/ 154 w 495"/>
                <a:gd name="T15" fmla="*/ 296 h 355"/>
                <a:gd name="T16" fmla="*/ 174 w 495"/>
                <a:gd name="T17" fmla="*/ 290 h 355"/>
                <a:gd name="T18" fmla="*/ 194 w 495"/>
                <a:gd name="T19" fmla="*/ 282 h 355"/>
                <a:gd name="T20" fmla="*/ 206 w 495"/>
                <a:gd name="T21" fmla="*/ 262 h 355"/>
                <a:gd name="T22" fmla="*/ 228 w 495"/>
                <a:gd name="T23" fmla="*/ 242 h 355"/>
                <a:gd name="T24" fmla="*/ 262 w 495"/>
                <a:gd name="T25" fmla="*/ 220 h 355"/>
                <a:gd name="T26" fmla="*/ 288 w 495"/>
                <a:gd name="T27" fmla="*/ 202 h 355"/>
                <a:gd name="T28" fmla="*/ 316 w 495"/>
                <a:gd name="T29" fmla="*/ 184 h 355"/>
                <a:gd name="T30" fmla="*/ 340 w 495"/>
                <a:gd name="T31" fmla="*/ 170 h 355"/>
                <a:gd name="T32" fmla="*/ 370 w 495"/>
                <a:gd name="T33" fmla="*/ 152 h 355"/>
                <a:gd name="T34" fmla="*/ 394 w 495"/>
                <a:gd name="T35" fmla="*/ 138 h 355"/>
                <a:gd name="T36" fmla="*/ 422 w 495"/>
                <a:gd name="T37" fmla="*/ 122 h 355"/>
                <a:gd name="T38" fmla="*/ 442 w 495"/>
                <a:gd name="T39" fmla="*/ 118 h 355"/>
                <a:gd name="T40" fmla="*/ 464 w 495"/>
                <a:gd name="T41" fmla="*/ 108 h 355"/>
                <a:gd name="T42" fmla="*/ 484 w 495"/>
                <a:gd name="T43" fmla="*/ 98 h 355"/>
                <a:gd name="T44" fmla="*/ 494 w 495"/>
                <a:gd name="T45" fmla="*/ 78 h 355"/>
                <a:gd name="T46" fmla="*/ 468 w 495"/>
                <a:gd name="T47" fmla="*/ 60 h 355"/>
                <a:gd name="T48" fmla="*/ 440 w 495"/>
                <a:gd name="T49" fmla="*/ 46 h 355"/>
                <a:gd name="T50" fmla="*/ 416 w 495"/>
                <a:gd name="T51" fmla="*/ 28 h 355"/>
                <a:gd name="T52" fmla="*/ 392 w 495"/>
                <a:gd name="T53" fmla="*/ 12 h 355"/>
                <a:gd name="T54" fmla="*/ 364 w 495"/>
                <a:gd name="T55" fmla="*/ 2 h 355"/>
                <a:gd name="T56" fmla="*/ 338 w 495"/>
                <a:gd name="T57" fmla="*/ 0 h 355"/>
                <a:gd name="T58" fmla="*/ 320 w 495"/>
                <a:gd name="T59" fmla="*/ 18 h 355"/>
                <a:gd name="T60" fmla="*/ 298 w 495"/>
                <a:gd name="T61" fmla="*/ 32 h 355"/>
                <a:gd name="T62" fmla="*/ 278 w 495"/>
                <a:gd name="T63" fmla="*/ 46 h 355"/>
                <a:gd name="T64" fmla="*/ 252 w 495"/>
                <a:gd name="T65" fmla="*/ 62 h 355"/>
                <a:gd name="T66" fmla="*/ 226 w 495"/>
                <a:gd name="T67" fmla="*/ 76 h 355"/>
                <a:gd name="T68" fmla="*/ 204 w 495"/>
                <a:gd name="T69" fmla="*/ 86 h 355"/>
                <a:gd name="T70" fmla="*/ 190 w 495"/>
                <a:gd name="T71" fmla="*/ 100 h 355"/>
                <a:gd name="T72" fmla="*/ 172 w 495"/>
                <a:gd name="T73" fmla="*/ 118 h 355"/>
                <a:gd name="T74" fmla="*/ 158 w 495"/>
                <a:gd name="T75" fmla="*/ 136 h 355"/>
                <a:gd name="T76" fmla="*/ 144 w 495"/>
                <a:gd name="T77" fmla="*/ 154 h 355"/>
                <a:gd name="T78" fmla="*/ 132 w 495"/>
                <a:gd name="T79" fmla="*/ 174 h 355"/>
                <a:gd name="T80" fmla="*/ 126 w 495"/>
                <a:gd name="T81" fmla="*/ 194 h 355"/>
                <a:gd name="T82" fmla="*/ 110 w 495"/>
                <a:gd name="T83" fmla="*/ 208 h 355"/>
                <a:gd name="T84" fmla="*/ 92 w 495"/>
                <a:gd name="T85" fmla="*/ 212 h 355"/>
                <a:gd name="T86" fmla="*/ 76 w 495"/>
                <a:gd name="T87" fmla="*/ 198 h 355"/>
                <a:gd name="T88" fmla="*/ 58 w 495"/>
                <a:gd name="T89" fmla="*/ 210 h 355"/>
                <a:gd name="T90" fmla="*/ 46 w 495"/>
                <a:gd name="T91" fmla="*/ 228 h 355"/>
                <a:gd name="T92" fmla="*/ 38 w 495"/>
                <a:gd name="T93" fmla="*/ 244 h 355"/>
                <a:gd name="T94" fmla="*/ 28 w 495"/>
                <a:gd name="T95" fmla="*/ 264 h 355"/>
                <a:gd name="T96" fmla="*/ 18 w 495"/>
                <a:gd name="T97" fmla="*/ 284 h 355"/>
                <a:gd name="T98" fmla="*/ 12 w 495"/>
                <a:gd name="T99" fmla="*/ 306 h 355"/>
                <a:gd name="T100" fmla="*/ 6 w 495"/>
                <a:gd name="T101" fmla="*/ 326 h 355"/>
                <a:gd name="T102" fmla="*/ 0 w 495"/>
                <a:gd name="T103" fmla="*/ 34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5" h="355">
                  <a:moveTo>
                    <a:pt x="2" y="354"/>
                  </a:moveTo>
                  <a:lnTo>
                    <a:pt x="6" y="354"/>
                  </a:lnTo>
                  <a:lnTo>
                    <a:pt x="10" y="354"/>
                  </a:lnTo>
                  <a:lnTo>
                    <a:pt x="14" y="354"/>
                  </a:lnTo>
                  <a:lnTo>
                    <a:pt x="18" y="354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32" y="346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2" y="340"/>
                  </a:lnTo>
                  <a:lnTo>
                    <a:pt x="46" y="340"/>
                  </a:lnTo>
                  <a:lnTo>
                    <a:pt x="50" y="338"/>
                  </a:lnTo>
                  <a:lnTo>
                    <a:pt x="54" y="336"/>
                  </a:lnTo>
                  <a:lnTo>
                    <a:pt x="58" y="334"/>
                  </a:lnTo>
                  <a:lnTo>
                    <a:pt x="62" y="332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4" y="326"/>
                  </a:lnTo>
                  <a:lnTo>
                    <a:pt x="78" y="324"/>
                  </a:lnTo>
                  <a:lnTo>
                    <a:pt x="82" y="322"/>
                  </a:lnTo>
                  <a:lnTo>
                    <a:pt x="86" y="320"/>
                  </a:lnTo>
                  <a:lnTo>
                    <a:pt x="90" y="318"/>
                  </a:lnTo>
                  <a:lnTo>
                    <a:pt x="94" y="318"/>
                  </a:lnTo>
                  <a:lnTo>
                    <a:pt x="98" y="316"/>
                  </a:lnTo>
                  <a:lnTo>
                    <a:pt x="102" y="314"/>
                  </a:lnTo>
                  <a:lnTo>
                    <a:pt x="106" y="312"/>
                  </a:lnTo>
                  <a:lnTo>
                    <a:pt x="110" y="310"/>
                  </a:lnTo>
                  <a:lnTo>
                    <a:pt x="114" y="308"/>
                  </a:lnTo>
                  <a:lnTo>
                    <a:pt x="118" y="308"/>
                  </a:lnTo>
                  <a:lnTo>
                    <a:pt x="122" y="306"/>
                  </a:lnTo>
                  <a:lnTo>
                    <a:pt x="126" y="306"/>
                  </a:lnTo>
                  <a:lnTo>
                    <a:pt x="130" y="304"/>
                  </a:lnTo>
                  <a:lnTo>
                    <a:pt x="134" y="302"/>
                  </a:lnTo>
                  <a:lnTo>
                    <a:pt x="138" y="302"/>
                  </a:lnTo>
                  <a:lnTo>
                    <a:pt x="142" y="300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6"/>
                  </a:lnTo>
                  <a:lnTo>
                    <a:pt x="158" y="296"/>
                  </a:lnTo>
                  <a:lnTo>
                    <a:pt x="162" y="294"/>
                  </a:lnTo>
                  <a:lnTo>
                    <a:pt x="166" y="292"/>
                  </a:lnTo>
                  <a:lnTo>
                    <a:pt x="170" y="290"/>
                  </a:lnTo>
                  <a:lnTo>
                    <a:pt x="174" y="290"/>
                  </a:lnTo>
                  <a:lnTo>
                    <a:pt x="178" y="288"/>
                  </a:lnTo>
                  <a:lnTo>
                    <a:pt x="182" y="286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82"/>
                  </a:lnTo>
                  <a:lnTo>
                    <a:pt x="196" y="278"/>
                  </a:lnTo>
                  <a:lnTo>
                    <a:pt x="198" y="274"/>
                  </a:lnTo>
                  <a:lnTo>
                    <a:pt x="200" y="270"/>
                  </a:lnTo>
                  <a:lnTo>
                    <a:pt x="204" y="266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2" y="240"/>
                  </a:lnTo>
                  <a:lnTo>
                    <a:pt x="238" y="236"/>
                  </a:lnTo>
                  <a:lnTo>
                    <a:pt x="250" y="226"/>
                  </a:lnTo>
                  <a:lnTo>
                    <a:pt x="256" y="220"/>
                  </a:lnTo>
                  <a:lnTo>
                    <a:pt x="262" y="220"/>
                  </a:lnTo>
                  <a:lnTo>
                    <a:pt x="264" y="216"/>
                  </a:lnTo>
                  <a:lnTo>
                    <a:pt x="270" y="214"/>
                  </a:lnTo>
                  <a:lnTo>
                    <a:pt x="276" y="210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300" y="194"/>
                  </a:lnTo>
                  <a:lnTo>
                    <a:pt x="304" y="192"/>
                  </a:lnTo>
                  <a:lnTo>
                    <a:pt x="312" y="188"/>
                  </a:lnTo>
                  <a:lnTo>
                    <a:pt x="316" y="184"/>
                  </a:lnTo>
                  <a:lnTo>
                    <a:pt x="322" y="182"/>
                  </a:lnTo>
                  <a:lnTo>
                    <a:pt x="326" y="178"/>
                  </a:lnTo>
                  <a:lnTo>
                    <a:pt x="330" y="176"/>
                  </a:lnTo>
                  <a:lnTo>
                    <a:pt x="336" y="172"/>
                  </a:lnTo>
                  <a:lnTo>
                    <a:pt x="340" y="170"/>
                  </a:lnTo>
                  <a:lnTo>
                    <a:pt x="346" y="166"/>
                  </a:lnTo>
                  <a:lnTo>
                    <a:pt x="354" y="162"/>
                  </a:lnTo>
                  <a:lnTo>
                    <a:pt x="358" y="160"/>
                  </a:lnTo>
                  <a:lnTo>
                    <a:pt x="364" y="156"/>
                  </a:lnTo>
                  <a:lnTo>
                    <a:pt x="370" y="152"/>
                  </a:lnTo>
                  <a:lnTo>
                    <a:pt x="374" y="150"/>
                  </a:lnTo>
                  <a:lnTo>
                    <a:pt x="378" y="146"/>
                  </a:lnTo>
                  <a:lnTo>
                    <a:pt x="384" y="144"/>
                  </a:lnTo>
                  <a:lnTo>
                    <a:pt x="390" y="140"/>
                  </a:lnTo>
                  <a:lnTo>
                    <a:pt x="394" y="138"/>
                  </a:lnTo>
                  <a:lnTo>
                    <a:pt x="402" y="134"/>
                  </a:lnTo>
                  <a:lnTo>
                    <a:pt x="406" y="132"/>
                  </a:lnTo>
                  <a:lnTo>
                    <a:pt x="412" y="128"/>
                  </a:lnTo>
                  <a:lnTo>
                    <a:pt x="418" y="124"/>
                  </a:lnTo>
                  <a:lnTo>
                    <a:pt x="422" y="122"/>
                  </a:lnTo>
                  <a:lnTo>
                    <a:pt x="426" y="120"/>
                  </a:lnTo>
                  <a:lnTo>
                    <a:pt x="430" y="118"/>
                  </a:lnTo>
                  <a:lnTo>
                    <a:pt x="434" y="118"/>
                  </a:lnTo>
                  <a:lnTo>
                    <a:pt x="438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52" y="114"/>
                  </a:lnTo>
                  <a:lnTo>
                    <a:pt x="456" y="112"/>
                  </a:lnTo>
                  <a:lnTo>
                    <a:pt x="460" y="110"/>
                  </a:lnTo>
                  <a:lnTo>
                    <a:pt x="464" y="108"/>
                  </a:lnTo>
                  <a:lnTo>
                    <a:pt x="468" y="108"/>
                  </a:lnTo>
                  <a:lnTo>
                    <a:pt x="472" y="104"/>
                  </a:lnTo>
                  <a:lnTo>
                    <a:pt x="476" y="104"/>
                  </a:lnTo>
                  <a:lnTo>
                    <a:pt x="480" y="102"/>
                  </a:lnTo>
                  <a:lnTo>
                    <a:pt x="484" y="98"/>
                  </a:lnTo>
                  <a:lnTo>
                    <a:pt x="488" y="94"/>
                  </a:lnTo>
                  <a:lnTo>
                    <a:pt x="492" y="90"/>
                  </a:lnTo>
                  <a:lnTo>
                    <a:pt x="492" y="86"/>
                  </a:lnTo>
                  <a:lnTo>
                    <a:pt x="494" y="82"/>
                  </a:lnTo>
                  <a:lnTo>
                    <a:pt x="494" y="78"/>
                  </a:lnTo>
                  <a:lnTo>
                    <a:pt x="492" y="74"/>
                  </a:lnTo>
                  <a:lnTo>
                    <a:pt x="486" y="68"/>
                  </a:lnTo>
                  <a:lnTo>
                    <a:pt x="480" y="64"/>
                  </a:lnTo>
                  <a:lnTo>
                    <a:pt x="474" y="62"/>
                  </a:lnTo>
                  <a:lnTo>
                    <a:pt x="468" y="60"/>
                  </a:lnTo>
                  <a:lnTo>
                    <a:pt x="464" y="56"/>
                  </a:lnTo>
                  <a:lnTo>
                    <a:pt x="458" y="54"/>
                  </a:lnTo>
                  <a:lnTo>
                    <a:pt x="452" y="50"/>
                  </a:lnTo>
                  <a:lnTo>
                    <a:pt x="446" y="46"/>
                  </a:lnTo>
                  <a:lnTo>
                    <a:pt x="440" y="46"/>
                  </a:lnTo>
                  <a:lnTo>
                    <a:pt x="436" y="42"/>
                  </a:lnTo>
                  <a:lnTo>
                    <a:pt x="430" y="38"/>
                  </a:lnTo>
                  <a:lnTo>
                    <a:pt x="426" y="34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08" y="22"/>
                  </a:lnTo>
                  <a:lnTo>
                    <a:pt x="404" y="20"/>
                  </a:lnTo>
                  <a:lnTo>
                    <a:pt x="402" y="16"/>
                  </a:lnTo>
                  <a:lnTo>
                    <a:pt x="396" y="14"/>
                  </a:lnTo>
                  <a:lnTo>
                    <a:pt x="392" y="12"/>
                  </a:lnTo>
                  <a:lnTo>
                    <a:pt x="386" y="10"/>
                  </a:lnTo>
                  <a:lnTo>
                    <a:pt x="378" y="8"/>
                  </a:lnTo>
                  <a:lnTo>
                    <a:pt x="374" y="6"/>
                  </a:lnTo>
                  <a:lnTo>
                    <a:pt x="368" y="4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2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22" y="14"/>
                  </a:lnTo>
                  <a:lnTo>
                    <a:pt x="320" y="18"/>
                  </a:lnTo>
                  <a:lnTo>
                    <a:pt x="316" y="20"/>
                  </a:lnTo>
                  <a:lnTo>
                    <a:pt x="314" y="24"/>
                  </a:lnTo>
                  <a:lnTo>
                    <a:pt x="310" y="26"/>
                  </a:lnTo>
                  <a:lnTo>
                    <a:pt x="304" y="28"/>
                  </a:lnTo>
                  <a:lnTo>
                    <a:pt x="298" y="32"/>
                  </a:lnTo>
                  <a:lnTo>
                    <a:pt x="294" y="34"/>
                  </a:lnTo>
                  <a:lnTo>
                    <a:pt x="288" y="38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8" y="46"/>
                  </a:lnTo>
                  <a:lnTo>
                    <a:pt x="274" y="48"/>
                  </a:lnTo>
                  <a:lnTo>
                    <a:pt x="270" y="52"/>
                  </a:lnTo>
                  <a:lnTo>
                    <a:pt x="262" y="54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4"/>
                  </a:lnTo>
                  <a:lnTo>
                    <a:pt x="238" y="68"/>
                  </a:lnTo>
                  <a:lnTo>
                    <a:pt x="232" y="72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4" y="94"/>
                  </a:lnTo>
                  <a:lnTo>
                    <a:pt x="190" y="96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78" y="110"/>
                  </a:lnTo>
                  <a:lnTo>
                    <a:pt x="176" y="114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8" y="126"/>
                  </a:lnTo>
                  <a:lnTo>
                    <a:pt x="164" y="128"/>
                  </a:lnTo>
                  <a:lnTo>
                    <a:pt x="162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50" y="148"/>
                  </a:lnTo>
                  <a:lnTo>
                    <a:pt x="148" y="152"/>
                  </a:lnTo>
                  <a:lnTo>
                    <a:pt x="144" y="154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4"/>
                  </a:lnTo>
                  <a:lnTo>
                    <a:pt x="128" y="178"/>
                  </a:lnTo>
                  <a:lnTo>
                    <a:pt x="128" y="182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6" y="194"/>
                  </a:lnTo>
                  <a:lnTo>
                    <a:pt x="122" y="196"/>
                  </a:lnTo>
                  <a:lnTo>
                    <a:pt x="118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0" y="208"/>
                  </a:lnTo>
                  <a:lnTo>
                    <a:pt x="108" y="212"/>
                  </a:lnTo>
                  <a:lnTo>
                    <a:pt x="104" y="212"/>
                  </a:lnTo>
                  <a:lnTo>
                    <a:pt x="100" y="214"/>
                  </a:lnTo>
                  <a:lnTo>
                    <a:pt x="96" y="214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88" y="204"/>
                  </a:lnTo>
                  <a:lnTo>
                    <a:pt x="84" y="202"/>
                  </a:lnTo>
                  <a:lnTo>
                    <a:pt x="80" y="200"/>
                  </a:lnTo>
                  <a:lnTo>
                    <a:pt x="76" y="198"/>
                  </a:lnTo>
                  <a:lnTo>
                    <a:pt x="72" y="200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6" y="218"/>
                  </a:lnTo>
                  <a:lnTo>
                    <a:pt x="52" y="220"/>
                  </a:lnTo>
                  <a:lnTo>
                    <a:pt x="50" y="224"/>
                  </a:lnTo>
                  <a:lnTo>
                    <a:pt x="46" y="228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40" y="238"/>
                  </a:lnTo>
                  <a:lnTo>
                    <a:pt x="36" y="240"/>
                  </a:lnTo>
                  <a:lnTo>
                    <a:pt x="38" y="244"/>
                  </a:lnTo>
                  <a:lnTo>
                    <a:pt x="34" y="248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4"/>
                  </a:lnTo>
                  <a:lnTo>
                    <a:pt x="26" y="268"/>
                  </a:lnTo>
                  <a:lnTo>
                    <a:pt x="24" y="272"/>
                  </a:lnTo>
                  <a:lnTo>
                    <a:pt x="22" y="276"/>
                  </a:lnTo>
                  <a:lnTo>
                    <a:pt x="20" y="280"/>
                  </a:lnTo>
                  <a:lnTo>
                    <a:pt x="18" y="284"/>
                  </a:lnTo>
                  <a:lnTo>
                    <a:pt x="16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2"/>
                  </a:lnTo>
                  <a:lnTo>
                    <a:pt x="12" y="306"/>
                  </a:lnTo>
                  <a:lnTo>
                    <a:pt x="12" y="310"/>
                  </a:lnTo>
                  <a:lnTo>
                    <a:pt x="12" y="314"/>
                  </a:lnTo>
                  <a:lnTo>
                    <a:pt x="10" y="318"/>
                  </a:lnTo>
                  <a:lnTo>
                    <a:pt x="8" y="322"/>
                  </a:lnTo>
                  <a:lnTo>
                    <a:pt x="6" y="326"/>
                  </a:lnTo>
                  <a:lnTo>
                    <a:pt x="4" y="330"/>
                  </a:lnTo>
                  <a:lnTo>
                    <a:pt x="4" y="334"/>
                  </a:lnTo>
                  <a:lnTo>
                    <a:pt x="2" y="338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4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47" name="Freeform 259"/>
            <p:cNvSpPr>
              <a:spLocks/>
            </p:cNvSpPr>
            <p:nvPr/>
          </p:nvSpPr>
          <p:spPr bwMode="auto">
            <a:xfrm>
              <a:off x="4354" y="3056"/>
              <a:ext cx="65" cy="11"/>
            </a:xfrm>
            <a:custGeom>
              <a:avLst/>
              <a:gdLst>
                <a:gd name="T0" fmla="*/ 0 w 65"/>
                <a:gd name="T1" fmla="*/ 10 h 11"/>
                <a:gd name="T2" fmla="*/ 4 w 65"/>
                <a:gd name="T3" fmla="*/ 10 h 11"/>
                <a:gd name="T4" fmla="*/ 8 w 65"/>
                <a:gd name="T5" fmla="*/ 10 h 11"/>
                <a:gd name="T6" fmla="*/ 12 w 65"/>
                <a:gd name="T7" fmla="*/ 8 h 11"/>
                <a:gd name="T8" fmla="*/ 16 w 65"/>
                <a:gd name="T9" fmla="*/ 6 h 11"/>
                <a:gd name="T10" fmla="*/ 20 w 65"/>
                <a:gd name="T11" fmla="*/ 6 h 11"/>
                <a:gd name="T12" fmla="*/ 24 w 65"/>
                <a:gd name="T13" fmla="*/ 6 h 11"/>
                <a:gd name="T14" fmla="*/ 28 w 65"/>
                <a:gd name="T15" fmla="*/ 4 h 11"/>
                <a:gd name="T16" fmla="*/ 32 w 65"/>
                <a:gd name="T17" fmla="*/ 4 h 11"/>
                <a:gd name="T18" fmla="*/ 36 w 65"/>
                <a:gd name="T19" fmla="*/ 4 h 11"/>
                <a:gd name="T20" fmla="*/ 40 w 65"/>
                <a:gd name="T21" fmla="*/ 4 h 11"/>
                <a:gd name="T22" fmla="*/ 44 w 65"/>
                <a:gd name="T23" fmla="*/ 4 h 11"/>
                <a:gd name="T24" fmla="*/ 48 w 65"/>
                <a:gd name="T25" fmla="*/ 2 h 11"/>
                <a:gd name="T26" fmla="*/ 52 w 65"/>
                <a:gd name="T27" fmla="*/ 2 h 11"/>
                <a:gd name="T28" fmla="*/ 56 w 65"/>
                <a:gd name="T29" fmla="*/ 2 h 11"/>
                <a:gd name="T30" fmla="*/ 60 w 65"/>
                <a:gd name="T31" fmla="*/ 2 h 11"/>
                <a:gd name="T32" fmla="*/ 64 w 65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1">
                  <a:moveTo>
                    <a:pt x="0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48" name="Freeform 260"/>
            <p:cNvSpPr>
              <a:spLocks/>
            </p:cNvSpPr>
            <p:nvPr/>
          </p:nvSpPr>
          <p:spPr bwMode="auto">
            <a:xfrm>
              <a:off x="4398" y="2982"/>
              <a:ext cx="47" cy="147"/>
            </a:xfrm>
            <a:custGeom>
              <a:avLst/>
              <a:gdLst>
                <a:gd name="T0" fmla="*/ 24 w 47"/>
                <a:gd name="T1" fmla="*/ 28 h 147"/>
                <a:gd name="T2" fmla="*/ 40 w 47"/>
                <a:gd name="T3" fmla="*/ 40 h 147"/>
                <a:gd name="T4" fmla="*/ 32 w 47"/>
                <a:gd name="T5" fmla="*/ 64 h 147"/>
                <a:gd name="T6" fmla="*/ 28 w 47"/>
                <a:gd name="T7" fmla="*/ 42 h 147"/>
                <a:gd name="T8" fmla="*/ 34 w 47"/>
                <a:gd name="T9" fmla="*/ 62 h 147"/>
                <a:gd name="T10" fmla="*/ 18 w 47"/>
                <a:gd name="T11" fmla="*/ 32 h 147"/>
                <a:gd name="T12" fmla="*/ 32 w 47"/>
                <a:gd name="T13" fmla="*/ 60 h 147"/>
                <a:gd name="T14" fmla="*/ 20 w 47"/>
                <a:gd name="T15" fmla="*/ 22 h 147"/>
                <a:gd name="T16" fmla="*/ 16 w 47"/>
                <a:gd name="T17" fmla="*/ 10 h 147"/>
                <a:gd name="T18" fmla="*/ 24 w 47"/>
                <a:gd name="T19" fmla="*/ 38 h 147"/>
                <a:gd name="T20" fmla="*/ 16 w 47"/>
                <a:gd name="T21" fmla="*/ 0 h 147"/>
                <a:gd name="T22" fmla="*/ 24 w 47"/>
                <a:gd name="T23" fmla="*/ 24 h 147"/>
                <a:gd name="T24" fmla="*/ 18 w 47"/>
                <a:gd name="T25" fmla="*/ 10 h 147"/>
                <a:gd name="T26" fmla="*/ 12 w 47"/>
                <a:gd name="T27" fmla="*/ 8 h 147"/>
                <a:gd name="T28" fmla="*/ 16 w 47"/>
                <a:gd name="T29" fmla="*/ 34 h 147"/>
                <a:gd name="T30" fmla="*/ 10 w 47"/>
                <a:gd name="T31" fmla="*/ 18 h 147"/>
                <a:gd name="T32" fmla="*/ 14 w 47"/>
                <a:gd name="T33" fmla="*/ 18 h 147"/>
                <a:gd name="T34" fmla="*/ 6 w 47"/>
                <a:gd name="T35" fmla="*/ 8 h 147"/>
                <a:gd name="T36" fmla="*/ 18 w 47"/>
                <a:gd name="T37" fmla="*/ 26 h 147"/>
                <a:gd name="T38" fmla="*/ 14 w 47"/>
                <a:gd name="T39" fmla="*/ 16 h 147"/>
                <a:gd name="T40" fmla="*/ 18 w 47"/>
                <a:gd name="T41" fmla="*/ 42 h 147"/>
                <a:gd name="T42" fmla="*/ 30 w 47"/>
                <a:gd name="T43" fmla="*/ 64 h 147"/>
                <a:gd name="T44" fmla="*/ 26 w 47"/>
                <a:gd name="T45" fmla="*/ 78 h 147"/>
                <a:gd name="T46" fmla="*/ 18 w 47"/>
                <a:gd name="T47" fmla="*/ 54 h 147"/>
                <a:gd name="T48" fmla="*/ 18 w 47"/>
                <a:gd name="T49" fmla="*/ 28 h 147"/>
                <a:gd name="T50" fmla="*/ 8 w 47"/>
                <a:gd name="T51" fmla="*/ 10 h 147"/>
                <a:gd name="T52" fmla="*/ 8 w 47"/>
                <a:gd name="T53" fmla="*/ 10 h 147"/>
                <a:gd name="T54" fmla="*/ 20 w 47"/>
                <a:gd name="T55" fmla="*/ 34 h 147"/>
                <a:gd name="T56" fmla="*/ 24 w 47"/>
                <a:gd name="T57" fmla="*/ 60 h 147"/>
                <a:gd name="T58" fmla="*/ 32 w 47"/>
                <a:gd name="T59" fmla="*/ 86 h 147"/>
                <a:gd name="T60" fmla="*/ 36 w 47"/>
                <a:gd name="T61" fmla="*/ 110 h 147"/>
                <a:gd name="T62" fmla="*/ 32 w 47"/>
                <a:gd name="T63" fmla="*/ 132 h 147"/>
                <a:gd name="T64" fmla="*/ 40 w 47"/>
                <a:gd name="T65" fmla="*/ 132 h 147"/>
                <a:gd name="T66" fmla="*/ 36 w 47"/>
                <a:gd name="T67" fmla="*/ 108 h 147"/>
                <a:gd name="T68" fmla="*/ 26 w 47"/>
                <a:gd name="T69" fmla="*/ 86 h 147"/>
                <a:gd name="T70" fmla="*/ 18 w 47"/>
                <a:gd name="T71" fmla="*/ 68 h 147"/>
                <a:gd name="T72" fmla="*/ 26 w 47"/>
                <a:gd name="T73" fmla="*/ 84 h 147"/>
                <a:gd name="T74" fmla="*/ 34 w 47"/>
                <a:gd name="T75" fmla="*/ 110 h 147"/>
                <a:gd name="T76" fmla="*/ 42 w 47"/>
                <a:gd name="T77" fmla="*/ 134 h 147"/>
                <a:gd name="T78" fmla="*/ 34 w 47"/>
                <a:gd name="T79" fmla="*/ 106 h 147"/>
                <a:gd name="T80" fmla="*/ 30 w 47"/>
                <a:gd name="T81" fmla="*/ 94 h 147"/>
                <a:gd name="T82" fmla="*/ 34 w 47"/>
                <a:gd name="T83" fmla="*/ 118 h 147"/>
                <a:gd name="T84" fmla="*/ 38 w 47"/>
                <a:gd name="T85" fmla="*/ 90 h 147"/>
                <a:gd name="T86" fmla="*/ 34 w 47"/>
                <a:gd name="T87" fmla="*/ 68 h 147"/>
                <a:gd name="T88" fmla="*/ 26 w 47"/>
                <a:gd name="T89" fmla="*/ 46 h 147"/>
                <a:gd name="T90" fmla="*/ 18 w 47"/>
                <a:gd name="T91" fmla="*/ 16 h 147"/>
                <a:gd name="T92" fmla="*/ 30 w 47"/>
                <a:gd name="T93" fmla="*/ 34 h 147"/>
                <a:gd name="T94" fmla="*/ 42 w 47"/>
                <a:gd name="T95" fmla="*/ 68 h 147"/>
                <a:gd name="T96" fmla="*/ 36 w 47"/>
                <a:gd name="T97" fmla="*/ 46 h 147"/>
                <a:gd name="T98" fmla="*/ 28 w 47"/>
                <a:gd name="T99" fmla="*/ 24 h 147"/>
                <a:gd name="T100" fmla="*/ 26 w 47"/>
                <a:gd name="T101" fmla="*/ 34 h 147"/>
                <a:gd name="T102" fmla="*/ 38 w 47"/>
                <a:gd name="T103" fmla="*/ 64 h 147"/>
                <a:gd name="T104" fmla="*/ 42 w 47"/>
                <a:gd name="T105" fmla="*/ 92 h 147"/>
                <a:gd name="T106" fmla="*/ 42 w 47"/>
                <a:gd name="T107" fmla="*/ 62 h 147"/>
                <a:gd name="T108" fmla="*/ 42 w 47"/>
                <a:gd name="T109" fmla="*/ 82 h 147"/>
                <a:gd name="T110" fmla="*/ 42 w 47"/>
                <a:gd name="T111" fmla="*/ 110 h 147"/>
                <a:gd name="T112" fmla="*/ 46 w 47"/>
                <a:gd name="T113" fmla="*/ 132 h 147"/>
                <a:gd name="T114" fmla="*/ 42 w 47"/>
                <a:gd name="T115" fmla="*/ 136 h 147"/>
                <a:gd name="T116" fmla="*/ 34 w 47"/>
                <a:gd name="T117" fmla="*/ 116 h 147"/>
                <a:gd name="T118" fmla="*/ 30 w 47"/>
                <a:gd name="T119" fmla="*/ 90 h 147"/>
                <a:gd name="T120" fmla="*/ 26 w 47"/>
                <a:gd name="T121" fmla="*/ 64 h 147"/>
                <a:gd name="T122" fmla="*/ 26 w 47"/>
                <a:gd name="T123" fmla="*/ 4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147">
                  <a:moveTo>
                    <a:pt x="12" y="10"/>
                  </a:moveTo>
                  <a:lnTo>
                    <a:pt x="16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6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2" y="122"/>
                  </a:lnTo>
                  <a:lnTo>
                    <a:pt x="32" y="128"/>
                  </a:lnTo>
                  <a:lnTo>
                    <a:pt x="32" y="132"/>
                  </a:lnTo>
                  <a:lnTo>
                    <a:pt x="32" y="136"/>
                  </a:lnTo>
                  <a:lnTo>
                    <a:pt x="36" y="140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10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38" y="122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8" y="5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8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8"/>
                  </a:lnTo>
                  <a:lnTo>
                    <a:pt x="46" y="132"/>
                  </a:lnTo>
                  <a:lnTo>
                    <a:pt x="46" y="136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2" y="142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30" y="6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49" name="Freeform 261"/>
            <p:cNvSpPr>
              <a:spLocks/>
            </p:cNvSpPr>
            <p:nvPr/>
          </p:nvSpPr>
          <p:spPr bwMode="auto">
            <a:xfrm>
              <a:off x="4336" y="3006"/>
              <a:ext cx="75" cy="65"/>
            </a:xfrm>
            <a:custGeom>
              <a:avLst/>
              <a:gdLst>
                <a:gd name="T0" fmla="*/ 42 w 75"/>
                <a:gd name="T1" fmla="*/ 36 h 65"/>
                <a:gd name="T2" fmla="*/ 28 w 75"/>
                <a:gd name="T3" fmla="*/ 40 h 65"/>
                <a:gd name="T4" fmla="*/ 52 w 75"/>
                <a:gd name="T5" fmla="*/ 36 h 65"/>
                <a:gd name="T6" fmla="*/ 58 w 75"/>
                <a:gd name="T7" fmla="*/ 32 h 65"/>
                <a:gd name="T8" fmla="*/ 44 w 75"/>
                <a:gd name="T9" fmla="*/ 40 h 65"/>
                <a:gd name="T10" fmla="*/ 28 w 75"/>
                <a:gd name="T11" fmla="*/ 48 h 65"/>
                <a:gd name="T12" fmla="*/ 32 w 75"/>
                <a:gd name="T13" fmla="*/ 48 h 65"/>
                <a:gd name="T14" fmla="*/ 52 w 75"/>
                <a:gd name="T15" fmla="*/ 44 h 65"/>
                <a:gd name="T16" fmla="*/ 64 w 75"/>
                <a:gd name="T17" fmla="*/ 32 h 65"/>
                <a:gd name="T18" fmla="*/ 50 w 75"/>
                <a:gd name="T19" fmla="*/ 38 h 65"/>
                <a:gd name="T20" fmla="*/ 22 w 75"/>
                <a:gd name="T21" fmla="*/ 48 h 65"/>
                <a:gd name="T22" fmla="*/ 40 w 75"/>
                <a:gd name="T23" fmla="*/ 46 h 65"/>
                <a:gd name="T24" fmla="*/ 58 w 75"/>
                <a:gd name="T25" fmla="*/ 38 h 65"/>
                <a:gd name="T26" fmla="*/ 68 w 75"/>
                <a:gd name="T27" fmla="*/ 34 h 65"/>
                <a:gd name="T28" fmla="*/ 44 w 75"/>
                <a:gd name="T29" fmla="*/ 46 h 65"/>
                <a:gd name="T30" fmla="*/ 24 w 75"/>
                <a:gd name="T31" fmla="*/ 50 h 65"/>
                <a:gd name="T32" fmla="*/ 34 w 75"/>
                <a:gd name="T33" fmla="*/ 54 h 65"/>
                <a:gd name="T34" fmla="*/ 58 w 75"/>
                <a:gd name="T35" fmla="*/ 44 h 65"/>
                <a:gd name="T36" fmla="*/ 74 w 75"/>
                <a:gd name="T37" fmla="*/ 40 h 65"/>
                <a:gd name="T38" fmla="*/ 58 w 75"/>
                <a:gd name="T39" fmla="*/ 44 h 65"/>
                <a:gd name="T40" fmla="*/ 42 w 75"/>
                <a:gd name="T41" fmla="*/ 48 h 65"/>
                <a:gd name="T42" fmla="*/ 66 w 75"/>
                <a:gd name="T43" fmla="*/ 44 h 65"/>
                <a:gd name="T44" fmla="*/ 60 w 75"/>
                <a:gd name="T45" fmla="*/ 54 h 65"/>
                <a:gd name="T46" fmla="*/ 38 w 75"/>
                <a:gd name="T47" fmla="*/ 58 h 65"/>
                <a:gd name="T48" fmla="*/ 20 w 75"/>
                <a:gd name="T49" fmla="*/ 58 h 65"/>
                <a:gd name="T50" fmla="*/ 8 w 75"/>
                <a:gd name="T51" fmla="*/ 64 h 65"/>
                <a:gd name="T52" fmla="*/ 12 w 75"/>
                <a:gd name="T53" fmla="*/ 56 h 65"/>
                <a:gd name="T54" fmla="*/ 28 w 75"/>
                <a:gd name="T55" fmla="*/ 48 h 65"/>
                <a:gd name="T56" fmla="*/ 50 w 75"/>
                <a:gd name="T57" fmla="*/ 44 h 65"/>
                <a:gd name="T58" fmla="*/ 34 w 75"/>
                <a:gd name="T59" fmla="*/ 44 h 65"/>
                <a:gd name="T60" fmla="*/ 38 w 75"/>
                <a:gd name="T61" fmla="*/ 54 h 65"/>
                <a:gd name="T62" fmla="*/ 38 w 75"/>
                <a:gd name="T63" fmla="*/ 12 h 65"/>
                <a:gd name="T64" fmla="*/ 28 w 75"/>
                <a:gd name="T65" fmla="*/ 18 h 65"/>
                <a:gd name="T66" fmla="*/ 48 w 75"/>
                <a:gd name="T67" fmla="*/ 18 h 65"/>
                <a:gd name="T68" fmla="*/ 38 w 75"/>
                <a:gd name="T69" fmla="*/ 38 h 65"/>
                <a:gd name="T70" fmla="*/ 50 w 75"/>
                <a:gd name="T71" fmla="*/ 50 h 65"/>
                <a:gd name="T72" fmla="*/ 52 w 75"/>
                <a:gd name="T73" fmla="*/ 42 h 65"/>
                <a:gd name="T74" fmla="*/ 40 w 75"/>
                <a:gd name="T75" fmla="*/ 42 h 65"/>
                <a:gd name="T76" fmla="*/ 44 w 75"/>
                <a:gd name="T77" fmla="*/ 28 h 65"/>
                <a:gd name="T78" fmla="*/ 28 w 75"/>
                <a:gd name="T79" fmla="*/ 24 h 65"/>
                <a:gd name="T80" fmla="*/ 34 w 75"/>
                <a:gd name="T81" fmla="*/ 16 h 65"/>
                <a:gd name="T82" fmla="*/ 56 w 75"/>
                <a:gd name="T83" fmla="*/ 8 h 65"/>
                <a:gd name="T84" fmla="*/ 66 w 75"/>
                <a:gd name="T85" fmla="*/ 4 h 65"/>
                <a:gd name="T86" fmla="*/ 50 w 75"/>
                <a:gd name="T87" fmla="*/ 8 h 65"/>
                <a:gd name="T88" fmla="*/ 58 w 75"/>
                <a:gd name="T89" fmla="*/ 8 h 65"/>
                <a:gd name="T90" fmla="*/ 58 w 75"/>
                <a:gd name="T91" fmla="*/ 2 h 65"/>
                <a:gd name="T92" fmla="*/ 34 w 75"/>
                <a:gd name="T93" fmla="*/ 12 h 65"/>
                <a:gd name="T94" fmla="*/ 42 w 75"/>
                <a:gd name="T95" fmla="*/ 12 h 65"/>
                <a:gd name="T96" fmla="*/ 62 w 75"/>
                <a:gd name="T97" fmla="*/ 18 h 65"/>
                <a:gd name="T98" fmla="*/ 50 w 75"/>
                <a:gd name="T99" fmla="*/ 12 h 65"/>
                <a:gd name="T100" fmla="*/ 50 w 75"/>
                <a:gd name="T101" fmla="*/ 20 h 65"/>
                <a:gd name="T102" fmla="*/ 46 w 75"/>
                <a:gd name="T103" fmla="*/ 24 h 65"/>
                <a:gd name="T104" fmla="*/ 50 w 75"/>
                <a:gd name="T105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65">
                  <a:moveTo>
                    <a:pt x="58" y="32"/>
                  </a:moveTo>
                  <a:lnTo>
                    <a:pt x="52" y="32"/>
                  </a:lnTo>
                  <a:lnTo>
                    <a:pt x="48" y="3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34" y="40"/>
                  </a:lnTo>
                  <a:lnTo>
                    <a:pt x="42" y="4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2" y="42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4" y="58"/>
                  </a:lnTo>
                  <a:lnTo>
                    <a:pt x="30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8" y="3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0" name="Freeform 262"/>
            <p:cNvSpPr>
              <a:spLocks/>
            </p:cNvSpPr>
            <p:nvPr/>
          </p:nvSpPr>
          <p:spPr bwMode="auto">
            <a:xfrm>
              <a:off x="4440" y="2988"/>
              <a:ext cx="77" cy="149"/>
            </a:xfrm>
            <a:custGeom>
              <a:avLst/>
              <a:gdLst>
                <a:gd name="T0" fmla="*/ 16 w 77"/>
                <a:gd name="T1" fmla="*/ 0 h 149"/>
                <a:gd name="T2" fmla="*/ 16 w 77"/>
                <a:gd name="T3" fmla="*/ 14 h 149"/>
                <a:gd name="T4" fmla="*/ 22 w 77"/>
                <a:gd name="T5" fmla="*/ 22 h 149"/>
                <a:gd name="T6" fmla="*/ 26 w 77"/>
                <a:gd name="T7" fmla="*/ 32 h 149"/>
                <a:gd name="T8" fmla="*/ 26 w 77"/>
                <a:gd name="T9" fmla="*/ 44 h 149"/>
                <a:gd name="T10" fmla="*/ 30 w 77"/>
                <a:gd name="T11" fmla="*/ 58 h 149"/>
                <a:gd name="T12" fmla="*/ 38 w 77"/>
                <a:gd name="T13" fmla="*/ 66 h 149"/>
                <a:gd name="T14" fmla="*/ 42 w 77"/>
                <a:gd name="T15" fmla="*/ 78 h 149"/>
                <a:gd name="T16" fmla="*/ 46 w 77"/>
                <a:gd name="T17" fmla="*/ 92 h 149"/>
                <a:gd name="T18" fmla="*/ 50 w 77"/>
                <a:gd name="T19" fmla="*/ 102 h 149"/>
                <a:gd name="T20" fmla="*/ 60 w 77"/>
                <a:gd name="T21" fmla="*/ 110 h 149"/>
                <a:gd name="T22" fmla="*/ 56 w 77"/>
                <a:gd name="T23" fmla="*/ 110 h 149"/>
                <a:gd name="T24" fmla="*/ 50 w 77"/>
                <a:gd name="T25" fmla="*/ 100 h 149"/>
                <a:gd name="T26" fmla="*/ 50 w 77"/>
                <a:gd name="T27" fmla="*/ 88 h 149"/>
                <a:gd name="T28" fmla="*/ 42 w 77"/>
                <a:gd name="T29" fmla="*/ 78 h 149"/>
                <a:gd name="T30" fmla="*/ 38 w 77"/>
                <a:gd name="T31" fmla="*/ 70 h 149"/>
                <a:gd name="T32" fmla="*/ 34 w 77"/>
                <a:gd name="T33" fmla="*/ 62 h 149"/>
                <a:gd name="T34" fmla="*/ 32 w 77"/>
                <a:gd name="T35" fmla="*/ 48 h 149"/>
                <a:gd name="T36" fmla="*/ 24 w 77"/>
                <a:gd name="T37" fmla="*/ 36 h 149"/>
                <a:gd name="T38" fmla="*/ 12 w 77"/>
                <a:gd name="T39" fmla="*/ 26 h 149"/>
                <a:gd name="T40" fmla="*/ 4 w 77"/>
                <a:gd name="T41" fmla="*/ 22 h 149"/>
                <a:gd name="T42" fmla="*/ 0 w 77"/>
                <a:gd name="T43" fmla="*/ 14 h 149"/>
                <a:gd name="T44" fmla="*/ 8 w 77"/>
                <a:gd name="T45" fmla="*/ 10 h 149"/>
                <a:gd name="T46" fmla="*/ 24 w 77"/>
                <a:gd name="T47" fmla="*/ 36 h 149"/>
                <a:gd name="T48" fmla="*/ 30 w 77"/>
                <a:gd name="T49" fmla="*/ 48 h 149"/>
                <a:gd name="T50" fmla="*/ 34 w 77"/>
                <a:gd name="T51" fmla="*/ 56 h 149"/>
                <a:gd name="T52" fmla="*/ 38 w 77"/>
                <a:gd name="T53" fmla="*/ 70 h 149"/>
                <a:gd name="T54" fmla="*/ 42 w 77"/>
                <a:gd name="T55" fmla="*/ 82 h 149"/>
                <a:gd name="T56" fmla="*/ 50 w 77"/>
                <a:gd name="T57" fmla="*/ 100 h 149"/>
                <a:gd name="T58" fmla="*/ 54 w 77"/>
                <a:gd name="T59" fmla="*/ 108 h 149"/>
                <a:gd name="T60" fmla="*/ 62 w 77"/>
                <a:gd name="T61" fmla="*/ 114 h 149"/>
                <a:gd name="T62" fmla="*/ 66 w 77"/>
                <a:gd name="T63" fmla="*/ 122 h 149"/>
                <a:gd name="T64" fmla="*/ 72 w 77"/>
                <a:gd name="T65" fmla="*/ 134 h 149"/>
                <a:gd name="T66" fmla="*/ 76 w 77"/>
                <a:gd name="T67" fmla="*/ 148 h 149"/>
                <a:gd name="T68" fmla="*/ 46 w 77"/>
                <a:gd name="T69" fmla="*/ 140 h 149"/>
                <a:gd name="T70" fmla="*/ 36 w 77"/>
                <a:gd name="T71" fmla="*/ 126 h 149"/>
                <a:gd name="T72" fmla="*/ 36 w 77"/>
                <a:gd name="T73" fmla="*/ 114 h 149"/>
                <a:gd name="T74" fmla="*/ 28 w 77"/>
                <a:gd name="T75" fmla="*/ 104 h 149"/>
                <a:gd name="T76" fmla="*/ 24 w 77"/>
                <a:gd name="T77" fmla="*/ 96 h 149"/>
                <a:gd name="T78" fmla="*/ 24 w 77"/>
                <a:gd name="T79" fmla="*/ 82 h 149"/>
                <a:gd name="T80" fmla="*/ 24 w 77"/>
                <a:gd name="T81" fmla="*/ 70 h 149"/>
                <a:gd name="T82" fmla="*/ 20 w 77"/>
                <a:gd name="T83" fmla="*/ 56 h 149"/>
                <a:gd name="T84" fmla="*/ 16 w 77"/>
                <a:gd name="T85" fmla="*/ 48 h 149"/>
                <a:gd name="T86" fmla="*/ 10 w 77"/>
                <a:gd name="T87" fmla="*/ 54 h 149"/>
                <a:gd name="T88" fmla="*/ 22 w 77"/>
                <a:gd name="T89" fmla="*/ 62 h 149"/>
                <a:gd name="T90" fmla="*/ 26 w 77"/>
                <a:gd name="T91" fmla="*/ 72 h 149"/>
                <a:gd name="T92" fmla="*/ 30 w 77"/>
                <a:gd name="T93" fmla="*/ 88 h 149"/>
                <a:gd name="T94" fmla="*/ 32 w 77"/>
                <a:gd name="T95" fmla="*/ 102 h 149"/>
                <a:gd name="T96" fmla="*/ 40 w 77"/>
                <a:gd name="T97" fmla="*/ 106 h 149"/>
                <a:gd name="T98" fmla="*/ 48 w 77"/>
                <a:gd name="T99" fmla="*/ 110 h 149"/>
                <a:gd name="T100" fmla="*/ 36 w 77"/>
                <a:gd name="T101" fmla="*/ 106 h 149"/>
                <a:gd name="T102" fmla="*/ 32 w 77"/>
                <a:gd name="T103" fmla="*/ 94 h 149"/>
                <a:gd name="T104" fmla="*/ 28 w 77"/>
                <a:gd name="T105" fmla="*/ 84 h 149"/>
                <a:gd name="T106" fmla="*/ 26 w 77"/>
                <a:gd name="T107" fmla="*/ 70 h 149"/>
                <a:gd name="T108" fmla="*/ 26 w 77"/>
                <a:gd name="T109" fmla="*/ 58 h 149"/>
                <a:gd name="T110" fmla="*/ 18 w 77"/>
                <a:gd name="T111" fmla="*/ 52 h 149"/>
                <a:gd name="T112" fmla="*/ 10 w 77"/>
                <a:gd name="T113" fmla="*/ 48 h 149"/>
                <a:gd name="T114" fmla="*/ 4 w 77"/>
                <a:gd name="T115" fmla="*/ 40 h 149"/>
                <a:gd name="T116" fmla="*/ 8 w 77"/>
                <a:gd name="T117" fmla="*/ 40 h 149"/>
                <a:gd name="T118" fmla="*/ 60 w 77"/>
                <a:gd name="T119" fmla="*/ 1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149">
                  <a:moveTo>
                    <a:pt x="16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56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6" y="90"/>
                  </a:lnTo>
                  <a:lnTo>
                    <a:pt x="46" y="96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4" y="104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40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50" y="148"/>
                  </a:lnTo>
                  <a:lnTo>
                    <a:pt x="50" y="144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38" y="132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2" y="112"/>
                  </a:lnTo>
                  <a:lnTo>
                    <a:pt x="28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0" y="66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4" y="112"/>
                  </a:lnTo>
                  <a:lnTo>
                    <a:pt x="40" y="112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42" y="120"/>
                  </a:lnTo>
                  <a:lnTo>
                    <a:pt x="60" y="14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1" name="Freeform 263"/>
            <p:cNvSpPr>
              <a:spLocks/>
            </p:cNvSpPr>
            <p:nvPr/>
          </p:nvSpPr>
          <p:spPr bwMode="auto">
            <a:xfrm>
              <a:off x="4104" y="3306"/>
              <a:ext cx="45" cy="39"/>
            </a:xfrm>
            <a:custGeom>
              <a:avLst/>
              <a:gdLst>
                <a:gd name="T0" fmla="*/ 24 w 45"/>
                <a:gd name="T1" fmla="*/ 25 h 39"/>
                <a:gd name="T2" fmla="*/ 12 w 45"/>
                <a:gd name="T3" fmla="*/ 34 h 39"/>
                <a:gd name="T4" fmla="*/ 8 w 45"/>
                <a:gd name="T5" fmla="*/ 34 h 39"/>
                <a:gd name="T6" fmla="*/ 5 w 45"/>
                <a:gd name="T7" fmla="*/ 34 h 39"/>
                <a:gd name="T8" fmla="*/ 0 w 45"/>
                <a:gd name="T9" fmla="*/ 34 h 39"/>
                <a:gd name="T10" fmla="*/ 3 w 45"/>
                <a:gd name="T11" fmla="*/ 34 h 39"/>
                <a:gd name="T12" fmla="*/ 8 w 45"/>
                <a:gd name="T13" fmla="*/ 34 h 39"/>
                <a:gd name="T14" fmla="*/ 8 w 45"/>
                <a:gd name="T15" fmla="*/ 25 h 39"/>
                <a:gd name="T16" fmla="*/ 14 w 45"/>
                <a:gd name="T17" fmla="*/ 25 h 39"/>
                <a:gd name="T18" fmla="*/ 14 w 45"/>
                <a:gd name="T19" fmla="*/ 17 h 39"/>
                <a:gd name="T20" fmla="*/ 19 w 45"/>
                <a:gd name="T21" fmla="*/ 17 h 39"/>
                <a:gd name="T22" fmla="*/ 27 w 45"/>
                <a:gd name="T23" fmla="*/ 4 h 39"/>
                <a:gd name="T24" fmla="*/ 30 w 45"/>
                <a:gd name="T25" fmla="*/ 4 h 39"/>
                <a:gd name="T26" fmla="*/ 36 w 45"/>
                <a:gd name="T27" fmla="*/ 4 h 39"/>
                <a:gd name="T28" fmla="*/ 39 w 45"/>
                <a:gd name="T29" fmla="*/ 0 h 39"/>
                <a:gd name="T30" fmla="*/ 36 w 45"/>
                <a:gd name="T31" fmla="*/ 0 h 39"/>
                <a:gd name="T32" fmla="*/ 24 w 45"/>
                <a:gd name="T33" fmla="*/ 21 h 39"/>
                <a:gd name="T34" fmla="*/ 19 w 45"/>
                <a:gd name="T35" fmla="*/ 25 h 39"/>
                <a:gd name="T36" fmla="*/ 14 w 45"/>
                <a:gd name="T37" fmla="*/ 34 h 39"/>
                <a:gd name="T38" fmla="*/ 7 w 45"/>
                <a:gd name="T39" fmla="*/ 38 h 39"/>
                <a:gd name="T40" fmla="*/ 3 w 45"/>
                <a:gd name="T41" fmla="*/ 38 h 39"/>
                <a:gd name="T42" fmla="*/ 7 w 45"/>
                <a:gd name="T43" fmla="*/ 38 h 39"/>
                <a:gd name="T44" fmla="*/ 10 w 45"/>
                <a:gd name="T45" fmla="*/ 38 h 39"/>
                <a:gd name="T46" fmla="*/ 15 w 45"/>
                <a:gd name="T47" fmla="*/ 38 h 39"/>
                <a:gd name="T48" fmla="*/ 19 w 45"/>
                <a:gd name="T49" fmla="*/ 38 h 39"/>
                <a:gd name="T50" fmla="*/ 22 w 45"/>
                <a:gd name="T51" fmla="*/ 30 h 39"/>
                <a:gd name="T52" fmla="*/ 25 w 45"/>
                <a:gd name="T53" fmla="*/ 30 h 39"/>
                <a:gd name="T54" fmla="*/ 29 w 45"/>
                <a:gd name="T55" fmla="*/ 30 h 39"/>
                <a:gd name="T56" fmla="*/ 32 w 45"/>
                <a:gd name="T57" fmla="*/ 30 h 39"/>
                <a:gd name="T58" fmla="*/ 36 w 45"/>
                <a:gd name="T59" fmla="*/ 25 h 39"/>
                <a:gd name="T60" fmla="*/ 39 w 45"/>
                <a:gd name="T61" fmla="*/ 25 h 39"/>
                <a:gd name="T62" fmla="*/ 42 w 45"/>
                <a:gd name="T63" fmla="*/ 25 h 39"/>
                <a:gd name="T64" fmla="*/ 39 w 45"/>
                <a:gd name="T65" fmla="*/ 25 h 39"/>
                <a:gd name="T66" fmla="*/ 36 w 45"/>
                <a:gd name="T67" fmla="*/ 25 h 39"/>
                <a:gd name="T68" fmla="*/ 32 w 45"/>
                <a:gd name="T69" fmla="*/ 34 h 39"/>
                <a:gd name="T70" fmla="*/ 29 w 45"/>
                <a:gd name="T71" fmla="*/ 34 h 39"/>
                <a:gd name="T72" fmla="*/ 22 w 45"/>
                <a:gd name="T73" fmla="*/ 34 h 39"/>
                <a:gd name="T74" fmla="*/ 14 w 45"/>
                <a:gd name="T75" fmla="*/ 34 h 39"/>
                <a:gd name="T76" fmla="*/ 17 w 45"/>
                <a:gd name="T77" fmla="*/ 34 h 39"/>
                <a:gd name="T78" fmla="*/ 20 w 45"/>
                <a:gd name="T79" fmla="*/ 25 h 39"/>
                <a:gd name="T80" fmla="*/ 24 w 45"/>
                <a:gd name="T81" fmla="*/ 25 h 39"/>
                <a:gd name="T82" fmla="*/ 27 w 45"/>
                <a:gd name="T83" fmla="*/ 25 h 39"/>
                <a:gd name="T84" fmla="*/ 30 w 45"/>
                <a:gd name="T85" fmla="*/ 25 h 39"/>
                <a:gd name="T86" fmla="*/ 34 w 45"/>
                <a:gd name="T87" fmla="*/ 25 h 39"/>
                <a:gd name="T88" fmla="*/ 44 w 45"/>
                <a:gd name="T89" fmla="*/ 13 h 39"/>
                <a:gd name="T90" fmla="*/ 24 w 45"/>
                <a:gd name="T91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39">
                  <a:moveTo>
                    <a:pt x="24" y="25"/>
                  </a:moveTo>
                  <a:lnTo>
                    <a:pt x="12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4" y="21"/>
                  </a:lnTo>
                  <a:lnTo>
                    <a:pt x="19" y="25"/>
                  </a:lnTo>
                  <a:lnTo>
                    <a:pt x="14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44" y="13"/>
                  </a:lnTo>
                  <a:lnTo>
                    <a:pt x="24" y="2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2" name="Freeform 264"/>
            <p:cNvSpPr>
              <a:spLocks/>
            </p:cNvSpPr>
            <p:nvPr/>
          </p:nvSpPr>
          <p:spPr bwMode="auto">
            <a:xfrm>
              <a:off x="4232" y="304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8 w 35"/>
                <a:gd name="T3" fmla="*/ 16 h 25"/>
                <a:gd name="T4" fmla="*/ 12 w 35"/>
                <a:gd name="T5" fmla="*/ 16 h 25"/>
                <a:gd name="T6" fmla="*/ 12 w 35"/>
                <a:gd name="T7" fmla="*/ 20 h 25"/>
                <a:gd name="T8" fmla="*/ 8 w 35"/>
                <a:gd name="T9" fmla="*/ 20 h 25"/>
                <a:gd name="T10" fmla="*/ 4 w 35"/>
                <a:gd name="T11" fmla="*/ 20 h 25"/>
                <a:gd name="T12" fmla="*/ 4 w 35"/>
                <a:gd name="T13" fmla="*/ 16 h 25"/>
                <a:gd name="T14" fmla="*/ 4 w 35"/>
                <a:gd name="T15" fmla="*/ 12 h 25"/>
                <a:gd name="T16" fmla="*/ 8 w 35"/>
                <a:gd name="T17" fmla="*/ 12 h 25"/>
                <a:gd name="T18" fmla="*/ 12 w 35"/>
                <a:gd name="T19" fmla="*/ 8 h 25"/>
                <a:gd name="T20" fmla="*/ 16 w 35"/>
                <a:gd name="T21" fmla="*/ 8 h 25"/>
                <a:gd name="T22" fmla="*/ 16 w 35"/>
                <a:gd name="T23" fmla="*/ 12 h 25"/>
                <a:gd name="T24" fmla="*/ 12 w 35"/>
                <a:gd name="T25" fmla="*/ 16 h 25"/>
                <a:gd name="T26" fmla="*/ 8 w 35"/>
                <a:gd name="T27" fmla="*/ 16 h 25"/>
                <a:gd name="T28" fmla="*/ 4 w 35"/>
                <a:gd name="T29" fmla="*/ 16 h 25"/>
                <a:gd name="T30" fmla="*/ 4 w 35"/>
                <a:gd name="T31" fmla="*/ 20 h 25"/>
                <a:gd name="T32" fmla="*/ 0 w 35"/>
                <a:gd name="T33" fmla="*/ 20 h 25"/>
                <a:gd name="T34" fmla="*/ 0 w 35"/>
                <a:gd name="T35" fmla="*/ 16 h 25"/>
                <a:gd name="T36" fmla="*/ 4 w 35"/>
                <a:gd name="T37" fmla="*/ 12 h 25"/>
                <a:gd name="T38" fmla="*/ 8 w 35"/>
                <a:gd name="T39" fmla="*/ 12 h 25"/>
                <a:gd name="T40" fmla="*/ 8 w 35"/>
                <a:gd name="T41" fmla="*/ 16 h 25"/>
                <a:gd name="T42" fmla="*/ 4 w 35"/>
                <a:gd name="T43" fmla="*/ 16 h 25"/>
                <a:gd name="T44" fmla="*/ 6 w 35"/>
                <a:gd name="T45" fmla="*/ 12 h 25"/>
                <a:gd name="T46" fmla="*/ 12 w 35"/>
                <a:gd name="T47" fmla="*/ 12 h 25"/>
                <a:gd name="T48" fmla="*/ 16 w 35"/>
                <a:gd name="T49" fmla="*/ 12 h 25"/>
                <a:gd name="T50" fmla="*/ 12 w 35"/>
                <a:gd name="T51" fmla="*/ 16 h 25"/>
                <a:gd name="T52" fmla="*/ 8 w 35"/>
                <a:gd name="T53" fmla="*/ 20 h 25"/>
                <a:gd name="T54" fmla="*/ 8 w 35"/>
                <a:gd name="T55" fmla="*/ 16 h 25"/>
                <a:gd name="T56" fmla="*/ 12 w 35"/>
                <a:gd name="T57" fmla="*/ 12 h 25"/>
                <a:gd name="T58" fmla="*/ 16 w 35"/>
                <a:gd name="T59" fmla="*/ 8 h 25"/>
                <a:gd name="T60" fmla="*/ 20 w 35"/>
                <a:gd name="T61" fmla="*/ 8 h 25"/>
                <a:gd name="T62" fmla="*/ 24 w 35"/>
                <a:gd name="T63" fmla="*/ 8 h 25"/>
                <a:gd name="T64" fmla="*/ 30 w 35"/>
                <a:gd name="T65" fmla="*/ 8 h 25"/>
                <a:gd name="T66" fmla="*/ 34 w 35"/>
                <a:gd name="T67" fmla="*/ 8 h 25"/>
                <a:gd name="T68" fmla="*/ 30 w 35"/>
                <a:gd name="T69" fmla="*/ 8 h 25"/>
                <a:gd name="T70" fmla="*/ 26 w 35"/>
                <a:gd name="T71" fmla="*/ 12 h 25"/>
                <a:gd name="T72" fmla="*/ 22 w 35"/>
                <a:gd name="T73" fmla="*/ 12 h 25"/>
                <a:gd name="T74" fmla="*/ 18 w 35"/>
                <a:gd name="T75" fmla="*/ 12 h 25"/>
                <a:gd name="T76" fmla="*/ 18 w 35"/>
                <a:gd name="T77" fmla="*/ 16 h 25"/>
                <a:gd name="T78" fmla="*/ 14 w 35"/>
                <a:gd name="T79" fmla="*/ 16 h 25"/>
                <a:gd name="T80" fmla="*/ 12 w 35"/>
                <a:gd name="T81" fmla="*/ 12 h 25"/>
                <a:gd name="T82" fmla="*/ 16 w 35"/>
                <a:gd name="T83" fmla="*/ 12 h 25"/>
                <a:gd name="T84" fmla="*/ 20 w 35"/>
                <a:gd name="T85" fmla="*/ 8 h 25"/>
                <a:gd name="T86" fmla="*/ 24 w 35"/>
                <a:gd name="T87" fmla="*/ 8 h 25"/>
                <a:gd name="T88" fmla="*/ 26 w 35"/>
                <a:gd name="T89" fmla="*/ 4 h 25"/>
                <a:gd name="T90" fmla="*/ 20 w 35"/>
                <a:gd name="T91" fmla="*/ 8 h 25"/>
                <a:gd name="T92" fmla="*/ 16 w 35"/>
                <a:gd name="T93" fmla="*/ 8 h 25"/>
                <a:gd name="T94" fmla="*/ 12 w 35"/>
                <a:gd name="T95" fmla="*/ 8 h 25"/>
                <a:gd name="T96" fmla="*/ 16 w 35"/>
                <a:gd name="T97" fmla="*/ 8 h 25"/>
                <a:gd name="T98" fmla="*/ 20 w 35"/>
                <a:gd name="T99" fmla="*/ 6 h 25"/>
                <a:gd name="T100" fmla="*/ 24 w 35"/>
                <a:gd name="T101" fmla="*/ 0 h 25"/>
                <a:gd name="T102" fmla="*/ 24 w 35"/>
                <a:gd name="T103" fmla="*/ 4 h 25"/>
                <a:gd name="T104" fmla="*/ 26 w 35"/>
                <a:gd name="T105" fmla="*/ 0 h 25"/>
                <a:gd name="T106" fmla="*/ 20 w 35"/>
                <a:gd name="T107" fmla="*/ 6 h 25"/>
                <a:gd name="T108" fmla="*/ 16 w 35"/>
                <a:gd name="T109" fmla="*/ 8 h 25"/>
                <a:gd name="T110" fmla="*/ 16 w 35"/>
                <a:gd name="T111" fmla="*/ 12 h 25"/>
                <a:gd name="T112" fmla="*/ 12 w 35"/>
                <a:gd name="T113" fmla="*/ 16 h 25"/>
                <a:gd name="T114" fmla="*/ 8 w 35"/>
                <a:gd name="T115" fmla="*/ 16 h 25"/>
                <a:gd name="T116" fmla="*/ 12 w 35"/>
                <a:gd name="T117" fmla="*/ 16 h 25"/>
                <a:gd name="T118" fmla="*/ 0 w 35"/>
                <a:gd name="T1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" h="25">
                  <a:moveTo>
                    <a:pt x="0" y="24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3" name="Freeform 265"/>
            <p:cNvSpPr>
              <a:spLocks/>
            </p:cNvSpPr>
            <p:nvPr/>
          </p:nvSpPr>
          <p:spPr bwMode="auto">
            <a:xfrm>
              <a:off x="4154" y="3030"/>
              <a:ext cx="83" cy="49"/>
            </a:xfrm>
            <a:custGeom>
              <a:avLst/>
              <a:gdLst>
                <a:gd name="T0" fmla="*/ 48 w 83"/>
                <a:gd name="T1" fmla="*/ 30 h 49"/>
                <a:gd name="T2" fmla="*/ 60 w 83"/>
                <a:gd name="T3" fmla="*/ 26 h 49"/>
                <a:gd name="T4" fmla="*/ 60 w 83"/>
                <a:gd name="T5" fmla="*/ 30 h 49"/>
                <a:gd name="T6" fmla="*/ 48 w 83"/>
                <a:gd name="T7" fmla="*/ 30 h 49"/>
                <a:gd name="T8" fmla="*/ 58 w 83"/>
                <a:gd name="T9" fmla="*/ 22 h 49"/>
                <a:gd name="T10" fmla="*/ 64 w 83"/>
                <a:gd name="T11" fmla="*/ 22 h 49"/>
                <a:gd name="T12" fmla="*/ 52 w 83"/>
                <a:gd name="T13" fmla="*/ 30 h 49"/>
                <a:gd name="T14" fmla="*/ 54 w 83"/>
                <a:gd name="T15" fmla="*/ 22 h 49"/>
                <a:gd name="T16" fmla="*/ 68 w 83"/>
                <a:gd name="T17" fmla="*/ 18 h 49"/>
                <a:gd name="T18" fmla="*/ 56 w 83"/>
                <a:gd name="T19" fmla="*/ 26 h 49"/>
                <a:gd name="T20" fmla="*/ 44 w 83"/>
                <a:gd name="T21" fmla="*/ 22 h 49"/>
                <a:gd name="T22" fmla="*/ 56 w 83"/>
                <a:gd name="T23" fmla="*/ 14 h 49"/>
                <a:gd name="T24" fmla="*/ 66 w 83"/>
                <a:gd name="T25" fmla="*/ 10 h 49"/>
                <a:gd name="T26" fmla="*/ 58 w 83"/>
                <a:gd name="T27" fmla="*/ 20 h 49"/>
                <a:gd name="T28" fmla="*/ 48 w 83"/>
                <a:gd name="T29" fmla="*/ 12 h 49"/>
                <a:gd name="T30" fmla="*/ 60 w 83"/>
                <a:gd name="T31" fmla="*/ 0 h 49"/>
                <a:gd name="T32" fmla="*/ 64 w 83"/>
                <a:gd name="T33" fmla="*/ 8 h 49"/>
                <a:gd name="T34" fmla="*/ 52 w 83"/>
                <a:gd name="T35" fmla="*/ 14 h 49"/>
                <a:gd name="T36" fmla="*/ 56 w 83"/>
                <a:gd name="T37" fmla="*/ 14 h 49"/>
                <a:gd name="T38" fmla="*/ 68 w 83"/>
                <a:gd name="T39" fmla="*/ 10 h 49"/>
                <a:gd name="T40" fmla="*/ 56 w 83"/>
                <a:gd name="T41" fmla="*/ 18 h 49"/>
                <a:gd name="T42" fmla="*/ 68 w 83"/>
                <a:gd name="T43" fmla="*/ 18 h 49"/>
                <a:gd name="T44" fmla="*/ 56 w 83"/>
                <a:gd name="T45" fmla="*/ 24 h 49"/>
                <a:gd name="T46" fmla="*/ 52 w 83"/>
                <a:gd name="T47" fmla="*/ 28 h 49"/>
                <a:gd name="T48" fmla="*/ 48 w 83"/>
                <a:gd name="T49" fmla="*/ 30 h 49"/>
                <a:gd name="T50" fmla="*/ 56 w 83"/>
                <a:gd name="T51" fmla="*/ 34 h 49"/>
                <a:gd name="T52" fmla="*/ 56 w 83"/>
                <a:gd name="T53" fmla="*/ 38 h 49"/>
                <a:gd name="T54" fmla="*/ 56 w 83"/>
                <a:gd name="T55" fmla="*/ 38 h 49"/>
                <a:gd name="T56" fmla="*/ 48 w 83"/>
                <a:gd name="T57" fmla="*/ 40 h 49"/>
                <a:gd name="T58" fmla="*/ 36 w 83"/>
                <a:gd name="T59" fmla="*/ 40 h 49"/>
                <a:gd name="T60" fmla="*/ 18 w 83"/>
                <a:gd name="T61" fmla="*/ 40 h 49"/>
                <a:gd name="T62" fmla="*/ 0 w 83"/>
                <a:gd name="T63" fmla="*/ 44 h 49"/>
                <a:gd name="T64" fmla="*/ 12 w 83"/>
                <a:gd name="T65" fmla="*/ 44 h 49"/>
                <a:gd name="T66" fmla="*/ 20 w 83"/>
                <a:gd name="T67" fmla="*/ 44 h 49"/>
                <a:gd name="T68" fmla="*/ 22 w 83"/>
                <a:gd name="T69" fmla="*/ 46 h 49"/>
                <a:gd name="T70" fmla="*/ 12 w 83"/>
                <a:gd name="T71" fmla="*/ 48 h 49"/>
                <a:gd name="T72" fmla="*/ 20 w 83"/>
                <a:gd name="T73" fmla="*/ 44 h 49"/>
                <a:gd name="T74" fmla="*/ 30 w 83"/>
                <a:gd name="T75" fmla="*/ 36 h 49"/>
                <a:gd name="T76" fmla="*/ 20 w 83"/>
                <a:gd name="T77" fmla="*/ 38 h 49"/>
                <a:gd name="T78" fmla="*/ 24 w 83"/>
                <a:gd name="T79" fmla="*/ 30 h 49"/>
                <a:gd name="T80" fmla="*/ 20 w 83"/>
                <a:gd name="T81" fmla="*/ 38 h 49"/>
                <a:gd name="T82" fmla="*/ 26 w 83"/>
                <a:gd name="T83" fmla="*/ 38 h 49"/>
                <a:gd name="T84" fmla="*/ 44 w 83"/>
                <a:gd name="T85" fmla="*/ 36 h 49"/>
                <a:gd name="T86" fmla="*/ 58 w 83"/>
                <a:gd name="T87" fmla="*/ 34 h 49"/>
                <a:gd name="T88" fmla="*/ 72 w 83"/>
                <a:gd name="T89" fmla="*/ 34 h 49"/>
                <a:gd name="T90" fmla="*/ 82 w 83"/>
                <a:gd name="T9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49">
                  <a:moveTo>
                    <a:pt x="36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4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6" y="2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4" name="Freeform 266"/>
            <p:cNvSpPr>
              <a:spLocks/>
            </p:cNvSpPr>
            <p:nvPr/>
          </p:nvSpPr>
          <p:spPr bwMode="auto">
            <a:xfrm>
              <a:off x="1742" y="3364"/>
              <a:ext cx="167" cy="113"/>
            </a:xfrm>
            <a:custGeom>
              <a:avLst/>
              <a:gdLst>
                <a:gd name="T0" fmla="*/ 80 w 167"/>
                <a:gd name="T1" fmla="*/ 4 h 113"/>
                <a:gd name="T2" fmla="*/ 88 w 167"/>
                <a:gd name="T3" fmla="*/ 6 h 113"/>
                <a:gd name="T4" fmla="*/ 96 w 167"/>
                <a:gd name="T5" fmla="*/ 4 h 113"/>
                <a:gd name="T6" fmla="*/ 104 w 167"/>
                <a:gd name="T7" fmla="*/ 4 h 113"/>
                <a:gd name="T8" fmla="*/ 112 w 167"/>
                <a:gd name="T9" fmla="*/ 6 h 113"/>
                <a:gd name="T10" fmla="*/ 120 w 167"/>
                <a:gd name="T11" fmla="*/ 8 h 113"/>
                <a:gd name="T12" fmla="*/ 128 w 167"/>
                <a:gd name="T13" fmla="*/ 8 h 113"/>
                <a:gd name="T14" fmla="*/ 128 w 167"/>
                <a:gd name="T15" fmla="*/ 6 h 113"/>
                <a:gd name="T16" fmla="*/ 116 w 167"/>
                <a:gd name="T17" fmla="*/ 6 h 113"/>
                <a:gd name="T18" fmla="*/ 108 w 167"/>
                <a:gd name="T19" fmla="*/ 4 h 113"/>
                <a:gd name="T20" fmla="*/ 100 w 167"/>
                <a:gd name="T21" fmla="*/ 2 h 113"/>
                <a:gd name="T22" fmla="*/ 108 w 167"/>
                <a:gd name="T23" fmla="*/ 0 h 113"/>
                <a:gd name="T24" fmla="*/ 116 w 167"/>
                <a:gd name="T25" fmla="*/ 0 h 113"/>
                <a:gd name="T26" fmla="*/ 124 w 167"/>
                <a:gd name="T27" fmla="*/ 2 h 113"/>
                <a:gd name="T28" fmla="*/ 132 w 167"/>
                <a:gd name="T29" fmla="*/ 2 h 113"/>
                <a:gd name="T30" fmla="*/ 140 w 167"/>
                <a:gd name="T31" fmla="*/ 4 h 113"/>
                <a:gd name="T32" fmla="*/ 148 w 167"/>
                <a:gd name="T33" fmla="*/ 2 h 113"/>
                <a:gd name="T34" fmla="*/ 156 w 167"/>
                <a:gd name="T35" fmla="*/ 4 h 113"/>
                <a:gd name="T36" fmla="*/ 164 w 167"/>
                <a:gd name="T37" fmla="*/ 6 h 113"/>
                <a:gd name="T38" fmla="*/ 164 w 167"/>
                <a:gd name="T39" fmla="*/ 14 h 113"/>
                <a:gd name="T40" fmla="*/ 162 w 167"/>
                <a:gd name="T41" fmla="*/ 22 h 113"/>
                <a:gd name="T42" fmla="*/ 160 w 167"/>
                <a:gd name="T43" fmla="*/ 32 h 113"/>
                <a:gd name="T44" fmla="*/ 158 w 167"/>
                <a:gd name="T45" fmla="*/ 44 h 113"/>
                <a:gd name="T46" fmla="*/ 154 w 167"/>
                <a:gd name="T47" fmla="*/ 54 h 113"/>
                <a:gd name="T48" fmla="*/ 150 w 167"/>
                <a:gd name="T49" fmla="*/ 62 h 113"/>
                <a:gd name="T50" fmla="*/ 148 w 167"/>
                <a:gd name="T51" fmla="*/ 70 h 113"/>
                <a:gd name="T52" fmla="*/ 144 w 167"/>
                <a:gd name="T53" fmla="*/ 78 h 113"/>
                <a:gd name="T54" fmla="*/ 140 w 167"/>
                <a:gd name="T55" fmla="*/ 88 h 113"/>
                <a:gd name="T56" fmla="*/ 136 w 167"/>
                <a:gd name="T57" fmla="*/ 96 h 113"/>
                <a:gd name="T58" fmla="*/ 132 w 167"/>
                <a:gd name="T59" fmla="*/ 104 h 113"/>
                <a:gd name="T60" fmla="*/ 124 w 167"/>
                <a:gd name="T61" fmla="*/ 110 h 113"/>
                <a:gd name="T62" fmla="*/ 116 w 167"/>
                <a:gd name="T63" fmla="*/ 110 h 113"/>
                <a:gd name="T64" fmla="*/ 108 w 167"/>
                <a:gd name="T65" fmla="*/ 112 h 113"/>
                <a:gd name="T66" fmla="*/ 98 w 167"/>
                <a:gd name="T67" fmla="*/ 112 h 113"/>
                <a:gd name="T68" fmla="*/ 90 w 167"/>
                <a:gd name="T69" fmla="*/ 112 h 113"/>
                <a:gd name="T70" fmla="*/ 78 w 167"/>
                <a:gd name="T71" fmla="*/ 110 h 113"/>
                <a:gd name="T72" fmla="*/ 68 w 167"/>
                <a:gd name="T73" fmla="*/ 110 h 113"/>
                <a:gd name="T74" fmla="*/ 60 w 167"/>
                <a:gd name="T75" fmla="*/ 110 h 113"/>
                <a:gd name="T76" fmla="*/ 52 w 167"/>
                <a:gd name="T77" fmla="*/ 110 h 113"/>
                <a:gd name="T78" fmla="*/ 44 w 167"/>
                <a:gd name="T79" fmla="*/ 108 h 113"/>
                <a:gd name="T80" fmla="*/ 36 w 167"/>
                <a:gd name="T81" fmla="*/ 108 h 113"/>
                <a:gd name="T82" fmla="*/ 28 w 167"/>
                <a:gd name="T83" fmla="*/ 108 h 113"/>
                <a:gd name="T84" fmla="*/ 20 w 167"/>
                <a:gd name="T85" fmla="*/ 108 h 113"/>
                <a:gd name="T86" fmla="*/ 12 w 167"/>
                <a:gd name="T87" fmla="*/ 108 h 113"/>
                <a:gd name="T88" fmla="*/ 4 w 167"/>
                <a:gd name="T89" fmla="*/ 106 h 113"/>
                <a:gd name="T90" fmla="*/ 0 w 167"/>
                <a:gd name="T91" fmla="*/ 98 h 113"/>
                <a:gd name="T92" fmla="*/ 2 w 167"/>
                <a:gd name="T93" fmla="*/ 90 h 113"/>
                <a:gd name="T94" fmla="*/ 4 w 167"/>
                <a:gd name="T95" fmla="*/ 78 h 113"/>
                <a:gd name="T96" fmla="*/ 10 w 167"/>
                <a:gd name="T97" fmla="*/ 70 h 113"/>
                <a:gd name="T98" fmla="*/ 16 w 167"/>
                <a:gd name="T99" fmla="*/ 64 h 113"/>
                <a:gd name="T100" fmla="*/ 26 w 167"/>
                <a:gd name="T101" fmla="*/ 58 h 113"/>
                <a:gd name="T102" fmla="*/ 34 w 167"/>
                <a:gd name="T103" fmla="*/ 54 h 113"/>
                <a:gd name="T104" fmla="*/ 42 w 167"/>
                <a:gd name="T105" fmla="*/ 46 h 113"/>
                <a:gd name="T106" fmla="*/ 48 w 167"/>
                <a:gd name="T107" fmla="*/ 38 h 113"/>
                <a:gd name="T108" fmla="*/ 54 w 167"/>
                <a:gd name="T109" fmla="*/ 32 h 113"/>
                <a:gd name="T110" fmla="*/ 60 w 167"/>
                <a:gd name="T111" fmla="*/ 24 h 113"/>
                <a:gd name="T112" fmla="*/ 64 w 167"/>
                <a:gd name="T113" fmla="*/ 16 h 113"/>
                <a:gd name="T114" fmla="*/ 72 w 167"/>
                <a:gd name="T115" fmla="*/ 10 h 113"/>
                <a:gd name="T116" fmla="*/ 78 w 167"/>
                <a:gd name="T117" fmla="*/ 4 h 113"/>
                <a:gd name="T118" fmla="*/ 76 w 167"/>
                <a:gd name="T1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13">
                  <a:moveTo>
                    <a:pt x="76" y="2"/>
                  </a:move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28" y="6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6" y="10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0" y="28"/>
                  </a:lnTo>
                  <a:lnTo>
                    <a:pt x="160" y="32"/>
                  </a:lnTo>
                  <a:lnTo>
                    <a:pt x="158" y="36"/>
                  </a:lnTo>
                  <a:lnTo>
                    <a:pt x="158" y="44"/>
                  </a:lnTo>
                  <a:lnTo>
                    <a:pt x="156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50" y="62"/>
                  </a:lnTo>
                  <a:lnTo>
                    <a:pt x="150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4" y="78"/>
                  </a:lnTo>
                  <a:lnTo>
                    <a:pt x="142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4" y="100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84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7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5" name="Freeform 267"/>
            <p:cNvSpPr>
              <a:spLocks/>
            </p:cNvSpPr>
            <p:nvPr/>
          </p:nvSpPr>
          <p:spPr bwMode="auto">
            <a:xfrm>
              <a:off x="1886" y="3222"/>
              <a:ext cx="73" cy="21"/>
            </a:xfrm>
            <a:custGeom>
              <a:avLst/>
              <a:gdLst>
                <a:gd name="T0" fmla="*/ 4 w 73"/>
                <a:gd name="T1" fmla="*/ 16 h 21"/>
                <a:gd name="T2" fmla="*/ 8 w 73"/>
                <a:gd name="T3" fmla="*/ 16 h 21"/>
                <a:gd name="T4" fmla="*/ 12 w 73"/>
                <a:gd name="T5" fmla="*/ 16 h 21"/>
                <a:gd name="T6" fmla="*/ 16 w 73"/>
                <a:gd name="T7" fmla="*/ 18 h 21"/>
                <a:gd name="T8" fmla="*/ 20 w 73"/>
                <a:gd name="T9" fmla="*/ 18 h 21"/>
                <a:gd name="T10" fmla="*/ 24 w 73"/>
                <a:gd name="T11" fmla="*/ 20 h 21"/>
                <a:gd name="T12" fmla="*/ 28 w 73"/>
                <a:gd name="T13" fmla="*/ 20 h 21"/>
                <a:gd name="T14" fmla="*/ 32 w 73"/>
                <a:gd name="T15" fmla="*/ 20 h 21"/>
                <a:gd name="T16" fmla="*/ 36 w 73"/>
                <a:gd name="T17" fmla="*/ 20 h 21"/>
                <a:gd name="T18" fmla="*/ 40 w 73"/>
                <a:gd name="T19" fmla="*/ 20 h 21"/>
                <a:gd name="T20" fmla="*/ 44 w 73"/>
                <a:gd name="T21" fmla="*/ 20 h 21"/>
                <a:gd name="T22" fmla="*/ 48 w 73"/>
                <a:gd name="T23" fmla="*/ 18 h 21"/>
                <a:gd name="T24" fmla="*/ 52 w 73"/>
                <a:gd name="T25" fmla="*/ 18 h 21"/>
                <a:gd name="T26" fmla="*/ 56 w 73"/>
                <a:gd name="T27" fmla="*/ 18 h 21"/>
                <a:gd name="T28" fmla="*/ 60 w 73"/>
                <a:gd name="T29" fmla="*/ 18 h 21"/>
                <a:gd name="T30" fmla="*/ 64 w 73"/>
                <a:gd name="T31" fmla="*/ 18 h 21"/>
                <a:gd name="T32" fmla="*/ 68 w 73"/>
                <a:gd name="T33" fmla="*/ 18 h 21"/>
                <a:gd name="T34" fmla="*/ 70 w 73"/>
                <a:gd name="T35" fmla="*/ 14 h 21"/>
                <a:gd name="T36" fmla="*/ 72 w 73"/>
                <a:gd name="T37" fmla="*/ 10 h 21"/>
                <a:gd name="T38" fmla="*/ 72 w 73"/>
                <a:gd name="T39" fmla="*/ 6 h 21"/>
                <a:gd name="T40" fmla="*/ 68 w 73"/>
                <a:gd name="T41" fmla="*/ 6 h 21"/>
                <a:gd name="T42" fmla="*/ 64 w 73"/>
                <a:gd name="T43" fmla="*/ 4 h 21"/>
                <a:gd name="T44" fmla="*/ 60 w 73"/>
                <a:gd name="T45" fmla="*/ 4 h 21"/>
                <a:gd name="T46" fmla="*/ 56 w 73"/>
                <a:gd name="T47" fmla="*/ 2 h 21"/>
                <a:gd name="T48" fmla="*/ 52 w 73"/>
                <a:gd name="T49" fmla="*/ 2 h 21"/>
                <a:gd name="T50" fmla="*/ 48 w 73"/>
                <a:gd name="T51" fmla="*/ 0 h 21"/>
                <a:gd name="T52" fmla="*/ 44 w 73"/>
                <a:gd name="T53" fmla="*/ 0 h 21"/>
                <a:gd name="T54" fmla="*/ 40 w 73"/>
                <a:gd name="T55" fmla="*/ 0 h 21"/>
                <a:gd name="T56" fmla="*/ 36 w 73"/>
                <a:gd name="T57" fmla="*/ 0 h 21"/>
                <a:gd name="T58" fmla="*/ 32 w 73"/>
                <a:gd name="T59" fmla="*/ 0 h 21"/>
                <a:gd name="T60" fmla="*/ 28 w 73"/>
                <a:gd name="T61" fmla="*/ 0 h 21"/>
                <a:gd name="T62" fmla="*/ 24 w 73"/>
                <a:gd name="T63" fmla="*/ 0 h 21"/>
                <a:gd name="T64" fmla="*/ 20 w 73"/>
                <a:gd name="T65" fmla="*/ 0 h 21"/>
                <a:gd name="T66" fmla="*/ 16 w 73"/>
                <a:gd name="T67" fmla="*/ 0 h 21"/>
                <a:gd name="T68" fmla="*/ 12 w 73"/>
                <a:gd name="T69" fmla="*/ 0 h 21"/>
                <a:gd name="T70" fmla="*/ 8 w 73"/>
                <a:gd name="T71" fmla="*/ 0 h 21"/>
                <a:gd name="T72" fmla="*/ 4 w 73"/>
                <a:gd name="T73" fmla="*/ 2 h 21"/>
                <a:gd name="T74" fmla="*/ 2 w 73"/>
                <a:gd name="T75" fmla="*/ 6 h 21"/>
                <a:gd name="T76" fmla="*/ 0 w 73"/>
                <a:gd name="T77" fmla="*/ 10 h 21"/>
                <a:gd name="T78" fmla="*/ 0 w 73"/>
                <a:gd name="T79" fmla="*/ 14 h 21"/>
                <a:gd name="T80" fmla="*/ 4 w 73"/>
                <a:gd name="T81" fmla="*/ 16 h 21"/>
                <a:gd name="T82" fmla="*/ 4 w 73"/>
                <a:gd name="T83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21">
                  <a:moveTo>
                    <a:pt x="4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4" y="16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6" name="Freeform 268"/>
            <p:cNvSpPr>
              <a:spLocks/>
            </p:cNvSpPr>
            <p:nvPr/>
          </p:nvSpPr>
          <p:spPr bwMode="auto">
            <a:xfrm>
              <a:off x="1904" y="3196"/>
              <a:ext cx="61" cy="15"/>
            </a:xfrm>
            <a:custGeom>
              <a:avLst/>
              <a:gdLst>
                <a:gd name="T0" fmla="*/ 16 w 61"/>
                <a:gd name="T1" fmla="*/ 8 h 15"/>
                <a:gd name="T2" fmla="*/ 16 w 61"/>
                <a:gd name="T3" fmla="*/ 10 h 15"/>
                <a:gd name="T4" fmla="*/ 16 w 61"/>
                <a:gd name="T5" fmla="*/ 12 h 15"/>
                <a:gd name="T6" fmla="*/ 24 w 61"/>
                <a:gd name="T7" fmla="*/ 12 h 15"/>
                <a:gd name="T8" fmla="*/ 32 w 61"/>
                <a:gd name="T9" fmla="*/ 12 h 15"/>
                <a:gd name="T10" fmla="*/ 40 w 61"/>
                <a:gd name="T11" fmla="*/ 10 h 15"/>
                <a:gd name="T12" fmla="*/ 40 w 61"/>
                <a:gd name="T13" fmla="*/ 10 h 15"/>
                <a:gd name="T14" fmla="*/ 32 w 61"/>
                <a:gd name="T15" fmla="*/ 10 h 15"/>
                <a:gd name="T16" fmla="*/ 24 w 61"/>
                <a:gd name="T17" fmla="*/ 8 h 15"/>
                <a:gd name="T18" fmla="*/ 32 w 61"/>
                <a:gd name="T19" fmla="*/ 8 h 15"/>
                <a:gd name="T20" fmla="*/ 30 w 61"/>
                <a:gd name="T21" fmla="*/ 2 h 15"/>
                <a:gd name="T22" fmla="*/ 38 w 61"/>
                <a:gd name="T23" fmla="*/ 2 h 15"/>
                <a:gd name="T24" fmla="*/ 28 w 61"/>
                <a:gd name="T25" fmla="*/ 4 h 15"/>
                <a:gd name="T26" fmla="*/ 18 w 61"/>
                <a:gd name="T27" fmla="*/ 4 h 15"/>
                <a:gd name="T28" fmla="*/ 26 w 61"/>
                <a:gd name="T29" fmla="*/ 6 h 15"/>
                <a:gd name="T30" fmla="*/ 18 w 61"/>
                <a:gd name="T31" fmla="*/ 6 h 15"/>
                <a:gd name="T32" fmla="*/ 26 w 61"/>
                <a:gd name="T33" fmla="*/ 8 h 15"/>
                <a:gd name="T34" fmla="*/ 26 w 61"/>
                <a:gd name="T35" fmla="*/ 10 h 15"/>
                <a:gd name="T36" fmla="*/ 18 w 61"/>
                <a:gd name="T37" fmla="*/ 12 h 15"/>
                <a:gd name="T38" fmla="*/ 10 w 61"/>
                <a:gd name="T39" fmla="*/ 12 h 15"/>
                <a:gd name="T40" fmla="*/ 18 w 61"/>
                <a:gd name="T41" fmla="*/ 8 h 15"/>
                <a:gd name="T42" fmla="*/ 8 w 61"/>
                <a:gd name="T43" fmla="*/ 8 h 15"/>
                <a:gd name="T44" fmla="*/ 0 w 61"/>
                <a:gd name="T45" fmla="*/ 8 h 15"/>
                <a:gd name="T46" fmla="*/ 10 w 61"/>
                <a:gd name="T47" fmla="*/ 8 h 15"/>
                <a:gd name="T48" fmla="*/ 18 w 61"/>
                <a:gd name="T49" fmla="*/ 10 h 15"/>
                <a:gd name="T50" fmla="*/ 26 w 61"/>
                <a:gd name="T51" fmla="*/ 10 h 15"/>
                <a:gd name="T52" fmla="*/ 34 w 61"/>
                <a:gd name="T53" fmla="*/ 12 h 15"/>
                <a:gd name="T54" fmla="*/ 42 w 61"/>
                <a:gd name="T55" fmla="*/ 14 h 15"/>
                <a:gd name="T56" fmla="*/ 48 w 61"/>
                <a:gd name="T57" fmla="*/ 10 h 15"/>
                <a:gd name="T58" fmla="*/ 40 w 61"/>
                <a:gd name="T59" fmla="*/ 10 h 15"/>
                <a:gd name="T60" fmla="*/ 32 w 61"/>
                <a:gd name="T61" fmla="*/ 8 h 15"/>
                <a:gd name="T62" fmla="*/ 20 w 61"/>
                <a:gd name="T63" fmla="*/ 6 h 15"/>
                <a:gd name="T64" fmla="*/ 12 w 61"/>
                <a:gd name="T65" fmla="*/ 4 h 15"/>
                <a:gd name="T66" fmla="*/ 4 w 61"/>
                <a:gd name="T67" fmla="*/ 4 h 15"/>
                <a:gd name="T68" fmla="*/ 4 w 61"/>
                <a:gd name="T69" fmla="*/ 8 h 15"/>
                <a:gd name="T70" fmla="*/ 12 w 61"/>
                <a:gd name="T71" fmla="*/ 8 h 15"/>
                <a:gd name="T72" fmla="*/ 20 w 61"/>
                <a:gd name="T73" fmla="*/ 8 h 15"/>
                <a:gd name="T74" fmla="*/ 28 w 61"/>
                <a:gd name="T75" fmla="*/ 8 h 15"/>
                <a:gd name="T76" fmla="*/ 36 w 61"/>
                <a:gd name="T77" fmla="*/ 8 h 15"/>
                <a:gd name="T78" fmla="*/ 44 w 61"/>
                <a:gd name="T79" fmla="*/ 6 h 15"/>
                <a:gd name="T80" fmla="*/ 52 w 61"/>
                <a:gd name="T81" fmla="*/ 6 h 15"/>
                <a:gd name="T82" fmla="*/ 60 w 61"/>
                <a:gd name="T83" fmla="*/ 6 h 15"/>
                <a:gd name="T84" fmla="*/ 50 w 61"/>
                <a:gd name="T85" fmla="*/ 8 h 15"/>
                <a:gd name="T86" fmla="*/ 42 w 61"/>
                <a:gd name="T87" fmla="*/ 8 h 15"/>
                <a:gd name="T88" fmla="*/ 38 w 61"/>
                <a:gd name="T89" fmla="*/ 2 h 15"/>
                <a:gd name="T90" fmla="*/ 30 w 61"/>
                <a:gd name="T9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15">
                  <a:moveTo>
                    <a:pt x="12" y="8"/>
                  </a:moveTo>
                  <a:lnTo>
                    <a:pt x="16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7" name="Freeform 269"/>
            <p:cNvSpPr>
              <a:spLocks/>
            </p:cNvSpPr>
            <p:nvPr/>
          </p:nvSpPr>
          <p:spPr bwMode="auto">
            <a:xfrm>
              <a:off x="1802" y="3254"/>
              <a:ext cx="161" cy="73"/>
            </a:xfrm>
            <a:custGeom>
              <a:avLst/>
              <a:gdLst>
                <a:gd name="T0" fmla="*/ 78 w 161"/>
                <a:gd name="T1" fmla="*/ 4 h 73"/>
                <a:gd name="T2" fmla="*/ 86 w 161"/>
                <a:gd name="T3" fmla="*/ 6 h 73"/>
                <a:gd name="T4" fmla="*/ 86 w 161"/>
                <a:gd name="T5" fmla="*/ 4 h 73"/>
                <a:gd name="T6" fmla="*/ 78 w 161"/>
                <a:gd name="T7" fmla="*/ 4 h 73"/>
                <a:gd name="T8" fmla="*/ 84 w 161"/>
                <a:gd name="T9" fmla="*/ 0 h 73"/>
                <a:gd name="T10" fmla="*/ 92 w 161"/>
                <a:gd name="T11" fmla="*/ 2 h 73"/>
                <a:gd name="T12" fmla="*/ 100 w 161"/>
                <a:gd name="T13" fmla="*/ 0 h 73"/>
                <a:gd name="T14" fmla="*/ 108 w 161"/>
                <a:gd name="T15" fmla="*/ 0 h 73"/>
                <a:gd name="T16" fmla="*/ 116 w 161"/>
                <a:gd name="T17" fmla="*/ 0 h 73"/>
                <a:gd name="T18" fmla="*/ 124 w 161"/>
                <a:gd name="T19" fmla="*/ 0 h 73"/>
                <a:gd name="T20" fmla="*/ 132 w 161"/>
                <a:gd name="T21" fmla="*/ 2 h 73"/>
                <a:gd name="T22" fmla="*/ 140 w 161"/>
                <a:gd name="T23" fmla="*/ 2 h 73"/>
                <a:gd name="T24" fmla="*/ 148 w 161"/>
                <a:gd name="T25" fmla="*/ 0 h 73"/>
                <a:gd name="T26" fmla="*/ 156 w 161"/>
                <a:gd name="T27" fmla="*/ 2 h 73"/>
                <a:gd name="T28" fmla="*/ 160 w 161"/>
                <a:gd name="T29" fmla="*/ 6 h 73"/>
                <a:gd name="T30" fmla="*/ 158 w 161"/>
                <a:gd name="T31" fmla="*/ 14 h 73"/>
                <a:gd name="T32" fmla="*/ 156 w 161"/>
                <a:gd name="T33" fmla="*/ 22 h 73"/>
                <a:gd name="T34" fmla="*/ 152 w 161"/>
                <a:gd name="T35" fmla="*/ 30 h 73"/>
                <a:gd name="T36" fmla="*/ 148 w 161"/>
                <a:gd name="T37" fmla="*/ 38 h 73"/>
                <a:gd name="T38" fmla="*/ 146 w 161"/>
                <a:gd name="T39" fmla="*/ 48 h 73"/>
                <a:gd name="T40" fmla="*/ 144 w 161"/>
                <a:gd name="T41" fmla="*/ 56 h 73"/>
                <a:gd name="T42" fmla="*/ 142 w 161"/>
                <a:gd name="T43" fmla="*/ 64 h 73"/>
                <a:gd name="T44" fmla="*/ 140 w 161"/>
                <a:gd name="T45" fmla="*/ 72 h 73"/>
                <a:gd name="T46" fmla="*/ 132 w 161"/>
                <a:gd name="T47" fmla="*/ 70 h 73"/>
                <a:gd name="T48" fmla="*/ 124 w 161"/>
                <a:gd name="T49" fmla="*/ 70 h 73"/>
                <a:gd name="T50" fmla="*/ 116 w 161"/>
                <a:gd name="T51" fmla="*/ 70 h 73"/>
                <a:gd name="T52" fmla="*/ 108 w 161"/>
                <a:gd name="T53" fmla="*/ 70 h 73"/>
                <a:gd name="T54" fmla="*/ 100 w 161"/>
                <a:gd name="T55" fmla="*/ 72 h 73"/>
                <a:gd name="T56" fmla="*/ 92 w 161"/>
                <a:gd name="T57" fmla="*/ 72 h 73"/>
                <a:gd name="T58" fmla="*/ 84 w 161"/>
                <a:gd name="T59" fmla="*/ 72 h 73"/>
                <a:gd name="T60" fmla="*/ 76 w 161"/>
                <a:gd name="T61" fmla="*/ 72 h 73"/>
                <a:gd name="T62" fmla="*/ 68 w 161"/>
                <a:gd name="T63" fmla="*/ 72 h 73"/>
                <a:gd name="T64" fmla="*/ 60 w 161"/>
                <a:gd name="T65" fmla="*/ 72 h 73"/>
                <a:gd name="T66" fmla="*/ 52 w 161"/>
                <a:gd name="T67" fmla="*/ 72 h 73"/>
                <a:gd name="T68" fmla="*/ 44 w 161"/>
                <a:gd name="T69" fmla="*/ 72 h 73"/>
                <a:gd name="T70" fmla="*/ 36 w 161"/>
                <a:gd name="T71" fmla="*/ 72 h 73"/>
                <a:gd name="T72" fmla="*/ 28 w 161"/>
                <a:gd name="T73" fmla="*/ 70 h 73"/>
                <a:gd name="T74" fmla="*/ 20 w 161"/>
                <a:gd name="T75" fmla="*/ 70 h 73"/>
                <a:gd name="T76" fmla="*/ 12 w 161"/>
                <a:gd name="T77" fmla="*/ 70 h 73"/>
                <a:gd name="T78" fmla="*/ 4 w 161"/>
                <a:gd name="T79" fmla="*/ 70 h 73"/>
                <a:gd name="T80" fmla="*/ 4 w 161"/>
                <a:gd name="T81" fmla="*/ 66 h 73"/>
                <a:gd name="T82" fmla="*/ 12 w 161"/>
                <a:gd name="T83" fmla="*/ 64 h 73"/>
                <a:gd name="T84" fmla="*/ 18 w 161"/>
                <a:gd name="T85" fmla="*/ 58 h 73"/>
                <a:gd name="T86" fmla="*/ 26 w 161"/>
                <a:gd name="T87" fmla="*/ 52 h 73"/>
                <a:gd name="T88" fmla="*/ 32 w 161"/>
                <a:gd name="T89" fmla="*/ 46 h 73"/>
                <a:gd name="T90" fmla="*/ 36 w 161"/>
                <a:gd name="T91" fmla="*/ 40 h 73"/>
                <a:gd name="T92" fmla="*/ 44 w 161"/>
                <a:gd name="T93" fmla="*/ 34 h 73"/>
                <a:gd name="T94" fmla="*/ 50 w 161"/>
                <a:gd name="T95" fmla="*/ 28 h 73"/>
                <a:gd name="T96" fmla="*/ 56 w 161"/>
                <a:gd name="T97" fmla="*/ 22 h 73"/>
                <a:gd name="T98" fmla="*/ 60 w 161"/>
                <a:gd name="T99" fmla="*/ 16 h 73"/>
                <a:gd name="T100" fmla="*/ 66 w 161"/>
                <a:gd name="T101" fmla="*/ 12 h 73"/>
                <a:gd name="T102" fmla="*/ 72 w 161"/>
                <a:gd name="T103" fmla="*/ 8 h 73"/>
                <a:gd name="T104" fmla="*/ 80 w 161"/>
                <a:gd name="T10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73">
                  <a:moveTo>
                    <a:pt x="74" y="4"/>
                  </a:moveTo>
                  <a:lnTo>
                    <a:pt x="78" y="4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0" y="6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4" y="26"/>
                  </a:lnTo>
                  <a:lnTo>
                    <a:pt x="152" y="30"/>
                  </a:lnTo>
                  <a:lnTo>
                    <a:pt x="150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46" y="48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4" y="4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8" name="Freeform 270"/>
            <p:cNvSpPr>
              <a:spLocks/>
            </p:cNvSpPr>
            <p:nvPr/>
          </p:nvSpPr>
          <p:spPr bwMode="auto">
            <a:xfrm>
              <a:off x="1860" y="3260"/>
              <a:ext cx="29" cy="61"/>
            </a:xfrm>
            <a:custGeom>
              <a:avLst/>
              <a:gdLst>
                <a:gd name="T0" fmla="*/ 20 w 29"/>
                <a:gd name="T1" fmla="*/ 2 h 61"/>
                <a:gd name="T2" fmla="*/ 18 w 29"/>
                <a:gd name="T3" fmla="*/ 6 h 61"/>
                <a:gd name="T4" fmla="*/ 16 w 29"/>
                <a:gd name="T5" fmla="*/ 10 h 61"/>
                <a:gd name="T6" fmla="*/ 16 w 29"/>
                <a:gd name="T7" fmla="*/ 14 h 61"/>
                <a:gd name="T8" fmla="*/ 14 w 29"/>
                <a:gd name="T9" fmla="*/ 18 h 61"/>
                <a:gd name="T10" fmla="*/ 12 w 29"/>
                <a:gd name="T11" fmla="*/ 22 h 61"/>
                <a:gd name="T12" fmla="*/ 12 w 29"/>
                <a:gd name="T13" fmla="*/ 26 h 61"/>
                <a:gd name="T14" fmla="*/ 10 w 29"/>
                <a:gd name="T15" fmla="*/ 30 h 61"/>
                <a:gd name="T16" fmla="*/ 8 w 29"/>
                <a:gd name="T17" fmla="*/ 34 h 61"/>
                <a:gd name="T18" fmla="*/ 6 w 29"/>
                <a:gd name="T19" fmla="*/ 38 h 61"/>
                <a:gd name="T20" fmla="*/ 6 w 29"/>
                <a:gd name="T21" fmla="*/ 42 h 61"/>
                <a:gd name="T22" fmla="*/ 4 w 29"/>
                <a:gd name="T23" fmla="*/ 46 h 61"/>
                <a:gd name="T24" fmla="*/ 2 w 29"/>
                <a:gd name="T25" fmla="*/ 50 h 61"/>
                <a:gd name="T26" fmla="*/ 0 w 29"/>
                <a:gd name="T27" fmla="*/ 54 h 61"/>
                <a:gd name="T28" fmla="*/ 0 w 29"/>
                <a:gd name="T29" fmla="*/ 58 h 61"/>
                <a:gd name="T30" fmla="*/ 4 w 29"/>
                <a:gd name="T31" fmla="*/ 60 h 61"/>
                <a:gd name="T32" fmla="*/ 8 w 29"/>
                <a:gd name="T33" fmla="*/ 60 h 61"/>
                <a:gd name="T34" fmla="*/ 10 w 29"/>
                <a:gd name="T35" fmla="*/ 56 h 61"/>
                <a:gd name="T36" fmla="*/ 10 w 29"/>
                <a:gd name="T37" fmla="*/ 52 h 61"/>
                <a:gd name="T38" fmla="*/ 12 w 29"/>
                <a:gd name="T39" fmla="*/ 48 h 61"/>
                <a:gd name="T40" fmla="*/ 14 w 29"/>
                <a:gd name="T41" fmla="*/ 44 h 61"/>
                <a:gd name="T42" fmla="*/ 16 w 29"/>
                <a:gd name="T43" fmla="*/ 40 h 61"/>
                <a:gd name="T44" fmla="*/ 18 w 29"/>
                <a:gd name="T45" fmla="*/ 36 h 61"/>
                <a:gd name="T46" fmla="*/ 20 w 29"/>
                <a:gd name="T47" fmla="*/ 32 h 61"/>
                <a:gd name="T48" fmla="*/ 20 w 29"/>
                <a:gd name="T49" fmla="*/ 28 h 61"/>
                <a:gd name="T50" fmla="*/ 20 w 29"/>
                <a:gd name="T51" fmla="*/ 24 h 61"/>
                <a:gd name="T52" fmla="*/ 22 w 29"/>
                <a:gd name="T53" fmla="*/ 20 h 61"/>
                <a:gd name="T54" fmla="*/ 24 w 29"/>
                <a:gd name="T55" fmla="*/ 16 h 61"/>
                <a:gd name="T56" fmla="*/ 28 w 29"/>
                <a:gd name="T57" fmla="*/ 14 h 61"/>
                <a:gd name="T58" fmla="*/ 28 w 29"/>
                <a:gd name="T59" fmla="*/ 10 h 61"/>
                <a:gd name="T60" fmla="*/ 28 w 29"/>
                <a:gd name="T61" fmla="*/ 6 h 61"/>
                <a:gd name="T62" fmla="*/ 28 w 29"/>
                <a:gd name="T63" fmla="*/ 2 h 61"/>
                <a:gd name="T64" fmla="*/ 24 w 29"/>
                <a:gd name="T65" fmla="*/ 2 h 61"/>
                <a:gd name="T66" fmla="*/ 20 w 29"/>
                <a:gd name="T67" fmla="*/ 0 h 61"/>
                <a:gd name="T68" fmla="*/ 16 w 29"/>
                <a:gd name="T69" fmla="*/ 0 h 61"/>
                <a:gd name="T70" fmla="*/ 20 w 29"/>
                <a:gd name="T71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61">
                  <a:moveTo>
                    <a:pt x="20" y="2"/>
                  </a:moveTo>
                  <a:lnTo>
                    <a:pt x="18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9" name="Freeform 271"/>
            <p:cNvSpPr>
              <a:spLocks/>
            </p:cNvSpPr>
            <p:nvPr/>
          </p:nvSpPr>
          <p:spPr bwMode="auto">
            <a:xfrm>
              <a:off x="1916" y="3262"/>
              <a:ext cx="27" cy="59"/>
            </a:xfrm>
            <a:custGeom>
              <a:avLst/>
              <a:gdLst>
                <a:gd name="T0" fmla="*/ 26 w 27"/>
                <a:gd name="T1" fmla="*/ 2 h 59"/>
                <a:gd name="T2" fmla="*/ 24 w 27"/>
                <a:gd name="T3" fmla="*/ 6 h 59"/>
                <a:gd name="T4" fmla="*/ 22 w 27"/>
                <a:gd name="T5" fmla="*/ 10 h 59"/>
                <a:gd name="T6" fmla="*/ 20 w 27"/>
                <a:gd name="T7" fmla="*/ 14 h 59"/>
                <a:gd name="T8" fmla="*/ 20 w 27"/>
                <a:gd name="T9" fmla="*/ 18 h 59"/>
                <a:gd name="T10" fmla="*/ 18 w 27"/>
                <a:gd name="T11" fmla="*/ 22 h 59"/>
                <a:gd name="T12" fmla="*/ 18 w 27"/>
                <a:gd name="T13" fmla="*/ 26 h 59"/>
                <a:gd name="T14" fmla="*/ 16 w 27"/>
                <a:gd name="T15" fmla="*/ 30 h 59"/>
                <a:gd name="T16" fmla="*/ 16 w 27"/>
                <a:gd name="T17" fmla="*/ 34 h 59"/>
                <a:gd name="T18" fmla="*/ 16 w 27"/>
                <a:gd name="T19" fmla="*/ 38 h 59"/>
                <a:gd name="T20" fmla="*/ 16 w 27"/>
                <a:gd name="T21" fmla="*/ 42 h 59"/>
                <a:gd name="T22" fmla="*/ 14 w 27"/>
                <a:gd name="T23" fmla="*/ 46 h 59"/>
                <a:gd name="T24" fmla="*/ 12 w 27"/>
                <a:gd name="T25" fmla="*/ 50 h 59"/>
                <a:gd name="T26" fmla="*/ 12 w 27"/>
                <a:gd name="T27" fmla="*/ 54 h 59"/>
                <a:gd name="T28" fmla="*/ 8 w 27"/>
                <a:gd name="T29" fmla="*/ 56 h 59"/>
                <a:gd name="T30" fmla="*/ 4 w 27"/>
                <a:gd name="T31" fmla="*/ 58 h 59"/>
                <a:gd name="T32" fmla="*/ 0 w 27"/>
                <a:gd name="T33" fmla="*/ 58 h 59"/>
                <a:gd name="T34" fmla="*/ 0 w 27"/>
                <a:gd name="T35" fmla="*/ 54 h 59"/>
                <a:gd name="T36" fmla="*/ 4 w 27"/>
                <a:gd name="T37" fmla="*/ 52 h 59"/>
                <a:gd name="T38" fmla="*/ 6 w 27"/>
                <a:gd name="T39" fmla="*/ 48 h 59"/>
                <a:gd name="T40" fmla="*/ 6 w 27"/>
                <a:gd name="T41" fmla="*/ 44 h 59"/>
                <a:gd name="T42" fmla="*/ 6 w 27"/>
                <a:gd name="T43" fmla="*/ 40 h 59"/>
                <a:gd name="T44" fmla="*/ 10 w 27"/>
                <a:gd name="T45" fmla="*/ 36 h 59"/>
                <a:gd name="T46" fmla="*/ 12 w 27"/>
                <a:gd name="T47" fmla="*/ 32 h 59"/>
                <a:gd name="T48" fmla="*/ 14 w 27"/>
                <a:gd name="T49" fmla="*/ 28 h 59"/>
                <a:gd name="T50" fmla="*/ 14 w 27"/>
                <a:gd name="T51" fmla="*/ 24 h 59"/>
                <a:gd name="T52" fmla="*/ 16 w 27"/>
                <a:gd name="T53" fmla="*/ 20 h 59"/>
                <a:gd name="T54" fmla="*/ 18 w 27"/>
                <a:gd name="T55" fmla="*/ 16 h 59"/>
                <a:gd name="T56" fmla="*/ 20 w 27"/>
                <a:gd name="T57" fmla="*/ 12 h 59"/>
                <a:gd name="T58" fmla="*/ 20 w 27"/>
                <a:gd name="T59" fmla="*/ 8 h 59"/>
                <a:gd name="T60" fmla="*/ 22 w 27"/>
                <a:gd name="T61" fmla="*/ 4 h 59"/>
                <a:gd name="T62" fmla="*/ 22 w 27"/>
                <a:gd name="T63" fmla="*/ 0 h 59"/>
                <a:gd name="T64" fmla="*/ 26 w 27"/>
                <a:gd name="T65" fmla="*/ 0 h 59"/>
                <a:gd name="T66" fmla="*/ 26 w 27"/>
                <a:gd name="T6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59">
                  <a:moveTo>
                    <a:pt x="26" y="2"/>
                  </a:moveTo>
                  <a:lnTo>
                    <a:pt x="24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0" name="Freeform 272"/>
            <p:cNvSpPr>
              <a:spLocks/>
            </p:cNvSpPr>
            <p:nvPr/>
          </p:nvSpPr>
          <p:spPr bwMode="auto">
            <a:xfrm>
              <a:off x="1890" y="3264"/>
              <a:ext cx="25" cy="61"/>
            </a:xfrm>
            <a:custGeom>
              <a:avLst/>
              <a:gdLst>
                <a:gd name="T0" fmla="*/ 24 w 25"/>
                <a:gd name="T1" fmla="*/ 0 h 61"/>
                <a:gd name="T2" fmla="*/ 24 w 25"/>
                <a:gd name="T3" fmla="*/ 4 h 61"/>
                <a:gd name="T4" fmla="*/ 24 w 25"/>
                <a:gd name="T5" fmla="*/ 8 h 61"/>
                <a:gd name="T6" fmla="*/ 22 w 25"/>
                <a:gd name="T7" fmla="*/ 12 h 61"/>
                <a:gd name="T8" fmla="*/ 20 w 25"/>
                <a:gd name="T9" fmla="*/ 16 h 61"/>
                <a:gd name="T10" fmla="*/ 20 w 25"/>
                <a:gd name="T11" fmla="*/ 20 h 61"/>
                <a:gd name="T12" fmla="*/ 18 w 25"/>
                <a:gd name="T13" fmla="*/ 24 h 61"/>
                <a:gd name="T14" fmla="*/ 18 w 25"/>
                <a:gd name="T15" fmla="*/ 28 h 61"/>
                <a:gd name="T16" fmla="*/ 18 w 25"/>
                <a:gd name="T17" fmla="*/ 32 h 61"/>
                <a:gd name="T18" fmla="*/ 14 w 25"/>
                <a:gd name="T19" fmla="*/ 36 h 61"/>
                <a:gd name="T20" fmla="*/ 12 w 25"/>
                <a:gd name="T21" fmla="*/ 40 h 61"/>
                <a:gd name="T22" fmla="*/ 12 w 25"/>
                <a:gd name="T23" fmla="*/ 44 h 61"/>
                <a:gd name="T24" fmla="*/ 12 w 25"/>
                <a:gd name="T25" fmla="*/ 48 h 61"/>
                <a:gd name="T26" fmla="*/ 10 w 25"/>
                <a:gd name="T27" fmla="*/ 52 h 61"/>
                <a:gd name="T28" fmla="*/ 6 w 25"/>
                <a:gd name="T29" fmla="*/ 54 h 61"/>
                <a:gd name="T30" fmla="*/ 6 w 25"/>
                <a:gd name="T31" fmla="*/ 58 h 61"/>
                <a:gd name="T32" fmla="*/ 2 w 25"/>
                <a:gd name="T33" fmla="*/ 60 h 61"/>
                <a:gd name="T34" fmla="*/ 0 w 25"/>
                <a:gd name="T35" fmla="*/ 56 h 61"/>
                <a:gd name="T36" fmla="*/ 2 w 25"/>
                <a:gd name="T37" fmla="*/ 52 h 61"/>
                <a:gd name="T38" fmla="*/ 4 w 25"/>
                <a:gd name="T39" fmla="*/ 48 h 61"/>
                <a:gd name="T40" fmla="*/ 6 w 25"/>
                <a:gd name="T41" fmla="*/ 44 h 61"/>
                <a:gd name="T42" fmla="*/ 6 w 25"/>
                <a:gd name="T43" fmla="*/ 40 h 61"/>
                <a:gd name="T44" fmla="*/ 8 w 25"/>
                <a:gd name="T45" fmla="*/ 36 h 61"/>
                <a:gd name="T46" fmla="*/ 10 w 25"/>
                <a:gd name="T47" fmla="*/ 32 h 61"/>
                <a:gd name="T48" fmla="*/ 10 w 25"/>
                <a:gd name="T49" fmla="*/ 28 h 61"/>
                <a:gd name="T50" fmla="*/ 14 w 25"/>
                <a:gd name="T51" fmla="*/ 24 h 61"/>
                <a:gd name="T52" fmla="*/ 14 w 25"/>
                <a:gd name="T53" fmla="*/ 20 h 61"/>
                <a:gd name="T54" fmla="*/ 16 w 25"/>
                <a:gd name="T55" fmla="*/ 16 h 61"/>
                <a:gd name="T56" fmla="*/ 18 w 25"/>
                <a:gd name="T57" fmla="*/ 12 h 61"/>
                <a:gd name="T58" fmla="*/ 18 w 25"/>
                <a:gd name="T59" fmla="*/ 8 h 61"/>
                <a:gd name="T60" fmla="*/ 20 w 25"/>
                <a:gd name="T61" fmla="*/ 4 h 61"/>
                <a:gd name="T62" fmla="*/ 22 w 25"/>
                <a:gd name="T63" fmla="*/ 0 h 61"/>
                <a:gd name="T64" fmla="*/ 24 w 25"/>
                <a:gd name="T6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61">
                  <a:moveTo>
                    <a:pt x="24" y="0"/>
                  </a:moveTo>
                  <a:lnTo>
                    <a:pt x="24" y="4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1" name="Freeform 273"/>
            <p:cNvSpPr>
              <a:spLocks/>
            </p:cNvSpPr>
            <p:nvPr/>
          </p:nvSpPr>
          <p:spPr bwMode="auto">
            <a:xfrm>
              <a:off x="816" y="2884"/>
              <a:ext cx="373" cy="287"/>
            </a:xfrm>
            <a:custGeom>
              <a:avLst/>
              <a:gdLst>
                <a:gd name="T0" fmla="*/ 210 w 373"/>
                <a:gd name="T1" fmla="*/ 10 h 287"/>
                <a:gd name="T2" fmla="*/ 228 w 373"/>
                <a:gd name="T3" fmla="*/ 14 h 287"/>
                <a:gd name="T4" fmla="*/ 254 w 373"/>
                <a:gd name="T5" fmla="*/ 22 h 287"/>
                <a:gd name="T6" fmla="*/ 272 w 373"/>
                <a:gd name="T7" fmla="*/ 32 h 287"/>
                <a:gd name="T8" fmla="*/ 284 w 373"/>
                <a:gd name="T9" fmla="*/ 48 h 287"/>
                <a:gd name="T10" fmla="*/ 294 w 373"/>
                <a:gd name="T11" fmla="*/ 62 h 287"/>
                <a:gd name="T12" fmla="*/ 300 w 373"/>
                <a:gd name="T13" fmla="*/ 80 h 287"/>
                <a:gd name="T14" fmla="*/ 312 w 373"/>
                <a:gd name="T15" fmla="*/ 94 h 287"/>
                <a:gd name="T16" fmla="*/ 328 w 373"/>
                <a:gd name="T17" fmla="*/ 106 h 287"/>
                <a:gd name="T18" fmla="*/ 344 w 373"/>
                <a:gd name="T19" fmla="*/ 120 h 287"/>
                <a:gd name="T20" fmla="*/ 354 w 373"/>
                <a:gd name="T21" fmla="*/ 136 h 287"/>
                <a:gd name="T22" fmla="*/ 368 w 373"/>
                <a:gd name="T23" fmla="*/ 148 h 287"/>
                <a:gd name="T24" fmla="*/ 372 w 373"/>
                <a:gd name="T25" fmla="*/ 162 h 287"/>
                <a:gd name="T26" fmla="*/ 370 w 373"/>
                <a:gd name="T27" fmla="*/ 178 h 287"/>
                <a:gd name="T28" fmla="*/ 366 w 373"/>
                <a:gd name="T29" fmla="*/ 194 h 287"/>
                <a:gd name="T30" fmla="*/ 362 w 373"/>
                <a:gd name="T31" fmla="*/ 210 h 287"/>
                <a:gd name="T32" fmla="*/ 358 w 373"/>
                <a:gd name="T33" fmla="*/ 226 h 287"/>
                <a:gd name="T34" fmla="*/ 356 w 373"/>
                <a:gd name="T35" fmla="*/ 242 h 287"/>
                <a:gd name="T36" fmla="*/ 352 w 373"/>
                <a:gd name="T37" fmla="*/ 258 h 287"/>
                <a:gd name="T38" fmla="*/ 346 w 373"/>
                <a:gd name="T39" fmla="*/ 274 h 287"/>
                <a:gd name="T40" fmla="*/ 334 w 373"/>
                <a:gd name="T41" fmla="*/ 286 h 287"/>
                <a:gd name="T42" fmla="*/ 318 w 373"/>
                <a:gd name="T43" fmla="*/ 282 h 287"/>
                <a:gd name="T44" fmla="*/ 300 w 373"/>
                <a:gd name="T45" fmla="*/ 278 h 287"/>
                <a:gd name="T46" fmla="*/ 280 w 373"/>
                <a:gd name="T47" fmla="*/ 268 h 287"/>
                <a:gd name="T48" fmla="*/ 258 w 373"/>
                <a:gd name="T49" fmla="*/ 246 h 287"/>
                <a:gd name="T50" fmla="*/ 236 w 373"/>
                <a:gd name="T51" fmla="*/ 230 h 287"/>
                <a:gd name="T52" fmla="*/ 204 w 373"/>
                <a:gd name="T53" fmla="*/ 216 h 287"/>
                <a:gd name="T54" fmla="*/ 168 w 373"/>
                <a:gd name="T55" fmla="*/ 206 h 287"/>
                <a:gd name="T56" fmla="*/ 150 w 373"/>
                <a:gd name="T57" fmla="*/ 202 h 287"/>
                <a:gd name="T58" fmla="*/ 98 w 373"/>
                <a:gd name="T59" fmla="*/ 190 h 287"/>
                <a:gd name="T60" fmla="*/ 74 w 373"/>
                <a:gd name="T61" fmla="*/ 184 h 287"/>
                <a:gd name="T62" fmla="*/ 50 w 373"/>
                <a:gd name="T63" fmla="*/ 168 h 287"/>
                <a:gd name="T64" fmla="*/ 22 w 373"/>
                <a:gd name="T65" fmla="*/ 148 h 287"/>
                <a:gd name="T66" fmla="*/ 10 w 373"/>
                <a:gd name="T67" fmla="*/ 128 h 287"/>
                <a:gd name="T68" fmla="*/ 2 w 373"/>
                <a:gd name="T69" fmla="*/ 100 h 287"/>
                <a:gd name="T70" fmla="*/ 0 w 373"/>
                <a:gd name="T71" fmla="*/ 80 h 287"/>
                <a:gd name="T72" fmla="*/ 2 w 373"/>
                <a:gd name="T73" fmla="*/ 56 h 287"/>
                <a:gd name="T74" fmla="*/ 10 w 373"/>
                <a:gd name="T75" fmla="*/ 38 h 287"/>
                <a:gd name="T76" fmla="*/ 28 w 373"/>
                <a:gd name="T77" fmla="*/ 30 h 287"/>
                <a:gd name="T78" fmla="*/ 48 w 373"/>
                <a:gd name="T79" fmla="*/ 30 h 287"/>
                <a:gd name="T80" fmla="*/ 72 w 373"/>
                <a:gd name="T81" fmla="*/ 32 h 287"/>
                <a:gd name="T82" fmla="*/ 92 w 373"/>
                <a:gd name="T83" fmla="*/ 32 h 287"/>
                <a:gd name="T84" fmla="*/ 108 w 373"/>
                <a:gd name="T85" fmla="*/ 28 h 287"/>
                <a:gd name="T86" fmla="*/ 120 w 373"/>
                <a:gd name="T87" fmla="*/ 16 h 287"/>
                <a:gd name="T88" fmla="*/ 136 w 373"/>
                <a:gd name="T89" fmla="*/ 4 h 287"/>
                <a:gd name="T90" fmla="*/ 154 w 373"/>
                <a:gd name="T91" fmla="*/ 2 h 287"/>
                <a:gd name="T92" fmla="*/ 172 w 373"/>
                <a:gd name="T93" fmla="*/ 2 h 287"/>
                <a:gd name="T94" fmla="*/ 190 w 373"/>
                <a:gd name="T95" fmla="*/ 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287">
                  <a:moveTo>
                    <a:pt x="196" y="6"/>
                  </a:moveTo>
                  <a:lnTo>
                    <a:pt x="202" y="8"/>
                  </a:lnTo>
                  <a:lnTo>
                    <a:pt x="206" y="8"/>
                  </a:lnTo>
                  <a:lnTo>
                    <a:pt x="210" y="10"/>
                  </a:lnTo>
                  <a:lnTo>
                    <a:pt x="214" y="10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60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2" y="32"/>
                  </a:lnTo>
                  <a:lnTo>
                    <a:pt x="276" y="34"/>
                  </a:lnTo>
                  <a:lnTo>
                    <a:pt x="280" y="38"/>
                  </a:lnTo>
                  <a:lnTo>
                    <a:pt x="282" y="44"/>
                  </a:lnTo>
                  <a:lnTo>
                    <a:pt x="284" y="48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90" y="58"/>
                  </a:lnTo>
                  <a:lnTo>
                    <a:pt x="294" y="62"/>
                  </a:lnTo>
                  <a:lnTo>
                    <a:pt x="296" y="66"/>
                  </a:lnTo>
                  <a:lnTo>
                    <a:pt x="296" y="70"/>
                  </a:lnTo>
                  <a:lnTo>
                    <a:pt x="300" y="76"/>
                  </a:lnTo>
                  <a:lnTo>
                    <a:pt x="300" y="80"/>
                  </a:lnTo>
                  <a:lnTo>
                    <a:pt x="304" y="86"/>
                  </a:lnTo>
                  <a:lnTo>
                    <a:pt x="306" y="90"/>
                  </a:lnTo>
                  <a:lnTo>
                    <a:pt x="308" y="94"/>
                  </a:lnTo>
                  <a:lnTo>
                    <a:pt x="312" y="94"/>
                  </a:lnTo>
                  <a:lnTo>
                    <a:pt x="316" y="98"/>
                  </a:lnTo>
                  <a:lnTo>
                    <a:pt x="320" y="100"/>
                  </a:lnTo>
                  <a:lnTo>
                    <a:pt x="324" y="104"/>
                  </a:lnTo>
                  <a:lnTo>
                    <a:pt x="328" y="106"/>
                  </a:lnTo>
                  <a:lnTo>
                    <a:pt x="332" y="110"/>
                  </a:lnTo>
                  <a:lnTo>
                    <a:pt x="336" y="114"/>
                  </a:lnTo>
                  <a:lnTo>
                    <a:pt x="340" y="118"/>
                  </a:lnTo>
                  <a:lnTo>
                    <a:pt x="344" y="120"/>
                  </a:lnTo>
                  <a:lnTo>
                    <a:pt x="346" y="124"/>
                  </a:lnTo>
                  <a:lnTo>
                    <a:pt x="348" y="128"/>
                  </a:lnTo>
                  <a:lnTo>
                    <a:pt x="350" y="132"/>
                  </a:lnTo>
                  <a:lnTo>
                    <a:pt x="354" y="136"/>
                  </a:lnTo>
                  <a:lnTo>
                    <a:pt x="358" y="138"/>
                  </a:lnTo>
                  <a:lnTo>
                    <a:pt x="362" y="142"/>
                  </a:lnTo>
                  <a:lnTo>
                    <a:pt x="364" y="146"/>
                  </a:lnTo>
                  <a:lnTo>
                    <a:pt x="368" y="148"/>
                  </a:lnTo>
                  <a:lnTo>
                    <a:pt x="372" y="150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2" y="162"/>
                  </a:lnTo>
                  <a:lnTo>
                    <a:pt x="372" y="166"/>
                  </a:lnTo>
                  <a:lnTo>
                    <a:pt x="372" y="170"/>
                  </a:lnTo>
                  <a:lnTo>
                    <a:pt x="370" y="174"/>
                  </a:lnTo>
                  <a:lnTo>
                    <a:pt x="370" y="178"/>
                  </a:lnTo>
                  <a:lnTo>
                    <a:pt x="368" y="182"/>
                  </a:lnTo>
                  <a:lnTo>
                    <a:pt x="366" y="186"/>
                  </a:lnTo>
                  <a:lnTo>
                    <a:pt x="366" y="190"/>
                  </a:lnTo>
                  <a:lnTo>
                    <a:pt x="366" y="194"/>
                  </a:lnTo>
                  <a:lnTo>
                    <a:pt x="366" y="198"/>
                  </a:lnTo>
                  <a:lnTo>
                    <a:pt x="364" y="202"/>
                  </a:lnTo>
                  <a:lnTo>
                    <a:pt x="364" y="206"/>
                  </a:lnTo>
                  <a:lnTo>
                    <a:pt x="362" y="210"/>
                  </a:lnTo>
                  <a:lnTo>
                    <a:pt x="362" y="214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8" y="230"/>
                  </a:lnTo>
                  <a:lnTo>
                    <a:pt x="358" y="234"/>
                  </a:lnTo>
                  <a:lnTo>
                    <a:pt x="356" y="238"/>
                  </a:lnTo>
                  <a:lnTo>
                    <a:pt x="356" y="242"/>
                  </a:lnTo>
                  <a:lnTo>
                    <a:pt x="354" y="246"/>
                  </a:lnTo>
                  <a:lnTo>
                    <a:pt x="354" y="250"/>
                  </a:lnTo>
                  <a:lnTo>
                    <a:pt x="352" y="254"/>
                  </a:lnTo>
                  <a:lnTo>
                    <a:pt x="352" y="258"/>
                  </a:lnTo>
                  <a:lnTo>
                    <a:pt x="350" y="262"/>
                  </a:lnTo>
                  <a:lnTo>
                    <a:pt x="348" y="266"/>
                  </a:lnTo>
                  <a:lnTo>
                    <a:pt x="348" y="270"/>
                  </a:lnTo>
                  <a:lnTo>
                    <a:pt x="346" y="274"/>
                  </a:lnTo>
                  <a:lnTo>
                    <a:pt x="344" y="278"/>
                  </a:lnTo>
                  <a:lnTo>
                    <a:pt x="340" y="280"/>
                  </a:lnTo>
                  <a:lnTo>
                    <a:pt x="338" y="284"/>
                  </a:lnTo>
                  <a:lnTo>
                    <a:pt x="334" y="286"/>
                  </a:lnTo>
                  <a:lnTo>
                    <a:pt x="330" y="284"/>
                  </a:lnTo>
                  <a:lnTo>
                    <a:pt x="326" y="284"/>
                  </a:lnTo>
                  <a:lnTo>
                    <a:pt x="322" y="282"/>
                  </a:lnTo>
                  <a:lnTo>
                    <a:pt x="318" y="282"/>
                  </a:lnTo>
                  <a:lnTo>
                    <a:pt x="314" y="282"/>
                  </a:lnTo>
                  <a:lnTo>
                    <a:pt x="310" y="280"/>
                  </a:lnTo>
                  <a:lnTo>
                    <a:pt x="304" y="280"/>
                  </a:lnTo>
                  <a:lnTo>
                    <a:pt x="300" y="278"/>
                  </a:lnTo>
                  <a:lnTo>
                    <a:pt x="296" y="276"/>
                  </a:lnTo>
                  <a:lnTo>
                    <a:pt x="290" y="274"/>
                  </a:lnTo>
                  <a:lnTo>
                    <a:pt x="284" y="270"/>
                  </a:lnTo>
                  <a:lnTo>
                    <a:pt x="280" y="268"/>
                  </a:lnTo>
                  <a:lnTo>
                    <a:pt x="276" y="264"/>
                  </a:lnTo>
                  <a:lnTo>
                    <a:pt x="270" y="258"/>
                  </a:lnTo>
                  <a:lnTo>
                    <a:pt x="262" y="252"/>
                  </a:lnTo>
                  <a:lnTo>
                    <a:pt x="258" y="246"/>
                  </a:lnTo>
                  <a:lnTo>
                    <a:pt x="250" y="244"/>
                  </a:lnTo>
                  <a:lnTo>
                    <a:pt x="246" y="238"/>
                  </a:lnTo>
                  <a:lnTo>
                    <a:pt x="240" y="234"/>
                  </a:lnTo>
                  <a:lnTo>
                    <a:pt x="236" y="230"/>
                  </a:lnTo>
                  <a:lnTo>
                    <a:pt x="230" y="226"/>
                  </a:lnTo>
                  <a:lnTo>
                    <a:pt x="224" y="224"/>
                  </a:lnTo>
                  <a:lnTo>
                    <a:pt x="216" y="220"/>
                  </a:lnTo>
                  <a:lnTo>
                    <a:pt x="204" y="216"/>
                  </a:lnTo>
                  <a:lnTo>
                    <a:pt x="194" y="214"/>
                  </a:lnTo>
                  <a:lnTo>
                    <a:pt x="184" y="210"/>
                  </a:lnTo>
                  <a:lnTo>
                    <a:pt x="176" y="208"/>
                  </a:lnTo>
                  <a:lnTo>
                    <a:pt x="168" y="206"/>
                  </a:lnTo>
                  <a:lnTo>
                    <a:pt x="162" y="204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34" y="196"/>
                  </a:lnTo>
                  <a:lnTo>
                    <a:pt x="122" y="194"/>
                  </a:lnTo>
                  <a:lnTo>
                    <a:pt x="110" y="192"/>
                  </a:lnTo>
                  <a:lnTo>
                    <a:pt x="98" y="190"/>
                  </a:lnTo>
                  <a:lnTo>
                    <a:pt x="88" y="188"/>
                  </a:lnTo>
                  <a:lnTo>
                    <a:pt x="82" y="188"/>
                  </a:lnTo>
                  <a:lnTo>
                    <a:pt x="78" y="186"/>
                  </a:lnTo>
                  <a:lnTo>
                    <a:pt x="74" y="184"/>
                  </a:lnTo>
                  <a:lnTo>
                    <a:pt x="66" y="180"/>
                  </a:lnTo>
                  <a:lnTo>
                    <a:pt x="62" y="176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2" y="162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2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8" y="28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30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196" y="6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2" name="Freeform 274"/>
            <p:cNvSpPr>
              <a:spLocks/>
            </p:cNvSpPr>
            <p:nvPr/>
          </p:nvSpPr>
          <p:spPr bwMode="auto">
            <a:xfrm>
              <a:off x="1244" y="3064"/>
              <a:ext cx="91" cy="133"/>
            </a:xfrm>
            <a:custGeom>
              <a:avLst/>
              <a:gdLst>
                <a:gd name="T0" fmla="*/ 86 w 91"/>
                <a:gd name="T1" fmla="*/ 128 h 133"/>
                <a:gd name="T2" fmla="*/ 78 w 91"/>
                <a:gd name="T3" fmla="*/ 130 h 133"/>
                <a:gd name="T4" fmla="*/ 70 w 91"/>
                <a:gd name="T5" fmla="*/ 132 h 133"/>
                <a:gd name="T6" fmla="*/ 62 w 91"/>
                <a:gd name="T7" fmla="*/ 132 h 133"/>
                <a:gd name="T8" fmla="*/ 54 w 91"/>
                <a:gd name="T9" fmla="*/ 132 h 133"/>
                <a:gd name="T10" fmla="*/ 46 w 91"/>
                <a:gd name="T11" fmla="*/ 130 h 133"/>
                <a:gd name="T12" fmla="*/ 38 w 91"/>
                <a:gd name="T13" fmla="*/ 130 h 133"/>
                <a:gd name="T14" fmla="*/ 30 w 91"/>
                <a:gd name="T15" fmla="*/ 130 h 133"/>
                <a:gd name="T16" fmla="*/ 22 w 91"/>
                <a:gd name="T17" fmla="*/ 130 h 133"/>
                <a:gd name="T18" fmla="*/ 14 w 91"/>
                <a:gd name="T19" fmla="*/ 128 h 133"/>
                <a:gd name="T20" fmla="*/ 6 w 91"/>
                <a:gd name="T21" fmla="*/ 128 h 133"/>
                <a:gd name="T22" fmla="*/ 0 w 91"/>
                <a:gd name="T23" fmla="*/ 124 h 133"/>
                <a:gd name="T24" fmla="*/ 0 w 91"/>
                <a:gd name="T25" fmla="*/ 116 h 133"/>
                <a:gd name="T26" fmla="*/ 0 w 91"/>
                <a:gd name="T27" fmla="*/ 108 h 133"/>
                <a:gd name="T28" fmla="*/ 2 w 91"/>
                <a:gd name="T29" fmla="*/ 100 h 133"/>
                <a:gd name="T30" fmla="*/ 4 w 91"/>
                <a:gd name="T31" fmla="*/ 92 h 133"/>
                <a:gd name="T32" fmla="*/ 6 w 91"/>
                <a:gd name="T33" fmla="*/ 84 h 133"/>
                <a:gd name="T34" fmla="*/ 6 w 91"/>
                <a:gd name="T35" fmla="*/ 76 h 133"/>
                <a:gd name="T36" fmla="*/ 8 w 91"/>
                <a:gd name="T37" fmla="*/ 68 h 133"/>
                <a:gd name="T38" fmla="*/ 8 w 91"/>
                <a:gd name="T39" fmla="*/ 60 h 133"/>
                <a:gd name="T40" fmla="*/ 8 w 91"/>
                <a:gd name="T41" fmla="*/ 52 h 133"/>
                <a:gd name="T42" fmla="*/ 10 w 91"/>
                <a:gd name="T43" fmla="*/ 44 h 133"/>
                <a:gd name="T44" fmla="*/ 10 w 91"/>
                <a:gd name="T45" fmla="*/ 36 h 133"/>
                <a:gd name="T46" fmla="*/ 12 w 91"/>
                <a:gd name="T47" fmla="*/ 28 h 133"/>
                <a:gd name="T48" fmla="*/ 12 w 91"/>
                <a:gd name="T49" fmla="*/ 20 h 133"/>
                <a:gd name="T50" fmla="*/ 14 w 91"/>
                <a:gd name="T51" fmla="*/ 12 h 133"/>
                <a:gd name="T52" fmla="*/ 16 w 91"/>
                <a:gd name="T53" fmla="*/ 4 h 133"/>
                <a:gd name="T54" fmla="*/ 20 w 91"/>
                <a:gd name="T55" fmla="*/ 0 h 133"/>
                <a:gd name="T56" fmla="*/ 28 w 91"/>
                <a:gd name="T57" fmla="*/ 2 h 133"/>
                <a:gd name="T58" fmla="*/ 36 w 91"/>
                <a:gd name="T59" fmla="*/ 6 h 133"/>
                <a:gd name="T60" fmla="*/ 40 w 91"/>
                <a:gd name="T61" fmla="*/ 14 h 133"/>
                <a:gd name="T62" fmla="*/ 42 w 91"/>
                <a:gd name="T63" fmla="*/ 22 h 133"/>
                <a:gd name="T64" fmla="*/ 44 w 91"/>
                <a:gd name="T65" fmla="*/ 30 h 133"/>
                <a:gd name="T66" fmla="*/ 46 w 91"/>
                <a:gd name="T67" fmla="*/ 38 h 133"/>
                <a:gd name="T68" fmla="*/ 50 w 91"/>
                <a:gd name="T69" fmla="*/ 46 h 133"/>
                <a:gd name="T70" fmla="*/ 52 w 91"/>
                <a:gd name="T71" fmla="*/ 54 h 133"/>
                <a:gd name="T72" fmla="*/ 56 w 91"/>
                <a:gd name="T73" fmla="*/ 62 h 133"/>
                <a:gd name="T74" fmla="*/ 58 w 91"/>
                <a:gd name="T75" fmla="*/ 70 h 133"/>
                <a:gd name="T76" fmla="*/ 62 w 91"/>
                <a:gd name="T77" fmla="*/ 78 h 133"/>
                <a:gd name="T78" fmla="*/ 66 w 91"/>
                <a:gd name="T79" fmla="*/ 86 h 133"/>
                <a:gd name="T80" fmla="*/ 72 w 91"/>
                <a:gd name="T81" fmla="*/ 94 h 133"/>
                <a:gd name="T82" fmla="*/ 76 w 91"/>
                <a:gd name="T83" fmla="*/ 102 h 133"/>
                <a:gd name="T84" fmla="*/ 80 w 91"/>
                <a:gd name="T85" fmla="*/ 110 h 133"/>
                <a:gd name="T86" fmla="*/ 82 w 91"/>
                <a:gd name="T87" fmla="*/ 118 h 133"/>
                <a:gd name="T88" fmla="*/ 82 w 91"/>
                <a:gd name="T89" fmla="*/ 126 h 133"/>
                <a:gd name="T90" fmla="*/ 78 w 91"/>
                <a:gd name="T91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133">
                  <a:moveTo>
                    <a:pt x="90" y="128"/>
                  </a:moveTo>
                  <a:lnTo>
                    <a:pt x="86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18" y="13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2" y="54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60" y="74"/>
                  </a:lnTo>
                  <a:lnTo>
                    <a:pt x="62" y="78"/>
                  </a:lnTo>
                  <a:lnTo>
                    <a:pt x="64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72" y="94"/>
                  </a:lnTo>
                  <a:lnTo>
                    <a:pt x="74" y="98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10"/>
                  </a:lnTo>
                  <a:lnTo>
                    <a:pt x="82" y="114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8" y="13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3" name="Freeform 275"/>
            <p:cNvSpPr>
              <a:spLocks/>
            </p:cNvSpPr>
            <p:nvPr/>
          </p:nvSpPr>
          <p:spPr bwMode="auto">
            <a:xfrm>
              <a:off x="1214" y="3084"/>
              <a:ext cx="33" cy="113"/>
            </a:xfrm>
            <a:custGeom>
              <a:avLst/>
              <a:gdLst>
                <a:gd name="T0" fmla="*/ 16 w 33"/>
                <a:gd name="T1" fmla="*/ 102 h 113"/>
                <a:gd name="T2" fmla="*/ 16 w 33"/>
                <a:gd name="T3" fmla="*/ 94 h 113"/>
                <a:gd name="T4" fmla="*/ 18 w 33"/>
                <a:gd name="T5" fmla="*/ 86 h 113"/>
                <a:gd name="T6" fmla="*/ 20 w 33"/>
                <a:gd name="T7" fmla="*/ 78 h 113"/>
                <a:gd name="T8" fmla="*/ 22 w 33"/>
                <a:gd name="T9" fmla="*/ 70 h 113"/>
                <a:gd name="T10" fmla="*/ 22 w 33"/>
                <a:gd name="T11" fmla="*/ 62 h 113"/>
                <a:gd name="T12" fmla="*/ 24 w 33"/>
                <a:gd name="T13" fmla="*/ 54 h 113"/>
                <a:gd name="T14" fmla="*/ 24 w 33"/>
                <a:gd name="T15" fmla="*/ 46 h 113"/>
                <a:gd name="T16" fmla="*/ 28 w 33"/>
                <a:gd name="T17" fmla="*/ 38 h 113"/>
                <a:gd name="T18" fmla="*/ 28 w 33"/>
                <a:gd name="T19" fmla="*/ 30 h 113"/>
                <a:gd name="T20" fmla="*/ 28 w 33"/>
                <a:gd name="T21" fmla="*/ 22 h 113"/>
                <a:gd name="T22" fmla="*/ 28 w 33"/>
                <a:gd name="T23" fmla="*/ 14 h 113"/>
                <a:gd name="T24" fmla="*/ 30 w 33"/>
                <a:gd name="T25" fmla="*/ 6 h 113"/>
                <a:gd name="T26" fmla="*/ 28 w 33"/>
                <a:gd name="T27" fmla="*/ 0 h 113"/>
                <a:gd name="T28" fmla="*/ 22 w 33"/>
                <a:gd name="T29" fmla="*/ 4 h 113"/>
                <a:gd name="T30" fmla="*/ 14 w 33"/>
                <a:gd name="T31" fmla="*/ 4 h 113"/>
                <a:gd name="T32" fmla="*/ 8 w 33"/>
                <a:gd name="T33" fmla="*/ 8 h 113"/>
                <a:gd name="T34" fmla="*/ 6 w 33"/>
                <a:gd name="T35" fmla="*/ 16 h 113"/>
                <a:gd name="T36" fmla="*/ 4 w 33"/>
                <a:gd name="T37" fmla="*/ 24 h 113"/>
                <a:gd name="T38" fmla="*/ 4 w 33"/>
                <a:gd name="T39" fmla="*/ 32 h 113"/>
                <a:gd name="T40" fmla="*/ 4 w 33"/>
                <a:gd name="T41" fmla="*/ 40 h 113"/>
                <a:gd name="T42" fmla="*/ 2 w 33"/>
                <a:gd name="T43" fmla="*/ 48 h 113"/>
                <a:gd name="T44" fmla="*/ 0 w 33"/>
                <a:gd name="T45" fmla="*/ 56 h 113"/>
                <a:gd name="T46" fmla="*/ 0 w 33"/>
                <a:gd name="T47" fmla="*/ 64 h 113"/>
                <a:gd name="T48" fmla="*/ 0 w 33"/>
                <a:gd name="T49" fmla="*/ 72 h 113"/>
                <a:gd name="T50" fmla="*/ 2 w 33"/>
                <a:gd name="T51" fmla="*/ 80 h 113"/>
                <a:gd name="T52" fmla="*/ 6 w 33"/>
                <a:gd name="T53" fmla="*/ 88 h 113"/>
                <a:gd name="T54" fmla="*/ 6 w 33"/>
                <a:gd name="T55" fmla="*/ 96 h 113"/>
                <a:gd name="T56" fmla="*/ 4 w 33"/>
                <a:gd name="T57" fmla="*/ 104 h 113"/>
                <a:gd name="T58" fmla="*/ 8 w 33"/>
                <a:gd name="T59" fmla="*/ 112 h 113"/>
                <a:gd name="T60" fmla="*/ 16 w 33"/>
                <a:gd name="T61" fmla="*/ 108 h 113"/>
                <a:gd name="T62" fmla="*/ 12 w 33"/>
                <a:gd name="T63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113">
                  <a:moveTo>
                    <a:pt x="12" y="102"/>
                  </a:moveTo>
                  <a:lnTo>
                    <a:pt x="16" y="102"/>
                  </a:lnTo>
                  <a:lnTo>
                    <a:pt x="18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8" y="112"/>
                  </a:lnTo>
                  <a:lnTo>
                    <a:pt x="12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2" y="10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5" name="Freeform 277"/>
            <p:cNvSpPr>
              <a:spLocks/>
            </p:cNvSpPr>
            <p:nvPr/>
          </p:nvSpPr>
          <p:spPr bwMode="auto">
            <a:xfrm>
              <a:off x="1848" y="3310"/>
              <a:ext cx="21" cy="31"/>
            </a:xfrm>
            <a:custGeom>
              <a:avLst/>
              <a:gdLst>
                <a:gd name="T0" fmla="*/ 18 w 21"/>
                <a:gd name="T1" fmla="*/ 4 h 31"/>
                <a:gd name="T2" fmla="*/ 16 w 21"/>
                <a:gd name="T3" fmla="*/ 8 h 31"/>
                <a:gd name="T4" fmla="*/ 16 w 21"/>
                <a:gd name="T5" fmla="*/ 12 h 31"/>
                <a:gd name="T6" fmla="*/ 12 w 21"/>
                <a:gd name="T7" fmla="*/ 16 h 31"/>
                <a:gd name="T8" fmla="*/ 12 w 21"/>
                <a:gd name="T9" fmla="*/ 20 h 31"/>
                <a:gd name="T10" fmla="*/ 14 w 21"/>
                <a:gd name="T11" fmla="*/ 16 h 31"/>
                <a:gd name="T12" fmla="*/ 16 w 21"/>
                <a:gd name="T13" fmla="*/ 12 h 31"/>
                <a:gd name="T14" fmla="*/ 16 w 21"/>
                <a:gd name="T15" fmla="*/ 16 h 31"/>
                <a:gd name="T16" fmla="*/ 14 w 21"/>
                <a:gd name="T17" fmla="*/ 20 h 31"/>
                <a:gd name="T18" fmla="*/ 16 w 21"/>
                <a:gd name="T19" fmla="*/ 16 h 31"/>
                <a:gd name="T20" fmla="*/ 16 w 21"/>
                <a:gd name="T21" fmla="*/ 20 h 31"/>
                <a:gd name="T22" fmla="*/ 18 w 21"/>
                <a:gd name="T23" fmla="*/ 16 h 31"/>
                <a:gd name="T24" fmla="*/ 14 w 21"/>
                <a:gd name="T25" fmla="*/ 18 h 31"/>
                <a:gd name="T26" fmla="*/ 12 w 21"/>
                <a:gd name="T27" fmla="*/ 14 h 31"/>
                <a:gd name="T28" fmla="*/ 8 w 21"/>
                <a:gd name="T29" fmla="*/ 20 h 31"/>
                <a:gd name="T30" fmla="*/ 6 w 21"/>
                <a:gd name="T31" fmla="*/ 24 h 31"/>
                <a:gd name="T32" fmla="*/ 2 w 21"/>
                <a:gd name="T33" fmla="*/ 30 h 31"/>
                <a:gd name="T34" fmla="*/ 2 w 21"/>
                <a:gd name="T35" fmla="*/ 24 h 31"/>
                <a:gd name="T36" fmla="*/ 4 w 21"/>
                <a:gd name="T37" fmla="*/ 20 h 31"/>
                <a:gd name="T38" fmla="*/ 6 w 21"/>
                <a:gd name="T39" fmla="*/ 16 h 31"/>
                <a:gd name="T40" fmla="*/ 4 w 21"/>
                <a:gd name="T41" fmla="*/ 20 h 31"/>
                <a:gd name="T42" fmla="*/ 4 w 21"/>
                <a:gd name="T43" fmla="*/ 24 h 31"/>
                <a:gd name="T44" fmla="*/ 6 w 21"/>
                <a:gd name="T45" fmla="*/ 20 h 31"/>
                <a:gd name="T46" fmla="*/ 8 w 21"/>
                <a:gd name="T47" fmla="*/ 16 h 31"/>
                <a:gd name="T48" fmla="*/ 12 w 21"/>
                <a:gd name="T49" fmla="*/ 12 h 31"/>
                <a:gd name="T50" fmla="*/ 14 w 21"/>
                <a:gd name="T51" fmla="*/ 8 h 31"/>
                <a:gd name="T52" fmla="*/ 12 w 21"/>
                <a:gd name="T53" fmla="*/ 14 h 31"/>
                <a:gd name="T54" fmla="*/ 10 w 21"/>
                <a:gd name="T55" fmla="*/ 18 h 31"/>
                <a:gd name="T56" fmla="*/ 10 w 21"/>
                <a:gd name="T57" fmla="*/ 12 h 31"/>
                <a:gd name="T58" fmla="*/ 12 w 21"/>
                <a:gd name="T59" fmla="*/ 8 h 31"/>
                <a:gd name="T60" fmla="*/ 10 w 21"/>
                <a:gd name="T61" fmla="*/ 12 h 31"/>
                <a:gd name="T62" fmla="*/ 8 w 21"/>
                <a:gd name="T63" fmla="*/ 16 h 31"/>
                <a:gd name="T64" fmla="*/ 6 w 21"/>
                <a:gd name="T65" fmla="*/ 20 h 31"/>
                <a:gd name="T66" fmla="*/ 6 w 21"/>
                <a:gd name="T67" fmla="*/ 16 h 31"/>
                <a:gd name="T68" fmla="*/ 6 w 21"/>
                <a:gd name="T69" fmla="*/ 12 h 31"/>
                <a:gd name="T70" fmla="*/ 10 w 21"/>
                <a:gd name="T71" fmla="*/ 8 h 31"/>
                <a:gd name="T72" fmla="*/ 10 w 21"/>
                <a:gd name="T73" fmla="*/ 4 h 31"/>
                <a:gd name="T74" fmla="*/ 10 w 21"/>
                <a:gd name="T75" fmla="*/ 8 h 31"/>
                <a:gd name="T76" fmla="*/ 8 w 21"/>
                <a:gd name="T77" fmla="*/ 12 h 31"/>
                <a:gd name="T78" fmla="*/ 6 w 21"/>
                <a:gd name="T79" fmla="*/ 16 h 31"/>
                <a:gd name="T80" fmla="*/ 6 w 21"/>
                <a:gd name="T81" fmla="*/ 20 h 31"/>
                <a:gd name="T82" fmla="*/ 10 w 21"/>
                <a:gd name="T83" fmla="*/ 14 h 31"/>
                <a:gd name="T84" fmla="*/ 12 w 21"/>
                <a:gd name="T85" fmla="*/ 8 h 31"/>
                <a:gd name="T86" fmla="*/ 16 w 21"/>
                <a:gd name="T87" fmla="*/ 6 h 31"/>
                <a:gd name="T88" fmla="*/ 16 w 21"/>
                <a:gd name="T89" fmla="*/ 2 h 31"/>
                <a:gd name="T90" fmla="*/ 20 w 21"/>
                <a:gd name="T91" fmla="*/ 0 h 31"/>
                <a:gd name="T92" fmla="*/ 20 w 21"/>
                <a:gd name="T93" fmla="*/ 4 h 31"/>
                <a:gd name="T94" fmla="*/ 20 w 21"/>
                <a:gd name="T95" fmla="*/ 8 h 31"/>
                <a:gd name="T96" fmla="*/ 18 w 21"/>
                <a:gd name="T97" fmla="*/ 12 h 31"/>
                <a:gd name="T98" fmla="*/ 16 w 21"/>
                <a:gd name="T99" fmla="*/ 16 h 31"/>
                <a:gd name="T100" fmla="*/ 14 w 21"/>
                <a:gd name="T101" fmla="*/ 20 h 31"/>
                <a:gd name="T102" fmla="*/ 12 w 21"/>
                <a:gd name="T103" fmla="*/ 24 h 31"/>
                <a:gd name="T104" fmla="*/ 10 w 21"/>
                <a:gd name="T105" fmla="*/ 20 h 31"/>
                <a:gd name="T106" fmla="*/ 10 w 21"/>
                <a:gd name="T107" fmla="*/ 16 h 31"/>
                <a:gd name="T108" fmla="*/ 12 w 21"/>
                <a:gd name="T109" fmla="*/ 12 h 31"/>
                <a:gd name="T110" fmla="*/ 12 w 21"/>
                <a:gd name="T111" fmla="*/ 8 h 31"/>
                <a:gd name="T112" fmla="*/ 8 w 21"/>
                <a:gd name="T113" fmla="*/ 10 h 31"/>
                <a:gd name="T114" fmla="*/ 6 w 21"/>
                <a:gd name="T115" fmla="*/ 14 h 31"/>
                <a:gd name="T116" fmla="*/ 4 w 21"/>
                <a:gd name="T117" fmla="*/ 18 h 31"/>
                <a:gd name="T118" fmla="*/ 2 w 21"/>
                <a:gd name="T119" fmla="*/ 22 h 31"/>
                <a:gd name="T120" fmla="*/ 0 w 21"/>
                <a:gd name="T12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31">
                  <a:moveTo>
                    <a:pt x="18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6" name="Freeform 278"/>
            <p:cNvSpPr>
              <a:spLocks/>
            </p:cNvSpPr>
            <p:nvPr/>
          </p:nvSpPr>
          <p:spPr bwMode="auto">
            <a:xfrm>
              <a:off x="1822" y="3286"/>
              <a:ext cx="23" cy="39"/>
            </a:xfrm>
            <a:custGeom>
              <a:avLst/>
              <a:gdLst>
                <a:gd name="T0" fmla="*/ 20 w 23"/>
                <a:gd name="T1" fmla="*/ 0 h 39"/>
                <a:gd name="T2" fmla="*/ 20 w 23"/>
                <a:gd name="T3" fmla="*/ 4 h 39"/>
                <a:gd name="T4" fmla="*/ 20 w 23"/>
                <a:gd name="T5" fmla="*/ 8 h 39"/>
                <a:gd name="T6" fmla="*/ 18 w 23"/>
                <a:gd name="T7" fmla="*/ 12 h 39"/>
                <a:gd name="T8" fmla="*/ 16 w 23"/>
                <a:gd name="T9" fmla="*/ 16 h 39"/>
                <a:gd name="T10" fmla="*/ 14 w 23"/>
                <a:gd name="T11" fmla="*/ 20 h 39"/>
                <a:gd name="T12" fmla="*/ 12 w 23"/>
                <a:gd name="T13" fmla="*/ 24 h 39"/>
                <a:gd name="T14" fmla="*/ 10 w 23"/>
                <a:gd name="T15" fmla="*/ 28 h 39"/>
                <a:gd name="T16" fmla="*/ 10 w 23"/>
                <a:gd name="T17" fmla="*/ 32 h 39"/>
                <a:gd name="T18" fmla="*/ 8 w 23"/>
                <a:gd name="T19" fmla="*/ 36 h 39"/>
                <a:gd name="T20" fmla="*/ 4 w 23"/>
                <a:gd name="T21" fmla="*/ 38 h 39"/>
                <a:gd name="T22" fmla="*/ 2 w 23"/>
                <a:gd name="T23" fmla="*/ 34 h 39"/>
                <a:gd name="T24" fmla="*/ 0 w 23"/>
                <a:gd name="T25" fmla="*/ 30 h 39"/>
                <a:gd name="T26" fmla="*/ 0 w 23"/>
                <a:gd name="T27" fmla="*/ 26 h 39"/>
                <a:gd name="T28" fmla="*/ 4 w 23"/>
                <a:gd name="T29" fmla="*/ 24 h 39"/>
                <a:gd name="T30" fmla="*/ 8 w 23"/>
                <a:gd name="T31" fmla="*/ 20 h 39"/>
                <a:gd name="T32" fmla="*/ 12 w 23"/>
                <a:gd name="T33" fmla="*/ 18 h 39"/>
                <a:gd name="T34" fmla="*/ 12 w 23"/>
                <a:gd name="T35" fmla="*/ 14 h 39"/>
                <a:gd name="T36" fmla="*/ 12 w 23"/>
                <a:gd name="T37" fmla="*/ 10 h 39"/>
                <a:gd name="T38" fmla="*/ 12 w 23"/>
                <a:gd name="T39" fmla="*/ 6 h 39"/>
                <a:gd name="T40" fmla="*/ 12 w 23"/>
                <a:gd name="T41" fmla="*/ 10 h 39"/>
                <a:gd name="T42" fmla="*/ 12 w 23"/>
                <a:gd name="T43" fmla="*/ 14 h 39"/>
                <a:gd name="T44" fmla="*/ 10 w 23"/>
                <a:gd name="T45" fmla="*/ 18 h 39"/>
                <a:gd name="T46" fmla="*/ 8 w 23"/>
                <a:gd name="T47" fmla="*/ 22 h 39"/>
                <a:gd name="T48" fmla="*/ 8 w 23"/>
                <a:gd name="T49" fmla="*/ 26 h 39"/>
                <a:gd name="T50" fmla="*/ 8 w 23"/>
                <a:gd name="T51" fmla="*/ 30 h 39"/>
                <a:gd name="T52" fmla="*/ 8 w 23"/>
                <a:gd name="T53" fmla="*/ 34 h 39"/>
                <a:gd name="T54" fmla="*/ 4 w 23"/>
                <a:gd name="T55" fmla="*/ 32 h 39"/>
                <a:gd name="T56" fmla="*/ 6 w 23"/>
                <a:gd name="T57" fmla="*/ 28 h 39"/>
                <a:gd name="T58" fmla="*/ 10 w 23"/>
                <a:gd name="T59" fmla="*/ 24 h 39"/>
                <a:gd name="T60" fmla="*/ 14 w 23"/>
                <a:gd name="T61" fmla="*/ 22 h 39"/>
                <a:gd name="T62" fmla="*/ 16 w 23"/>
                <a:gd name="T63" fmla="*/ 18 h 39"/>
                <a:gd name="T64" fmla="*/ 20 w 23"/>
                <a:gd name="T65" fmla="*/ 14 h 39"/>
                <a:gd name="T66" fmla="*/ 22 w 23"/>
                <a:gd name="T67" fmla="*/ 10 h 39"/>
                <a:gd name="T68" fmla="*/ 18 w 23"/>
                <a:gd name="T69" fmla="*/ 8 h 39"/>
                <a:gd name="T70" fmla="*/ 18 w 23"/>
                <a:gd name="T71" fmla="*/ 12 h 39"/>
                <a:gd name="T72" fmla="*/ 16 w 23"/>
                <a:gd name="T73" fmla="*/ 16 h 39"/>
                <a:gd name="T74" fmla="*/ 14 w 23"/>
                <a:gd name="T7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" h="39">
                  <a:moveTo>
                    <a:pt x="20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294" name="Group 279"/>
            <p:cNvGrpSpPr>
              <a:grpSpLocks/>
            </p:cNvGrpSpPr>
            <p:nvPr/>
          </p:nvGrpSpPr>
          <p:grpSpPr bwMode="auto">
            <a:xfrm>
              <a:off x="2372" y="3451"/>
              <a:ext cx="295" cy="409"/>
              <a:chOff x="2372" y="3451"/>
              <a:chExt cx="295" cy="409"/>
            </a:xfrm>
          </p:grpSpPr>
          <p:sp>
            <p:nvSpPr>
              <p:cNvPr id="12568" name="Rectangle 280"/>
              <p:cNvSpPr>
                <a:spLocks noChangeArrowheads="1"/>
              </p:cNvSpPr>
              <p:nvPr/>
            </p:nvSpPr>
            <p:spPr bwMode="auto">
              <a:xfrm rot="1260000">
                <a:off x="2561" y="3489"/>
                <a:ext cx="52" cy="244"/>
              </a:xfrm>
              <a:prstGeom prst="rect">
                <a:avLst/>
              </a:prstGeom>
              <a:gradFill rotWithShape="0">
                <a:gsLst>
                  <a:gs pos="0">
                    <a:srgbClr val="618FFD">
                      <a:gamma/>
                      <a:shade val="29804"/>
                      <a:invGamma/>
                    </a:srgbClr>
                  </a:gs>
                  <a:gs pos="100000">
                    <a:srgbClr val="618FFD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69" name="Rectangle 281"/>
              <p:cNvSpPr>
                <a:spLocks noChangeArrowheads="1"/>
              </p:cNvSpPr>
              <p:nvPr/>
            </p:nvSpPr>
            <p:spPr bwMode="auto">
              <a:xfrm>
                <a:off x="2372" y="3834"/>
                <a:ext cx="292" cy="2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618FFD">
                      <a:gamma/>
                      <a:shade val="29804"/>
                      <a:invGamma/>
                    </a:srgbClr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70" name="Rectangle 282"/>
              <p:cNvSpPr>
                <a:spLocks noChangeArrowheads="1"/>
              </p:cNvSpPr>
              <p:nvPr/>
            </p:nvSpPr>
            <p:spPr bwMode="auto">
              <a:xfrm>
                <a:off x="2632" y="3650"/>
                <a:ext cx="32" cy="1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71" name="Oval 283"/>
              <p:cNvSpPr>
                <a:spLocks noChangeArrowheads="1"/>
              </p:cNvSpPr>
              <p:nvPr/>
            </p:nvSpPr>
            <p:spPr bwMode="auto">
              <a:xfrm>
                <a:off x="2572" y="3616"/>
                <a:ext cx="72" cy="59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72" name="Rectangle 284"/>
              <p:cNvSpPr>
                <a:spLocks noChangeArrowheads="1"/>
              </p:cNvSpPr>
              <p:nvPr/>
            </p:nvSpPr>
            <p:spPr bwMode="auto">
              <a:xfrm rot="1080000">
                <a:off x="2452" y="3753"/>
                <a:ext cx="132" cy="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618FFD">
                      <a:gamma/>
                      <a:shade val="29804"/>
                      <a:invGamma/>
                    </a:srgbClr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73" name="Rectangle 285"/>
              <p:cNvSpPr>
                <a:spLocks noChangeArrowheads="1"/>
              </p:cNvSpPr>
              <p:nvPr/>
            </p:nvSpPr>
            <p:spPr bwMode="auto">
              <a:xfrm>
                <a:off x="2512" y="3767"/>
                <a:ext cx="12" cy="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574" name="Rectangle 286"/>
              <p:cNvSpPr>
                <a:spLocks noChangeArrowheads="1"/>
              </p:cNvSpPr>
              <p:nvPr/>
            </p:nvSpPr>
            <p:spPr bwMode="auto">
              <a:xfrm rot="1200000">
                <a:off x="2635" y="3451"/>
                <a:ext cx="32" cy="42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618FFD">
                      <a:gamma/>
                      <a:shade val="29804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575" name="Rectangle 287"/>
            <p:cNvSpPr>
              <a:spLocks noChangeArrowheads="1"/>
            </p:cNvSpPr>
            <p:nvPr/>
          </p:nvSpPr>
          <p:spPr bwMode="auto">
            <a:xfrm>
              <a:off x="671" y="1870"/>
              <a:ext cx="18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chemeClr val="bg2"/>
                  </a:solidFill>
                  <a:latin typeface="Times New Roman" charset="0"/>
                  <a:cs typeface="+mn-cs"/>
                </a:rPr>
                <a:t>/</a:t>
              </a:r>
            </a:p>
          </p:txBody>
        </p:sp>
        <p:sp>
          <p:nvSpPr>
            <p:cNvPr id="12576" name="Line 288"/>
            <p:cNvSpPr>
              <a:spLocks noChangeShapeType="1"/>
            </p:cNvSpPr>
            <p:nvPr/>
          </p:nvSpPr>
          <p:spPr bwMode="auto">
            <a:xfrm>
              <a:off x="103" y="3785"/>
              <a:ext cx="100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7" name="Line 289"/>
            <p:cNvSpPr>
              <a:spLocks noChangeShapeType="1"/>
            </p:cNvSpPr>
            <p:nvPr/>
          </p:nvSpPr>
          <p:spPr bwMode="auto">
            <a:xfrm>
              <a:off x="4393" y="3859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8" name="Line 290"/>
            <p:cNvSpPr>
              <a:spLocks noChangeShapeType="1"/>
            </p:cNvSpPr>
            <p:nvPr/>
          </p:nvSpPr>
          <p:spPr bwMode="auto">
            <a:xfrm>
              <a:off x="3183" y="3675"/>
              <a:ext cx="8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9" name="Line 291"/>
            <p:cNvSpPr>
              <a:spLocks noChangeShapeType="1"/>
            </p:cNvSpPr>
            <p:nvPr/>
          </p:nvSpPr>
          <p:spPr bwMode="auto">
            <a:xfrm>
              <a:off x="3183" y="3835"/>
              <a:ext cx="8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80" name="Rectangle 292"/>
            <p:cNvSpPr>
              <a:spLocks noChangeArrowheads="1"/>
            </p:cNvSpPr>
            <p:nvPr/>
          </p:nvSpPr>
          <p:spPr bwMode="auto">
            <a:xfrm>
              <a:off x="3007" y="3524"/>
              <a:ext cx="1288" cy="3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bg2"/>
                  </a:solidFill>
                  <a:latin typeface="Times New Roman" charset="0"/>
                  <a:cs typeface="+mn-cs"/>
                </a:rPr>
                <a:t>2 </a:t>
              </a:r>
              <a:endParaRPr lang="en-US" sz="1600" b="1" u="sng">
                <a:solidFill>
                  <a:schemeClr val="bg2"/>
                </a:solidFill>
                <a:latin typeface="Times New Roman" charset="0"/>
                <a:cs typeface="+mn-cs"/>
              </a:endParaRPr>
            </a:p>
            <a:p>
              <a:pPr>
                <a:defRPr/>
              </a:pPr>
              <a:r>
                <a:rPr lang="en-US" sz="1600" b="1">
                  <a:solidFill>
                    <a:schemeClr val="bg2"/>
                  </a:solidFill>
                  <a:latin typeface="Times New Roman" charset="0"/>
                  <a:cs typeface="+mn-cs"/>
                </a:rPr>
                <a:t>1</a:t>
              </a:r>
            </a:p>
          </p:txBody>
        </p:sp>
        <p:sp>
          <p:nvSpPr>
            <p:cNvPr id="12583" name="Rectangle 295"/>
            <p:cNvSpPr>
              <a:spLocks noChangeArrowheads="1"/>
            </p:cNvSpPr>
            <p:nvPr/>
          </p:nvSpPr>
          <p:spPr bwMode="auto">
            <a:xfrm>
              <a:off x="4549" y="795"/>
              <a:ext cx="40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84" name="Line 296"/>
            <p:cNvSpPr>
              <a:spLocks noChangeShapeType="1"/>
            </p:cNvSpPr>
            <p:nvPr/>
          </p:nvSpPr>
          <p:spPr bwMode="auto">
            <a:xfrm>
              <a:off x="2169" y="329"/>
              <a:ext cx="11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89" name="Rectangle 301"/>
            <p:cNvSpPr>
              <a:spLocks noChangeArrowheads="1"/>
            </p:cNvSpPr>
            <p:nvPr/>
          </p:nvSpPr>
          <p:spPr bwMode="auto">
            <a:xfrm>
              <a:off x="13" y="1968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Ё 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(</a:t>
              </a:r>
              <a:r>
                <a:rPr lang="mn-MN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ХГ</a:t>
              </a:r>
              <a:r>
                <a:rPr lang="en-US" sz="1400" b="1">
                  <a:solidFill>
                    <a:schemeClr val="bg2"/>
                  </a:solidFill>
                  <a:latin typeface="Times New Roman" charset="0"/>
                  <a:cs typeface="+mn-cs"/>
                </a:rPr>
                <a:t>)</a:t>
              </a:r>
            </a:p>
          </p:txBody>
        </p:sp>
        <p:sp>
          <p:nvSpPr>
            <p:cNvPr id="12591" name="Rectangle 303"/>
            <p:cNvSpPr>
              <a:spLocks noChangeArrowheads="1"/>
            </p:cNvSpPr>
            <p:nvPr/>
          </p:nvSpPr>
          <p:spPr bwMode="auto">
            <a:xfrm>
              <a:off x="4785" y="4085"/>
              <a:ext cx="4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8.0.06.05</a:t>
              </a:r>
            </a:p>
          </p:txBody>
        </p:sp>
        <p:sp>
          <p:nvSpPr>
            <p:cNvPr id="12592" name="Text Box 304"/>
            <p:cNvSpPr txBox="1">
              <a:spLocks noChangeArrowheads="1"/>
            </p:cNvSpPr>
            <p:nvPr/>
          </p:nvSpPr>
          <p:spPr bwMode="auto">
            <a:xfrm>
              <a:off x="304" y="4087"/>
              <a:ext cx="5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b="1">
                  <a:solidFill>
                    <a:srgbClr val="000000"/>
                  </a:solidFill>
                  <a:latin typeface="Times New Roman" charset="0"/>
                  <a:cs typeface="+mn-cs"/>
                </a:rPr>
                <a:t>©2004 TBBMI</a:t>
              </a:r>
            </a:p>
          </p:txBody>
        </p:sp>
      </p:grpSp>
      <p:sp>
        <p:nvSpPr>
          <p:cNvPr id="12588" name="Text Box 300"/>
          <p:cNvSpPr txBox="1">
            <a:spLocks noChangeArrowheads="1"/>
          </p:cNvSpPr>
          <p:nvPr/>
        </p:nvSpPr>
        <p:spPr bwMode="auto">
          <a:xfrm>
            <a:off x="271463" y="3954463"/>
            <a:ext cx="2701925" cy="514350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2400" b="1">
                <a:solidFill>
                  <a:srgbClr val="FFFF00"/>
                </a:solidFill>
                <a:latin typeface="Times New Roman" charset="0"/>
                <a:cs typeface="+mn-cs"/>
              </a:rPr>
              <a:t>ХАВСРАЛТ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+mn-cs"/>
              </a:rPr>
              <a:t> #18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9"/>
          <p:cNvGrpSpPr>
            <a:grpSpLocks/>
          </p:cNvGrpSpPr>
          <p:nvPr/>
        </p:nvGrpSpPr>
        <p:grpSpPr bwMode="auto">
          <a:xfrm>
            <a:off x="0" y="0"/>
            <a:ext cx="9144000" cy="6967538"/>
            <a:chOff x="0" y="0"/>
            <a:chExt cx="5760" cy="4389"/>
          </a:xfrm>
        </p:grpSpPr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8.0.06.06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38" name="Rectangle 26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1555750" y="3711575"/>
            <a:ext cx="5578475" cy="1624013"/>
            <a:chOff x="980" y="2338"/>
            <a:chExt cx="3514" cy="1023"/>
          </a:xfrm>
        </p:grpSpPr>
        <p:grpSp>
          <p:nvGrpSpPr>
            <p:cNvPr id="9239" name="Group 28"/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9241" name="Group 29"/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13342" name="AutoShape 30"/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343" name="AutoShape 31"/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344" name="Rectangle 32"/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7200" b="1">
                    <a:solidFill>
                      <a:srgbClr val="FFFF00"/>
                    </a:solidFill>
                    <a:latin typeface="Times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200" b="1">
                  <a:solidFill>
                    <a:srgbClr val="FFFF00"/>
                  </a:solidFill>
                  <a:latin typeface="Times" charset="0"/>
                  <a:cs typeface="+mn-cs"/>
                </a:rPr>
                <a:t>4</a:t>
              </a:r>
            </a:p>
          </p:txBody>
        </p: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5510213" y="596900"/>
            <a:ext cx="687387" cy="958850"/>
            <a:chOff x="3446" y="371"/>
            <a:chExt cx="433" cy="604"/>
          </a:xfrm>
        </p:grpSpPr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584200" y="884238"/>
            <a:ext cx="2235200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en-US" sz="3200" b="1">
                <a:solidFill>
                  <a:srgbClr val="FFFF00"/>
                </a:solidFill>
                <a:latin typeface="Times New Roman" charset="0"/>
                <a:cs typeface="+mn-cs"/>
              </a:rPr>
              <a:t>    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6713538" y="839788"/>
            <a:ext cx="1744662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en-US" sz="32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grpSp>
        <p:nvGrpSpPr>
          <p:cNvPr id="13361" name="Group 49"/>
          <p:cNvGrpSpPr>
            <a:grpSpLocks/>
          </p:cNvGrpSpPr>
          <p:nvPr/>
        </p:nvGrpSpPr>
        <p:grpSpPr bwMode="auto">
          <a:xfrm>
            <a:off x="2014538" y="2590800"/>
            <a:ext cx="5605462" cy="2725738"/>
            <a:chOff x="1269" y="1632"/>
            <a:chExt cx="3531" cy="1717"/>
          </a:xfrm>
        </p:grpSpPr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1269" y="2727"/>
              <a:ext cx="459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FF00"/>
                  </a:solidFill>
                  <a:latin typeface="Times" charset="0"/>
                  <a:cs typeface="+mn-cs"/>
                </a:rPr>
                <a:t>1</a:t>
              </a: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1504" y="2208"/>
              <a:ext cx="41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2</a:t>
              </a: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2797" y="1632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4</a:t>
              </a: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3501" y="182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5</a:t>
              </a: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3834" y="2149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6</a:t>
              </a: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4109" y="254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7</a:t>
              </a: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4533" y="302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8</a:t>
              </a: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2053" y="1813"/>
              <a:ext cx="49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38" grpId="0" animBg="1"/>
      <p:bldP spid="13350" grpId="0" autoUpdateAnimBg="0"/>
      <p:bldP spid="133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47"/>
          <p:cNvGrpSpPr>
            <a:grpSpLocks/>
          </p:cNvGrpSpPr>
          <p:nvPr/>
        </p:nvGrpSpPr>
        <p:grpSpPr bwMode="auto">
          <a:xfrm>
            <a:off x="0" y="0"/>
            <a:ext cx="9144000" cy="6967538"/>
            <a:chOff x="0" y="0"/>
            <a:chExt cx="5760" cy="4389"/>
          </a:xfrm>
        </p:grpSpPr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14368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8.0.06.07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84200" y="884238"/>
            <a:ext cx="2235200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en-US" sz="3200" b="1">
                <a:solidFill>
                  <a:srgbClr val="FFFF00"/>
                </a:solidFill>
                <a:latin typeface="Times New Roman" charset="0"/>
                <a:cs typeface="+mn-cs"/>
              </a:rPr>
              <a:t>    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713538" y="839788"/>
            <a:ext cx="1744662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en-US" sz="32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4374" name="Oval 38"/>
          <p:cNvSpPr>
            <a:spLocks noChangeArrowheads="1"/>
          </p:cNvSpPr>
          <p:nvPr/>
        </p:nvSpPr>
        <p:spPr bwMode="auto">
          <a:xfrm>
            <a:off x="1905000" y="4343400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75" name="Oval 39"/>
          <p:cNvSpPr>
            <a:spLocks noChangeArrowheads="1"/>
          </p:cNvSpPr>
          <p:nvPr/>
        </p:nvSpPr>
        <p:spPr bwMode="auto">
          <a:xfrm>
            <a:off x="2286000" y="3505200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76" name="Oval 40"/>
          <p:cNvSpPr>
            <a:spLocks noChangeArrowheads="1"/>
          </p:cNvSpPr>
          <p:nvPr/>
        </p:nvSpPr>
        <p:spPr bwMode="auto">
          <a:xfrm>
            <a:off x="3138488" y="2847975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77" name="Oval 41"/>
          <p:cNvSpPr>
            <a:spLocks noChangeArrowheads="1"/>
          </p:cNvSpPr>
          <p:nvPr/>
        </p:nvSpPr>
        <p:spPr bwMode="auto">
          <a:xfrm>
            <a:off x="4343400" y="2566988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78" name="Oval 42"/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254" name="Group 48"/>
          <p:cNvGrpSpPr>
            <a:grpSpLocks/>
          </p:cNvGrpSpPr>
          <p:nvPr/>
        </p:nvGrpSpPr>
        <p:grpSpPr bwMode="auto">
          <a:xfrm>
            <a:off x="2014538" y="2590800"/>
            <a:ext cx="5605462" cy="2725738"/>
            <a:chOff x="1269" y="1632"/>
            <a:chExt cx="3531" cy="1717"/>
          </a:xfrm>
        </p:grpSpPr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1269" y="2727"/>
              <a:ext cx="459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FF00"/>
                  </a:solidFill>
                  <a:latin typeface="Times" charset="0"/>
                  <a:cs typeface="+mn-cs"/>
                </a:rPr>
                <a:t>1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1504" y="2208"/>
              <a:ext cx="41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2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2797" y="1632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4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3501" y="182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5</a:t>
              </a: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3834" y="2149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6</a:t>
              </a: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09" y="254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7</a:t>
              </a: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4533" y="302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8</a:t>
              </a: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2053" y="1813"/>
              <a:ext cx="49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4" grpId="0" animBg="1"/>
      <p:bldP spid="14375" grpId="0" animBg="1"/>
      <p:bldP spid="14376" grpId="0" animBg="1"/>
      <p:bldP spid="14377" grpId="0" animBg="1"/>
      <p:bldP spid="14378" grpId="0" animBg="1"/>
      <p:bldP spid="14379" grpId="0" animBg="1"/>
      <p:bldP spid="14380" grpId="0" animBg="1"/>
      <p:bldP spid="143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38"/>
          <p:cNvGrpSpPr>
            <a:grpSpLocks/>
          </p:cNvGrpSpPr>
          <p:nvPr/>
        </p:nvGrpSpPr>
        <p:grpSpPr bwMode="auto">
          <a:xfrm>
            <a:off x="0" y="-7938"/>
            <a:ext cx="9144000" cy="6967538"/>
            <a:chOff x="0" y="0"/>
            <a:chExt cx="5760" cy="4389"/>
          </a:xfrm>
        </p:grpSpPr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0" y="3888"/>
              <a:ext cx="5760" cy="432"/>
            </a:xfrm>
            <a:prstGeom prst="rect">
              <a:avLst/>
            </a:prstGeom>
            <a:solidFill>
              <a:srgbClr val="00006A"/>
            </a:solidFill>
            <a:ln w="9525">
              <a:solidFill>
                <a:srgbClr val="0000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7A"/>
                </a:solidFill>
                <a:cs typeface="+mn-cs"/>
              </a:endParaRPr>
            </a:p>
          </p:txBody>
        </p:sp>
        <p:pic>
          <p:nvPicPr>
            <p:cNvPr id="15400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r="10475" b="7784"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401" name="Rectangle 41"/>
            <p:cNvSpPr>
              <a:spLocks noChangeArrowheads="1"/>
            </p:cNvSpPr>
            <p:nvPr/>
          </p:nvSpPr>
          <p:spPr bwMode="auto">
            <a:xfrm>
              <a:off x="2008" y="3861"/>
              <a:ext cx="178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007A"/>
                      </a:gs>
                      <a:gs pos="100000">
                        <a:srgbClr val="0000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mn-MN" sz="2500" b="1">
                  <a:solidFill>
                    <a:srgbClr val="99CCFF"/>
                  </a:solidFill>
                  <a:latin typeface="Times New Roman" charset="0"/>
                  <a:cs typeface="+mn-cs"/>
                </a:rPr>
                <a:t>“Нээлттэй” Библи</a:t>
              </a:r>
              <a:endParaRPr lang="en-US" sz="2500" b="1">
                <a:solidFill>
                  <a:srgbClr val="99CCFF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>
              <a:off x="14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03" name="Line 43"/>
            <p:cNvSpPr>
              <a:spLocks noChangeShapeType="1"/>
            </p:cNvSpPr>
            <p:nvPr/>
          </p:nvSpPr>
          <p:spPr bwMode="auto">
            <a:xfrm>
              <a:off x="14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>
              <a:off x="3804" y="4080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05" name="Line 45"/>
            <p:cNvSpPr>
              <a:spLocks noChangeShapeType="1"/>
            </p:cNvSpPr>
            <p:nvPr/>
          </p:nvSpPr>
          <p:spPr bwMode="auto">
            <a:xfrm>
              <a:off x="3804" y="4224"/>
              <a:ext cx="18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584200" y="876300"/>
            <a:ext cx="2235200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ХУУЧИН</a:t>
            </a:r>
            <a:r>
              <a:rPr lang="en-US" sz="3200" b="1">
                <a:solidFill>
                  <a:srgbClr val="FFFF00"/>
                </a:solidFill>
                <a:latin typeface="Times New Roman" charset="0"/>
                <a:cs typeface="+mn-cs"/>
              </a:rPr>
              <a:t>    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6713538" y="831850"/>
            <a:ext cx="1744662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mn-MN" sz="3200" b="1" i="1">
                <a:solidFill>
                  <a:srgbClr val="99CCFF"/>
                </a:solidFill>
                <a:latin typeface="Times New Roman" charset="0"/>
                <a:cs typeface="+mn-cs"/>
              </a:rPr>
              <a:t>ШИНЭ</a:t>
            </a:r>
            <a:r>
              <a:rPr lang="en-US" sz="3200" b="1">
                <a:solidFill>
                  <a:srgbClr val="99CCFF"/>
                </a:solidFill>
                <a:latin typeface="Times New Roman" charset="0"/>
                <a:cs typeface="+mn-cs"/>
              </a:rPr>
              <a:t> </a:t>
            </a:r>
            <a:r>
              <a:rPr lang="mn-MN" sz="3200" b="1">
                <a:solidFill>
                  <a:srgbClr val="FFFF00"/>
                </a:solidFill>
                <a:latin typeface="Times New Roman" charset="0"/>
                <a:cs typeface="+mn-cs"/>
              </a:rPr>
              <a:t>ТҮҮХ</a:t>
            </a:r>
            <a:endParaRPr lang="en-US" sz="3200" b="1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 flipV="1">
            <a:off x="2187575" y="3322638"/>
            <a:ext cx="3570288" cy="16271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V="1">
            <a:off x="2570163" y="3784600"/>
            <a:ext cx="3683000" cy="292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26" name="Line 66"/>
          <p:cNvSpPr>
            <a:spLocks noChangeShapeType="1"/>
          </p:cNvSpPr>
          <p:nvPr/>
        </p:nvSpPr>
        <p:spPr bwMode="auto">
          <a:xfrm>
            <a:off x="3416300" y="3316288"/>
            <a:ext cx="3238500" cy="11938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>
            <a:off x="4810125" y="3048000"/>
            <a:ext cx="2378075" cy="20288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829675" y="64166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597775" y="6484938"/>
            <a:ext cx="66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latin typeface="Times New Roman" charset="0"/>
                <a:cs typeface="+mn-cs"/>
              </a:rPr>
              <a:t>8.0.06.08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2600" y="6488113"/>
            <a:ext cx="908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latin typeface="Times New Roman" charset="0"/>
                <a:cs typeface="+mn-cs"/>
              </a:rPr>
              <a:t>©2004 TBBMI</a:t>
            </a:r>
          </a:p>
        </p:txBody>
      </p:sp>
      <p:grpSp>
        <p:nvGrpSpPr>
          <p:cNvPr id="11275" name="Group 68"/>
          <p:cNvGrpSpPr>
            <a:grpSpLocks/>
          </p:cNvGrpSpPr>
          <p:nvPr/>
        </p:nvGrpSpPr>
        <p:grpSpPr bwMode="auto">
          <a:xfrm>
            <a:off x="2014538" y="2590800"/>
            <a:ext cx="5605462" cy="2725738"/>
            <a:chOff x="1269" y="1632"/>
            <a:chExt cx="3531" cy="1717"/>
          </a:xfrm>
        </p:grpSpPr>
        <p:sp>
          <p:nvSpPr>
            <p:cNvPr id="15429" name="Rectangle 69"/>
            <p:cNvSpPr>
              <a:spLocks noChangeArrowheads="1"/>
            </p:cNvSpPr>
            <p:nvPr/>
          </p:nvSpPr>
          <p:spPr bwMode="auto">
            <a:xfrm>
              <a:off x="1269" y="2727"/>
              <a:ext cx="459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FF00"/>
                  </a:solidFill>
                  <a:latin typeface="Times" charset="0"/>
                  <a:cs typeface="+mn-cs"/>
                </a:rPr>
                <a:t>1</a:t>
              </a:r>
            </a:p>
          </p:txBody>
        </p:sp>
        <p:sp>
          <p:nvSpPr>
            <p:cNvPr id="15430" name="Rectangle 70"/>
            <p:cNvSpPr>
              <a:spLocks noChangeArrowheads="1"/>
            </p:cNvSpPr>
            <p:nvPr/>
          </p:nvSpPr>
          <p:spPr bwMode="auto">
            <a:xfrm>
              <a:off x="1504" y="2208"/>
              <a:ext cx="416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2</a:t>
              </a:r>
            </a:p>
          </p:txBody>
        </p:sp>
        <p:sp>
          <p:nvSpPr>
            <p:cNvPr id="15431" name="Rectangle 71"/>
            <p:cNvSpPr>
              <a:spLocks noChangeArrowheads="1"/>
            </p:cNvSpPr>
            <p:nvPr/>
          </p:nvSpPr>
          <p:spPr bwMode="auto">
            <a:xfrm>
              <a:off x="2797" y="1632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4</a:t>
              </a:r>
            </a:p>
          </p:txBody>
        </p:sp>
        <p:sp>
          <p:nvSpPr>
            <p:cNvPr id="15432" name="Rectangle 72"/>
            <p:cNvSpPr>
              <a:spLocks noChangeArrowheads="1"/>
            </p:cNvSpPr>
            <p:nvPr/>
          </p:nvSpPr>
          <p:spPr bwMode="auto">
            <a:xfrm>
              <a:off x="3501" y="182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5</a:t>
              </a:r>
            </a:p>
          </p:txBody>
        </p:sp>
        <p:sp>
          <p:nvSpPr>
            <p:cNvPr id="15433" name="Rectangle 73"/>
            <p:cNvSpPr>
              <a:spLocks noChangeArrowheads="1"/>
            </p:cNvSpPr>
            <p:nvPr/>
          </p:nvSpPr>
          <p:spPr bwMode="auto">
            <a:xfrm>
              <a:off x="3834" y="2149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6</a:t>
              </a:r>
            </a:p>
          </p:txBody>
        </p:sp>
        <p:sp>
          <p:nvSpPr>
            <p:cNvPr id="15434" name="Rectangle 74"/>
            <p:cNvSpPr>
              <a:spLocks noChangeArrowheads="1"/>
            </p:cNvSpPr>
            <p:nvPr/>
          </p:nvSpPr>
          <p:spPr bwMode="auto">
            <a:xfrm>
              <a:off x="4109" y="254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7</a:t>
              </a:r>
            </a:p>
          </p:txBody>
        </p:sp>
        <p:sp>
          <p:nvSpPr>
            <p:cNvPr id="15435" name="Rectangle 75"/>
            <p:cNvSpPr>
              <a:spLocks noChangeArrowheads="1"/>
            </p:cNvSpPr>
            <p:nvPr/>
          </p:nvSpPr>
          <p:spPr bwMode="auto">
            <a:xfrm>
              <a:off x="4533" y="3024"/>
              <a:ext cx="26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8</a:t>
              </a:r>
            </a:p>
          </p:txBody>
        </p:sp>
        <p:sp>
          <p:nvSpPr>
            <p:cNvPr id="15436" name="Rectangle 76"/>
            <p:cNvSpPr>
              <a:spLocks noChangeArrowheads="1"/>
            </p:cNvSpPr>
            <p:nvPr/>
          </p:nvSpPr>
          <p:spPr bwMode="auto">
            <a:xfrm>
              <a:off x="2053" y="1813"/>
              <a:ext cx="491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FF00"/>
                  </a:solidFill>
                  <a:latin typeface="Times" charset="0"/>
                  <a:cs typeface="+mn-cs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427</TotalTime>
  <Words>2426</Words>
  <Application>Microsoft Macintosh PowerPoint</Application>
  <PresentationFormat>On-screen Show (4:3)</PresentationFormat>
  <Paragraphs>1162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Garamond</vt:lpstr>
      <vt:lpstr>ＭＳ Ｐゴシック</vt:lpstr>
      <vt:lpstr>Arial</vt:lpstr>
      <vt:lpstr>Wingdings</vt:lpstr>
      <vt:lpstr>Calibri</vt:lpstr>
      <vt:lpstr>Times New Roman</vt:lpstr>
      <vt:lpstr>Gulim</vt:lpstr>
      <vt:lpstr>Times</vt:lpstr>
      <vt:lpstr>Comic Sans MS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Tumenbayar</dc:creator>
  <cp:lastModifiedBy>Rick Griffith</cp:lastModifiedBy>
  <cp:revision>146</cp:revision>
  <dcterms:created xsi:type="dcterms:W3CDTF">2008-03-12T02:06:58Z</dcterms:created>
  <dcterms:modified xsi:type="dcterms:W3CDTF">2016-02-06T12:02:01Z</dcterms:modified>
</cp:coreProperties>
</file>