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  <p:sldMasterId id="2147483712" r:id="rId2"/>
    <p:sldMasterId id="2147483710" r:id="rId3"/>
    <p:sldMasterId id="2147483649" r:id="rId4"/>
    <p:sldMasterId id="2147483941" r:id="rId5"/>
    <p:sldMasterId id="2147483943" r:id="rId6"/>
    <p:sldMasterId id="2147483945" r:id="rId7"/>
    <p:sldMasterId id="2147484331" r:id="rId8"/>
    <p:sldMasterId id="2147484343" r:id="rId9"/>
    <p:sldMasterId id="2147484367" r:id="rId10"/>
    <p:sldMasterId id="2147484379" r:id="rId11"/>
    <p:sldMasterId id="2147484883" r:id="rId12"/>
  </p:sldMasterIdLst>
  <p:notesMasterIdLst>
    <p:notesMasterId r:id="rId49"/>
  </p:notesMasterIdLst>
  <p:sldIdLst>
    <p:sldId id="309" r:id="rId13"/>
    <p:sldId id="356" r:id="rId14"/>
    <p:sldId id="333" r:id="rId15"/>
    <p:sldId id="357" r:id="rId16"/>
    <p:sldId id="273" r:id="rId17"/>
    <p:sldId id="310" r:id="rId18"/>
    <p:sldId id="325" r:id="rId19"/>
    <p:sldId id="326" r:id="rId20"/>
    <p:sldId id="348" r:id="rId21"/>
    <p:sldId id="270" r:id="rId22"/>
    <p:sldId id="327" r:id="rId23"/>
    <p:sldId id="358" r:id="rId24"/>
    <p:sldId id="359" r:id="rId25"/>
    <p:sldId id="266" r:id="rId26"/>
    <p:sldId id="350" r:id="rId27"/>
    <p:sldId id="342" r:id="rId28"/>
    <p:sldId id="261" r:id="rId29"/>
    <p:sldId id="330" r:id="rId30"/>
    <p:sldId id="360" r:id="rId31"/>
    <p:sldId id="361" r:id="rId32"/>
    <p:sldId id="355" r:id="rId33"/>
    <p:sldId id="302" r:id="rId34"/>
    <p:sldId id="341" r:id="rId35"/>
    <p:sldId id="353" r:id="rId36"/>
    <p:sldId id="336" r:id="rId37"/>
    <p:sldId id="338" r:id="rId38"/>
    <p:sldId id="343" r:id="rId39"/>
    <p:sldId id="344" r:id="rId40"/>
    <p:sldId id="346" r:id="rId41"/>
    <p:sldId id="339" r:id="rId42"/>
    <p:sldId id="347" r:id="rId43"/>
    <p:sldId id="352" r:id="rId44"/>
    <p:sldId id="335" r:id="rId45"/>
    <p:sldId id="334" r:id="rId46"/>
    <p:sldId id="305" r:id="rId47"/>
    <p:sldId id="35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2670E-213F-BD41-B450-883663DC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B82B8-784D-AA4C-B3E7-41C99510AF7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BFF29-8B72-2848-8A1C-E521FAB48A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05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84412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4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445FE-EA78-2E43-B53C-491FF38A57A9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10.5 &amp; 11.21</a:t>
            </a:r>
          </a:p>
        </p:txBody>
      </p:sp>
    </p:spTree>
    <p:extLst>
      <p:ext uri="{BB962C8B-B14F-4D97-AF65-F5344CB8AC3E}">
        <p14:creationId xmlns:p14="http://schemas.microsoft.com/office/powerpoint/2010/main" val="2295628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BCE5AC-D495-F64F-9FA2-2AEB50F1D04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00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B2B62-3006-8445-8456-9A664A9C994F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BS 18.43; 20.31; 25.11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2D3CD6-78A1-E940-94AA-CDA3E42166D7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08.13</a:t>
            </a:r>
          </a:p>
          <a:p>
            <a:pPr eaLnBrk="1" hangingPunct="1"/>
            <a:r>
              <a:rPr lang="en-US" dirty="0"/>
              <a:t>11.25</a:t>
            </a:r>
          </a:p>
          <a:p>
            <a:pPr eaLnBrk="1" hangingPunct="1"/>
            <a:r>
              <a:rPr lang="en-US" dirty="0"/>
              <a:t>12.18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65DE2-86F5-E141-806F-8241F4CA7FDE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08.16</a:t>
            </a:r>
          </a:p>
          <a:p>
            <a:pPr eaLnBrk="1" hangingPunct="1"/>
            <a:r>
              <a:rPr lang="en-US" dirty="0"/>
              <a:t>11.26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5B4AD0-E928-0C4C-BD4F-3AA391036CF5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08.17</a:t>
            </a:r>
          </a:p>
          <a:p>
            <a:pPr eaLnBrk="1" hangingPunct="1"/>
            <a:r>
              <a:rPr lang="en-US" dirty="0"/>
              <a:t>11.27</a:t>
            </a:r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35CB4-6475-6246-8B92-00880C382933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08.35</a:t>
            </a:r>
          </a:p>
          <a:p>
            <a:pPr eaLnBrk="1" hangingPunct="1"/>
            <a:r>
              <a:rPr lang="en-US"/>
              <a:t>11.28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C79E6-F116-8E41-A95E-C2D01358409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08.36</a:t>
            </a:r>
          </a:p>
          <a:p>
            <a:pPr eaLnBrk="1" hangingPunct="1"/>
            <a:r>
              <a:rPr lang="en-US" dirty="0"/>
              <a:t>11.29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C54DF5-8A71-3946-97AA-9C44C105CFAB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08.37 but changed to HO SP in:</a:t>
            </a:r>
          </a:p>
          <a:p>
            <a:pPr eaLnBrk="1" hangingPunct="1"/>
            <a:r>
              <a:rPr lang="en-US" dirty="0"/>
              <a:t>11.30</a:t>
            </a:r>
          </a:p>
          <a:p>
            <a:pPr eaLnBrk="1" hangingPunct="1"/>
            <a:r>
              <a:rPr lang="en-US" dirty="0"/>
              <a:t>12.21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640B7-3484-D04A-8B67-DAE00CD2C09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0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54422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BACC-4906-984D-89D2-6BDFB16147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7E690-638B-CC4A-9A4C-3E34041CF4D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E34C5E-A068-B74E-8A57-F9A575E8F7E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E8DE4-A14F-4E4C-8457-F98BD418570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37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082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9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32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9FE-1C5C-B548-A7D9-8EABD82B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67F-CD2B-7049-8497-DFEB2F8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8764-1658-F845-A9CE-DA8966A3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C6D-A324-6747-B884-22ECCA73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1D7-C74C-F644-B458-2A1C8099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410-E9DE-7345-8CCB-9A77E4F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B86B-025A-5446-9679-3E80D691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484-3ADF-9342-98EF-9253C86E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53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7841-E002-9F48-B06D-4624771F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202E-B70C-2A4A-8BD2-5E2C167C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2E3-6EF7-5B46-A145-34E23E3C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9D6-1445-044D-BC3D-B5213803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63F0-85AB-1E45-B6B4-2FC899DC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601-C937-B548-8E07-0211B5BC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F543-B122-2947-8F40-38A93C47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4E5-356F-3D43-BA37-318EADF6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3D5F-5B87-654E-9649-DBCA92D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BB47-C528-7B46-83BD-6F8D0AB3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796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34F-40F8-5B45-B595-BC9594D6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7A3E-239E-964D-96A4-CFFBFB1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645-6178-6248-A869-47C4B03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5ECF-5484-404C-8F27-60603017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766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6A2A-2B2A-224E-9998-CB95FBDE3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062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D772-3D61-A744-B548-65925E494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5775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017A3DA-6FDD-1945-BF3A-8C9BD982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90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5115-A8D7-DE42-9537-02904263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45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237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5903-2115-E241-B759-2168E308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5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13AA-4B08-B04D-9682-436C1B04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82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574-D5A5-4E41-87BB-17B30514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604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B967-50D2-5044-8A03-B5C4DFF4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198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0A4-156C-9E4D-9250-4409163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236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74F5-67E8-8547-91AD-63584BCA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452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44B-C42F-3B47-80AB-BCCDCFDFE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90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C5BB-BEDD-9044-9147-76DCE69E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7940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E64-A258-214A-82FB-E5CCDF63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1404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3504-06D0-674B-B94D-C0EFC984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61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BED2-B5E2-6C42-ACE0-AC64927D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2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8EA4-9EFA-094D-B230-2D6FE0D0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0FF7-E046-BF41-93F2-7E0BC309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5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E787-2AC9-0E4C-9BBC-D6F113A9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1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C8A1-1819-114A-8CDE-CF645ED4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1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1741-9C9B-5F4A-8552-A7AC09663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309F-D6F4-F44E-960C-27214B2A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5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237A-25D8-044F-92C8-536D4E50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6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1983-0361-8145-969A-886C2426E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D61F-062B-1F49-B108-F38201D3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98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A393C71-168B-1C40-8CE2-8F3DC80E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1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3240-8D67-7C4F-81D0-9EA2B3688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0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10162-A20F-6848-B161-E4DB2872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0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9059-B412-5041-AD42-D7CDA6EF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5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6D01-CBE4-8A48-9106-47678115F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1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8D41-B21E-BA49-8385-6C09AF564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1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645F-34B3-C843-A4D5-8C54B0CA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2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2-8BF9-8A43-979C-250064D4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9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1055-4EBA-C643-AE4C-EDFB1813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1F5C-D183-EC44-AA9C-820C0BAE7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95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DB84-62FE-F64D-B80D-BBF8A27B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451C966-27CF-7D41-947C-AE9A92D86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5576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0696-5185-EF43-8A86-BD4C65E3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104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2B05-8073-8842-B1F7-AF78596C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2630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5DB1-DF4E-A948-85F2-2A8F063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23334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74CF-D4F8-E54B-99BF-831532D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9880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9E73-C8DB-A34D-85CB-4F64FBA18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6361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C36C-922C-9F4F-8B57-D7C9987E5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8461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8C0C-E178-0740-A7BE-ED3883EF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9403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3785-2539-F847-AEAB-2F3503E40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731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58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71CC-FBA0-B549-8473-B2848FEE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2504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BAFF-F982-1B42-AD23-5C5A25FE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469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2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0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5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1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16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13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1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03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03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03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0E9BA7-CA85-2E42-AE7F-4819B6FBA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681DF3AC-03BE-2D4F-BA83-3656E95B4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2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83F622A3-56E2-5B47-9BB1-E76C48B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28A6D1AC-495E-234A-A3BD-308A74C5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8289AACF-F816-C04F-BA43-F0140920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DD03E9E-6CF1-A844-B0F4-14A8C7C97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32E6785D-6E15-0943-A4E4-37220D8D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506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9D8517D-87BB-9E4A-9ECF-DFD2533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8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man_made_b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76200"/>
            <a:ext cx="6584032" cy="24384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목적은 </a:t>
            </a:r>
            <a:r>
              <a:rPr lang="ko-KR" altLang="en-US" sz="6000" b="1" dirty="0" err="1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핵심주제에</a:t>
            </a:r>
            <a:r>
              <a:rPr lang="ko-KR" altLang="en-US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이르는 것</a:t>
            </a:r>
            <a:endParaRPr lang="en-US" dirty="0">
              <a:effectLst>
                <a:glow rad="1778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65304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본문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아이디어 비교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설교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첫 번째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두 번째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연구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강단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Obs/Inter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Prin/App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정확함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관련성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주제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순서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위치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단계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관심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본문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아이디어 비교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설교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Z</a:t>
            </a:r>
            <a:r>
              <a:rPr lang="en-US" sz="3600" b="1" baseline="-25000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-X-Z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-Y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슬로건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2-3 </a:t>
            </a:r>
            <a:r>
              <a:rPr lang="ko-KR" altLang="en-US" sz="3600" b="1" dirty="0">
                <a:solidFill>
                  <a:schemeClr val="bg1"/>
                </a:solidFill>
              </a:rPr>
              <a:t>줄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1-2 </a:t>
            </a:r>
            <a:r>
              <a:rPr lang="ko-KR" altLang="en-US" sz="3600" b="1" dirty="0">
                <a:solidFill>
                  <a:schemeClr val="bg1"/>
                </a:solidFill>
              </a:rPr>
              <a:t>줄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 err="1">
                <a:solidFill>
                  <a:schemeClr val="bg1"/>
                </a:solidFill>
              </a:rPr>
              <a:t>본문순서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 err="1">
                <a:solidFill>
                  <a:schemeClr val="bg1"/>
                </a:solidFill>
              </a:rPr>
              <a:t>생각순서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읽기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듣기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주제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형식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길이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개요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목적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본문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아이디어 비교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설교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시간 초월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798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시간에 따름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과거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현재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직설법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명령법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ko-KR" sz="3600" b="1" dirty="0">
                <a:solidFill>
                  <a:schemeClr val="bg1"/>
                </a:solidFill>
              </a:rPr>
              <a:t>3</a:t>
            </a:r>
            <a:r>
              <a:rPr lang="ko-KR" altLang="en-US" sz="3600" b="1" dirty="0">
                <a:solidFill>
                  <a:schemeClr val="bg1"/>
                </a:solidFill>
              </a:rPr>
              <a:t>인칭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ko-KR" sz="3600" b="1" dirty="0">
                <a:solidFill>
                  <a:schemeClr val="bg1"/>
                </a:solidFill>
              </a:rPr>
              <a:t>1</a:t>
            </a:r>
            <a:r>
              <a:rPr lang="ko-KR" altLang="en-US" sz="3600" b="1" dirty="0">
                <a:solidFill>
                  <a:schemeClr val="bg1"/>
                </a:solidFill>
              </a:rPr>
              <a:t>인칭 또는 </a:t>
            </a:r>
            <a:r>
              <a:rPr lang="en-US" altLang="ko-KR" sz="3600" b="1" dirty="0">
                <a:solidFill>
                  <a:schemeClr val="bg1"/>
                </a:solidFill>
              </a:rPr>
              <a:t>2</a:t>
            </a:r>
            <a:r>
              <a:rPr lang="ko-KR" altLang="en-US" sz="3600" b="1" dirty="0">
                <a:solidFill>
                  <a:schemeClr val="bg1"/>
                </a:solidFill>
              </a:rPr>
              <a:t>인칭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주제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청중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시제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법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인칭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843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본문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아이디어 비교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설교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하나님이 그들에게</a:t>
            </a:r>
            <a:endParaRPr lang="en-US" sz="1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하나님이 우리에게</a:t>
            </a:r>
            <a:endParaRPr lang="en-US" sz="1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당시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현재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 err="1">
                <a:solidFill>
                  <a:schemeClr val="bg1"/>
                </a:solidFill>
              </a:rPr>
              <a:t>본문중심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문화중심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요약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소통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i="1" u="sng" dirty="0">
                <a:solidFill>
                  <a:schemeClr val="bg1"/>
                </a:solidFill>
                <a:latin typeface="Times New Roman" charset="0"/>
              </a:rPr>
              <a:t>주제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질문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필요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</a:rPr>
              <a:t>초점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ko-KR" alt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목적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521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u="sng" dirty="0">
                <a:solidFill>
                  <a:schemeClr val="tx2"/>
                </a:solidFill>
              </a:rPr>
              <a:t>강해</a:t>
            </a:r>
            <a:r>
              <a:rPr lang="en-US" sz="4000" b="1" u="sng" dirty="0">
                <a:solidFill>
                  <a:schemeClr val="tx2"/>
                </a:solidFill>
              </a:rPr>
              <a:t> &amp; </a:t>
            </a:r>
            <a:r>
              <a:rPr lang="ko-KR" altLang="en-US" sz="4000" b="1" u="sng" dirty="0">
                <a:solidFill>
                  <a:schemeClr val="tx2"/>
                </a:solidFill>
              </a:rPr>
              <a:t>설교 아이디어 모두</a:t>
            </a:r>
            <a:r>
              <a:rPr lang="en-US" sz="4000" b="1" u="sng" dirty="0">
                <a:solidFill>
                  <a:schemeClr val="tx2"/>
                </a:solidFill>
              </a:rPr>
              <a:t>:</a:t>
            </a:r>
            <a:endParaRPr lang="en-US" sz="3200" b="1" i="1" u="sng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ko-KR" altLang="en-US" sz="3600" b="1" dirty="0">
                <a:solidFill>
                  <a:schemeClr val="tx2"/>
                </a:solidFill>
              </a:rPr>
              <a:t>능동태로</a:t>
            </a:r>
            <a:endParaRPr lang="en-US" sz="2800" b="1" i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ko-KR" altLang="en-US" sz="3600" b="1" dirty="0">
                <a:solidFill>
                  <a:schemeClr val="tx2"/>
                </a:solidFill>
              </a:rPr>
              <a:t>완전한 문장으로</a:t>
            </a:r>
            <a:endParaRPr lang="en-US" sz="2800" b="1" i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3528" y="45402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ko-KR" altLang="en-US" sz="3600" b="1" dirty="0" err="1">
                <a:solidFill>
                  <a:schemeClr val="tx2"/>
                </a:solidFill>
              </a:rPr>
              <a:t>상호관련된</a:t>
            </a:r>
            <a:r>
              <a:rPr lang="ko-KR" alt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/>
              <a:t>Z</a:t>
            </a:r>
            <a:r>
              <a:rPr lang="en-US" sz="3600" b="1" baseline="-25000" dirty="0"/>
              <a:t>1</a:t>
            </a:r>
            <a:r>
              <a:rPr lang="ko-KR" altLang="en-US" sz="3600" b="1" baseline="-25000" dirty="0"/>
              <a:t> </a:t>
            </a:r>
            <a:r>
              <a:rPr lang="ko-KR" altLang="en-US" sz="3600" b="1" dirty="0"/>
              <a:t>과 질문들을 가진</a:t>
            </a:r>
            <a:r>
              <a:rPr lang="ko-KR" altLang="en-US" sz="3600" b="1" dirty="0">
                <a:solidFill>
                  <a:schemeClr val="tx2"/>
                </a:solidFill>
              </a:rPr>
              <a:t> </a:t>
            </a:r>
            <a:endParaRPr lang="en-US" sz="2800" b="1" i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ko-KR" altLang="en-US" sz="3600" b="1" dirty="0">
                <a:solidFill>
                  <a:schemeClr val="tx2"/>
                </a:solidFill>
              </a:rPr>
              <a:t>따라서 그들은 전체 본문을 포함한다</a:t>
            </a:r>
            <a:r>
              <a:rPr lang="en-US" altLang="ko-KR" sz="3600" b="1" dirty="0">
                <a:solidFill>
                  <a:schemeClr val="tx2"/>
                </a:solidFill>
              </a:rPr>
              <a:t>.</a:t>
            </a:r>
            <a:endParaRPr lang="en-US" sz="2800" b="1" i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</a:rPr>
              <a:t>40</a:t>
            </a:r>
            <a:endParaRPr lang="en-US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아이디어 비교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7813" y="296545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46</a:t>
            </a:r>
            <a:r>
              <a:rPr lang="ko-KR" altLang="en-US" sz="3600" b="1" dirty="0">
                <a:solidFill>
                  <a:srgbClr val="FFFFFF"/>
                </a:solidFill>
              </a:rPr>
              <a:t>쪽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ko-KR" altLang="en-US" sz="3600" b="1" dirty="0">
                <a:solidFill>
                  <a:srgbClr val="FFFFFF"/>
                </a:solidFill>
              </a:rPr>
              <a:t>시편</a:t>
            </a:r>
            <a:r>
              <a:rPr lang="en-US" sz="3600" b="1" dirty="0">
                <a:solidFill>
                  <a:srgbClr val="FFFFFF"/>
                </a:solidFill>
              </a:rPr>
              <a:t> 23</a:t>
            </a:r>
            <a:r>
              <a:rPr lang="ko-KR" altLang="en-US" sz="3600" b="1" dirty="0">
                <a:solidFill>
                  <a:srgbClr val="FFFFFF"/>
                </a:solidFill>
              </a:rPr>
              <a:t>편</a:t>
            </a:r>
            <a:r>
              <a:rPr lang="en-US" sz="3600" b="1" dirty="0">
                <a:solidFill>
                  <a:srgbClr val="FFFFFF"/>
                </a:solidFill>
              </a:rPr>
              <a:t> (</a:t>
            </a:r>
            <a:r>
              <a:rPr lang="ko-KR" altLang="en-US" sz="3600" b="1" dirty="0">
                <a:solidFill>
                  <a:srgbClr val="FFFFFF"/>
                </a:solidFill>
              </a:rPr>
              <a:t>하나님의 관심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813" y="3776663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116</a:t>
            </a:r>
            <a:r>
              <a:rPr lang="ko-KR" altLang="en-US" sz="3600" b="1" dirty="0">
                <a:solidFill>
                  <a:srgbClr val="FFFFFF"/>
                </a:solidFill>
              </a:rPr>
              <a:t>쪽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ko-KR" altLang="en-US" sz="3600" b="1" dirty="0" err="1">
                <a:solidFill>
                  <a:srgbClr val="FFFFFF"/>
                </a:solidFill>
              </a:rPr>
              <a:t>느헤미야</a:t>
            </a:r>
            <a:r>
              <a:rPr lang="en-US" sz="3600" b="1" dirty="0">
                <a:solidFill>
                  <a:srgbClr val="FFFFFF"/>
                </a:solidFill>
              </a:rPr>
              <a:t> 1</a:t>
            </a:r>
            <a:r>
              <a:rPr lang="ko-KR" altLang="en-US" sz="3600" b="1" dirty="0">
                <a:solidFill>
                  <a:srgbClr val="FFFFFF"/>
                </a:solidFill>
              </a:rPr>
              <a:t>장</a:t>
            </a:r>
            <a:r>
              <a:rPr lang="en-US" sz="3600" b="1" dirty="0">
                <a:solidFill>
                  <a:srgbClr val="FFFFFF"/>
                </a:solidFill>
              </a:rPr>
              <a:t> (</a:t>
            </a:r>
            <a:r>
              <a:rPr lang="ko-KR" altLang="en-US" sz="3600" b="1" dirty="0">
                <a:solidFill>
                  <a:srgbClr val="FFFFFF"/>
                </a:solidFill>
              </a:rPr>
              <a:t>통치하는 하나님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7813" y="4589463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153</a:t>
            </a:r>
            <a:r>
              <a:rPr lang="ko-KR" altLang="en-US" sz="3600" b="1" dirty="0">
                <a:solidFill>
                  <a:srgbClr val="FFFFFF"/>
                </a:solidFill>
              </a:rPr>
              <a:t>쪽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ko-KR" altLang="en-US" sz="3600" b="1" dirty="0">
                <a:solidFill>
                  <a:srgbClr val="FFFFFF"/>
                </a:solidFill>
              </a:rPr>
              <a:t>요한복음</a:t>
            </a:r>
            <a:r>
              <a:rPr lang="en-US" sz="3600" b="1" dirty="0">
                <a:solidFill>
                  <a:srgbClr val="FFFFFF"/>
                </a:solidFill>
              </a:rPr>
              <a:t> 13</a:t>
            </a:r>
            <a:r>
              <a:rPr lang="ko-KR" altLang="en-US" sz="3600" b="1" dirty="0">
                <a:solidFill>
                  <a:srgbClr val="FFFFFF"/>
                </a:solidFill>
              </a:rPr>
              <a:t>장</a:t>
            </a:r>
            <a:r>
              <a:rPr lang="en-US" sz="3600" b="1" dirty="0">
                <a:solidFill>
                  <a:srgbClr val="FFFFFF"/>
                </a:solidFill>
              </a:rPr>
              <a:t> (</a:t>
            </a:r>
            <a:r>
              <a:rPr lang="ko-KR" altLang="en-US" sz="3600" b="1" dirty="0">
                <a:solidFill>
                  <a:srgbClr val="FFFFFF"/>
                </a:solidFill>
              </a:rPr>
              <a:t>사랑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7813" y="5400675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178</a:t>
            </a:r>
            <a:r>
              <a:rPr lang="ko-KR" altLang="en-US" sz="3600" b="1" dirty="0">
                <a:solidFill>
                  <a:srgbClr val="FFFFFF"/>
                </a:solidFill>
              </a:rPr>
              <a:t>쪽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ko-KR" altLang="en-US" sz="3600" b="1" dirty="0" err="1">
                <a:solidFill>
                  <a:srgbClr val="FFFFFF"/>
                </a:solidFill>
              </a:rPr>
              <a:t>에스라</a:t>
            </a:r>
            <a:r>
              <a:rPr lang="en-US" sz="3600" b="1" dirty="0">
                <a:solidFill>
                  <a:srgbClr val="FFFFFF"/>
                </a:solidFill>
              </a:rPr>
              <a:t> 9</a:t>
            </a:r>
            <a:r>
              <a:rPr lang="ko-KR" altLang="en-US" sz="3600" b="1" dirty="0">
                <a:solidFill>
                  <a:srgbClr val="FFFFFF"/>
                </a:solidFill>
              </a:rPr>
              <a:t>장</a:t>
            </a:r>
            <a:r>
              <a:rPr lang="en-US" sz="3600" b="1" dirty="0">
                <a:solidFill>
                  <a:srgbClr val="FFFFFF"/>
                </a:solidFill>
              </a:rPr>
              <a:t>(</a:t>
            </a:r>
            <a:r>
              <a:rPr lang="ko-KR" altLang="en-US" sz="3600" b="1" dirty="0">
                <a:solidFill>
                  <a:srgbClr val="FFFFFF"/>
                </a:solidFill>
              </a:rPr>
              <a:t>근친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강해에서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설교의 예들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813" y="21526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3600" b="1" dirty="0">
                <a:solidFill>
                  <a:srgbClr val="FFFFFF"/>
                </a:solidFill>
              </a:rPr>
              <a:t>34</a:t>
            </a:r>
            <a:r>
              <a:rPr lang="ko-KR" altLang="en-US" sz="3600" b="1" dirty="0">
                <a:solidFill>
                  <a:srgbClr val="FFFFFF"/>
                </a:solidFill>
              </a:rPr>
              <a:t>쪽 </a:t>
            </a:r>
            <a:r>
              <a:rPr lang="en-US" sz="3600" b="1" dirty="0">
                <a:solidFill>
                  <a:srgbClr val="FFFFFF"/>
                </a:solidFill>
              </a:rPr>
              <a:t>c-d: </a:t>
            </a:r>
            <a:r>
              <a:rPr lang="ko-KR" altLang="en-US" sz="3600" b="1" dirty="0">
                <a:solidFill>
                  <a:srgbClr val="FFFFFF"/>
                </a:solidFill>
              </a:rPr>
              <a:t>마태복음 </a:t>
            </a:r>
            <a:r>
              <a:rPr lang="en-US" sz="3600" b="1" dirty="0">
                <a:solidFill>
                  <a:srgbClr val="FFFFFF"/>
                </a:solidFill>
              </a:rPr>
              <a:t>18:15-20 (</a:t>
            </a:r>
            <a:r>
              <a:rPr lang="ko-KR" altLang="en-US" sz="3600" b="1" dirty="0">
                <a:solidFill>
                  <a:srgbClr val="FFFFFF"/>
                </a:solidFill>
              </a:rPr>
              <a:t>훈련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813" y="1341438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32</a:t>
            </a:r>
            <a:r>
              <a:rPr lang="ko-KR" altLang="en-US" sz="3600" b="1" dirty="0">
                <a:solidFill>
                  <a:srgbClr val="FFFFFF"/>
                </a:solidFill>
              </a:rPr>
              <a:t>쪽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ko-KR" altLang="en-US" sz="3600" b="1" dirty="0">
                <a:solidFill>
                  <a:srgbClr val="FFFFFF"/>
                </a:solidFill>
              </a:rPr>
              <a:t>강력한 요새</a:t>
            </a:r>
            <a:r>
              <a:rPr lang="en-US" sz="3600" b="1" dirty="0">
                <a:solidFill>
                  <a:srgbClr val="FFFFFF"/>
                </a:solidFill>
              </a:rPr>
              <a:t>(</a:t>
            </a:r>
            <a:r>
              <a:rPr lang="ko-KR" altLang="en-US" sz="3600" b="1" dirty="0">
                <a:solidFill>
                  <a:srgbClr val="FFFFFF"/>
                </a:solidFill>
              </a:rPr>
              <a:t>루터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813" y="6213475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262</a:t>
            </a:r>
            <a:r>
              <a:rPr lang="ko-KR" altLang="en-US" sz="3600" b="1" dirty="0">
                <a:solidFill>
                  <a:srgbClr val="FFFFFF"/>
                </a:solidFill>
              </a:rPr>
              <a:t>쪽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ko-KR" altLang="en-US" sz="3600" b="1" dirty="0" err="1">
                <a:solidFill>
                  <a:srgbClr val="FFFFFF"/>
                </a:solidFill>
              </a:rPr>
              <a:t>열왕기하</a:t>
            </a:r>
            <a:r>
              <a:rPr lang="en-US" sz="3600" b="1" dirty="0">
                <a:solidFill>
                  <a:srgbClr val="FFFFFF"/>
                </a:solidFill>
              </a:rPr>
              <a:t> 5</a:t>
            </a:r>
            <a:r>
              <a:rPr lang="ko-KR" altLang="en-US" sz="3600" b="1" dirty="0">
                <a:solidFill>
                  <a:srgbClr val="FFFFFF"/>
                </a:solidFill>
              </a:rPr>
              <a:t>장</a:t>
            </a:r>
            <a:r>
              <a:rPr lang="en-US" sz="3600" b="1" dirty="0">
                <a:solidFill>
                  <a:srgbClr val="FFFFFF"/>
                </a:solidFill>
              </a:rPr>
              <a:t> (</a:t>
            </a:r>
            <a:r>
              <a:rPr lang="ko-KR" altLang="en-US" sz="3600" b="1" dirty="0">
                <a:solidFill>
                  <a:srgbClr val="FFFFFF"/>
                </a:solidFill>
              </a:rPr>
              <a:t>나아만</a:t>
            </a:r>
            <a:r>
              <a:rPr lang="en-US" sz="3600" b="1" dirty="0">
                <a:solidFill>
                  <a:srgbClr val="FFFFFF"/>
                </a:solidFill>
              </a:rPr>
              <a:t>) 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4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설교적인</a:t>
            </a:r>
            <a:r>
              <a:rPr lang="ko-KR" alt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생각은 반드시</a:t>
            </a: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명확해야 함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간결해야 함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강렬해야 함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ko-KR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창의적이어야 함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위대한 생각을 만드는 방법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ko-K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ko-KR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</a:t>
            </a:r>
            <a:r>
              <a:rPr lang="en-US" altLang="ko-K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SBC</a:t>
            </a:r>
            <a:r>
              <a:rPr lang="ko-KR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 </a:t>
            </a:r>
            <a:r>
              <a:rPr lang="ko-KR" alt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고든콘웰</a:t>
            </a:r>
            <a:r>
              <a:rPr lang="ko-KR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신학교의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Arthurs</a:t>
            </a:r>
            <a:r>
              <a:rPr lang="ko-KR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특강에서</a:t>
            </a:r>
            <a:endParaRPr lang="en-US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1676400"/>
            <a:ext cx="3967163" cy="37856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삼손의 </a:t>
            </a:r>
            <a:r>
              <a:rPr lang="ko-KR" altLang="en-US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데릴라와의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ko-KR" altLang="en-US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부도덕함의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ko-KR" alt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결과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는 </a:t>
            </a:r>
            <a:r>
              <a:rPr lang="ko-KR" altLang="en-US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다곤의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이교신전에서 그 자신의 삶에 대한 하나님의 심판이었다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.”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사사기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16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장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76800" y="1676400"/>
            <a:ext cx="3581400" cy="280076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하나님은 여성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-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약점을 가진 그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-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남성을 누구라도 심판하신다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.”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척 </a:t>
            </a:r>
            <a:r>
              <a:rPr lang="ko-KR" altLang="en-US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스윈들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876800" y="4739660"/>
            <a:ext cx="3581400" cy="15696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3200" b="1" dirty="0">
                <a:solidFill>
                  <a:schemeClr val="bg1"/>
                </a:solidFill>
                <a:cs typeface="Arial" charset="0"/>
              </a:rPr>
              <a:t>죄가 가져온 것은 </a:t>
            </a:r>
            <a:r>
              <a:rPr lang="ko-KR" altLang="en-US" sz="3200" b="1" dirty="0">
                <a:solidFill>
                  <a:srgbClr val="FFFF00"/>
                </a:solidFill>
                <a:cs typeface="Arial" charset="0"/>
              </a:rPr>
              <a:t>무엇</a:t>
            </a:r>
            <a:r>
              <a:rPr lang="ko-KR" altLang="en-US" sz="3200" b="1" dirty="0">
                <a:solidFill>
                  <a:schemeClr val="bg1"/>
                </a:solidFill>
                <a:cs typeface="Arial" charset="0"/>
              </a:rPr>
              <a:t>인가</a:t>
            </a:r>
            <a:r>
              <a:rPr lang="en-US" altLang="ko-KR" sz="3200" b="1" dirty="0">
                <a:solidFill>
                  <a:schemeClr val="bg1"/>
                </a:solidFill>
                <a:cs typeface="Arial" charset="0"/>
              </a:rPr>
              <a:t>?</a:t>
            </a:r>
            <a:r>
              <a:rPr lang="ko-KR" altLang="en-US" sz="3200" b="1" dirty="0">
                <a:solidFill>
                  <a:schemeClr val="bg1"/>
                </a:solidFill>
                <a:cs typeface="Arial" charset="0"/>
              </a:rPr>
              <a:t> 고통이다</a:t>
            </a:r>
            <a:r>
              <a:rPr lang="en-US" altLang="ko-KR" sz="3200" b="1" dirty="0">
                <a:solidFill>
                  <a:schemeClr val="bg1"/>
                </a:solidFill>
                <a:cs typeface="Arial" charset="0"/>
              </a:rPr>
              <a:t>!”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3433E8-67EE-004B-9C7F-AED80089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655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eaLnBrk="1" hangingPunct="1"/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강해 아이디어에서</a:t>
            </a:r>
            <a:r>
              <a:rPr 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핵심아이디어</a:t>
            </a:r>
            <a:r>
              <a:rPr 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의 예</a:t>
            </a:r>
            <a:endParaRPr lang="en-US" sz="3600" b="1" kern="0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1905000"/>
            <a:ext cx="4032448" cy="41303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제자들이 하나님이 응답하시기를 위해서 해야 했던 기도의 </a:t>
            </a:r>
            <a:r>
              <a:rPr lang="ko-KR" alt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방식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은 바리새인들과 같이 드러내는 것보다는 은밀하게 하는 기도였다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.”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마태복음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6:5-8)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905000"/>
            <a:ext cx="4388296" cy="2031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하나님은 드러내는 것이 아닌 은밀하게 하는 기도를 축복하신다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.”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11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cs typeface="Arial" charset="0"/>
              </a:rPr>
              <a:t>프레젠테이션 </a:t>
            </a:r>
            <a:r>
              <a:rPr lang="en-US" altLang="ko-KR" b="1" dirty="0">
                <a:solidFill>
                  <a:schemeClr val="bg1"/>
                </a:solidFill>
                <a:cs typeface="Arial" charset="0"/>
              </a:rPr>
              <a:t>9</a:t>
            </a:r>
            <a:r>
              <a:rPr lang="ko-KR" altLang="en-US" b="1" dirty="0">
                <a:solidFill>
                  <a:schemeClr val="bg1"/>
                </a:solidFill>
                <a:cs typeface="Arial" charset="0"/>
              </a:rPr>
              <a:t>번</a:t>
            </a:r>
            <a:r>
              <a:rPr lang="en-US" altLang="ko-KR" b="1" dirty="0">
                <a:solidFill>
                  <a:schemeClr val="bg1"/>
                </a:solidFill>
                <a:cs typeface="Arial" charset="0"/>
              </a:rPr>
              <a:t>,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37 &amp; 42)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221088"/>
            <a:ext cx="4388296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하나님의 축복을 받는 기도는 </a:t>
            </a:r>
            <a:r>
              <a:rPr lang="ko-KR" altLang="en-US" sz="2800" b="1" dirty="0">
                <a:solidFill>
                  <a:srgbClr val="FFFF00"/>
                </a:solidFill>
                <a:cs typeface="Arial" charset="0"/>
              </a:rPr>
              <a:t>어떻게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해야 하는가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?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보이기 위함이 아니라 은밀히 기도하라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!”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A76BF4-8C9A-5948-B23F-9C3DFE0A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655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eaLnBrk="1" hangingPunct="1"/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강해 아이디어에서</a:t>
            </a:r>
            <a:r>
              <a:rPr 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핵심아이디어</a:t>
            </a:r>
            <a:r>
              <a:rPr 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의 예</a:t>
            </a:r>
            <a:endParaRPr lang="en-US" sz="3600" b="1" kern="0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1905000"/>
            <a:ext cx="4032448" cy="41303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예수님이 제자들의 발을 씻기신 </a:t>
            </a:r>
            <a:r>
              <a:rPr lang="ko-KR" alt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이유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는 다른 이들을 겸손하게 섬기는 사랑의 예를 보여주기 위함이었다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.”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요한복음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13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: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-</a:t>
            </a:r>
            <a:r>
              <a:rPr lang="en-US" altLang="ko-K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17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905000"/>
            <a:ext cx="4388296" cy="2031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당신이 사람들을 예수님처럼 섬길 때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더러움도 감내하게 된다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.”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11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altLang="ko-KR" b="1" dirty="0">
                <a:solidFill>
                  <a:schemeClr val="bg1"/>
                </a:solidFill>
                <a:cs typeface="Arial" charset="0"/>
              </a:rPr>
              <a:t>152</a:t>
            </a:r>
            <a:r>
              <a:rPr lang="ko-KR" altLang="en-US" b="1" dirty="0">
                <a:solidFill>
                  <a:schemeClr val="bg1"/>
                </a:solidFill>
                <a:cs typeface="Arial" charset="0"/>
              </a:rPr>
              <a:t>쪽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)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221088"/>
            <a:ext cx="4388296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cs typeface="Arial" charset="0"/>
              </a:rPr>
              <a:t>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더러움을 개의치 않는가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?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사랑으로 겸손하게 섬기기 위해서이다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.”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4411E9-2D9B-B147-8632-06DB5F32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655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eaLnBrk="1" hangingPunct="1"/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강해 아이디어에서</a:t>
            </a:r>
            <a:r>
              <a:rPr 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핵심아이디어</a:t>
            </a:r>
            <a:r>
              <a:rPr 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ker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의 예</a:t>
            </a:r>
            <a:endParaRPr lang="en-US" sz="3600" b="1" kern="0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84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dirty="0">
                <a:latin typeface="Arial" charset="0"/>
                <a:cs typeface="Arial" charset="0"/>
              </a:rPr>
              <a:t>강해 설교 준비 과정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연구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335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929313" y="5181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012160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5070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목적을 위한 다리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422237" y="2336800"/>
            <a:ext cx="439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마음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몸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259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청중의 요구에 대한 반응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4" name="WordArt 31">
            <a:extLst>
              <a:ext uri="{FF2B5EF4-FFF2-40B4-BE49-F238E27FC236}">
                <a16:creationId xmlns:a16="http://schemas.microsoft.com/office/drawing/2014/main" id="{54AC0F47-09D8-144E-8435-D00557D533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846088">
            <a:off x="0" y="228600"/>
            <a:ext cx="2209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돌발 퀴즈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520402"/>
                  </a:gs>
                </a:gsLst>
                <a:lin ang="1704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 useBgFill="1">
        <p:nvSpPr>
          <p:cNvPr id="45" name="Rectangle 4">
            <a:extLst>
              <a:ext uri="{FF2B5EF4-FFF2-40B4-BE49-F238E27FC236}">
                <a16:creationId xmlns:a16="http://schemas.microsoft.com/office/drawing/2014/main" id="{EB5BB596-DF32-8B49-BF63-455DAB4D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한 장의 종이에 아래 </a:t>
            </a: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13</a:t>
            </a: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개의 빈칸을 채워 보라</a:t>
            </a: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137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sz="3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강해 아이디어에서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핵심아이디어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ko-KR" altLang="en-US" sz="36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의 예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2107648"/>
            <a:ext cx="4032448" cy="36256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바울이 자신의 육체적인 가시를 없애달라는 기도를 멈춘 </a:t>
            </a:r>
            <a:r>
              <a:rPr lang="ko-KR" altLang="en-US" sz="28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이유</a:t>
            </a:r>
            <a:r>
              <a:rPr lang="ko-KR" alt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는</a:t>
            </a:r>
            <a:r>
              <a:rPr lang="en-US" altLang="ko-KR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그 안에서 겸손과 그것을 강화하는 것에 가치를 두기 시작했기 때문이었다</a:t>
            </a:r>
            <a:r>
              <a:rPr lang="en-US" altLang="ko-KR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.”</a:t>
            </a:r>
            <a:endParaRPr lang="en-US" sz="28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ko-KR" altLang="en-US" sz="28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고린도전서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12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:</a:t>
            </a:r>
            <a:r>
              <a:rPr lang="en-US" altLang="ko-KR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7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-</a:t>
            </a:r>
            <a:r>
              <a:rPr lang="en-US" altLang="ko-KR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10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772816"/>
            <a:ext cx="4388296" cy="281923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하나님께 당신의 삶에서 가장 많이 없애달라고 하는 기도는 가장 간직하기를 원하는 것이다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.”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11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ko-KR" altLang="en-US" sz="2000" b="1" dirty="0" err="1">
                <a:solidFill>
                  <a:schemeClr val="bg1"/>
                </a:solidFill>
                <a:cs typeface="Arial" charset="0"/>
              </a:rPr>
              <a:t>탈봇</a:t>
            </a:r>
            <a:r>
              <a:rPr lang="ko-KR" altLang="en-US" sz="2000" b="1" dirty="0">
                <a:solidFill>
                  <a:schemeClr val="bg1"/>
                </a:solidFill>
                <a:cs typeface="Arial" charset="0"/>
              </a:rPr>
              <a:t> 신학교의 </a:t>
            </a:r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Don </a:t>
            </a:r>
            <a:r>
              <a:rPr lang="en-US" altLang="ko-KR" sz="2000" b="1" dirty="0" err="1">
                <a:solidFill>
                  <a:schemeClr val="bg1"/>
                </a:solidFill>
                <a:cs typeface="Arial" charset="0"/>
              </a:rPr>
              <a:t>Sunukjian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)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853478"/>
            <a:ext cx="4388296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cs typeface="Arial" charset="0"/>
              </a:rPr>
              <a:t>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기도를 멈추는가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?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기도의 응답보다 겸손과 그것을 강화하는 것에 가치를 두기 위함이다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.”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ko-KR" alt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에베소서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728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rgbClr val="FFFFFF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FFFFFF"/>
                </a:solidFill>
              </a:rPr>
              <a:t>＂</a:t>
            </a:r>
            <a:r>
              <a:rPr lang="ko-KR" altLang="en-US" sz="3200" b="1" dirty="0">
                <a:solidFill>
                  <a:srgbClr val="FFFFFF"/>
                </a:solidFill>
              </a:rPr>
              <a:t>또 아비들아</a:t>
            </a:r>
            <a:r>
              <a:rPr lang="en-US" altLang="ko-KR" sz="3200" b="1" dirty="0">
                <a:solidFill>
                  <a:srgbClr val="FFFFFF"/>
                </a:solidFill>
              </a:rPr>
              <a:t>,</a:t>
            </a:r>
            <a:r>
              <a:rPr lang="ko-KR" altLang="en-US" sz="3200" b="1" dirty="0">
                <a:solidFill>
                  <a:srgbClr val="FFFFFF"/>
                </a:solidFill>
              </a:rPr>
              <a:t> 너희 자녀를 노엽게 하지 말고 오직 주의 교훈과 훈계로 양육하라</a:t>
            </a:r>
            <a:r>
              <a:rPr lang="en-US" altLang="ko-KR" sz="3200" b="1" dirty="0">
                <a:solidFill>
                  <a:srgbClr val="FFFFFF"/>
                </a:solidFill>
              </a:rPr>
              <a:t>.</a:t>
            </a:r>
            <a:r>
              <a:rPr lang="en-US" sz="3200" b="1" dirty="0">
                <a:solidFill>
                  <a:srgbClr val="FFFFFF"/>
                </a:solidFill>
              </a:rPr>
              <a:t>"</a:t>
            </a:r>
            <a:r>
              <a:rPr lang="en-US" sz="2800" b="1" dirty="0">
                <a:solidFill>
                  <a:srgbClr val="FFFFFF"/>
                </a:solidFill>
              </a:rPr>
              <a:t> (</a:t>
            </a:r>
            <a:r>
              <a:rPr lang="ko-KR" altLang="en-US" sz="2800" b="1" dirty="0" err="1">
                <a:solidFill>
                  <a:srgbClr val="FFFFFF"/>
                </a:solidFill>
              </a:rPr>
              <a:t>개역개정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05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2405608"/>
            <a:ext cx="7543800" cy="43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I.	</a:t>
            </a:r>
            <a:r>
              <a:rPr lang="ko-KR" altLang="en-US" sz="2800" b="1" u="sng" dirty="0">
                <a:solidFill>
                  <a:schemeClr val="bg1"/>
                </a:solidFill>
              </a:rPr>
              <a:t>부정적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그들을 </a:t>
            </a:r>
            <a:r>
              <a:rPr lang="ko-KR" altLang="en-US" sz="2800" b="1" dirty="0">
                <a:solidFill>
                  <a:srgbClr val="73FDD6"/>
                </a:solidFill>
              </a:rPr>
              <a:t>노엽게 하지 않는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상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II.	</a:t>
            </a:r>
            <a:r>
              <a:rPr lang="ko-KR" altLang="en-US" sz="2800" b="1" u="sng" dirty="0">
                <a:solidFill>
                  <a:schemeClr val="bg1"/>
                </a:solidFill>
              </a:rPr>
              <a:t>긍정적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하나님의 방법으로 그들을 </a:t>
            </a:r>
            <a:r>
              <a:rPr lang="ko-KR" altLang="en-US" sz="2800" b="1" dirty="0">
                <a:solidFill>
                  <a:srgbClr val="FFFF00"/>
                </a:solidFill>
              </a:rPr>
              <a:t>지도하는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중하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Arial" charset="0"/>
              <a:buAutoNum type="alphaUcPeriod"/>
            </a:pPr>
            <a:r>
              <a:rPr lang="ko-KR" altLang="en-US" sz="2800" b="1" dirty="0">
                <a:solidFill>
                  <a:schemeClr val="bg1"/>
                </a:solidFill>
              </a:rPr>
              <a:t>그들은 자녀들을 </a:t>
            </a:r>
            <a:r>
              <a:rPr lang="ko-KR" altLang="en-US" sz="2800" b="1" dirty="0">
                <a:solidFill>
                  <a:srgbClr val="FFFF00"/>
                </a:solidFill>
              </a:rPr>
              <a:t>훈육</a:t>
            </a:r>
            <a:r>
              <a:rPr lang="ko-KR" altLang="en-US" sz="2800" b="1" dirty="0">
                <a:solidFill>
                  <a:schemeClr val="bg1"/>
                </a:solidFill>
              </a:rPr>
              <a:t>해야 한다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중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Arial" charset="0"/>
              <a:buAutoNum type="alphaUcPeriod"/>
            </a:pPr>
            <a:r>
              <a:rPr lang="ko-KR" altLang="en-US" sz="2800" b="1" dirty="0">
                <a:solidFill>
                  <a:schemeClr val="bg1"/>
                </a:solidFill>
              </a:rPr>
              <a:t>그들은 하나님의 자녀들을 </a:t>
            </a:r>
            <a:r>
              <a:rPr lang="ko-KR" altLang="en-US" sz="2800" b="1" dirty="0" err="1">
                <a:solidFill>
                  <a:srgbClr val="FFFF00"/>
                </a:solidFill>
              </a:rPr>
              <a:t>교훈</a:t>
            </a:r>
            <a:r>
              <a:rPr lang="ko-KR" altLang="en-US" sz="2800" b="1" dirty="0" err="1">
                <a:solidFill>
                  <a:schemeClr val="bg1"/>
                </a:solidFill>
              </a:rPr>
              <a:t>해야</a:t>
            </a:r>
            <a:r>
              <a:rPr lang="ko-KR" altLang="en-US" sz="2800" b="1" dirty="0">
                <a:solidFill>
                  <a:schemeClr val="bg1"/>
                </a:solidFill>
              </a:rPr>
              <a:t> 한다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하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6694E3-FA29-BA4A-A991-52AE1F55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52736"/>
            <a:ext cx="75438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>
                <a:solidFill>
                  <a:schemeClr val="bg1"/>
                </a:solidFill>
              </a:rPr>
              <a:t>EI: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그들을 </a:t>
            </a:r>
            <a:r>
              <a:rPr lang="ko-KR" altLang="en-US" sz="2800" b="1" dirty="0">
                <a:solidFill>
                  <a:srgbClr val="73FDD6"/>
                </a:solidFill>
              </a:rPr>
              <a:t>노엽게 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 아니라 </a:t>
            </a:r>
            <a:r>
              <a:rPr lang="ko-KR" altLang="en-US" sz="2800" b="1" dirty="0">
                <a:solidFill>
                  <a:srgbClr val="FFFF00"/>
                </a:solidFill>
              </a:rPr>
              <a:t>지도하는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1B886D-3912-494C-9AA9-73F59E5D20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3. CPT (</a:t>
            </a:r>
            <a:r>
              <a:rPr lang="ko-KR" alt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강해 아이디어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ko-KR" alt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엡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4.  </a:t>
            </a:r>
            <a:r>
              <a:rPr lang="ko-KR" alt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연결에 목적을 두라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ko-KR" alt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엡</a:t>
            </a:r>
            <a:r>
              <a:rPr lang="ko-KR" alt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6:4)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ko-KR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강해 아이디어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에베소의 아비들은 그들의 자녀들을 </a:t>
            </a:r>
            <a:r>
              <a:rPr lang="ko-KR" altLang="en-US" sz="2800" b="1" dirty="0">
                <a:solidFill>
                  <a:srgbClr val="73FD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노엽게 하기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보다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교훈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의해서 양육을 해야 했다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ko-KR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핵심 아이디어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아비들아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잔소리로 교육하지 말라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ko-KR" alt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열정적인 청중은 반응한다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아비들은 교훈으로 노엽게 하는 것을 대체할 것이다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44624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시편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</a:t>
            </a:r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편 목적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&amp;</a:t>
            </a:r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개요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46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5496" y="2636912"/>
            <a:ext cx="4104456" cy="414907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ko-KR" altLang="en-US" dirty="0"/>
              <a:t>강해 아이디어</a:t>
            </a:r>
            <a:r>
              <a:rPr lang="en-US" dirty="0"/>
              <a:t>: </a:t>
            </a:r>
            <a:br>
              <a:rPr lang="en-US" u="none" dirty="0"/>
            </a:br>
            <a:r>
              <a:rPr lang="ko-KR" altLang="en-US" u="none" dirty="0"/>
              <a:t>다윗이 자신을 높이고 공급하시는 하나님의 선하심에 대한 </a:t>
            </a:r>
            <a:r>
              <a:rPr lang="ko-KR" altLang="en-US" u="none" dirty="0">
                <a:solidFill>
                  <a:srgbClr val="FFFF00"/>
                </a:solidFill>
              </a:rPr>
              <a:t>반응</a:t>
            </a:r>
            <a:r>
              <a:rPr lang="ko-KR" altLang="en-US" u="none" dirty="0"/>
              <a:t>은 자신의 남은 삶에서 성소에서 두려움 없이 하나님과 교통하는 것이었다</a:t>
            </a:r>
            <a:r>
              <a:rPr lang="en-US" altLang="ko-KR" u="none" dirty="0"/>
              <a:t>.</a:t>
            </a:r>
            <a:r>
              <a:rPr lang="ko-KR" altLang="en-US" u="none" dirty="0"/>
              <a:t> </a:t>
            </a:r>
            <a:endParaRPr lang="en-US" u="none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1251917"/>
            <a:ext cx="7632848" cy="1384995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ko-KR" altLang="en-US" dirty="0"/>
              <a:t>열정적인 청중들은 반응한다</a:t>
            </a:r>
            <a:r>
              <a:rPr lang="en-US" u="none" dirty="0"/>
              <a:t>: </a:t>
            </a:r>
            <a:br>
              <a:rPr lang="en-US" u="none" dirty="0"/>
            </a:br>
            <a:r>
              <a:rPr lang="ko-KR" altLang="en-US" u="none" dirty="0"/>
              <a:t>청중들은 두려움 없이 하나님을 예배할 것이다</a:t>
            </a:r>
            <a:r>
              <a:rPr lang="en-US" u="none" dirty="0"/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56176" y="2636912"/>
            <a:ext cx="2736304" cy="414908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ko-KR" altLang="en-US" dirty="0"/>
              <a:t>핵심 아이디어</a:t>
            </a:r>
            <a:r>
              <a:rPr lang="en-US" u="none" dirty="0"/>
              <a:t>: </a:t>
            </a:r>
            <a:br>
              <a:rPr lang="en-US" u="none" dirty="0"/>
            </a:br>
            <a:r>
              <a:rPr lang="ko-KR" altLang="en-US" u="none" dirty="0"/>
              <a:t>하나님은 당신에게 선하시기 때문에</a:t>
            </a:r>
            <a:r>
              <a:rPr lang="en-US" altLang="ko-KR" u="none" dirty="0"/>
              <a:t>,</a:t>
            </a:r>
            <a:r>
              <a:rPr lang="ko-KR" altLang="en-US" u="none" dirty="0"/>
              <a:t> 두려움없이 그를 경배하라</a:t>
            </a:r>
            <a:r>
              <a:rPr lang="en-US" altLang="ko-KR" u="none" dirty="0"/>
              <a:t>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09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ko-KR" altLang="en-US" sz="2400" u="sng" dirty="0">
                <a:latin typeface="Helvetica" charset="0"/>
                <a:ea typeface="ＭＳ Ｐゴシック" charset="0"/>
                <a:cs typeface="ＭＳ Ｐゴシック" charset="0"/>
              </a:rPr>
              <a:t>강해 아이디어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교회가 죄를 범하는 기독교인을 바르게 회복시켜야 하는 </a:t>
            </a:r>
            <a:r>
              <a:rPr lang="ko-KR" altLang="en-US" sz="240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이유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는</a:t>
            </a:r>
            <a:r>
              <a:rPr lang="en-US" altLang="ko-KR" sz="2400" dirty="0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 그것이 하나님의 권위를 확장시키는 것이기 때문이다</a:t>
            </a:r>
            <a:r>
              <a:rPr lang="en-US" altLang="ko-KR" sz="2400" dirty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233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교회가 죄를 범하는 그리스도인을 회복시키는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방법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은 문제를 가능한 한 은밀하게 유지하는 것이다</a:t>
            </a:r>
            <a:r>
              <a:rPr lang="en-US" altLang="ko-KR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 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교회가 잘못된 성도들을 회복시키거나 계속 그러는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이유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는 그것이 하나님 자신의 권위를 확장시키는 것이기 때문이다</a:t>
            </a:r>
            <a:r>
              <a:rPr lang="en-US" altLang="ko-KR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ko-KR" altLang="en-US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마태복음</a:t>
            </a:r>
            <a:r>
              <a:rPr lang="en-US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 18:15-20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34c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284538"/>
            <a:ext cx="4211637" cy="3573462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죄를 짓는 성도들을 우리는 어떻게 적절하게 </a:t>
            </a:r>
            <a:r>
              <a:rPr lang="ko-KR" altLang="en-US" sz="4000" b="1" i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회복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시키는가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ko-KR" altLang="en-US" sz="3600" b="1" i="1" dirty="0">
                <a:solidFill>
                  <a:srgbClr val="FFFFFF"/>
                </a:solidFill>
                <a:cs typeface="Arial" charset="0"/>
              </a:rPr>
              <a:t>오늘 우리의 첫 질문은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... </a:t>
            </a:r>
            <a:br>
              <a:rPr lang="en-US" sz="3600" b="1" i="1" dirty="0">
                <a:solidFill>
                  <a:srgbClr val="FFFFFF"/>
                </a:solidFill>
                <a:cs typeface="Arial" charset="0"/>
              </a:rPr>
            </a:b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ko-KR" sz="3600" b="1" i="1" dirty="0">
                <a:solidFill>
                  <a:srgbClr val="FFFFFF"/>
                </a:solidFill>
                <a:cs typeface="Arial" charset="0"/>
              </a:rPr>
              <a:t>15-17</a:t>
            </a:r>
            <a:r>
              <a:rPr lang="ko-KR" altLang="en-US" sz="3600" b="1" i="1" dirty="0">
                <a:solidFill>
                  <a:srgbClr val="FFFFFF"/>
                </a:solidFill>
                <a:cs typeface="Arial" charset="0"/>
              </a:rPr>
              <a:t>절을 위한 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MP I </a:t>
            </a:r>
            <a:r>
              <a:rPr lang="ko-KR" altLang="en-US" sz="3600" b="1" i="1" dirty="0">
                <a:solidFill>
                  <a:srgbClr val="FFFFFF"/>
                </a:solidFill>
                <a:cs typeface="Arial" charset="0"/>
              </a:rPr>
              <a:t>도입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32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139952" y="1154981"/>
            <a:ext cx="45005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 </a:t>
            </a:r>
            <a:r>
              <a:rPr lang="ko-KR" altLang="en-US" sz="4800" b="1" dirty="0">
                <a:solidFill>
                  <a:srgbClr val="000000"/>
                </a:solidFill>
              </a:rPr>
              <a:t>문제를 가능하면 </a:t>
            </a:r>
            <a:r>
              <a:rPr lang="ko-KR" altLang="en-US" sz="4800" b="1" u="sng" dirty="0">
                <a:solidFill>
                  <a:srgbClr val="00B050"/>
                </a:solidFill>
              </a:rPr>
              <a:t>은밀</a:t>
            </a:r>
            <a:r>
              <a:rPr lang="ko-KR" altLang="en-US" sz="4800" b="1" dirty="0">
                <a:solidFill>
                  <a:srgbClr val="000000"/>
                </a:solidFill>
              </a:rPr>
              <a:t>하게 유지하라</a:t>
            </a:r>
            <a:br>
              <a:rPr lang="en-US" altLang="ko-KR" sz="4800" b="1" dirty="0">
                <a:solidFill>
                  <a:srgbClr val="000000"/>
                </a:solidFill>
              </a:rPr>
            </a:br>
            <a:r>
              <a:rPr lang="en-US" altLang="ja-JP" sz="4800" b="1" dirty="0">
                <a:solidFill>
                  <a:srgbClr val="000000"/>
                </a:solidFill>
              </a:rPr>
              <a:t>(15-17).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867400" cy="10668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ko-KR" altLang="en-US" sz="6600" b="1" dirty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우리의 목표</a:t>
            </a:r>
            <a:r>
              <a:rPr lang="en-US" sz="6600" b="1" dirty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:</a:t>
            </a:r>
            <a:endParaRPr lang="en-US" dirty="0">
              <a:solidFill>
                <a:schemeClr val="bg1"/>
              </a:solidFill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o-KR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회복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ko-KR" altLang="en-US" sz="4800" b="1" dirty="0">
                <a:latin typeface="Arial" charset="0"/>
                <a:ea typeface="ＭＳ Ｐゴシック" charset="0"/>
              </a:rPr>
              <a:t>하나님의 </a:t>
            </a:r>
            <a:br>
              <a:rPr lang="en-US" altLang="ko-KR" sz="4800" b="1" dirty="0">
                <a:latin typeface="Arial" charset="0"/>
                <a:ea typeface="ＭＳ Ｐゴシック" charset="0"/>
              </a:rPr>
            </a:br>
            <a:r>
              <a:rPr lang="en-US" altLang="ko-KR" sz="4800" b="1" dirty="0">
                <a:latin typeface="Arial" charset="0"/>
                <a:ea typeface="ＭＳ Ｐゴシック" charset="0"/>
              </a:rPr>
              <a:t>4</a:t>
            </a:r>
            <a:r>
              <a:rPr lang="ko-KR" altLang="en-US" sz="4800" b="1" dirty="0">
                <a:latin typeface="Arial" charset="0"/>
                <a:ea typeface="ＭＳ Ｐゴシック" charset="0"/>
              </a:rPr>
              <a:t>가지 회복 단계</a:t>
            </a:r>
            <a:r>
              <a:rPr lang="en-US" sz="4800" b="1" dirty="0">
                <a:latin typeface="Arial" charset="0"/>
                <a:ea typeface="ＭＳ Ｐゴシック" charset="0"/>
              </a:rPr>
              <a:t>…</a:t>
            </a:r>
            <a:endParaRPr lang="en-US" sz="4800" dirty="0">
              <a:latin typeface="Arial" charset="0"/>
              <a:ea typeface="ＭＳ Ｐゴシック" charset="0"/>
            </a:endParaRPr>
          </a:p>
        </p:txBody>
      </p:sp>
      <p:sp>
        <p:nvSpPr>
          <p:cNvPr id="15053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0" y="5029200"/>
            <a:ext cx="876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800" b="1" dirty="0">
                <a:solidFill>
                  <a:srgbClr val="333399"/>
                </a:solidFill>
              </a:rPr>
              <a:t>…</a:t>
            </a:r>
            <a:r>
              <a:rPr lang="ko-KR" altLang="en-US" sz="4800" b="1" dirty="0">
                <a:solidFill>
                  <a:srgbClr val="333399"/>
                </a:solidFill>
              </a:rPr>
              <a:t>각 단계마다 더 많은 사람들이 관련된 것을 보여준다</a:t>
            </a:r>
            <a:r>
              <a:rPr lang="en-US" altLang="ko-KR" sz="4800" b="1" dirty="0">
                <a:solidFill>
                  <a:srgbClr val="333399"/>
                </a:solidFill>
              </a:rPr>
              <a:t>.</a:t>
            </a:r>
            <a:endParaRPr lang="en-US" sz="4800" b="1" dirty="0">
              <a:solidFill>
                <a:srgbClr val="333399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344016" y="661946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284634" y="442407"/>
            <a:ext cx="227114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b="1" dirty="0"/>
              <a:t>오늘 설교자는 </a:t>
            </a:r>
            <a:r>
              <a:rPr lang="en-US" altLang="ko-KR" sz="2000" b="1" dirty="0"/>
              <a:t>SBC</a:t>
            </a:r>
            <a:r>
              <a:rPr lang="ko-KR" altLang="en-US" sz="2000" b="1" dirty="0" err="1"/>
              <a:t>를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졸업했대</a:t>
            </a:r>
            <a:r>
              <a:rPr lang="en-US" altLang="ko-KR" sz="2000" b="1" dirty="0"/>
              <a:t>!</a:t>
            </a:r>
            <a:r>
              <a:rPr lang="ko-KR" altLang="en-US" sz="2000" b="1" dirty="0"/>
              <a:t> 그러니 우리는 그의 메시지가 명확하고 </a:t>
            </a:r>
            <a:br>
              <a:rPr lang="en-US" altLang="ko-KR" sz="2000" b="1" dirty="0"/>
            </a:br>
            <a:r>
              <a:rPr lang="ko-KR" altLang="en-US" sz="2000" b="1" dirty="0"/>
              <a:t>잘 준비되어서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이해가 잘 거라고 </a:t>
            </a:r>
            <a:br>
              <a:rPr lang="en-US" altLang="ko-KR" sz="2000" b="1" dirty="0"/>
            </a:br>
            <a:r>
              <a:rPr lang="ko-KR" altLang="en-US" sz="2000" b="1" dirty="0"/>
              <a:t>확신할 수 있어</a:t>
            </a:r>
            <a:r>
              <a:rPr lang="en-US" altLang="ko-KR" sz="2000" b="1" dirty="0"/>
              <a:t>!</a:t>
            </a:r>
            <a:endParaRPr lang="en-US" sz="2000" b="1" dirty="0"/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당신의 목적을 알라</a:t>
            </a:r>
            <a:r>
              <a:rPr lang="en-US" altLang="ko-KR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MPI 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과정 후의 전환</a:t>
            </a: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: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18-20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절에서 알 수 있는 우리의 두 번째 질문</a:t>
            </a: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:</a:t>
            </a:r>
            <a:b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ko-KR" altLang="en-US" sz="4000" b="1" i="1" dirty="0">
                <a:solidFill>
                  <a:srgbClr val="FFFF43"/>
                </a:solidFill>
                <a:latin typeface="Arial" charset="0"/>
                <a:ea typeface="ＭＳ Ｐゴシック" charset="0"/>
              </a:rPr>
              <a:t>왜 </a:t>
            </a:r>
            <a:r>
              <a:rPr lang="ko-KR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우리는 죄를 짓는 성도들을 올바르게 회복해야 하는가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 anchor="ctr"/>
          <a:lstStyle/>
          <a:p>
            <a:pPr algn="ctr" eaLnBrk="1" hangingPunct="1"/>
            <a:r>
              <a:rPr lang="en-US" b="1" dirty="0">
                <a:latin typeface="Arial" charset="0"/>
                <a:ea typeface="ＭＳ Ｐゴシック" charset="0"/>
              </a:rPr>
              <a:t>18-20</a:t>
            </a:r>
            <a:r>
              <a:rPr lang="ko-KR" altLang="en-US" b="1" dirty="0">
                <a:latin typeface="Arial" charset="0"/>
                <a:ea typeface="ＭＳ Ｐゴシック" charset="0"/>
              </a:rPr>
              <a:t>절의 초점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II. </a:t>
            </a:r>
            <a:r>
              <a:rPr lang="ko-KR" altLang="en-US" sz="4800" b="1" dirty="0">
                <a:solidFill>
                  <a:srgbClr val="000000"/>
                </a:solidFill>
              </a:rPr>
              <a:t>우리의 교회는 하나님의 </a:t>
            </a:r>
            <a:r>
              <a:rPr lang="ko-KR" altLang="en-US" sz="4800" b="1" u="sng" dirty="0">
                <a:solidFill>
                  <a:srgbClr val="002060"/>
                </a:solidFill>
              </a:rPr>
              <a:t>권위</a:t>
            </a:r>
            <a:r>
              <a:rPr lang="ko-KR" altLang="en-US" sz="4800" b="1" dirty="0">
                <a:solidFill>
                  <a:srgbClr val="000000"/>
                </a:solidFill>
              </a:rPr>
              <a:t> 자체를 확장한다</a:t>
            </a:r>
            <a:r>
              <a:rPr lang="en-US" sz="4800" b="1" dirty="0">
                <a:solidFill>
                  <a:srgbClr val="000000"/>
                </a:solidFill>
              </a:rPr>
              <a:t>!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678180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핵심 아이디어</a:t>
            </a:r>
            <a:r>
              <a:rPr lang="en-US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8964488" cy="244827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우리는 하나님을 대신하여 행동하기 </a:t>
            </a:r>
            <a:r>
              <a:rPr lang="ko-KR" altLang="en-US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때문에</a:t>
            </a:r>
            <a:r>
              <a:rPr lang="ko-KR" alt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죄인들을 바르게 회복시킨다</a:t>
            </a:r>
            <a:r>
              <a:rPr lang="en-US" altLang="ko-KR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ko-KR" altLang="en-US" b="1" u="sng" dirty="0">
                <a:solidFill>
                  <a:srgbClr val="FFFFFF"/>
                </a:solidFill>
              </a:rPr>
              <a:t>강해 아이디어</a:t>
            </a:r>
            <a:r>
              <a:rPr lang="en-US" altLang="ko-KR" b="1" u="sng" dirty="0">
                <a:solidFill>
                  <a:srgbClr val="FFFFFF"/>
                </a:solidFill>
              </a:rPr>
              <a:t>:</a:t>
            </a:r>
            <a:r>
              <a:rPr lang="ko-KR" altLang="en-US" b="1" dirty="0">
                <a:solidFill>
                  <a:srgbClr val="FFFFFF"/>
                </a:solidFill>
              </a:rPr>
              <a:t>교회가 죄를 범하는 기독교인을 바르게 회복시켜야 하는 </a:t>
            </a:r>
            <a:r>
              <a:rPr lang="ko-KR" altLang="en-US" b="1" dirty="0">
                <a:solidFill>
                  <a:srgbClr val="FFFF00"/>
                </a:solidFill>
              </a:rPr>
              <a:t>이유</a:t>
            </a:r>
            <a:r>
              <a:rPr lang="ko-KR" altLang="en-US" b="1" dirty="0">
                <a:solidFill>
                  <a:srgbClr val="FFFFFF"/>
                </a:solidFill>
              </a:rPr>
              <a:t>는</a:t>
            </a:r>
            <a:r>
              <a:rPr lang="en-US" altLang="ko-KR" b="1" dirty="0">
                <a:solidFill>
                  <a:srgbClr val="FFFFFF"/>
                </a:solidFill>
              </a:rPr>
              <a:t>,</a:t>
            </a:r>
            <a:r>
              <a:rPr lang="ko-KR" altLang="en-US" b="1" dirty="0">
                <a:solidFill>
                  <a:srgbClr val="FFFFFF"/>
                </a:solidFill>
              </a:rPr>
              <a:t> 그것이 하나님의 권위를 확장시키는 것이기 때문이다</a:t>
            </a:r>
            <a:r>
              <a:rPr lang="en-US" altLang="ko-KR" b="1" dirty="0">
                <a:solidFill>
                  <a:srgbClr val="FFFFFF"/>
                </a:solidFill>
              </a:rPr>
              <a:t>.</a:t>
            </a:r>
            <a:r>
              <a:rPr lang="ko-KR" altLang="en-US" b="1" dirty="0">
                <a:solidFill>
                  <a:srgbClr val="FFFFFF"/>
                </a:solidFill>
              </a:rPr>
              <a:t>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434368" y="243125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ko-KR" altLang="en-US" sz="40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죄인들을 회복시키라</a:t>
            </a:r>
            <a:r>
              <a:rPr lang="en-US" altLang="ko-KR" sz="40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!</a:t>
            </a:r>
          </a:p>
          <a:p>
            <a:pPr eaLnBrk="1" hangingPunct="1">
              <a:defRPr/>
            </a:pPr>
            <a:r>
              <a:rPr lang="ko-KR" altLang="en-US" sz="40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하나님을 위해 행동하는 것이기 </a:t>
            </a:r>
            <a:r>
              <a:rPr lang="ko-KR" altLang="en-US" sz="4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때문</a:t>
            </a:r>
            <a:r>
              <a:rPr lang="ko-KR" altLang="en-US" sz="40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이다</a:t>
            </a:r>
            <a:r>
              <a:rPr lang="en-US" altLang="ko-KR" sz="40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  <a:endParaRPr lang="en-US" sz="4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3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5" grpId="0" animBg="1"/>
      <p:bldP spid="8" grpId="0" build="p" animBg="1"/>
      <p:bldP spid="1065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과제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#3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348880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105400" y="5085184"/>
            <a:ext cx="4038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3200" dirty="0">
                <a:solidFill>
                  <a:srgbClr val="FFFFFF"/>
                </a:solidFill>
              </a:rPr>
              <a:t>모든 걸 </a:t>
            </a:r>
            <a:endParaRPr lang="en-US" altLang="ko-KR" sz="32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ko-KR" altLang="en-US" sz="3200" dirty="0">
                <a:solidFill>
                  <a:srgbClr val="FFFFFF"/>
                </a:solidFill>
              </a:rPr>
              <a:t>다 넣으려고 </a:t>
            </a:r>
            <a:endParaRPr lang="en-US" altLang="ko-KR" sz="32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ko-KR" altLang="en-US" sz="3200" dirty="0">
                <a:solidFill>
                  <a:srgbClr val="FFFFFF"/>
                </a:solidFill>
              </a:rPr>
              <a:t>하지 말라</a:t>
            </a:r>
            <a:r>
              <a:rPr lang="en-US" sz="3200" dirty="0">
                <a:solidFill>
                  <a:srgbClr val="FFFFFF"/>
                </a:solidFill>
              </a:rPr>
              <a:t>!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3434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ko-KR" alt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당신은 재료가 부족하지 않을 것이다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sz="32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43434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3200" b="1" i="1" dirty="0">
                <a:solidFill>
                  <a:schemeClr val="bg1"/>
                </a:solidFill>
              </a:rPr>
              <a:t>성경을 설교하라 그러면</a:t>
            </a:r>
            <a:r>
              <a:rPr lang="en-US" sz="3200" b="1" i="1" dirty="0">
                <a:solidFill>
                  <a:schemeClr val="bg1"/>
                </a:solidFill>
              </a:rPr>
              <a:t>…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55576" y="6324600"/>
            <a:ext cx="808362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b="1" i="1"/>
              <a:t>＂</a:t>
            </a:r>
            <a:r>
              <a:rPr lang="ko-KR" altLang="en-US" b="1" i="1"/>
              <a:t>나는 설교를 계속하기 위해서 어떤 생각도 할 수 없다</a:t>
            </a:r>
            <a:r>
              <a:rPr lang="en-US" altLang="ja-JP" b="1" i="1" dirty="0"/>
              <a:t>!"</a:t>
            </a:r>
            <a:endParaRPr lang="en-US" b="1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 b="1" dirty="0">
                <a:latin typeface="Arial Black"/>
                <a:cs typeface="Arial Black"/>
              </a:rPr>
              <a:t>PASTOR</a:t>
            </a:r>
            <a:endParaRPr lang="en-US" sz="12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ko-KR" alt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설교학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</a:t>
            </a: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링크는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 프레젠테이션을 무료로 취하십시오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dirty="0">
                <a:latin typeface="Arial" charset="0"/>
                <a:cs typeface="Arial" charset="0"/>
              </a:rPr>
              <a:t>강해 설교 준비 과정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 Richard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강해설교의 준비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기초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연구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335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929313" y="5181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012160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5070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목적을 위한 다리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422237" y="2336800"/>
            <a:ext cx="439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마음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몸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선택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분석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24873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60781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0559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발전을 위한 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세 가지 질문들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259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청중의 요구에 대한 반응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45873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12691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명확함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도입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결론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96981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메시지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&amp;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설교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흰색 글씨는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Haddon Robinson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성경적 설교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노트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105)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에서 </a:t>
            </a:r>
            <a:endParaRPr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채택한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가지 단계를 보여준다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53D20F31-9D86-6B44-9646-B22DEF25F74E}"/>
              </a:ext>
            </a:extLst>
          </p:cNvPr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0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개념들 </a:t>
            </a:r>
            <a:r>
              <a:rPr lang="ko-KR" altLang="en-US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다시보기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dirty="0">
                <a:cs typeface="Arial" charset="0"/>
              </a:rPr>
              <a:t>단계</a:t>
            </a:r>
            <a:r>
              <a:rPr lang="en-US" sz="2800" b="1" dirty="0">
                <a:cs typeface="Arial" charset="0"/>
              </a:rPr>
              <a:t> 3: </a:t>
            </a:r>
            <a:r>
              <a:rPr lang="ko-KR" altLang="en-US" sz="2800" b="1" u="sng" dirty="0">
                <a:cs typeface="Arial" charset="0"/>
              </a:rPr>
              <a:t>강해 아이디어</a:t>
            </a:r>
            <a:r>
              <a:rPr lang="en-US" sz="2800" b="1" dirty="0">
                <a:cs typeface="Arial" charset="0"/>
              </a:rPr>
              <a:t>(CPT)</a:t>
            </a:r>
            <a:r>
              <a:rPr lang="ko-KR" altLang="en-US" sz="2800" b="1" dirty="0">
                <a:cs typeface="Arial" charset="0"/>
              </a:rPr>
              <a:t>는</a:t>
            </a:r>
            <a:r>
              <a:rPr lang="en-US" sz="2800" b="1" dirty="0">
                <a:cs typeface="Arial" charset="0"/>
              </a:rPr>
              <a:t> </a:t>
            </a:r>
            <a:r>
              <a:rPr lang="ko-KR" altLang="en-US" sz="2800" b="1" dirty="0">
                <a:cs typeface="Arial" charset="0"/>
              </a:rPr>
              <a:t>성경적인 청중들을 향한 본문의 메시지로 요약된다</a:t>
            </a:r>
            <a:r>
              <a:rPr lang="en-US" altLang="ko-KR" sz="2800" b="1" dirty="0">
                <a:cs typeface="Arial" charset="0"/>
              </a:rPr>
              <a:t>.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dirty="0">
                <a:cs typeface="Arial" charset="0"/>
              </a:rPr>
              <a:t>단계</a:t>
            </a:r>
            <a:r>
              <a:rPr lang="en-US" sz="2800" b="1" dirty="0">
                <a:cs typeface="Arial" charset="0"/>
              </a:rPr>
              <a:t> 4: </a:t>
            </a:r>
            <a:r>
              <a:rPr lang="ko-KR" altLang="en-US" sz="2800" b="1" u="sng" dirty="0">
                <a:cs typeface="Arial" charset="0"/>
              </a:rPr>
              <a:t>설교의 목적</a:t>
            </a:r>
            <a:r>
              <a:rPr lang="en-US" altLang="ko-KR" sz="2800" b="1" dirty="0">
                <a:cs typeface="Arial" charset="0"/>
              </a:rPr>
              <a:t>(</a:t>
            </a:r>
            <a:r>
              <a:rPr lang="ko-KR" altLang="en-US" sz="2800" b="1" dirty="0">
                <a:cs typeface="Arial" charset="0"/>
              </a:rPr>
              <a:t>열정적인 청중들의 반응</a:t>
            </a:r>
            <a:r>
              <a:rPr lang="en-US" altLang="ko-KR" sz="2800" b="1" dirty="0">
                <a:cs typeface="Arial" charset="0"/>
              </a:rPr>
              <a:t>)</a:t>
            </a:r>
            <a:r>
              <a:rPr lang="ko-KR" altLang="en-US" sz="2800" b="1" dirty="0">
                <a:cs typeface="Arial" charset="0"/>
              </a:rPr>
              <a:t>은 당신이 </a:t>
            </a:r>
            <a:r>
              <a:rPr lang="ko-KR" altLang="en-US" sz="2800" b="1" dirty="0" err="1">
                <a:cs typeface="Arial" charset="0"/>
              </a:rPr>
              <a:t>설교적인</a:t>
            </a:r>
            <a:r>
              <a:rPr lang="ko-KR" altLang="en-US" sz="2800" b="1" dirty="0">
                <a:cs typeface="Arial" charset="0"/>
              </a:rPr>
              <a:t> 아이디어를 선포한 결과</a:t>
            </a:r>
            <a:r>
              <a:rPr lang="en-US" altLang="ko-KR" sz="2800" b="1" dirty="0">
                <a:cs typeface="Arial" charset="0"/>
              </a:rPr>
              <a:t>,</a:t>
            </a:r>
            <a:r>
              <a:rPr lang="ko-KR" altLang="en-US" sz="2800" b="1" dirty="0">
                <a:cs typeface="Arial" charset="0"/>
              </a:rPr>
              <a:t> 청중들 안에서 당신이 원하던 행동의 변화이다</a:t>
            </a:r>
            <a:r>
              <a:rPr lang="en-US" altLang="ko-KR" sz="2800" b="1" dirty="0">
                <a:cs typeface="Arial" charset="0"/>
              </a:rPr>
              <a:t>.</a:t>
            </a:r>
            <a:r>
              <a:rPr lang="ko-KR" altLang="en-US" sz="2800" b="1" dirty="0">
                <a:cs typeface="Arial" charset="0"/>
              </a:rPr>
              <a:t> 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dirty="0">
                <a:cs typeface="Arial" charset="0"/>
              </a:rPr>
              <a:t>단계</a:t>
            </a:r>
            <a:r>
              <a:rPr lang="en-US" sz="2800" b="1" dirty="0">
                <a:cs typeface="Arial" charset="0"/>
              </a:rPr>
              <a:t> 5: </a:t>
            </a:r>
            <a:r>
              <a:rPr lang="ko-KR" altLang="en-US" sz="2800" b="1" u="sng" dirty="0" err="1">
                <a:cs typeface="Arial" charset="0"/>
              </a:rPr>
              <a:t>설교적인</a:t>
            </a:r>
            <a:r>
              <a:rPr lang="ko-KR" altLang="en-US" sz="2800" b="1" u="sng" dirty="0">
                <a:cs typeface="Arial" charset="0"/>
              </a:rPr>
              <a:t> 아이디어</a:t>
            </a:r>
            <a:r>
              <a:rPr lang="en-US" sz="2800" b="1" dirty="0">
                <a:cs typeface="Arial" charset="0"/>
              </a:rPr>
              <a:t>(CPS)</a:t>
            </a:r>
            <a:r>
              <a:rPr lang="ko-KR" altLang="en-US" sz="2800" b="1" dirty="0">
                <a:cs typeface="Arial" charset="0"/>
              </a:rPr>
              <a:t>는 현재의 청중들을 향한 설교로 요약된다</a:t>
            </a:r>
            <a:r>
              <a:rPr lang="en-US" altLang="ko-KR" sz="2800" b="1" dirty="0">
                <a:cs typeface="Arial" charset="0"/>
              </a:rPr>
              <a:t>.</a:t>
            </a:r>
            <a:r>
              <a:rPr lang="ko-KR" altLang="en-US" sz="2800" b="1" dirty="0">
                <a:cs typeface="Arial" charset="0"/>
              </a:rPr>
              <a:t> 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설교 목적의 예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74" y="1715616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앎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느낌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행함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ko-KR" sz="3200" b="1" dirty="0"/>
              <a:t>“</a:t>
            </a:r>
            <a:r>
              <a:rPr lang="ko-KR" altLang="en-US" sz="3200" b="1" dirty="0"/>
              <a:t>청중들은</a:t>
            </a:r>
            <a:r>
              <a:rPr lang="en-US" altLang="ja-JP" sz="3200" b="1" dirty="0"/>
              <a:t>…</a:t>
            </a:r>
            <a:r>
              <a:rPr lang="en-US" altLang="ko-KR" sz="3200" b="1" dirty="0"/>
              <a:t>”</a:t>
            </a:r>
            <a:endParaRPr lang="en-US" sz="3200" b="1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486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ko-KR" sz="3200" b="1" dirty="0"/>
              <a:t>“</a:t>
            </a:r>
            <a:r>
              <a:rPr lang="ko-KR" altLang="en-US" sz="3200" b="1" dirty="0"/>
              <a:t>그들의 어머니들이 그들의 </a:t>
            </a:r>
            <a:r>
              <a:rPr lang="ko-KR" altLang="en-US" sz="3200" b="1" dirty="0" err="1"/>
              <a:t>인생동안</a:t>
            </a:r>
            <a:r>
              <a:rPr lang="ko-KR" altLang="en-US" sz="3200" b="1" dirty="0"/>
              <a:t> 해왔던 사역에 감사할 것이다</a:t>
            </a:r>
            <a:r>
              <a:rPr lang="en-US" altLang="ko-KR" sz="3200" b="1" dirty="0"/>
              <a:t>.”</a:t>
            </a:r>
            <a:r>
              <a:rPr lang="ko-KR" altLang="en-US" sz="3200" b="1" dirty="0"/>
              <a:t> </a:t>
            </a:r>
            <a:r>
              <a:rPr lang="en-US" altLang="ja-JP" sz="3200" b="1" dirty="0"/>
              <a:t>(p. 86)</a:t>
            </a:r>
          </a:p>
          <a:p>
            <a:endParaRPr lang="en-US" sz="3200" b="1" dirty="0"/>
          </a:p>
          <a:p>
            <a:r>
              <a:rPr lang="en-US" sz="3200" b="1" dirty="0"/>
              <a:t>•	</a:t>
            </a:r>
            <a:r>
              <a:rPr lang="en-US" altLang="ko-KR" sz="3200" b="1" dirty="0"/>
              <a:t>“</a:t>
            </a:r>
            <a:r>
              <a:rPr lang="ko-KR" altLang="en-US" sz="3200" b="1" dirty="0"/>
              <a:t>다른 이들을 위한 겸손한 사역에 기쁘게 참여할 것이다</a:t>
            </a:r>
            <a:r>
              <a:rPr lang="en-US" altLang="ko-KR" sz="3200" b="1" dirty="0"/>
              <a:t>.”</a:t>
            </a:r>
            <a:r>
              <a:rPr lang="ko-KR" altLang="en-US" sz="3200" b="1" dirty="0"/>
              <a:t> </a:t>
            </a:r>
            <a:r>
              <a:rPr lang="en-US" altLang="ja-JP" sz="3200" b="1" dirty="0"/>
              <a:t>(p. 148)</a:t>
            </a:r>
          </a:p>
          <a:p>
            <a:endParaRPr lang="en-US" sz="32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35024" y="5355034"/>
            <a:ext cx="2590800" cy="15303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600" b="1" baseline="300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r>
              <a:rPr lang="ko-KR" altLang="en-US" sz="4600" b="1" baseline="30000" dirty="0">
                <a:solidFill>
                  <a:srgbClr val="FFFFFF"/>
                </a:solidFill>
              </a:rPr>
              <a:t>열정적인 청중들은 반응한다</a:t>
            </a:r>
            <a:r>
              <a:rPr lang="en-US" altLang="ko-KR" sz="4600" b="1" baseline="30000" dirty="0">
                <a:solidFill>
                  <a:srgbClr val="FFFFFF"/>
                </a:solidFill>
              </a:rPr>
              <a:t>.</a:t>
            </a:r>
            <a:r>
              <a:rPr lang="ko-KR" altLang="en-US" sz="4600" b="1" dirty="0">
                <a:solidFill>
                  <a:srgbClr val="FFFFFF"/>
                </a:solidFill>
              </a:rPr>
              <a:t> </a:t>
            </a:r>
            <a:endParaRPr lang="en-US" sz="4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6195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설교 목적의 예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061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앎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느낌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행함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ko-KR" sz="3200" b="1" dirty="0"/>
              <a:t>“</a:t>
            </a:r>
            <a:r>
              <a:rPr lang="ko-KR" altLang="en-US" sz="3200" b="1" dirty="0"/>
              <a:t>청중들은</a:t>
            </a:r>
            <a:r>
              <a:rPr lang="en-US" altLang="ko-KR" sz="3200" b="1" dirty="0"/>
              <a:t>…”</a:t>
            </a:r>
            <a:endParaRPr lang="en-US" sz="3200" b="1" dirty="0"/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483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ko-KR" sz="3200" b="1" dirty="0"/>
              <a:t>“</a:t>
            </a:r>
            <a:r>
              <a:rPr lang="ko-KR" altLang="en-US" sz="3200" b="1" dirty="0"/>
              <a:t>사명 안에서 하나님의 우선 순위를 보고 자신들을 </a:t>
            </a:r>
            <a:r>
              <a:rPr lang="ko-KR" altLang="en-US" sz="3200" b="1" dirty="0" err="1"/>
              <a:t>대위임령의</a:t>
            </a:r>
            <a:r>
              <a:rPr lang="ko-KR" altLang="en-US" sz="3200" b="1" dirty="0"/>
              <a:t> 성취를 위해 가장 잘 사용되도록 헌신하게 될 것이다</a:t>
            </a:r>
            <a:r>
              <a:rPr lang="en-US" altLang="ko-KR" sz="3200" b="1" dirty="0"/>
              <a:t>.”</a:t>
            </a:r>
            <a:br>
              <a:rPr lang="en-US" altLang="ja-JP" sz="3200" b="1" dirty="0"/>
            </a:br>
            <a:r>
              <a:rPr lang="en-US" altLang="ja-JP" sz="3200" b="1" dirty="0"/>
              <a:t>(p. 156)</a:t>
            </a:r>
            <a:endParaRPr lang="en-US" sz="3200" b="1" dirty="0"/>
          </a:p>
        </p:txBody>
      </p:sp>
      <p:sp>
        <p:nvSpPr>
          <p:cNvPr id="1220616" name="Text Box 8"/>
          <p:cNvSpPr txBox="1">
            <a:spLocks noChangeArrowheads="1"/>
          </p:cNvSpPr>
          <p:nvPr/>
        </p:nvSpPr>
        <p:spPr bwMode="auto">
          <a:xfrm>
            <a:off x="8467725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107527" name="Rectangle 9"/>
          <p:cNvSpPr>
            <a:spLocks noChangeArrowheads="1"/>
          </p:cNvSpPr>
          <p:nvPr/>
        </p:nvSpPr>
        <p:spPr bwMode="auto">
          <a:xfrm>
            <a:off x="0" y="5334000"/>
            <a:ext cx="2590800" cy="1524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600" b="1" baseline="300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r>
              <a:rPr lang="ko-KR" altLang="en-US" sz="4600" b="1" baseline="30000" dirty="0">
                <a:solidFill>
                  <a:srgbClr val="FFFFFF"/>
                </a:solidFill>
              </a:rPr>
              <a:t>열정적인 청중들은 반응한다</a:t>
            </a:r>
            <a:endParaRPr lang="en-US" altLang="ko-KR" sz="4600" b="1" baseline="30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설교 목적의 예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2590800" cy="1524000"/>
          </a:xfrm>
          <a:solidFill>
            <a:schemeClr val="tx2"/>
          </a:solidFill>
          <a:ln/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4600" b="1" baseline="30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ko-KR" altLang="en-US" sz="4600" b="1" baseline="30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열정적인 청중들은 반응한다</a:t>
            </a:r>
            <a:r>
              <a:rPr lang="en-US" altLang="ko-KR" sz="4600" b="1" baseline="30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46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앎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느낌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행함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ko-KR" sz="3200" b="1" dirty="0"/>
              <a:t>“</a:t>
            </a:r>
            <a:r>
              <a:rPr lang="ko-KR" altLang="en-US" sz="3200" b="1" dirty="0"/>
              <a:t>청중들은</a:t>
            </a:r>
            <a:r>
              <a:rPr lang="en-US" altLang="ko-KR" sz="3200" b="1" dirty="0"/>
              <a:t>…”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ko-KR" altLang="en-US" sz="3200" b="1" dirty="0"/>
              <a:t>그들 자신들을 거룩하지 않은 영향력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 곧 자신들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 그리고 결국에는 교회의 영적인 삶을 망가뜨리는 영향력에서 벗어나게 할 것이다</a:t>
            </a:r>
            <a:r>
              <a:rPr lang="en-US" altLang="ko-KR" sz="3200" b="1" dirty="0"/>
              <a:t>.”</a:t>
            </a:r>
            <a:r>
              <a:rPr lang="ko-KR" altLang="en-US" sz="3200" b="1" dirty="0"/>
              <a:t> </a:t>
            </a:r>
            <a:r>
              <a:rPr lang="en-US" altLang="ja-JP" sz="3200" b="1" dirty="0"/>
              <a:t>(p. 170)</a:t>
            </a:r>
          </a:p>
          <a:p>
            <a:endParaRPr lang="en-US" sz="32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설교 목적의 예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2590800" cy="1524000"/>
          </a:xfrm>
          <a:solidFill>
            <a:schemeClr val="tx2"/>
          </a:solidFill>
          <a:ln/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4600" b="1" baseline="30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ko-KR" altLang="en-US" sz="4600" b="1" baseline="30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열정적인 청중들은 반응한다</a:t>
            </a:r>
            <a:r>
              <a:rPr lang="en-US" altLang="ko-KR" sz="4600" b="1" baseline="30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46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앎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느낌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행함</a:t>
            </a:r>
            <a:r>
              <a:rPr lang="en-US" altLang="ko-KR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3200" b="1" dirty="0"/>
              <a:t>느 </a:t>
            </a:r>
            <a:r>
              <a:rPr lang="en-US" altLang="ko-KR" sz="3200" b="1" dirty="0"/>
              <a:t>5</a:t>
            </a:r>
            <a:r>
              <a:rPr lang="en-US" altLang="ja-JP" sz="3200" b="1" dirty="0"/>
              <a:t>: </a:t>
            </a:r>
            <a:r>
              <a:rPr lang="en-US" altLang="ko-KR" sz="3200" b="1" dirty="0"/>
              <a:t>“</a:t>
            </a:r>
            <a:r>
              <a:rPr lang="ko-KR" altLang="en-US" sz="3200" b="1" dirty="0"/>
              <a:t>청중들은</a:t>
            </a:r>
            <a:r>
              <a:rPr lang="en-US" altLang="ko-KR" sz="3200" b="1" dirty="0"/>
              <a:t>…”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/>
              <a:t>•	</a:t>
            </a:r>
            <a:r>
              <a:rPr lang="en-US" altLang="ko-KR" sz="2800" b="1" dirty="0"/>
              <a:t>“</a:t>
            </a:r>
            <a:r>
              <a:rPr lang="ko-KR" altLang="en-US" sz="2800" b="1" dirty="0"/>
              <a:t>탐욕 대신 가난한 자들을 향한 </a:t>
            </a:r>
            <a:r>
              <a:rPr lang="ko-KR" altLang="en-US" sz="2800" b="1" dirty="0" err="1"/>
              <a:t>측은함을</a:t>
            </a:r>
            <a:r>
              <a:rPr lang="ko-KR" altLang="en-US" sz="2800" b="1" dirty="0"/>
              <a:t> 보여줄 것이다</a:t>
            </a:r>
            <a:r>
              <a:rPr lang="en-US" altLang="ko-KR" sz="2800" b="1" dirty="0"/>
              <a:t>.”</a:t>
            </a:r>
            <a:br>
              <a:rPr lang="en-US" altLang="ko-KR" sz="2800" b="1" dirty="0"/>
            </a:br>
            <a:endParaRPr lang="en-US" sz="2800" b="1" dirty="0"/>
          </a:p>
          <a:p>
            <a:r>
              <a:rPr lang="en-US" altLang="ja-JP" sz="2800" b="1" dirty="0"/>
              <a:t>•	</a:t>
            </a:r>
            <a:r>
              <a:rPr lang="en-US" altLang="ko-KR" sz="2800" b="1" dirty="0"/>
              <a:t>“</a:t>
            </a:r>
            <a:r>
              <a:rPr lang="ko-KR" altLang="en-US" sz="2800" b="1" dirty="0"/>
              <a:t>만약 그들이 </a:t>
            </a:r>
            <a:r>
              <a:rPr lang="ko-KR" altLang="en-US" sz="2800" b="1" dirty="0" err="1"/>
              <a:t>가난하다면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다른 이들을 통해서 하나님의 측은히 여기심을 볼 것이고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만약 그들이 </a:t>
            </a:r>
            <a:r>
              <a:rPr lang="ko-KR" altLang="en-US" sz="2800" b="1" dirty="0" err="1"/>
              <a:t>부요하다면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가난한 이들을 향한 측은히 여김에 동참할 것이다</a:t>
            </a:r>
            <a:r>
              <a:rPr lang="en-US" altLang="ko-KR" sz="2800" b="1" dirty="0"/>
              <a:t>.</a:t>
            </a:r>
            <a:r>
              <a:rPr lang="ko-KR" altLang="en-US" sz="2800" b="1" dirty="0"/>
              <a:t> </a:t>
            </a:r>
            <a:endParaRPr lang="en-US" sz="28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8477</TotalTime>
  <Words>1451</Words>
  <Application>Microsoft Macintosh PowerPoint</Application>
  <PresentationFormat>화면 슬라이드 쇼(4:3)</PresentationFormat>
  <Paragraphs>344</Paragraphs>
  <Slides>36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36</vt:i4>
      </vt:variant>
    </vt:vector>
  </HeadingPairs>
  <TitlesOfParts>
    <vt:vector size="61" baseType="lpstr">
      <vt:lpstr>Bwgrkl</vt:lpstr>
      <vt:lpstr>PerryGothic Regular</vt:lpstr>
      <vt:lpstr>Arial</vt:lpstr>
      <vt:lpstr>Arial Black</vt:lpstr>
      <vt:lpstr>Book Antiqua</vt:lpstr>
      <vt:lpstr>Helvetica</vt:lpstr>
      <vt:lpstr>Impact</vt:lpstr>
      <vt:lpstr>Monotype Sorts</vt:lpstr>
      <vt:lpstr>Tahoma</vt:lpstr>
      <vt:lpstr>Times</vt:lpstr>
      <vt:lpstr>Times New Roman</vt:lpstr>
      <vt:lpstr>Verdana</vt:lpstr>
      <vt:lpstr>Wingdings</vt:lpstr>
      <vt:lpstr>untitled 1</vt:lpstr>
      <vt:lpstr>Glare</vt:lpstr>
      <vt:lpstr>Full Moon</vt:lpstr>
      <vt:lpstr>Default Design</vt:lpstr>
      <vt:lpstr>1_Schmooze</vt:lpstr>
      <vt:lpstr>Textured</vt:lpstr>
      <vt:lpstr>1_Default Design</vt:lpstr>
      <vt:lpstr>Expedition</vt:lpstr>
      <vt:lpstr>Alchemy</vt:lpstr>
      <vt:lpstr>Blends</vt:lpstr>
      <vt:lpstr>1_Expedition</vt:lpstr>
      <vt:lpstr>3_Default Design</vt:lpstr>
      <vt:lpstr>목적은 핵심주제에 이르는 것</vt:lpstr>
      <vt:lpstr>강해 설교 준비 과정</vt:lpstr>
      <vt:lpstr>당신의 목적을 알라!</vt:lpstr>
      <vt:lpstr>강해 설교 준비 과정</vt:lpstr>
      <vt:lpstr>개념들 다시보기</vt:lpstr>
      <vt:lpstr>설교 목적의 예</vt:lpstr>
      <vt:lpstr>설교 목적의 예</vt:lpstr>
      <vt:lpstr>설교 목적의 예</vt:lpstr>
      <vt:lpstr>설교 목적의 예</vt:lpstr>
      <vt:lpstr>아이디어 비교</vt:lpstr>
      <vt:lpstr>아이디어 비교</vt:lpstr>
      <vt:lpstr>아이디어 비교</vt:lpstr>
      <vt:lpstr>아이디어 비교</vt:lpstr>
      <vt:lpstr>아이디어 비교</vt:lpstr>
      <vt:lpstr>강해에서 설교의 예들</vt:lpstr>
      <vt:lpstr>위대한 생각을 만드는 방법</vt:lpstr>
      <vt:lpstr>PowerPoint 프레젠테이션</vt:lpstr>
      <vt:lpstr>PowerPoint 프레젠테이션</vt:lpstr>
      <vt:lpstr>PowerPoint 프레젠테이션</vt:lpstr>
      <vt:lpstr>강해 아이디어에서 핵심아이디어 의 예</vt:lpstr>
      <vt:lpstr>에베소서 6:4</vt:lpstr>
      <vt:lpstr>3. CPT (강해 아이디어) 엡 6:4</vt:lpstr>
      <vt:lpstr>4.  연결에 목적을 두라 (엡 6:4)</vt:lpstr>
      <vt:lpstr>시편 23편 목적 &amp; 개요</vt:lpstr>
      <vt:lpstr>강해 아이디어: 교회가 죄를 범하는 기독교인을 바르게 회복시켜야 하는 이유는, 그것이 하나님의 권위를 확장시키는 것이기 때문이다. </vt:lpstr>
      <vt:lpstr>죄를 짓는 성도들을 우리는 어떻게 적절하게 회복시키는가?</vt:lpstr>
      <vt:lpstr>The Point of Verses 15-17</vt:lpstr>
      <vt:lpstr>우리의 목표:</vt:lpstr>
      <vt:lpstr>하나님의  4가지 회복 단계…</vt:lpstr>
      <vt:lpstr>MPI 과정 후의 전환: 18-20절에서 알 수 있는 우리의 두 번째 질문: 왜 우리는 죄를 짓는 성도들을 올바르게 회복해야 하는가?</vt:lpstr>
      <vt:lpstr>18-20절의 초점</vt:lpstr>
      <vt:lpstr>핵심 아이디어:</vt:lpstr>
      <vt:lpstr>과제 #3</vt:lpstr>
      <vt:lpstr>당신은 재료가 부족하지 않을 것이다!</vt:lpstr>
      <vt:lpstr>Black</vt:lpstr>
      <vt:lpstr>설교 (설교학) 링크는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민규 박</cp:lastModifiedBy>
  <cp:revision>196</cp:revision>
  <dcterms:created xsi:type="dcterms:W3CDTF">2009-03-17T01:59:57Z</dcterms:created>
  <dcterms:modified xsi:type="dcterms:W3CDTF">2020-01-25T17:40:16Z</dcterms:modified>
</cp:coreProperties>
</file>