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7" r:id="rId2"/>
    <p:sldMasterId id="2147483676" r:id="rId3"/>
    <p:sldMasterId id="2147483670" r:id="rId4"/>
    <p:sldMasterId id="2147483656" r:id="rId5"/>
    <p:sldMasterId id="2147483649" r:id="rId6"/>
    <p:sldMasterId id="2147483679" r:id="rId7"/>
    <p:sldMasterId id="2147484714" r:id="rId8"/>
  </p:sldMasterIdLst>
  <p:notesMasterIdLst>
    <p:notesMasterId r:id="rId31"/>
  </p:notesMasterIdLst>
  <p:sldIdLst>
    <p:sldId id="258" r:id="rId9"/>
    <p:sldId id="342" r:id="rId10"/>
    <p:sldId id="304" r:id="rId11"/>
    <p:sldId id="294" r:id="rId12"/>
    <p:sldId id="305" r:id="rId13"/>
    <p:sldId id="300" r:id="rId14"/>
    <p:sldId id="303" r:id="rId15"/>
    <p:sldId id="302" r:id="rId16"/>
    <p:sldId id="301" r:id="rId17"/>
    <p:sldId id="290" r:id="rId18"/>
    <p:sldId id="291" r:id="rId19"/>
    <p:sldId id="344" r:id="rId20"/>
    <p:sldId id="292" r:id="rId21"/>
    <p:sldId id="293" r:id="rId22"/>
    <p:sldId id="297" r:id="rId23"/>
    <p:sldId id="298" r:id="rId24"/>
    <p:sldId id="296" r:id="rId25"/>
    <p:sldId id="299" r:id="rId26"/>
    <p:sldId id="273" r:id="rId27"/>
    <p:sldId id="275" r:id="rId28"/>
    <p:sldId id="288" r:id="rId29"/>
    <p:sldId id="34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044"/>
    <a:srgbClr val="BBE0E3"/>
    <a:srgbClr val="000000"/>
    <a:srgbClr val="FF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>
      <p:cViewPr varScale="1">
        <p:scale>
          <a:sx n="91" d="100"/>
          <a:sy n="91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CEBA52-8FFC-3546-B470-391CC140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357935-AF88-3842-8A59-826740E3B8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A825C6-7A60-7D46-A467-803F144A81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101B73-7B13-DC4A-BA36-BB4EE600C3B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240786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FE19D2-B2A3-6647-AE28-7159E6355BD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0CFFE3-959B-0348-A228-59BD93D2FD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3E8413-79DE-914D-9CD3-2A6E6538385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109D4A-F94D-2B49-9D9E-81C3ED790DD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142117-EF96-244F-B7CA-CDCC07A1665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F52AB-3A14-ED43-80D3-250E671CB9E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D6848-5D2E-2F43-A27E-710525FD96E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8416D9-3816-7F4E-B084-CB4E7D8F54BB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33441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C5122-A72E-BB4F-BAD9-495BCF15F17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AD2280-4603-DF46-A956-E196D404B6A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1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0061B-E241-C444-9E8E-210332DC36A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D2387-3EE6-6F4F-88B6-01CB704F52B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445FE-EA78-2E43-B53C-491FF38A57A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10.5 &amp; 11.21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9BC80-C378-BF4D-AD8A-6AD2901285B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FCAB77-FE85-E346-A082-70568F6938C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BCE5AC-D495-F64F-9FA2-2AEB50F1D04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C38344-BCCE-1F48-8695-A8018BB39E7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10.9 &amp; 11.22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383-72C2-2447-B6CD-2D47EEF0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8202-50AE-1348-B7FF-159C8E8AD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9A1-C60C-B94E-83A1-7C743CDF9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92BB-F194-BA4F-93F6-6DF0727F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5A40-BFE9-F84F-B516-BFFD8E1A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E045-6D1F-914D-8AAB-2C543933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CF79-DA66-AE45-8E06-13C413D1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3CAD-D09F-2144-8F49-2578719F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8FF-F39C-984D-BC61-733D307D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7277-7201-4D40-8F54-7035C0FCA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61EC-571D-5647-8D35-3CEF4D09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A46-4265-F342-B483-6FC2F2363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C42F-A96B-A74A-BFBF-6B4F8746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06A1-005D-C343-BA71-D548CB45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BEC7-485C-C84F-992D-456F96E8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6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140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28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246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978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29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3510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66FE-A9A4-4643-848E-2CDFB072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0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244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867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0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803-C40D-4F45-A2E2-A7C19B51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7A9D-71B3-294D-9036-F72EBEF6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E9C6-011B-0644-B216-4F676E935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1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B148-43E9-9F4F-87A5-38F96C08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5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4E13-D601-6846-9B00-88B623A43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7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EE83-6617-FD41-A505-13E45E9A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CFA-92A9-4F4C-A757-9AE05D100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7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BEF5-CCA2-6C43-B463-41B7D473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9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94BE-3072-114B-82BF-ABE361C2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1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0712-1172-E846-BF24-B2544E6F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3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0C9E-F7CA-9F41-8F74-73349373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7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54D3-FF79-AE4C-8BA6-291D265C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80F5-3E57-AF42-A6BB-DE719A9E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2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07C-F94C-CE4D-BD6A-639A72A8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8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52-6B8A-6343-B687-8193D18E2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6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B5AA-A871-A945-BBD8-A09EC455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3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73E9-729A-8A43-83D4-74B10609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23-BF7E-3D4E-8FED-E4D9400B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CC12-1F8F-3A49-A2C8-739E6CD1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6FEF-975C-CB4B-A5B6-A62043EA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7293-980F-0F42-97B6-49E14F81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C0B5-3D79-4B47-B2A3-8BAA7799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3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C037-36E1-1C4C-B407-52E5A025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0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E529-F1EB-4D4C-8284-FAAD6A997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7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A3C-B76D-D94E-B3B4-15B1F04E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3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C46A-1DE5-FD4E-ACF8-3927EBC9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1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2DB5-A94F-4642-8FD8-4833448A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1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0F3-29C5-8C4D-8758-ECC121DE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81F3-EC2D-F24B-A82B-0A16A555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1ACE-C422-1B48-A765-40A3D01A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4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1E31-6135-274D-9541-8325D9374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9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3F86-B931-6C4A-B3A4-8418FE0B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1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2397-4C67-FB44-83D1-FA40D11D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7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1F22-039F-EB4B-BDBE-F498C0CB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3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D223-BCBA-9A43-AC18-DE32FED2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45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A863-7ED9-D54F-BF87-BF0BB10B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9747-693B-6645-A887-60973A004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C1D5-30A6-9349-A438-B5323DD2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0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0167-BACB-034E-A59E-8AF7D15B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E26F-DAAA-5F41-93A2-AA2810BC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0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7E9A-DAD6-4348-B3ED-383488E0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3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2142-AD4C-A64D-B72D-31528B85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6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61E0-34E6-8C4E-9585-92CC16A5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45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0F7-4306-0C4E-B3D0-42423DB1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0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6D41-A916-9843-A234-49D1CB4B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81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DB95-8329-CA47-A382-C7B65E2B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2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F7DD-145E-ED46-AA37-CBD0FB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9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0BB0-AD89-704F-B478-ACF1E58D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EAB7-B26E-FF4B-876B-18A49EF2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B879-3C02-ED47-ABE2-47E39D33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600-CA86-DB43-A16A-BB37F93C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4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8806-2AB8-E54C-8BFD-0AAB8C0B4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8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05FE-AD5A-2E42-9787-85744129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7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C65-AD5C-834F-9C09-83C66C12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5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EE03-D316-8D4A-A0F1-6D6ED3873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25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DFFF-4650-F444-B3B0-1B28ACF7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79A2-6225-B84E-9F6B-8651C03E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8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C11D-CA89-8D45-840E-36825C4F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4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5D56-7908-F742-8C4F-4F2CD0EF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3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CBA6-ECB0-1A4A-B521-0BE169C8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116-1707-A248-B498-A96D9A02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594AC-65A6-954F-9A22-13058B29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3AF6E5-62A0-BC4D-8495-5AC890CF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56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56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56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2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8A40C20-D01B-AA41-A40E-CBC36AD1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862F74-5CB2-B543-8915-4440BC68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546393-64A5-D84D-9E0D-2AE9403D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31BC43-1C05-A542-B7FD-9D29BFBA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717FFA-5072-6346-AA1E-73491B92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4___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questions1243624004.jpg"/>
          <p:cNvPicPr>
            <a:picLocks noChangeAspect="1"/>
          </p:cNvPicPr>
          <p:nvPr/>
        </p:nvPicPr>
        <p:blipFill>
          <a:blip r:embed="rId4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0" cy="40386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7200" b="1" dirty="0">
                <a:solidFill>
                  <a:schemeClr val="bg1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  <a:latin typeface="Arial" charset="0"/>
                <a:cs typeface="Geneva" charset="0"/>
              </a:rPr>
              <a:t>세 가지의 발전적인 질문들</a:t>
            </a:r>
            <a:endParaRPr lang="en-US" b="1" dirty="0">
              <a:solidFill>
                <a:srgbClr val="FF0000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  <a:latin typeface="Arial" charset="0"/>
              <a:cs typeface="Geneva" charset="0"/>
            </a:endParaRPr>
          </a:p>
        </p:txBody>
      </p:sp>
      <p:sp>
        <p:nvSpPr>
          <p:cNvPr id="89092" name="WordArt 5"/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676400" cy="1998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1-2-3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Haddon Robinson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의 책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성경적인 설교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77-96 (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제</a:t>
            </a:r>
            <a:r>
              <a:rPr lang="en-US" altLang="ko-KR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1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판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)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과</a:t>
            </a: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ko-KR" altLang="en-US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달라스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신학교의 </a:t>
            </a:r>
            <a:endParaRPr lang="en-US" altLang="ko-KR" sz="3200" b="1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Don </a:t>
            </a:r>
            <a:r>
              <a:rPr lang="en-US" sz="32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Sunukjian</a:t>
            </a:r>
            <a:r>
              <a:rPr lang="ko-KR" altLang="en-US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에 의해 발췌</a:t>
            </a:r>
            <a:r>
              <a:rPr lang="en-US" altLang="ko-KR" sz="32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.</a:t>
            </a:r>
            <a:endParaRPr lang="en-US" sz="3200" b="1" dirty="0">
              <a:solidFill>
                <a:srgbClr val="F9F9F9"/>
              </a:solidFill>
              <a:effectLst>
                <a:glow rad="127000">
                  <a:schemeClr val="tx1">
                    <a:alpha val="99000"/>
                  </a:schemeClr>
                </a:glo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31</a:t>
            </a:r>
            <a:endParaRPr lang="en-US">
              <a:latin typeface="Times New Roman" charset="0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124200" cy="914400"/>
          </a:xfrm>
        </p:spPr>
        <p:txBody>
          <a:bodyPr/>
          <a:lstStyle/>
          <a:p>
            <a:pPr eaLnBrk="1" hangingPunct="1"/>
            <a:r>
              <a:rPr lang="ko-KR" alt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단계</a:t>
            </a:r>
            <a:r>
              <a:rPr lang="en-US" sz="4400" b="1" i="1" dirty="0">
                <a:latin typeface="Helvetica" charset="0"/>
                <a:ea typeface="ＭＳ Ｐゴシック" charset="0"/>
                <a:cs typeface="ＭＳ Ｐゴシック" charset="0"/>
              </a:rPr>
              <a:t> 3</a:t>
            </a:r>
            <a:endParaRPr lang="en-US" sz="4400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1371600" y="3352800"/>
            <a:ext cx="7086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3600" dirty="0"/>
              <a:t>당신의 강해 개요</a:t>
            </a:r>
            <a:r>
              <a:rPr lang="en-US" sz="3600" dirty="0"/>
              <a:t>(EO)</a:t>
            </a:r>
            <a:r>
              <a:rPr lang="ko-KR" altLang="en-US" sz="3600" dirty="0"/>
              <a:t>의 핵심 요지들</a:t>
            </a:r>
            <a:r>
              <a:rPr lang="en-US" sz="3600" dirty="0"/>
              <a:t>(MPs)</a:t>
            </a:r>
            <a:r>
              <a:rPr lang="ko-KR" altLang="en-US" sz="3600" dirty="0"/>
              <a:t>을 디자인한 후</a:t>
            </a:r>
            <a:r>
              <a:rPr lang="en-US" altLang="ko-KR" sz="3600" dirty="0"/>
              <a:t>,</a:t>
            </a:r>
            <a:r>
              <a:rPr lang="en-US" sz="3600" dirty="0"/>
              <a:t> </a:t>
            </a:r>
            <a:r>
              <a:rPr lang="ko-KR" altLang="en-US" sz="3600" dirty="0"/>
              <a:t>그것들을 </a:t>
            </a:r>
            <a:r>
              <a:rPr lang="ko-KR" altLang="en-US" sz="3600" u="sng" dirty="0"/>
              <a:t>강해 아이디어</a:t>
            </a:r>
            <a:r>
              <a:rPr lang="en-US" sz="3600" dirty="0"/>
              <a:t>(EI)</a:t>
            </a:r>
            <a:r>
              <a:rPr lang="ko-KR" altLang="en-US" sz="3600" dirty="0"/>
              <a:t>나 또는 본문의 중심 문제</a:t>
            </a:r>
            <a:r>
              <a:rPr lang="en-US" sz="3600" dirty="0"/>
              <a:t> (CPT)</a:t>
            </a:r>
            <a:r>
              <a:rPr lang="ko-KR" altLang="en-US" sz="3600" dirty="0"/>
              <a:t>에 추가하라</a:t>
            </a:r>
            <a:r>
              <a:rPr lang="en-US" altLang="ko-KR" sz="3600" dirty="0"/>
              <a:t>.</a:t>
            </a:r>
            <a:endParaRPr lang="en-US" sz="3600" dirty="0"/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1981200" y="1371600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ko-KR" altLang="en-US" sz="4400" b="1" dirty="0">
                <a:solidFill>
                  <a:schemeClr val="tx2"/>
                </a:solidFill>
                <a:latin typeface="Helvetica" charset="0"/>
              </a:rPr>
              <a:t>강해 아이디어를 형성하라</a:t>
            </a:r>
            <a:br>
              <a:rPr lang="en-US" sz="4400" b="1" dirty="0">
                <a:solidFill>
                  <a:schemeClr val="tx2"/>
                </a:solidFill>
                <a:latin typeface="Helvetica" charset="0"/>
              </a:rPr>
            </a:br>
            <a:r>
              <a:rPr lang="en-US" sz="4400" b="1" dirty="0">
                <a:solidFill>
                  <a:schemeClr val="tx2"/>
                </a:solidFill>
                <a:latin typeface="Helvetica" charset="0"/>
              </a:rPr>
              <a:t>(CPT)</a:t>
            </a:r>
            <a:endParaRPr lang="en-US" sz="4400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304800"/>
            <a:ext cx="5029200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ko-KR" altLang="en-US" sz="32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강해 아이디어를 얻는 법</a:t>
            </a:r>
            <a:endParaRPr lang="en-US" sz="32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873250" y="2667000"/>
            <a:ext cx="11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ko-KR" altLang="en-US" dirty="0">
                <a:latin typeface="Arial Black" charset="0"/>
              </a:rPr>
              <a:t>반응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812925" y="3124200"/>
            <a:ext cx="1245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ko-KR" altLang="en-US" dirty="0">
                <a:latin typeface="Arial Black" charset="0"/>
              </a:rPr>
              <a:t>방법</a:t>
            </a:r>
            <a:endParaRPr lang="en-US" dirty="0">
              <a:latin typeface="Arial Black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136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ko-KR" altLang="en-US" dirty="0">
                <a:latin typeface="Arial Black" charset="0"/>
              </a:rPr>
              <a:t>반응</a:t>
            </a:r>
            <a:endParaRPr lang="en-US" dirty="0">
              <a:latin typeface="Arial Black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97050" y="2120900"/>
            <a:ext cx="2852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u="sng" dirty="0">
                <a:latin typeface="Arial Black" charset="0"/>
              </a:rPr>
              <a:t>강해아이디어</a:t>
            </a:r>
            <a:r>
              <a:rPr lang="en-US" altLang="ko-KR" u="sng" dirty="0">
                <a:latin typeface="Arial Black" charset="0"/>
              </a:rPr>
              <a:t>:</a:t>
            </a:r>
            <a:r>
              <a:rPr lang="ko-KR" altLang="en-US" u="sng" dirty="0">
                <a:latin typeface="Arial Black" charset="0"/>
              </a:rPr>
              <a:t> 반응</a:t>
            </a:r>
            <a:endParaRPr lang="en-US" u="sng" dirty="0">
              <a:latin typeface="Arial Black" charset="0"/>
            </a:endParaRP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32</a:t>
            </a:r>
            <a:endParaRPr lang="en-US">
              <a:latin typeface="Times New Roman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57800" y="2654300"/>
            <a:ext cx="11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ko-KR" altLang="en-US" dirty="0">
                <a:latin typeface="Arial Black" charset="0"/>
              </a:rPr>
              <a:t>의미</a:t>
            </a:r>
            <a:endParaRPr lang="en-US" dirty="0">
              <a:latin typeface="Arial Black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197475" y="3111500"/>
            <a:ext cx="1245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ko-KR" altLang="en-US" dirty="0">
                <a:latin typeface="Arial Black" charset="0"/>
              </a:rPr>
              <a:t>의미</a:t>
            </a:r>
            <a:endParaRPr lang="en-US" dirty="0">
              <a:latin typeface="Arial Black" charset="0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060950" y="3568700"/>
            <a:ext cx="136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ko-KR" altLang="en-US" dirty="0">
                <a:latin typeface="Arial Black" charset="0"/>
              </a:rPr>
              <a:t>의미</a:t>
            </a:r>
            <a:endParaRPr lang="en-US" dirty="0">
              <a:latin typeface="Arial Black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197475" y="2108200"/>
            <a:ext cx="2852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u="sng" dirty="0">
                <a:latin typeface="Arial Black" charset="0"/>
              </a:rPr>
              <a:t>강해아이디어</a:t>
            </a:r>
            <a:r>
              <a:rPr lang="en-US" altLang="ko-KR" u="sng" dirty="0">
                <a:latin typeface="Arial Black" charset="0"/>
              </a:rPr>
              <a:t>:</a:t>
            </a:r>
            <a:r>
              <a:rPr lang="ko-KR" altLang="en-US" u="sng" dirty="0">
                <a:latin typeface="Arial Black" charset="0"/>
              </a:rPr>
              <a:t> 의미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676400" y="15240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시편 </a:t>
            </a:r>
            <a:r>
              <a:rPr lang="en-US" altLang="ko-KR" dirty="0">
                <a:solidFill>
                  <a:srgbClr val="FFFFFF"/>
                </a:solidFill>
                <a:latin typeface="Arial Black" charset="0"/>
              </a:rPr>
              <a:t>23</a:t>
            </a:r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편 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(46</a:t>
            </a:r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쪽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)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느 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1-2</a:t>
            </a:r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장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 (116</a:t>
            </a:r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쪽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505200" y="5422900"/>
            <a:ext cx="11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 </a:t>
            </a:r>
            <a:r>
              <a:rPr lang="ko-KR" altLang="en-US" dirty="0">
                <a:latin typeface="Arial Black" charset="0"/>
              </a:rPr>
              <a:t>이유</a:t>
            </a:r>
            <a:endParaRPr lang="en-US" dirty="0">
              <a:latin typeface="Arial Black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444875" y="5880100"/>
            <a:ext cx="1245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 </a:t>
            </a:r>
            <a:r>
              <a:rPr lang="ko-KR" altLang="en-US" dirty="0">
                <a:latin typeface="Arial Black" charset="0"/>
              </a:rPr>
              <a:t>이유</a:t>
            </a:r>
            <a:endParaRPr lang="en-US" dirty="0">
              <a:latin typeface="Arial Black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308350" y="6337300"/>
            <a:ext cx="1366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 </a:t>
            </a:r>
            <a:r>
              <a:rPr lang="ko-KR" altLang="en-US" dirty="0">
                <a:latin typeface="Arial Black" charset="0"/>
              </a:rPr>
              <a:t>이유</a:t>
            </a:r>
            <a:endParaRPr lang="en-US" dirty="0">
              <a:latin typeface="Arial Black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444875" y="4876800"/>
            <a:ext cx="2852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u="sng" dirty="0">
                <a:latin typeface="Arial Black" charset="0"/>
              </a:rPr>
              <a:t>강해아이디어</a:t>
            </a:r>
            <a:r>
              <a:rPr lang="en-US" altLang="ko-KR" u="sng" dirty="0">
                <a:latin typeface="Arial Black" charset="0"/>
              </a:rPr>
              <a:t>:</a:t>
            </a:r>
            <a:r>
              <a:rPr lang="ko-KR" altLang="en-US" u="sng" dirty="0">
                <a:latin typeface="Arial Black" charset="0"/>
              </a:rPr>
              <a:t> 이유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276600" y="42926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요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 13</a:t>
            </a:r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장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 (152</a:t>
            </a:r>
            <a:r>
              <a:rPr lang="ko-KR" altLang="en-US" dirty="0">
                <a:solidFill>
                  <a:srgbClr val="FFFFFF"/>
                </a:solidFill>
                <a:latin typeface="Arial Black" charset="0"/>
              </a:rPr>
              <a:t>쪽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dirty="0">
                <a:latin typeface="Arial" charset="0"/>
                <a:cs typeface="Arial" charset="0"/>
              </a:rPr>
              <a:t>강해 설교 준비 과정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 Richard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강해설교의 준비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기초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연구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335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929313" y="5181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012160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5070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목적을 위한 다리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422237" y="2336800"/>
            <a:ext cx="439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마음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몸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선택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분석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24873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60781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0559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발전을 위한 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세 가지 질문들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259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청중의 요구에 대한 반응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45873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12691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명확함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도입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결론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96981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메시지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&amp;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설교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흰색 글씨는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Haddon Robinson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성경적 설교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노트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105)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에서 </a:t>
            </a:r>
            <a:endParaRPr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채택한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가지 단계를 보여준다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4" name="Oval 41">
            <a:extLst>
              <a:ext uri="{FF2B5EF4-FFF2-40B4-BE49-F238E27FC236}">
                <a16:creationId xmlns:a16="http://schemas.microsoft.com/office/drawing/2014/main" id="{8FE991E1-026B-7A43-8A69-17D58B25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448" y="2197224"/>
            <a:ext cx="2057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9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b="1" u="sng" dirty="0">
                <a:latin typeface="Tahoma" charset="0"/>
                <a:ea typeface="ＭＳ Ｐゴシック" charset="0"/>
                <a:cs typeface="ＭＳ Ｐゴシック" charset="0"/>
              </a:rPr>
              <a:t>제안</a:t>
            </a:r>
            <a:r>
              <a:rPr lang="en-US" b="1" u="sng" dirty="0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7239000" cy="2057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ko-KR" altLang="en-US" b="1" dirty="0">
                <a:latin typeface="Tahoma" charset="0"/>
                <a:ea typeface="ＭＳ Ｐゴシック" charset="0"/>
                <a:cs typeface="ＭＳ Ｐゴシック" charset="0"/>
              </a:rPr>
              <a:t>메시지의 주요 아이디어인지 또는 개요 내의 요점 중 하나이든지</a:t>
            </a:r>
            <a:r>
              <a:rPr lang="en-US" altLang="ko-KR" b="1" dirty="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ko-KR" altLang="en-US" b="1" dirty="0">
                <a:latin typeface="Tahoma" charset="0"/>
                <a:ea typeface="ＭＳ Ｐゴシック" charset="0"/>
                <a:cs typeface="ＭＳ Ｐゴシック" charset="0"/>
              </a:rPr>
              <a:t> 주어진 아이디어나 진술로 할 수 있는 것은 세 가지 뿐이다</a:t>
            </a:r>
            <a:r>
              <a:rPr lang="en-US" b="1" dirty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878263" y="3733800"/>
            <a:ext cx="45916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ko-KR" altLang="en-US" sz="3600" b="1" dirty="0"/>
              <a:t>그것을 설명하는 것</a:t>
            </a:r>
            <a:endParaRPr lang="en-US" sz="3600" b="1" dirty="0"/>
          </a:p>
          <a:p>
            <a:pPr>
              <a:buFontTx/>
              <a:buChar char="•"/>
            </a:pPr>
            <a:r>
              <a:rPr lang="ko-KR" altLang="en-US" sz="3600" b="1" dirty="0"/>
              <a:t>그것을 증명하는 것</a:t>
            </a:r>
            <a:endParaRPr lang="en-US" sz="3600" b="1" dirty="0"/>
          </a:p>
          <a:p>
            <a:pPr>
              <a:buFontTx/>
              <a:buChar char="•"/>
            </a:pPr>
            <a:r>
              <a:rPr lang="ko-KR" altLang="en-US" sz="3600" b="1" dirty="0"/>
              <a:t>그것을 적용하는 것</a:t>
            </a:r>
            <a:endParaRPr lang="en-US" sz="3600" b="1" dirty="0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38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ko-KR" altLang="en-US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오늘 얼어붙을 것 같아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.</a:t>
            </a:r>
            <a:r>
              <a:rPr lang="en-US" altLang="ko-KR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3068638"/>
            <a:ext cx="8675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 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어떤 본문은 스스로 설명한다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따라서 그 설명을 하면 된다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(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예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마가복음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4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장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)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  <a:endParaRPr lang="en-US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151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I.	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그것을 설명하라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무엇을 설명해야 하는가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에 답하시오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endParaRPr lang="en-US" altLang="ja-JP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30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도는 될 것 같은데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644008" y="247808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--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화씨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!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4221163"/>
            <a:ext cx="8675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 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만약 본문이 그 자체로 설명하지 않는다면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당신은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저자가 사람들이 이해할 거라고 가정했다고 생각해야 한다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(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예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물로 거듭남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요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3:5).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청중들이 설명을 필요로 한다면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설명하라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8313" y="6173788"/>
            <a:ext cx="86756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C. 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귀납적인 도입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/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질문은 대답이 필요하다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7" grpId="0" build="p"/>
      <p:bldP spid="168969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ko-KR" altLang="en-US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오늘 얼어붙을 것 같아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.</a:t>
            </a:r>
            <a:r>
              <a:rPr lang="en-US" altLang="ko-KR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II.	 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그것을 증명하라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청중들은 그것을 믿을까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에 답하라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“BBC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에서 시베리아에 대해서 말했다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.”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38</a:t>
            </a:r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I.	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그것을 설명하라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무엇을 설명해야 하는가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에 답하시오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endParaRPr lang="en-US" altLang="ko-KR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30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도는 될 것 같은데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860032" y="247808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ko-KR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화씨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4825" y="4653136"/>
            <a:ext cx="8675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A. 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청중들이 이미 받아들인 것을 증명하지 말라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  <a:endParaRPr lang="en-US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4825" y="5157192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B. 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성경의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그리고 현재의 청중들이 필요로 한다면 그것을 증명하라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4825" y="6021288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C. 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성경의 청중들이 그것을 원하지 않았더라도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현재의 청중들이 원한다면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그것을 증명하라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1800" y="765175"/>
            <a:ext cx="8677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D. 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증명이 요구된다면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다음의 세 문제 중 하나이다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: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130492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1.	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그는 연결고리를 </a:t>
            </a:r>
            <a:r>
              <a:rPr lang="ko-KR" altLang="en-US" sz="2800" u="sng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보지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않는다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12888" y="182721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아기들을 위해서 할아버지에게 잘 하시오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!”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12888" y="2349500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골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장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ko-KR" altLang="en-US" sz="2800" spc="-15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하나님을 아는 것은 인내를 줄 것이다</a:t>
            </a:r>
            <a:r>
              <a:rPr lang="en-US" altLang="ko-KR" sz="2800" spc="-15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800" spc="-15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2852738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2.	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그는 연결고리를 </a:t>
            </a:r>
            <a:r>
              <a:rPr lang="ko-KR" altLang="en-US" sz="2800" u="sng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믿지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않는다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12888" y="3375025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ko-KR" altLang="en-US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엡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6:1-3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부모를 공경함으로 인한 오래 삶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12888" y="389731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고전 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7:10–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이혼없이 재혼은 없다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65188" y="4365625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3.	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다른 어떤 것은 그에게 </a:t>
            </a:r>
            <a:r>
              <a:rPr lang="ko-KR" altLang="en-US" sz="2800" u="sng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더 중요하다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12888" y="488791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용납은 </a:t>
            </a:r>
            <a:r>
              <a:rPr lang="ko-KR" altLang="en-US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순수함보다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중요하다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12888" y="5408613"/>
            <a:ext cx="7596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직업을 갖는 것은 </a:t>
            </a:r>
            <a:r>
              <a:rPr lang="ko-KR" altLang="en-US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정직함보다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중요하다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II.	 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그것을 증명하라</a:t>
            </a:r>
            <a:r>
              <a:rPr lang="en-US" altLang="ko-KR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계속해서</a:t>
            </a:r>
            <a:r>
              <a:rPr lang="en-US" altLang="ko-KR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3200" dirty="0">
              <a:solidFill>
                <a:srgbClr val="FFFF00"/>
              </a:solidFill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99060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ko-KR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ko-KR" altLang="en-US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오늘 얼어붙을 것 같아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.</a:t>
            </a:r>
            <a:r>
              <a:rPr lang="en-US" altLang="ko-KR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”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	 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그것을 증명하라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청중들은 그것을 믿을까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에 답하라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“BBC</a:t>
            </a:r>
            <a:r>
              <a:rPr lang="ko-KR" alt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에서 시베리아에 대해서 말했다</a:t>
            </a:r>
            <a:r>
              <a:rPr lang="en-US" altLang="ko-KR" sz="2800" dirty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.”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4800600"/>
            <a:ext cx="906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III. 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그것을 적용하라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그래서 무엇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실생활에서 그건 어디에 나타나야 해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라는 질문에 답하라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시베리아를 여행한다면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두꺼운 외투를 가져가라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7050" cy="46196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/>
              <a:t>39</a:t>
            </a:r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	</a:t>
            </a:r>
            <a:r>
              <a:rPr lang="ko-KR" alt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그것을 설명하라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무엇을 설명해야 하는가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에 답하시오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.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endParaRPr lang="en-US" altLang="ko-KR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오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30</a:t>
            </a:r>
            <a:r>
              <a:rPr lang="ko-KR" alt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도는 될 것 같은데</a:t>
            </a:r>
            <a:r>
              <a:rPr lang="en-US" altLang="ko-KR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860032" y="247808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ko-KR" alt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화씨</a:t>
            </a:r>
            <a:r>
              <a:rPr lang="en-US" altLang="ko-K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469900" cy="4000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2511425"/>
            <a:ext cx="8351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	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지식만으로는 우리를 교만하게 한다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고전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8:1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상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3068638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	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사랑을 더한 지식이 우리를 돕는다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고전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8:1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하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III. 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그것을 적용하라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(</a:t>
            </a:r>
            <a:r>
              <a:rPr lang="ko-KR" alt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계속해서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…)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" charset="0"/>
              <a:cs typeface="ＭＳ Ｐゴシック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8313" y="836613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A. 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성경 저자는 자신의 생각이나 진술을 </a:t>
            </a:r>
            <a:r>
              <a:rPr lang="ko-KR" altLang="en-US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적용할 것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이다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sz="2000" b="1" dirty="0">
              <a:effectLst>
                <a:outerShdw blurRad="50800" dist="381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68313" y="139541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B. 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만약 그가 적용하지 않는다면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ko-KR" altLang="en-US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당신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은 그렇게 해야 한다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68313" y="1952625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C. 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우리의 설교 목적은 지식이 아니라 </a:t>
            </a:r>
            <a:r>
              <a:rPr lang="ko-KR" altLang="en-US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행동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이다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65188" y="4130675"/>
            <a:ext cx="8351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	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유효한 </a:t>
            </a:r>
            <a:r>
              <a:rPr lang="ko-KR" altLang="en-US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원칙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은 무엇인가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(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해석학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65188" y="4689475"/>
            <a:ext cx="82438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	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구체적이고 확산되는 </a:t>
            </a:r>
            <a:r>
              <a:rPr lang="ko-KR" altLang="en-US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적용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은 무엇인가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사례들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357346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D. 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적절한 적용은 </a:t>
            </a:r>
            <a:r>
              <a:rPr lang="ko-KR" altLang="en-US" b="1" u="sng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두 가지 요소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를 가지고 있다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6513" y="5589588"/>
            <a:ext cx="3960813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아비들아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자녀들을 노엽게 하지 말라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.”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43438" y="5589588"/>
            <a:ext cx="4537075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어미들아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</a:t>
            </a:r>
            <a:r>
              <a:rPr lang="ko-KR" alt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남편을 도와서 자녀들을 노엽게 하지 않게 하라</a:t>
            </a:r>
            <a:r>
              <a:rPr lang="en-US" altLang="ko-K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.”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2186083">
            <a:off x="1682703" y="4886766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17153189">
            <a:off x="4530697" y="4570024"/>
            <a:ext cx="368300" cy="1632237"/>
          </a:xfrm>
          <a:prstGeom prst="downArrow">
            <a:avLst>
              <a:gd name="adj1" fmla="val 45761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ChangeArrowheads="1"/>
          </p:cNvSpPr>
          <p:nvPr/>
        </p:nvSpPr>
        <p:spPr bwMode="auto">
          <a:xfrm>
            <a:off x="0" y="2132856"/>
            <a:ext cx="9144000" cy="44595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b="1" dirty="0">
                <a:solidFill>
                  <a:srgbClr val="FFFFFF"/>
                </a:solidFill>
                <a:cs typeface="Arial"/>
              </a:rPr>
              <a:t>적용의 두 부분</a:t>
            </a:r>
            <a:endParaRPr lang="en-US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8512397" y="95250"/>
            <a:ext cx="52409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125958" name="Text Box 19"/>
          <p:cNvSpPr txBox="1">
            <a:spLocks noChangeArrowheads="1"/>
          </p:cNvSpPr>
          <p:nvPr/>
        </p:nvSpPr>
        <p:spPr bwMode="auto">
          <a:xfrm>
            <a:off x="76200" y="5181600"/>
            <a:ext cx="14478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b="1" dirty="0"/>
              <a:t>성경 상황</a:t>
            </a:r>
            <a:endParaRPr lang="en-US" sz="2000" b="1" dirty="0"/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7239000" y="5175250"/>
            <a:ext cx="19050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ko-KR" sz="2000" b="1" dirty="0"/>
              <a:t>21</a:t>
            </a:r>
            <a:r>
              <a:rPr lang="ko-KR" altLang="en-US" sz="2000" b="1" dirty="0"/>
              <a:t>세기 상황</a:t>
            </a:r>
            <a:endParaRPr lang="en-US" sz="2000" b="1" dirty="0"/>
          </a:p>
        </p:txBody>
      </p:sp>
      <p:sp>
        <p:nvSpPr>
          <p:cNvPr id="125960" name="Text Box 19"/>
          <p:cNvSpPr txBox="1">
            <a:spLocks noChangeArrowheads="1"/>
          </p:cNvSpPr>
          <p:nvPr/>
        </p:nvSpPr>
        <p:spPr bwMode="auto">
          <a:xfrm>
            <a:off x="3581400" y="5175250"/>
            <a:ext cx="1447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dirty="0"/>
              <a:t>사례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ko-KR" altLang="en-US" sz="2000" dirty="0"/>
              <a:t>구체적</a:t>
            </a:r>
            <a:r>
              <a:rPr lang="en-US" sz="2000" dirty="0"/>
              <a:t>)</a:t>
            </a:r>
          </a:p>
        </p:txBody>
      </p: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1462088" y="4168775"/>
            <a:ext cx="1447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dirty="0"/>
              <a:t>실제 삶의 예</a:t>
            </a:r>
            <a:endParaRPr lang="en-US" sz="2000" dirty="0"/>
          </a:p>
        </p:txBody>
      </p:sp>
      <p:sp>
        <p:nvSpPr>
          <p:cNvPr id="125962" name="Text Box 20"/>
          <p:cNvSpPr txBox="1">
            <a:spLocks noChangeArrowheads="1"/>
          </p:cNvSpPr>
          <p:nvPr/>
        </p:nvSpPr>
        <p:spPr bwMode="auto">
          <a:xfrm>
            <a:off x="5486400" y="4168775"/>
            <a:ext cx="19050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dirty="0" err="1"/>
              <a:t>교구원의</a:t>
            </a:r>
            <a:r>
              <a:rPr lang="ko-KR" altLang="en-US" sz="2000" dirty="0"/>
              <a:t> 실제 삶</a:t>
            </a:r>
            <a:endParaRPr lang="en-US" sz="2000" dirty="0"/>
          </a:p>
        </p:txBody>
      </p:sp>
      <p:sp>
        <p:nvSpPr>
          <p:cNvPr id="125963" name="Text Box 19"/>
          <p:cNvSpPr txBox="1">
            <a:spLocks noChangeArrowheads="1"/>
          </p:cNvSpPr>
          <p:nvPr/>
        </p:nvSpPr>
        <p:spPr bwMode="auto">
          <a:xfrm>
            <a:off x="3352800" y="2286000"/>
            <a:ext cx="19050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b="1" dirty="0"/>
              <a:t>원칙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ko-KR" altLang="en-US" sz="2000" b="1" dirty="0"/>
              <a:t>추상적</a:t>
            </a:r>
            <a:r>
              <a:rPr lang="en-US" sz="2000" b="1" dirty="0"/>
              <a:t>)</a:t>
            </a:r>
          </a:p>
        </p:txBody>
      </p:sp>
      <p:sp>
        <p:nvSpPr>
          <p:cNvPr id="125964" name="TextBox 12"/>
          <p:cNvSpPr txBox="1">
            <a:spLocks noChangeArrowheads="1"/>
          </p:cNvSpPr>
          <p:nvPr/>
        </p:nvSpPr>
        <p:spPr bwMode="auto">
          <a:xfrm>
            <a:off x="7896314" y="4013200"/>
            <a:ext cx="441146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dirty="0"/>
              <a:t>몸</a:t>
            </a:r>
            <a:endParaRPr lang="en-US" altLang="ko-KR" sz="2000" dirty="0"/>
          </a:p>
          <a:p>
            <a:pPr algn="ctr"/>
            <a:r>
              <a:rPr lang="en-US" altLang="ko-KR" sz="2000" dirty="0"/>
              <a:t>&amp;</a:t>
            </a:r>
          </a:p>
          <a:p>
            <a:pPr algn="ctr"/>
            <a:r>
              <a:rPr lang="ko-KR" altLang="en-US" sz="2000" dirty="0"/>
              <a:t>피</a:t>
            </a:r>
            <a:endParaRPr lang="en-US" sz="2000" dirty="0"/>
          </a:p>
        </p:txBody>
      </p:sp>
      <p:sp>
        <p:nvSpPr>
          <p:cNvPr id="125965" name="TextBox 13"/>
          <p:cNvSpPr txBox="1">
            <a:spLocks noChangeArrowheads="1"/>
          </p:cNvSpPr>
          <p:nvPr/>
        </p:nvSpPr>
        <p:spPr bwMode="auto">
          <a:xfrm>
            <a:off x="581114" y="4013200"/>
            <a:ext cx="441146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dirty="0"/>
              <a:t>몸</a:t>
            </a:r>
            <a:endParaRPr lang="en-US" altLang="ko-KR" sz="2000" dirty="0"/>
          </a:p>
          <a:p>
            <a:pPr algn="ctr"/>
            <a:r>
              <a:rPr lang="en-US" altLang="ko-KR" sz="2000" dirty="0"/>
              <a:t>&amp;</a:t>
            </a:r>
          </a:p>
          <a:p>
            <a:pPr algn="ctr"/>
            <a:r>
              <a:rPr lang="ko-KR" altLang="en-US" sz="2000" dirty="0"/>
              <a:t>피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685800" y="9144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= </a:t>
            </a:r>
            <a:r>
              <a:rPr lang="ko-KR" alt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원칙</a:t>
            </a:r>
            <a:r>
              <a:rPr 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 + </a:t>
            </a:r>
            <a:r>
              <a:rPr lang="ko-KR" alt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사례</a:t>
            </a:r>
            <a:endParaRPr lang="en-US" sz="3200" b="1" kern="0" dirty="0">
              <a:solidFill>
                <a:srgbClr val="FFFFFF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323975" y="4876800"/>
            <a:ext cx="172402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b="1" i="1" dirty="0">
                <a:solidFill>
                  <a:srgbClr val="FF0000"/>
                </a:solidFill>
              </a:rPr>
              <a:t>곡식의 가장자리를 베지 말라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6400" y="4876800"/>
            <a:ext cx="19050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b="1" i="1" dirty="0">
                <a:solidFill>
                  <a:srgbClr val="FF0000"/>
                </a:solidFill>
              </a:rPr>
              <a:t>집안 일을 위해 거지를 고용하라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3288" y="3025775"/>
            <a:ext cx="172402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000" b="1" i="1" dirty="0">
                <a:solidFill>
                  <a:srgbClr val="FF0000"/>
                </a:solidFill>
              </a:rPr>
              <a:t>가난한 자에게 일을 주라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ko-KR" altLang="en-US" sz="2800" dirty="0">
                <a:latin typeface="Arial" charset="0"/>
                <a:cs typeface="Arial" charset="0"/>
              </a:rPr>
              <a:t>강해 설교 준비 과정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 Richard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altLang="ja-JP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강해설교의 준비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</a:t>
            </a:r>
            <a:r>
              <a:rPr lang="ko-KR" alt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ko-KR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기초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0" y="5146675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연구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333546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929313" y="5181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012160" y="4419600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구조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438400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강해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5070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목적을 위한 다리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422237" y="2336800"/>
            <a:ext cx="439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마음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골격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몸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70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1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2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3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4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75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84363"/>
            <a:ext cx="79829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선택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0996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본문 분석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595313" y="4443413"/>
            <a:ext cx="124873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60781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해석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1281113" y="2690813"/>
            <a:ext cx="170559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발전을 위한 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세 가지 질문들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2595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청중의 요구에 대한 반응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45873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아이디어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7339013" y="4191000"/>
            <a:ext cx="1126911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설교 개요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명확함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도입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결론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7377113" y="5281613"/>
            <a:ext cx="96981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메시지</a:t>
            </a:r>
            <a:b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&amp;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설교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흰색 글씨는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Haddon Robinson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의 책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ko-KR" alt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성경적 설교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노트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105)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에서 </a:t>
            </a:r>
            <a:endParaRPr lang="en-US" altLang="ko-K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채택한 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가지 단계를 보여준다</a:t>
            </a:r>
            <a:r>
              <a:rPr lang="en-US" altLang="ko-K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r>
              <a:rPr lang="ko-KR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444D807F-DFA4-7E46-A55E-ACC5FCCA0C5B}"/>
              </a:ext>
            </a:extLst>
          </p:cNvPr>
          <p:cNvSpPr/>
          <p:nvPr/>
        </p:nvSpPr>
        <p:spPr bwMode="auto">
          <a:xfrm>
            <a:off x="914400" y="2438400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1058">
            <a:extLst>
              <a:ext uri="{FF2B5EF4-FFF2-40B4-BE49-F238E27FC236}">
                <a16:creationId xmlns:a16="http://schemas.microsoft.com/office/drawing/2014/main" id="{9EDEE861-ACB4-A14A-AFE0-CBA1BADC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690813"/>
            <a:ext cx="148918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세 가지 </a:t>
            </a:r>
            <a:endParaRPr lang="en-US" altLang="ko-KR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발전적인 질문들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34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058935"/>
              </p:ext>
            </p:extLst>
          </p:nvPr>
        </p:nvGraphicFramePr>
        <p:xfrm>
          <a:off x="-252536" y="609600"/>
          <a:ext cx="9407649" cy="649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8" name="문서" r:id="rId4" imgW="5829300" imgH="5245100" progId="Word.Document.8">
                  <p:embed/>
                </p:oleObj>
              </mc:Choice>
              <mc:Fallback>
                <p:oleObj name="문서" r:id="rId4" imgW="5829300" imgH="52451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609600"/>
                        <a:ext cx="9407649" cy="6491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ko-KR" altLang="en-US" sz="3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발전적인 질문들의 요약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Text Box 13"/>
          <p:cNvSpPr txBox="1">
            <a:spLocks noChangeArrowheads="1"/>
          </p:cNvSpPr>
          <p:nvPr/>
        </p:nvSpPr>
        <p:spPr bwMode="auto">
          <a:xfrm>
            <a:off x="8591550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latin typeface="Comic Sans MS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ko-KR" alt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설교학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</a:t>
            </a:r>
            <a:r>
              <a:rPr lang="ko-KR" alt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링크는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ko-KR" altLang="en-US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이 프레젠테이션을 무료로 취하십시오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404813"/>
            <a:ext cx="7989888" cy="2027237"/>
          </a:xfrm>
          <a:solidFill>
            <a:srgbClr val="440044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강해 개요가 어렵다고 생각하는가</a:t>
            </a:r>
            <a:r>
              <a:rPr lang="en-US" altLang="ko-KR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?</a:t>
            </a:r>
            <a:endParaRPr lang="en-US" b="1" dirty="0">
              <a:latin typeface="Arial" charset="0"/>
              <a:cs typeface="ＭＳ Ｐゴシック" charset="0"/>
            </a:endParaRPr>
          </a:p>
        </p:txBody>
      </p:sp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0" y="2564904"/>
            <a:ext cx="9144000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chemeClr val="bg1"/>
                </a:solidFill>
              </a:rPr>
              <a:t>“</a:t>
            </a:r>
            <a:r>
              <a:rPr lang="ko-KR" altLang="en-US" sz="4000" b="1" dirty="0">
                <a:solidFill>
                  <a:schemeClr val="bg1"/>
                </a:solidFill>
              </a:rPr>
              <a:t>우리가 쉽게 하는 모든 것들은 한 때 우리가 어렵게 했던 것들이다</a:t>
            </a:r>
            <a:r>
              <a:rPr lang="en-US" sz="4000" b="1" dirty="0">
                <a:solidFill>
                  <a:schemeClr val="bg1"/>
                </a:solidFill>
              </a:rPr>
              <a:t>.”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721" y="4746824"/>
            <a:ext cx="9144000" cy="208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</a:rPr>
              <a:t>—John Best</a:t>
            </a:r>
            <a:r>
              <a:rPr lang="ko-KR" altLang="en-US" sz="2800" b="1" dirty="0">
                <a:solidFill>
                  <a:schemeClr val="bg1"/>
                </a:solidFill>
              </a:rPr>
              <a:t> 박사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ko-KR" altLang="en-US" sz="2800" b="1" dirty="0" err="1">
                <a:solidFill>
                  <a:schemeClr val="bg1"/>
                </a:solidFill>
              </a:rPr>
              <a:t>헬라어</a:t>
            </a:r>
            <a:r>
              <a:rPr lang="ko-KR" altLang="en-US" sz="2800" b="1" dirty="0">
                <a:solidFill>
                  <a:schemeClr val="bg1"/>
                </a:solidFill>
              </a:rPr>
              <a:t> 교수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ko-KR" altLang="en-US" sz="2800" b="1" dirty="0" err="1">
                <a:solidFill>
                  <a:schemeClr val="bg1"/>
                </a:solidFill>
              </a:rPr>
              <a:t>달라스</a:t>
            </a:r>
            <a:r>
              <a:rPr lang="ko-KR" altLang="en-US" sz="2800" b="1" dirty="0">
                <a:solidFill>
                  <a:schemeClr val="bg1"/>
                </a:solidFill>
              </a:rPr>
              <a:t> 신학교</a:t>
            </a:r>
            <a:r>
              <a:rPr lang="en-US" sz="2800" b="1" dirty="0">
                <a:solidFill>
                  <a:schemeClr val="bg1"/>
                </a:solidFill>
              </a:rPr>
              <a:t>, 1983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8243887" cy="1484313"/>
          </a:xfrm>
        </p:spPr>
        <p:txBody>
          <a:bodyPr anchor="t"/>
          <a:lstStyle/>
          <a:p>
            <a:pPr eaLnBrk="1" hangingPunct="1"/>
            <a:r>
              <a:rPr lang="ko-KR" altLang="en-US" b="1" dirty="0" err="1">
                <a:solidFill>
                  <a:schemeClr val="tx1"/>
                </a:solidFill>
                <a:latin typeface="Arial" charset="0"/>
                <a:cs typeface="ＭＳ Ｐゴシック" charset="0"/>
              </a:rPr>
              <a:t>에베소서</a:t>
            </a:r>
            <a:r>
              <a:rPr lang="ko-KR" altLang="en-US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altLang="ko-KR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6</a:t>
            </a:r>
            <a:r>
              <a:rPr lang="ko-KR" altLang="en-US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장 </a:t>
            </a:r>
            <a:r>
              <a:rPr lang="en-US" altLang="ko-KR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4</a:t>
            </a:r>
            <a:r>
              <a:rPr lang="ko-KR" altLang="en-US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절을 가지고 </a:t>
            </a:r>
            <a:r>
              <a:rPr lang="en-US" altLang="ko-KR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1-3</a:t>
            </a:r>
            <a:r>
              <a:rPr lang="ko-KR" altLang="en-US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단계를 진행해 보자</a:t>
            </a:r>
            <a:r>
              <a:rPr lang="en-US" altLang="ko-KR" b="1" dirty="0">
                <a:solidFill>
                  <a:schemeClr val="tx1"/>
                </a:solidFill>
                <a:latin typeface="Arial" charset="0"/>
                <a:cs typeface="ＭＳ Ｐゴシック" charset="0"/>
              </a:rPr>
              <a:t>!</a:t>
            </a:r>
            <a:endParaRPr lang="en-US" b="1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ko-KR" altLang="en-US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에베소서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728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rgbClr val="FFFFFF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FFFFFF"/>
                </a:solidFill>
              </a:rPr>
              <a:t>＂</a:t>
            </a:r>
            <a:r>
              <a:rPr lang="ko-KR" altLang="en-US" sz="3200" b="1" dirty="0">
                <a:solidFill>
                  <a:srgbClr val="FFFFFF"/>
                </a:solidFill>
              </a:rPr>
              <a:t>또 아비들아</a:t>
            </a:r>
            <a:r>
              <a:rPr lang="en-US" altLang="ko-KR" sz="3200" b="1" dirty="0">
                <a:solidFill>
                  <a:srgbClr val="FFFFFF"/>
                </a:solidFill>
              </a:rPr>
              <a:t>,</a:t>
            </a:r>
            <a:r>
              <a:rPr lang="ko-KR" altLang="en-US" sz="3200" b="1" dirty="0">
                <a:solidFill>
                  <a:srgbClr val="FFFFFF"/>
                </a:solidFill>
              </a:rPr>
              <a:t> 너희 자녀를 노엽게 하지 말고 오직 주의 교훈과 훈계로 양육하라</a:t>
            </a:r>
            <a:r>
              <a:rPr lang="en-US" altLang="ko-KR" sz="3200" b="1" dirty="0">
                <a:solidFill>
                  <a:srgbClr val="FFFFFF"/>
                </a:solidFill>
              </a:rPr>
              <a:t>.</a:t>
            </a:r>
            <a:r>
              <a:rPr lang="en-US" sz="3200" b="1" dirty="0">
                <a:solidFill>
                  <a:srgbClr val="FFFFFF"/>
                </a:solidFill>
              </a:rPr>
              <a:t>"</a:t>
            </a:r>
            <a:r>
              <a:rPr lang="en-US" sz="2800" b="1" dirty="0">
                <a:solidFill>
                  <a:srgbClr val="FFFFFF"/>
                </a:solidFill>
              </a:rPr>
              <a:t> (</a:t>
            </a:r>
            <a:r>
              <a:rPr lang="ko-KR" altLang="en-US" sz="2800" b="1" dirty="0" err="1">
                <a:solidFill>
                  <a:srgbClr val="FFFFFF"/>
                </a:solidFill>
              </a:rPr>
              <a:t>개역개정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 </a:t>
            </a:r>
            <a:r>
              <a:rPr lang="ko-KR" altLang="en-US" sz="4000" b="1" dirty="0" err="1">
                <a:solidFill>
                  <a:schemeClr val="bg1"/>
                </a:solidFill>
                <a:latin typeface="Arial" charset="0"/>
                <a:cs typeface="ＭＳ Ｐゴシック" charset="0"/>
              </a:rPr>
              <a:t>에베소서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연구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u="sng" dirty="0">
                <a:solidFill>
                  <a:srgbClr val="FFFF00"/>
                </a:solidFill>
              </a:rPr>
              <a:t>상황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ko-KR" altLang="en-US" sz="2800" b="1" dirty="0">
                <a:solidFill>
                  <a:srgbClr val="FFFF00"/>
                </a:solidFill>
              </a:rPr>
              <a:t>이 본문 바로 직전에 바울은 무엇을 </a:t>
            </a:r>
            <a:r>
              <a:rPr lang="ko-KR" altLang="en-US" sz="2800" b="1" dirty="0" err="1">
                <a:solidFill>
                  <a:srgbClr val="FFFF00"/>
                </a:solidFill>
              </a:rPr>
              <a:t>기록했나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ko-KR" altLang="en-US" sz="2800" b="1" dirty="0">
                <a:solidFill>
                  <a:srgbClr val="FFFFFF"/>
                </a:solidFill>
              </a:rPr>
              <a:t>자녀들은 부모에게 복종해야 한다</a:t>
            </a:r>
            <a:r>
              <a:rPr lang="en-US" sz="2800" b="1" dirty="0">
                <a:solidFill>
                  <a:srgbClr val="FFFFFF"/>
                </a:solidFill>
              </a:rPr>
              <a:t>(6:1-3).</a:t>
            </a: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ko-KR" altLang="en-US" sz="2800" b="1" dirty="0">
                <a:solidFill>
                  <a:srgbClr val="FFFFFF"/>
                </a:solidFill>
              </a:rPr>
              <a:t>성도들은 서로 복종해야 한다</a:t>
            </a:r>
            <a:r>
              <a:rPr lang="en-US" sz="2800" b="1" dirty="0">
                <a:solidFill>
                  <a:srgbClr val="FFFFFF"/>
                </a:solidFill>
              </a:rPr>
              <a:t>(5:21–6:9).</a:t>
            </a:r>
          </a:p>
          <a:p>
            <a:pPr lvl="2"/>
            <a:endParaRPr lang="en-US" sz="2800" b="1" dirty="0">
              <a:solidFill>
                <a:srgbClr val="FFFFFF"/>
              </a:solidFill>
            </a:endParaRPr>
          </a:p>
          <a:p>
            <a:r>
              <a:rPr lang="ko-KR" altLang="en-US" sz="2800" b="1" u="sng" dirty="0">
                <a:solidFill>
                  <a:srgbClr val="FFFF00"/>
                </a:solidFill>
              </a:rPr>
              <a:t>목적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ko-KR" altLang="en-US" sz="2800" b="1" dirty="0">
                <a:solidFill>
                  <a:srgbClr val="FFFF00"/>
                </a:solidFill>
              </a:rPr>
              <a:t>왜 이 구절이 성경에 </a:t>
            </a:r>
            <a:r>
              <a:rPr lang="ko-KR" altLang="en-US" sz="2800" b="1" dirty="0" err="1">
                <a:solidFill>
                  <a:srgbClr val="FFFF00"/>
                </a:solidFill>
              </a:rPr>
              <a:t>기록되었나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ko-KR" altLang="en-US" sz="2800" b="1" dirty="0">
                <a:solidFill>
                  <a:srgbClr val="FFFFFF"/>
                </a:solidFill>
              </a:rPr>
              <a:t>부모들은 그들의 아이들을 키우는 법을 알아야 한다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</a:endParaRP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ko-KR" altLang="en-US" sz="2800" b="1" dirty="0">
                <a:solidFill>
                  <a:srgbClr val="FFFFFF"/>
                </a:solidFill>
              </a:rPr>
              <a:t>아비들은 그들의 아이들에 대해서 엄격한 편이다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  <a:p>
            <a:pPr lvl="2"/>
            <a:endParaRPr lang="en-US" b="1" dirty="0">
              <a:solidFill>
                <a:srgbClr val="FFFFFF"/>
              </a:solidFill>
            </a:endParaRPr>
          </a:p>
          <a:p>
            <a:r>
              <a:rPr lang="ko-KR" altLang="en-US" sz="2800" b="1" u="sng" dirty="0">
                <a:solidFill>
                  <a:srgbClr val="FFFF00"/>
                </a:solidFill>
              </a:rPr>
              <a:t>배경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r>
              <a:rPr lang="ko-KR" altLang="en-US" sz="2800" b="1" dirty="0">
                <a:solidFill>
                  <a:srgbClr val="FFFF00"/>
                </a:solidFill>
              </a:rPr>
              <a:t>어떤 역사적 상황이 이 구절을 이해하는 데에 도움이 되는가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en-US" b="1" dirty="0">
              <a:solidFill>
                <a:srgbClr val="FFFF00"/>
              </a:solidFill>
            </a:endParaRPr>
          </a:p>
          <a:p>
            <a:pPr lvl="2"/>
            <a:r>
              <a:rPr lang="en-US" sz="2800" b="1" dirty="0">
                <a:solidFill>
                  <a:srgbClr val="FFFFFF"/>
                </a:solidFill>
              </a:rPr>
              <a:t>• </a:t>
            </a:r>
            <a:r>
              <a:rPr lang="en-US" altLang="ko-KR" sz="2800" b="1" dirty="0">
                <a:solidFill>
                  <a:srgbClr val="FFFFFF"/>
                </a:solidFill>
              </a:rPr>
              <a:t>1</a:t>
            </a:r>
            <a:r>
              <a:rPr lang="ko-KR" altLang="en-US" sz="2800" b="1" dirty="0">
                <a:solidFill>
                  <a:srgbClr val="FFFFFF"/>
                </a:solidFill>
              </a:rPr>
              <a:t>세기 그리스 사회는 아들을 선호했다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9331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 </a:t>
            </a:r>
            <a:r>
              <a:rPr lang="ko-KR" altLang="en-US" sz="4000" b="1" dirty="0" err="1">
                <a:solidFill>
                  <a:schemeClr val="bg1"/>
                </a:solidFill>
                <a:latin typeface="Arial" charset="0"/>
                <a:cs typeface="ＭＳ Ｐゴシック" charset="0"/>
              </a:rPr>
              <a:t>에베소서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연구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ko-KR" altLang="en-US" sz="2800" b="1" u="sng" dirty="0">
                <a:solidFill>
                  <a:srgbClr val="FFFFFF"/>
                </a:solidFill>
              </a:rPr>
              <a:t>질문들</a:t>
            </a:r>
            <a:endParaRPr lang="en-US" sz="2800" b="1" u="sng" dirty="0">
              <a:solidFill>
                <a:srgbClr val="FFFFFF"/>
              </a:solidFill>
            </a:endParaRPr>
          </a:p>
          <a:p>
            <a:pPr algn="ctr"/>
            <a:endParaRPr lang="en-US" sz="1400" b="1" u="sng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바울은 이 구절을 누구에게 썼는가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이 구절은 왜 아비들에게 말하는가</a:t>
            </a:r>
            <a:r>
              <a:rPr lang="en-US" sz="2800" b="1" dirty="0">
                <a:solidFill>
                  <a:srgbClr val="FFFFFF"/>
                </a:solidFill>
              </a:rPr>
              <a:t>? 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ko-KR" altLang="en-US" sz="2800" b="1" dirty="0">
                <a:solidFill>
                  <a:srgbClr val="FFFFFF"/>
                </a:solidFill>
              </a:rPr>
              <a:t>어미들도 자식을 기르지 않는가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우리는 자녀들을 어떻게 대하는가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자녀들을 노엽게 한다는 것의 의미는 무엇인가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여기에서 의미가 있는 훈계는 어떤 것인가</a:t>
            </a:r>
            <a:r>
              <a:rPr lang="en-US" sz="2800" b="1" dirty="0">
                <a:solidFill>
                  <a:srgbClr val="FFFFFF"/>
                </a:solidFill>
              </a:rPr>
              <a:t>?  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훈계는 교육과 어떻게 다른가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주의 교훈으로 하는 것의 의미는 무엇인가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ko-KR" altLang="en-US" sz="2800" b="1" dirty="0">
                <a:solidFill>
                  <a:srgbClr val="FFFFFF"/>
                </a:solidFill>
              </a:rPr>
              <a:t>얼마나 오래 아비들은 이렇게 해야 하는가</a:t>
            </a:r>
            <a:r>
              <a:rPr lang="en-US" sz="2800" b="1" dirty="0">
                <a:solidFill>
                  <a:srgbClr val="FFFFFF"/>
                </a:solidFill>
              </a:rPr>
              <a:t>?  </a:t>
            </a:r>
            <a:r>
              <a:rPr lang="ko-KR" altLang="en-US" sz="2800" b="1" dirty="0">
                <a:solidFill>
                  <a:srgbClr val="FFFFFF"/>
                </a:solidFill>
              </a:rPr>
              <a:t>여기의 </a:t>
            </a:r>
            <a:r>
              <a:rPr lang="en-US" altLang="ko-KR" sz="2800" b="1" dirty="0">
                <a:solidFill>
                  <a:srgbClr val="FFFFFF"/>
                </a:solidFill>
              </a:rPr>
              <a:t>“</a:t>
            </a:r>
            <a:r>
              <a:rPr lang="ko-KR" altLang="en-US" sz="2800" b="1" dirty="0">
                <a:solidFill>
                  <a:srgbClr val="FFFFFF"/>
                </a:solidFill>
              </a:rPr>
              <a:t>아비들</a:t>
            </a:r>
            <a:r>
              <a:rPr lang="en-US" altLang="ko-KR" sz="2800" b="1" dirty="0">
                <a:solidFill>
                  <a:srgbClr val="FFFFFF"/>
                </a:solidFill>
              </a:rPr>
              <a:t>”</a:t>
            </a:r>
            <a:r>
              <a:rPr lang="ko-KR" altLang="en-US" sz="2800" b="1" dirty="0">
                <a:solidFill>
                  <a:srgbClr val="FFFFFF"/>
                </a:solidFill>
              </a:rPr>
              <a:t>에 대한 </a:t>
            </a:r>
            <a:r>
              <a:rPr lang="ko-KR" altLang="en-US" sz="2800" b="1" dirty="0" err="1">
                <a:solidFill>
                  <a:srgbClr val="FFFFFF"/>
                </a:solidFill>
              </a:rPr>
              <a:t>헬라어는</a:t>
            </a:r>
            <a:r>
              <a:rPr lang="ko-KR" altLang="en-US" sz="2800" b="1" dirty="0">
                <a:solidFill>
                  <a:srgbClr val="FFFFFF"/>
                </a:solidFill>
              </a:rPr>
              <a:t> 얼마나 오래 순종해야 하는지를 이해하는 데에 도움이 되는가</a:t>
            </a:r>
            <a:r>
              <a:rPr lang="en-US" sz="2800" b="1" dirty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1379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80772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2. 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구조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강해 개요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pic>
        <p:nvPicPr>
          <p:cNvPr id="103426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I.	</a:t>
            </a:r>
            <a:r>
              <a:rPr lang="ko-KR" altLang="en-US" sz="2800" b="1" u="sng" dirty="0">
                <a:solidFill>
                  <a:srgbClr val="FFFF00"/>
                </a:solidFill>
              </a:rPr>
              <a:t>부정적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rgbClr val="FFFF00"/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그들을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노엽게 하지 않는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상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II.	</a:t>
            </a:r>
            <a:r>
              <a:rPr lang="ko-KR" altLang="en-US" sz="2800" b="1" u="sng" dirty="0">
                <a:solidFill>
                  <a:srgbClr val="FFFF00"/>
                </a:solidFill>
              </a:rPr>
              <a:t>긍정적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rgbClr val="FFFF00"/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하나님의 방법으로 그들을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지도하는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중하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Arial" charset="0"/>
              <a:buAutoNum type="alphaUcPeriod"/>
            </a:pPr>
            <a:r>
              <a:rPr lang="ko-KR" altLang="en-US" sz="2800" b="1" dirty="0">
                <a:solidFill>
                  <a:schemeClr val="bg1"/>
                </a:solidFill>
              </a:rPr>
              <a:t>에베소의 아비들은 자녀들을 </a:t>
            </a:r>
            <a:r>
              <a:rPr lang="ko-KR" altLang="en-US" sz="2800" b="1" u="sng" dirty="0">
                <a:solidFill>
                  <a:schemeClr val="accent3">
                    <a:lumMod val="65000"/>
                  </a:schemeClr>
                </a:solidFill>
              </a:rPr>
              <a:t>훈육</a:t>
            </a:r>
            <a:r>
              <a:rPr lang="ko-KR" altLang="en-US" sz="2800" b="1" dirty="0">
                <a:solidFill>
                  <a:schemeClr val="bg1"/>
                </a:solidFill>
              </a:rPr>
              <a:t>해야 한다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중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Arial" charset="0"/>
              <a:buAutoNum type="alphaUcPeriod"/>
            </a:pPr>
            <a:r>
              <a:rPr lang="ko-KR" altLang="en-US" sz="2800" b="1" dirty="0">
                <a:solidFill>
                  <a:schemeClr val="bg1"/>
                </a:solidFill>
              </a:rPr>
              <a:t>에베소의 아비들은 하나님의 방식으로 자녀들을 </a:t>
            </a:r>
            <a:r>
              <a:rPr lang="ko-KR" altLang="en-US" sz="2800" b="1" u="sng" dirty="0" err="1">
                <a:solidFill>
                  <a:schemeClr val="accent3">
                    <a:lumMod val="65000"/>
                  </a:schemeClr>
                </a:solidFill>
              </a:rPr>
              <a:t>교훈</a:t>
            </a:r>
            <a:r>
              <a:rPr lang="ko-KR" altLang="en-US" sz="2800" b="1" dirty="0" err="1">
                <a:solidFill>
                  <a:schemeClr val="bg1"/>
                </a:solidFill>
              </a:rPr>
              <a:t>해야</a:t>
            </a:r>
            <a:r>
              <a:rPr lang="ko-KR" altLang="en-US" sz="2800" b="1" dirty="0">
                <a:solidFill>
                  <a:schemeClr val="bg1"/>
                </a:solidFill>
              </a:rPr>
              <a:t> 한다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하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69342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3. CPT (</a:t>
            </a:r>
            <a:r>
              <a:rPr lang="ko-KR" alt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강해 아이디어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pic>
        <p:nvPicPr>
          <p:cNvPr id="10547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 txBox="1">
            <a:spLocks noChangeArrowheads="1"/>
          </p:cNvSpPr>
          <p:nvPr/>
        </p:nvSpPr>
        <p:spPr bwMode="auto">
          <a:xfrm>
            <a:off x="1600200" y="2667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UcPeriod"/>
            </a:pPr>
            <a:r>
              <a:rPr lang="ko-KR" altLang="en-US" sz="2800" b="1" u="sng" dirty="0">
                <a:solidFill>
                  <a:schemeClr val="bg1"/>
                </a:solidFill>
              </a:rPr>
              <a:t>부정적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그들을 </a:t>
            </a:r>
            <a:r>
              <a:rPr lang="ko-KR" altLang="en-US" sz="2800" b="1" dirty="0">
                <a:solidFill>
                  <a:srgbClr val="73FDD6"/>
                </a:solidFill>
              </a:rPr>
              <a:t>노엽게 하지 않는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상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</a:p>
          <a:p>
            <a:pPr>
              <a:buFontTx/>
              <a:buAutoNum type="romanUcPeriod"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FontTx/>
              <a:buAutoNum type="romanUcPeriod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II.	</a:t>
            </a:r>
            <a:r>
              <a:rPr lang="ko-KR" altLang="en-US" sz="2800" b="1" u="sng" dirty="0">
                <a:solidFill>
                  <a:schemeClr val="bg1"/>
                </a:solidFill>
              </a:rPr>
              <a:t>긍정적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하나님의 방법으로 그들을 </a:t>
            </a:r>
            <a:r>
              <a:rPr lang="ko-KR" altLang="en-US" sz="2800" b="1" dirty="0">
                <a:solidFill>
                  <a:srgbClr val="FFFF00"/>
                </a:solidFill>
              </a:rPr>
              <a:t>지도하는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sz="2800" b="1" dirty="0">
                <a:solidFill>
                  <a:schemeClr val="bg1"/>
                </a:solidFill>
              </a:rPr>
              <a:t>(4</a:t>
            </a:r>
            <a:r>
              <a:rPr lang="ko-KR" altLang="en-US" sz="2800" b="1" dirty="0">
                <a:solidFill>
                  <a:schemeClr val="bg1"/>
                </a:solidFill>
              </a:rPr>
              <a:t>절 중하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11430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ko-KR" altLang="en-US" sz="2800" b="1" u="sng" dirty="0">
                <a:solidFill>
                  <a:schemeClr val="bg1"/>
                </a:solidFill>
              </a:rPr>
              <a:t>강해 아이디어</a:t>
            </a:r>
            <a:r>
              <a:rPr lang="en-US" sz="2800" b="1" u="sng" dirty="0">
                <a:solidFill>
                  <a:schemeClr val="bg1"/>
                </a:solidFill>
              </a:rPr>
              <a:t>: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</a:rPr>
              <a:t>에베소의 아비들이 자녀들을 길러야 하는 </a:t>
            </a:r>
            <a:r>
              <a:rPr lang="ko-KR" altLang="en-US" sz="2800" b="1" dirty="0">
                <a:solidFill>
                  <a:schemeClr val="accent3">
                    <a:lumMod val="65000"/>
                  </a:schemeClr>
                </a:solidFill>
              </a:rPr>
              <a:t>방식</a:t>
            </a:r>
            <a:r>
              <a:rPr lang="ko-KR" altLang="en-US" sz="2800" b="1" dirty="0">
                <a:solidFill>
                  <a:schemeClr val="bg1"/>
                </a:solidFill>
              </a:rPr>
              <a:t>은 그들을 </a:t>
            </a:r>
            <a:r>
              <a:rPr lang="ko-KR" altLang="en-US" sz="2800" b="1" dirty="0">
                <a:solidFill>
                  <a:srgbClr val="73FDD6"/>
                </a:solidFill>
              </a:rPr>
              <a:t>노엽게 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 아니라 </a:t>
            </a:r>
            <a:r>
              <a:rPr lang="ko-KR" altLang="en-US" sz="2800" b="1" dirty="0">
                <a:solidFill>
                  <a:srgbClr val="FFFF00"/>
                </a:solidFill>
              </a:rPr>
              <a:t>지도하는 것</a:t>
            </a:r>
            <a:r>
              <a:rPr lang="ko-KR" altLang="en-US" sz="2800" b="1" dirty="0">
                <a:solidFill>
                  <a:schemeClr val="bg1"/>
                </a:solidFill>
              </a:rPr>
              <a:t>이었다</a:t>
            </a:r>
            <a:r>
              <a:rPr lang="en-US" altLang="ko-KR" sz="2800" b="1" dirty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4610100" y="3581400"/>
            <a:ext cx="0" cy="1676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H="1" flipV="1">
            <a:off x="3924300" y="2133600"/>
            <a:ext cx="647700" cy="11811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 flipV="1">
            <a:off x="7153275" y="2324100"/>
            <a:ext cx="515069" cy="99060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 flipV="1">
            <a:off x="3837256" y="2667000"/>
            <a:ext cx="410894" cy="3048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5254</TotalTime>
  <Words>1344</Words>
  <Application>Microsoft Macintosh PowerPoint</Application>
  <PresentationFormat>화면 슬라이드 쇼(4:3)</PresentationFormat>
  <Paragraphs>246</Paragraphs>
  <Slides>22</Slides>
  <Notes>22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8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43" baseType="lpstr">
      <vt:lpstr>Bwgrkl</vt:lpstr>
      <vt:lpstr>Arial</vt:lpstr>
      <vt:lpstr>Arial Black</vt:lpstr>
      <vt:lpstr>Book Antiqua</vt:lpstr>
      <vt:lpstr>Comic Sans MS</vt:lpstr>
      <vt:lpstr>Helvetica</vt:lpstr>
      <vt:lpstr>Impact</vt:lpstr>
      <vt:lpstr>Monotype Sorts</vt:lpstr>
      <vt:lpstr>Tahoma</vt:lpstr>
      <vt:lpstr>Times</vt:lpstr>
      <vt:lpstr>Times New Roman</vt:lpstr>
      <vt:lpstr>Wingdings</vt:lpstr>
      <vt:lpstr>Blank Presentation</vt:lpstr>
      <vt:lpstr>Clipboard</vt:lpstr>
      <vt:lpstr>untitled 1</vt:lpstr>
      <vt:lpstr>Slide</vt:lpstr>
      <vt:lpstr>Textured</vt:lpstr>
      <vt:lpstr>Default Design</vt:lpstr>
      <vt:lpstr>Circle Strokes</vt:lpstr>
      <vt:lpstr>1_Default Design</vt:lpstr>
      <vt:lpstr>Microsoft Word 97 - 2004 문서</vt:lpstr>
      <vt:lpstr>세 가지의 발전적인 질문들</vt:lpstr>
      <vt:lpstr>강해 설교 준비 과정</vt:lpstr>
      <vt:lpstr>강해 개요가 어렵다고 생각하는가?</vt:lpstr>
      <vt:lpstr>에베소서 6장 4절을 가지고 1-3단계를 진행해 보자!</vt:lpstr>
      <vt:lpstr>에베소서 6:4</vt:lpstr>
      <vt:lpstr>1.  에베소서 6:4 연구</vt:lpstr>
      <vt:lpstr>1.  에베소서 6:4 연구</vt:lpstr>
      <vt:lpstr>2. 구조 (강해 개요)</vt:lpstr>
      <vt:lpstr>3. CPT (강해 아이디어)</vt:lpstr>
      <vt:lpstr>단계 3</vt:lpstr>
      <vt:lpstr>강해 아이디어를 얻는 법</vt:lpstr>
      <vt:lpstr>강해 설교 준비 과정</vt:lpstr>
      <vt:lpstr>제안…</vt:lpstr>
      <vt:lpstr>“오늘 얼어붙을 것 같아.”</vt:lpstr>
      <vt:lpstr>“오늘 얼어붙을 것 같아.”</vt:lpstr>
      <vt:lpstr>II.  그것을 증명하라(계속해서…)</vt:lpstr>
      <vt:lpstr>“오늘 얼어붙을 것 같아.”</vt:lpstr>
      <vt:lpstr>III. 그것을 적용하라 (계속해서…)</vt:lpstr>
      <vt:lpstr>적용의 두 부분</vt:lpstr>
      <vt:lpstr>발전적인 질문들의 요약</vt:lpstr>
      <vt:lpstr>Black</vt:lpstr>
      <vt:lpstr>설교 (설교학) 링크는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민규 박</cp:lastModifiedBy>
  <cp:revision>107</cp:revision>
  <dcterms:created xsi:type="dcterms:W3CDTF">2005-09-04T10:22:02Z</dcterms:created>
  <dcterms:modified xsi:type="dcterms:W3CDTF">2020-01-25T19:03:07Z</dcterms:modified>
</cp:coreProperties>
</file>