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4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5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6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7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8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2.xml" ContentType="application/vnd.openxmlformats-officedocument.theme+xml"/>
  <Override PartName="/ppt/slideLayouts/slideLayout22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  <p:sldMasterId id="2147483655" r:id="rId4"/>
    <p:sldMasterId id="2147484011" r:id="rId5"/>
    <p:sldMasterId id="2147484013" r:id="rId6"/>
    <p:sldMasterId id="2147484398" r:id="rId7"/>
    <p:sldMasterId id="2147484410" r:id="rId8"/>
    <p:sldMasterId id="2147484557" r:id="rId9"/>
    <p:sldMasterId id="2147485007" r:id="rId10"/>
    <p:sldMasterId id="2147485019" r:id="rId11"/>
    <p:sldMasterId id="2147485031" r:id="rId12"/>
    <p:sldMasterId id="2147485055" r:id="rId13"/>
    <p:sldMasterId id="2147485079" r:id="rId14"/>
    <p:sldMasterId id="2147485091" r:id="rId15"/>
    <p:sldMasterId id="2147485103" r:id="rId16"/>
    <p:sldMasterId id="2147485115" r:id="rId17"/>
    <p:sldMasterId id="2147485127" r:id="rId18"/>
    <p:sldMasterId id="2147485151" r:id="rId19"/>
    <p:sldMasterId id="2147485163" r:id="rId20"/>
    <p:sldMasterId id="2147485199" r:id="rId21"/>
    <p:sldMasterId id="2147486860" r:id="rId22"/>
    <p:sldMasterId id="2147486872" r:id="rId23"/>
  </p:sldMasterIdLst>
  <p:notesMasterIdLst>
    <p:notesMasterId r:id="rId93"/>
  </p:notesMasterIdLst>
  <p:sldIdLst>
    <p:sldId id="270" r:id="rId24"/>
    <p:sldId id="287" r:id="rId25"/>
    <p:sldId id="384" r:id="rId26"/>
    <p:sldId id="283" r:id="rId27"/>
    <p:sldId id="285" r:id="rId28"/>
    <p:sldId id="284" r:id="rId29"/>
    <p:sldId id="288" r:id="rId30"/>
    <p:sldId id="369" r:id="rId31"/>
    <p:sldId id="328" r:id="rId32"/>
    <p:sldId id="326" r:id="rId33"/>
    <p:sldId id="327" r:id="rId34"/>
    <p:sldId id="331" r:id="rId35"/>
    <p:sldId id="332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4" r:id="rId45"/>
    <p:sldId id="343" r:id="rId46"/>
    <p:sldId id="347" r:id="rId47"/>
    <p:sldId id="348" r:id="rId48"/>
    <p:sldId id="349" r:id="rId49"/>
    <p:sldId id="350" r:id="rId50"/>
    <p:sldId id="352" r:id="rId51"/>
    <p:sldId id="353" r:id="rId52"/>
    <p:sldId id="354" r:id="rId53"/>
    <p:sldId id="355" r:id="rId54"/>
    <p:sldId id="356" r:id="rId55"/>
    <p:sldId id="357" r:id="rId56"/>
    <p:sldId id="370" r:id="rId57"/>
    <p:sldId id="377" r:id="rId58"/>
    <p:sldId id="360" r:id="rId59"/>
    <p:sldId id="361" r:id="rId60"/>
    <p:sldId id="362" r:id="rId61"/>
    <p:sldId id="363" r:id="rId62"/>
    <p:sldId id="364" r:id="rId63"/>
    <p:sldId id="371" r:id="rId64"/>
    <p:sldId id="366" r:id="rId65"/>
    <p:sldId id="367" r:id="rId66"/>
    <p:sldId id="368" r:id="rId67"/>
    <p:sldId id="289" r:id="rId68"/>
    <p:sldId id="320" r:id="rId69"/>
    <p:sldId id="321" r:id="rId70"/>
    <p:sldId id="322" r:id="rId71"/>
    <p:sldId id="323" r:id="rId72"/>
    <p:sldId id="268" r:id="rId73"/>
    <p:sldId id="318" r:id="rId74"/>
    <p:sldId id="319" r:id="rId75"/>
    <p:sldId id="385" r:id="rId76"/>
    <p:sldId id="264" r:id="rId77"/>
    <p:sldId id="271" r:id="rId78"/>
    <p:sldId id="266" r:id="rId79"/>
    <p:sldId id="277" r:id="rId80"/>
    <p:sldId id="278" r:id="rId81"/>
    <p:sldId id="258" r:id="rId82"/>
    <p:sldId id="276" r:id="rId83"/>
    <p:sldId id="274" r:id="rId84"/>
    <p:sldId id="312" r:id="rId85"/>
    <p:sldId id="313" r:id="rId86"/>
    <p:sldId id="375" r:id="rId87"/>
    <p:sldId id="379" r:id="rId88"/>
    <p:sldId id="380" r:id="rId89"/>
    <p:sldId id="381" r:id="rId90"/>
    <p:sldId id="382" r:id="rId91"/>
    <p:sldId id="374" r:id="rId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A3C"/>
    <a:srgbClr val="FF0000"/>
    <a:srgbClr val="273500"/>
    <a:srgbClr val="FFCC66"/>
    <a:srgbClr val="FFB7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6"/>
    <p:restoredTop sz="93808" autoAdjust="0"/>
  </p:normalViewPr>
  <p:slideViewPr>
    <p:cSldViewPr>
      <p:cViewPr varScale="1">
        <p:scale>
          <a:sx n="118" d="100"/>
          <a:sy n="118" d="100"/>
        </p:scale>
        <p:origin x="8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12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7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6E294F-28F6-F04E-8C1F-59C59D580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CD2255-0E49-4448-A594-2E29BE648AD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7E27B3-E0A7-6241-ABBA-18D77FF9DAED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HOM 08.13</a:t>
            </a:r>
          </a:p>
          <a:p>
            <a:pPr eaLnBrk="1" hangingPunct="1"/>
            <a:r>
              <a:rPr lang="en-US" dirty="0"/>
              <a:t>HOM 11.25</a:t>
            </a:r>
          </a:p>
          <a:p>
            <a:pPr eaLnBrk="1" hangingPunct="1"/>
            <a:r>
              <a:rPr lang="en-US" dirty="0"/>
              <a:t>HOM 12.18</a:t>
            </a:r>
          </a:p>
          <a:p>
            <a:pPr eaLnBrk="1" hangingPunct="1"/>
            <a:r>
              <a:rPr lang="en-US" dirty="0"/>
              <a:t>HSB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A301B8-0F3F-F049-963A-3305E1FEE1C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Context: The value of one child (1-9), one sheep (10-14), one sinner (15-20), one debtor (21-35). </a:t>
            </a:r>
          </a:p>
          <a:p>
            <a:pPr eaLnBrk="1" hangingPunct="1"/>
            <a:r>
              <a:rPr lang="en-US"/>
              <a:t>15-20 at the heart (advance slide to read)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E49A4-818E-B744-8E7A-35E90FC1871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HOM 08.15; 09.32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HOM 16.12 focuses only on verses 15-17</a:t>
            </a:r>
          </a:p>
          <a:p>
            <a:pPr eaLnBrk="1" hangingPunct="1"/>
            <a:r>
              <a:rPr lang="en-US" dirty="0">
                <a:latin typeface="Times New Roman" charset="0"/>
                <a:ea typeface="MS PGothic" charset="0"/>
                <a:cs typeface="MS PGothic" charset="0"/>
              </a:rPr>
              <a:t>HSB 20.32</a:t>
            </a:r>
          </a:p>
          <a:p>
            <a:pPr eaLnBrk="1" hangingPunct="1"/>
            <a:r>
              <a:rPr lang="en-US" dirty="0">
                <a:latin typeface="Times New Roman" charset="0"/>
                <a:ea typeface="MS PGothic" charset="0"/>
                <a:cs typeface="MS PGothic" charset="0"/>
              </a:rPr>
              <a:t>HSB 25.08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6EBDD-CECB-FA4B-9131-F2316F00CCB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08.16</a:t>
            </a:r>
          </a:p>
          <a:p>
            <a:pPr eaLnBrk="1" hangingPunct="1"/>
            <a:r>
              <a:rPr lang="en-US" dirty="0"/>
              <a:t>11.26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5CEACA-B48C-D14E-A6F1-639A3563FCA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08.17</a:t>
            </a:r>
          </a:p>
          <a:p>
            <a:pPr eaLnBrk="1" hangingPunct="1"/>
            <a:r>
              <a:rPr lang="en-US" dirty="0"/>
              <a:t>11.27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B2767F-DF25-2049-A9A8-A4E1530BC7B1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0C7D5A-EADC-5444-9911-DDD706CDF2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FB8FEE-6C80-B544-A587-43BD25C8FA6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193CF2-6534-F143-A609-8221D2A72A0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202FC9-BCE9-FC43-A665-A3303E0FC0E1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933684-0F3A-FC46-BA1A-04D7DA5D0AF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07.04; 07.13; 8.3; 8.53; 29.01</a:t>
            </a:r>
          </a:p>
        </p:txBody>
      </p:sp>
    </p:spTree>
    <p:extLst>
      <p:ext uri="{BB962C8B-B14F-4D97-AF65-F5344CB8AC3E}">
        <p14:creationId xmlns:p14="http://schemas.microsoft.com/office/powerpoint/2010/main" val="3165778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747D2F-7182-8044-B94D-2814237F393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3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A06294-9445-AC4B-A134-1A2C295B933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C2FC14-B2FD-0E4A-88A3-A3F4E6FC36CD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2ABA95-D0EE-474D-941D-D6095B27F2B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Instead of restoring nets, share about a genuine reconciliation between people.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08.27</a:t>
            </a:r>
            <a:r>
              <a:rPr lang="en-US" baseline="0" dirty="0"/>
              <a:t> adapted in 16.20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294F-28F6-F04E-8C1F-59C59D5801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3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882C8-46F4-354C-86EF-702E4250259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3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3A1F6B-FEB4-494A-9AC5-00156C17A3E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96C93E-D5F7-574D-984F-651C7EC43BA3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Sometimes we can show what to do by also telling first what NOT to do…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08.32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16.14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7E7A7-0809-134B-986B-3762BDFF91C8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08.33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16.15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0F9EC0-6A4F-4647-81B8-6D2470C88D8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294F-28F6-F04E-8C1F-59C59D5801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0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0C7D5A-EADC-5444-9911-DDD706CDF2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28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FD270C-F085-194A-90F7-879CBA2406F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08.36</a:t>
            </a:r>
          </a:p>
          <a:p>
            <a:pPr eaLnBrk="1" hangingPunct="1"/>
            <a:r>
              <a:rPr lang="en-US" dirty="0"/>
              <a:t>11.29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426794-EED2-C944-B2B5-3F05D38008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08.37 but changed to HO SP in:</a:t>
            </a:r>
          </a:p>
          <a:p>
            <a:pPr eaLnBrk="1" hangingPunct="1"/>
            <a:r>
              <a:rPr lang="en-US" dirty="0"/>
              <a:t>11.30</a:t>
            </a:r>
          </a:p>
          <a:p>
            <a:pPr eaLnBrk="1" hangingPunct="1"/>
            <a:r>
              <a:rPr lang="en-US" dirty="0"/>
              <a:t>12.21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918FE-294F-2744-A47F-54C44C640D4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48CAF2-8534-E647-ACA3-4233FABB504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2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FC21C-EEA5-E548-82A2-16B841EEBB5E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4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08.41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59D33E-BB51-0040-8C1E-CAD94AF862D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CCC862-BFB1-5C49-882A-1D230760571D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08.44 but changed to HO in:</a:t>
            </a:r>
          </a:p>
          <a:p>
            <a:pPr eaLnBrk="1" hangingPunct="1"/>
            <a:r>
              <a:rPr lang="en-US" dirty="0"/>
              <a:t>11.31</a:t>
            </a:r>
          </a:p>
          <a:p>
            <a:pPr eaLnBrk="1" hangingPunct="1"/>
            <a:r>
              <a:rPr lang="en-US" dirty="0"/>
              <a:t>12.22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294F-28F6-F04E-8C1F-59C59D5801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9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294F-28F6-F04E-8C1F-59C59D5801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8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C36C70-E447-0842-94B3-5441E9152399}" type="slidenum">
              <a:rPr lang="en-US" sz="1200">
                <a:solidFill>
                  <a:srgbClr val="000000"/>
                </a:solidFill>
              </a:rPr>
              <a:pPr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922E16-6754-8042-BE63-53814761A448}" type="slidenum">
              <a:rPr lang="en-US" sz="1200">
                <a:solidFill>
                  <a:srgbClr val="000000"/>
                </a:solidFill>
              </a:rPr>
              <a:pPr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431A74-6CBD-0340-95A3-4A2B6A504555}" type="slidenum">
              <a:rPr lang="en-US" sz="1200">
                <a:solidFill>
                  <a:srgbClr val="000000"/>
                </a:solidFill>
              </a:rPr>
              <a:pPr/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FD172C-9D26-6245-9394-A3E7C2F1CD10}" type="slidenum">
              <a:rPr lang="en-US" sz="1200">
                <a:solidFill>
                  <a:srgbClr val="000000"/>
                </a:solidFill>
              </a:rPr>
              <a:pPr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EBC7ED-3896-7142-B80F-4718F2C317C9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340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C852C7-21B6-194A-8D64-7066FD6E4F3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FA1113-9B8B-9D44-B692-C91D51B9759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33684-0F3A-FC46-BA1A-04D7DA5D0A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07.04; 07.13; 8.3; 8.53; 29.01</a:t>
            </a:r>
          </a:p>
        </p:txBody>
      </p:sp>
    </p:spTree>
    <p:extLst>
      <p:ext uri="{BB962C8B-B14F-4D97-AF65-F5344CB8AC3E}">
        <p14:creationId xmlns:p14="http://schemas.microsoft.com/office/powerpoint/2010/main" val="9605383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8460B8-3DB2-C84B-8B55-D22DC2749EAE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349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A50361-E61B-8F49-A6BB-2CDD79524AA6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351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C31EC-135C-B24C-856C-2C31DAC6E8C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two main teachings on restoring Christians in sin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E523CD-9F71-C449-83C9-B152190D647E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353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031BCF-D768-E948-9E8F-B8C24283A920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710C4E-825C-0547-8537-514A3E0AAD67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B3D8AE-839D-FE47-972C-55C78F4C6B11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361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4B2D0C-3271-0F43-A262-98B4D5F86E65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658018-C7DD-AB4B-8AE9-7042D22CC41E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75143A-BB81-D74B-A692-2366D2400E7A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"</a:t>
            </a:r>
            <a:r>
              <a:rPr lang="en-US" dirty="0"/>
              <a:t>God</a:t>
            </a:r>
            <a:r>
              <a:rPr lang="ru-RU" dirty="0"/>
              <a:t>"</a:t>
            </a:r>
            <a:r>
              <a:rPr lang="en-US" dirty="0"/>
              <a:t> = full</a:t>
            </a:r>
            <a:r>
              <a:rPr lang="en-US" baseline="0" dirty="0"/>
              <a:t> credit for </a:t>
            </a:r>
            <a:r>
              <a:rPr lang="ru-RU" baseline="0" dirty="0"/>
              <a:t>"</a:t>
            </a:r>
            <a:r>
              <a:rPr lang="en-US" baseline="0" dirty="0"/>
              <a:t>Father</a:t>
            </a:r>
            <a:r>
              <a:rPr lang="ru-RU" baseline="0" dirty="0"/>
              <a:t>"</a:t>
            </a:r>
            <a:endParaRPr lang="en-US" dirty="0"/>
          </a:p>
          <a:p>
            <a:r>
              <a:rPr lang="ru-RU" dirty="0"/>
              <a:t>"</a:t>
            </a:r>
            <a:r>
              <a:rPr lang="en-US" dirty="0"/>
              <a:t>Satan</a:t>
            </a:r>
            <a:r>
              <a:rPr lang="ru-RU" dirty="0"/>
              <a:t>"</a:t>
            </a:r>
            <a:r>
              <a:rPr lang="en-US" dirty="0"/>
              <a:t> stated as</a:t>
            </a:r>
            <a:r>
              <a:rPr lang="en-US" baseline="0" dirty="0"/>
              <a:t> </a:t>
            </a:r>
            <a:r>
              <a:rPr lang="ru-RU" dirty="0"/>
              <a:t>"</a:t>
            </a:r>
            <a:r>
              <a:rPr lang="en-US" dirty="0"/>
              <a:t>Trouble/Trials/Sufferings/Battle/World</a:t>
            </a:r>
            <a:r>
              <a:rPr lang="en-US"/>
              <a:t>/Evil</a:t>
            </a:r>
            <a:r>
              <a:rPr lang="ru-RU"/>
              <a:t>"</a:t>
            </a:r>
            <a:r>
              <a:rPr lang="en-US"/>
              <a:t> </a:t>
            </a:r>
            <a:r>
              <a:rPr lang="en-US" dirty="0"/>
              <a:t>(-5%); Full credit for </a:t>
            </a:r>
            <a:r>
              <a:rPr lang="ru-RU" dirty="0"/>
              <a:t>"</a:t>
            </a:r>
            <a:r>
              <a:rPr lang="en-US" dirty="0"/>
              <a:t>darkness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enemies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enemy</a:t>
            </a:r>
            <a:r>
              <a:rPr lang="ru-RU" dirty="0"/>
              <a:t>"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"</a:t>
            </a:r>
            <a:r>
              <a:rPr lang="en-US" dirty="0"/>
              <a:t>Christ/Lord</a:t>
            </a:r>
            <a:r>
              <a:rPr lang="ru-RU" dirty="0"/>
              <a:t>"</a:t>
            </a:r>
            <a:r>
              <a:rPr lang="en-US" dirty="0"/>
              <a:t> granted full credit also for </a:t>
            </a:r>
            <a:r>
              <a:rPr lang="ru-RU" dirty="0"/>
              <a:t>"</a:t>
            </a:r>
            <a:r>
              <a:rPr lang="en-US" dirty="0"/>
              <a:t>Savior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salvation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defender</a:t>
            </a:r>
            <a:r>
              <a:rPr lang="ru-RU" dirty="0"/>
              <a:t>"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"</a:t>
            </a:r>
            <a:r>
              <a:rPr lang="en-US" dirty="0"/>
              <a:t>Victory/Triumph</a:t>
            </a:r>
            <a:r>
              <a:rPr lang="ru-RU" dirty="0"/>
              <a:t>"</a:t>
            </a:r>
            <a:r>
              <a:rPr lang="en-US" dirty="0"/>
              <a:t> as well as granting full credit for </a:t>
            </a:r>
            <a:r>
              <a:rPr lang="ru-RU" dirty="0"/>
              <a:t>"</a:t>
            </a:r>
            <a:r>
              <a:rPr lang="en-US" dirty="0"/>
              <a:t>Deliver</a:t>
            </a:r>
            <a:r>
              <a:rPr lang="ru-RU" dirty="0"/>
              <a:t>"</a:t>
            </a:r>
            <a:r>
              <a:rPr lang="en-US" dirty="0"/>
              <a:t> or </a:t>
            </a:r>
            <a:r>
              <a:rPr lang="ru-RU" dirty="0"/>
              <a:t>"</a:t>
            </a:r>
            <a:r>
              <a:rPr lang="en-US" dirty="0"/>
              <a:t>Refuge</a:t>
            </a:r>
            <a:r>
              <a:rPr lang="ru-RU" dirty="0"/>
              <a:t>"</a:t>
            </a:r>
            <a:r>
              <a:rPr lang="en-US" dirty="0"/>
              <a:t> or </a:t>
            </a:r>
            <a:r>
              <a:rPr lang="ru-RU" dirty="0"/>
              <a:t>"</a:t>
            </a:r>
            <a:r>
              <a:rPr lang="en-US" dirty="0"/>
              <a:t>Rule</a:t>
            </a:r>
            <a:r>
              <a:rPr lang="ru-RU" dirty="0"/>
              <a:t>"</a:t>
            </a:r>
            <a:r>
              <a:rPr lang="en-US" dirty="0"/>
              <a:t> or </a:t>
            </a:r>
            <a:r>
              <a:rPr lang="ru-RU" dirty="0"/>
              <a:t>"</a:t>
            </a:r>
            <a:r>
              <a:rPr lang="en-US" dirty="0"/>
              <a:t>Never</a:t>
            </a:r>
            <a:r>
              <a:rPr lang="en-US" baseline="0" dirty="0"/>
              <a:t> Fails</a:t>
            </a:r>
            <a:r>
              <a:rPr lang="ru-RU" baseline="0" dirty="0"/>
              <a:t>"</a:t>
            </a:r>
            <a:r>
              <a:rPr lang="en-US" baseline="0" dirty="0"/>
              <a:t> or </a:t>
            </a:r>
            <a:r>
              <a:rPr lang="ru-RU" dirty="0"/>
              <a:t>"</a:t>
            </a:r>
            <a:r>
              <a:rPr lang="en-US" dirty="0"/>
              <a:t>Strength"</a:t>
            </a:r>
            <a:r>
              <a:rPr lang="en-US" baseline="0" dirty="0"/>
              <a:t> or "P</a:t>
            </a:r>
            <a:r>
              <a:rPr lang="en-US" dirty="0"/>
              <a:t>rotection</a:t>
            </a:r>
            <a:r>
              <a:rPr lang="ru-RU" dirty="0"/>
              <a:t>"</a:t>
            </a:r>
            <a:r>
              <a:rPr lang="en-US" dirty="0"/>
              <a:t> or "Defense" or "Security"; Also</a:t>
            </a:r>
            <a:r>
              <a:rPr lang="en-US" baseline="0" dirty="0"/>
              <a:t> partial credit for </a:t>
            </a:r>
            <a:r>
              <a:rPr lang="ru-RU" dirty="0"/>
              <a:t>"</a:t>
            </a:r>
            <a:r>
              <a:rPr lang="en-US" dirty="0"/>
              <a:t>Help/Protect</a:t>
            </a:r>
            <a:r>
              <a:rPr lang="ru-RU" dirty="0"/>
              <a:t>"</a:t>
            </a:r>
            <a:r>
              <a:rPr lang="en-US" dirty="0"/>
              <a:t> (-5%); </a:t>
            </a:r>
            <a:r>
              <a:rPr lang="ru-RU" dirty="0"/>
              <a:t>"</a:t>
            </a:r>
            <a:r>
              <a:rPr lang="en-US" dirty="0"/>
              <a:t>Power/ful</a:t>
            </a:r>
            <a:r>
              <a:rPr lang="ru-RU" dirty="0"/>
              <a:t>"</a:t>
            </a:r>
            <a:r>
              <a:rPr lang="en-US" dirty="0"/>
              <a:t> (-2%)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"</a:t>
            </a:r>
            <a:r>
              <a:rPr lang="en-US" baseline="0" dirty="0"/>
              <a:t>Word/Truth</a:t>
            </a:r>
            <a:r>
              <a:rPr lang="ru-RU" baseline="0" dirty="0"/>
              <a:t>"</a:t>
            </a:r>
            <a:r>
              <a:rPr lang="en-US" baseline="0" dirty="0"/>
              <a:t> as </a:t>
            </a:r>
            <a:r>
              <a:rPr lang="ru-RU" dirty="0"/>
              <a:t>"</a:t>
            </a:r>
            <a:r>
              <a:rPr lang="en-US" dirty="0"/>
              <a:t>Affirmation</a:t>
            </a:r>
            <a:r>
              <a:rPr lang="ru-RU" dirty="0"/>
              <a:t>"</a:t>
            </a:r>
            <a:r>
              <a:rPr lang="en-US" dirty="0"/>
              <a:t> </a:t>
            </a:r>
            <a:r>
              <a:rPr lang="en-US" baseline="0" dirty="0"/>
              <a:t>granted full credit</a:t>
            </a:r>
            <a:endParaRPr lang="en-US" dirty="0"/>
          </a:p>
          <a:p>
            <a:r>
              <a:rPr lang="ru-RU" dirty="0"/>
              <a:t>"</a:t>
            </a:r>
            <a:r>
              <a:rPr lang="en-US" dirty="0"/>
              <a:t>Faith/Trust/Depend</a:t>
            </a:r>
            <a:r>
              <a:rPr lang="ru-RU" dirty="0"/>
              <a:t>"</a:t>
            </a:r>
            <a:r>
              <a:rPr lang="en-US" dirty="0"/>
              <a:t> granted full credit,</a:t>
            </a:r>
            <a:r>
              <a:rPr lang="en-US" baseline="0" dirty="0"/>
              <a:t> as well as </a:t>
            </a:r>
            <a:r>
              <a:rPr lang="ru-RU" dirty="0"/>
              <a:t>"</a:t>
            </a:r>
            <a:r>
              <a:rPr lang="en-US" dirty="0"/>
              <a:t>not fear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assurance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security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rely on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confidence</a:t>
            </a:r>
            <a:r>
              <a:rPr lang="ru-RU" dirty="0"/>
              <a:t>"</a:t>
            </a:r>
            <a:r>
              <a:rPr lang="en-US" dirty="0"/>
              <a:t> &amp; "hope"</a:t>
            </a:r>
          </a:p>
          <a:p>
            <a:r>
              <a:rPr lang="en-US" dirty="0"/>
              <a:t> Mentioning </a:t>
            </a:r>
            <a:r>
              <a:rPr lang="ru-RU" dirty="0"/>
              <a:t>"</a:t>
            </a:r>
            <a:r>
              <a:rPr lang="en-US" dirty="0"/>
              <a:t>Mighty</a:t>
            </a:r>
            <a:r>
              <a:rPr lang="ru-RU" dirty="0"/>
              <a:t>"</a:t>
            </a:r>
            <a:r>
              <a:rPr lang="en-US" dirty="0"/>
              <a:t> (-2%) or </a:t>
            </a:r>
            <a:r>
              <a:rPr lang="ru-RU" dirty="0"/>
              <a:t>"</a:t>
            </a:r>
            <a:r>
              <a:rPr lang="en-US" dirty="0"/>
              <a:t>Fortress</a:t>
            </a:r>
            <a:r>
              <a:rPr lang="ru-RU" dirty="0"/>
              <a:t>"</a:t>
            </a:r>
            <a:r>
              <a:rPr lang="en-US" dirty="0"/>
              <a:t> (-2%)</a:t>
            </a:r>
          </a:p>
          <a:p>
            <a:r>
              <a:rPr lang="en-US" dirty="0"/>
              <a:t>Subject or Complement not one</a:t>
            </a:r>
            <a:r>
              <a:rPr lang="en-US" baseline="0" dirty="0"/>
              <a:t> sentence but a list of sentences (-5%)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C36C70-E447-0842-94B3-5441E9152399}" type="slidenum">
              <a:rPr lang="en-US" sz="1200">
                <a:solidFill>
                  <a:srgbClr val="000000"/>
                </a:solidFill>
              </a:rPr>
              <a:pPr/>
              <a:t>65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56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922E16-6754-8042-BE63-53814761A448}" type="slidenum">
              <a:rPr lang="en-US" sz="1200">
                <a:solidFill>
                  <a:srgbClr val="000000"/>
                </a:solidFill>
              </a:rPr>
              <a:pPr/>
              <a:t>66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95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431A74-6CBD-0340-95A3-4A2B6A504555}" type="slidenum">
              <a:rPr lang="en-US" sz="1200">
                <a:solidFill>
                  <a:srgbClr val="000000"/>
                </a:solidFill>
              </a:rPr>
              <a:pPr/>
              <a:t>67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6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1F7D04-D778-9442-8C15-DFEF7C01A128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8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FD172C-9D26-6245-9394-A3E7C2F1CD10}" type="slidenum">
              <a:rPr lang="en-US" sz="1200">
                <a:solidFill>
                  <a:srgbClr val="000000"/>
                </a:solidFill>
              </a:rPr>
              <a:pPr/>
              <a:t>68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21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AAD14E-66F1-B249-BF15-02EB4077AFF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Have you ever had a problem with another believer?  (If you say </a:t>
            </a:r>
            <a:r>
              <a:rPr lang="ru-RU" altLang="ja-JP"/>
              <a:t>"</a:t>
            </a:r>
            <a:r>
              <a:rPr lang="en-US" altLang="ja-JP"/>
              <a:t>no,</a:t>
            </a:r>
            <a:r>
              <a:rPr lang="ru-RU" altLang="ja-JP"/>
              <a:t>"</a:t>
            </a:r>
            <a:r>
              <a:rPr lang="en-US" altLang="ja-JP"/>
              <a:t> then I wonder which planet you have been living on!)  Are you in fellowship with every Christian that you know now—your family members, your work colleagues, your neighbors and friends?  If you</a:t>
            </a:r>
            <a:r>
              <a:rPr lang="fr-FR" altLang="ja-JP"/>
              <a:t>'</a:t>
            </a:r>
            <a:r>
              <a:rPr lang="en-US" altLang="ja-JP"/>
              <a:t>re not in harmony, what should you do?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4E2B20-CF55-BF49-A00C-A15C4411103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58ABA0-83BD-064B-A71B-B5FA46B0AB9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3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557C-CEE0-C748-A106-C5AEA2E21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EE0B-D6F3-2E42-BD82-CEEBF4B8E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74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3751-2F09-E741-864F-678EFF97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7905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6D0BC-A9C7-6444-BA6C-8FC74FE1C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6316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3716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>
            <a:lvl1pPr algn="ctr"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indent="0" algn="ctr">
              <a:buFontTx/>
              <a:buNone/>
              <a:defRPr sz="28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A34D8A-775C-C847-B7BA-B2CA5CA15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3626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86C3-ABE2-C94D-BFBA-F518A0480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8505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89D4-60F9-3E48-B3D6-539BBEE3D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967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4A7A-42CD-7342-A1BE-0BCEE7CAB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9280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8453-FF94-D146-A447-4DFB2DB04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5933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1CDF-E83C-4046-80A5-6B8AE830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5087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E1C5-F118-AC4F-BC84-58AF3F6A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03929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9C59-3CAD-CA40-920F-07E5B7A8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570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A76C-5DB2-2744-B64B-A0A4272D4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47FD7-45E8-7642-A4B9-FF3C34A1F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4579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6FF2A-A491-DD43-9820-E8F12A82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54819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AA9-8112-1F4E-8893-DAB86E181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7933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450E0E1-903D-E940-B51F-C6D33077A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39857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12CF4C5-CC4C-D24F-9A3A-D3A9C341A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59182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C012F7D-F423-7A48-AA17-086D9B86F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52649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1F7AD80-DB7A-5346-9DAB-66EAB961A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88464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DD63776-8A69-DD49-828F-824B9B2BE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70663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1B2AC0B-CE93-AE40-BF27-F8EF5E267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02288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9BADAF0-B9D1-D04F-B933-B46D45ED6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8030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6C38380-A8AF-904C-B644-488A62B176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04964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F27001B-B477-DF44-8C9D-5DB2CFF4D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3511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5FCC696-581D-A846-80A2-C7B7FEEF4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83958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82E3F0F-5F67-A341-8BEB-32AC443B9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38669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E6D4DA5-B3FC-5743-9BEF-F3CEF7DDB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87367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DEE9-6A69-0E48-B599-64F570F16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8441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72C4-5244-7D41-B46C-ACDD01C2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6675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24892-9327-874C-9365-F9A089367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0480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23C4E-89A6-5445-A97F-F3B686046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7861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5DBD-FAD8-6E4F-9EA6-A312B421D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44508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D111-A06C-EB4D-A092-E3DA5C878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503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DA47-412D-5743-A70F-05D935EC22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48395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30F1-8382-BF4E-BE26-175918561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6396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F5E2-D910-3C48-995F-2E743D656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6468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B104F-633B-4E46-8A62-037D7BF7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47896"/>
      </p:ext>
    </p:extLst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949A-E841-EF49-B1BD-1F722EDD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0031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2B74-2A3D-0648-BB06-2C053EA76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6386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2FF4BA9-6936-3F45-8F7B-3E6E09BA9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8628"/>
      </p:ext>
    </p:extLst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C54524B-24D2-3B48-BF36-FFCD1B88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8649"/>
      </p:ext>
    </p:extLst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14B3F11-654B-5C42-BF85-1DF767CE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93962"/>
      </p:ext>
    </p:extLst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B22FBE-DD25-014B-8ACA-928AC2E2C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9031"/>
      </p:ext>
    </p:extLst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B9EB70B8-DC57-1948-B6E1-B6C1D79ED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182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3BFC-D34B-4B45-B267-07A7C2AF68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9342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FB703BB-823E-5040-B863-C04F15B4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3811"/>
      </p:ext>
    </p:extLst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1D9F9BC-BC50-AD49-9908-4B6B4CAE2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7141"/>
      </p:ext>
    </p:extLst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D427FBF-8169-3946-BC48-D2F88E16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6352"/>
      </p:ext>
    </p:extLst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F205EF5-678E-8741-94AD-303FC2D70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8058"/>
      </p:ext>
    </p:extLst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77B8675-A45A-7F4D-9F04-0380E751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5052"/>
      </p:ext>
    </p:extLst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B40758-CE08-5147-8046-84E95F482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67436"/>
      </p:ext>
    </p:extLst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B8D2-D04A-AD44-9FBE-C77B02F2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609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2BE0-6C8F-9344-8FB2-C71C8051A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61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FE23-124B-2741-B728-524367F53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5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B492-F3AC-D84E-B136-2AD998EB6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0F13-CDC3-7A4B-B079-B769914748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5316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94DC-968D-E547-8E68-FC935D8D5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640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2C59-66F8-C847-8650-834E3FE08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57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8555-DEF2-CA49-8C37-0CB4396E4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72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0203-45EA-A848-B0CD-CEF6B1BD9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398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F241-3F18-5740-813F-07DA54883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29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229E-4290-494A-916B-EA874E8E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2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2D62C-E29C-9D4C-A839-D5F624C9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68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DAB6357-D1EA-8B49-AB56-7D3396C35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765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7B2C24-EE53-7742-9402-D397852CC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18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97C3147-602D-384A-8535-66FF36127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0FF4-3C91-124A-A763-662BF807FA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68125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A755DAB-E9CD-7648-8324-7F5BC51C1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95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36F28A2-D8C9-9D47-917D-91D17864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722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AB0F65E-74B3-3346-B650-FCC3721A0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82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EA32718-FBEE-4149-9938-250B9C840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89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7355043-1B6D-BD43-A82C-C6357467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655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D82B087-AAA4-984B-B547-B1C271377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22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B1B786E-F3B5-F140-A352-C988EFF1A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58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37DA06E-B7A9-1044-AAEB-015E0106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78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9941EA9-30CA-6F42-BE85-002EFD826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9766"/>
      </p:ext>
    </p:extLst>
  </p:cSld>
  <p:clrMapOvr>
    <a:masterClrMapping/>
  </p:clrMapOvr>
  <p:transition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1636DD-060C-1E43-87AD-769AB4D56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805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752F-84CE-794A-9580-AB0C84EE18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34626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C691DF4-B87A-914C-BA69-B5CE94AD7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4386"/>
      </p:ext>
    </p:extLst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52D9ACA-63A8-764F-9FAB-4F987EEAB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7310"/>
      </p:ext>
    </p:extLst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AB8285-81F8-F846-997C-0FEBCA6B8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8873"/>
      </p:ext>
    </p:extLst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D0267E6-CDA8-4D42-91E6-3B8D683B8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5368"/>
      </p:ext>
    </p:extLst>
  </p:cSld>
  <p:clrMapOvr>
    <a:masterClrMapping/>
  </p:clrMapOvr>
  <p:transition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6B53672-C5A7-3C4B-9B41-775185F41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9556"/>
      </p:ext>
    </p:extLst>
  </p:cSld>
  <p:clrMapOvr>
    <a:masterClrMapping/>
  </p:clrMapOvr>
  <p:transition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BD82402-6AD3-EE42-AD3B-1C10FA442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625"/>
      </p:ext>
    </p:extLst>
  </p:cSld>
  <p:clrMapOvr>
    <a:masterClrMapping/>
  </p:clrMapOvr>
  <p:transition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F1228C5-C2E5-6A4A-8B26-9657EB9ED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36825"/>
      </p:ext>
    </p:extLst>
  </p:cSld>
  <p:clrMapOvr>
    <a:masterClrMapping/>
  </p:clrMapOvr>
  <p:transition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F3C9B3-1DF1-E244-8CC5-F63CDA137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2354"/>
      </p:ext>
    </p:extLst>
  </p:cSld>
  <p:clrMapOvr>
    <a:masterClrMapping/>
  </p:clrMapOvr>
  <p:transition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7348378-868E-3F43-BE7B-308A0060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5778"/>
      </p:ext>
    </p:extLst>
  </p:cSld>
  <p:clrMapOvr>
    <a:masterClrMapping/>
  </p:clrMapOvr>
  <p:transition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BA2B-DFCD-824D-A895-364E21EC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823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1DE6-FBAA-1140-8FA1-26BC080645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04348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00CF7-00A3-D34F-9418-B6972F698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3290"/>
      </p:ext>
    </p:extLst>
  </p:cSld>
  <p:clrMapOvr>
    <a:masterClrMapping/>
  </p:clrMapOvr>
  <p:transition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5DE5-8283-FC49-B0A0-FA55C8D54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82024"/>
      </p:ext>
    </p:extLst>
  </p:cSld>
  <p:clrMapOvr>
    <a:masterClrMapping/>
  </p:clrMapOvr>
  <p:transition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1106-83D8-FA4E-8B14-3E77D0401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4973"/>
      </p:ext>
    </p:extLst>
  </p:cSld>
  <p:clrMapOvr>
    <a:masterClrMapping/>
  </p:clrMapOvr>
  <p:transition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CDEEE-E473-A94D-BC98-68C49CCE0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98532"/>
      </p:ext>
    </p:extLst>
  </p:cSld>
  <p:clrMapOvr>
    <a:masterClrMapping/>
  </p:clrMapOvr>
  <p:transition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68FE-1F32-CB48-9AE6-799415023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8320"/>
      </p:ext>
    </p:extLst>
  </p:cSld>
  <p:clrMapOvr>
    <a:masterClrMapping/>
  </p:clrMapOvr>
  <p:transition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D9CC-B644-484D-847D-D4E031EAC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98447"/>
      </p:ext>
    </p:extLst>
  </p:cSld>
  <p:clrMapOvr>
    <a:masterClrMapping/>
  </p:clrMapOvr>
  <p:transition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4681-DF78-1C42-8DD3-AB7C679AD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6639"/>
      </p:ext>
    </p:extLst>
  </p:cSld>
  <p:clrMapOvr>
    <a:masterClrMapping/>
  </p:clrMapOvr>
  <p:transition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9281-710E-4948-AEFC-6157EFE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46585"/>
      </p:ext>
    </p:extLst>
  </p:cSld>
  <p:clrMapOvr>
    <a:masterClrMapping/>
  </p:clrMapOvr>
  <p:transition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2533-945C-9948-B559-3463643AE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9567"/>
      </p:ext>
    </p:extLst>
  </p:cSld>
  <p:clrMapOvr>
    <a:masterClrMapping/>
  </p:clrMapOvr>
  <p:transition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77112-D1DF-5A4F-804C-11D49718B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8378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F47DD-F970-FF45-926F-5A953C6FBA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62597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charset="0"/>
              <a:buNone/>
              <a:defRPr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F5F2-6B69-0F46-AF94-5D5428D7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8301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BDF4-A7A7-4E4F-B385-8DDA8DB7F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028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1C944-1E2B-604D-B61E-845C0E93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030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34C8-B905-D245-95F4-B6B5F22A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28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49BC-57C7-C940-994B-B411A87A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05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A6BE-3D43-CB45-95B1-63991B31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067F-E6F3-1646-862F-ADAE783FC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46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28866-82FD-EB42-861E-9A784AF2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14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5FFD-181F-9546-9844-152A32BD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670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39B1-D199-CF4C-9064-CE08259A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7BE4-5825-F64A-9B4D-8C5F4E20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03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0C216-74E2-D445-BA57-79F4A713E4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90410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CE11D-0453-464A-91CB-3F5C89AD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09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032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1033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34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035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036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037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038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039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041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042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043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044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1045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1046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1047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1048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1049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1050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1051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1052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1053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054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055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056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1057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1058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1059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1060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061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062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063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1064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8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4688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8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F3505A4-D653-8C47-8C2E-3748ADEF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6918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E1B6374-8E02-674C-8CB5-63FB38D2C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20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376A865-F25E-D249-A51D-C09E6B948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111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A8691E-F794-814C-8A2A-63A55E45D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13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0F30945-9615-664F-85DF-4F47FD408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255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F3CA9E9-B919-2C4C-8842-7B2685E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958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0D41D8C-93C3-3448-9D61-C9875B7B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634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6F13F3E-DA4E-1744-9140-20CD05BC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686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CC360EE-77B3-5F41-AF54-1F7E2029F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30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A90D-AC41-3741-838B-FFB2895DA2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911729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795D794-6E4F-744F-9AF8-DC74AA2BB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393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A18C4F5-321B-A74B-8F4B-550F93FF8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1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980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788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455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42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368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488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3557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4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7A67-BC8C-3342-AE85-CAEC35C2DD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495369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428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734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22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209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6F5D-AC3F-9F40-9E19-7BFDD13E9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F9DBB-E238-064A-B861-D40D82D63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1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AA18-9220-5E47-86E2-5C201364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8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70FB6-781E-DB43-A555-33E1B0FED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4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612D-90E5-1F4F-854A-DBDC4E64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7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9634-0AB1-E74B-8C47-2C5BC9DBB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2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59A4-BDA9-D64B-B1FA-164BA57AF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0A23-DDCB-FF4E-A942-4795D3BC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7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1758-24A2-3D45-9528-C79A84F9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9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5974-2ACE-C44A-A2A0-4DE11F48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8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4793-4C94-F048-8B71-72A6DD83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BAED-25F7-3F47-A0CC-E31E6B514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2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Helvetica" charset="0"/>
            </a:endParaRP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DD70-6F50-994E-8C55-3E2DAA80A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4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BA30-C468-E34F-8D61-426FE6172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4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B4CE-56F7-2B43-BB3B-9EC2F025D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2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FB83-628B-274B-9F23-655E2A7A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6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4E9D-C115-D54F-9230-8A2BCB24B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6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4C63-5B85-BB46-96E1-4BDF104F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7D8E-7D51-8F49-9D04-2C719609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8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ED90-10C1-C148-8F52-09EA87D8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3D05-1289-A844-A48C-9698F3A86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75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C2DB-2730-4D4A-B961-3E1EBC17C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1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3FB1-3531-A247-BF0A-72B30658E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85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C85D-55BD-B144-912F-795B6F69C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3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973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A1A-7423-2040-9711-565E67DF23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4935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85A4F2-3B9D-7343-8B9F-B0DBE5433E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6108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C50F-3713-A64A-870B-B98E6ACE34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4779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ED341-180A-6F47-BC11-6B182AF09F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55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9874-650F-3D45-98DE-0C6CFE770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18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70F8-930B-3343-87D9-ADD465BC32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3492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51B2-46BE-8744-B605-F729D2FECB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3883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28E8-7760-1F4C-81A7-3FFF356AFE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578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C6EF-7D86-3545-A21C-DA67A8BF6F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5310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2763-A0C0-3447-B07E-397FF13846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3199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DEE2-CBAA-F14F-A341-BD472F21AC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9238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3C92-84E3-9146-8D02-D704DA06E0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1768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246C-5C81-9447-BEDE-2FCE2C14BB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2002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CCF7-8CFD-8940-B927-4F5393844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6943-8608-B448-B157-8BF449D3E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C7C1-41B5-2F44-B7AF-8FCBF95FF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5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E121-1CD1-5D46-AE74-8A899CB1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8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CBFB-DED4-9C49-A59D-F22D47E4D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0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5088-0450-5A49-BB8C-DCBC6D929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015E-9C50-8548-A067-AEF242B1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3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3E13-74AB-644F-B091-26F53716E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2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2C3E-2662-944F-B444-9D867E51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6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8BD25-3998-8541-8653-D8A742940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4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05D4-3045-734C-A53D-0FE8E9ED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66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6405-6D7D-D347-8D69-CE431D4A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2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F542-0DB7-0340-97C7-127060C80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8325-537E-7540-B5AB-980C830D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17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9876-5600-0C42-98C0-109F61E3C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4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58F0C-6455-EA49-BF5C-7F8B9B4D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49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73B39-D51B-BA4D-B0B3-4D178595C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60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4F9A-D4AA-254F-81BC-E31DC6E8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2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242F4-CE8C-2240-B1C4-823362058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9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16D53-787E-EC47-8D0B-0C3DDAC8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54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51AA-C80D-EE4F-92AB-D7CF1A70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7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EFD4-7EF3-7B49-9F62-4C68AB952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99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85E5-2FBE-6D4B-BAE8-343FD27B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73AA-CBE9-9A48-AE83-45FA1D0B0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025F-B0E5-BF4B-9759-BD2C28B4F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4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364556E-24B0-C048-AC59-21B149853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24622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816BFE4-EFF8-2D46-A977-327FFD2B0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96082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5377931-C6DD-9E46-9F69-048F5A0B7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14347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BE8C0A4-D93F-8148-9B6A-B4A07B726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96842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470565C-ACBF-F443-9A46-37E222810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60232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822452A-3A48-334D-A4D7-56A3DC5EF9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53818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DF61351-F0A1-1E4C-A670-20B2BB691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41539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6213CAB-751C-5C43-B69D-ED65177E6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43205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DE1220A-DD58-D049-B03B-91409A53A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095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DDC8468-C5E1-6546-8126-556EB7331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8996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EE4C-69C5-7F49-A74F-6949C3200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56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2CE1D75-1491-4D4C-8DE7-76B82A4C45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29786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878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F88D-98AE-FE47-BB5A-32128F3D2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265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6D80-A8F8-6742-8B19-EFCDE24F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52172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8528-F679-5047-9084-75584BDC7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0274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00CA-6149-F444-93D4-14270A023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468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8A37-012E-B943-AB2D-965380AE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9247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75AC-2378-984F-89BE-3D687287E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94946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ABBE-0773-B740-BD25-914863B99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5750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650B-CA29-6941-94B2-042B4B449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6011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3A10-7890-CC4A-BFC9-B0B6EAD9E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4795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8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5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1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1869E3-140A-FF4A-9BCB-BC047570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27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  <p:sldLayoutId id="2147486634" r:id="rId8"/>
    <p:sldLayoutId id="2147486635" r:id="rId9"/>
    <p:sldLayoutId id="2147486636" r:id="rId10"/>
    <p:sldLayoutId id="21474866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0CEBF-CDAA-8E45-97BF-5D85E0FD9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7" r:id="rId1"/>
    <p:sldLayoutId id="2147486778" r:id="rId2"/>
    <p:sldLayoutId id="2147486779" r:id="rId3"/>
    <p:sldLayoutId id="2147486780" r:id="rId4"/>
    <p:sldLayoutId id="2147486781" r:id="rId5"/>
    <p:sldLayoutId id="2147486782" r:id="rId6"/>
    <p:sldLayoutId id="2147486783" r:id="rId7"/>
    <p:sldLayoutId id="2147486784" r:id="rId8"/>
    <p:sldLayoutId id="2147486785" r:id="rId9"/>
    <p:sldLayoutId id="2147486786" r:id="rId10"/>
    <p:sldLayoutId id="214748678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427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2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5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36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6797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6798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6799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049A6B5-FE3E-CB4C-8BC2-C9D2653D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88" r:id="rId1"/>
    <p:sldLayoutId id="2147486712" r:id="rId2"/>
    <p:sldLayoutId id="2147486713" r:id="rId3"/>
    <p:sldLayoutId id="2147486714" r:id="rId4"/>
    <p:sldLayoutId id="2147486715" r:id="rId5"/>
    <p:sldLayoutId id="2147486716" r:id="rId6"/>
    <p:sldLayoutId id="2147486717" r:id="rId7"/>
    <p:sldLayoutId id="2147486718" r:id="rId8"/>
    <p:sldLayoutId id="2147486719" r:id="rId9"/>
    <p:sldLayoutId id="2147486720" r:id="rId10"/>
    <p:sldLayoutId id="2147486721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>
            <a:noFill/>
          </a:ln>
          <a:effectLst>
            <a:outerShdw blurRad="889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rebuchet M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rebuchet M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8221D022-A8C3-5C4A-AEAA-8D280B5C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9" r:id="rId1"/>
    <p:sldLayoutId id="2147486722" r:id="rId2"/>
    <p:sldLayoutId id="2147486723" r:id="rId3"/>
    <p:sldLayoutId id="2147486724" r:id="rId4"/>
    <p:sldLayoutId id="2147486725" r:id="rId5"/>
    <p:sldLayoutId id="2147486726" r:id="rId6"/>
    <p:sldLayoutId id="2147486727" r:id="rId7"/>
    <p:sldLayoutId id="2147486728" r:id="rId8"/>
    <p:sldLayoutId id="2147486729" r:id="rId9"/>
    <p:sldLayoutId id="2147486730" r:id="rId10"/>
    <p:sldLayoutId id="2147486731" r:id="rId11"/>
  </p:sldLayoutIdLst>
  <p:transition>
    <p:random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DE6A6D-386E-A341-A496-C0A04BD929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0" r:id="rId1"/>
    <p:sldLayoutId id="2147486791" r:id="rId2"/>
    <p:sldLayoutId id="2147486792" r:id="rId3"/>
    <p:sldLayoutId id="2147486793" r:id="rId4"/>
    <p:sldLayoutId id="2147486794" r:id="rId5"/>
    <p:sldLayoutId id="2147486795" r:id="rId6"/>
    <p:sldLayoutId id="2147486796" r:id="rId7"/>
    <p:sldLayoutId id="2147486797" r:id="rId8"/>
    <p:sldLayoutId id="2147486798" r:id="rId9"/>
    <p:sldLayoutId id="2147486799" r:id="rId10"/>
    <p:sldLayoutId id="2147486800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3F8D7137-F511-7C4D-A0D0-85B8F6EF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01" r:id="rId1"/>
    <p:sldLayoutId id="2147486732" r:id="rId2"/>
    <p:sldLayoutId id="2147486733" r:id="rId3"/>
    <p:sldLayoutId id="2147486734" r:id="rId4"/>
    <p:sldLayoutId id="2147486735" r:id="rId5"/>
    <p:sldLayoutId id="2147486736" r:id="rId6"/>
    <p:sldLayoutId id="2147486737" r:id="rId7"/>
    <p:sldLayoutId id="2147486738" r:id="rId8"/>
    <p:sldLayoutId id="2147486739" r:id="rId9"/>
    <p:sldLayoutId id="2147486740" r:id="rId10"/>
    <p:sldLayoutId id="214748674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latin typeface="Arial" charset="0"/>
              </a:defRPr>
            </a:lvl1pPr>
          </a:lstStyle>
          <a:p>
            <a:pPr>
              <a:defRPr/>
            </a:pPr>
            <a:fld id="{2E9DD73E-B273-FD47-A1CF-586D13B24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258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2" r:id="rId1"/>
    <p:sldLayoutId id="2147486803" r:id="rId2"/>
    <p:sldLayoutId id="2147486804" r:id="rId3"/>
    <p:sldLayoutId id="2147486805" r:id="rId4"/>
    <p:sldLayoutId id="2147486806" r:id="rId5"/>
    <p:sldLayoutId id="2147486807" r:id="rId6"/>
    <p:sldLayoutId id="2147486808" r:id="rId7"/>
    <p:sldLayoutId id="2147486809" r:id="rId8"/>
    <p:sldLayoutId id="2147486810" r:id="rId9"/>
    <p:sldLayoutId id="2147486811" r:id="rId10"/>
    <p:sldLayoutId id="2147486812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426D13C-C85E-994F-94E7-941C76B5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13" r:id="rId1"/>
    <p:sldLayoutId id="2147486742" r:id="rId2"/>
    <p:sldLayoutId id="2147486743" r:id="rId3"/>
    <p:sldLayoutId id="2147486744" r:id="rId4"/>
    <p:sldLayoutId id="2147486745" r:id="rId5"/>
    <p:sldLayoutId id="2147486746" r:id="rId6"/>
    <p:sldLayoutId id="2147486747" r:id="rId7"/>
    <p:sldLayoutId id="2147486748" r:id="rId8"/>
    <p:sldLayoutId id="2147486749" r:id="rId9"/>
    <p:sldLayoutId id="2147486750" r:id="rId10"/>
    <p:sldLayoutId id="2147486751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71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5CBEDCE-108D-D945-8DC1-659CB2D3E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4" r:id="rId1"/>
    <p:sldLayoutId id="2147486815" r:id="rId2"/>
    <p:sldLayoutId id="2147486816" r:id="rId3"/>
    <p:sldLayoutId id="2147486817" r:id="rId4"/>
    <p:sldLayoutId id="2147486818" r:id="rId5"/>
    <p:sldLayoutId id="2147486819" r:id="rId6"/>
    <p:sldLayoutId id="2147486820" r:id="rId7"/>
    <p:sldLayoutId id="2147486821" r:id="rId8"/>
    <p:sldLayoutId id="2147486822" r:id="rId9"/>
    <p:sldLayoutId id="2147486823" r:id="rId10"/>
    <p:sldLayoutId id="2147486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8050EC5-2F97-2F49-84A4-E9732CC50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5" r:id="rId1"/>
    <p:sldLayoutId id="2147486826" r:id="rId2"/>
    <p:sldLayoutId id="2147486827" r:id="rId3"/>
    <p:sldLayoutId id="2147486828" r:id="rId4"/>
    <p:sldLayoutId id="2147486829" r:id="rId5"/>
    <p:sldLayoutId id="2147486830" r:id="rId6"/>
    <p:sldLayoutId id="2147486831" r:id="rId7"/>
    <p:sldLayoutId id="2147486832" r:id="rId8"/>
    <p:sldLayoutId id="2147486833" r:id="rId9"/>
    <p:sldLayoutId id="2147486834" r:id="rId10"/>
    <p:sldLayoutId id="214748683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C0E87BA7-858F-804E-9C1E-EFAD7476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36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1434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4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4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4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4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</p:grpSp>
      <p:sp>
        <p:nvSpPr>
          <p:cNvPr id="14339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4340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E20680E5-5A05-8E43-9D77-50320F4AD7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4344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772" r:id="rId1"/>
    <p:sldLayoutId id="2147486649" r:id="rId2"/>
    <p:sldLayoutId id="2147486650" r:id="rId3"/>
    <p:sldLayoutId id="2147486651" r:id="rId4"/>
    <p:sldLayoutId id="2147486652" r:id="rId5"/>
    <p:sldLayoutId id="2147486653" r:id="rId6"/>
    <p:sldLayoutId id="2147486654" r:id="rId7"/>
    <p:sldLayoutId id="2147486655" r:id="rId8"/>
    <p:sldLayoutId id="2147486656" r:id="rId9"/>
    <p:sldLayoutId id="2147486657" r:id="rId10"/>
    <p:sldLayoutId id="21474866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>
            <a:noFill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pperplate Gothic Ligh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pperplate Gothic Ligh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8BB26536-0DD2-3642-87D2-13B305BA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7" r:id="rId1"/>
    <p:sldLayoutId id="2147486762" r:id="rId2"/>
    <p:sldLayoutId id="2147486763" r:id="rId3"/>
    <p:sldLayoutId id="2147486764" r:id="rId4"/>
    <p:sldLayoutId id="2147486765" r:id="rId5"/>
    <p:sldLayoutId id="2147486766" r:id="rId6"/>
    <p:sldLayoutId id="2147486767" r:id="rId7"/>
    <p:sldLayoutId id="2147486768" r:id="rId8"/>
    <p:sldLayoutId id="2147486769" r:id="rId9"/>
    <p:sldLayoutId id="2147486770" r:id="rId10"/>
    <p:sldLayoutId id="2147486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Line 1026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95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8596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586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586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586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EBBEF9F-D2BE-F142-9DB9-768E371B0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38600" name="Group 1032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38601" name="Oval 1033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2" name="Oval 1034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3" name="Oval 1035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4" name="Oval 1036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5" name="Oval 1037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6" name="Oval 1038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7" name="Oval 1039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8" name="Oval 1040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9" name="Oval 1041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0" name="Oval 1042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1" name="Oval 1043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2" name="Oval 1044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3" name="Oval 1045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4" name="Oval 1046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5" name="Oval 1047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6" name="Oval 1048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7" name="Oval 1049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8" name="Oval 1050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9" name="Oval 1051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0" name="Oval 1052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1" name="Oval 1053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2" name="Oval 1054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3" name="Oval 1055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4" name="Oval 1056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5" name="Oval 1057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6" name="Oval 1058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7" name="Oval 1059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8" name="Oval 1060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9" name="Oval 1061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30" name="Oval 1062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31" name="Oval 1063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9" r:id="rId1"/>
    <p:sldLayoutId id="2147486850" r:id="rId2"/>
    <p:sldLayoutId id="2147486851" r:id="rId3"/>
    <p:sldLayoutId id="2147486852" r:id="rId4"/>
    <p:sldLayoutId id="2147486853" r:id="rId5"/>
    <p:sldLayoutId id="2147486854" r:id="rId6"/>
    <p:sldLayoutId id="2147486855" r:id="rId7"/>
    <p:sldLayoutId id="2147486856" r:id="rId8"/>
    <p:sldLayoutId id="2147486857" r:id="rId9"/>
    <p:sldLayoutId id="2147486858" r:id="rId10"/>
    <p:sldLayoutId id="2147486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1" r:id="rId1"/>
    <p:sldLayoutId id="2147486862" r:id="rId2"/>
    <p:sldLayoutId id="2147486863" r:id="rId3"/>
    <p:sldLayoutId id="2147486864" r:id="rId4"/>
    <p:sldLayoutId id="2147486865" r:id="rId5"/>
    <p:sldLayoutId id="2147486866" r:id="rId6"/>
    <p:sldLayoutId id="2147486867" r:id="rId7"/>
    <p:sldLayoutId id="2147486868" r:id="rId8"/>
    <p:sldLayoutId id="2147486869" r:id="rId9"/>
    <p:sldLayoutId id="2147486870" r:id="rId10"/>
    <p:sldLayoutId id="2147486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475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758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475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760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476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61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476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76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70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D7178A9-9722-1A49-B6A8-79082BF9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73" r:id="rId1"/>
    <p:sldLayoutId id="2147486659" r:id="rId2"/>
    <p:sldLayoutId id="2147486660" r:id="rId3"/>
    <p:sldLayoutId id="2147486661" r:id="rId4"/>
    <p:sldLayoutId id="2147486662" r:id="rId5"/>
    <p:sldLayoutId id="2147486663" r:id="rId6"/>
    <p:sldLayoutId id="2147486664" r:id="rId7"/>
    <p:sldLayoutId id="2147486665" r:id="rId8"/>
    <p:sldLayoutId id="2147486666" r:id="rId9"/>
    <p:sldLayoutId id="2147486667" r:id="rId10"/>
    <p:sldLayoutId id="21474866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26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8920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Rectangle 1028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029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Rectangle 1030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Rectangle 1031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Rectangle 1032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Rectangle 1033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Rectangle 1034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Rectangle 1035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1036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037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Rectangle 1038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Rectangle 1039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Rectangle 1040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Rectangle 1041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Rectangle 1042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Rectangle 1043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1044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1045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1046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1047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1048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1049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Rectangle 1050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Rectangle 1051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Rectangle 1052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Rectangle 1053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Rectangle 1054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Rectangle 1055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Rectangle 1056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Rectangle 1057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Rectangle 1058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Rectangle 1059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Rectangle 1060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Rectangle 1061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Rectangle 1062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6" name="Rectangle 1063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7" name="Rectangle 1064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Rectangle 1065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Rectangle 1066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Rectangle 1067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1" name="Rectangle 1068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2" name="Rectangle 1069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3" name="Rectangle 1070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4" name="Rectangle 1071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5" name="Rectangle 1072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6" name="Rectangle 1073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7" name="Rectangle 1074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8" name="Rectangle 1075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9" name="Rectangle 1076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0" name="Rectangle 1077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1" name="Rectangle 1078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2" name="Rectangle 1079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3" name="Rectangle 1080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4" name="Rectangle 1081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Rectangle 1082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6" name="Rectangle 1083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7" name="Rectangle 1084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8" name="Rectangle 1085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9" name="Rectangle 1086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0" name="Rectangle 1087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1" name="Rectangle 1088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Rectangle 1089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Rectangle 10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83" name="Rectangle 109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4" name="Rectangle 10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5" name="Rectangle 10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B1CF3457-DCF5-064E-B55D-4D8F16D3A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4" r:id="rId1"/>
    <p:sldLayoutId id="2147486669" r:id="rId2"/>
    <p:sldLayoutId id="2147486670" r:id="rId3"/>
    <p:sldLayoutId id="2147486671" r:id="rId4"/>
    <p:sldLayoutId id="2147486672" r:id="rId5"/>
    <p:sldLayoutId id="2147486673" r:id="rId6"/>
    <p:sldLayoutId id="2147486674" r:id="rId7"/>
    <p:sldLayoutId id="2147486675" r:id="rId8"/>
    <p:sldLayoutId id="2147486676" r:id="rId9"/>
    <p:sldLayoutId id="2147486677" r:id="rId10"/>
    <p:sldLayoutId id="2147486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52233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4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5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6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7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8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9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0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1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2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3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4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5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6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7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8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9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0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1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2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3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4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5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6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7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8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9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0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1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2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3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4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5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6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7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8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9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0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1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2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3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4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5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6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7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8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9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0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1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2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3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4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5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</p:grpSp>
      <p:sp>
        <p:nvSpPr>
          <p:cNvPr id="52227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2228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45F7FEC-2161-7648-A7FB-6FEE9136E6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52232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68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54281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2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3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4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5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6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7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8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9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0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1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2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3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4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5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6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7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8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9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0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1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2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3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4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5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6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7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8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9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0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1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2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3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4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5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6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7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8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9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0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1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2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3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4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5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6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7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8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9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0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1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2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3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4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5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6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7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8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9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40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41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42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43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4275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4276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B47B9B2-6B04-DC40-ADFE-4DCB566653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54280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775" r:id="rId1"/>
    <p:sldLayoutId id="2147486681" r:id="rId2"/>
    <p:sldLayoutId id="2147486682" r:id="rId3"/>
    <p:sldLayoutId id="2147486683" r:id="rId4"/>
    <p:sldLayoutId id="2147486684" r:id="rId5"/>
    <p:sldLayoutId id="2147486685" r:id="rId6"/>
    <p:sldLayoutId id="2147486686" r:id="rId7"/>
    <p:sldLayoutId id="2147486687" r:id="rId8"/>
    <p:sldLayoutId id="2147486688" r:id="rId9"/>
    <p:sldLayoutId id="2147486689" r:id="rId10"/>
    <p:sldLayoutId id="2147486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D4CB74-1E8C-674E-B146-B8051A921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1" r:id="rId1"/>
    <p:sldLayoutId id="2147486692" r:id="rId2"/>
    <p:sldLayoutId id="2147486693" r:id="rId3"/>
    <p:sldLayoutId id="2147486694" r:id="rId4"/>
    <p:sldLayoutId id="2147486695" r:id="rId5"/>
    <p:sldLayoutId id="2147486696" r:id="rId6"/>
    <p:sldLayoutId id="2147486697" r:id="rId7"/>
    <p:sldLayoutId id="2147486698" r:id="rId8"/>
    <p:sldLayoutId id="2147486699" r:id="rId9"/>
    <p:sldLayoutId id="2147486700" r:id="rId10"/>
    <p:sldLayoutId id="2147486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08EA196-AFA1-A441-8DB0-144BFA36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76" r:id="rId1"/>
    <p:sldLayoutId id="2147486702" r:id="rId2"/>
    <p:sldLayoutId id="2147486703" r:id="rId3"/>
    <p:sldLayoutId id="2147486704" r:id="rId4"/>
    <p:sldLayoutId id="2147486705" r:id="rId5"/>
    <p:sldLayoutId id="2147486706" r:id="rId6"/>
    <p:sldLayoutId id="2147486707" r:id="rId7"/>
    <p:sldLayoutId id="2147486708" r:id="rId8"/>
    <p:sldLayoutId id="2147486709" r:id="rId9"/>
    <p:sldLayoutId id="2147486710" r:id="rId10"/>
    <p:sldLayoutId id="2147486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ko-KR" altLang="en-US" sz="6600" b="1" dirty="0">
                <a:latin typeface="Helvetica" charset="0"/>
                <a:ea typeface="Osaka" charset="0"/>
                <a:cs typeface="Osaka" charset="0"/>
              </a:rPr>
              <a:t>해석 윤곽</a:t>
            </a:r>
            <a:endParaRPr kumimoji="0" lang="en-US" sz="5400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ea typeface="Osaka" charset="0"/>
                <a:cs typeface="Osaka" charset="0"/>
              </a:rPr>
              <a:t>31</a:t>
            </a:r>
            <a:endParaRPr lang="en-US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519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573463"/>
            <a:ext cx="91440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en-US" sz="6600" b="1" dirty="0">
                <a:solidFill>
                  <a:srgbClr val="FFFFFF"/>
                </a:solidFill>
                <a:latin typeface="Arial" charset="0"/>
                <a:ea typeface="Osaka" charset="0"/>
                <a:cs typeface="Arial" charset="0"/>
              </a:rPr>
              <a:t>Part 1:</a:t>
            </a:r>
            <a:br>
              <a:rPr kumimoji="0" lang="en-US" sz="6600" b="1" dirty="0">
                <a:solidFill>
                  <a:srgbClr val="FFFFFF"/>
                </a:solidFill>
                <a:latin typeface="Arial" charset="0"/>
                <a:ea typeface="Osaka" charset="0"/>
                <a:cs typeface="Arial" charset="0"/>
              </a:rPr>
            </a:br>
            <a:r>
              <a:rPr kumimoji="0" lang="ko-KR" altLang="en-US" sz="4400" b="1" dirty="0">
                <a:latin typeface="Helvetica" charset="0"/>
                <a:ea typeface="Osaka" charset="0"/>
                <a:cs typeface="Osaka" charset="0"/>
              </a:rPr>
              <a:t>어떻게 본문에 기초한 윤곽을 잡을까</a:t>
            </a:r>
            <a:r>
              <a:rPr kumimoji="0" lang="en-US" altLang="ko-KR" sz="4400" b="1" dirty="0">
                <a:latin typeface="Helvetica" charset="0"/>
                <a:ea typeface="Osaka" charset="0"/>
                <a:cs typeface="Osaka" charset="0"/>
              </a:rPr>
              <a:t>?</a:t>
            </a:r>
            <a:endParaRPr kumimoji="0" lang="en-US" sz="4400" b="1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1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 Relational Pillars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4" name="Rectangle 8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당신은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5" name="Rectangle 9"/>
          <p:cNvSpPr>
            <a:spLocks noChangeArrowheads="1"/>
          </p:cNvSpPr>
          <p:nvPr/>
        </p:nvSpPr>
        <p:spPr bwMode="auto">
          <a:xfrm>
            <a:off x="0" y="4114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이 슈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6" name="Rectangle 10"/>
          <p:cNvSpPr>
            <a:spLocks noChangeArrowheads="1"/>
          </p:cNvSpPr>
          <p:nvPr/>
        </p:nvSpPr>
        <p:spPr bwMode="auto">
          <a:xfrm>
            <a:off x="2895600" y="3124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범법자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8" name="Rectangle 12"/>
          <p:cNvSpPr>
            <a:spLocks noChangeArrowheads="1"/>
          </p:cNvSpPr>
          <p:nvPr/>
        </p:nvSpPr>
        <p:spPr bwMode="auto">
          <a:xfrm>
            <a:off x="2895600" y="4114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보편화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92" name="Rectangle 16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마태의 </a:t>
            </a:r>
            <a:r>
              <a:rPr lang="ko-KR" alt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관계기둥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3179" name="Picture 15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3" grpId="0" build="p" autoUpdateAnimBg="0"/>
      <p:bldP spid="946184" grpId="0" build="p" autoUpdateAnimBg="0"/>
      <p:bldP spid="946185" grpId="0" build="p" autoUpdateAnimBg="0"/>
      <p:bldP spid="946186" grpId="0" build="p" autoUpdateAnimBg="0"/>
      <p:bldP spid="94618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Arial" charset="0"/>
                <a:cs typeface="+mj-cs"/>
              </a:rPr>
              <a:t>마태복음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+mj-cs"/>
              </a:rPr>
              <a:t> 5:23-24</a:t>
            </a:r>
          </a:p>
        </p:txBody>
      </p:sp>
      <p:pic>
        <p:nvPicPr>
          <p:cNvPr id="265219" name="Picture 4" descr="Altar-of-Burnt-Offer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2179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9254" name="Picture 6" descr="logo_buisness_shaking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18684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55" name="AutoShape 7"/>
          <p:cNvSpPr>
            <a:spLocks noChangeArrowheads="1"/>
          </p:cNvSpPr>
          <p:nvPr/>
        </p:nvSpPr>
        <p:spPr bwMode="auto">
          <a:xfrm>
            <a:off x="5486400" y="1600200"/>
            <a:ext cx="3124200" cy="914400"/>
          </a:xfrm>
          <a:prstGeom prst="curvedDownArrow">
            <a:avLst>
              <a:gd name="adj1" fmla="val 68333"/>
              <a:gd name="adj2" fmla="val 13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49256" name="AutoShape 8"/>
          <p:cNvSpPr>
            <a:spLocks noChangeArrowheads="1"/>
          </p:cNvSpPr>
          <p:nvPr/>
        </p:nvSpPr>
        <p:spPr bwMode="auto">
          <a:xfrm rot="10800000">
            <a:off x="1981200" y="4876800"/>
            <a:ext cx="6781800" cy="914400"/>
          </a:xfrm>
          <a:prstGeom prst="curvedDownArrow">
            <a:avLst>
              <a:gd name="adj1" fmla="val 148333"/>
              <a:gd name="adj2" fmla="val 29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6" descr="logo_buisness_shaking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18684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4" name="Rectangle 1"/>
          <p:cNvSpPr>
            <a:spLocks noChangeArrowheads="1"/>
          </p:cNvSpPr>
          <p:nvPr/>
        </p:nvSpPr>
        <p:spPr bwMode="auto">
          <a:xfrm>
            <a:off x="5795963" y="2708275"/>
            <a:ext cx="1296987" cy="2233613"/>
          </a:xfrm>
          <a:prstGeom prst="rect">
            <a:avLst/>
          </a:prstGeom>
          <a:solidFill>
            <a:srgbClr val="000514"/>
          </a:solidFill>
          <a:ln w="9525">
            <a:solidFill>
              <a:srgbClr val="01000A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5" grpId="0" animBg="1"/>
      <p:bldP spid="949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5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 Relational Pillars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당신은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이 슈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2895600" y="3124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범법자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1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범죄함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2895600" y="41322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보편화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3" name="Rectangle 11"/>
          <p:cNvSpPr>
            <a:spLocks noChangeArrowheads="1"/>
          </p:cNvSpPr>
          <p:nvPr/>
        </p:nvSpPr>
        <p:spPr bwMode="auto">
          <a:xfrm>
            <a:off x="6324600" y="4114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죄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4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6" name="Rectangle 14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마태의 </a:t>
            </a:r>
            <a:r>
              <a:rPr lang="ko-KR" alt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관계기둥</a:t>
            </a:r>
            <a:r>
              <a:rPr lang="ko-K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9326" name="Picture 13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1" grpId="0" build="p" autoUpdateAnimBg="0"/>
      <p:bldP spid="955403" grpId="0" build="p" autoUpdateAnimBg="0"/>
      <p:bldP spid="95540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어떻게 하면 죄 가운데 있는 기독교인들을 </a:t>
            </a:r>
            <a:r>
              <a:rPr lang="ko-KR" altLang="en-US" sz="4000" b="1" i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회복</a:t>
            </a: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시킬 수 있을까</a:t>
            </a:r>
            <a:r>
              <a:rPr lang="en-US" altLang="ko-KR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71362" name="Picture 2" descr="mending_your_broken_hear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57563"/>
            <a:ext cx="491066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i="1" dirty="0">
                <a:solidFill>
                  <a:srgbClr val="FFFFFF"/>
                </a:solidFill>
                <a:cs typeface="Arial" charset="0"/>
              </a:rPr>
              <a:t>오늘날 우리의 첫번째 질문</a:t>
            </a:r>
            <a:r>
              <a:rPr lang="en-US" sz="3600" b="1" i="1" dirty="0">
                <a:solidFill>
                  <a:srgbClr val="FFFFFF"/>
                </a:solidFill>
                <a:cs typeface="Arial" charset="0"/>
              </a:rPr>
              <a:t>( 15-17</a:t>
            </a:r>
            <a:r>
              <a:rPr lang="ko-KR" altLang="en-US" sz="3600" b="1" i="1" dirty="0">
                <a:solidFill>
                  <a:srgbClr val="FFFFFF"/>
                </a:solidFill>
                <a:cs typeface="Arial" charset="0"/>
              </a:rPr>
              <a:t>절</a:t>
            </a:r>
            <a:r>
              <a:rPr lang="en-US" sz="3600" b="1" i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32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71368" name="Text Box 15"/>
          <p:cNvSpPr txBox="1">
            <a:spLocks noChangeArrowheads="1"/>
          </p:cNvSpPr>
          <p:nvPr/>
        </p:nvSpPr>
        <p:spPr bwMode="auto">
          <a:xfrm>
            <a:off x="8459788" y="692150"/>
            <a:ext cx="715962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WordArt 4"/>
          <p:cNvSpPr>
            <a:spLocks noChangeArrowheads="1" noChangeShapeType="1" noTextEdit="1"/>
          </p:cNvSpPr>
          <p:nvPr/>
        </p:nvSpPr>
        <p:spPr bwMode="auto">
          <a:xfrm>
            <a:off x="0" y="1196975"/>
            <a:ext cx="5867400" cy="2514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ko-KR" altLang="en-US" sz="3600" b="1" kern="10" dirty="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DEDEF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  <a:ea typeface="Impact"/>
                <a:cs typeface="Impact"/>
              </a:rPr>
              <a:t>하나의 </a:t>
            </a:r>
            <a:endParaRPr lang="en-US" sz="3600" b="1" kern="10" dirty="0">
              <a:ln w="31550">
                <a:solidFill>
                  <a:srgbClr val="000000"/>
                </a:solidFill>
                <a:round/>
                <a:headEnd/>
                <a:tailEnd/>
              </a:ln>
              <a:solidFill>
                <a:srgbClr val="EDEDEF"/>
              </a:solidFill>
              <a:effectLst>
                <a:outerShdw blurRad="50800" dist="40000" dir="5400000" algn="tl" rotWithShape="0">
                  <a:srgbClr val="000000">
                    <a:alpha val="32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1517585"/>
            <a:ext cx="5184576" cy="644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1300" b="1" dirty="0">
                <a:ln w="12700">
                  <a:solidFill>
                    <a:srgbClr val="FFCC66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ko-KR" alt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마태복음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18</a:t>
            </a:r>
            <a:endParaRPr lang="en-US" sz="4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3412" name="WordArt 5"/>
          <p:cNvSpPr>
            <a:spLocks noChangeArrowheads="1" noChangeShapeType="1" noTextEdit="1"/>
          </p:cNvSpPr>
          <p:nvPr/>
        </p:nvSpPr>
        <p:spPr bwMode="auto">
          <a:xfrm>
            <a:off x="6192838" y="1125538"/>
            <a:ext cx="2700337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ko-KR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가치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50" y="4292600"/>
            <a:ext cx="2160588" cy="193899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1 </a:t>
            </a:r>
            <a:br>
              <a:rPr lang="en-US" sz="4000" b="1" dirty="0">
                <a:solidFill>
                  <a:srgbClr val="FFFFFF"/>
                </a:solidFill>
                <a:latin typeface="Arial" charset="0"/>
              </a:rPr>
            </a:b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아이</a:t>
            </a:r>
            <a:endParaRPr lang="en-US" altLang="ko-KR" sz="40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 (1-9)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975" y="4292600"/>
            <a:ext cx="2160588" cy="193992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1 </a:t>
            </a:r>
            <a:br>
              <a:rPr lang="en-US" sz="4000" b="1" dirty="0">
                <a:solidFill>
                  <a:srgbClr val="FFFFFF"/>
                </a:solidFill>
                <a:latin typeface="Arial" charset="0"/>
              </a:rPr>
            </a:b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양</a:t>
            </a:r>
            <a:br>
              <a:rPr lang="en-US" sz="4000" b="1" dirty="0">
                <a:solidFill>
                  <a:srgbClr val="FFFFFF"/>
                </a:solidFill>
                <a:latin typeface="Arial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(10-14)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292600"/>
            <a:ext cx="2160588" cy="193992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1 </a:t>
            </a:r>
            <a:br>
              <a:rPr lang="en-US" sz="4000" b="1" dirty="0">
                <a:solidFill>
                  <a:srgbClr val="FFFFFF"/>
                </a:solidFill>
                <a:latin typeface="Arial" charset="0"/>
              </a:rPr>
            </a:b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죄인</a:t>
            </a:r>
            <a:endParaRPr lang="en-US" altLang="ko-KR" sz="40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(15-20)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025" y="4292600"/>
            <a:ext cx="2160588" cy="193992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1 </a:t>
            </a:r>
            <a:br>
              <a:rPr lang="en-US" sz="4000" b="1" dirty="0">
                <a:solidFill>
                  <a:srgbClr val="FFFFFF"/>
                </a:solidFill>
                <a:latin typeface="Arial" charset="0"/>
              </a:rPr>
            </a:b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빚쟁이</a:t>
            </a:r>
            <a:endParaRPr lang="en-US" altLang="ko-KR" sz="40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(21-35)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764463" y="-26988"/>
            <a:ext cx="1416050" cy="830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cs typeface="Arial" charset="0"/>
              </a:rPr>
              <a:t>34a</a:t>
            </a:r>
            <a:br>
              <a:rPr lang="en-US" b="1" kern="0" dirty="0">
                <a:solidFill>
                  <a:srgbClr val="FFFFFF"/>
                </a:solidFill>
                <a:cs typeface="Arial" charset="0"/>
              </a:rPr>
            </a:br>
            <a:r>
              <a:rPr lang="en-US" b="1" kern="0" dirty="0">
                <a:solidFill>
                  <a:srgbClr val="FFFFFF"/>
                </a:solidFill>
                <a:cs typeface="Arial" charset="0"/>
              </a:rPr>
              <a:t>Purpose</a:t>
            </a:r>
            <a:endParaRPr lang="en-US" kern="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3528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ko-KR" altLang="en-US" sz="3600" dirty="0">
                <a:latin typeface="Helvetica" charset="0"/>
                <a:ea typeface="ＭＳ Ｐゴシック" charset="0"/>
                <a:cs typeface="ＭＳ Ｐゴシック" charset="0"/>
              </a:rPr>
              <a:t>마태복음 </a:t>
            </a:r>
            <a:r>
              <a:rPr kumimoji="0" lang="en-US" sz="3600" dirty="0">
                <a:latin typeface="Helvetica" charset="0"/>
                <a:ea typeface="ＭＳ Ｐゴシック" charset="0"/>
                <a:cs typeface="ＭＳ Ｐゴシック" charset="0"/>
              </a:rPr>
              <a:t>18:15-20 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ko-KR" alt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개역개정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kumimoji="0"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2900" y="440865"/>
            <a:ext cx="8458200" cy="6019800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 anchor="ctr"/>
          <a:lstStyle/>
          <a:p>
            <a:pPr lvl="0" algn="just"/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 </a:t>
            </a:r>
            <a:r>
              <a:rPr lang="en-US" altLang="ko-KR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15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네 형제가 죄를 범하거든 가서 너와 그 사람과만 상대하여 권고하라 만일 들으면 네가 네 형제를 얻은 것이요 </a:t>
            </a:r>
            <a:r>
              <a:rPr lang="en-US" altLang="ko-KR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16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만일 듣지 않거든 한 두 사람을 데리고 가서 두 세 증인의 입으로 말마다 </a:t>
            </a:r>
            <a:r>
              <a:rPr lang="ko-KR" altLang="en-US" dirty="0" err="1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증참케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 하라 </a:t>
            </a:r>
            <a:r>
              <a:rPr lang="en-US" altLang="ko-KR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17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만일 그들의 말도 듣지 않거든 교회에 말하고 교회의 말도 듣지 않거든 이방인과 세리와 같이 여기라 </a:t>
            </a:r>
            <a:r>
              <a:rPr lang="en-US" altLang="ko-KR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18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진실로 너희에게 </a:t>
            </a:r>
            <a:r>
              <a:rPr lang="ko-KR" altLang="en-US" dirty="0" err="1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이르노니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 무엇이든지 너희가 땅에서 매면 하늘에서도 매일 것이요 무엇이든지 땅에서 풀면 하늘에서도 </a:t>
            </a:r>
            <a:r>
              <a:rPr lang="ko-KR" altLang="en-US" dirty="0" err="1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풀리리라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 </a:t>
            </a:r>
            <a:r>
              <a:rPr lang="en-US" altLang="ko-KR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19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진실로 다시 너희에게 </a:t>
            </a:r>
            <a:r>
              <a:rPr lang="ko-KR" altLang="en-US" dirty="0" err="1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이르노니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 너희 중에 두 사람이 땅에서 합심하여 무엇이든지 구하면 하늘에 계신 내 아버지께서 저희를 위하여 이루게 하시리라 </a:t>
            </a:r>
            <a:r>
              <a:rPr lang="en-US" altLang="ko-KR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20</a:t>
            </a:r>
            <a:r>
              <a:rPr lang="ko-KR" altLang="en-US" dirty="0">
                <a:solidFill>
                  <a:srgbClr val="FFFFFF">
                    <a:lumMod val="95000"/>
                  </a:srgbClr>
                </a:solidFill>
                <a:latin typeface="Georgia" panose="02040502050405020303" pitchFamily="18" charset="0"/>
              </a:rPr>
              <a:t>두 세 사람이 내 이름으로 모인 곳에는 나도 그들 중에 있느니라</a:t>
            </a:r>
            <a:endParaRPr lang="en-US" dirty="0">
              <a:solidFill>
                <a:srgbClr val="FFFFFF">
                  <a:lumMod val="95000"/>
                </a:srgbClr>
              </a:solidFill>
            </a:endParaRPr>
          </a:p>
          <a:p>
            <a:pPr eaLnBrk="1" hangingPunct="1">
              <a:defRPr/>
            </a:pPr>
            <a:r>
              <a:rPr kumimoji="1" lang="en-US" sz="26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15000" y="914400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096000" y="1371600"/>
            <a:ext cx="28194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3600" b="1" dirty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어떻게 회복</a:t>
            </a:r>
            <a:endParaRPr lang="en-US" altLang="ko-KR" sz="3600" b="1" dirty="0">
              <a:solidFill>
                <a:srgbClr val="FFFF00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5715000" y="3886200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194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3600" b="1" dirty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왜 회복</a:t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7506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388" y="2420938"/>
            <a:ext cx="4265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25400" y="260350"/>
            <a:ext cx="47625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4188" indent="-484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b="1" dirty="0">
                <a:latin typeface="Arial" charset="0"/>
              </a:rPr>
              <a:t>I. </a:t>
            </a:r>
            <a:r>
              <a:rPr lang="ko-KR" altLang="en-US" sz="4000" b="1" dirty="0">
                <a:latin typeface="Arial" charset="0"/>
              </a:rPr>
              <a:t>교회가 죄지은 기독교인을 올바르게 </a:t>
            </a:r>
            <a:r>
              <a:rPr lang="ko-KR" altLang="en-US" sz="4000" b="1" dirty="0">
                <a:solidFill>
                  <a:srgbClr val="0070C0"/>
                </a:solidFill>
                <a:latin typeface="Arial" charset="0"/>
              </a:rPr>
              <a:t>회복</a:t>
            </a:r>
            <a:r>
              <a:rPr lang="ko-KR" altLang="en-US" sz="4000" b="1" dirty="0">
                <a:latin typeface="Arial" charset="0"/>
              </a:rPr>
              <a:t>하는 방법은 가능한 한 그 문제를 개인적으로 다루는 것이다</a:t>
            </a:r>
            <a:r>
              <a:rPr lang="en-US" altLang="ko-KR" sz="4000" b="1" dirty="0">
                <a:latin typeface="Arial" charset="0"/>
              </a:rPr>
              <a:t>.</a:t>
            </a:r>
            <a:r>
              <a:rPr lang="en-US" altLang="ja-JP" sz="4000" b="1" dirty="0">
                <a:latin typeface="Arial" charset="0"/>
              </a:rPr>
              <a:t>(15-17).</a:t>
            </a:r>
            <a:r>
              <a:rPr lang="en-US" altLang="ja-JP" sz="3200" b="1" dirty="0"/>
              <a:t> </a:t>
            </a:r>
            <a:endParaRPr lang="en-US" sz="3200" b="1" dirty="0"/>
          </a:p>
        </p:txBody>
      </p:sp>
      <p:sp>
        <p:nvSpPr>
          <p:cNvPr id="277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37288"/>
            <a:ext cx="8820150" cy="620712"/>
          </a:xfrm>
        </p:spPr>
        <p:txBody>
          <a:bodyPr/>
          <a:lstStyle/>
          <a:p>
            <a:pPr algn="r" eaLnBrk="1" hangingPunct="1"/>
            <a:r>
              <a:rPr lang="en-US" sz="2800" b="1" i="1" dirty="0">
                <a:latin typeface="Arial" charset="0"/>
                <a:ea typeface="ＭＳ Ｐゴシック" charset="0"/>
              </a:rPr>
              <a:t>15-17 </a:t>
            </a:r>
            <a:r>
              <a:rPr lang="ko-KR" altLang="en-US" sz="2800" b="1" i="1" dirty="0">
                <a:latin typeface="Arial" charset="0"/>
                <a:ea typeface="ＭＳ Ｐゴシック" charset="0"/>
              </a:rPr>
              <a:t>절의 중심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77509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34c</a:t>
            </a:r>
            <a:endParaRPr lang="en-US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47464"/>
            <a:ext cx="5867400" cy="1066800"/>
          </a:xfrm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sz="6600" b="1" dirty="0">
                <a:solidFill>
                  <a:srgbClr val="1F0769"/>
                </a:solidFill>
                <a:latin typeface="Verdana" charset="0"/>
                <a:ea typeface="Osaka" charset="0"/>
                <a:cs typeface="Osaka" charset="0"/>
              </a:rPr>
              <a:t>우리의 목표</a:t>
            </a:r>
            <a:r>
              <a:rPr lang="en-US" sz="6600" b="1" dirty="0">
                <a:solidFill>
                  <a:srgbClr val="1F0769"/>
                </a:solidFill>
                <a:latin typeface="Verdana" charset="0"/>
                <a:ea typeface="Osaka" charset="0"/>
                <a:cs typeface="Osaka" charset="0"/>
              </a:rPr>
              <a:t>:</a:t>
            </a:r>
            <a:endParaRPr lang="en-US" dirty="0">
              <a:solidFill>
                <a:srgbClr val="1F0769"/>
              </a:solidFill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453008" y="1305272"/>
            <a:ext cx="8367464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ko-KR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77800">
                    <a:schemeClr val="bg1"/>
                  </a:glow>
                </a:effectLst>
                <a:latin typeface="Impact"/>
                <a:ea typeface="Impact"/>
                <a:cs typeface="Impact"/>
              </a:rPr>
              <a:t>회복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77800">
                    <a:schemeClr val="bg1"/>
                  </a:glow>
                </a:effectLst>
                <a:latin typeface="Impact"/>
                <a:ea typeface="Impact"/>
                <a:cs typeface="Impact"/>
              </a:rPr>
              <a:t>!</a:t>
            </a: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-2124744" y="2390056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sz="4400" dirty="0">
              <a:solidFill>
                <a:srgbClr val="1F0769"/>
              </a:solidFill>
              <a:latin typeface="Verdana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3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1143000"/>
            <a:chExt cx="9144000" cy="5715000"/>
          </a:xfrm>
        </p:grpSpPr>
        <p:pic>
          <p:nvPicPr>
            <p:cNvPr id="2816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4445000" cy="332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160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741"/>
            <a:stretch>
              <a:fillRect/>
            </a:stretch>
          </p:blipFill>
          <p:spPr bwMode="auto">
            <a:xfrm>
              <a:off x="3886200" y="3987800"/>
              <a:ext cx="4445000" cy="287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608" name="Rectangle 1"/>
            <p:cNvSpPr>
              <a:spLocks noChangeArrowheads="1"/>
            </p:cNvSpPr>
            <p:nvPr/>
          </p:nvSpPr>
          <p:spPr bwMode="auto">
            <a:xfrm>
              <a:off x="1979712" y="3501008"/>
              <a:ext cx="7164288" cy="1224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1603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239000" cy="1524000"/>
          </a:xfrm>
          <a:solidFill>
            <a:schemeClr val="tx1"/>
          </a:solidFill>
        </p:spPr>
        <p:txBody>
          <a:bodyPr/>
          <a:lstStyle/>
          <a:p>
            <a:pPr algn="r" eaLnBrk="1" hangingPunct="1"/>
            <a:r>
              <a:rPr lang="en-US" b="1">
                <a:latin typeface="Arial" charset="0"/>
                <a:ea typeface="ＭＳ Ｐゴシック" charset="0"/>
              </a:rPr>
              <a:t>Restore People in Sin</a:t>
            </a:r>
            <a:endParaRPr lang="en-US" sz="3600">
              <a:latin typeface="Arial" charset="0"/>
              <a:ea typeface="ＭＳ Ｐゴシック" charset="0"/>
            </a:endParaRPr>
          </a:p>
        </p:txBody>
      </p:sp>
      <p:sp>
        <p:nvSpPr>
          <p:cNvPr id="281604" name="Rectangle 7"/>
          <p:cNvSpPr>
            <a:spLocks noChangeArrowheads="1"/>
          </p:cNvSpPr>
          <p:nvPr/>
        </p:nvSpPr>
        <p:spPr bwMode="auto">
          <a:xfrm>
            <a:off x="1547813" y="2781300"/>
            <a:ext cx="7391400" cy="2303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＂</a:t>
            </a:r>
            <a:r>
              <a:rPr lang="ko-KR" alt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형제들아 사람이 만일 무슨 범죄한 일이 드러나거든 신령한 너희는 온유한 심령으로 그러한 자를 바로잡고 너 자신을 살펴보아 너도 시험을 받을까 두려워하라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ru-RU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endParaRPr lang="en-US" altLang="ja-JP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ko-KR" alt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갈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6:1</a:t>
            </a:r>
          </a:p>
        </p:txBody>
      </p:sp>
      <p:sp>
        <p:nvSpPr>
          <p:cNvPr id="281605" name="Rectangle 9"/>
          <p:cNvSpPr>
            <a:spLocks noChangeArrowheads="1"/>
          </p:cNvSpPr>
          <p:nvPr/>
        </p:nvSpPr>
        <p:spPr bwMode="auto">
          <a:xfrm>
            <a:off x="0" y="115888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ko-KR" altLang="en-US" sz="4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죄가운데</a:t>
            </a:r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 있는 사람의 회복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ko-KR" altLang="en-US" sz="4800" b="1" dirty="0">
                <a:latin typeface="Arial" charset="0"/>
                <a:ea typeface="ＭＳ Ｐゴシック" charset="0"/>
              </a:rPr>
              <a:t>하나님의 회복의 </a:t>
            </a:r>
            <a:r>
              <a:rPr lang="en-US" altLang="ko-KR" sz="4800" b="1" dirty="0">
                <a:latin typeface="Arial" charset="0"/>
                <a:ea typeface="ＭＳ Ｐゴシック" charset="0"/>
              </a:rPr>
              <a:t>4</a:t>
            </a:r>
            <a:r>
              <a:rPr lang="ko-KR" altLang="en-US" sz="4800" b="1" dirty="0">
                <a:latin typeface="Arial" charset="0"/>
                <a:ea typeface="ＭＳ Ｐゴシック" charset="0"/>
              </a:rPr>
              <a:t>단계 과정</a:t>
            </a:r>
            <a:r>
              <a:rPr lang="en-US" sz="4800" b="1" dirty="0">
                <a:latin typeface="Arial" charset="0"/>
                <a:ea typeface="ＭＳ Ｐゴシック" charset="0"/>
              </a:rPr>
              <a:t>…</a:t>
            </a:r>
            <a:endParaRPr lang="en-US" sz="4800" dirty="0">
              <a:latin typeface="Arial" charset="0"/>
              <a:ea typeface="ＭＳ Ｐゴシック" charset="0"/>
            </a:endParaRPr>
          </a:p>
        </p:txBody>
      </p:sp>
      <p:sp>
        <p:nvSpPr>
          <p:cNvPr id="28365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05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3655" name="Rectangle 13"/>
          <p:cNvSpPr>
            <a:spLocks noChangeArrowheads="1"/>
          </p:cNvSpPr>
          <p:nvPr/>
        </p:nvSpPr>
        <p:spPr bwMode="auto">
          <a:xfrm>
            <a:off x="0" y="5445224"/>
            <a:ext cx="8815388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4400" b="1" dirty="0">
                <a:solidFill>
                  <a:srgbClr val="333399"/>
                </a:solidFill>
                <a:latin typeface="Arial" charset="0"/>
              </a:rPr>
              <a:t>…</a:t>
            </a:r>
            <a:r>
              <a:rPr lang="ko-KR" altLang="en-US" sz="4400" b="1" dirty="0">
                <a:solidFill>
                  <a:srgbClr val="333399"/>
                </a:solidFill>
                <a:latin typeface="Arial" charset="0"/>
              </a:rPr>
              <a:t>각 단계에서 더 많은 사람에게 이슈를 드러내는 것이다</a:t>
            </a:r>
            <a:endParaRPr lang="en-US" sz="44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83656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3" name="Picture 3" descr="Haifa bay overview from southeast, tb0508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4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8001000" cy="1905000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먼저 전체 강해설교 준비 과정의 개요를 살펴보자</a:t>
            </a:r>
            <a:r>
              <a:rPr lang="en-US" altLang="ko-KR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953500" cy="2286000"/>
          </a:xfrm>
        </p:spPr>
        <p:txBody>
          <a:bodyPr/>
          <a:lstStyle/>
          <a:p>
            <a:r>
              <a:rPr lang="ko-KR" altLang="en-US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이것은 </a:t>
            </a:r>
            <a:r>
              <a:rPr lang="en-US" altLang="ko-KR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251</a:t>
            </a:r>
            <a:r>
              <a:rPr lang="ko-KR" altLang="en-US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페이지의 차트 양식에 나타난다</a:t>
            </a:r>
            <a:r>
              <a:rPr lang="en-US" altLang="ko-KR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.</a:t>
            </a:r>
            <a:endParaRPr lang="en-US" b="1" dirty="0">
              <a:solidFill>
                <a:schemeClr val="bg1"/>
              </a:solidFill>
              <a:latin typeface="Helvetica" charset="0"/>
              <a:ea typeface="Osaka" charset="0"/>
              <a:cs typeface="Osaka" charset="0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같은 과정이 </a:t>
            </a:r>
            <a:r>
              <a:rPr lang="en-US" altLang="ko-KR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27-28</a:t>
            </a:r>
            <a:r>
              <a:rPr lang="ko-KR" altLang="en-US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페이지의 개요 형식으로 되어 있다</a:t>
            </a:r>
            <a:r>
              <a:rPr lang="en-US" altLang="ko-KR" b="1" dirty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.</a:t>
            </a:r>
            <a:endParaRPr lang="en-US" b="1" dirty="0">
              <a:solidFill>
                <a:schemeClr val="bg1"/>
              </a:solidFill>
              <a:latin typeface="Helvetica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04800"/>
            <a:ext cx="6840538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Step 1 </a:t>
            </a:r>
            <a:r>
              <a:rPr kumimoji="0" lang="ko-KR" altLang="en-US" dirty="0">
                <a:latin typeface="Helvetica" charset="0"/>
                <a:ea typeface="ＭＳ Ｐゴシック" charset="0"/>
                <a:cs typeface="ＭＳ Ｐゴシック" charset="0"/>
              </a:rPr>
              <a:t>회복하기</a:t>
            </a:r>
            <a:r>
              <a:rPr kumimoji="0" lang="ko-KR" alt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br>
              <a:rPr kumimoji="0" lang="en-US" altLang="ko-KR" sz="36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ko-KR" altLang="en-US" sz="3200" dirty="0">
                <a:latin typeface="Helvetica" charset="0"/>
                <a:ea typeface="ＭＳ Ｐゴシック" charset="0"/>
                <a:cs typeface="ＭＳ Ｐゴシック" charset="0"/>
              </a:rPr>
              <a:t>개인적으로 그 사람과 이야기 하라</a:t>
            </a:r>
            <a:endParaRPr kumimoji="0" lang="en-US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1845377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Arial Black" charset="0"/>
              </a:rPr>
              <a:t>S </a:t>
            </a: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= </a:t>
            </a:r>
            <a:r>
              <a:rPr lang="ko-KR" altLang="en-US" sz="3200" b="1" dirty="0">
                <a:solidFill>
                  <a:srgbClr val="FFFF00"/>
                </a:solidFill>
                <a:latin typeface="Arial Black" charset="0"/>
              </a:rPr>
              <a:t>죄인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CCFF"/>
                </a:solidFill>
                <a:latin typeface="Arial Black" charset="0"/>
              </a:rPr>
              <a:t>M</a:t>
            </a:r>
            <a:endParaRPr lang="en-US">
              <a:solidFill>
                <a:srgbClr val="99CCFF"/>
              </a:solidFill>
            </a:endParaRPr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131029" y="6198999"/>
            <a:ext cx="1936749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ko-KR" altLang="en-US" sz="3200" b="1" dirty="0">
                <a:solidFill>
                  <a:srgbClr val="FFFFFF"/>
                </a:solidFill>
                <a:latin typeface="Arial Black" charset="0"/>
              </a:rPr>
              <a:t>교인</a:t>
            </a: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65639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0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1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3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4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5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6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7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8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9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0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1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2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3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4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5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6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7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8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9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0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1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2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3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4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5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6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7" name="Line 35"/>
          <p:cNvSpPr>
            <a:spLocks noChangeShapeType="1"/>
          </p:cNvSpPr>
          <p:nvPr/>
        </p:nvSpPr>
        <p:spPr bwMode="auto">
          <a:xfrm rot="-10800000" flipH="1" flipV="1">
            <a:off x="1371600" y="29718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8" name="Line 36"/>
          <p:cNvSpPr>
            <a:spLocks noChangeShapeType="1"/>
          </p:cNvSpPr>
          <p:nvPr/>
        </p:nvSpPr>
        <p:spPr bwMode="auto">
          <a:xfrm rot="-7245430" flipH="1" flipV="1">
            <a:off x="1943100" y="26289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9" name="Line 37"/>
          <p:cNvSpPr>
            <a:spLocks noChangeShapeType="1"/>
          </p:cNvSpPr>
          <p:nvPr/>
        </p:nvSpPr>
        <p:spPr bwMode="auto">
          <a:xfrm rot="7240121" flipH="1" flipV="1">
            <a:off x="1409700" y="35052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70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pic>
        <p:nvPicPr>
          <p:cNvPr id="285734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35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1C1C1C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1C1C1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7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 Relational Pillars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당신은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이 슈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2895600" y="3124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범법자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1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범죄함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2895600" y="41322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보편화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3" name="Rectangle 11"/>
          <p:cNvSpPr>
            <a:spLocks noChangeArrowheads="1"/>
          </p:cNvSpPr>
          <p:nvPr/>
        </p:nvSpPr>
        <p:spPr bwMode="auto">
          <a:xfrm>
            <a:off x="6324600" y="4114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죄인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4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6" name="Rectangle 14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마태의 관계 기둥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7758" name="Picture 13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1" grpId="0" build="p" autoUpdateAnimBg="0"/>
      <p:bldP spid="955403" grpId="0" build="p" autoUpdateAnimBg="0"/>
      <p:bldP spid="95540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3" name="Picture 2" descr="couplefighting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8575"/>
            <a:ext cx="7772400" cy="7366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latin typeface="Arial" charset="0"/>
                <a:ea typeface="ＭＳ Ｐゴシック" charset="0"/>
                <a:cs typeface="ＭＳ Ｐゴシック" charset="0"/>
              </a:rPr>
              <a:t>대면해야 한다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9795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765175"/>
            <a:ext cx="2987675" cy="28082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ko-KR" alt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하지 말 것들</a:t>
            </a:r>
            <a:r>
              <a:rPr 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571500" indent="-571500" algn="l"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Email</a:t>
            </a:r>
          </a:p>
          <a:p>
            <a:pPr marL="571500" indent="-571500" algn="l">
              <a:buFont typeface="Arial"/>
              <a:buChar char="•"/>
              <a:defRPr/>
            </a:pPr>
            <a:r>
              <a:rPr lang="ko-KR" alt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문자</a:t>
            </a: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571500" indent="-571500" algn="l">
              <a:buFont typeface="Arial"/>
              <a:buChar char="•"/>
              <a:defRPr/>
            </a:pPr>
            <a:r>
              <a:rPr lang="ko-KR" alt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편지</a:t>
            </a: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571500" indent="-571500" algn="l">
              <a:buFont typeface="Arial"/>
              <a:buChar char="•"/>
              <a:defRPr/>
            </a:pPr>
            <a:r>
              <a:rPr lang="ko-KR" alt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전화</a:t>
            </a: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19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0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 Relational Pillars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당신은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이 슈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auto">
          <a:xfrm>
            <a:off x="2895600" y="3124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범법자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범죄함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2895600" y="41322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보편화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7" name="Rectangle 11"/>
          <p:cNvSpPr>
            <a:spLocks noChangeArrowheads="1"/>
          </p:cNvSpPr>
          <p:nvPr/>
        </p:nvSpPr>
        <p:spPr bwMode="auto">
          <a:xfrm>
            <a:off x="6324600" y="4114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죄인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8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0573" name="Rectangle 13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마태의 관계 기둥 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90830" name="Picture 14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0575" name="Rectangle 15"/>
          <p:cNvSpPr>
            <a:spLocks noChangeArrowheads="1"/>
          </p:cNvSpPr>
          <p:nvPr/>
        </p:nvSpPr>
        <p:spPr bwMode="auto">
          <a:xfrm>
            <a:off x="0" y="51990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시작점</a:t>
            </a:r>
            <a:r>
              <a:rPr lang="en-US" sz="44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0576" name="Rectangle 16"/>
          <p:cNvSpPr>
            <a:spLocks noChangeArrowheads="1"/>
          </p:cNvSpPr>
          <p:nvPr/>
        </p:nvSpPr>
        <p:spPr bwMode="auto">
          <a:xfrm>
            <a:off x="2895600" y="51990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당신</a:t>
            </a:r>
            <a:r>
              <a:rPr 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0577" name="Rectangle 17"/>
          <p:cNvSpPr>
            <a:spLocks noChangeArrowheads="1"/>
          </p:cNvSpPr>
          <p:nvPr/>
        </p:nvSpPr>
        <p:spPr bwMode="auto">
          <a:xfrm>
            <a:off x="6324600" y="51816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ko-KR" alt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당신</a:t>
            </a:r>
            <a:r>
              <a:rPr 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0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0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0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75" grpId="0" build="p" autoUpdateAnimBg="0"/>
      <p:bldP spid="1090576" grpId="0" build="p" autoUpdateAnimBg="0"/>
      <p:bldP spid="109057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7813" y="615950"/>
            <a:ext cx="8686800" cy="130088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ko-KR" altLang="en-US" b="1" dirty="0">
                <a:latin typeface="Arial" charset="0"/>
                <a:ea typeface="ＭＳ Ｐゴシック" charset="0"/>
              </a:rPr>
              <a:t>왜 대면하지 않는가</a:t>
            </a:r>
            <a:r>
              <a:rPr lang="en-US" b="1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897028" name="Text Box 4"/>
          <p:cNvSpPr txBox="1">
            <a:spLocks noChangeArrowheads="1"/>
          </p:cNvSpPr>
          <p:nvPr/>
        </p:nvSpPr>
        <p:spPr bwMode="auto">
          <a:xfrm>
            <a:off x="684213" y="2123206"/>
            <a:ext cx="64770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무시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의심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실패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두려움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변명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불결함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</a:rPr>
              <a:t>비사회적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92869" name="Picture 1" descr="relationship_sav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825" y="3141663"/>
            <a:ext cx="50831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0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04800"/>
            <a:ext cx="70866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Step 1 </a:t>
            </a:r>
            <a:r>
              <a:rPr kumimoji="0" lang="ko-KR" altLang="en-US" dirty="0">
                <a:latin typeface="Helvetica" charset="0"/>
                <a:ea typeface="ＭＳ Ｐゴシック" charset="0"/>
                <a:cs typeface="ＭＳ Ｐゴシック" charset="0"/>
              </a:rPr>
              <a:t>회복하기</a:t>
            </a:r>
            <a:b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ko-KR" altLang="en-US" sz="3200" dirty="0">
                <a:latin typeface="Helvetica" charset="0"/>
                <a:ea typeface="ＭＳ Ｐゴシック" charset="0"/>
                <a:cs typeface="ＭＳ Ｐゴシック" charset="0"/>
              </a:rPr>
              <a:t>개인적으로</a:t>
            </a:r>
            <a:r>
              <a:rPr kumimoji="0" lang="ko-KR" alt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ko-KR" altLang="en-US" sz="3600" dirty="0">
                <a:latin typeface="Helvetica" charset="0"/>
                <a:ea typeface="ＭＳ Ｐゴシック" charset="0"/>
                <a:cs typeface="ＭＳ Ｐゴシック" charset="0"/>
              </a:rPr>
              <a:t>그 사람과 이야기 하기</a:t>
            </a:r>
            <a:endParaRPr kumimoji="0" lang="en-US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1845377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Arial Black" charset="0"/>
              </a:rPr>
              <a:t>S = </a:t>
            </a:r>
            <a:r>
              <a:rPr lang="ko-KR" altLang="en-US" sz="3200" b="1" dirty="0">
                <a:solidFill>
                  <a:srgbClr val="FFFF00"/>
                </a:solidFill>
                <a:latin typeface="Arial Black" charset="0"/>
              </a:rPr>
              <a:t>죄인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CCFF"/>
                </a:solidFill>
                <a:latin typeface="Arial Black" charset="0"/>
              </a:rPr>
              <a:t>M</a:t>
            </a:r>
            <a:endParaRPr lang="en-US">
              <a:solidFill>
                <a:srgbClr val="99CCFF"/>
              </a:solidFill>
            </a:endParaRPr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1936749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ko-KR" altLang="en-US" sz="3200" b="1" dirty="0">
                <a:solidFill>
                  <a:srgbClr val="FFFFFF"/>
                </a:solidFill>
                <a:latin typeface="Arial Black" charset="0"/>
              </a:rPr>
              <a:t>교인</a:t>
            </a: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65639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0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1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3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4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5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6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7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8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49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0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1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2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3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4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5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6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7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8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59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0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1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2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3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4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5665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6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7" name="Line 35"/>
          <p:cNvSpPr>
            <a:spLocks noChangeShapeType="1"/>
          </p:cNvSpPr>
          <p:nvPr/>
        </p:nvSpPr>
        <p:spPr bwMode="auto">
          <a:xfrm rot="-10800000" flipH="1" flipV="1">
            <a:off x="1371600" y="29718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8" name="Line 36"/>
          <p:cNvSpPr>
            <a:spLocks noChangeShapeType="1"/>
          </p:cNvSpPr>
          <p:nvPr/>
        </p:nvSpPr>
        <p:spPr bwMode="auto">
          <a:xfrm rot="-7245430" flipH="1" flipV="1">
            <a:off x="1943100" y="26289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9" name="Line 37"/>
          <p:cNvSpPr>
            <a:spLocks noChangeShapeType="1"/>
          </p:cNvSpPr>
          <p:nvPr/>
        </p:nvSpPr>
        <p:spPr bwMode="auto">
          <a:xfrm rot="7240121" flipH="1" flipV="1">
            <a:off x="1409700" y="35052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70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pic>
        <p:nvPicPr>
          <p:cNvPr id="29495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51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2</a:t>
            </a:r>
            <a:r>
              <a:rPr kumimoji="0" lang="ko-KR" altLang="en-US" dirty="0">
                <a:latin typeface="Helvetica" charset="0"/>
                <a:ea typeface="ＭＳ Ｐゴシック" charset="0"/>
                <a:cs typeface="ＭＳ Ｐゴシック" charset="0"/>
              </a:rPr>
              <a:t>단계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ko-KR" altLang="en-US" dirty="0">
                <a:latin typeface="Helvetica" charset="0"/>
                <a:ea typeface="ＭＳ Ｐゴシック" charset="0"/>
                <a:cs typeface="ＭＳ Ｐゴシック" charset="0"/>
              </a:rPr>
              <a:t>회복하기</a:t>
            </a:r>
            <a:b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ko-KR" altLang="en-US" sz="3600" dirty="0">
                <a:latin typeface="Helvetica" charset="0"/>
                <a:ea typeface="ＭＳ Ｐゴシック" charset="0"/>
                <a:cs typeface="ＭＳ Ｐゴシック" charset="0"/>
              </a:rPr>
              <a:t>단계</a:t>
            </a:r>
            <a:r>
              <a:rPr kumimoji="0" 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u="sng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1-2</a:t>
            </a:r>
            <a:r>
              <a:rPr kumimoji="0" 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ko-KR" altLang="en-US" sz="3600" dirty="0">
                <a:latin typeface="Helvetica" charset="0"/>
                <a:ea typeface="ＭＳ Ｐゴシック" charset="0"/>
                <a:cs typeface="ＭＳ Ｐゴシック" charset="0"/>
              </a:rPr>
              <a:t>다른 사람과 같이</a:t>
            </a:r>
            <a:endParaRPr kumimoji="0" lang="en-US" sz="3600" u="sng" dirty="0">
              <a:solidFill>
                <a:schemeClr val="hlink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5219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05220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1845377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Arial Black" charset="0"/>
              </a:rPr>
              <a:t>S = </a:t>
            </a:r>
            <a:r>
              <a:rPr lang="ko-KR" altLang="en-US" sz="3200" b="1" dirty="0">
                <a:solidFill>
                  <a:srgbClr val="FFFF00"/>
                </a:solidFill>
                <a:latin typeface="Arial Black" charset="0"/>
              </a:rPr>
              <a:t>죄인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05221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BBE0E3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22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1936749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ko-KR" altLang="en-US" sz="3200" b="1" dirty="0">
                <a:solidFill>
                  <a:srgbClr val="FFFFFF"/>
                </a:solidFill>
                <a:latin typeface="Arial Black" charset="0"/>
              </a:rPr>
              <a:t>교인</a:t>
            </a: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5223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24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25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26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27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28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29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0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1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2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3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4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5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6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7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8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39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0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1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2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3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4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5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6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7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0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4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5" name="Oval 39"/>
          <p:cNvSpPr>
            <a:spLocks noChangeArrowheads="1"/>
          </p:cNvSpPr>
          <p:nvPr/>
        </p:nvSpPr>
        <p:spPr bwMode="auto">
          <a:xfrm rot="1717289">
            <a:off x="1878013" y="26701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6" name="Line 40"/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296997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0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54" grpId="0" animBg="1"/>
      <p:bldP spid="905254" grpId="1" animBg="1"/>
      <p:bldP spid="9052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09" name="Picture 1" descr="step 2 with 3 people browner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97975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9144000" cy="865188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ko-KR" altLang="en-US" sz="5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5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2 </a:t>
            </a:r>
            <a:r>
              <a:rPr lang="ko-KR" altLang="en-US" sz="5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단계에서의  질문들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94659" name="Text Box 3"/>
          <p:cNvSpPr txBox="1">
            <a:spLocks noChangeArrowheads="1"/>
          </p:cNvSpPr>
          <p:nvPr/>
        </p:nvSpPr>
        <p:spPr bwMode="auto">
          <a:xfrm>
            <a:off x="0" y="3072348"/>
            <a:ext cx="7315201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ko-KR" altLang="en-US" sz="4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이 사람들은 누구여야 하나</a:t>
            </a:r>
            <a:r>
              <a:rPr lang="en-US" sz="4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?</a:t>
            </a:r>
          </a:p>
          <a:p>
            <a:pPr>
              <a:buFont typeface="Arial" charset="0"/>
              <a:buChar char="•"/>
              <a:defRPr/>
            </a:pPr>
            <a:endParaRPr lang="en-US" sz="4800" b="1" dirty="0">
              <a:solidFill>
                <a:srgbClr val="FFFFFF"/>
              </a:solidFill>
              <a:effectLst>
                <a:glow rad="101600">
                  <a:schemeClr val="tx1"/>
                </a:glo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4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왜 다른 한 두 사람이어야 하나</a:t>
            </a:r>
            <a:r>
              <a:rPr lang="en-US" sz="4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495800"/>
            <a:ext cx="5562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dirty="0">
                <a:latin typeface="Copperplate Gothic Light" charset="0"/>
                <a:ea typeface="ヒラギノ角ゴ Pro W3" charset="0"/>
                <a:cs typeface="ヒラギノ角ゴ Pro W3" charset="0"/>
              </a:rPr>
              <a:t>신명기</a:t>
            </a:r>
            <a:r>
              <a:rPr lang="en-US" sz="4800" b="1" dirty="0">
                <a:latin typeface="Copperplate Gothic Light" charset="0"/>
                <a:ea typeface="ヒラギノ角ゴ Pro W3" charset="0"/>
                <a:cs typeface="ヒラギノ角ゴ Pro W3" charset="0"/>
              </a:rPr>
              <a:t>. 19:15</a:t>
            </a:r>
            <a:endParaRPr lang="en-US" dirty="0">
              <a:latin typeface="Copperplate Gothic Light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/>
        </p:nvSpPr>
        <p:spPr bwMode="auto">
          <a:xfrm>
            <a:off x="2057400" y="228600"/>
            <a:ext cx="7010400" cy="3505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ru-RU" sz="36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"</a:t>
            </a:r>
            <a:r>
              <a:rPr lang="ko-KR" altLang="en-US" sz="3600" dirty="0">
                <a:solidFill>
                  <a:srgbClr val="5D5D5D"/>
                </a:solidFill>
                <a:latin typeface="Georgia" panose="02040502050405020303" pitchFamily="18" charset="0"/>
              </a:rPr>
              <a:t> </a:t>
            </a:r>
            <a:r>
              <a:rPr lang="ko-KR" altLang="en-US" sz="4400" dirty="0">
                <a:solidFill>
                  <a:schemeClr val="bg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사람이 아무 악이든지 무릇 범한 죄는 한 증인으로만 정할 것이 아니요 두 증인의 입으로나 세 증인의 입으로 그 사건을 확정할 것이며</a:t>
            </a:r>
            <a:r>
              <a:rPr lang="ko-KR" altLang="en-US" sz="3600" dirty="0">
                <a:solidFill>
                  <a:srgbClr val="333333"/>
                </a:solidFill>
                <a:latin typeface="Georgia" panose="02040502050405020303" pitchFamily="18" charset="0"/>
              </a:rPr>
              <a:t> </a:t>
            </a:r>
            <a:r>
              <a:rPr lang="en-US" sz="36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r>
              <a:rPr lang="ru-RU" sz="36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"</a:t>
            </a:r>
            <a:endParaRPr lang="en-US" sz="36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  <a:r>
              <a:rPr kumimoji="0" lang="ko-KR" altLang="en-US" dirty="0">
                <a:latin typeface="Helvetica" charset="0"/>
                <a:ea typeface="ＭＳ Ｐゴシック" charset="0"/>
                <a:cs typeface="ＭＳ Ｐゴシック" charset="0"/>
              </a:rPr>
              <a:t>단계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ko-KR" altLang="en-US" dirty="0">
                <a:latin typeface="Helvetica" charset="0"/>
                <a:ea typeface="ＭＳ Ｐゴシック" charset="0"/>
                <a:cs typeface="ＭＳ Ｐゴシック" charset="0"/>
              </a:rPr>
              <a:t>회복하기</a:t>
            </a:r>
            <a:b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ko-KR" altLang="en-US" sz="3600" dirty="0">
                <a:latin typeface="Helvetica" charset="0"/>
                <a:ea typeface="ＭＳ Ｐゴシック" charset="0"/>
                <a:cs typeface="ＭＳ Ｐゴシック" charset="0"/>
              </a:rPr>
              <a:t>교회에 죄를 드러내기</a:t>
            </a:r>
            <a:endParaRPr kumimoji="0" lang="en-US" sz="36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1845377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Arial Black" charset="0"/>
              </a:rPr>
              <a:t>S = </a:t>
            </a:r>
            <a:r>
              <a:rPr lang="ko-KR" altLang="en-US" sz="3200" b="1" dirty="0">
                <a:solidFill>
                  <a:srgbClr val="FFFF00"/>
                </a:solidFill>
                <a:latin typeface="Arial Black" charset="0"/>
              </a:rPr>
              <a:t>죄인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BBE0E3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86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1936749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ko-KR" altLang="en-US" sz="3200" b="1" dirty="0">
                <a:solidFill>
                  <a:srgbClr val="FFFFFF"/>
                </a:solidFill>
                <a:latin typeface="Arial Black" charset="0"/>
              </a:rPr>
              <a:t>교인</a:t>
            </a: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67687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88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89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0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1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2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3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4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5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6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7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699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0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1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2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3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4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5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6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7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8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09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10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11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12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7713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4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8" name="Oval 38"/>
          <p:cNvSpPr>
            <a:spLocks noChangeArrowheads="1"/>
          </p:cNvSpPr>
          <p:nvPr/>
        </p:nvSpPr>
        <p:spPr bwMode="auto">
          <a:xfrm rot="1717289">
            <a:off x="1752600" y="32766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9" name="Oval 39"/>
          <p:cNvSpPr>
            <a:spLocks noChangeArrowheads="1"/>
          </p:cNvSpPr>
          <p:nvPr/>
        </p:nvSpPr>
        <p:spPr bwMode="auto">
          <a:xfrm rot="1717289">
            <a:off x="1878013" y="27463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20" name="Line 40"/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21" name="Oval 41"/>
          <p:cNvSpPr>
            <a:spLocks noChangeArrowheads="1"/>
          </p:cNvSpPr>
          <p:nvPr/>
        </p:nvSpPr>
        <p:spPr bwMode="auto">
          <a:xfrm rot="188795">
            <a:off x="457200" y="1504950"/>
            <a:ext cx="8010525" cy="47434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302118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7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7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18" grpId="0" animBg="1"/>
      <p:bldP spid="967718" grpId="1" animBg="1"/>
      <p:bldP spid="967719" grpId="0" animBg="1"/>
      <p:bldP spid="967719" grpId="1" animBg="1"/>
      <p:bldP spid="9677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ko-KR" altLang="en-US" sz="2800" i="1" dirty="0">
                <a:latin typeface="Arial" charset="0"/>
                <a:ea typeface="ＭＳ Ｐゴシック" charset="0"/>
                <a:cs typeface="Arial" charset="0"/>
              </a:rPr>
              <a:t>강해설교</a:t>
            </a:r>
            <a:r>
              <a:rPr lang="ko-KR" altLang="en-US" sz="2800" dirty="0">
                <a:latin typeface="Arial" charset="0"/>
                <a:ea typeface="ＭＳ Ｐゴシック" charset="0"/>
                <a:cs typeface="Arial" charset="0"/>
              </a:rPr>
              <a:t>의 준비과정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 Richard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강해설교 준비하기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본문에 근거하여 개작됨</a:t>
            </a:r>
            <a:endParaRPr lang="en-US" altLang="zh-CN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1835696" y="5146675"/>
            <a:ext cx="1944216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학습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2482498" y="4419600"/>
            <a:ext cx="7213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5508104" y="5181600"/>
            <a:ext cx="187220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010890" y="4419600"/>
            <a:ext cx="7213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2295510" y="3359150"/>
            <a:ext cx="1048038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267744" y="3505314"/>
            <a:ext cx="110607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lvl="0">
              <a:defRPr/>
            </a:pPr>
            <a:r>
              <a:rPr lang="ko-KR" alt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본문핵심</a:t>
            </a:r>
            <a:endParaRPr lang="en-US" altLang="ko-K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0">
              <a:defRPr/>
            </a:pP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과제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5940152" y="3359150"/>
            <a:ext cx="1003478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5937160" y="3489267"/>
            <a:ext cx="1003479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lvl="0">
              <a:defRPr/>
            </a:pPr>
            <a:r>
              <a:rPr lang="ko-KR" alt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설교핵심</a:t>
            </a:r>
            <a:endParaRPr lang="en-US" altLang="ko-KR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0">
              <a:defRPr/>
            </a:pPr>
            <a:r>
              <a:rPr lang="ko-KR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과제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2843808" y="2805113"/>
            <a:ext cx="345638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목적의 다리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376442" y="2336800"/>
            <a:ext cx="53081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마음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골격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육체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03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03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03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03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715195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6154906" y="1916832"/>
            <a:ext cx="721350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93996" y="5486400"/>
            <a:ext cx="95366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본문선택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93996" y="5181600"/>
            <a:ext cx="95366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본문분석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95313" y="4443413"/>
            <a:ext cx="131339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주석적 개요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539552" y="3757613"/>
            <a:ext cx="162399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주석적 아이디어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1281113" y="2690813"/>
            <a:ext cx="147796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세가지 발전적 </a:t>
            </a:r>
            <a:endParaRPr lang="en-US" altLang="ko-KR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질문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657254" y="2157413"/>
            <a:ext cx="199486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기대되는 청중들의 반응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6943630" y="3757613"/>
            <a:ext cx="147426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설교적 아이디어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365104"/>
            <a:ext cx="1163669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설교적 개요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명확성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머리말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결론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흰색 문서</a:t>
            </a:r>
            <a:r>
              <a:rPr lang="en-US" altLang="ko-KR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단계 준비과정은 </a:t>
            </a:r>
            <a:r>
              <a:rPr lang="ko-KR" altLang="en-US" sz="1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로빈슨의 강해설교</a:t>
            </a: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 의해 개작된것이다 </a:t>
            </a:r>
            <a:r>
              <a:rPr lang="en-US" altLang="ko-KR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(notes, 105)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0392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58793" name="Oval 41"/>
          <p:cNvSpPr>
            <a:spLocks noChangeArrowheads="1"/>
          </p:cNvSpPr>
          <p:nvPr/>
        </p:nvSpPr>
        <p:spPr bwMode="auto">
          <a:xfrm>
            <a:off x="1152798" y="4921228"/>
            <a:ext cx="3429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2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29" name="Picture 2" descr="unit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62691"/>
            <a:ext cx="9440863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4"/>
            <a:ext cx="3707903" cy="446402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6600" dirty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왜  교회에 드러내는가</a:t>
            </a:r>
            <a:r>
              <a:rPr lang="en-US" sz="6600" dirty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Step 4 </a:t>
            </a:r>
            <a:r>
              <a:rPr kumimoji="0" lang="ko-KR" altLang="en-US" dirty="0">
                <a:latin typeface="Helvetica" charset="0"/>
                <a:ea typeface="ＭＳ Ｐゴシック" charset="0"/>
                <a:cs typeface="ＭＳ Ｐゴシック" charset="0"/>
              </a:rPr>
              <a:t>회복하기</a:t>
            </a:r>
            <a:b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ko-KR" altLang="en-US" sz="3600" dirty="0">
                <a:latin typeface="Helvetica" charset="0"/>
                <a:ea typeface="ＭＳ Ｐゴシック" charset="0"/>
                <a:cs typeface="ＭＳ Ｐゴシック" charset="0"/>
              </a:rPr>
              <a:t>불신자처럼 다룬다</a:t>
            </a:r>
            <a:endParaRPr kumimoji="0" lang="en-US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1845377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Arial Black" charset="0"/>
              </a:rPr>
              <a:t>S = </a:t>
            </a:r>
            <a:r>
              <a:rPr lang="ko-KR" altLang="en-US" sz="3200" b="1" dirty="0">
                <a:solidFill>
                  <a:srgbClr val="FFFF00"/>
                </a:solidFill>
                <a:latin typeface="Arial Black" charset="0"/>
              </a:rPr>
              <a:t>죄인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69733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BBE0E3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1936749" cy="584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ko-KR" altLang="en-US" sz="3200" b="1" dirty="0">
                <a:solidFill>
                  <a:srgbClr val="FFFFFF"/>
                </a:solidFill>
                <a:latin typeface="Arial Black" charset="0"/>
              </a:rPr>
              <a:t>교인</a:t>
            </a: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36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37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38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39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0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1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2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3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4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5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6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7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8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49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0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1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3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4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5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6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7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8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969765" name="Line 37"/>
          <p:cNvSpPr>
            <a:spLocks noChangeShapeType="1"/>
          </p:cNvSpPr>
          <p:nvPr/>
        </p:nvSpPr>
        <p:spPr bwMode="auto">
          <a:xfrm rot="1841959" flipH="1" flipV="1">
            <a:off x="3235325" y="4775200"/>
            <a:ext cx="2860675" cy="9509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66" name="Oval 38"/>
          <p:cNvSpPr>
            <a:spLocks noChangeArrowheads="1"/>
          </p:cNvSpPr>
          <p:nvPr/>
        </p:nvSpPr>
        <p:spPr bwMode="auto">
          <a:xfrm rot="188795">
            <a:off x="457200" y="1504950"/>
            <a:ext cx="8010525" cy="47434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67" name="Text Box 39"/>
          <p:cNvSpPr txBox="1">
            <a:spLocks noChangeArrowheads="1"/>
          </p:cNvSpPr>
          <p:nvPr/>
        </p:nvSpPr>
        <p:spPr bwMode="auto">
          <a:xfrm>
            <a:off x="5618163" y="6269038"/>
            <a:ext cx="477837" cy="6651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05187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/>
      <p:bldP spid="9697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</a:rPr>
              <a:t>Sins Worthy of Discipline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31524" name="Rectangle 4"/>
          <p:cNvSpPr>
            <a:spLocks noChangeArrowheads="1"/>
          </p:cNvSpPr>
          <p:nvPr/>
        </p:nvSpPr>
        <p:spPr bwMode="auto">
          <a:xfrm>
            <a:off x="-152400" y="0"/>
            <a:ext cx="9372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징계하지 않을 수 있는가</a:t>
            </a:r>
            <a:r>
              <a:rPr lang="en-US" altLang="ko-KR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?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07203" name="Picture 1" descr="pointing-fing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 rot="20671425">
            <a:off x="1398588" y="5089525"/>
            <a:ext cx="93726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출교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!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</a:rPr>
              <a:t>Sins Worthy of Discipline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31524" name="Rectangle 4"/>
          <p:cNvSpPr>
            <a:spLocks noChangeArrowheads="1"/>
          </p:cNvSpPr>
          <p:nvPr/>
        </p:nvSpPr>
        <p:spPr bwMode="auto">
          <a:xfrm>
            <a:off x="0" y="0"/>
            <a:ext cx="7451725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어떻게 징계하는가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31526" name="Text Box 6"/>
          <p:cNvSpPr txBox="1">
            <a:spLocks noChangeArrowheads="1"/>
          </p:cNvSpPr>
          <p:nvPr/>
        </p:nvSpPr>
        <p:spPr bwMode="auto">
          <a:xfrm>
            <a:off x="88900" y="1665288"/>
            <a:ext cx="7454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그리스도인으로 부르지 않는다</a:t>
            </a:r>
            <a:r>
              <a:rPr lang="en-US" altLang="ja-JP" sz="28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이 사람에게 복음을 전한다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성찬에 참여시키지 않는다</a:t>
            </a:r>
            <a:r>
              <a:rPr lang="en-US" altLang="ja-JP" sz="28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교인명부에서 제외한다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교회의 역할에서 제외한다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131527" name="Text Box 7"/>
          <p:cNvSpPr txBox="1">
            <a:spLocks noChangeArrowheads="1"/>
          </p:cNvSpPr>
          <p:nvPr/>
        </p:nvSpPr>
        <p:spPr bwMode="auto">
          <a:xfrm>
            <a:off x="88900" y="4494213"/>
            <a:ext cx="736342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ru-RU" altLang="ja-JP" sz="2800" b="1" dirty="0">
                <a:solidFill>
                  <a:srgbClr val="000000"/>
                </a:solidFill>
                <a:latin typeface="Arial" charset="0"/>
              </a:rPr>
              <a:t>＂</a:t>
            </a: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사탄에게 넘겨주라</a:t>
            </a:r>
            <a:r>
              <a:rPr lang="ru-RU" altLang="ja-JP" sz="2800" b="1" dirty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altLang="ja-JP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성적 범죄에 대해</a:t>
            </a:r>
            <a:br>
              <a:rPr lang="en-US" altLang="ja-JP" sz="2800" b="1" dirty="0">
                <a:solidFill>
                  <a:srgbClr val="000000"/>
                </a:solidFill>
                <a:latin typeface="Arial" charset="0"/>
              </a:rPr>
            </a:br>
            <a:r>
              <a:rPr lang="en-US" altLang="ja-JP" sz="2800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고전</a:t>
            </a:r>
            <a:r>
              <a:rPr lang="en-US" altLang="ja-JP" sz="2800" b="1" dirty="0">
                <a:solidFill>
                  <a:srgbClr val="000000"/>
                </a:solidFill>
                <a:latin typeface="Arial" charset="0"/>
              </a:rPr>
              <a:t>. 5:5).</a:t>
            </a:r>
          </a:p>
          <a:p>
            <a:pPr>
              <a:buFontTx/>
              <a:buChar char="•"/>
            </a:pP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그와 먹지도 말라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고전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. 5:11).</a:t>
            </a:r>
          </a:p>
          <a:p>
            <a:pPr>
              <a:buFontTx/>
              <a:buChar char="•"/>
            </a:pPr>
            <a:r>
              <a:rPr lang="ko-KR" altLang="en-US" sz="2800" b="1" dirty="0">
                <a:solidFill>
                  <a:srgbClr val="000000"/>
                </a:solidFill>
                <a:latin typeface="Arial" charset="0"/>
              </a:rPr>
              <a:t>교회에 출입하는 것도 금하라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89788" y="3771900"/>
            <a:ext cx="1314450" cy="2682875"/>
            <a:chOff x="4529" y="881"/>
            <a:chExt cx="828" cy="1690"/>
          </a:xfrm>
        </p:grpSpPr>
        <p:sp>
          <p:nvSpPr>
            <p:cNvPr id="309259" name="AutoShape 13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260" name="Text Box 14"/>
            <p:cNvSpPr txBox="1">
              <a:spLocks noChangeArrowheads="1"/>
            </p:cNvSpPr>
            <p:nvPr/>
          </p:nvSpPr>
          <p:spPr bwMode="auto">
            <a:xfrm rot="-5400000">
              <a:off x="4326" y="1547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ko-KR" altLang="en-US" sz="3200" b="1" dirty="0">
                  <a:solidFill>
                    <a:srgbClr val="000000"/>
                  </a:solidFill>
                  <a:latin typeface="Arial" charset="0"/>
                </a:rPr>
                <a:t>더 </a:t>
              </a:r>
              <a:r>
                <a:rPr lang="ko-KR" altLang="en-US" sz="3200" b="1" dirty="0" err="1">
                  <a:solidFill>
                    <a:srgbClr val="000000"/>
                  </a:solidFill>
                  <a:latin typeface="Arial" charset="0"/>
                </a:rPr>
                <a:t>악한자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09254" name="Picture 11" descr="excommunicationpuzz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27025"/>
            <a:ext cx="18002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189788" y="1409700"/>
            <a:ext cx="1303337" cy="2682875"/>
            <a:chOff x="4529" y="888"/>
            <a:chExt cx="821" cy="1690"/>
          </a:xfrm>
        </p:grpSpPr>
        <p:sp>
          <p:nvSpPr>
            <p:cNvPr id="309257" name="AutoShape 8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258" name="Text Box 10"/>
            <p:cNvSpPr txBox="1">
              <a:spLocks noChangeArrowheads="1"/>
            </p:cNvSpPr>
            <p:nvPr/>
          </p:nvSpPr>
          <p:spPr bwMode="auto">
            <a:xfrm rot="-5400000">
              <a:off x="4323" y="1554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ko-KR" altLang="en-US" sz="3200" b="1" dirty="0">
                  <a:solidFill>
                    <a:srgbClr val="000000"/>
                  </a:solidFill>
                  <a:latin typeface="Arial" charset="0"/>
                </a:rPr>
                <a:t>불신자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9256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6" grpId="0" build="p" autoUpdateAnimBg="0"/>
      <p:bldP spid="113152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1298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388" y="2420938"/>
            <a:ext cx="4265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400" y="260350"/>
            <a:ext cx="4762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4188" indent="-484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I. . </a:t>
            </a:r>
            <a:r>
              <a:rPr lang="ko-KR" altLang="en-US" sz="4000" b="1" dirty="0">
                <a:solidFill>
                  <a:srgbClr val="000000"/>
                </a:solidFill>
                <a:latin typeface="Arial" charset="0"/>
              </a:rPr>
              <a:t>교회가 죄지은 기독교인을 올바르게 </a:t>
            </a:r>
            <a:r>
              <a:rPr lang="ko-KR" altLang="en-US" sz="4000" b="1" dirty="0">
                <a:solidFill>
                  <a:srgbClr val="0070C0"/>
                </a:solidFill>
                <a:latin typeface="Arial" charset="0"/>
              </a:rPr>
              <a:t>회복</a:t>
            </a:r>
            <a:r>
              <a:rPr lang="ko-KR" altLang="en-US" sz="4000" b="1" dirty="0">
                <a:solidFill>
                  <a:srgbClr val="000000"/>
                </a:solidFill>
                <a:latin typeface="Arial" charset="0"/>
              </a:rPr>
              <a:t>하는 방법은 가능한 한 그 문제를 개인적으로 다루는 것이다</a:t>
            </a:r>
            <a:r>
              <a:rPr lang="en-US" altLang="ko-KR" sz="4000" b="1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n-US" altLang="ja-JP" sz="4000" b="1" dirty="0">
                <a:solidFill>
                  <a:srgbClr val="000000"/>
                </a:solidFill>
                <a:latin typeface="Arial" charset="0"/>
              </a:rPr>
              <a:t>(15-17).</a:t>
            </a:r>
            <a:r>
              <a:rPr lang="en-US" altLang="ja-JP" sz="3200" b="1" dirty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11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37288"/>
            <a:ext cx="8820150" cy="620712"/>
          </a:xfrm>
        </p:spPr>
        <p:txBody>
          <a:bodyPr/>
          <a:lstStyle/>
          <a:p>
            <a:pPr algn="r" eaLnBrk="1" hangingPunct="1"/>
            <a:r>
              <a:rPr lang="en-US" sz="2800" b="1" i="1">
                <a:latin typeface="Arial" charset="0"/>
                <a:ea typeface="ＭＳ Ｐゴシック" charset="0"/>
              </a:rPr>
              <a:t>The Point of Verses 15-17</a:t>
            </a:r>
            <a:endParaRPr lang="en-US" sz="2800" i="1">
              <a:latin typeface="Times New Roman" charset="0"/>
              <a:ea typeface="ＭＳ Ｐゴシック" charset="0"/>
            </a:endParaRPr>
          </a:p>
        </p:txBody>
      </p:sp>
      <p:sp>
        <p:nvSpPr>
          <p:cNvPr id="311301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34c</a:t>
            </a:r>
            <a:endParaRPr lang="en-US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ko-KR" altLang="en-US" sz="4800" b="1" dirty="0">
                <a:latin typeface="Arial" charset="0"/>
                <a:ea typeface="ＭＳ Ｐゴシック" charset="0"/>
              </a:rPr>
              <a:t>하나님의 회복의 </a:t>
            </a:r>
            <a:r>
              <a:rPr lang="en-US" altLang="ko-KR" sz="4800" b="1" dirty="0">
                <a:latin typeface="Arial" charset="0"/>
                <a:ea typeface="ＭＳ Ｐゴシック" charset="0"/>
              </a:rPr>
              <a:t>4</a:t>
            </a:r>
            <a:r>
              <a:rPr lang="ko-KR" altLang="en-US" sz="4800" b="1" dirty="0">
                <a:latin typeface="Arial" charset="0"/>
                <a:ea typeface="ＭＳ Ｐゴシック" charset="0"/>
              </a:rPr>
              <a:t>단계 과정</a:t>
            </a:r>
            <a:r>
              <a:rPr lang="en-US" sz="4800" b="1" dirty="0">
                <a:latin typeface="Arial" charset="0"/>
                <a:ea typeface="ＭＳ Ｐゴシック" charset="0"/>
              </a:rPr>
              <a:t>…</a:t>
            </a:r>
            <a:endParaRPr lang="en-US" sz="4800" dirty="0">
              <a:latin typeface="Arial" charset="0"/>
              <a:ea typeface="ＭＳ Ｐゴシック" charset="0"/>
            </a:endParaRPr>
          </a:p>
        </p:txBody>
      </p:sp>
      <p:sp>
        <p:nvSpPr>
          <p:cNvPr id="28365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05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3655" name="Rectangle 13"/>
          <p:cNvSpPr>
            <a:spLocks noChangeArrowheads="1"/>
          </p:cNvSpPr>
          <p:nvPr/>
        </p:nvSpPr>
        <p:spPr bwMode="auto">
          <a:xfrm>
            <a:off x="673100" y="5365799"/>
            <a:ext cx="8291388" cy="14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4400" b="1" dirty="0">
                <a:solidFill>
                  <a:srgbClr val="333399"/>
                </a:solidFill>
                <a:latin typeface="Arial" charset="0"/>
              </a:rPr>
              <a:t>…</a:t>
            </a:r>
            <a:r>
              <a:rPr lang="ko-KR" altLang="en-US" sz="4400" b="1" dirty="0">
                <a:solidFill>
                  <a:srgbClr val="333399"/>
                </a:solidFill>
                <a:latin typeface="Arial" charset="0"/>
              </a:rPr>
              <a:t>각 단계에서 더 많은 사람에게 이슈를 드러내는 것이다</a:t>
            </a:r>
            <a:endParaRPr lang="en-US" sz="44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83656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87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우리의 두번째 질문은 </a:t>
            </a:r>
            <a:r>
              <a:rPr lang="en-US" altLang="ko-KR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18-20</a:t>
            </a: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절에 답이 주어져 있다</a:t>
            </a:r>
            <a:r>
              <a:rPr lang="en-US" altLang="ko-KR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. </a:t>
            </a:r>
            <a:b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왜 우리는 죄를 짓는 기독교인들을 제대로 회복시키는가</a:t>
            </a:r>
            <a:r>
              <a:rPr lang="en-US" altLang="ko-KR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15395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1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en-US" b="1" dirty="0">
                <a:latin typeface="Arial" charset="0"/>
                <a:ea typeface="ＭＳ Ｐゴシック" charset="0"/>
              </a:rPr>
              <a:t>18-20</a:t>
            </a:r>
            <a:r>
              <a:rPr lang="ko-KR" altLang="en-US" b="1" dirty="0">
                <a:latin typeface="Arial" charset="0"/>
                <a:ea typeface="ＭＳ Ｐゴシック" charset="0"/>
              </a:rPr>
              <a:t>절의 핵심은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691952" y="3356992"/>
            <a:ext cx="63364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II. </a:t>
            </a:r>
            <a:r>
              <a:rPr lang="ko-KR" altLang="en-US" sz="3600" b="1" dirty="0">
                <a:solidFill>
                  <a:srgbClr val="000000"/>
                </a:solidFill>
                <a:latin typeface="Arial" charset="0"/>
              </a:rPr>
              <a:t>교회가 잘못된 성도들을 회복시키거나 계속해서 회복을 모색하는 이유는 하나님 자신의 </a:t>
            </a:r>
            <a:r>
              <a:rPr lang="ko-KR" altLang="en-US" sz="3600" b="1" dirty="0">
                <a:solidFill>
                  <a:srgbClr val="0070C0"/>
                </a:solidFill>
                <a:latin typeface="Arial" charset="0"/>
              </a:rPr>
              <a:t>권위</a:t>
            </a:r>
            <a:r>
              <a:rPr lang="ko-KR" altLang="en-US" sz="3600" b="1" dirty="0">
                <a:solidFill>
                  <a:srgbClr val="000000"/>
                </a:solidFill>
                <a:latin typeface="Arial" charset="0"/>
              </a:rPr>
              <a:t>를 확장하기 때문이다</a:t>
            </a:r>
            <a:r>
              <a:rPr lang="en-US" altLang="ko-KR" sz="3600" b="1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!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44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89" name="Picture 1" descr="relationships on bea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26988"/>
            <a:ext cx="93964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6600" b="1" dirty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왜 징계하는가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?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br>
              <a:rPr lang="en-US" sz="6000" b="1" dirty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ko-KR" altLang="en-US" sz="4000" b="1" dirty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교회가 누군가를 회복시키려고 할 때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-152400" y="2438400"/>
            <a:ext cx="37338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ko-KR" alt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그 지역 교회는 아버지 대신 행하는 것이다</a:t>
            </a:r>
            <a:r>
              <a:rPr lang="en-US" altLang="ko-KR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.</a:t>
            </a:r>
            <a:br>
              <a:rPr lang="en-US" sz="4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</a:br>
            <a:br>
              <a:rPr lang="en-US" sz="4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>(18-19)</a:t>
            </a:r>
          </a:p>
        </p:txBody>
      </p:sp>
      <p:sp>
        <p:nvSpPr>
          <p:cNvPr id="319492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3"/>
          <p:cNvSpPr>
            <a:spLocks noChangeArrowheads="1"/>
          </p:cNvSpPr>
          <p:nvPr/>
        </p:nvSpPr>
        <p:spPr bwMode="auto">
          <a:xfrm>
            <a:off x="-76200" y="12954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ko-KR" alt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개역개정</a:t>
            </a:r>
            <a:endParaRPr lang="en-US" altLang="ko-KR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en-US" altLang="ko-KR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＂</a:t>
            </a:r>
            <a:r>
              <a:rPr lang="ko-KR" alt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진실로 너희에게 </a:t>
            </a:r>
            <a:r>
              <a:rPr lang="ko-KR" alt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이르노니</a:t>
            </a:r>
            <a:r>
              <a:rPr lang="ko-KR" alt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무엇이든지 너희가 땅에서 매면 하늘에서도 매일 것이요 무엇이든지 땅에서 풀면 하늘에서도 </a:t>
            </a:r>
            <a:r>
              <a:rPr lang="ko-KR" alt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풀리리라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ru-RU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1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A Better Translation…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다른 번역들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3701" name="Rectangle 5"/>
          <p:cNvSpPr>
            <a:spLocks noChangeArrowheads="1"/>
          </p:cNvSpPr>
          <p:nvPr/>
        </p:nvSpPr>
        <p:spPr bwMode="auto">
          <a:xfrm>
            <a:off x="4800600" y="14097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ko-KR" alt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현대인의 성경 </a:t>
            </a:r>
            <a:r>
              <a:rPr lang="ru-RU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ko-KR" alt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내가 너희에게 분명히 말하지만 너희가 땅에서 처벌하면 하늘에서도 처벌할 것이요 너희가 땅에서 용서하면 하늘에서도 용서할 것이다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ru-RU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0" grpId="0" animBg="1"/>
      <p:bldP spid="10537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5" name="Picture 5" descr="bible00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 </a:t>
            </a:r>
            <a:r>
              <a:rPr lang="ko-KR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본문 연구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47800" y="1676400"/>
            <a:ext cx="7086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14350" indent="-514350">
              <a:lnSpc>
                <a:spcPct val="90000"/>
              </a:lnSpc>
              <a:buAutoNum type="alphaLcPeriod"/>
              <a:defRPr/>
            </a:pPr>
            <a:r>
              <a:rPr lang="ko-KR" alt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화요일 전에 본문을 선택한다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; </a:t>
            </a:r>
            <a:r>
              <a:rPr lang="ko-KR" alt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너무 길지 않게 한 문장으로 분명히 표현한다</a:t>
            </a:r>
            <a:r>
              <a:rPr lang="en-US" altLang="ko-KR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.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 marL="0" indent="0">
              <a:lnSpc>
                <a:spcPct val="90000"/>
              </a:lnSpc>
              <a:defRPr/>
            </a:pPr>
            <a:endParaRPr lang="en-US" sz="2800" b="1" dirty="0">
              <a:solidFill>
                <a:srgbClr val="FFFFFF"/>
              </a:solidFill>
              <a:effectLst>
                <a:glow rad="101600">
                  <a:schemeClr val="bg2">
                    <a:alpha val="99000"/>
                  </a:schemeClr>
                </a:glo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b.	</a:t>
            </a:r>
            <a:r>
              <a:rPr lang="ko-KR" alt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본문을 해석한다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(</a:t>
            </a:r>
            <a:r>
              <a:rPr lang="ko-KR" alt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부분들을 분석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) </a:t>
            </a:r>
            <a:r>
              <a:rPr lang="ko-KR" altLang="en-US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그리고 정리된 것들을 모은다</a:t>
            </a:r>
            <a:r>
              <a:rPr lang="en-US" altLang="ko-KR" sz="2800" b="1" dirty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bg2">
                    <a:alpha val="99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matt 18.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840288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74638"/>
            <a:ext cx="4681537" cy="1066800"/>
          </a:xfrm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마태복음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18:19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3588" name="Rectangle 2"/>
          <p:cNvSpPr txBox="1">
            <a:spLocks noChangeArrowheads="1"/>
          </p:cNvSpPr>
          <p:nvPr/>
        </p:nvSpPr>
        <p:spPr bwMode="auto">
          <a:xfrm>
            <a:off x="4824413" y="1341438"/>
            <a:ext cx="39465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eaLnBrk="1" hangingPunct="1"/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ru-RU" altLang="ja-JP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＂</a:t>
            </a:r>
            <a:r>
              <a:rPr lang="ko-KR" alt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진실로 너희에게 </a:t>
            </a:r>
            <a:r>
              <a:rPr lang="ko-KR" alt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이르노니</a:t>
            </a:r>
            <a:r>
              <a:rPr lang="ko-KR" alt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 무엇이든지 너희가 땅에서 매면 하늘에서도 매일 것이요 무엇이든지 땅에서 풀면 하늘에서도 </a:t>
            </a:r>
            <a:r>
              <a:rPr lang="ko-KR" alt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풀리리라</a:t>
            </a:r>
            <a:r>
              <a:rPr lang="en-US" altLang="ja-JP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ru-RU" altLang="ja-JP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endParaRPr lang="en-US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62000"/>
            <a:ext cx="5562600" cy="2286000"/>
          </a:xfrm>
          <a:effectLst>
            <a:outerShdw blurRad="63500"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시편</a:t>
            </a:r>
            <a:r>
              <a:rPr lang="en-US" sz="5400" b="1" dirty="0">
                <a:solidFill>
                  <a:srgbClr val="FFFFFF"/>
                </a:solidFill>
              </a:rPr>
              <a:t> 82:1, 6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 (</a:t>
            </a:r>
            <a:r>
              <a:rPr lang="ko-KR" altLang="en-US" sz="5400" b="1" dirty="0">
                <a:solidFill>
                  <a:srgbClr val="FFFFFF"/>
                </a:solidFill>
              </a:rPr>
              <a:t>이스라엘의 </a:t>
            </a:r>
            <a:r>
              <a:rPr lang="ko-KR" altLang="en-US" sz="5400" b="1" dirty="0" err="1">
                <a:solidFill>
                  <a:srgbClr val="FFFFFF"/>
                </a:solidFill>
              </a:rPr>
              <a:t>지존자들</a:t>
            </a:r>
            <a:r>
              <a:rPr lang="en-US" sz="5400" b="1" dirty="0">
                <a:solidFill>
                  <a:srgbClr val="FFFFFF"/>
                </a:solidFill>
              </a:rPr>
              <a:t>)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644900"/>
            <a:ext cx="6264225" cy="2971800"/>
          </a:xfrm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latin typeface="Arial" charset="0"/>
                <a:ea typeface="ヒラギノ角ゴ Pro W3" charset="0"/>
                <a:cs typeface="ヒラギノ角ゴ Pro W3" charset="0"/>
              </a:rPr>
              <a:t>＂</a:t>
            </a:r>
            <a:r>
              <a:rPr lang="ko-KR" altLang="en-US" sz="4000" b="1" dirty="0">
                <a:latin typeface="Arial" charset="0"/>
                <a:ea typeface="ヒラギノ角ゴ Pro W3" charset="0"/>
                <a:cs typeface="ヒラギノ角ゴ Pro W3" charset="0"/>
              </a:rPr>
              <a:t>내가 말하기를 너희는 신들이며 다 </a:t>
            </a:r>
            <a:r>
              <a:rPr lang="ko-KR" altLang="en-US" sz="4000" b="1" dirty="0" err="1">
                <a:latin typeface="Arial" charset="0"/>
                <a:ea typeface="ヒラギノ角ゴ Pro W3" charset="0"/>
                <a:cs typeface="ヒラギノ角ゴ Pro W3" charset="0"/>
              </a:rPr>
              <a:t>지존자의</a:t>
            </a:r>
            <a:r>
              <a:rPr lang="ko-KR" altLang="en-US" sz="4000" b="1" dirty="0">
                <a:latin typeface="Arial" charset="0"/>
                <a:ea typeface="ヒラギノ角ゴ Pro W3" charset="0"/>
                <a:cs typeface="ヒラギノ角ゴ Pro W3" charset="0"/>
              </a:rPr>
              <a:t> 아들들이라 하였으나  그러나 너희는 사람처럼 죽으며</a:t>
            </a:r>
            <a:r>
              <a:rPr lang="en-US" altLang="ko-KR" sz="4000" b="1" dirty="0">
                <a:latin typeface="Arial" charset="0"/>
                <a:ea typeface="ヒラギノ角ゴ Pro W3" charset="0"/>
                <a:cs typeface="ヒラギノ角ゴ Pro W3" charset="0"/>
              </a:rPr>
              <a:t>..</a:t>
            </a:r>
            <a:r>
              <a:rPr lang="ru-RU" sz="4000" b="1" dirty="0">
                <a:latin typeface="Arial" charset="0"/>
                <a:ea typeface="ヒラギノ角ゴ Pro W3" charset="0"/>
                <a:cs typeface="ヒラギノ角ゴ Pro W3" charset="0"/>
              </a:rPr>
              <a:t>"</a:t>
            </a:r>
            <a:endParaRPr lang="en-US" sz="4000" b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8735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5" descr="relationships on beach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6988"/>
            <a:ext cx="9144000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2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66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왜 징계하는가</a:t>
            </a:r>
            <a:r>
              <a:rPr lang="en-US" sz="66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? 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br>
              <a:rPr lang="en-US" sz="6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ko-KR" altLang="en-US" sz="4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교회가 누군가를 회복시키려고 할 때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…</a:t>
            </a:r>
            <a:endParaRPr lang="en-US" sz="4000" b="1" dirty="0">
              <a:solidFill>
                <a:srgbClr val="FFFFFF"/>
              </a:solidFill>
              <a:effectLst>
                <a:outerShdw blurRad="50800" dist="1016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082372" name="Text Box 4"/>
          <p:cNvSpPr txBox="1">
            <a:spLocks noChangeArrowheads="1"/>
          </p:cNvSpPr>
          <p:nvPr/>
        </p:nvSpPr>
        <p:spPr bwMode="auto">
          <a:xfrm>
            <a:off x="46112" y="2438400"/>
            <a:ext cx="37338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 eaLnBrk="1" hangingPunct="1">
              <a:defRPr/>
            </a:pPr>
            <a:r>
              <a:rPr lang="ko-KR" alt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 New Roman" charset="0"/>
              </a:rPr>
              <a:t>그 지역 교회는 아버지 대신 행하는 것이다</a:t>
            </a:r>
            <a:r>
              <a:rPr lang="en-US" altLang="ko-KR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 New Roman" charset="0"/>
              </a:rPr>
              <a:t>.</a:t>
            </a:r>
            <a:br>
              <a:rPr lang="en-US" sz="4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  <a:latin typeface="Times New Roman" charset="0"/>
              </a:rPr>
            </a:br>
            <a:br>
              <a:rPr lang="en-US" sz="4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  <a:latin typeface="Times New Roman" charset="0"/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(18-19)</a:t>
            </a:r>
          </a:p>
        </p:txBody>
      </p:sp>
      <p:sp>
        <p:nvSpPr>
          <p:cNvPr id="1082373" name="Text Box 5"/>
          <p:cNvSpPr txBox="1">
            <a:spLocks noChangeArrowheads="1"/>
          </p:cNvSpPr>
          <p:nvPr/>
        </p:nvSpPr>
        <p:spPr bwMode="auto">
          <a:xfrm>
            <a:off x="4033266" y="2438400"/>
            <a:ext cx="5075238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ko-KR" alt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지역교회는 그리스도의 </a:t>
            </a:r>
            <a:r>
              <a:rPr lang="ko-KR" alt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임재와</a:t>
            </a:r>
            <a:r>
              <a:rPr lang="ko-KR" alt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권위로 행하는 것이다</a:t>
            </a:r>
            <a:endParaRPr lang="en-US" altLang="ko-KR" sz="4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4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(20)</a:t>
            </a:r>
          </a:p>
        </p:txBody>
      </p:sp>
      <p:sp>
        <p:nvSpPr>
          <p:cNvPr id="325637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2" grpId="0" build="p" autoUpdateAnimBg="0"/>
      <p:bldP spid="1082373" grpId="0" uiExpand="1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1" descr="matt 18.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50561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49275"/>
            <a:ext cx="4679950" cy="1065213"/>
          </a:xfrm>
        </p:spPr>
        <p:txBody>
          <a:bodyPr/>
          <a:lstStyle/>
          <a:p>
            <a:pPr eaLnBrk="1" hangingPunct="1"/>
            <a:r>
              <a:rPr lang="ko-KR" altLang="en-US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마태복음  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18:20</a:t>
            </a:r>
            <a:endParaRPr lang="en-US" i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684" name="Rectangle 2"/>
          <p:cNvSpPr txBox="1">
            <a:spLocks noChangeArrowheads="1"/>
          </p:cNvSpPr>
          <p:nvPr/>
        </p:nvSpPr>
        <p:spPr bwMode="auto">
          <a:xfrm>
            <a:off x="5292725" y="1412875"/>
            <a:ext cx="3600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＂</a:t>
            </a:r>
            <a:r>
              <a:rPr lang="ko-KR" alt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두세 사람이 내 이름으로 모인 곳에는 나도 그들 중에 있느니라</a:t>
            </a:r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ko-KR" altLang="en-US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개역개정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).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29" name="Picture 1" descr="forg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13"/>
            <a:ext cx="8064574" cy="1090612"/>
          </a:xfrm>
        </p:spPr>
        <p:txBody>
          <a:bodyPr/>
          <a:lstStyle/>
          <a:p>
            <a:pPr algn="l" eaLnBrk="1" hangingPunct="1">
              <a:defRPr/>
            </a:pPr>
            <a:r>
              <a:rPr lang="ko-KR" altLang="en-US" sz="6000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charset="0"/>
                <a:ea typeface="ＭＳ Ｐゴシック" charset="0"/>
              </a:rPr>
              <a:t>해석학적 개념</a:t>
            </a:r>
            <a:r>
              <a:rPr lang="en-US" sz="6000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charset="0"/>
                <a:ea typeface="ＭＳ Ｐゴシック" charset="0"/>
              </a:rPr>
              <a:t>:</a:t>
            </a:r>
            <a:endParaRPr lang="en-US" dirty="0">
              <a:solidFill>
                <a:srgbClr val="FFFFFF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9588"/>
            <a:ext cx="8892480" cy="3198812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kern="1200" dirty="0">
                <a:solidFill>
                  <a:schemeClr val="bg1"/>
                </a:solidFill>
                <a:latin typeface="Arial" charset="0"/>
              </a:rPr>
              <a:t>교회가 잘못된 성도들을 회복시키거나 계속해서 회복을 모색하는 이유는 하나님 자신의 </a:t>
            </a:r>
            <a:r>
              <a:rPr lang="ko-KR" altLang="en-US" sz="3600" b="1" kern="1200" dirty="0">
                <a:solidFill>
                  <a:srgbClr val="FFFF00"/>
                </a:solidFill>
                <a:latin typeface="Arial" charset="0"/>
              </a:rPr>
              <a:t>권위</a:t>
            </a:r>
            <a:r>
              <a:rPr lang="ko-KR" altLang="en-US" sz="3600" b="1" kern="1200" dirty="0">
                <a:solidFill>
                  <a:schemeClr val="bg1"/>
                </a:solidFill>
                <a:latin typeface="Arial" charset="0"/>
              </a:rPr>
              <a:t>를 확장하기 때문이다</a:t>
            </a:r>
            <a:r>
              <a:rPr lang="en-US" altLang="ko-KR" sz="3600" b="1" kern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.</a:t>
            </a:r>
          </a:p>
        </p:txBody>
      </p:sp>
      <p:sp>
        <p:nvSpPr>
          <p:cNvPr id="329732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3" name="Picture 4" descr="Scritpureal-Soaking-Mus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4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105900" cy="762000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우리는 음악 역시 해석한다</a:t>
            </a:r>
            <a:endParaRPr lang="en-US" b="1" dirty="0">
              <a:solidFill>
                <a:schemeClr val="tx1"/>
              </a:solidFill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733800" cy="6019800"/>
          </a:xfrm>
        </p:spPr>
        <p:txBody>
          <a:bodyPr/>
          <a:lstStyle/>
          <a:p>
            <a:pPr>
              <a:defRPr/>
            </a:pPr>
            <a:r>
              <a:rPr lang="ko-KR" altLang="en-US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정리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</a:t>
            </a:r>
          </a:p>
          <a:p>
            <a:pPr marL="101600" indent="0">
              <a:buNone/>
              <a:defRPr/>
            </a:pPr>
            <a:r>
              <a:rPr lang="ru-RU" altLang="ja-JP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"</a:t>
            </a:r>
            <a:r>
              <a:rPr lang="ko-KR" altLang="en-US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강한 성</a:t>
            </a:r>
            <a:r>
              <a:rPr lang="ru-RU" altLang="ja-JP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"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6</a:t>
            </a:r>
            <a:r>
              <a:rPr lang="ko-KR" altLang="en-US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페이지의 문장</a:t>
            </a:r>
            <a:endParaRPr lang="en-US" sz="40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8000"/>
                  </a:srgbClr>
                </a:outerShdw>
              </a:effectLst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6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7174" y="1196752"/>
            <a:ext cx="72498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내주는 강한 성이요 방패와 병기 되시니 큰 환란에 서 있는 우리를 구하여 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내시리로다</a:t>
            </a:r>
            <a:r>
              <a:rPr lang="en-US" altLang="ko-KR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옛 원수 마귀는 이 때도 힘을 써 모략과 권세로 무기를 삼으니 천하에 누가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당하랴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3177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178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2" descr="AC09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37135" y="1228397"/>
            <a:ext cx="78518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내 힘만 의지 할 때는 패할 수 밖에</a:t>
            </a:r>
            <a:endParaRPr lang="en-US" altLang="ko-KR" sz="4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없도다</a:t>
            </a:r>
            <a:r>
              <a:rPr lang="en-US" altLang="ko-KR" sz="40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힘 있는 </a:t>
            </a:r>
            <a:r>
              <a:rPr lang="ko-KR" altLang="en-US" sz="4000" b="1" dirty="0" err="1">
                <a:solidFill>
                  <a:srgbClr val="FFFFFF"/>
                </a:solidFill>
                <a:latin typeface="Arial"/>
                <a:cs typeface="Arial"/>
              </a:rPr>
              <a:t>장수나와서</a:t>
            </a:r>
            <a:endParaRPr lang="en-US" altLang="ko-KR" sz="4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날 대신하여 싸우네</a:t>
            </a:r>
            <a:r>
              <a:rPr lang="en-US" altLang="ko-KR" sz="4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이 장수 누군가 </a:t>
            </a:r>
            <a:r>
              <a:rPr lang="ko-KR" altLang="en-US" sz="4000" b="1" dirty="0" err="1">
                <a:solidFill>
                  <a:srgbClr val="FFFFFF"/>
                </a:solidFill>
                <a:latin typeface="Arial"/>
                <a:cs typeface="Arial"/>
              </a:rPr>
              <a:t>주예수</a:t>
            </a: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 그리스도</a:t>
            </a:r>
            <a:endParaRPr lang="en-US" altLang="ko-KR" sz="4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만군의 주로다</a:t>
            </a:r>
            <a:r>
              <a:rPr lang="en-US" altLang="ko-KR" sz="4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당할 자 </a:t>
            </a:r>
            <a:r>
              <a:rPr lang="ko-KR" altLang="en-US" sz="4000" b="1" dirty="0" err="1">
                <a:solidFill>
                  <a:srgbClr val="FFFFFF"/>
                </a:solidFill>
                <a:latin typeface="Arial"/>
                <a:cs typeface="Arial"/>
              </a:rPr>
              <a:t>누구랴</a:t>
            </a:r>
            <a:endParaRPr lang="en-US" altLang="ko-KR" sz="4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/>
                <a:cs typeface="Arial"/>
              </a:rPr>
              <a:t>반드시 </a:t>
            </a:r>
            <a:r>
              <a:rPr lang="ko-KR" altLang="en-US" sz="4000" b="1" dirty="0" err="1">
                <a:solidFill>
                  <a:srgbClr val="FFFFFF"/>
                </a:solidFill>
                <a:latin typeface="Arial"/>
                <a:cs typeface="Arial"/>
              </a:rPr>
              <a:t>이기리로다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382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382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2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3" name="Picture 2" descr="wo_scn0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36513" y="561975"/>
            <a:ext cx="940911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이 땅에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마귀들끓어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우리를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삶키려</a:t>
            </a: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하나</a:t>
            </a:r>
            <a:r>
              <a:rPr lang="en-US" altLang="ko-KR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겁내지 말고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섰거라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진리로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이기리로다</a:t>
            </a:r>
            <a:r>
              <a:rPr lang="en-US" altLang="ko-KR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음침한 어둠의 권세가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우리를 흔들어도 우리는 견디네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그의 멸망은 당연하네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작은 진리가 그를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이길것이다</a:t>
            </a:r>
            <a:endParaRPr lang="en-US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587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6"/>
          <p:cNvSpPr>
            <a:spLocks noGrp="1" noChangeArrowheads="1"/>
          </p:cNvSpPr>
          <p:nvPr>
            <p:ph type="title"/>
          </p:nvPr>
        </p:nvSpPr>
        <p:spPr>
          <a:xfrm>
            <a:off x="61913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3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2" descr="wo_scn05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60090" y="764704"/>
            <a:ext cx="74238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세상의 모든 권세보다 큰 진리로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모든 것을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견디어내네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우리와 함께 하시는 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그분이 성령과 선물을 주시네</a:t>
            </a:r>
            <a:r>
              <a:rPr lang="en-US" altLang="ko-KR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친척과 재물과 명예와 생명을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다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빼앗긴대도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진리를 살아서 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그나라</a:t>
            </a: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영원하리라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2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2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49" name="Picture 5" descr="bible00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 </a:t>
            </a:r>
            <a:r>
              <a:rPr lang="ko-KR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본문 연구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219200" y="15240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b.	</a:t>
            </a:r>
            <a:r>
              <a:rPr lang="ko-KR" altLang="en-US" sz="2800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어떻게 단락을 해석하나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...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76400" y="21336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1)	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지혜를 구한다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교회성도들이 가장 많이 사용하는 번역성경책을  읽는다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그리고 당신의 성도들이 질문할 만한 모든 것을 정리한다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(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또는 </a:t>
            </a:r>
            <a:r>
              <a:rPr lang="en-US" altLang="ko-KR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15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시간 정도의 </a:t>
            </a:r>
            <a:r>
              <a:rPr lang="ko-KR" altLang="en-US" b="1" dirty="0" err="1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연구후에는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모든 답을 갖게 될 것이다 그러나 질문들은 잊어버릴 것이다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).  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질문들에 답을 하라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2)	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다른 종류의  번역본을 </a:t>
            </a:r>
            <a:r>
              <a:rPr lang="ko-KR" altLang="en-US" b="1" dirty="0" err="1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몇권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읽는다 그리고 서로 다른 점과 질문들을 기록해 둔다</a:t>
            </a:r>
            <a:r>
              <a:rPr lang="en-US" altLang="ko-KR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 </a:t>
            </a:r>
            <a:endParaRPr lang="en-US" b="1" dirty="0">
              <a:solidFill>
                <a:srgbClr val="FFFFFF"/>
              </a:solidFill>
              <a:effectLst>
                <a:glow rad="139700">
                  <a:schemeClr val="bg2"/>
                </a:glo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3)	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원문을 읽는다</a:t>
            </a:r>
            <a:r>
              <a:rPr lang="en-US" altLang="ko-KR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 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만약 가능하다면 도구를 사용하고 중요한 단어에 대한  연구를 통해 의미를 분명히 한다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562600" y="0"/>
            <a:ext cx="3124200" cy="6858000"/>
          </a:xfrm>
        </p:spPr>
        <p:txBody>
          <a:bodyPr/>
          <a:lstStyle/>
          <a:p>
            <a:r>
              <a:rPr lang="ko-KR" altLang="en-US" sz="6000" b="1" dirty="0">
                <a:solidFill>
                  <a:schemeClr val="bg1"/>
                </a:solidFill>
                <a:latin typeface="Arial" charset="0"/>
              </a:rPr>
              <a:t>모든 말은  초점이 필요함</a:t>
            </a:r>
            <a:r>
              <a:rPr lang="en-US" sz="6000" b="1" dirty="0">
                <a:solidFill>
                  <a:schemeClr val="bg1"/>
                </a:solidFill>
                <a:latin typeface="Arial" charset="0"/>
              </a:rPr>
              <a:t>!</a:t>
            </a:r>
            <a:endParaRPr lang="en-US" dirty="0">
              <a:latin typeface="Arial" charset="0"/>
            </a:endParaRPr>
          </a:p>
        </p:txBody>
      </p:sp>
      <p:pic>
        <p:nvPicPr>
          <p:cNvPr id="339971" name="Picture 1028" descr="BigIde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8" t="2780" r="17696" b="18434"/>
          <a:stretch>
            <a:fillRect/>
          </a:stretch>
        </p:blipFill>
        <p:spPr bwMode="auto">
          <a:xfrm>
            <a:off x="0" y="0"/>
            <a:ext cx="5392738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 rot="10800000" flipV="1">
            <a:off x="-107950" y="-17463"/>
            <a:ext cx="5832475" cy="3375026"/>
          </a:xfrm>
          <a:prstGeom prst="wedgeRoundRectCallout">
            <a:avLst>
              <a:gd name="adj1" fmla="val -7477"/>
              <a:gd name="adj2" fmla="val 92539"/>
              <a:gd name="adj3" fmla="val 16667"/>
            </a:avLst>
          </a:prstGeom>
          <a:solidFill>
            <a:srgbClr val="00009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ko-KR" altLang="en-US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오늘은 창조와 진화</a:t>
            </a:r>
            <a:r>
              <a:rPr lang="en-US" altLang="ko-KR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ko-KR" altLang="en-US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낙태 반대운동과 성령의 </a:t>
            </a:r>
            <a:r>
              <a:rPr lang="ko-KR" altLang="en-US" sz="2800" kern="0" dirty="0" err="1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무오류에</a:t>
            </a:r>
            <a:r>
              <a:rPr lang="ko-KR" altLang="en-US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대해 초점을 둘 것입니다</a:t>
            </a:r>
            <a:r>
              <a:rPr lang="en-US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,.</a:t>
            </a:r>
            <a:r>
              <a:rPr lang="ko-KR" altLang="en-US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먼저 핵군축과 고래 구제에 대한 몇 가지 언급으로 시작하고 싶다</a:t>
            </a:r>
            <a:r>
              <a:rPr lang="en-US" altLang="ko-KR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r>
              <a:rPr lang="en-US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kern="0" dirty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What do you do for a living?</a:t>
            </a:r>
          </a:p>
        </p:txBody>
      </p:sp>
      <p:pic>
        <p:nvPicPr>
          <p:cNvPr id="342018" name="Picture 4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10992" r="20599" b="59821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9" name="Rounded Rectangular Callout 2"/>
          <p:cNvSpPr>
            <a:spLocks noChangeArrowheads="1"/>
          </p:cNvSpPr>
          <p:nvPr/>
        </p:nvSpPr>
        <p:spPr bwMode="auto">
          <a:xfrm rot="10800000" flipV="1">
            <a:off x="0" y="-34925"/>
            <a:ext cx="5400675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o-KR" altLang="en-US" sz="4800" dirty="0">
                <a:solidFill>
                  <a:srgbClr val="FFFFFF"/>
                </a:solidFill>
                <a:latin typeface="Arial" charset="0"/>
              </a:rPr>
              <a:t>어떻게 살아가지</a:t>
            </a:r>
            <a:r>
              <a:rPr lang="en-US" sz="4800" dirty="0">
                <a:solidFill>
                  <a:srgbClr val="FFFFFF"/>
                </a:solidFill>
                <a:latin typeface="Arial" charset="0"/>
              </a:rPr>
              <a:t>?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2020" name="Rounded Rectangular Callout 5"/>
          <p:cNvSpPr>
            <a:spLocks noChangeArrowheads="1"/>
          </p:cNvSpPr>
          <p:nvPr/>
        </p:nvSpPr>
        <p:spPr bwMode="auto">
          <a:xfrm rot="10800000" flipV="1">
            <a:off x="5761038" y="115888"/>
            <a:ext cx="3419475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54927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4800" dirty="0">
                <a:solidFill>
                  <a:srgbClr val="FFFFFF"/>
                </a:solidFill>
                <a:latin typeface="Arial" charset="0"/>
              </a:rPr>
              <a:t>난 일해</a:t>
            </a:r>
            <a:r>
              <a:rPr lang="en-US" sz="4800" dirty="0">
                <a:solidFill>
                  <a:srgbClr val="FFFFFF"/>
                </a:solidFill>
                <a:latin typeface="Arial" charset="0"/>
              </a:rPr>
              <a:t>.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344066" name="Picture 3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96975" y="4556125"/>
            <a:ext cx="7086600" cy="1524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ko-KR" altLang="en-US" sz="8000" b="1" dirty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구체적으로 </a:t>
            </a:r>
            <a:r>
              <a:rPr kumimoji="1" lang="en-US" sz="8000" b="1" dirty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!</a:t>
            </a:r>
            <a:endParaRPr kumimoji="1" lang="en-US" sz="6000" dirty="0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44068" name="Rounded Rectangular Callout 4"/>
          <p:cNvSpPr>
            <a:spLocks noChangeArrowheads="1"/>
          </p:cNvSpPr>
          <p:nvPr/>
        </p:nvSpPr>
        <p:spPr bwMode="auto">
          <a:xfrm rot="10800000" flipV="1">
            <a:off x="0" y="-34925"/>
            <a:ext cx="5724525" cy="2095500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o-KR" altLang="en-US" sz="4800" dirty="0">
                <a:solidFill>
                  <a:srgbClr val="FFFFFF"/>
                </a:solidFill>
                <a:latin typeface="Arial" charset="0"/>
              </a:rPr>
              <a:t>애매하지 않습니까</a:t>
            </a:r>
            <a:r>
              <a:rPr lang="en-US" altLang="ko-KR" sz="4800" dirty="0">
                <a:solidFill>
                  <a:srgbClr val="FFFFFF"/>
                </a:solidFill>
                <a:latin typeface="Arial" charset="0"/>
              </a:rPr>
              <a:t>?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ko-KR" altLang="en-US" sz="2800" i="1" dirty="0">
                <a:latin typeface="Arial" charset="0"/>
                <a:ea typeface="ＭＳ Ｐゴシック" charset="0"/>
                <a:cs typeface="Arial" charset="0"/>
              </a:rPr>
              <a:t>강해설교</a:t>
            </a:r>
            <a:r>
              <a:rPr lang="ko-KR" altLang="en-US" sz="2800" dirty="0">
                <a:latin typeface="Arial" charset="0"/>
                <a:ea typeface="ＭＳ Ｐゴシック" charset="0"/>
                <a:cs typeface="Arial" charset="0"/>
              </a:rPr>
              <a:t>의 준비과정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Ramesh Richard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의 </a:t>
            </a:r>
            <a:r>
              <a:rPr kumimoji="0" lang="ko-KR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강해설교 준비하기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의 본문에 근거하여 개작됨</a:t>
            </a:r>
            <a:endParaRPr kumimoji="0" lang="en-US" altLang="zh-CN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1835696" y="5146675"/>
            <a:ext cx="1944216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학습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2482498" y="4419600"/>
            <a:ext cx="7213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구조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5508104" y="5181600"/>
            <a:ext cx="187220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설교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010890" y="4419600"/>
            <a:ext cx="7213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구조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2295510" y="3359150"/>
            <a:ext cx="1048038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267744" y="3505314"/>
            <a:ext cx="110607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본문핵심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과제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5940152" y="3359150"/>
            <a:ext cx="1003478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5937160" y="3489267"/>
            <a:ext cx="1003479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설교핵심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과제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2843808" y="2805113"/>
            <a:ext cx="345638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목적의 다리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376442" y="2336800"/>
            <a:ext cx="53081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뇌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마음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골격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육체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715195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본문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6154906" y="1916832"/>
            <a:ext cx="721350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설교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93996" y="5486400"/>
            <a:ext cx="95366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본문선택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93996" y="5181600"/>
            <a:ext cx="95366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본문분석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95313" y="4443413"/>
            <a:ext cx="131339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3.1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주석적 개요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539552" y="3757613"/>
            <a:ext cx="162399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3.2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주석적 아이디어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1281113" y="2690813"/>
            <a:ext cx="147796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4"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세가지 발전적 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            질문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657254" y="2157413"/>
            <a:ext cx="199486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기대되는 청중들의 반응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6943630" y="3757613"/>
            <a:ext cx="147426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설교적 아이디어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365104"/>
            <a:ext cx="1163669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설교적 개요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명확성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머리말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결론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 MSS 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설교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흰색 문서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10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단계 준비과정은 </a:t>
            </a:r>
            <a:r>
              <a:rPr kumimoji="0" lang="ko-KR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로빈슨의 강해설교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에 의해 개작된것이다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(notes,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0392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27-28, 251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93" name="Oval 41"/>
          <p:cNvSpPr>
            <a:spLocks noChangeArrowheads="1"/>
          </p:cNvSpPr>
          <p:nvPr/>
        </p:nvSpPr>
        <p:spPr bwMode="auto">
          <a:xfrm>
            <a:off x="368300" y="3983038"/>
            <a:ext cx="3429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75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en-US" sz="6600" b="1" dirty="0">
                <a:latin typeface="Helvetica" charset="0"/>
                <a:ea typeface="Osaka" charset="0"/>
                <a:cs typeface="Osaka" charset="0"/>
              </a:rPr>
              <a:t>Exegetical Outlining</a:t>
            </a:r>
            <a:endParaRPr kumimoji="0" lang="en-US" sz="5400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4816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4330700"/>
            <a:ext cx="9144000" cy="25273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ko-KR" altLang="en-US" dirty="0">
                <a:latin typeface="Helvetica" charset="0"/>
                <a:ea typeface="Osaka" charset="0"/>
                <a:cs typeface="Osaka" charset="0"/>
              </a:rPr>
              <a:t>당신은 어떻게</a:t>
            </a:r>
            <a:br>
              <a:rPr kumimoji="0" lang="en-US" dirty="0">
                <a:latin typeface="Helvetica" charset="0"/>
                <a:ea typeface="Osaka" charset="0"/>
                <a:cs typeface="Osaka" charset="0"/>
              </a:rPr>
            </a:br>
            <a:r>
              <a:rPr kumimoji="0" lang="ru-RU" altLang="ja-JP" dirty="0">
                <a:latin typeface="Helvetica" charset="0"/>
                <a:ea typeface="Osaka" charset="0"/>
                <a:cs typeface="Osaka" charset="0"/>
              </a:rPr>
              <a:t>＂</a:t>
            </a:r>
            <a:r>
              <a:rPr kumimoji="0" lang="ko-KR" altLang="en-US" dirty="0">
                <a:latin typeface="Helvetica" charset="0"/>
                <a:ea typeface="Osaka" charset="0"/>
                <a:cs typeface="Osaka" charset="0"/>
              </a:rPr>
              <a:t>강한 산성</a:t>
            </a:r>
            <a:r>
              <a:rPr kumimoji="0" lang="ru-RU" altLang="ja-JP" dirty="0">
                <a:latin typeface="Helvetica" charset="0"/>
                <a:ea typeface="Osaka" charset="0"/>
                <a:cs typeface="Osaka" charset="0"/>
              </a:rPr>
              <a:t>＂</a:t>
            </a:r>
            <a:r>
              <a:rPr kumimoji="0" lang="en-US" altLang="ja-JP" dirty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ko-KR" altLang="en-US" dirty="0">
                <a:latin typeface="Helvetica" charset="0"/>
                <a:ea typeface="Osaka" charset="0"/>
                <a:cs typeface="Osaka" charset="0"/>
              </a:rPr>
              <a:t>에서 주어와 보어를 얻습니까</a:t>
            </a:r>
            <a:r>
              <a:rPr kumimoji="0" lang="en-US" altLang="ko-KR" dirty="0">
                <a:latin typeface="Helvetica" charset="0"/>
                <a:ea typeface="Osaka" charset="0"/>
                <a:cs typeface="Osaka" charset="0"/>
              </a:rPr>
              <a:t>?</a:t>
            </a:r>
            <a:br>
              <a:rPr kumimoji="0" lang="en-US" altLang="ja-JP" dirty="0">
                <a:latin typeface="Helvetica" charset="0"/>
                <a:ea typeface="Osaka" charset="0"/>
                <a:cs typeface="Osaka" charset="0"/>
              </a:rPr>
            </a:br>
            <a:r>
              <a:rPr kumimoji="0" lang="en-US" altLang="ja-JP" sz="4000" dirty="0">
                <a:latin typeface="Helvetica" charset="0"/>
                <a:ea typeface="Osaka" charset="0"/>
                <a:cs typeface="Osaka" charset="0"/>
              </a:rPr>
              <a:t>(Assignment #2 on p. 6)?</a:t>
            </a:r>
            <a:endParaRPr kumimoji="0" lang="en-US" sz="4000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48163" name="Text Box 1028"/>
          <p:cNvSpPr txBox="1">
            <a:spLocks noChangeArrowheads="1"/>
          </p:cNvSpPr>
          <p:nvPr/>
        </p:nvSpPr>
        <p:spPr bwMode="auto">
          <a:xfrm>
            <a:off x="8532813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ea typeface="Osaka" charset="0"/>
                <a:cs typeface="Osaka" charset="0"/>
              </a:rPr>
              <a:t>31</a:t>
            </a:r>
            <a:endParaRPr lang="en-US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348164" name="Picture 1029" descr="Antonia Fortress mod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5791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0" y="1828800"/>
            <a:ext cx="3695700" cy="3886200"/>
          </a:xfrm>
        </p:spPr>
        <p:txBody>
          <a:bodyPr/>
          <a:lstStyle/>
          <a:p>
            <a:pPr eaLnBrk="1" hangingPunct="1"/>
            <a:r>
              <a:rPr kumimoji="0" lang="ko-KR" altLang="en-US" dirty="0">
                <a:latin typeface="Helvetica" charset="0"/>
                <a:ea typeface="Osaka" charset="0"/>
                <a:cs typeface="Osaka" charset="0"/>
              </a:rPr>
              <a:t>좋은 과정은 본문의 바른 의미를 찾도록 도울 수 있습니다</a:t>
            </a:r>
            <a:r>
              <a:rPr kumimoji="0" lang="en-US" altLang="ko-KR" dirty="0">
                <a:latin typeface="Helvetica" charset="0"/>
                <a:ea typeface="Osaka" charset="0"/>
                <a:cs typeface="Osaka" charset="0"/>
              </a:rPr>
              <a:t>.</a:t>
            </a:r>
            <a:endParaRPr kumimoji="0" lang="en-US" dirty="0">
              <a:latin typeface="Helvetica" charset="0"/>
              <a:ea typeface="Osaka" charset="0"/>
              <a:cs typeface="Osaka" charset="0"/>
            </a:endParaRPr>
          </a:p>
        </p:txBody>
      </p:sp>
      <p:pic>
        <p:nvPicPr>
          <p:cNvPr id="350210" name="Picture 1028" descr="Cam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2" t="6898" r="14194" b="15793"/>
          <a:stretch>
            <a:fillRect/>
          </a:stretch>
        </p:blipFill>
        <p:spPr bwMode="auto">
          <a:xfrm>
            <a:off x="4729163" y="0"/>
            <a:ext cx="4338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 rot="10800000" flipV="1">
            <a:off x="2700338" y="5300663"/>
            <a:ext cx="6435725" cy="1485900"/>
          </a:xfrm>
          <a:prstGeom prst="wedgeRoundRectCallout">
            <a:avLst>
              <a:gd name="adj1" fmla="val -11326"/>
              <a:gd name="adj2" fmla="val -83128"/>
              <a:gd name="adj3" fmla="val 16667"/>
            </a:avLst>
          </a:prstGeom>
          <a:solidFill>
            <a:srgbClr val="2735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ko-KR" altLang="en-US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나는 머지않아 어떤 멍청이가 부자를 천국으로 데려가는 것이 얼마나 힘든 일인지 보고 싶어할 것이라는 것을 알고 있었다</a:t>
            </a:r>
            <a:r>
              <a:rPr lang="en-US" altLang="ko-KR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r>
              <a:rPr lang="en-US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100" kern="0" dirty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8456"/>
            <a:ext cx="8839200" cy="1100336"/>
          </a:xfrm>
        </p:spPr>
        <p:txBody>
          <a:bodyPr anchor="t"/>
          <a:lstStyle/>
          <a:p>
            <a:pPr algn="ctr" eaLnBrk="1" hangingPunct="1"/>
            <a:r>
              <a:rPr lang="ko-KR" altLang="en-US" b="1" dirty="0">
                <a:latin typeface="Helvetica" charset="0"/>
              </a:rPr>
              <a:t>세 단계 해석 윤곽</a:t>
            </a:r>
            <a:r>
              <a:rPr lang="en-US" b="1" dirty="0">
                <a:latin typeface="Helvetica" charset="0"/>
              </a:rPr>
              <a:t>(</a:t>
            </a:r>
            <a:r>
              <a:rPr lang="ko-KR" altLang="en-US" b="1" dirty="0" err="1">
                <a:latin typeface="Helvetica" charset="0"/>
              </a:rPr>
              <a:t>기본형태</a:t>
            </a:r>
            <a:r>
              <a:rPr lang="en-US" b="1" dirty="0">
                <a:latin typeface="Helvetica" charset="0"/>
              </a:rPr>
              <a:t>)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287588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lphaUcPeriod"/>
              <a:defRPr/>
            </a:pPr>
            <a:r>
              <a:rPr lang="ko-KR" altLang="en-US" sz="3200" b="1" u="sng" dirty="0">
                <a:latin typeface="Arial" charset="0"/>
                <a:ea typeface="+mn-ea"/>
                <a:cs typeface="+mn-cs"/>
              </a:rPr>
              <a:t>모든 </a:t>
            </a:r>
            <a:r>
              <a:rPr lang="ko-KR" altLang="en-US" sz="3200" b="1" u="sng" dirty="0" err="1">
                <a:latin typeface="Arial" charset="0"/>
                <a:ea typeface="+mn-ea"/>
                <a:cs typeface="+mn-cs"/>
              </a:rPr>
              <a:t>연설형태를</a:t>
            </a:r>
            <a:r>
              <a:rPr lang="ko-KR" altLang="en-US" sz="3200" b="1" u="sng" dirty="0">
                <a:latin typeface="Arial" charset="0"/>
                <a:ea typeface="+mn-ea"/>
                <a:cs typeface="+mn-cs"/>
              </a:rPr>
              <a:t> 제거하기 위해 각 구절을 다시 말하기 해본다</a:t>
            </a:r>
            <a:r>
              <a:rPr lang="en-US" sz="3200" b="1" dirty="0"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52259" name="Text Box 5"/>
          <p:cNvSpPr txBox="1">
            <a:spLocks noChangeArrowheads="1"/>
          </p:cNvSpPr>
          <p:nvPr/>
        </p:nvSpPr>
        <p:spPr bwMode="auto">
          <a:xfrm>
            <a:off x="8502650" y="11747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4343400"/>
            <a:ext cx="76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200" b="1" i="1" dirty="0">
                <a:latin typeface="Arial" charset="0"/>
                <a:ea typeface="+mn-ea"/>
                <a:cs typeface="+mn-cs"/>
              </a:rPr>
              <a:t>예를 들면</a:t>
            </a:r>
            <a:r>
              <a:rPr lang="en-US" sz="3200" b="1" i="1" dirty="0">
                <a:latin typeface="Arial" charset="0"/>
                <a:ea typeface="+mn-ea"/>
                <a:cs typeface="+mn-cs"/>
              </a:rPr>
              <a:t>, </a:t>
            </a:r>
            <a:r>
              <a:rPr lang="ko-KR" altLang="en-US" sz="3200" b="1" i="1" dirty="0">
                <a:latin typeface="Arial" charset="0"/>
                <a:ea typeface="+mn-ea"/>
                <a:cs typeface="+mn-cs"/>
              </a:rPr>
              <a:t>강한산성으로서 하나님이 어떤 의미를 갖고 있는가</a:t>
            </a:r>
            <a:r>
              <a:rPr lang="ru-RU" sz="3200" b="1" i="1" dirty="0">
                <a:latin typeface="Arial" charset="0"/>
                <a:ea typeface="+mn-ea"/>
                <a:cs typeface="+mn-cs"/>
              </a:rPr>
              <a:t>"</a:t>
            </a:r>
            <a:r>
              <a:rPr lang="en-US" sz="3200" b="1" i="1" dirty="0">
                <a:latin typeface="Arial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1" descr="Aphek Turkish fortress from south, tb n0525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</a:rPr>
              <a:t>Aphek</a:t>
            </a:r>
            <a:r>
              <a:rPr lang="en-US" dirty="0">
                <a:latin typeface="Helvetica" charset="0"/>
              </a:rPr>
              <a:t> Turkish </a:t>
            </a:r>
            <a:r>
              <a:rPr lang="ko-KR" altLang="en-US" dirty="0">
                <a:latin typeface="Helvetica" charset="0"/>
              </a:rPr>
              <a:t>산성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29" name="Picture 2" descr="Nimrod's Fortress from east2, tb0409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69246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124200" cy="22098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Nimrod</a:t>
            </a:r>
            <a:r>
              <a:rPr lang="fr-FR" altLang="ja-JP" dirty="0">
                <a:latin typeface="Helvetica" charset="0"/>
              </a:rPr>
              <a:t>'</a:t>
            </a:r>
            <a:r>
              <a:rPr lang="en-US" altLang="ja-JP" dirty="0">
                <a:latin typeface="Helvetica" charset="0"/>
              </a:rPr>
              <a:t>s </a:t>
            </a:r>
            <a:r>
              <a:rPr lang="ko-KR" altLang="en-US" dirty="0">
                <a:latin typeface="Helvetica" charset="0"/>
              </a:rPr>
              <a:t>산성</a:t>
            </a:r>
            <a:endParaRPr lang="en-US" dirty="0">
              <a:latin typeface="Helvetica" charset="0"/>
            </a:endParaRPr>
          </a:p>
        </p:txBody>
      </p:sp>
      <p:pic>
        <p:nvPicPr>
          <p:cNvPr id="4" name="Picture 3" descr="Nimrod's Fortress keep from below, tb0409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6974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imrod's Fortress chamber2, tb0629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2286000"/>
            <a:ext cx="5230812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3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" y="907006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내주는 강한 성이요 방패와 병기 되시니 큰 환란에 서 있는 우리를 구하여 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내시리로다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35635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635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200400"/>
            <a:ext cx="81534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=</a:t>
            </a:r>
          </a:p>
          <a:p>
            <a:pPr algn="ctr"/>
            <a:r>
              <a:rPr lang="ko-KR" altLang="en-US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하나님은 우리의 모든 어려움 가운데 우리의 변함없는 산성이시고 도움이시다</a:t>
            </a:r>
            <a:endParaRPr lang="en-US" sz="4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3" name="Picture 7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 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본문 연구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43000" y="2819400"/>
            <a:ext cx="762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628650" indent="-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a)	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히브리어나 </a:t>
            </a:r>
            <a:r>
              <a:rPr lang="ko-KR" altLang="en-US" sz="2800" b="1" dirty="0" err="1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헬라어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주석에서 어려운 것을 찾아본다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(</a:t>
            </a:r>
            <a:r>
              <a:rPr lang="ko-KR" altLang="en-US" sz="2800" b="1" dirty="0" err="1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만약원문을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읽을 수 있다면</a:t>
            </a:r>
            <a:r>
              <a:rPr lang="en-US" altLang="ko-KR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)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b)	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큰 그림과 문제의 영역을 위해 </a:t>
            </a:r>
            <a:r>
              <a:rPr lang="ko-KR" altLang="en-US" sz="2800" b="1" dirty="0" err="1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강해성경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주석을 본다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c)	</a:t>
            </a:r>
            <a:r>
              <a:rPr lang="ko-KR" altLang="en-US" sz="2800" b="1" dirty="0" err="1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설교학적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주석을 읽는다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(by Stott, </a:t>
            </a:r>
            <a:r>
              <a:rPr lang="en-US" sz="2800" b="1" dirty="0" err="1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Wiersbe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Boice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, Criswell, </a:t>
            </a:r>
            <a:r>
              <a:rPr lang="en-US" sz="2800" b="1" dirty="0" err="1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Swindoll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, etc.).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27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828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628650" indent="-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4)	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만약 해석적으로 막히게 되면 주석을 참조한다 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(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대부분의 경우 나는 </a:t>
            </a:r>
            <a:r>
              <a:rPr 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5</a:t>
            </a:r>
            <a:r>
              <a:rPr lang="ko-KR" altLang="en-US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번째 단계에서 사용한다</a:t>
            </a:r>
            <a:r>
              <a:rPr lang="en-US" altLang="ko-KR" sz="2800" b="1" dirty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.</a:t>
            </a:r>
            <a:endParaRPr lang="en-US" sz="2800" b="1" dirty="0">
              <a:effectLst>
                <a:glow rad="101600">
                  <a:srgbClr val="031A3C"/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1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87624" y="656028"/>
            <a:ext cx="59046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옛 원수 마귀는 이 때도 힘을 써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모략과 권세로 무기를 삼으니</a:t>
            </a:r>
            <a:endParaRPr lang="en-US" altLang="ko-KR" sz="40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천하에 누가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당하랴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5840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40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9550" y="3886200"/>
            <a:ext cx="87820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=</a:t>
            </a:r>
          </a:p>
          <a:p>
            <a:pPr algn="ctr">
              <a:defRPr/>
            </a:pPr>
            <a:r>
              <a:rPr lang="ko-KR" alt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우리는 방해하는 사탄의 어떤 속임수와 힘과 미움도 사람으로서는 당해낼 수 없다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59867"/>
            <a:ext cx="8839200" cy="1512168"/>
          </a:xfrm>
        </p:spPr>
        <p:txBody>
          <a:bodyPr anchor="t"/>
          <a:lstStyle/>
          <a:p>
            <a:pPr algn="ctr" eaLnBrk="1" hangingPunct="1"/>
            <a:r>
              <a:rPr lang="ko-KR" altLang="en-US" b="1">
                <a:latin typeface="Helvetica" charset="0"/>
              </a:rPr>
              <a:t>세 단계 해석 윤곽</a:t>
            </a:r>
            <a:endParaRPr lang="en-US" b="1" dirty="0">
              <a:latin typeface="Helvetica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287588"/>
            <a:ext cx="8915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14350" lvl="0" indent="-514350">
              <a:buFont typeface="Arial" charset="0"/>
              <a:buAutoNum type="alphaUcPeriod"/>
              <a:defRPr/>
            </a:pPr>
            <a:r>
              <a:rPr lang="ko-KR" altLang="en-US" sz="3200" b="1" u="sng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모든 </a:t>
            </a:r>
            <a:r>
              <a:rPr lang="ko-KR" altLang="en-US" sz="3200" b="1" u="sng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연설형태를</a:t>
            </a:r>
            <a:r>
              <a:rPr lang="ko-KR" altLang="en-US" sz="3200" b="1" u="sng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제거하기 위해 각 구절을 다시 말하기 해본다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  <a:endParaRPr lang="en-US" sz="3200" b="1" dirty="0">
              <a:latin typeface="Arial" charset="0"/>
            </a:endParaRPr>
          </a:p>
          <a:p>
            <a:pPr marL="514350" indent="-514350">
              <a:buFont typeface="Arial" charset="0"/>
              <a:buAutoNum type="alphaUcPeriod" startAt="2"/>
              <a:defRPr/>
            </a:pPr>
            <a:r>
              <a:rPr lang="ko-KR" altLang="en-US" sz="3200" b="1" u="sng" dirty="0">
                <a:latin typeface="Arial" charset="0"/>
              </a:rPr>
              <a:t>그룹화</a:t>
            </a:r>
            <a:r>
              <a:rPr lang="en-US" altLang="ko-KR" sz="3200" b="1" u="sng" dirty="0">
                <a:latin typeface="Arial" charset="0"/>
              </a:rPr>
              <a:t>. </a:t>
            </a:r>
            <a:r>
              <a:rPr lang="en-US" sz="3200" b="1" dirty="0">
                <a:latin typeface="Arial" charset="0"/>
              </a:rPr>
              <a:t> </a:t>
            </a:r>
            <a:r>
              <a:rPr lang="ko-KR" altLang="en-US" sz="3200" b="1" dirty="0">
                <a:latin typeface="Arial" charset="0"/>
              </a:rPr>
              <a:t>주요 제목 아래에 비슷한 진술들을 묶어 </a:t>
            </a:r>
            <a:r>
              <a:rPr lang="ko-KR" altLang="en-US" sz="3200" b="1" dirty="0" err="1">
                <a:latin typeface="Arial" charset="0"/>
              </a:rPr>
              <a:t>단락속에서</a:t>
            </a:r>
            <a:r>
              <a:rPr lang="ko-KR" altLang="en-US" sz="3200" b="1" dirty="0">
                <a:latin typeface="Arial" charset="0"/>
              </a:rPr>
              <a:t> 주요 단락을 드러낸다</a:t>
            </a:r>
            <a:r>
              <a:rPr lang="en-US" altLang="ko-KR" sz="3200" b="1" dirty="0">
                <a:latin typeface="Arial" charset="0"/>
              </a:rPr>
              <a:t>.</a:t>
            </a:r>
          </a:p>
          <a:p>
            <a:pPr marL="514350" indent="-514350">
              <a:buFont typeface="Arial" charset="0"/>
              <a:buAutoNum type="alphaUcPeriod" startAt="2"/>
              <a:defRPr/>
            </a:pPr>
            <a:r>
              <a:rPr lang="ko-KR" altLang="en-US" sz="3200" b="1" dirty="0">
                <a:latin typeface="Arial" charset="0"/>
              </a:rPr>
              <a:t>주요 묶음을 적으면 세부적인 요점들이 단계의 묶음에 적합하게 만들어진다</a:t>
            </a:r>
            <a:endParaRPr lang="en-US" altLang="ko-KR" sz="3200" b="1" dirty="0">
              <a:latin typeface="Arial" charset="0"/>
            </a:endParaRPr>
          </a:p>
          <a:p>
            <a:pPr marL="0" indent="0">
              <a:defRPr/>
            </a:pPr>
            <a:r>
              <a:rPr lang="en-US" altLang="ja-JP" sz="3200" b="1" dirty="0">
                <a:latin typeface="Arial" charset="0"/>
              </a:rPr>
              <a:t>     (SPs </a:t>
            </a:r>
            <a:r>
              <a:rPr lang="ko-KR" altLang="en-US" sz="3200" b="1" dirty="0">
                <a:latin typeface="Arial" charset="0"/>
              </a:rPr>
              <a:t>에서</a:t>
            </a:r>
            <a:r>
              <a:rPr lang="en-US" altLang="ja-JP" sz="3200" b="1" dirty="0">
                <a:latin typeface="Arial" charset="0"/>
              </a:rPr>
              <a:t> </a:t>
            </a:r>
            <a:r>
              <a:rPr lang="ru-RU" altLang="ja-JP" sz="3200" b="1" dirty="0">
                <a:latin typeface="Arial" charset="0"/>
              </a:rPr>
              <a:t>"</a:t>
            </a:r>
            <a:r>
              <a:rPr lang="en-US" altLang="ja-JP" sz="3200" b="1" dirty="0">
                <a:latin typeface="Arial" charset="0"/>
              </a:rPr>
              <a:t>A</a:t>
            </a:r>
            <a:r>
              <a:rPr lang="ru-RU" altLang="ja-JP" sz="3200" b="1" dirty="0">
                <a:latin typeface="Arial" charset="0"/>
              </a:rPr>
              <a:t>"</a:t>
            </a:r>
            <a:r>
              <a:rPr lang="en-US" altLang="ja-JP" sz="3200" b="1" dirty="0">
                <a:latin typeface="Arial" charset="0"/>
              </a:rPr>
              <a:t> </a:t>
            </a:r>
            <a:r>
              <a:rPr lang="ko-KR" altLang="en-US" sz="3200" b="1" dirty="0">
                <a:latin typeface="Arial" charset="0"/>
              </a:rPr>
              <a:t>단계</a:t>
            </a:r>
            <a:r>
              <a:rPr lang="en-US" altLang="ja-JP" sz="3200" b="1" dirty="0">
                <a:latin typeface="Arial" charset="0"/>
              </a:rPr>
              <a:t>).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60451" name="Text Box 5"/>
          <p:cNvSpPr txBox="1">
            <a:spLocks noChangeArrowheads="1"/>
          </p:cNvSpPr>
          <p:nvPr/>
        </p:nvSpPr>
        <p:spPr bwMode="auto">
          <a:xfrm>
            <a:off x="8502650" y="11747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7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1200" y="277535"/>
            <a:ext cx="78676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600" b="1" dirty="0">
                <a:solidFill>
                  <a:srgbClr val="EAEAEA"/>
                </a:solidFill>
                <a:latin typeface="Arial" charset="0"/>
                <a:cs typeface="Arial" charset="0"/>
              </a:rPr>
              <a:t>하나님은 우리의 모든 어려움 가운데 우리의 변함없는 산성이시고 도움이시다</a:t>
            </a:r>
            <a:endParaRPr lang="en-US" sz="44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249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250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63964" cy="461665"/>
          </a:xfrm>
          <a:noFill/>
        </p:spPr>
        <p:txBody>
          <a:bodyPr wrap="none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ko-KR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절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4419600"/>
            <a:ext cx="87820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=</a:t>
            </a:r>
            <a:b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</a:br>
            <a:r>
              <a:rPr lang="ko-KR" alt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하나님은 사탄의 강력한 무기에 대항하는 변함없는 산성이시다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(1).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0975" y="2165212"/>
            <a:ext cx="87820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</a:t>
            </a:r>
          </a:p>
          <a:p>
            <a:pPr lvl="0" algn="ctr">
              <a:defRPr/>
            </a:pPr>
            <a:r>
              <a:rPr lang="ko-KR" altLang="en-US" sz="36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우리는 방해하는 사탄의 어떤 속임수와 힘과 미움도 사람으로서는 당해낼 수 없다</a:t>
            </a: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5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/>
            <a:r>
              <a:rPr lang="ko-KR" alt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하나님은 우리의 모든 어려움 가운데 우리의 변함없는 산성이시고 도움이시다 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(1)</a:t>
            </a:r>
            <a:endParaRPr lang="en-US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454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454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629400" cy="461963"/>
          </a:xfrm>
          <a:noFill/>
        </p:spPr>
        <p:txBody>
          <a:bodyPr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1-2 </a:t>
            </a:r>
            <a:r>
              <a:rPr lang="ko-KR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절을 통해 </a:t>
            </a:r>
            <a:r>
              <a:rPr lang="ko-KR" alt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핵심요점을</a:t>
            </a:r>
            <a:r>
              <a:rPr lang="ko-KR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정리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9550" y="4310063"/>
            <a:ext cx="87820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=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ko-KR" alt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하나님은 그리스도를 통해서만 사탄 마귀를 이기도록 준비하셨다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(1-2).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7820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+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</a:br>
            <a:r>
              <a:rPr lang="ko-KR" alt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하나님은 마귀를 이기도록 우리의 </a:t>
            </a:r>
            <a:r>
              <a:rPr lang="ko-KR" altLang="en-US" sz="3200" b="1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전능자요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승리를 위한 영원한 능력으로서 그리스도를 선택하셨다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(2)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924800" cy="838200"/>
          </a:xfrm>
          <a:solidFill>
            <a:schemeClr val="bg2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당신의 </a:t>
            </a:r>
            <a:r>
              <a:rPr lang="ko-KR" alt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주요요점을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요구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371600"/>
            <a:ext cx="816762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398463" indent="-398463">
              <a:buFontTx/>
              <a:buChar char="•"/>
              <a:defRPr/>
            </a:pPr>
            <a:r>
              <a:rPr lang="ko-KR" alt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하나님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7 </a:t>
            </a:r>
            <a:r>
              <a:rPr lang="ko-KR" altLang="en-US" sz="4000" b="1" dirty="0">
                <a:latin typeface="Arial" charset="0"/>
                <a:ea typeface="Arial" charset="0"/>
                <a:cs typeface="Arial" charset="0"/>
              </a:rPr>
              <a:t>번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 (-7%)</a:t>
            </a:r>
          </a:p>
          <a:p>
            <a:pPr marL="398463" indent="-398463">
              <a:buFontTx/>
              <a:buChar char="•"/>
              <a:defRPr/>
            </a:pPr>
            <a:r>
              <a:rPr lang="ko-KR" alt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사탄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ko-KR" alt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마귀들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ko-KR" alt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능력들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ko-KR" altLang="en-US" sz="3600" b="1" dirty="0">
                <a:latin typeface="Arial" charset="0"/>
                <a:ea typeface="Arial" charset="0"/>
                <a:cs typeface="Arial" charset="0"/>
              </a:rPr>
              <a:t>번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(-10%)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  <a:p>
            <a:pPr marL="398463" indent="-398463">
              <a:buFontTx/>
              <a:buChar char="•"/>
              <a:defRPr/>
            </a:pPr>
            <a:r>
              <a:rPr lang="ko-KR" altLang="en-US" sz="4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그리스도</a:t>
            </a:r>
            <a:r>
              <a:rPr lang="en-US" altLang="ko-KR" sz="4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ko-KR" altLang="en-US" sz="4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주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7 </a:t>
            </a:r>
            <a:r>
              <a:rPr lang="ko-KR" altLang="en-US" sz="4000" b="1" dirty="0">
                <a:latin typeface="Arial" charset="0"/>
                <a:ea typeface="Arial" charset="0"/>
                <a:cs typeface="Arial" charset="0"/>
              </a:rPr>
              <a:t>번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(-7%)</a:t>
            </a:r>
          </a:p>
          <a:p>
            <a:pPr marL="398463" indent="-398463">
              <a:buFontTx/>
              <a:buChar char="•"/>
              <a:defRPr/>
            </a:pPr>
            <a:r>
              <a:rPr lang="ko-KR" alt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승리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ko-KR" alt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환희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11 </a:t>
            </a:r>
            <a:r>
              <a:rPr lang="ko-KR" altLang="en-US" sz="4000" b="1" dirty="0">
                <a:latin typeface="Arial" charset="0"/>
                <a:ea typeface="Arial" charset="0"/>
                <a:cs typeface="Arial" charset="0"/>
              </a:rPr>
              <a:t>번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 (-11%)</a:t>
            </a:r>
          </a:p>
          <a:p>
            <a:pPr marL="398463" indent="-398463">
              <a:buFontTx/>
              <a:buChar char="•"/>
              <a:defRPr/>
            </a:pPr>
            <a:r>
              <a:rPr lang="ko-KR" alt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말씀</a:t>
            </a:r>
            <a:r>
              <a:rPr lang="en-US" altLang="ko-KR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ko-KR" alt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진리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4 </a:t>
            </a:r>
            <a:r>
              <a:rPr lang="ko-KR" altLang="en-US" sz="4000" b="1" dirty="0">
                <a:latin typeface="Arial" charset="0"/>
                <a:ea typeface="Arial" charset="0"/>
                <a:cs typeface="Arial" charset="0"/>
              </a:rPr>
              <a:t>번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 (-4%)</a:t>
            </a:r>
          </a:p>
          <a:p>
            <a:pPr marL="398463" indent="-398463">
              <a:buFontTx/>
              <a:buChar char="•"/>
              <a:defRPr/>
            </a:pPr>
            <a:r>
              <a:rPr lang="ko-KR" altLang="en-US" sz="40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믿음</a:t>
            </a:r>
            <a:r>
              <a:rPr lang="en-US" altLang="ko-KR" sz="40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ko-KR" altLang="en-US" sz="40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신뢰</a:t>
            </a:r>
            <a:r>
              <a:rPr lang="en-US" altLang="ko-KR" sz="40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ko-KR" altLang="en-US" sz="40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의지</a:t>
            </a:r>
            <a:r>
              <a:rPr lang="en-US" sz="4000" b="1" u="sng" dirty="0">
                <a:latin typeface="Arial" charset="0"/>
                <a:ea typeface="Arial" charset="0"/>
                <a:cs typeface="Arial" charset="0"/>
              </a:rPr>
              <a:t>: 2 times (-2%)</a:t>
            </a:r>
          </a:p>
          <a:p>
            <a:pPr marL="398463" indent="-398463">
              <a:buFontTx/>
              <a:buChar char="•"/>
              <a:defRPr/>
            </a:pPr>
            <a:r>
              <a:rPr lang="ko-KR" altLang="en-US" sz="4000" b="1" dirty="0">
                <a:latin typeface="Arial" charset="0"/>
                <a:ea typeface="Arial" charset="0"/>
                <a:cs typeface="Arial" charset="0"/>
              </a:rPr>
              <a:t>감점 총합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(-40%)</a:t>
            </a:r>
          </a:p>
          <a:p>
            <a:pPr marL="398463" indent="-398463">
              <a:defRPr/>
            </a:pP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ko-KR" altLang="en-US" sz="4000" b="1" dirty="0">
                <a:latin typeface="Arial" charset="0"/>
                <a:ea typeface="Arial" charset="0"/>
                <a:cs typeface="Arial" charset="0"/>
              </a:rPr>
              <a:t>그리스도인 또한 </a:t>
            </a:r>
            <a:r>
              <a:rPr lang="en-US" altLang="ko-KR" sz="4000" b="1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7 </a:t>
            </a:r>
            <a:r>
              <a:rPr lang="ko-KR" altLang="en-US" sz="4000" b="1" dirty="0">
                <a:latin typeface="Arial" charset="0"/>
                <a:ea typeface="Arial" charset="0"/>
                <a:cs typeface="Arial" charset="0"/>
              </a:rPr>
              <a:t>번 </a:t>
            </a:r>
            <a:r>
              <a:rPr lang="ko-KR" altLang="en-US" sz="4000" b="1" dirty="0" err="1">
                <a:latin typeface="Arial" charset="0"/>
                <a:ea typeface="Arial" charset="0"/>
                <a:cs typeface="Arial" charset="0"/>
              </a:rPr>
              <a:t>기록ㅎ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!)</a:t>
            </a:r>
          </a:p>
        </p:txBody>
      </p:sp>
      <p:sp>
        <p:nvSpPr>
          <p:cNvPr id="37683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-46038"/>
            <a:ext cx="91440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ko-KR" altLang="en-US" sz="3200" b="1" dirty="0">
                <a:latin typeface="Arial" charset="0"/>
                <a:cs typeface="Arial" charset="0"/>
              </a:rPr>
              <a:t>두번째 숙제 </a:t>
            </a:r>
            <a:r>
              <a:rPr lang="ko-KR" altLang="en-US" sz="3200" b="1" dirty="0" err="1">
                <a:latin typeface="Arial" charset="0"/>
                <a:cs typeface="Arial" charset="0"/>
              </a:rPr>
              <a:t>채점안내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1636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7174" y="1196752"/>
            <a:ext cx="72498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내주는 강한 성이요 방패와 병기 되시니 큰 환란에 서 있는 우리를 </a:t>
            </a:r>
            <a:r>
              <a:rPr lang="ko-KR" altLang="en-US" sz="4000" b="1" dirty="0">
                <a:latin typeface="Arial" charset="0"/>
                <a:cs typeface="Arial" charset="0"/>
              </a:rPr>
              <a:t>구하여</a:t>
            </a: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내시리로다</a:t>
            </a:r>
            <a:r>
              <a:rPr lang="en-US" altLang="ko-KR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옛 원수 마귀는 이 때도 힘을 써 모략과 권세로 무기를 삼으니 천하에 누가 </a:t>
            </a:r>
            <a:r>
              <a:rPr lang="ko-KR" alt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당하랴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3177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178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162296802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2" descr="AC09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37135" y="1228397"/>
            <a:ext cx="78518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5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ko-KR" altLang="en-US" dirty="0"/>
              <a:t>내 힘만 의지 할 때는 패할 수 밖에</a:t>
            </a:r>
            <a:endParaRPr lang="en-US" altLang="ko-KR" dirty="0"/>
          </a:p>
          <a:p>
            <a:r>
              <a:rPr lang="ko-KR" altLang="en-US" dirty="0"/>
              <a:t>없도다</a:t>
            </a:r>
            <a:r>
              <a:rPr lang="en-US" altLang="ko-KR" dirty="0"/>
              <a:t>, </a:t>
            </a:r>
            <a:r>
              <a:rPr lang="ko-KR" altLang="en-US" dirty="0"/>
              <a:t>힘 있는 </a:t>
            </a:r>
            <a:r>
              <a:rPr lang="ko-KR" altLang="en-US" dirty="0" err="1"/>
              <a:t>장수나와서</a:t>
            </a:r>
            <a:endParaRPr lang="en-US" altLang="ko-KR" dirty="0"/>
          </a:p>
          <a:p>
            <a:r>
              <a:rPr lang="ko-KR" altLang="en-US" dirty="0"/>
              <a:t>날 대신하여 싸우네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 장수 누군가 </a:t>
            </a:r>
            <a:r>
              <a:rPr lang="ko-KR" altLang="en-US" dirty="0" err="1"/>
              <a:t>주예수</a:t>
            </a:r>
            <a:r>
              <a:rPr lang="ko-KR" altLang="en-US" dirty="0"/>
              <a:t> 그리스도</a:t>
            </a:r>
            <a:endParaRPr lang="en-US" altLang="ko-KR" dirty="0"/>
          </a:p>
          <a:p>
            <a:r>
              <a:rPr lang="ko-KR" altLang="en-US" dirty="0"/>
              <a:t>만군의 주로다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당할 자 </a:t>
            </a:r>
            <a:r>
              <a:rPr lang="ko-KR" altLang="en-US" dirty="0" err="1"/>
              <a:t>누구랴</a:t>
            </a:r>
            <a:endParaRPr lang="en-US" altLang="ko-KR" dirty="0"/>
          </a:p>
          <a:p>
            <a:r>
              <a:rPr lang="ko-KR" altLang="en-US" dirty="0"/>
              <a:t>반드시 </a:t>
            </a:r>
            <a:r>
              <a:rPr lang="ko-KR" altLang="en-US" dirty="0" err="1"/>
              <a:t>이기리로다</a:t>
            </a:r>
            <a:endParaRPr lang="en-US" dirty="0"/>
          </a:p>
        </p:txBody>
      </p:sp>
      <p:sp>
        <p:nvSpPr>
          <p:cNvPr id="33382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382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138711287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3" name="Picture 2" descr="wo_scn0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36513" y="561975"/>
            <a:ext cx="940911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5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ko-KR" altLang="en-US" dirty="0"/>
              <a:t>이 땅에 </a:t>
            </a:r>
            <a:r>
              <a:rPr lang="ko-KR" altLang="en-US" dirty="0" err="1"/>
              <a:t>마귀들끓어</a:t>
            </a:r>
            <a:endParaRPr lang="en-US" altLang="ko-KR" dirty="0"/>
          </a:p>
          <a:p>
            <a:r>
              <a:rPr lang="ko-KR" altLang="en-US" dirty="0"/>
              <a:t>우리를 </a:t>
            </a:r>
            <a:r>
              <a:rPr lang="ko-KR" altLang="en-US" dirty="0" err="1"/>
              <a:t>삶키려</a:t>
            </a:r>
            <a:r>
              <a:rPr lang="ko-KR" altLang="en-US" dirty="0"/>
              <a:t> 하나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겁내지 말고 </a:t>
            </a:r>
            <a:r>
              <a:rPr lang="ko-KR" altLang="en-US" dirty="0" err="1"/>
              <a:t>섰거라</a:t>
            </a:r>
            <a:endParaRPr lang="en-US" altLang="ko-KR" dirty="0"/>
          </a:p>
          <a:p>
            <a:r>
              <a:rPr lang="ko-KR" altLang="en-US" dirty="0"/>
              <a:t>진리로 </a:t>
            </a:r>
            <a:r>
              <a:rPr lang="ko-KR" altLang="en-US" dirty="0" err="1"/>
              <a:t>이기리로다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음침한 어둠의 권세가</a:t>
            </a:r>
            <a:endParaRPr lang="en-US" altLang="ko-KR" dirty="0"/>
          </a:p>
          <a:p>
            <a:r>
              <a:rPr lang="ko-KR" altLang="en-US" dirty="0"/>
              <a:t>우리를 흔들어도 우리는 견디네</a:t>
            </a:r>
            <a:endParaRPr lang="en-US" altLang="ko-KR" dirty="0"/>
          </a:p>
          <a:p>
            <a:r>
              <a:rPr lang="ko-KR" altLang="en-US" dirty="0"/>
              <a:t>그의 멸망은 당연하네</a:t>
            </a:r>
            <a:endParaRPr lang="en-US" altLang="ko-KR" dirty="0"/>
          </a:p>
          <a:p>
            <a:r>
              <a:rPr lang="ko-KR" altLang="en-US" dirty="0"/>
              <a:t>작은 진리가 그를 </a:t>
            </a:r>
            <a:r>
              <a:rPr lang="ko-KR" altLang="en-US" dirty="0" err="1"/>
              <a:t>이길것이다</a:t>
            </a:r>
            <a:endParaRPr lang="en-US" dirty="0"/>
          </a:p>
        </p:txBody>
      </p:sp>
      <p:sp>
        <p:nvSpPr>
          <p:cNvPr id="33587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6"/>
          <p:cNvSpPr>
            <a:spLocks noGrp="1" noChangeArrowheads="1"/>
          </p:cNvSpPr>
          <p:nvPr>
            <p:ph type="title"/>
          </p:nvPr>
        </p:nvSpPr>
        <p:spPr>
          <a:xfrm>
            <a:off x="61913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3</a:t>
            </a:r>
          </a:p>
        </p:txBody>
      </p:sp>
    </p:spTree>
    <p:extLst>
      <p:ext uri="{BB962C8B-B14F-4D97-AF65-F5344CB8AC3E}">
        <p14:creationId xmlns:p14="http://schemas.microsoft.com/office/powerpoint/2010/main" val="83809488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2" descr="wo_scn05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60086" y="836712"/>
            <a:ext cx="74238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5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ko-KR" altLang="en-US" dirty="0"/>
              <a:t>세상의 모든 권세보다 큰 진리로</a:t>
            </a:r>
            <a:endParaRPr lang="en-US" altLang="ko-KR" dirty="0"/>
          </a:p>
          <a:p>
            <a:r>
              <a:rPr lang="ko-KR" altLang="en-US" dirty="0"/>
              <a:t>모든 것을 </a:t>
            </a:r>
            <a:r>
              <a:rPr lang="ko-KR" altLang="en-US" dirty="0" err="1"/>
              <a:t>견디어내네</a:t>
            </a:r>
            <a:endParaRPr lang="en-US" altLang="ko-KR" dirty="0"/>
          </a:p>
          <a:p>
            <a:r>
              <a:rPr lang="ko-KR" altLang="en-US" dirty="0"/>
              <a:t>우리와 함께 하시는 </a:t>
            </a:r>
            <a:endParaRPr lang="en-US" altLang="ko-KR" dirty="0"/>
          </a:p>
          <a:p>
            <a:r>
              <a:rPr lang="ko-KR" altLang="en-US" dirty="0"/>
              <a:t>그분이 성령과 선물을 주시네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친척과 재물과 명예와 생명을</a:t>
            </a:r>
            <a:endParaRPr lang="en-US" altLang="ko-KR" dirty="0"/>
          </a:p>
          <a:p>
            <a:r>
              <a:rPr lang="ko-KR" altLang="en-US" dirty="0"/>
              <a:t>다 </a:t>
            </a:r>
            <a:r>
              <a:rPr lang="ko-KR" altLang="en-US" dirty="0" err="1"/>
              <a:t>빼앗긴대도</a:t>
            </a:r>
            <a:endParaRPr lang="en-US" altLang="ko-KR" dirty="0"/>
          </a:p>
          <a:p>
            <a:r>
              <a:rPr lang="ko-KR" altLang="en-US" dirty="0"/>
              <a:t>진리를 살아서 </a:t>
            </a:r>
            <a:endParaRPr lang="en-US" altLang="ko-KR" dirty="0"/>
          </a:p>
          <a:p>
            <a:r>
              <a:rPr lang="ko-KR" altLang="en-US" dirty="0" err="1"/>
              <a:t>그나라</a:t>
            </a:r>
            <a:r>
              <a:rPr lang="ko-KR" altLang="en-US" dirty="0"/>
              <a:t> 영원하리라</a:t>
            </a:r>
            <a:endParaRPr lang="en-US" altLang="ko-KR" dirty="0"/>
          </a:p>
        </p:txBody>
      </p:sp>
      <p:sp>
        <p:nvSpPr>
          <p:cNvPr id="33792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2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4</a:t>
            </a:r>
          </a:p>
        </p:txBody>
      </p:sp>
    </p:spTree>
    <p:extLst>
      <p:ext uri="{BB962C8B-B14F-4D97-AF65-F5344CB8AC3E}">
        <p14:creationId xmlns:p14="http://schemas.microsoft.com/office/powerpoint/2010/main" val="279610239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 </a:t>
            </a:r>
            <a:r>
              <a:rPr lang="ko-KR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사이트의 </a:t>
            </a:r>
            <a:r>
              <a:rPr lang="ko-KR" alt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설교학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이 자료를 무료로 사용하세요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7" name="Picture 5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마태복음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18:15-20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시도해 보기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219200" y="15240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b.	</a:t>
            </a:r>
            <a:r>
              <a:rPr lang="ko-KR" altLang="en-US" sz="2800" b="1" dirty="0">
                <a:solidFill>
                  <a:srgbClr val="FFFFFF"/>
                </a:solidFill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단락을 어떻게 해석할 것인가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...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76400" y="21336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1)	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지혜를 구한다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교회성도들이 가장 많이 사용하는 번역성경책을  읽는다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그리고 당신의 성도들이 질문할 만한 모든 것을 정리한다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(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또는 </a:t>
            </a:r>
            <a:r>
              <a:rPr lang="en-US" altLang="ko-KR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15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시간 정도의 </a:t>
            </a:r>
            <a:r>
              <a:rPr lang="ko-KR" altLang="en-US" b="1" dirty="0" err="1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연구후에는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모든 답을 갖게 될 것이다 그러나 질문들은 잊어버릴 것이다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).  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질문들에 답을 하라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2)	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다른 종류의  번역본을 </a:t>
            </a:r>
            <a:r>
              <a:rPr lang="ko-KR" altLang="en-US" b="1" dirty="0" err="1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몇권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읽는다 그리고 서로 다른 점과 질문들을 기록해 둔다</a:t>
            </a:r>
            <a:r>
              <a:rPr lang="en-US" altLang="ko-KR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 </a:t>
            </a:r>
            <a:endParaRPr lang="en-US" b="1" dirty="0">
              <a:solidFill>
                <a:srgbClr val="FFFFFF"/>
              </a:solidFill>
              <a:effectLst>
                <a:glow rad="139700">
                  <a:schemeClr val="bg2"/>
                </a:glo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3)	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원문을 읽는다</a:t>
            </a:r>
            <a:r>
              <a:rPr lang="en-US" altLang="ko-KR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 </a:t>
            </a:r>
            <a:r>
              <a:rPr lang="ko-KR" alt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만약 가능하다면 도구를 사용하고 중요한 단어에 대한  연구를 통해 의미를 분명히 한다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ko-KR" altLang="en-US" sz="3600" b="1" dirty="0" err="1">
                <a:latin typeface="Helvetica" charset="0"/>
                <a:cs typeface="ＭＳ Ｐゴシック" charset="0"/>
              </a:rPr>
              <a:t>마택복음</a:t>
            </a:r>
            <a:r>
              <a:rPr lang="en-US" sz="3600" b="1" dirty="0">
                <a:latin typeface="Helvetica" charset="0"/>
                <a:cs typeface="ＭＳ Ｐゴシック" charset="0"/>
              </a:rPr>
              <a:t> 18:15-20 </a:t>
            </a:r>
            <a:r>
              <a:rPr lang="en-US" sz="2400" b="1" dirty="0">
                <a:latin typeface="Helvetica" charset="0"/>
                <a:cs typeface="ＭＳ Ｐゴシック" charset="0"/>
              </a:rPr>
              <a:t>(</a:t>
            </a:r>
            <a:r>
              <a:rPr lang="ko-KR" altLang="en-US" sz="2400" b="1" dirty="0" err="1">
                <a:latin typeface="Helvetica" charset="0"/>
                <a:cs typeface="ＭＳ Ｐゴシック" charset="0"/>
              </a:rPr>
              <a:t>개역개정</a:t>
            </a:r>
            <a:r>
              <a:rPr lang="en-US" sz="2400" b="1" dirty="0">
                <a:latin typeface="Helvetica" charset="0"/>
                <a:cs typeface="ＭＳ Ｐゴシック" charset="0"/>
              </a:rPr>
              <a:t>)</a:t>
            </a:r>
            <a:endParaRPr lang="en-US" b="1" dirty="0">
              <a:latin typeface="Helvetica" charset="0"/>
              <a:cs typeface="ＭＳ Ｐゴシック" charset="0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auto">
          <a:xfrm>
            <a:off x="0" y="549275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ko-KR" altLang="en-US" sz="2800" b="1" dirty="0">
                <a:latin typeface="Helvetica" charset="0"/>
                <a:cs typeface="ＭＳ Ｐゴシック" charset="0"/>
              </a:rPr>
              <a:t>이 본문에서 갖게 된 질문은</a:t>
            </a:r>
            <a:r>
              <a:rPr lang="en-US" sz="2800" b="1" dirty="0">
                <a:latin typeface="Helvetica" charset="0"/>
                <a:cs typeface="ＭＳ Ｐゴシック" charset="0"/>
              </a:rPr>
              <a:t>?</a:t>
            </a:r>
            <a:endParaRPr lang="en-US" sz="3600" b="1" dirty="0">
              <a:latin typeface="Helvetica" charset="0"/>
              <a:cs typeface="ＭＳ Ｐゴシック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101013" y="76200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34a-b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85800" y="1042988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en-US" altLang="ko-KR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15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네 형제가 죄를 범하거든 가서 너와 그 사람과만 상대하여 권고하라 만일 들으면 네가 네 형제를 얻은 것이요 </a:t>
            </a:r>
            <a:r>
              <a:rPr lang="en-US" altLang="ko-KR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16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만일 듣지 않거든 한 두 사람을 데리고 가서 두 세 증인의 입으로 말마다 </a:t>
            </a:r>
            <a:r>
              <a:rPr lang="ko-KR" altLang="en-US" dirty="0" err="1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증참케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 하라 </a:t>
            </a:r>
            <a:r>
              <a:rPr lang="en-US" altLang="ko-KR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17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만일 그들의 말도 듣지 않거든 교회에 말하고 교회의 말도 듣지 않거든 이방인과 세리와 같이 여기라 </a:t>
            </a:r>
            <a:r>
              <a:rPr lang="en-US" altLang="ko-KR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18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진실로 너희에게 </a:t>
            </a:r>
            <a:r>
              <a:rPr lang="ko-KR" altLang="en-US" dirty="0" err="1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이르노니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 무엇이든지 너희가 땅에서 매면 하늘에서도 매일 것이요 무엇이든지 땅에서 풀면 하늘에서도 </a:t>
            </a:r>
            <a:r>
              <a:rPr lang="ko-KR" altLang="en-US" dirty="0" err="1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풀리리라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en-US" altLang="ko-KR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19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진실로 다시 너희에게 </a:t>
            </a:r>
            <a:r>
              <a:rPr lang="ko-KR" altLang="en-US" dirty="0" err="1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이르노니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 너희 중에 두 사람이 땅에서 합심하여 무엇이든지 구하면 하늘에 계신 내 아버지께서 저희를 위하여 이루게 하시리라 </a:t>
            </a:r>
            <a:r>
              <a:rPr lang="en-US" altLang="ko-KR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20</a:t>
            </a:r>
            <a:r>
              <a:rPr lang="ko-KR" altLang="en-US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두 세 사람이 내 이름으로 모인 곳에는 나도 그들 중에 있느니라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23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/>
              <a:t>마태복음</a:t>
            </a:r>
            <a:r>
              <a:rPr lang="en-US" dirty="0"/>
              <a:t> 5:23-24</a:t>
            </a:r>
          </a:p>
        </p:txBody>
      </p:sp>
      <p:sp>
        <p:nvSpPr>
          <p:cNvPr id="267266" name="Rectangle 4"/>
          <p:cNvSpPr>
            <a:spLocks noChangeArrowheads="1"/>
          </p:cNvSpPr>
          <p:nvPr/>
        </p:nvSpPr>
        <p:spPr bwMode="auto">
          <a:xfrm>
            <a:off x="2133600" y="2133600"/>
            <a:ext cx="7010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rgbClr val="000000"/>
                </a:solidFill>
                <a:latin typeface="Trebuchet MS" charset="0"/>
              </a:rPr>
              <a:t>"</a:t>
            </a:r>
            <a:r>
              <a:rPr lang="ko-KR" altLang="en-US" sz="3200" dirty="0">
                <a:solidFill>
                  <a:srgbClr val="333333"/>
                </a:solidFill>
                <a:latin typeface="Georgia" panose="02040502050405020303" pitchFamily="18" charset="0"/>
              </a:rPr>
              <a:t> </a:t>
            </a:r>
            <a:r>
              <a:rPr lang="en-US" altLang="ko-KR" sz="4000" b="1" dirty="0">
                <a:solidFill>
                  <a:srgbClr val="5D5D5D"/>
                </a:solidFill>
                <a:latin typeface="Georgia" panose="02040502050405020303" pitchFamily="18" charset="0"/>
              </a:rPr>
              <a:t>23</a:t>
            </a:r>
            <a:r>
              <a:rPr lang="ko-KR" altLang="en-US" sz="4000" b="1" dirty="0">
                <a:solidFill>
                  <a:srgbClr val="333333"/>
                </a:solidFill>
                <a:latin typeface="Georgia" panose="02040502050405020303" pitchFamily="18" charset="0"/>
              </a:rPr>
              <a:t>그러므로 예물을 제단에 드리다가 거기서 네 형제에게 원망들을 만한 일이 있는 줄 생각나거든 </a:t>
            </a:r>
            <a:r>
              <a:rPr lang="en-US" altLang="ko-KR" sz="4000" b="1" dirty="0">
                <a:solidFill>
                  <a:srgbClr val="5D5D5D"/>
                </a:solidFill>
                <a:latin typeface="Georgia" panose="02040502050405020303" pitchFamily="18" charset="0"/>
              </a:rPr>
              <a:t>24</a:t>
            </a:r>
            <a:r>
              <a:rPr lang="ko-KR" altLang="en-US" sz="4000" b="1" dirty="0">
                <a:solidFill>
                  <a:srgbClr val="333333"/>
                </a:solidFill>
                <a:latin typeface="Georgia" panose="02040502050405020303" pitchFamily="18" charset="0"/>
              </a:rPr>
              <a:t>예물을 제단 앞에 두고 먼저 가서 형제와 화목하고 그 후에 와서 예물을 드리라</a:t>
            </a:r>
            <a:r>
              <a:rPr lang="en-US" sz="3200" dirty="0">
                <a:solidFill>
                  <a:srgbClr val="000000"/>
                </a:solidFill>
                <a:latin typeface="Trebuchet MS" charset="0"/>
              </a:rPr>
              <a:t>.</a:t>
            </a:r>
            <a:r>
              <a:rPr lang="ru-RU" altLang="ja-JP" sz="3200" dirty="0">
                <a:solidFill>
                  <a:srgbClr val="000000"/>
                </a:solidFill>
                <a:latin typeface="Trebuchet MS" charset="0"/>
              </a:rPr>
              <a:t>"</a:t>
            </a:r>
            <a:endParaRPr lang="en-US" sz="32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92934" name="Oval 6"/>
          <p:cNvSpPr>
            <a:spLocks noChangeArrowheads="1"/>
          </p:cNvSpPr>
          <p:nvPr/>
        </p:nvSpPr>
        <p:spPr bwMode="auto">
          <a:xfrm>
            <a:off x="6372200" y="1967400"/>
            <a:ext cx="2438400" cy="1147598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glow rad="101600">
              <a:schemeClr val="tx2">
                <a:alpha val="98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FFFF00"/>
              </a:solidFill>
              <a:effectLst>
                <a:glow rad="139700">
                  <a:schemeClr val="tx2"/>
                </a:glow>
              </a:effectLst>
              <a:latin typeface="Arial" charset="0"/>
            </a:endParaRPr>
          </a:p>
        </p:txBody>
      </p:sp>
      <p:sp>
        <p:nvSpPr>
          <p:cNvPr id="892935" name="Text Box 7"/>
          <p:cNvSpPr txBox="1">
            <a:spLocks noChangeArrowheads="1"/>
          </p:cNvSpPr>
          <p:nvPr/>
        </p:nvSpPr>
        <p:spPr bwMode="auto">
          <a:xfrm>
            <a:off x="8199859" y="1025848"/>
            <a:ext cx="933450" cy="1708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600" dirty="0">
                <a:solidFill>
                  <a:srgbClr val="FFFF00"/>
                </a:solidFill>
                <a:effectLst>
                  <a:glow rad="139700">
                    <a:schemeClr val="tx2"/>
                  </a:glow>
                </a:effectLst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4" grpId="0" animBg="1"/>
      <p:bldP spid="892935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kyline">
  <a:themeElements>
    <a:clrScheme name="Skyline 2">
      <a:dk1>
        <a:srgbClr val="000000"/>
      </a:dk1>
      <a:lt1>
        <a:srgbClr val="2A3377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ACADBD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kylin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kyline 1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AD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2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DBD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3">
        <a:dk1>
          <a:srgbClr val="000000"/>
        </a:dk1>
        <a:lt1>
          <a:srgbClr val="2A337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ADBD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2004:Templates:Presentations:Designs:Blank Presentation</Template>
  <TotalTime>5774</TotalTime>
  <Words>2756</Words>
  <Application>Microsoft Macintosh PowerPoint</Application>
  <PresentationFormat>On-screen Show (4:3)</PresentationFormat>
  <Paragraphs>658</Paragraphs>
  <Slides>69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69</vt:i4>
      </vt:variant>
    </vt:vector>
  </HeadingPairs>
  <TitlesOfParts>
    <vt:vector size="105" baseType="lpstr">
      <vt:lpstr>Arial</vt:lpstr>
      <vt:lpstr>Arial Black</vt:lpstr>
      <vt:lpstr>Book Antiqua</vt:lpstr>
      <vt:lpstr>Copperplate Gothic Light</vt:lpstr>
      <vt:lpstr>Georgia</vt:lpstr>
      <vt:lpstr>Helvetica</vt:lpstr>
      <vt:lpstr>Impact</vt:lpstr>
      <vt:lpstr>Monotype Sorts</vt:lpstr>
      <vt:lpstr>Times</vt:lpstr>
      <vt:lpstr>Times New Roman</vt:lpstr>
      <vt:lpstr>Trebuchet MS</vt:lpstr>
      <vt:lpstr>Verdana</vt:lpstr>
      <vt:lpstr>Wingdings</vt:lpstr>
      <vt:lpstr>Blank Presentation</vt:lpstr>
      <vt:lpstr>Bar Code</vt:lpstr>
      <vt:lpstr>Calm</vt:lpstr>
      <vt:lpstr>Bold Stripes</vt:lpstr>
      <vt:lpstr>1_untitled 1</vt:lpstr>
      <vt:lpstr>1_Bar Code</vt:lpstr>
      <vt:lpstr>2_Bar Code</vt:lpstr>
      <vt:lpstr>1_Blank Presentation</vt:lpstr>
      <vt:lpstr>2_Calm</vt:lpstr>
      <vt:lpstr>Default Design</vt:lpstr>
      <vt:lpstr>Pulse</vt:lpstr>
      <vt:lpstr>Skyline</vt:lpstr>
      <vt:lpstr>1_Default Design</vt:lpstr>
      <vt:lpstr>Schmooze</vt:lpstr>
      <vt:lpstr>Expedition</vt:lpstr>
      <vt:lpstr>Alchemy</vt:lpstr>
      <vt:lpstr>Blends</vt:lpstr>
      <vt:lpstr>2_Blank Presentation</vt:lpstr>
      <vt:lpstr>1_Schmooze</vt:lpstr>
      <vt:lpstr>Justice</vt:lpstr>
      <vt:lpstr>Network</vt:lpstr>
      <vt:lpstr>2_Default Design</vt:lpstr>
      <vt:lpstr>untitled 1</vt:lpstr>
      <vt:lpstr>해석 윤곽</vt:lpstr>
      <vt:lpstr>먼저 전체 강해설교 준비 과정의 개요를 살펴보자. ...</vt:lpstr>
      <vt:lpstr>강해설교의 준비과정</vt:lpstr>
      <vt:lpstr>1.  본문 연구</vt:lpstr>
      <vt:lpstr>1.  본문 연구</vt:lpstr>
      <vt:lpstr>1.  본문 연구</vt:lpstr>
      <vt:lpstr>마태복음 18:15-20 시도해 보기</vt:lpstr>
      <vt:lpstr>마택복음 18:15-20 (개역개정)</vt:lpstr>
      <vt:lpstr>마태복음 5:23-24</vt:lpstr>
      <vt:lpstr>Matthew's Relational Pillars</vt:lpstr>
      <vt:lpstr>마태복음 5:23-24</vt:lpstr>
      <vt:lpstr>Matthew's Relational Pillars</vt:lpstr>
      <vt:lpstr>어떻게 하면 죄 가운데 있는 기독교인들을 회복시킬 수 있을까??</vt:lpstr>
      <vt:lpstr>마태복음 18</vt:lpstr>
      <vt:lpstr>마태복음 18:15-20 (개역개정)</vt:lpstr>
      <vt:lpstr>15-17 절의 중심</vt:lpstr>
      <vt:lpstr>우리의 목표:</vt:lpstr>
      <vt:lpstr>Restore People in Sin</vt:lpstr>
      <vt:lpstr>하나님의 회복의 4단계 과정…</vt:lpstr>
      <vt:lpstr>Step 1 회복하기  개인적으로 그 사람과 이야기 하라</vt:lpstr>
      <vt:lpstr>Matthew's Relational Pillars</vt:lpstr>
      <vt:lpstr>대면해야 한다</vt:lpstr>
      <vt:lpstr>Matthew's Relational Pillars</vt:lpstr>
      <vt:lpstr>왜 대면하지 않는가?</vt:lpstr>
      <vt:lpstr>Step 1 회복하기 개인적으로 그 사람과 이야기 하기</vt:lpstr>
      <vt:lpstr>2단계 회복하기  단계 1-2 다른 사람과 같이</vt:lpstr>
      <vt:lpstr> 2 단계에서의  질문들</vt:lpstr>
      <vt:lpstr>신명기. 19:15</vt:lpstr>
      <vt:lpstr>3단계 회복하기  교회에 죄를 드러내기</vt:lpstr>
      <vt:lpstr>왜  교회에 드러내는가?</vt:lpstr>
      <vt:lpstr>Step 4 회복하기 불신자처럼 다룬다</vt:lpstr>
      <vt:lpstr>Sins Worthy of Discipline</vt:lpstr>
      <vt:lpstr>Sins Worthy of Discipline</vt:lpstr>
      <vt:lpstr>The Point of Verses 15-17</vt:lpstr>
      <vt:lpstr>하나님의 회복의 4단계 과정…</vt:lpstr>
      <vt:lpstr>우리의 두번째 질문은 18-20절에 답이 주어져 있다.  왜 우리는 죄를 짓는 기독교인들을 제대로 회복시키는가?</vt:lpstr>
      <vt:lpstr>18-20절의 핵심은</vt:lpstr>
      <vt:lpstr>왜 징계하는가?   교회가 누군가를 회복시키려고 할 때…</vt:lpstr>
      <vt:lpstr>A Better Translation…</vt:lpstr>
      <vt:lpstr>마태복음 18:19</vt:lpstr>
      <vt:lpstr>시편 82:1, 6  (이스라엘의 지존자들) </vt:lpstr>
      <vt:lpstr>왜 징계하는가?   교회가 누군가를 회복시키려고 할 때…</vt:lpstr>
      <vt:lpstr>마태복음  18:20</vt:lpstr>
      <vt:lpstr>해석학적 개념:</vt:lpstr>
      <vt:lpstr>우리는 음악 역시 해석한다</vt:lpstr>
      <vt:lpstr>Verse 1</vt:lpstr>
      <vt:lpstr>Verse 2</vt:lpstr>
      <vt:lpstr>Verse 3</vt:lpstr>
      <vt:lpstr>Verse 4</vt:lpstr>
      <vt:lpstr>모든 말은  초점이 필요함!</vt:lpstr>
      <vt:lpstr>What do you do for a living?</vt:lpstr>
      <vt:lpstr>Could you be more vague?</vt:lpstr>
      <vt:lpstr>강해설교의 준비과정</vt:lpstr>
      <vt:lpstr>Exegetical Outlining</vt:lpstr>
      <vt:lpstr>좋은 과정은 본문의 바른 의미를 찾도록 도울 수 있습니다.</vt:lpstr>
      <vt:lpstr>세 단계 해석 윤곽(기본형태)</vt:lpstr>
      <vt:lpstr>Aphek Turkish 산성</vt:lpstr>
      <vt:lpstr>Nimrod's 산성</vt:lpstr>
      <vt:lpstr>Verse 1</vt:lpstr>
      <vt:lpstr>Verse 1</vt:lpstr>
      <vt:lpstr>세 단계 해석 윤곽</vt:lpstr>
      <vt:lpstr>1절</vt:lpstr>
      <vt:lpstr>1-2 절을 통해 핵심요점을 정리</vt:lpstr>
      <vt:lpstr>당신의 주요요점을 요구…</vt:lpstr>
      <vt:lpstr>Verse 1</vt:lpstr>
      <vt:lpstr>Verse 2</vt:lpstr>
      <vt:lpstr>Verse 3</vt:lpstr>
      <vt:lpstr>Verse 4</vt:lpstr>
      <vt:lpstr>BibleStudyDownloads.org 사이트의 설교학</vt:lpstr>
    </vt:vector>
  </TitlesOfParts>
  <Company>McGraw-Hill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 Kwon</dc:creator>
  <cp:lastModifiedBy>Rick Griffith</cp:lastModifiedBy>
  <cp:revision>204</cp:revision>
  <cp:lastPrinted>2006-08-09T22:14:23Z</cp:lastPrinted>
  <dcterms:created xsi:type="dcterms:W3CDTF">2010-04-13T03:18:02Z</dcterms:created>
  <dcterms:modified xsi:type="dcterms:W3CDTF">2020-05-26T03:14:50Z</dcterms:modified>
</cp:coreProperties>
</file>