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277" r:id="rId7"/>
  </p:sldMasterIdLst>
  <p:notesMasterIdLst>
    <p:notesMasterId r:id="rId34"/>
  </p:notesMasterIdLst>
  <p:sldIdLst>
    <p:sldId id="322" r:id="rId8"/>
    <p:sldId id="349" r:id="rId9"/>
    <p:sldId id="350" r:id="rId10"/>
    <p:sldId id="330" r:id="rId11"/>
    <p:sldId id="323" r:id="rId12"/>
    <p:sldId id="334" r:id="rId13"/>
    <p:sldId id="324" r:id="rId14"/>
    <p:sldId id="333" r:id="rId15"/>
    <p:sldId id="264" r:id="rId16"/>
    <p:sldId id="331" r:id="rId17"/>
    <p:sldId id="256" r:id="rId18"/>
    <p:sldId id="335" r:id="rId19"/>
    <p:sldId id="269" r:id="rId20"/>
    <p:sldId id="336" r:id="rId21"/>
    <p:sldId id="332" r:id="rId22"/>
    <p:sldId id="328" r:id="rId23"/>
    <p:sldId id="337" r:id="rId24"/>
    <p:sldId id="329" r:id="rId25"/>
    <p:sldId id="338" r:id="rId26"/>
    <p:sldId id="327" r:id="rId27"/>
    <p:sldId id="263" r:id="rId28"/>
    <p:sldId id="339" r:id="rId29"/>
    <p:sldId id="340" r:id="rId30"/>
    <p:sldId id="341" r:id="rId31"/>
    <p:sldId id="305" r:id="rId32"/>
    <p:sldId id="35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523"/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1" autoAdjust="0"/>
    <p:restoredTop sz="63308" autoAdjust="0"/>
  </p:normalViewPr>
  <p:slideViewPr>
    <p:cSldViewPr>
      <p:cViewPr varScale="1">
        <p:scale>
          <a:sx n="68" d="100"/>
          <a:sy n="68" d="100"/>
        </p:scale>
        <p:origin x="-29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BC4FC0-FFB7-0140-B6A1-DA36A972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53C417-B2D3-1742-8CA3-04E57065E24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4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15328-6A47-9E40-900C-165B57E4F25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8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9ABB7A-2406-AE43-9694-CDA1A0BB819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3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5F4A1-4D8A-1541-9203-B63BE6CFC9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D365A8-D902-A24D-B021-6F6EF3A888E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48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4F9C6-08C0-8043-BD1E-C3C8FE873F1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9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1F0C2-AAF5-1042-AEFB-9804B90012F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2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7EE87-EA2B-7342-B0C6-EFD8BC6D751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9BB4E2-C59A-8C4A-A313-4B2B3167810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99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ADCD19-F152-DA47-A09B-2D1BEFF2DC0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"The Gong Show" in the USA is known for short acts where a judge can immediately stop the singer or speaker by hitting the gong if the act is too painful!</a:t>
            </a:r>
          </a:p>
        </p:txBody>
      </p:sp>
    </p:spTree>
    <p:extLst>
      <p:ext uri="{BB962C8B-B14F-4D97-AF65-F5344CB8AC3E}">
        <p14:creationId xmlns:p14="http://schemas.microsoft.com/office/powerpoint/2010/main" val="3379808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D48764-5130-F24D-8A57-898ED360086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4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3E81F-B3A5-9B45-B9F3-FC02D64E501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30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4C2A7C-20E3-3A47-A65A-77B40E39BB7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8D08F4-E5E4-1846-8D88-07B6D0802A2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07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3ECEB-6BE7-E94D-9030-8DEE2C51B07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  <p:extLst>
      <p:ext uri="{BB962C8B-B14F-4D97-AF65-F5344CB8AC3E}">
        <p14:creationId xmlns:p14="http://schemas.microsoft.com/office/powerpoint/2010/main" val="2058852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4F77AF-0879-C047-A8AC-8AA803646C1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39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32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2D8924-E238-774A-B04E-48861EFE5F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23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552AA-9734-3646-8903-F174E2ECF17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64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3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23BA7-08D0-074F-810D-AABD19579804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7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867A1D-C669-CA49-8A68-4356C50A4A6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4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D7B6D-BFCD-B740-B87E-DDFC0A8540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Translate the two titles</a:t>
            </a:r>
          </a:p>
        </p:txBody>
      </p:sp>
    </p:spTree>
    <p:extLst>
      <p:ext uri="{BB962C8B-B14F-4D97-AF65-F5344CB8AC3E}">
        <p14:creationId xmlns:p14="http://schemas.microsoft.com/office/powerpoint/2010/main" val="239589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9EB02-6336-AC45-A7F2-D2380DAE26B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0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65961-49A2-784D-B045-E94C8C53AA0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3C86E-5336-AF4D-978F-714CA642FEE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31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8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94A6A2-7FAF-F64A-B1C4-E15A4DF41FE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1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AF02-C758-E943-9E14-B86A6564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B640-910F-5143-9AC2-81D5807A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34BA-AC14-364F-A154-7913423A5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C272-9A6E-904B-ACBD-5BDF437A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3BD7-BB99-7148-BFBD-2DA87B70E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079D-7474-134C-B51E-BFAC5685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E725-A6B5-3D45-99D9-F20AF3D1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45C3-CA23-174D-94BD-5848EA680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DE28-8309-2B4E-AE55-82E227899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E22-5B18-714E-A962-9756D715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3F6F-7353-4E40-90F6-DAD50705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F7A3-F695-8543-997B-1F53552F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ADAE-6DFE-7746-838B-DA5E23A3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53DB-3F94-3246-9E88-DB1E8887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CF12-3E0F-9143-8826-CAA4E805C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5747-E02B-2341-8FB1-40417449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828-8027-BE4A-A391-4761A3FF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E33A-ABA5-344F-829E-E08FE78B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8B07-021C-6346-A4DB-07BF8B55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5DF2-ED6A-894B-A56A-FB49EC34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CBD-B189-3849-BE60-130E415B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8CF3-C0EC-B640-96C0-7A635E23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9BBC-DD0E-5947-808B-2D21BB68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1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19ED-BAEB-B440-91AC-81523E3F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2E78-3C9A-F74D-A0DC-C94700FC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5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CF7A-F15B-074B-AF04-C89C87D5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2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C543-821E-F742-873D-B79B8973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CFFE8-436D-7146-AFF8-F398AE21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2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FC11-D4D6-654A-9C5F-F58210655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0AFA-4105-8442-80DA-8BB6AA62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A9E9-33ED-4C48-B837-510A71DE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E164-9150-DC42-8DEF-578AED1E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3538-9F51-B848-AE90-01F4A748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2BF-E66C-9E41-B13B-7711330C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7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F3B1-EB3C-1A45-BE59-3D7EEA29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4599-7E90-9C43-9EC0-234FB2A8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E4AC-0A38-A34D-8E0E-DDC755B2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5C87-2051-694D-9746-187836D4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90DF-1456-2749-807B-71F40A62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1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F74-1B4A-3942-980A-89FA8705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3D76-D9B4-2F47-BEA5-9AA4E4F6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7B79-0B67-544A-A031-010CCEA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9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EE1C-19D2-614A-940F-D53E3C88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67E-36D9-734B-B80F-728D0F24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BA18-2D3B-1A49-A254-23BEC790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680E-2294-EC4E-AEF8-34F0118E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9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BD5-9456-4C42-9944-885E24EA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4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720-715E-B741-B834-E22F1DB2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225B-F31E-2242-B1C6-E4DB2A92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4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38B-C8EE-EC48-AA2B-FA96ED28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10AA-A468-B645-A5D2-245B8149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5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642-B37A-C54C-A04B-3D63FCE9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64BD-FBC9-954F-9CE6-F84F449A0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8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11B3-8A7E-E543-8742-DE59669FE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9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0103-8AF2-D748-84F4-AA000A61F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23D0-31A2-504F-87D7-C8E28E2C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6E76-5FA3-9C4F-9EEB-FC259804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0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7827-2C49-4B40-B099-AE731D61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7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F67B-7CD6-5B43-87CB-8AABD871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1E11-E21B-6044-8289-9DC66151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2F-FF20-4749-BE65-44ECB277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8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2A64-B6FD-D845-8051-05A25627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0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27A-6542-EA41-8CA4-47785FBD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902D-EEB6-3949-8D10-C607D76D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8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0CFA-6A66-1F44-8EB1-ADFC9EB1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0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475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8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7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3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95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32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6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EBE-6CB8-784C-80D6-84382363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224-46F0-5549-9099-35EFD6C7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FDA54C-D58E-4A40-A46D-3504028C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E15E49EA-32F3-C148-8CB6-3CA28CA5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23FD05-AD10-2146-B334-0A4E9F55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8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FB4CEFCF-13E4-AB4B-8A10-5E0965DA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8464BD-64E6-9B48-B787-35F38BA8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0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836004-CC55-2046-85D1-2522A2FB1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578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578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578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78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579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78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578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78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Gareth Preachin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9600" dirty="0" smtClean="0">
                <a:latin typeface="Arial" charset="0"/>
                <a:cs typeface="Arial" charset="0"/>
              </a:rPr>
              <a:t>강해설교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2514600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rabicPeriod"/>
              <a:defRPr/>
            </a:pPr>
            <a:r>
              <a:rPr lang="ko-KR" alt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장점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ko-KR" alt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목표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ko-KR" alt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어려움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ko-KR" altLang="en-US" sz="4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현대적 특성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47665" y="6021388"/>
            <a:ext cx="7520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Rick Griffith </a:t>
            </a:r>
            <a:r>
              <a:rPr lang="ko-KR" alt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박사</a:t>
            </a:r>
            <a:r>
              <a:rPr lang="en-US" altLang="ko-KR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ko-KR" alt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싱가포르 바이블 </a:t>
            </a:r>
            <a:r>
              <a:rPr lang="ko-KR" altLang="en-US" sz="2000" b="1" kern="0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칼리지</a:t>
            </a:r>
            <a:endParaRPr lang="en-US" sz="2000" b="1" kern="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2000" b="1" kern="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6600" dirty="0" smtClean="0">
                <a:latin typeface="Arial" charset="0"/>
                <a:cs typeface="Arial" charset="0"/>
              </a:rPr>
              <a:t>주해의 목표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복음전도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사람의 필요 충족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하나님의 뜻 선포</a:t>
            </a:r>
            <a:endParaRPr lang="en-US" sz="3600" b="1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8306" name="Picture 5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 r="50243" b="65126"/>
          <a:stretch>
            <a:fillRect/>
          </a:stretch>
        </p:blipFill>
        <p:spPr bwMode="auto">
          <a:xfrm>
            <a:off x="1995488" y="115888"/>
            <a:ext cx="5624512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925" y="-26988"/>
            <a:ext cx="91090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>
              <a:defRPr/>
            </a:pPr>
            <a:r>
              <a:rPr lang="en-US" b="1" spc="-100" dirty="0" smtClean="0">
                <a:latin typeface="Architecture-u" charset="0"/>
                <a:cs typeface="Architecture-u" charset="0"/>
              </a:rPr>
              <a:t>“</a:t>
            </a:r>
            <a:r>
              <a:rPr lang="ko-KR" altLang="en-US" b="1" dirty="0" smtClean="0"/>
              <a:t>바클레이 또는 브로드맨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스플전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 </a:t>
            </a: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또는 위저비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로빈슨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 </a:t>
            </a: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또는 키털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선지자 또는 전도자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회개 또는사랑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</a:t>
            </a:r>
            <a:br>
              <a:rPr lang="en-US" b="1" spc="-100" dirty="0" smtClean="0">
                <a:latin typeface="Architecture-u" charset="0"/>
                <a:cs typeface="Architecture-u" charset="0"/>
              </a:rPr>
            </a:br>
            <a:r>
              <a:rPr lang="ko-KR" altLang="en-US" b="1" spc="-100" dirty="0" smtClean="0">
                <a:latin typeface="Architecture-u" charset="0"/>
                <a:cs typeface="Architecture-u" charset="0"/>
              </a:rPr>
              <a:t>설교위원회를 감명 또는 말씀을 선포</a:t>
            </a:r>
            <a:r>
              <a:rPr lang="en-US" b="1" spc="-100" dirty="0" smtClean="0">
                <a:latin typeface="Architecture-u" charset="0"/>
                <a:cs typeface="Architecture-u" charset="0"/>
              </a:rPr>
              <a:t>?"</a:t>
            </a: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b="1" dirty="0" smtClean="0"/>
              <a:t>결정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결정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결정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6600" dirty="0" smtClean="0">
                <a:latin typeface="Arial" charset="0"/>
                <a:cs typeface="Arial" charset="0"/>
              </a:rPr>
              <a:t>주해의 목표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복음전도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사람의 필요 충족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하나님의 뜻 선포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믿음</a:t>
            </a:r>
            <a:r>
              <a:rPr lang="en-US" altLang="ko-KR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순종</a:t>
            </a:r>
            <a:r>
              <a:rPr lang="en-US" altLang="ko-KR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성장을 동기부여</a:t>
            </a:r>
            <a:r>
              <a:rPr 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교리 또는 신학을 가르침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2402" name="Group 1"/>
          <p:cNvGrpSpPr>
            <a:grpSpLocks/>
          </p:cNvGrpSpPr>
          <p:nvPr/>
        </p:nvGrpSpPr>
        <p:grpSpPr bwMode="auto">
          <a:xfrm>
            <a:off x="1163638" y="-531813"/>
            <a:ext cx="7035800" cy="7921626"/>
            <a:chOff x="1164263" y="-531440"/>
            <a:chExt cx="7035158" cy="7920880"/>
          </a:xfrm>
        </p:grpSpPr>
        <p:pic>
          <p:nvPicPr>
            <p:cNvPr id="102404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63" y="-531440"/>
              <a:ext cx="7035158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Rectangle 1"/>
            <p:cNvSpPr>
              <a:spLocks noChangeArrowheads="1"/>
            </p:cNvSpPr>
            <p:nvPr/>
          </p:nvSpPr>
          <p:spPr bwMode="auto">
            <a:xfrm>
              <a:off x="4047936" y="2199780"/>
              <a:ext cx="1818152" cy="1085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3350" y="2205038"/>
            <a:ext cx="1852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ko-KR" altLang="en-US" sz="2600" b="1" spc="-100" dirty="0" smtClean="0"/>
              <a:t>설교준비에진전없는 </a:t>
            </a:r>
            <a:r>
              <a:rPr lang="ko-KR" altLang="en-US" sz="2000" b="1" spc="-100" dirty="0" smtClean="0"/>
              <a:t>목사</a:t>
            </a:r>
            <a:endParaRPr lang="en-US" sz="2000" b="1" spc="-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6600" dirty="0" smtClean="0">
                <a:latin typeface="Arial" charset="0"/>
                <a:cs typeface="Arial" charset="0"/>
              </a:rPr>
              <a:t>주해의 목표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복음전도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사람의 필요 충족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하나님의 뜻 선포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믿음</a:t>
            </a:r>
            <a:r>
              <a:rPr lang="en-US" altLang="ko-KR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순종</a:t>
            </a:r>
            <a:r>
              <a:rPr lang="en-US" altLang="ko-KR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성장을 동기부여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교리 또는 신학을 가르침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하나님 경배와</a:t>
            </a:r>
            <a:r>
              <a:rPr lang="en-US" altLang="ko-KR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그의 이름 높이기</a:t>
            </a:r>
            <a:endParaRPr lang="en-US" altLang="ko-KR" sz="3600" b="1" dirty="0" smtClean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ko-KR" altLang="en-US" sz="3600" b="1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죄의 자백과 은혜로 다시 나아감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2789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 smtClean="0">
                <a:latin typeface="Arial" charset="0"/>
                <a:cs typeface="Arial" charset="0"/>
              </a:rPr>
              <a:t>주해의 어려움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많은 연구가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정확한 해석이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0650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grpSp>
        <p:nvGrpSpPr>
          <p:cNvPr id="108546" name="Group 1"/>
          <p:cNvGrpSpPr>
            <a:grpSpLocks/>
          </p:cNvGrpSpPr>
          <p:nvPr/>
        </p:nvGrpSpPr>
        <p:grpSpPr bwMode="auto">
          <a:xfrm>
            <a:off x="900113" y="26988"/>
            <a:ext cx="7027862" cy="6861175"/>
            <a:chOff x="973138" y="-3175"/>
            <a:chExt cx="7027862" cy="6861175"/>
          </a:xfrm>
        </p:grpSpPr>
        <p:pic>
          <p:nvPicPr>
            <p:cNvPr id="108549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-3175"/>
              <a:ext cx="7027862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0" name="Rectangle 1"/>
            <p:cNvSpPr>
              <a:spLocks noChangeArrowheads="1"/>
            </p:cNvSpPr>
            <p:nvPr/>
          </p:nvSpPr>
          <p:spPr bwMode="auto">
            <a:xfrm>
              <a:off x="2483768" y="0"/>
              <a:ext cx="3240360" cy="17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346075"/>
            <a:ext cx="2520950" cy="1138773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ko-KR" altLang="en-US" sz="2000" b="1" spc="-100" dirty="0" smtClean="0"/>
              <a:t>설교학</a:t>
            </a:r>
            <a:r>
              <a:rPr lang="en-US" sz="2000" b="1" spc="-100" dirty="0" smtClean="0"/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ko-KR" altLang="en-US" sz="2800" b="1" spc="-100" dirty="0" smtClean="0">
                <a:latin typeface="Apple Chancery"/>
                <a:cs typeface="Apple Chancery"/>
              </a:rPr>
              <a:t>달콤함</a:t>
            </a:r>
            <a:endParaRPr lang="en-US" altLang="ko-KR" sz="2800" b="1" spc="-100" dirty="0" smtClean="0">
              <a:latin typeface="Apple Chancery"/>
              <a:cs typeface="Apple Chancery"/>
            </a:endParaRPr>
          </a:p>
          <a:p>
            <a:pPr algn="ctr">
              <a:spcBef>
                <a:spcPts val="0"/>
              </a:spcBef>
              <a:defRPr/>
            </a:pPr>
            <a:r>
              <a:rPr lang="ko-KR" altLang="en-US" sz="2000" b="1" spc="-100" dirty="0" smtClean="0"/>
              <a:t>설교학</a:t>
            </a:r>
            <a:endParaRPr lang="en-US" sz="2000" b="1" spc="-1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916954">
            <a:off x="4211638" y="2936637"/>
            <a:ext cx="9175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ko-KR" altLang="en-US" sz="1400" b="1" spc="-100" dirty="0" smtClean="0"/>
              <a:t>어떻게 설교할</a:t>
            </a:r>
            <a:endParaRPr lang="en-US" altLang="ko-KR" sz="1400" b="1" spc="-100" dirty="0" smtClean="0"/>
          </a:p>
          <a:p>
            <a:pPr algn="ctr">
              <a:spcBef>
                <a:spcPts val="0"/>
              </a:spcBef>
              <a:defRPr/>
            </a:pPr>
            <a:r>
              <a:rPr lang="ko-KR" altLang="en-US" sz="1400" b="1" spc="-100" dirty="0" smtClean="0"/>
              <a:t> 것 인가</a:t>
            </a:r>
            <a:endParaRPr lang="en-US" sz="1400" b="1" spc="-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 smtClean="0">
                <a:latin typeface="Arial" charset="0"/>
                <a:cs typeface="Arial" charset="0"/>
              </a:rPr>
              <a:t>주해의 어려움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많은 연구가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정확한 해석이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문맥이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문학구조가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분별력이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0596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12642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12644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Picture 4" descr="SermonCartoons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0" y="6280150"/>
            <a:ext cx="915511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i="1" dirty="0" smtClean="0"/>
              <a:t>＂</a:t>
            </a:r>
            <a:r>
              <a:rPr lang="ko-KR" altLang="en-US" b="1" i="1" dirty="0" smtClean="0"/>
              <a:t>사람들은 이 교회가 설교하기 어려운 교회이다 </a:t>
            </a:r>
            <a:r>
              <a:rPr lang="ko-KR" altLang="en-US" b="1" i="1" dirty="0"/>
              <a:t> </a:t>
            </a:r>
            <a:r>
              <a:rPr lang="ko-KR" altLang="en-US" b="1" i="1" dirty="0" smtClean="0"/>
              <a:t>라고 말한다</a:t>
            </a:r>
            <a:r>
              <a:rPr lang="en-US" b="1" i="1" dirty="0" smtClean="0"/>
              <a:t>!"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 smtClean="0">
                <a:latin typeface="Arial" charset="0"/>
                <a:cs typeface="Arial" charset="0"/>
              </a:rPr>
              <a:t>주해의 어려움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많은 연구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더 정확한 해석이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문맥이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문학구조가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분별력이 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핵심아이디를 찾는 </a:t>
            </a:r>
            <a:r>
              <a:rPr lang="ko-KR" altLang="en-US" sz="3600" dirty="0" smtClean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일이 </a:t>
            </a:r>
            <a:r>
              <a:rPr lang="ko-KR" alt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요구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4692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8032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ko-KR" alt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읽기요약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ko-KR" altLang="en-US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오늘의 </a:t>
            </a:r>
            <a:r>
              <a:rPr lang="ko-KR" altLang="en-US" sz="40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읽기에서 </a:t>
            </a:r>
            <a:r>
              <a:rPr lang="ko-KR" altLang="en-US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어떤 </a:t>
            </a:r>
            <a:r>
              <a:rPr lang="ko-KR" altLang="en-US" sz="40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부분이 가장 큰 도움이 </a:t>
            </a:r>
            <a:r>
              <a:rPr lang="ko-KR" altLang="en-US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되었습니까</a:t>
            </a:r>
            <a:r>
              <a:rPr lang="en-US" altLang="ko-KR" sz="40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altLang="zh-CN" sz="40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ko-KR" altLang="en-US" sz="40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어떤 질문이 있습니까</a:t>
            </a:r>
            <a:r>
              <a:rPr lang="en-US" altLang="ko-KR" sz="4000" dirty="0" smtClean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40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480000">
            <a:off x="-3212942" y="2467877"/>
            <a:ext cx="2921132" cy="1938992"/>
          </a:xfrm>
          <a:prstGeom prst="rect">
            <a:avLst/>
          </a:prstGeom>
          <a:solidFill>
            <a:srgbClr val="5915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E0"/>
                </a:solidFill>
              </a:rPr>
              <a:t>Preparing Expository Sermons</a:t>
            </a:r>
            <a:endParaRPr lang="en-US" sz="4000" dirty="0">
              <a:solidFill>
                <a:srgbClr val="FFFFE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480000">
            <a:off x="-3512060" y="4616770"/>
            <a:ext cx="2959611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1933"/>
                </a:solidFill>
              </a:rPr>
              <a:t>A SEVEN-STEP METHOD FOR BIBLICAL PREACHING</a:t>
            </a:r>
            <a:endParaRPr lang="en-US" sz="1600" b="1" dirty="0">
              <a:solidFill>
                <a:srgbClr val="0019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pic>
        <p:nvPicPr>
          <p:cNvPr id="116738" name="Picture 3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-4445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1"/>
          <p:cNvSpPr txBox="1">
            <a:spLocks noChangeArrowheads="1"/>
          </p:cNvSpPr>
          <p:nvPr/>
        </p:nvSpPr>
        <p:spPr bwMode="auto">
          <a:xfrm>
            <a:off x="2124075" y="3284538"/>
            <a:ext cx="1368425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ko-KR" altLang="en-US" sz="1800" b="1" i="1" dirty="0" smtClean="0"/>
              <a:t>당신은 여기에 있습니다</a:t>
            </a:r>
            <a:endParaRPr lang="en-US" sz="1800" b="1" i="1" dirty="0"/>
          </a:p>
        </p:txBody>
      </p:sp>
      <p:sp>
        <p:nvSpPr>
          <p:cNvPr id="116740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 rot="-231150">
            <a:off x="1978025" y="4924217"/>
            <a:ext cx="1141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1600" b="1" i="1" dirty="0" smtClean="0"/>
              <a:t>설교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ko-KR" alt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우리는 어떻게 관련성이 </a:t>
            </a:r>
            <a:r>
              <a:rPr lang="ko-KR" alt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있게 하기 위해 고대와 </a:t>
            </a:r>
            <a:r>
              <a:rPr lang="ko-KR" alt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현대 </a:t>
            </a:r>
            <a:r>
              <a:rPr lang="ko-KR" alt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사이의 </a:t>
            </a:r>
            <a:r>
              <a:rPr lang="ko-KR" alt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격차를 해소 할 수 </a:t>
            </a:r>
            <a:r>
              <a:rPr lang="ko-KR" alt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있는가</a:t>
            </a:r>
            <a:r>
              <a:rPr lang="en-US" altLang="ko-KR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8787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878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어떻게 강해설교가 현대적 일 수 있는가</a:t>
            </a:r>
            <a:r>
              <a:rPr lang="en-US" altLang="ko-K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 </a:t>
            </a:r>
            <a:r>
              <a:rPr lang="ko-KR" altLang="en-US" dirty="0" smtClean="0">
                <a:solidFill>
                  <a:srgbClr val="FFFF00"/>
                </a:solidFill>
              </a:rPr>
              <a:t>두 문화</a:t>
            </a:r>
            <a:r>
              <a:rPr lang="ko-KR" altLang="en-US" dirty="0" smtClean="0"/>
              <a:t>를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ko-KR" altLang="en-US" dirty="0" smtClean="0"/>
              <a:t>잘 알아야 한다</a:t>
            </a:r>
            <a:endParaRPr lang="en-US" dirty="0"/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어떻게 강해설교가 현대적 일 수 있는가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20842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6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ko-KR" altLang="en-US" sz="3200" b="1" dirty="0" smtClean="0">
                  <a:solidFill>
                    <a:srgbClr val="FFFFFF"/>
                  </a:solidFill>
                  <a:cs typeface="Arial" charset="0"/>
                </a:rPr>
                <a:t>고대</a:t>
              </a:r>
              <a:endParaRPr lang="en-US" dirty="0" smtClean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20840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4558" y="2880"/>
              <a:ext cx="6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ko-KR" altLang="en-US" sz="3200" b="1" dirty="0" smtClean="0">
                  <a:solidFill>
                    <a:srgbClr val="FFFFFF"/>
                  </a:solidFill>
                  <a:cs typeface="Arial" charset="0"/>
                </a:rPr>
                <a:t>현대</a:t>
              </a:r>
              <a:endParaRPr lang="en-US" dirty="0" smtClean="0">
                <a:cs typeface="Arial" charset="0"/>
              </a:endParaRP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ko-KR" alt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어떻게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0900" indent="-850900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B. </a:t>
            </a:r>
            <a:r>
              <a:rPr lang="ko-KR" alt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원칙을 추상화하기 전에 그 </a:t>
            </a:r>
            <a:r>
              <a:rPr lang="ko-KR" altLang="en-US" sz="4400" b="1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본문의 </a:t>
            </a:r>
            <a:r>
              <a:rPr lang="ko-KR" altLang="en-US" sz="44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삶의 상황</a:t>
            </a:r>
            <a:r>
              <a:rPr lang="ko-KR" alt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을 설교한다</a:t>
            </a:r>
            <a:r>
              <a:rPr lang="en-US" altLang="ko-KR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. 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어떻게 강해설교가 현대적 일 수 있는가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850900" indent="-850900"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ko-KR" altLang="en-US" dirty="0" smtClean="0"/>
              <a:t>본문의 설정과 </a:t>
            </a:r>
            <a:r>
              <a:rPr lang="ko-KR" altLang="en-US" dirty="0"/>
              <a:t>현대 설정 사이의 평행선을 </a:t>
            </a:r>
            <a:r>
              <a:rPr lang="ko-KR" altLang="en-US" dirty="0" smtClean="0"/>
              <a:t>그린다</a:t>
            </a:r>
            <a:endParaRPr lang="en-US" dirty="0"/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493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어떻게 강해설교가 현대적 일 수 있는가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tx1"/>
                </a:solidFill>
                <a:latin typeface="Arial" charset="0"/>
              </a:rPr>
              <a:t>검은색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+mn-ea"/>
              </a:rPr>
              <a:t>설교</a:t>
            </a:r>
            <a:r>
              <a:rPr lang="en-US" altLang="ko-KR" sz="24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ko-KR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+mn-ea"/>
              </a:rPr>
              <a:t>설교학</a:t>
            </a:r>
            <a:r>
              <a:rPr lang="en-US" altLang="ko-KR" sz="24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r>
              <a:rPr lang="ko-KR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+mn-ea"/>
              </a:rPr>
              <a:t>자료를 </a:t>
            </a:r>
            <a:r>
              <a:rPr lang="en-US" altLang="ko-KR" sz="2400" dirty="0" err="1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BibleStudyDownloads.org</a:t>
            </a:r>
            <a:r>
              <a:rPr lang="en-US" altLang="ko-KR" sz="24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ko-KR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+mn-ea"/>
              </a:rPr>
              <a:t>에서 볼 수 있음 </a:t>
            </a:r>
            <a:endParaRPr lang="en-US" sz="2400" b="1" dirty="0">
              <a:solidFill>
                <a:srgbClr val="FFFF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이자료를 무료로 가져가세요</a:t>
            </a:r>
            <a:r>
              <a:rPr lang="en-US" altLang="ko-KR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09600"/>
            <a:ext cx="777557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b="1" dirty="0" smtClean="0">
                <a:latin typeface="Arial"/>
                <a:cs typeface="Arial"/>
              </a:rPr>
              <a:t>강해설교 준비 과정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 bwMode="auto">
          <a:xfrm>
            <a:off x="611188" y="1447800"/>
            <a:ext cx="792162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Ramesh Richard</a:t>
            </a:r>
            <a:r>
              <a:rPr lang="ko-KR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의 책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‘</a:t>
            </a:r>
            <a:r>
              <a:rPr lang="ko-KR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강해설교의 준비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’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ko-KR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에서 발췌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05554" y="5202148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05954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9339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48339" y="3391213"/>
            <a:ext cx="79829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본문의</a:t>
            </a:r>
            <a:endParaRPr lang="en-US" altLang="ko-K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중심</a:t>
            </a:r>
            <a:endParaRPr lang="en-US" altLang="ko-K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주제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973567" y="3412449"/>
            <a:ext cx="83068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설교의</a:t>
            </a:r>
            <a:endParaRPr lang="en-US" altLang="ko-K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중심</a:t>
            </a:r>
            <a:endParaRPr lang="en-US" altLang="ko-K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ko-KR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주제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793273" y="2805113"/>
            <a:ext cx="14988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목적 연결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293998" y="2336800"/>
            <a:ext cx="69570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두뇌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심장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6077962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19113" y="5486400"/>
            <a:ext cx="104996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본문선택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19113" y="5181600"/>
            <a:ext cx="104996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본문분석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595313" y="4443413"/>
            <a:ext cx="142827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3.1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해석을 위한</a:t>
            </a:r>
            <a:endParaRPr lang="en-US" altLang="ko-K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71513" y="3757613"/>
            <a:ext cx="178734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3.2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해석적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281113" y="2690813"/>
            <a:ext cx="92012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 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세가지</a:t>
            </a:r>
            <a:endParaRPr lang="en-US" altLang="ko-K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발전적</a:t>
            </a:r>
            <a:endParaRPr lang="en-US" altLang="ko-K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질문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338513" y="2157413"/>
            <a:ext cx="186749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5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원하는 청중의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843713" y="3757613"/>
            <a:ext cx="158857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6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설교적아이디어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7339013" y="4191000"/>
            <a:ext cx="1099659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7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설교개요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8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선명성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9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서론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결론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7377113" y="5281613"/>
            <a:ext cx="101950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원고와 </a:t>
            </a:r>
            <a:endParaRPr lang="en-US" altLang="ko-KR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설교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흰색은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Haddon Robinson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의 책 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‘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성경적 설교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’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에서 제안한 </a:t>
            </a:r>
            <a:r>
              <a:rPr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</a:t>
            </a:r>
            <a:r>
              <a:rPr lang="ko-KR" alt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단계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60" name="Text Box 41"/>
          <p:cNvSpPr txBox="1">
            <a:spLocks noChangeArrowheads="1"/>
          </p:cNvSpPr>
          <p:nvPr/>
        </p:nvSpPr>
        <p:spPr bwMode="auto">
          <a:xfrm>
            <a:off x="-76200" y="6521450"/>
            <a:ext cx="9228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Rick Griffith </a:t>
            </a:r>
            <a:r>
              <a:rPr lang="ko-KR" altLang="en-US" sz="1600" b="1" dirty="0" smtClean="0">
                <a:solidFill>
                  <a:srgbClr val="000066"/>
                </a:solidFill>
                <a:cs typeface="Arial" charset="0"/>
              </a:rPr>
              <a:t>박사</a:t>
            </a:r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, </a:t>
            </a:r>
            <a:r>
              <a:rPr lang="ko-KR" altLang="en-US" sz="1600" b="1" dirty="0" smtClean="0">
                <a:solidFill>
                  <a:srgbClr val="000066"/>
                </a:solidFill>
                <a:cs typeface="Arial" charset="0"/>
              </a:rPr>
              <a:t>싱가포르 바이블 칼리지</a:t>
            </a:r>
            <a:r>
              <a:rPr lang="en-US" sz="1600" b="1" dirty="0" smtClean="0">
                <a:solidFill>
                  <a:srgbClr val="000066"/>
                </a:solidFill>
                <a:cs typeface="Arial" charset="0"/>
              </a:rPr>
              <a:t>  </a:t>
            </a:r>
            <a:r>
              <a:rPr lang="en-US" sz="1600" b="1" dirty="0" err="1">
                <a:solidFill>
                  <a:srgbClr val="000066"/>
                </a:solidFill>
                <a:cs typeface="Arial" charset="0"/>
              </a:rPr>
              <a:t>www.biblestudydownloads.com</a:t>
            </a:r>
            <a:endParaRPr lang="en-US" sz="1600" b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8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5000" dirty="0" smtClean="0">
                <a:solidFill>
                  <a:srgbClr val="FFFFFF"/>
                </a:solidFill>
                <a:latin typeface="Arial" charset="0"/>
              </a:rPr>
              <a:t>주해의 장점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확신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752600"/>
          </a:xfrm>
        </p:spPr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6018" name="Picture 4" descr="SermonCart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-963613"/>
            <a:ext cx="7927975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16358" y="270457"/>
            <a:ext cx="17272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ko-KR" altLang="en-US" sz="1600" b="1" spc="-100" dirty="0" smtClean="0"/>
              <a:t>위급한 상황에서는 유리를 깨십시오</a:t>
            </a:r>
            <a:endParaRPr lang="en-US" sz="1600" b="1" spc="-100" dirty="0" smtClean="0"/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5291138" y="1268413"/>
            <a:ext cx="1152525" cy="1512887"/>
            <a:chOff x="5004048" y="1844824"/>
            <a:chExt cx="936104" cy="1224136"/>
          </a:xfrm>
        </p:grpSpPr>
        <p:sp>
          <p:nvSpPr>
            <p:cNvPr id="8602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1109161">
            <a:off x="5281613" y="1708141"/>
            <a:ext cx="1111250" cy="954107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kern="1200" spc="-100" dirty="0">
                <a:solidFill>
                  <a:schemeClr val="tx1"/>
                </a:solidFill>
                <a:latin typeface="Arial" charset="0"/>
              </a:rPr>
              <a:t>20 </a:t>
            </a:r>
            <a:r>
              <a:rPr lang="en-US" sz="1400" b="1" kern="1200" spc="-1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1400" b="1" kern="1200" spc="-100" dirty="0" smtClean="0">
                <a:solidFill>
                  <a:schemeClr val="tx1"/>
                </a:solidFill>
                <a:latin typeface="Arial" charset="0"/>
              </a:rPr>
            </a:br>
            <a:r>
              <a:rPr lang="ko-KR" altLang="en-US" sz="1400" b="1" kern="1200" spc="-100" dirty="0" smtClean="0">
                <a:solidFill>
                  <a:schemeClr val="tx1"/>
                </a:solidFill>
                <a:latin typeface="Arial" charset="0"/>
              </a:rPr>
              <a:t>설교를  반드시 하여야한다</a:t>
            </a:r>
            <a:endParaRPr lang="en-US" sz="1400" b="1" kern="1200" spc="-1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5000" dirty="0" smtClean="0">
                <a:solidFill>
                  <a:srgbClr val="FFFFFF"/>
                </a:solidFill>
                <a:latin typeface="Arial" charset="0"/>
              </a:rPr>
              <a:t>주해의 장점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확신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객관성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균형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적용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구조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0115" name="Group 1"/>
          <p:cNvGrpSpPr>
            <a:grpSpLocks/>
          </p:cNvGrpSpPr>
          <p:nvPr/>
        </p:nvGrpSpPr>
        <p:grpSpPr bwMode="auto">
          <a:xfrm>
            <a:off x="684213" y="-1035050"/>
            <a:ext cx="7842250" cy="8228013"/>
            <a:chOff x="683568" y="-1035496"/>
            <a:chExt cx="7842181" cy="8228862"/>
          </a:xfrm>
        </p:grpSpPr>
        <p:pic>
          <p:nvPicPr>
            <p:cNvPr id="90117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035496"/>
              <a:ext cx="7842181" cy="822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543364">
              <a:off x="5520637" y="2125543"/>
              <a:ext cx="909630" cy="36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-US" sz="900" b="1" spc="-100" dirty="0" smtClean="0"/>
            </a:p>
            <a:p>
              <a:pPr algn="ctr">
                <a:spcBef>
                  <a:spcPts val="0"/>
                </a:spcBef>
                <a:defRPr/>
              </a:pPr>
              <a:endParaRPr lang="en-US" sz="900" b="1" spc="-100" dirty="0" smtClean="0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510794">
            <a:off x="5453063" y="2123073"/>
            <a:ext cx="1068387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ko-KR" altLang="en-US" sz="1600" b="1" spc="-100" dirty="0" smtClean="0"/>
              <a:t>설교</a:t>
            </a:r>
            <a:endParaRPr lang="en-US" sz="1600" b="1" spc="-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5000" dirty="0" smtClean="0">
                <a:solidFill>
                  <a:srgbClr val="FFFFFF"/>
                </a:solidFill>
                <a:latin typeface="Arial" charset="0"/>
              </a:rPr>
              <a:t>주해의 장점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확신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객관성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균형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적용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구조</a:t>
            </a:r>
            <a:endParaRPr lang="en-US" altLang="ko-KR" sz="3600" b="1" dirty="0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적은불쾌감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모델링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시간절약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설교자의 성장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회중을 준비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성도에 도움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581400" cy="2773362"/>
          </a:xfrm>
          <a:noFill/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강해설교는 습덕한 기술이다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버트도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   할 </a:t>
            </a:r>
            <a:r>
              <a:rPr lang="ko-KR" altLang="en-US" dirty="0">
                <a:solidFill>
                  <a:schemeClr val="bg1"/>
                </a:solidFill>
              </a:rPr>
              <a:t>수 </a:t>
            </a:r>
            <a:r>
              <a:rPr lang="ko-KR" altLang="en-US" dirty="0" smtClean="0">
                <a:solidFill>
                  <a:schemeClr val="bg1"/>
                </a:solidFill>
              </a:rPr>
              <a:t>있다 </a:t>
            </a:r>
            <a:r>
              <a:rPr lang="en-US" altLang="ko-KR" dirty="0" smtClean="0">
                <a:solidFill>
                  <a:schemeClr val="bg1"/>
                </a:solidFill>
              </a:rPr>
              <a:t>!</a:t>
            </a:r>
            <a:endParaRPr lang="en-US" b="1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4211" name="Picture 4" descr="Ern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500</Words>
  <Application>Microsoft Macintosh PowerPoint</Application>
  <PresentationFormat>On-screen Show (4:3)</PresentationFormat>
  <Paragraphs>184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Blank Presentation</vt:lpstr>
      <vt:lpstr>Light Fountain</vt:lpstr>
      <vt:lpstr>Northern Lights</vt:lpstr>
      <vt:lpstr>Medical Glass</vt:lpstr>
      <vt:lpstr>Frame</vt:lpstr>
      <vt:lpstr>Default Design</vt:lpstr>
      <vt:lpstr>untitled 1</vt:lpstr>
      <vt:lpstr>강해설교</vt:lpstr>
      <vt:lpstr>읽기요약</vt:lpstr>
      <vt:lpstr>강해설교 준비 과정</vt:lpstr>
      <vt:lpstr>주해의 장점</vt:lpstr>
      <vt:lpstr>20  설교를  반드시 하여야한다</vt:lpstr>
      <vt:lpstr>주해의 장점</vt:lpstr>
      <vt:lpstr>Bird Delivery</vt:lpstr>
      <vt:lpstr>주해의 장점</vt:lpstr>
      <vt:lpstr>강해설교는 습덕한 기술이다 </vt:lpstr>
      <vt:lpstr>주해의 목표</vt:lpstr>
      <vt:lpstr>Decisions</vt:lpstr>
      <vt:lpstr>주해의 목표</vt:lpstr>
      <vt:lpstr>Sermon Block</vt:lpstr>
      <vt:lpstr>주해의 목표</vt:lpstr>
      <vt:lpstr>주해의 어려움</vt:lpstr>
      <vt:lpstr>Hermeneutics</vt:lpstr>
      <vt:lpstr>주해의 어려움</vt:lpstr>
      <vt:lpstr>Gong Church</vt:lpstr>
      <vt:lpstr>주해의 어려움</vt:lpstr>
      <vt:lpstr>Desert Sermon</vt:lpstr>
      <vt:lpstr>어떻게 강해설교가 현대적 일 수 있는가?</vt:lpstr>
      <vt:lpstr>어떻게 강해설교가 현대적 일 수 있는가?</vt:lpstr>
      <vt:lpstr>어떻게 강해설교가 현대적 일 수 있는가?</vt:lpstr>
      <vt:lpstr>어떻게 강해설교가 현대적 일 수 있는가?</vt:lpstr>
      <vt:lpstr>검은색</vt:lpstr>
      <vt:lpstr>설교(설교학) 자료를 BibleStudyDownloads.org 에서 볼 수 있음 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137</cp:revision>
  <dcterms:created xsi:type="dcterms:W3CDTF">2004-09-11T01:03:24Z</dcterms:created>
  <dcterms:modified xsi:type="dcterms:W3CDTF">2017-01-27T09:35:04Z</dcterms:modified>
</cp:coreProperties>
</file>