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6" r:id="rId2"/>
    <p:sldMasterId id="2147483658" r:id="rId3"/>
    <p:sldMasterId id="2147483660" r:id="rId4"/>
    <p:sldMasterId id="2147483662" r:id="rId5"/>
    <p:sldMasterId id="2147484604" r:id="rId6"/>
  </p:sldMasterIdLst>
  <p:notesMasterIdLst>
    <p:notesMasterId r:id="rId21"/>
  </p:notesMasterIdLst>
  <p:sldIdLst>
    <p:sldId id="259" r:id="rId7"/>
    <p:sldId id="272" r:id="rId8"/>
    <p:sldId id="267" r:id="rId9"/>
    <p:sldId id="257" r:id="rId10"/>
    <p:sldId id="262" r:id="rId11"/>
    <p:sldId id="265" r:id="rId12"/>
    <p:sldId id="261" r:id="rId13"/>
    <p:sldId id="268" r:id="rId14"/>
    <p:sldId id="258" r:id="rId15"/>
    <p:sldId id="269" r:id="rId16"/>
    <p:sldId id="264" r:id="rId17"/>
    <p:sldId id="263" r:id="rId18"/>
    <p:sldId id="270" r:id="rId19"/>
    <p:sldId id="273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5122"/>
    <a:srgbClr val="F9F9F9"/>
    <a:srgbClr val="AF1E17"/>
    <a:srgbClr val="F8FF3E"/>
    <a:srgbClr val="B21F18"/>
    <a:srgbClr val="606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5" d="100"/>
        <a:sy n="145" d="100"/>
      </p:scale>
      <p:origin x="0" y="84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CD0EB46-E86C-C94A-91DD-185906747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592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-128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87C73C9-91B6-FA4A-9878-EBBB8083FBD1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51D3AE-5FFF-B840-B12D-6F1F84F38C37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설교 </a:t>
            </a:r>
            <a:r>
              <a:rPr lang="en-US" altLang="ko-KR" sz="12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ko-KR" alt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또는</a:t>
            </a:r>
            <a:r>
              <a:rPr lang="en-US" altLang="ko-KR" sz="12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lang="ko-KR" altLang="en-US" sz="1200" b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설교학</a:t>
            </a:r>
            <a:endParaRPr lang="en-US" altLang="zh-CN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DD21A9-6C30-FB4F-93C4-6BE8D4891BC9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CFC48D-9F9D-9544-8126-3C0D4FDDFCEE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81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E4C618A-0527-0D48-9995-8F134727D337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Same slide for presentation 01.30 and 03.05 so translators may copy from one to the other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srgbClr val="000000"/>
                </a:solidFill>
              </a:rPr>
              <a:t>Richard Borden, </a:t>
            </a:r>
            <a:r>
              <a:rPr lang="en-US" altLang="zh-CN" sz="1200" i="1" dirty="0">
                <a:solidFill>
                  <a:srgbClr val="000000"/>
                </a:solidFill>
              </a:rPr>
              <a:t>How to Communicate Ideas</a:t>
            </a:r>
            <a:r>
              <a:rPr lang="ko-KR" altLang="en-US" sz="1200" i="1" dirty="0">
                <a:solidFill>
                  <a:srgbClr val="000000"/>
                </a:solidFill>
              </a:rPr>
              <a:t> </a:t>
            </a:r>
            <a:endParaRPr lang="en-US" altLang="ko-KR" sz="1200" i="1" dirty="0">
              <a:solidFill>
                <a:srgbClr val="000000"/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srgbClr val="000000"/>
                </a:solidFill>
              </a:rPr>
              <a:t>Richard Borden</a:t>
            </a:r>
            <a:r>
              <a:rPr lang="ko-KR" altLang="en-US" sz="1200" dirty="0">
                <a:solidFill>
                  <a:srgbClr val="000000"/>
                </a:solidFill>
              </a:rPr>
              <a:t>의 </a:t>
            </a:r>
            <a:r>
              <a:rPr lang="ko-KR" altLang="en-US" sz="1200" i="1" dirty="0">
                <a:solidFill>
                  <a:srgbClr val="000000"/>
                </a:solidFill>
              </a:rPr>
              <a:t>아이디어를 어떻게 의사소통할 것인가</a:t>
            </a:r>
            <a:endParaRPr lang="en-US" altLang="zh-CN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D0EB46-E86C-C94A-91DD-185906747D7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42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EF3F8EC-6264-AD4B-BEA7-1B0D98CB4C08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87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0181EC-001D-5F4D-9A5F-DCFF405DCB60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FFFC751-9FF8-7B41-9571-3F6FB14FC3B0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Richard Borden, </a:t>
            </a:r>
            <a:r>
              <a:rPr lang="en-US" altLang="zh-CN" i="1" dirty="0"/>
              <a:t>How to Communicate Ideas</a:t>
            </a:r>
            <a:r>
              <a:rPr lang="en-US" altLang="zh-CN" dirty="0"/>
              <a:t>, 15-20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Richard Borden, </a:t>
            </a:r>
            <a:r>
              <a:rPr lang="ko-KR" altLang="en-US" i="1" dirty="0"/>
              <a:t>아이디어를 어떻게 의사소통할 것인가</a:t>
            </a:r>
            <a:r>
              <a:rPr lang="en-US" altLang="zh-CN" dirty="0"/>
              <a:t>, 15-20</a:t>
            </a:r>
          </a:p>
          <a:p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7C44F12-0A67-814D-8427-E69D993E5C3C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0D097-4E56-3448-A908-683AF27C4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08831"/>
      </p:ext>
    </p:extLst>
  </p:cSld>
  <p:clrMapOvr>
    <a:masterClrMapping/>
  </p:clrMapOvr>
  <p:transition spd="med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478FB-93E8-5A40-8695-FACBA911A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43861"/>
      </p:ext>
    </p:extLst>
  </p:cSld>
  <p:clrMapOvr>
    <a:masterClrMapping/>
  </p:clrMapOvr>
  <p:transition spd="med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0820D-21CC-964B-BBC1-8E0BC1FE4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06460"/>
      </p:ext>
    </p:extLst>
  </p:cSld>
  <p:clrMapOvr>
    <a:masterClrMapping/>
  </p:clrMapOvr>
  <p:transition spd="med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969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810000"/>
            <a:ext cx="6400800" cy="1752600"/>
          </a:xfrm>
        </p:spPr>
        <p:txBody>
          <a:bodyPr/>
          <a:lstStyle>
            <a:lvl1pPr marL="0" indent="0" algn="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6127E7-9FB8-4F4F-941F-DFB711A16E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65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EEB994-45CF-0748-9E7E-E090C44545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22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CC3D58-C630-9F4D-996F-E3696E9424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D2077E-6D90-A641-92F4-AAAFC7D02F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70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F144F6-844B-7849-809E-916E7613B3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44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18638B-A23A-654F-A28B-F0F3227AC9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71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1E0D56-3CF4-D14A-BBB0-7A33937EC0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65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A91315-76B6-0B4C-BCFE-04875C75C0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63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934EF-EC4A-1E4A-AD52-F731FD167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871"/>
      </p:ext>
    </p:extLst>
  </p:cSld>
  <p:clrMapOvr>
    <a:masterClrMapping/>
  </p:clrMapOvr>
  <p:transition spd="med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3CCF3E-3089-FF41-9037-03408D13DE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23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A2523A-7854-BF41-8A98-96E41FA0BE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19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1D64D2-E66F-974B-A221-1B35265BE7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24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457200" y="2362200"/>
            <a:ext cx="8305800" cy="1295400"/>
            <a:chOff x="288" y="192"/>
            <a:chExt cx="5232" cy="816"/>
          </a:xfrm>
        </p:grpSpPr>
        <p:sp>
          <p:nvSpPr>
            <p:cNvPr id="5" name="AutoShape 7"/>
            <p:cNvSpPr>
              <a:spLocks noChangeArrowheads="1"/>
            </p:cNvSpPr>
            <p:nvPr/>
          </p:nvSpPr>
          <p:spPr bwMode="auto">
            <a:xfrm>
              <a:off x="288" y="192"/>
              <a:ext cx="5232" cy="81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0000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63500" dist="117432" dir="4604261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AutoShape 8"/>
            <p:cNvSpPr>
              <a:spLocks noChangeArrowheads="1"/>
            </p:cNvSpPr>
            <p:nvPr/>
          </p:nvSpPr>
          <p:spPr bwMode="auto">
            <a:xfrm>
              <a:off x="316" y="216"/>
              <a:ext cx="5171" cy="75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456" y="245"/>
              <a:ext cx="4896" cy="124"/>
            </a:xfrm>
            <a:custGeom>
              <a:avLst/>
              <a:gdLst>
                <a:gd name="T0" fmla="*/ 0 w 4952"/>
                <a:gd name="T1" fmla="*/ 139 h 166"/>
                <a:gd name="T2" fmla="*/ 244 w 4952"/>
                <a:gd name="T3" fmla="*/ 0 h 166"/>
                <a:gd name="T4" fmla="*/ 4712 w 4952"/>
                <a:gd name="T5" fmla="*/ 0 h 166"/>
                <a:gd name="T6" fmla="*/ 4952 w 4952"/>
                <a:gd name="T7" fmla="*/ 144 h 166"/>
                <a:gd name="T8" fmla="*/ 0 w 4952"/>
                <a:gd name="T9" fmla="*/ 13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tint val="70588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450" y="342"/>
              <a:ext cx="4902" cy="98"/>
            </a:xfrm>
            <a:custGeom>
              <a:avLst/>
              <a:gdLst>
                <a:gd name="T0" fmla="*/ 6 w 4902"/>
                <a:gd name="T1" fmla="*/ 0 h 98"/>
                <a:gd name="T2" fmla="*/ 136 w 4902"/>
                <a:gd name="T3" fmla="*/ 98 h 98"/>
                <a:gd name="T4" fmla="*/ 4770 w 4902"/>
                <a:gd name="T5" fmla="*/ 84 h 98"/>
                <a:gd name="T6" fmla="*/ 4902 w 4902"/>
                <a:gd name="T7" fmla="*/ 6 h 98"/>
                <a:gd name="T8" fmla="*/ 6 w 4902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2" h="98">
                  <a:moveTo>
                    <a:pt x="6" y="0"/>
                  </a:moveTo>
                  <a:cubicBezTo>
                    <a:pt x="0" y="72"/>
                    <a:pt x="45" y="97"/>
                    <a:pt x="136" y="98"/>
                  </a:cubicBezTo>
                  <a:lnTo>
                    <a:pt x="4770" y="84"/>
                  </a:lnTo>
                  <a:cubicBezTo>
                    <a:pt x="4857" y="80"/>
                    <a:pt x="4897" y="65"/>
                    <a:pt x="4902" y="6"/>
                  </a:cubicBezTo>
                  <a:lnTo>
                    <a:pt x="6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5882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 flipV="1">
              <a:off x="408" y="672"/>
              <a:ext cx="4989" cy="288"/>
            </a:xfrm>
            <a:custGeom>
              <a:avLst/>
              <a:gdLst>
                <a:gd name="T0" fmla="*/ 0 w 4952"/>
                <a:gd name="T1" fmla="*/ 139 h 166"/>
                <a:gd name="T2" fmla="*/ 244 w 4952"/>
                <a:gd name="T3" fmla="*/ 0 h 166"/>
                <a:gd name="T4" fmla="*/ 4712 w 4952"/>
                <a:gd name="T5" fmla="*/ 0 h 166"/>
                <a:gd name="T6" fmla="*/ 4952 w 4952"/>
                <a:gd name="T7" fmla="*/ 144 h 166"/>
                <a:gd name="T8" fmla="*/ 0 w 4952"/>
                <a:gd name="T9" fmla="*/ 13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tint val="82353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2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2780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438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62484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2133600" y="6248400"/>
            <a:ext cx="48768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2484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AF90B0E-F6DC-ED45-8C45-CC401B22E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61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0F06D-58A0-6548-BDEF-C98764A03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331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8B589-0FB8-3E4F-89A0-58AD29CCF1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179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767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767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091E1-B5E8-FB49-A026-17D4FDF5B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59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C8018-DE01-A04C-BE64-64F4659188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661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B3A07-155D-5047-935C-5928EFD67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050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A21BE-88A8-C245-9C2C-5D0037800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01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20C36-5AE6-2943-9165-1EA985881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16760"/>
      </p:ext>
    </p:extLst>
  </p:cSld>
  <p:clrMapOvr>
    <a:masterClrMapping/>
  </p:clrMapOvr>
  <p:transition spd="med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AB5B1-BCC5-B04A-AA69-056D64831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B1634-2168-6A48-81BF-96F5B01D2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531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3214F-FDA3-DF42-ACF9-636846E06F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024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368300"/>
            <a:ext cx="207645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8300"/>
            <a:ext cx="607695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25401-BB8F-D748-BB38-7B65AF507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175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inv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838200" y="1981200"/>
            <a:ext cx="6553200" cy="9906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58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048000"/>
            <a:ext cx="6553200" cy="1219200"/>
          </a:xfrm>
        </p:spPr>
        <p:txBody>
          <a:bodyPr anchor="ctr"/>
          <a:lstStyle>
            <a:lvl1pPr marL="0" indent="0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C82E0-33AD-CB46-9C19-EC51B88D5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05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BEFC5-151E-0D40-A18C-ADCBEDEB0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202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2611B-C969-524B-BF1C-AFFBEEFE1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447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3695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371600"/>
            <a:ext cx="3695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5C55E-F3C0-E94A-9491-B2A52A1F4B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200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4B2B4-8E23-5A4B-A87A-9900F6B34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156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ADC4C-C8BC-A84F-9FE4-58E902D04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63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D2D02-F9D8-1543-AA3A-938D273101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63088"/>
      </p:ext>
    </p:extLst>
  </p:cSld>
  <p:clrMapOvr>
    <a:masterClrMapping/>
  </p:clrMapOvr>
  <p:transition spd="med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71FEB-CC8E-8F46-B1F4-2470BEDE8D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530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97CBD-B847-EE47-A6BF-8F3164DFD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064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E3BE4-2E82-C646-9FCB-D2E46556BB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235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1A7A3-C37A-BE47-A3F9-50E5DA8FE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673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381000"/>
            <a:ext cx="188595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81000"/>
            <a:ext cx="550545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60040-3B87-7546-B799-D6016E117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17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255713" y="1371600"/>
            <a:ext cx="6629400" cy="20574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325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100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AA13B-EFB2-8C42-A728-51680E5AA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101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9C6B3-A143-F64A-8FEA-1ACDB7DB3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620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C1B64-0F5B-3C43-AD3D-1D5EA01B2B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152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6DFF2-9988-4149-94CF-BF58A98F5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00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4F335-8596-964C-BDA1-EDBB84B313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60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8F335-395B-6247-880F-92DA1C66E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09392"/>
      </p:ext>
    </p:extLst>
  </p:cSld>
  <p:clrMapOvr>
    <a:masterClrMapping/>
  </p:clrMapOvr>
  <p:transition spd="med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40CCF-790D-A44E-ACF4-3FBC4BF1A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836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88572-D97E-3E4C-BC15-3AD3A7B39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66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CD48B-2ABB-314A-B231-1D55ABBF1C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945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3DBB5-ABD8-EA4C-9003-2091E52C28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508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D95CE-7DEB-E84C-B8F3-893C7ACE6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340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B5747-DF2F-9645-AC6F-2B7925A42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828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F15D6-C875-2944-B0A3-9DAB8902C7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842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B58B6-A49E-A244-A909-0B65F78403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259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4652D-D2C2-3548-8D7D-08F5A43F6F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968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7F6BD-718F-2440-BF59-1D5D6DE5F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09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069D5-F5E6-E143-9547-536B545DB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80817"/>
      </p:ext>
    </p:extLst>
  </p:cSld>
  <p:clrMapOvr>
    <a:masterClrMapping/>
  </p:clrMapOvr>
  <p:transition spd="med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05FE1-9782-2B48-97E7-F43EA8F631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20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FAE21-2B10-D648-9A14-8FDC2A1809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554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9E21FD-E387-E149-89CF-B2BF5CB88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772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CCBD2-4CBA-C240-9F62-AC32F167A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771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6D6A4-C888-684E-8658-56BCAC02DF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5700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40F44-4664-884E-B612-10D1D79550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696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F368F-6BDA-CA44-9873-1B45444BFF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62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036C5-E8A3-5545-9CD1-0819C5A185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132013"/>
      </p:ext>
    </p:extLst>
  </p:cSld>
  <p:clrMapOvr>
    <a:masterClrMapping/>
  </p:clrMapOvr>
  <p:transition spd="med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A6A30-A41C-B34E-B0A6-7363F757D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0104"/>
      </p:ext>
    </p:extLst>
  </p:cSld>
  <p:clrMapOvr>
    <a:masterClrMapping/>
  </p:clrMapOvr>
  <p:transition spd="med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7D362-6590-7E40-B3A0-3F4A1BAA6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73469"/>
      </p:ext>
    </p:extLst>
  </p:cSld>
  <p:clrMapOvr>
    <a:masterClrMapping/>
  </p:clrMapOvr>
  <p:transition spd="med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B98FC40B-45C0-A042-9771-430DD78D51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8" r:id="rId1"/>
    <p:sldLayoutId id="2147484539" r:id="rId2"/>
    <p:sldLayoutId id="2147484540" r:id="rId3"/>
    <p:sldLayoutId id="2147484541" r:id="rId4"/>
    <p:sldLayoutId id="2147484542" r:id="rId5"/>
    <p:sldLayoutId id="2147484543" r:id="rId6"/>
    <p:sldLayoutId id="2147484544" r:id="rId7"/>
    <p:sldLayoutId id="2147484545" r:id="rId8"/>
    <p:sldLayoutId id="2147484546" r:id="rId9"/>
    <p:sldLayoutId id="2147484547" r:id="rId10"/>
    <p:sldLayoutId id="2147484548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ea typeface="MS Pゴシック" charset="0"/>
                <a:cs typeface="MS Pゴシック" charset="0"/>
              </a:defRPr>
            </a:lvl1pPr>
          </a:lstStyle>
          <a:p>
            <a:fld id="{702F0D3B-2796-EC4F-BCF2-A7CC61A5953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9" r:id="rId1"/>
    <p:sldLayoutId id="2147484550" r:id="rId2"/>
    <p:sldLayoutId id="2147484551" r:id="rId3"/>
    <p:sldLayoutId id="2147484552" r:id="rId4"/>
    <p:sldLayoutId id="2147484553" r:id="rId5"/>
    <p:sldLayoutId id="2147484554" r:id="rId6"/>
    <p:sldLayoutId id="2147484555" r:id="rId7"/>
    <p:sldLayoutId id="2147484556" r:id="rId8"/>
    <p:sldLayoutId id="2147484557" r:id="rId9"/>
    <p:sldLayoutId id="2147484558" r:id="rId10"/>
    <p:sldLayoutId id="21474845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MS P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MS P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MS P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MS P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457200" y="304800"/>
            <a:ext cx="8305800" cy="1295400"/>
            <a:chOff x="288" y="192"/>
            <a:chExt cx="5232" cy="816"/>
          </a:xfrm>
        </p:grpSpPr>
        <p:sp>
          <p:nvSpPr>
            <p:cNvPr id="31747" name="AutoShape 3"/>
            <p:cNvSpPr>
              <a:spLocks noChangeArrowheads="1"/>
            </p:cNvSpPr>
            <p:nvPr/>
          </p:nvSpPr>
          <p:spPr bwMode="auto">
            <a:xfrm>
              <a:off x="288" y="192"/>
              <a:ext cx="5232" cy="81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0000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63500" dist="117432" dir="4604261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748" name="AutoShape 4"/>
            <p:cNvSpPr>
              <a:spLocks noChangeArrowheads="1"/>
            </p:cNvSpPr>
            <p:nvPr/>
          </p:nvSpPr>
          <p:spPr bwMode="auto">
            <a:xfrm>
              <a:off x="316" y="216"/>
              <a:ext cx="5171" cy="75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749" name="Freeform 5"/>
            <p:cNvSpPr>
              <a:spLocks/>
            </p:cNvSpPr>
            <p:nvPr/>
          </p:nvSpPr>
          <p:spPr bwMode="auto">
            <a:xfrm>
              <a:off x="456" y="245"/>
              <a:ext cx="4896" cy="124"/>
            </a:xfrm>
            <a:custGeom>
              <a:avLst/>
              <a:gdLst>
                <a:gd name="T0" fmla="*/ 0 w 4952"/>
                <a:gd name="T1" fmla="*/ 139 h 166"/>
                <a:gd name="T2" fmla="*/ 244 w 4952"/>
                <a:gd name="T3" fmla="*/ 0 h 166"/>
                <a:gd name="T4" fmla="*/ 4712 w 4952"/>
                <a:gd name="T5" fmla="*/ 0 h 166"/>
                <a:gd name="T6" fmla="*/ 4952 w 4952"/>
                <a:gd name="T7" fmla="*/ 144 h 166"/>
                <a:gd name="T8" fmla="*/ 0 w 4952"/>
                <a:gd name="T9" fmla="*/ 13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tint val="70588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750" name="Freeform 6"/>
            <p:cNvSpPr>
              <a:spLocks/>
            </p:cNvSpPr>
            <p:nvPr/>
          </p:nvSpPr>
          <p:spPr bwMode="auto">
            <a:xfrm>
              <a:off x="450" y="342"/>
              <a:ext cx="4902" cy="98"/>
            </a:xfrm>
            <a:custGeom>
              <a:avLst/>
              <a:gdLst>
                <a:gd name="T0" fmla="*/ 6 w 4902"/>
                <a:gd name="T1" fmla="*/ 0 h 98"/>
                <a:gd name="T2" fmla="*/ 136 w 4902"/>
                <a:gd name="T3" fmla="*/ 98 h 98"/>
                <a:gd name="T4" fmla="*/ 4770 w 4902"/>
                <a:gd name="T5" fmla="*/ 84 h 98"/>
                <a:gd name="T6" fmla="*/ 4902 w 4902"/>
                <a:gd name="T7" fmla="*/ 6 h 98"/>
                <a:gd name="T8" fmla="*/ 6 w 4902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2" h="98">
                  <a:moveTo>
                    <a:pt x="6" y="0"/>
                  </a:moveTo>
                  <a:cubicBezTo>
                    <a:pt x="0" y="72"/>
                    <a:pt x="45" y="97"/>
                    <a:pt x="136" y="98"/>
                  </a:cubicBezTo>
                  <a:lnTo>
                    <a:pt x="4770" y="84"/>
                  </a:lnTo>
                  <a:cubicBezTo>
                    <a:pt x="4857" y="80"/>
                    <a:pt x="4897" y="65"/>
                    <a:pt x="4902" y="6"/>
                  </a:cubicBezTo>
                  <a:lnTo>
                    <a:pt x="6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5882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751" name="Freeform 7"/>
            <p:cNvSpPr>
              <a:spLocks/>
            </p:cNvSpPr>
            <p:nvPr/>
          </p:nvSpPr>
          <p:spPr bwMode="auto">
            <a:xfrm flipV="1">
              <a:off x="408" y="672"/>
              <a:ext cx="4989" cy="288"/>
            </a:xfrm>
            <a:custGeom>
              <a:avLst/>
              <a:gdLst>
                <a:gd name="T0" fmla="*/ 0 w 4952"/>
                <a:gd name="T1" fmla="*/ 139 h 166"/>
                <a:gd name="T2" fmla="*/ 244 w 4952"/>
                <a:gd name="T3" fmla="*/ 0 h 166"/>
                <a:gd name="T4" fmla="*/ 4712 w 4952"/>
                <a:gd name="T5" fmla="*/ 0 h 166"/>
                <a:gd name="T6" fmla="*/ 4952 w 4952"/>
                <a:gd name="T7" fmla="*/ 144 h 166"/>
                <a:gd name="T8" fmla="*/ 0 w 4952"/>
                <a:gd name="T9" fmla="*/ 13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tint val="82353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5603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683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4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305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75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324600"/>
            <a:ext cx="3810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324600"/>
            <a:ext cx="2286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4E42DBFE-AAA9-1A40-9FC8-EA0AAEC379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2" r:id="rId1"/>
    <p:sldLayoutId id="2147484560" r:id="rId2"/>
    <p:sldLayoutId id="2147484561" r:id="rId3"/>
    <p:sldLayoutId id="2147484562" r:id="rId4"/>
    <p:sldLayoutId id="2147484563" r:id="rId5"/>
    <p:sldLayoutId id="2147484564" r:id="rId6"/>
    <p:sldLayoutId id="2147484565" r:id="rId7"/>
    <p:sldLayoutId id="2147484566" r:id="rId8"/>
    <p:sldLayoutId id="2147484567" r:id="rId9"/>
    <p:sldLayoutId id="2147484568" r:id="rId10"/>
    <p:sldLayoutId id="21474845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2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81000"/>
            <a:ext cx="7543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371600"/>
            <a:ext cx="7543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8882FA2-1F19-C54E-94E9-4F17AD4FB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03" r:id="rId1"/>
    <p:sldLayoutId id="2147484570" r:id="rId2"/>
    <p:sldLayoutId id="2147484571" r:id="rId3"/>
    <p:sldLayoutId id="2147484572" r:id="rId4"/>
    <p:sldLayoutId id="2147484573" r:id="rId5"/>
    <p:sldLayoutId id="2147484574" r:id="rId6"/>
    <p:sldLayoutId id="2147484575" r:id="rId7"/>
    <p:sldLayoutId id="2147484576" r:id="rId8"/>
    <p:sldLayoutId id="2147484577" r:id="rId9"/>
    <p:sldLayoutId id="2147484578" r:id="rId10"/>
    <p:sldLayoutId id="214748457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ＭＳ Ｐゴシック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3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12700" dist="12699" dir="10200039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12700" dist="12699" dir="10200039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rebuchet MS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9AF300B3-177D-ED48-B9BE-2FD05B5F88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0" r:id="rId1"/>
    <p:sldLayoutId id="2147484581" r:id="rId2"/>
    <p:sldLayoutId id="2147484582" r:id="rId3"/>
    <p:sldLayoutId id="2147484583" r:id="rId4"/>
    <p:sldLayoutId id="2147484584" r:id="rId5"/>
    <p:sldLayoutId id="2147484585" r:id="rId6"/>
    <p:sldLayoutId id="2147484586" r:id="rId7"/>
    <p:sldLayoutId id="2147484587" r:id="rId8"/>
    <p:sldLayoutId id="2147484588" r:id="rId9"/>
    <p:sldLayoutId id="2147484589" r:id="rId10"/>
    <p:sldLayoutId id="21474845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AADF6E9-D3A8-6D46-B5E9-83BAD1944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9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5" r:id="rId1"/>
    <p:sldLayoutId id="2147484606" r:id="rId2"/>
    <p:sldLayoutId id="2147484607" r:id="rId3"/>
    <p:sldLayoutId id="2147484608" r:id="rId4"/>
    <p:sldLayoutId id="2147484609" r:id="rId5"/>
    <p:sldLayoutId id="2147484610" r:id="rId6"/>
    <p:sldLayoutId id="2147484611" r:id="rId7"/>
    <p:sldLayoutId id="2147484612" r:id="rId8"/>
    <p:sldLayoutId id="2147484613" r:id="rId9"/>
    <p:sldLayoutId id="2147484614" r:id="rId10"/>
    <p:sldLayoutId id="21474846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76200"/>
            <a:ext cx="9144000" cy="3810000"/>
          </a:xfrm>
        </p:spPr>
        <p:txBody>
          <a:bodyPr/>
          <a:lstStyle/>
          <a:p>
            <a:pPr eaLnBrk="1" hangingPunct="1">
              <a:defRPr/>
            </a:pPr>
            <a:r>
              <a:rPr lang="ko-KR" altLang="en-US" sz="8000" b="1" dirty="0">
                <a:solidFill>
                  <a:srgbClr val="F9F9F9"/>
                </a:solidFill>
                <a:effectLst>
                  <a:glow rad="177800">
                    <a:schemeClr val="tx1">
                      <a:lumMod val="95000"/>
                      <a:lumOff val="5000"/>
                    </a:schemeClr>
                  </a:glow>
                </a:effectLst>
              </a:rPr>
              <a:t>아이디어를 어떻게 의사소통할 것인가</a:t>
            </a:r>
            <a:endParaRPr lang="en-US" sz="4000" dirty="0">
              <a:solidFill>
                <a:srgbClr val="F9F9F9"/>
              </a:solidFill>
              <a:effectLst>
                <a:glow rad="177800">
                  <a:schemeClr val="tx1">
                    <a:lumMod val="95000"/>
                    <a:lumOff val="5000"/>
                  </a:schemeClr>
                </a:glow>
              </a:effectLst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8467725" y="115888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>
                <a:solidFill>
                  <a:srgbClr val="F9F9F9"/>
                </a:solidFill>
              </a:rPr>
              <a:t>10</a:t>
            </a:r>
            <a:endParaRPr lang="en-US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28600" y="3313608"/>
            <a:ext cx="8763000" cy="20005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altLang="zh-CN" sz="3200" b="1" dirty="0">
                <a:solidFill>
                  <a:srgbClr val="F9F9F9"/>
                </a:solidFill>
              </a:rPr>
              <a:t>Richard Borden </a:t>
            </a:r>
            <a:r>
              <a:rPr lang="ko-KR" altLang="en-US" sz="3200" b="1" dirty="0">
                <a:solidFill>
                  <a:srgbClr val="F9F9F9"/>
                </a:solidFill>
              </a:rPr>
              <a:t>가 </a:t>
            </a:r>
            <a:r>
              <a:rPr lang="en-US" altLang="ko-KR" sz="3200" b="1" dirty="0">
                <a:solidFill>
                  <a:srgbClr val="F9F9F9"/>
                </a:solidFill>
              </a:rPr>
              <a:t>1935</a:t>
            </a:r>
            <a:r>
              <a:rPr lang="ko-KR" altLang="en-US" sz="3200" b="1" dirty="0">
                <a:solidFill>
                  <a:srgbClr val="F9F9F9"/>
                </a:solidFill>
              </a:rPr>
              <a:t>년에 쓴 그레이트 가이드 </a:t>
            </a:r>
            <a:r>
              <a:rPr lang="en-US" sz="3200" b="1" dirty="0">
                <a:solidFill>
                  <a:srgbClr val="F9F9F9"/>
                </a:solidFill>
              </a:rPr>
              <a:t> </a:t>
            </a:r>
            <a:br>
              <a:rPr lang="en-US" sz="3200" b="1" dirty="0">
                <a:solidFill>
                  <a:srgbClr val="F9F9F9"/>
                </a:solidFill>
              </a:rPr>
            </a:br>
            <a:r>
              <a:rPr lang="en-US" sz="3200" b="1" i="1" dirty="0">
                <a:solidFill>
                  <a:srgbClr val="F9F9F9"/>
                </a:solidFill>
              </a:rPr>
              <a:t>• </a:t>
            </a:r>
            <a:r>
              <a:rPr lang="ko-KR" altLang="en-US" sz="3200" b="1" i="1" dirty="0">
                <a:solidFill>
                  <a:srgbClr val="F9F9F9"/>
                </a:solidFill>
              </a:rPr>
              <a:t>모든 스피킹과 라이팅에 유익하다</a:t>
            </a:r>
            <a:endParaRPr lang="en-US" i="1" dirty="0">
              <a:solidFill>
                <a:srgbClr val="F9F9F9"/>
              </a:solidFill>
            </a:endParaRPr>
          </a:p>
          <a:p>
            <a:pPr>
              <a:defRPr/>
            </a:pPr>
            <a:br>
              <a:rPr lang="en-US" sz="2000" b="1" i="1" dirty="0">
                <a:solidFill>
                  <a:srgbClr val="F9F9F9"/>
                </a:solidFill>
              </a:rPr>
            </a:br>
            <a:r>
              <a:rPr lang="ko-KR" altLang="en-US" sz="2000" b="1" i="1" dirty="0">
                <a:solidFill>
                  <a:srgbClr val="F9F9F9"/>
                </a:solidFill>
              </a:rPr>
              <a:t>같은 제목인 책을 리프린트한 것에 근거하여</a:t>
            </a:r>
            <a:endParaRPr lang="en-US" altLang="ko-KR" sz="2000" b="1" i="1" dirty="0">
              <a:solidFill>
                <a:srgbClr val="F9F9F9"/>
              </a:solidFill>
            </a:endParaRPr>
          </a:p>
          <a:p>
            <a:pPr>
              <a:defRPr/>
            </a:pPr>
            <a:r>
              <a:rPr lang="en-US" sz="2000" b="1" i="1" dirty="0">
                <a:solidFill>
                  <a:srgbClr val="F9F9F9"/>
                </a:solidFill>
              </a:rPr>
              <a:t>(Fairfield, NJ: The Economics Press, 1935)</a:t>
            </a:r>
            <a:endParaRPr lang="en-US" dirty="0">
              <a:solidFill>
                <a:srgbClr val="F9F9F9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211638" y="6149975"/>
            <a:ext cx="49323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Dr. Rick Griffith, Singapore Bible College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2008"/>
            <a:ext cx="9144000" cy="764704"/>
          </a:xfrm>
        </p:spPr>
        <p:txBody>
          <a:bodyPr/>
          <a:lstStyle/>
          <a:p>
            <a:pPr>
              <a:defRPr/>
            </a:pPr>
            <a:r>
              <a:rPr lang="ko-KR" altLang="en-US" b="1" kern="1200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어떻게 표달해야 하는가</a:t>
            </a:r>
            <a:r>
              <a:rPr lang="en-US" b="1" kern="1200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-108520" y="2204864"/>
            <a:ext cx="9144000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(</a:t>
            </a:r>
            <a:r>
              <a:rPr lang="ko-KR" altLang="en-US" b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전달</a:t>
            </a:r>
            <a:r>
              <a:rPr lang="en-US" b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)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8442325" y="39688"/>
            <a:ext cx="701675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/>
              <a:t>11a</a:t>
            </a: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381000"/>
            <a:ext cx="8382000" cy="762000"/>
          </a:xfrm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>
              <a:lnSpc>
                <a:spcPct val="100000"/>
              </a:lnSpc>
              <a:defRPr/>
            </a:pPr>
            <a:r>
              <a:rPr lang="ko-KR" altLang="en-US" sz="4000" b="1" u="sng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어법</a:t>
            </a:r>
            <a:r>
              <a:rPr lang="ko-KR" altLang="en-US" sz="40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을 해석하는 청중들의 원칙</a:t>
            </a:r>
            <a:endParaRPr lang="en-US" sz="48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838200" y="1412875"/>
            <a:ext cx="8305800" cy="107721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ko-KR" altLang="en-US" sz="3200" b="1" dirty="0"/>
              <a:t>당신이 연설에서 사용하는 언어는 다음과 같아야 한다</a:t>
            </a:r>
            <a:r>
              <a:rPr lang="is-IS" altLang="ko-KR" sz="3200" b="1" dirty="0"/>
              <a:t>…</a:t>
            </a:r>
            <a:endParaRPr lang="en-US" sz="3200" b="1" dirty="0">
              <a:latin typeface="Times" charset="0"/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827584" y="2348880"/>
            <a:ext cx="7837488" cy="403187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02235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712788" indent="-712788">
              <a:buFont typeface="Arial" charset="0"/>
              <a:buAutoNum type="alphaUcPeriod"/>
              <a:defRPr/>
            </a:pP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겉치레적인 용어를 삼가함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필요 없는 단어를 사용하지 않는다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712788" indent="-712788">
              <a:buFont typeface="Arial" charset="0"/>
              <a:buAutoNum type="alphaUcPeriod"/>
              <a:defRPr/>
            </a:pP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문법적으로 정확해야 함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정확한 문법으로 된 짧은 문장들을 사용함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712788" indent="-712788">
              <a:buFont typeface="Arial" charset="0"/>
              <a:buAutoNum type="alphaUcPeriod"/>
              <a:defRPr/>
            </a:pP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대화적인 용어</a:t>
            </a:r>
            <a:endParaRPr lang="en-US" altLang="ko-K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2788" indent="-712788">
              <a:buFont typeface="Arial" charset="0"/>
              <a:buAutoNum type="alphaUcPeriod"/>
              <a:defRPr/>
            </a:pP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구체적인 용어</a:t>
            </a:r>
            <a:endParaRPr lang="en-US" altLang="ko-K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2788" indent="-712788">
              <a:buFont typeface="Arial" charset="0"/>
              <a:buAutoNum type="alphaUcPeriod"/>
              <a:defRPr/>
            </a:pP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생동한 용어</a:t>
            </a:r>
          </a:p>
          <a:p>
            <a:pPr marL="712788" indent="-712788">
              <a:buFont typeface="Arial" charset="0"/>
              <a:buAutoNum type="alphaUcPeriod"/>
              <a:defRPr/>
            </a:pP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알아듣기 쉬운 명확한 용</a:t>
            </a:r>
            <a:endParaRPr lang="en-US" altLang="ko-K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65" name="Text Box 7"/>
          <p:cNvSpPr txBox="1">
            <a:spLocks noChangeArrowheads="1"/>
          </p:cNvSpPr>
          <p:nvPr/>
        </p:nvSpPr>
        <p:spPr bwMode="auto">
          <a:xfrm>
            <a:off x="1181082" y="6396335"/>
            <a:ext cx="79933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Richard Borden, </a:t>
            </a:r>
            <a:r>
              <a:rPr lang="ko-KR" altLang="en-US" i="1" dirty="0"/>
              <a:t>아이디어를 어떻게 의사소통할 것인가</a:t>
            </a:r>
            <a:r>
              <a:rPr lang="en-US" dirty="0"/>
              <a:t>, 15-20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7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7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7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7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7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7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-1128713"/>
            <a:ext cx="77724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Sleepers</a:t>
            </a:r>
          </a:p>
        </p:txBody>
      </p:sp>
      <p:pic>
        <p:nvPicPr>
          <p:cNvPr id="942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59875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60350"/>
            <a:ext cx="4124325" cy="3540125"/>
          </a:xfrm>
          <a:prstGeom prst="rect">
            <a:avLst/>
          </a:prstGeom>
          <a:noFill/>
          <a:ln w="76200">
            <a:solidFill>
              <a:srgbClr val="F9F9F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Black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ko-KR" alt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설교</a:t>
            </a:r>
            <a:r>
              <a:rPr lang="en-US" altLang="ko-KR" sz="20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(</a:t>
            </a:r>
            <a:r>
              <a:rPr lang="ko-KR" alt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설교학</a:t>
            </a:r>
            <a:r>
              <a:rPr lang="en-US" altLang="ko-KR" sz="20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) </a:t>
            </a:r>
            <a:r>
              <a:rPr lang="ko-KR" alt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연결을 </a:t>
            </a:r>
            <a:r>
              <a:rPr lang="en-US" altLang="zh-CN" sz="2000" b="1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BibleStudyDownloads.org</a:t>
            </a:r>
            <a:br>
              <a:rPr lang="en-US" altLang="zh-CN" sz="2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ko-KR" altLang="en-US" sz="2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에서 찾아볼 수 있습니다</a:t>
            </a:r>
            <a:r>
              <a:rPr lang="en-US" altLang="ko-KR" sz="2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.</a:t>
            </a:r>
            <a:endParaRPr lang="en-US" sz="9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ko-KR" altLang="en-US" sz="4000" b="1" dirty="0">
                <a:solidFill>
                  <a:srgbClr val="FFFFFF"/>
                </a:solidFill>
                <a:latin typeface="Arial" charset="0"/>
                <a:cs typeface="Arial" charset="0"/>
              </a:rPr>
              <a:t>이 자료를 무료로 가져가세요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cs typeface="Arial" charset="0"/>
              </a:rPr>
              <a:t>!</a:t>
            </a:r>
            <a:endParaRPr lang="en-US" sz="1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ko-KR" altLang="en-US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많은 연설가들의 연설은 지루합니다</a:t>
            </a:r>
            <a:r>
              <a:rPr lang="is-IS" altLang="ko-KR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…</a:t>
            </a:r>
            <a:endParaRPr lang="en-US" b="1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7782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17463"/>
            <a:ext cx="9251950" cy="925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itle 1"/>
          <p:cNvSpPr>
            <a:spLocks noGrp="1"/>
          </p:cNvSpPr>
          <p:nvPr>
            <p:ph type="title"/>
          </p:nvPr>
        </p:nvSpPr>
        <p:spPr>
          <a:xfrm>
            <a:off x="-107950" y="404664"/>
            <a:ext cx="5253038" cy="1584474"/>
          </a:xfrm>
        </p:spPr>
        <p:txBody>
          <a:bodyPr anchor="t"/>
          <a:lstStyle/>
          <a:p>
            <a:pPr>
              <a:lnSpc>
                <a:spcPct val="80000"/>
              </a:lnSpc>
            </a:pPr>
            <a:r>
              <a:rPr lang="ko-KR" altLang="en-US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어떻게 연설해야 </a:t>
            </a:r>
            <a:br>
              <a:rPr lang="en-US" altLang="ko-KR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</a:br>
            <a:r>
              <a:rPr lang="ko-KR" altLang="en-US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사람들이 귀를 </a:t>
            </a:r>
            <a:br>
              <a:rPr lang="en-US" altLang="ko-KR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</a:br>
            <a:r>
              <a:rPr lang="ko-KR" altLang="en-US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기울일가요</a:t>
            </a:r>
            <a:r>
              <a:rPr lang="en-US" altLang="ko-KR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?</a:t>
            </a:r>
            <a:endParaRPr lang="en-US" b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0"/>
            <a:ext cx="4572000" cy="34290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181100" y="1203325"/>
            <a:ext cx="19050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ko-KR" altLang="en-US" sz="4000" b="1" dirty="0">
                <a:solidFill>
                  <a:schemeClr val="bg1"/>
                </a:solidFill>
                <a:latin typeface="Arial"/>
                <a:cs typeface="Arial"/>
              </a:rPr>
              <a:t>진실성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4572000" y="0"/>
            <a:ext cx="4572000" cy="3429000"/>
          </a:xfrm>
          <a:prstGeom prst="rect">
            <a:avLst/>
          </a:prstGeom>
          <a:gradFill rotWithShape="0">
            <a:gsLst>
              <a:gs pos="0">
                <a:srgbClr val="B50069"/>
              </a:gs>
              <a:gs pos="100000">
                <a:srgbClr val="540031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0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4572000" y="3429000"/>
            <a:ext cx="4572000" cy="3429000"/>
          </a:xfrm>
          <a:prstGeom prst="rect">
            <a:avLst/>
          </a:prstGeom>
          <a:gradFill rotWithShape="0">
            <a:gsLst>
              <a:gs pos="0">
                <a:srgbClr val="500093"/>
              </a:gs>
              <a:gs pos="100000">
                <a:srgbClr val="250044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000">
              <a:solidFill>
                <a:srgbClr val="B50069"/>
              </a:solidFill>
              <a:cs typeface="Arial" charset="0"/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3429000"/>
            <a:ext cx="4572000" cy="342900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0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762000" y="4876800"/>
            <a:ext cx="27432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ko-KR" altLang="en-US" sz="4000" b="1" dirty="0">
                <a:solidFill>
                  <a:schemeClr val="bg1"/>
                </a:solidFill>
                <a:latin typeface="Arial"/>
                <a:cs typeface="Arial"/>
              </a:rPr>
              <a:t>명확성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5257800" y="1203325"/>
            <a:ext cx="3314700" cy="708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ko-KR" altLang="en-US" sz="4000" b="1" dirty="0">
                <a:solidFill>
                  <a:schemeClr val="bg1"/>
                </a:solidFill>
                <a:latin typeface="Arial"/>
                <a:cs typeface="Arial"/>
              </a:rPr>
              <a:t>취미성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5524500" y="4876800"/>
            <a:ext cx="27432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ko-KR" altLang="en-US" sz="4000" b="1" dirty="0">
                <a:solidFill>
                  <a:schemeClr val="bg1"/>
                </a:solidFill>
                <a:latin typeface="Arial"/>
                <a:cs typeface="Arial"/>
              </a:rPr>
              <a:t>상관성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1676400" y="2635250"/>
            <a:ext cx="5867400" cy="1555750"/>
          </a:xfrm>
          <a:solidFill>
            <a:schemeClr val="tx2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ko-KR" altLang="en-US" sz="4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네가지 목표</a:t>
            </a:r>
            <a:r>
              <a:rPr lang="en-US" sz="4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  <a:br>
              <a:rPr lang="en-US" sz="4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ko-KR" altLang="en-US" sz="4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이런 설교</a:t>
            </a:r>
            <a:r>
              <a:rPr lang="en-US" sz="4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8442325" y="39688"/>
            <a:ext cx="701675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>
                <a:solidFill>
                  <a:schemeClr val="bg1"/>
                </a:solidFill>
                <a:cs typeface="Arial" charset="0"/>
              </a:rPr>
              <a:t>25</a:t>
            </a:r>
            <a:endParaRPr lang="en-US">
              <a:cs typeface="Arial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/>
      <p:bldP spid="4100" grpId="0"/>
      <p:bldP spid="4101" grpId="0" animBg="1"/>
      <p:bldP spid="4102" grpId="0" animBg="1"/>
      <p:bldP spid="4103" grpId="0" animBg="1"/>
      <p:bldP spid="4104" grpId="0"/>
      <p:bldP spid="4105" grpId="0"/>
      <p:bldP spid="410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BordenSteps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6" b="21585"/>
          <a:stretch>
            <a:fillRect/>
          </a:stretch>
        </p:blipFill>
        <p:spPr bwMode="auto">
          <a:xfrm>
            <a:off x="3733800" y="0"/>
            <a:ext cx="541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0"/>
            <a:ext cx="3352800" cy="1773238"/>
          </a:xfrm>
          <a:solidFill>
            <a:srgbClr val="F2F3F2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latin typeface="Arial" charset="0"/>
                <a:ea typeface="MS Pゴシック" charset="0"/>
                <a:cs typeface="Arial" charset="0"/>
              </a:rPr>
              <a:t>Borden</a:t>
            </a:r>
            <a:r>
              <a:rPr lang="ko-KR" altLang="en-US" sz="4800" b="1" dirty="0">
                <a:latin typeface="Arial" charset="0"/>
                <a:ea typeface="MS Pゴシック" charset="0"/>
                <a:cs typeface="Arial" charset="0"/>
              </a:rPr>
              <a:t>의 기본원리들</a:t>
            </a:r>
            <a:endParaRPr lang="en-US" sz="4800" b="1" dirty="0">
              <a:latin typeface="Arial" charset="0"/>
              <a:ea typeface="MS Pゴシック" charset="0"/>
              <a:cs typeface="Arial" charset="0"/>
            </a:endParaRPr>
          </a:p>
        </p:txBody>
      </p:sp>
      <p:sp>
        <p:nvSpPr>
          <p:cNvPr id="82947" name="Text Box 4"/>
          <p:cNvSpPr txBox="1">
            <a:spLocks noChangeArrowheads="1"/>
          </p:cNvSpPr>
          <p:nvPr/>
        </p:nvSpPr>
        <p:spPr bwMode="auto">
          <a:xfrm>
            <a:off x="8001000" y="39688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/>
              <a:t>10-11</a:t>
            </a:r>
            <a:endParaRPr lang="en-US"/>
          </a:p>
        </p:txBody>
      </p:sp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2589213" y="6400800"/>
            <a:ext cx="6554787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Richard Borden, </a:t>
            </a:r>
            <a:r>
              <a:rPr lang="en-US" i="1"/>
              <a:t>How to Communicate Ideas</a:t>
            </a:r>
            <a:r>
              <a:rPr lang="en-US"/>
              <a:t>, 1</a:t>
            </a:r>
          </a:p>
        </p:txBody>
      </p:sp>
      <p:sp>
        <p:nvSpPr>
          <p:cNvPr id="82949" name="Rounded Rectangular Callout 1"/>
          <p:cNvSpPr>
            <a:spLocks noChangeArrowheads="1"/>
          </p:cNvSpPr>
          <p:nvPr/>
        </p:nvSpPr>
        <p:spPr bwMode="auto">
          <a:xfrm>
            <a:off x="34925" y="1844675"/>
            <a:ext cx="3384550" cy="4608513"/>
          </a:xfrm>
          <a:prstGeom prst="wedgeRoundRectCallout">
            <a:avLst>
              <a:gd name="adj1" fmla="val 60681"/>
              <a:gd name="adj2" fmla="val -18301"/>
              <a:gd name="adj3" fmla="val 16667"/>
            </a:avLst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ko-KR" altLang="en-US" sz="2800" b="1" dirty="0">
                <a:solidFill>
                  <a:schemeClr val="bg1"/>
                </a:solidFill>
              </a:rPr>
              <a:t>연설준비에서의 가장 기본적인 원칙을 다음 </a:t>
            </a:r>
            <a:r>
              <a:rPr lang="en-US" altLang="ko-KR" sz="2800" b="1" dirty="0">
                <a:solidFill>
                  <a:schemeClr val="bg1"/>
                </a:solidFill>
              </a:rPr>
              <a:t>8</a:t>
            </a:r>
            <a:r>
              <a:rPr lang="ko-KR" altLang="en-US" sz="2800" b="1" dirty="0">
                <a:solidFill>
                  <a:schemeClr val="bg1"/>
                </a:solidFill>
              </a:rPr>
              <a:t>개의 단어로 개괄할 수 있다</a:t>
            </a:r>
            <a:r>
              <a:rPr lang="en-US" sz="2800" b="1" dirty="0">
                <a:solidFill>
                  <a:schemeClr val="bg1"/>
                </a:solidFill>
              </a:rPr>
              <a:t>:</a:t>
            </a:r>
          </a:p>
          <a:p>
            <a:r>
              <a:rPr lang="ko-KR" altLang="en-US" sz="2800" b="1" dirty="0">
                <a:solidFill>
                  <a:srgbClr val="FFFF00"/>
                </a:solidFill>
              </a:rPr>
              <a:t>당신이 하는 연설마다에 목적을 두고</a:t>
            </a:r>
            <a:r>
              <a:rPr lang="en-US" altLang="ko-KR" sz="2800" b="1" dirty="0">
                <a:solidFill>
                  <a:srgbClr val="FFFF00"/>
                </a:solidFill>
              </a:rPr>
              <a:t>---</a:t>
            </a:r>
            <a:r>
              <a:rPr lang="ko-KR" altLang="en-US" sz="2800" b="1" dirty="0">
                <a:solidFill>
                  <a:srgbClr val="FFFF00"/>
                </a:solidFill>
              </a:rPr>
              <a:t>짜임새를 구성하라</a:t>
            </a:r>
            <a:r>
              <a:rPr lang="en-US" altLang="ko-KR" sz="2800" b="1" dirty="0">
                <a:solidFill>
                  <a:srgbClr val="FFFF00"/>
                </a:solidFill>
              </a:rPr>
              <a:t>!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>
          <a:xfrm>
            <a:off x="685800" y="53975"/>
            <a:ext cx="7772400" cy="1143000"/>
          </a:xfrm>
        </p:spPr>
        <p:txBody>
          <a:bodyPr/>
          <a:lstStyle/>
          <a:p>
            <a:r>
              <a:rPr lang="ko-KR" altLang="en-US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공식적인 강단 연설을 위한 준비</a:t>
            </a:r>
            <a:endParaRPr lang="en-US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98961"/>
              </p:ext>
            </p:extLst>
          </p:nvPr>
        </p:nvGraphicFramePr>
        <p:xfrm>
          <a:off x="0" y="1331913"/>
          <a:ext cx="9144000" cy="5087935"/>
        </p:xfrm>
        <a:graphic>
          <a:graphicData uri="http://schemas.openxmlformats.org/drawingml/2006/table">
            <a:tbl>
              <a:tblPr/>
              <a:tblGrid>
                <a:gridCol w="801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5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59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758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1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청중들의 반응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1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연설자의 해결책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1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설교에서의 평행점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1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758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여보세요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!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불을 피우다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사람들의 주의나 흥미를 불러일으키다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758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그것을 말하는 이유는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?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다리를 놓다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필요성을 제출다 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758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예를 들면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!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사실을 적다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실례를 들어 설명하다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758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그래서 뭐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?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행동에 옮길 것을 부탁하다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적용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8442325" y="39688"/>
            <a:ext cx="701675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chemeClr val="bg1"/>
                </a:solidFill>
                <a:cs typeface="Arial" charset="0"/>
              </a:rPr>
              <a:t>11a</a:t>
            </a:r>
            <a:endParaRPr lang="en-US" dirty="0">
              <a:cs typeface="Arial" charset="0"/>
            </a:endParaRPr>
          </a:p>
        </p:txBody>
      </p:sp>
      <p:sp>
        <p:nvSpPr>
          <p:cNvPr id="85027" name="Text Box 14"/>
          <p:cNvSpPr txBox="1">
            <a:spLocks noChangeArrowheads="1"/>
          </p:cNvSpPr>
          <p:nvPr/>
        </p:nvSpPr>
        <p:spPr bwMode="auto">
          <a:xfrm>
            <a:off x="755650" y="6400800"/>
            <a:ext cx="83883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2000" dirty="0">
                <a:solidFill>
                  <a:schemeClr val="bg1"/>
                </a:solidFill>
                <a:cs typeface="Arial" charset="0"/>
              </a:rPr>
              <a:t>Richard Borden</a:t>
            </a:r>
            <a:r>
              <a:rPr lang="ko-KR" altLang="en-US" sz="2000" dirty="0">
                <a:solidFill>
                  <a:schemeClr val="bg1"/>
                </a:solidFill>
                <a:cs typeface="Arial" charset="0"/>
              </a:rPr>
              <a:t>의 </a:t>
            </a:r>
            <a:r>
              <a:rPr lang="ko-KR" altLang="en-US" sz="2000" i="1" dirty="0">
                <a:solidFill>
                  <a:schemeClr val="bg1"/>
                </a:solidFill>
                <a:cs typeface="Arial" charset="0"/>
              </a:rPr>
              <a:t>아이디어를 어떻게 의사소통할 것인가</a:t>
            </a:r>
            <a:r>
              <a:rPr lang="ko-KR" altLang="en-US" sz="2000" dirty="0">
                <a:solidFill>
                  <a:schemeClr val="bg1"/>
                </a:solidFill>
                <a:cs typeface="Arial" charset="0"/>
              </a:rPr>
              <a:t>에서 적용함</a:t>
            </a:r>
            <a:r>
              <a:rPr lang="en-US" sz="2000" dirty="0">
                <a:solidFill>
                  <a:schemeClr val="bg1"/>
                </a:solidFill>
                <a:cs typeface="Arial" charset="0"/>
              </a:rPr>
              <a:t>, 1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0"/>
            <a:ext cx="4572000" cy="34290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0" y="762000"/>
            <a:ext cx="4572000" cy="193899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ko-KR" altLang="en-US" sz="4000" b="1" dirty="0">
                <a:solidFill>
                  <a:schemeClr val="bg1"/>
                </a:solidFill>
                <a:latin typeface="Arial"/>
                <a:cs typeface="Arial"/>
              </a:rPr>
              <a:t>진실성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:</a:t>
            </a:r>
            <a:b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ko-KR" altLang="en-US" sz="4000" b="1" dirty="0">
                <a:solidFill>
                  <a:schemeClr val="bg1"/>
                </a:solidFill>
                <a:latin typeface="Arial"/>
                <a:cs typeface="Arial"/>
              </a:rPr>
              <a:t>핵심적인               원칙들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4572000" y="0"/>
            <a:ext cx="4572000" cy="3429000"/>
          </a:xfrm>
          <a:prstGeom prst="rect">
            <a:avLst/>
          </a:prstGeom>
          <a:gradFill rotWithShape="0">
            <a:gsLst>
              <a:gs pos="0">
                <a:srgbClr val="B50069"/>
              </a:gs>
              <a:gs pos="100000">
                <a:srgbClr val="540031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000">
              <a:solidFill>
                <a:srgbClr val="B50069"/>
              </a:solidFill>
              <a:cs typeface="Arial" charset="0"/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4572000" y="3429000"/>
            <a:ext cx="4572000" cy="3429000"/>
          </a:xfrm>
          <a:prstGeom prst="rect">
            <a:avLst/>
          </a:prstGeom>
          <a:gradFill rotWithShape="0">
            <a:gsLst>
              <a:gs pos="0">
                <a:srgbClr val="500093"/>
              </a:gs>
              <a:gs pos="100000">
                <a:srgbClr val="250044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000">
              <a:solidFill>
                <a:srgbClr val="B50069"/>
              </a:solidFill>
              <a:cs typeface="Arial" charset="0"/>
            </a:endParaRP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0" y="3429000"/>
            <a:ext cx="4572000" cy="342900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0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-152400" y="4514850"/>
            <a:ext cx="4724400" cy="193899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ko-KR" altLang="en-US" sz="4000" b="1" dirty="0">
                <a:solidFill>
                  <a:schemeClr val="bg1"/>
                </a:solidFill>
                <a:latin typeface="Arial"/>
                <a:cs typeface="Arial"/>
              </a:rPr>
              <a:t>명확성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:</a:t>
            </a:r>
            <a:b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ko-KR" altLang="en-US" sz="4000" b="1" dirty="0">
                <a:solidFill>
                  <a:schemeClr val="bg1"/>
                </a:solidFill>
                <a:latin typeface="Arial"/>
                <a:cs typeface="Arial"/>
              </a:rPr>
              <a:t>표현상 어법적인     원칙들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4572000" y="762000"/>
            <a:ext cx="4572000" cy="13112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ko-KR" altLang="en-US" sz="4000" b="1" dirty="0">
                <a:solidFill>
                  <a:schemeClr val="bg1"/>
                </a:solidFill>
                <a:latin typeface="Arial"/>
                <a:cs typeface="Arial"/>
              </a:rPr>
              <a:t>취미성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:</a:t>
            </a:r>
            <a:b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ko-KR" altLang="en-US" sz="4000" b="1" dirty="0">
                <a:solidFill>
                  <a:schemeClr val="bg1"/>
                </a:solidFill>
                <a:latin typeface="Arial"/>
                <a:cs typeface="Arial"/>
              </a:rPr>
              <a:t>여보세요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!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4343400" y="4495800"/>
            <a:ext cx="48006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ko-KR" altLang="en-US" sz="4000" b="1" dirty="0">
                <a:solidFill>
                  <a:schemeClr val="bg1"/>
                </a:solidFill>
                <a:latin typeface="Arial"/>
                <a:cs typeface="Arial"/>
              </a:rPr>
              <a:t>상관성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:</a:t>
            </a:r>
          </a:p>
        </p:txBody>
      </p:sp>
      <p:sp>
        <p:nvSpPr>
          <p:cNvPr id="18443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611560" y="2743200"/>
            <a:ext cx="8352928" cy="1446550"/>
          </a:xfrm>
          <a:solidFill>
            <a:schemeClr val="tx2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Borden</a:t>
            </a:r>
            <a:r>
              <a:rPr lang="ko-KR" altLang="en-US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의 절차들</a:t>
            </a:r>
            <a:r>
              <a:rPr lang="en-US" altLang="ja-JP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  <a:br>
              <a:rPr lang="en-US" altLang="ja-JP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ko-KR" altLang="en-US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한 연설은 다음 질문들을 대답한다</a:t>
            </a:r>
            <a:r>
              <a:rPr lang="en-US" altLang="ja-JP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endParaRPr lang="en-US" b="1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8442325" y="39688"/>
            <a:ext cx="701675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chemeClr val="bg1"/>
                </a:solidFill>
                <a:cs typeface="Arial" charset="0"/>
              </a:rPr>
              <a:t>11a</a:t>
            </a:r>
            <a:endParaRPr lang="en-US" dirty="0">
              <a:cs typeface="Arial" charset="0"/>
            </a:endParaRP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4284663" y="5165725"/>
            <a:ext cx="5011737" cy="708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ko-KR" altLang="en-US" sz="4000" b="1" dirty="0">
                <a:solidFill>
                  <a:schemeClr val="bg1"/>
                </a:solidFill>
                <a:latin typeface="Arial"/>
                <a:cs typeface="Arial"/>
              </a:rPr>
              <a:t>그것을 말하는 이유는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? </a:t>
            </a:r>
          </a:p>
        </p:txBody>
      </p:sp>
      <p:sp>
        <p:nvSpPr>
          <p:cNvPr id="18447" name="Text Box 15"/>
          <p:cNvSpPr txBox="1">
            <a:spLocks noChangeArrowheads="1"/>
          </p:cNvSpPr>
          <p:nvPr/>
        </p:nvSpPr>
        <p:spPr bwMode="auto">
          <a:xfrm>
            <a:off x="4572000" y="1965325"/>
            <a:ext cx="45720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ko-KR" altLang="en-US" sz="4000" b="1" dirty="0">
                <a:solidFill>
                  <a:schemeClr val="bg1"/>
                </a:solidFill>
                <a:latin typeface="Arial"/>
                <a:cs typeface="Arial"/>
              </a:rPr>
              <a:t>예를 들면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!</a:t>
            </a:r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4495800" y="5775325"/>
            <a:ext cx="48006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ko-KR" altLang="en-US" sz="4000" b="1" dirty="0">
                <a:solidFill>
                  <a:schemeClr val="bg1"/>
                </a:solidFill>
                <a:latin typeface="Arial"/>
                <a:cs typeface="Arial"/>
              </a:rPr>
              <a:t>그래서 뭐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?</a:t>
            </a:r>
          </a:p>
        </p:txBody>
      </p:sp>
      <p:sp>
        <p:nvSpPr>
          <p:cNvPr id="86031" name="Text Box 14"/>
          <p:cNvSpPr txBox="1">
            <a:spLocks noChangeArrowheads="1"/>
          </p:cNvSpPr>
          <p:nvPr/>
        </p:nvSpPr>
        <p:spPr bwMode="auto">
          <a:xfrm>
            <a:off x="755650" y="6400800"/>
            <a:ext cx="8388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altLang="zh-CN" sz="2000" dirty="0">
                <a:solidFill>
                  <a:schemeClr val="bg1"/>
                </a:solidFill>
                <a:cs typeface="Arial" charset="0"/>
              </a:rPr>
              <a:t>Richard Borden</a:t>
            </a:r>
            <a:r>
              <a:rPr lang="ko-KR" altLang="en-US" sz="2000" dirty="0">
                <a:solidFill>
                  <a:schemeClr val="bg1"/>
                </a:solidFill>
                <a:cs typeface="Arial" charset="0"/>
              </a:rPr>
              <a:t>의 </a:t>
            </a:r>
            <a:r>
              <a:rPr lang="ko-KR" altLang="en-US" sz="2000" i="1" dirty="0">
                <a:solidFill>
                  <a:schemeClr val="bg1"/>
                </a:solidFill>
                <a:cs typeface="Arial" charset="0"/>
              </a:rPr>
              <a:t>아이디어를 어떻게 의사소통할 것인가</a:t>
            </a:r>
            <a:r>
              <a:rPr lang="ko-KR" altLang="en-US" sz="2000" dirty="0">
                <a:solidFill>
                  <a:schemeClr val="bg1"/>
                </a:solidFill>
                <a:cs typeface="Arial" charset="0"/>
              </a:rPr>
              <a:t>에서 적용함</a:t>
            </a:r>
            <a:r>
              <a:rPr lang="en-US" altLang="zh-CN" sz="2000" dirty="0">
                <a:solidFill>
                  <a:schemeClr val="bg1"/>
                </a:solidFill>
                <a:cs typeface="Arial" charset="0"/>
              </a:rPr>
              <a:t>, 1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  <p:bldP spid="18436" grpId="0"/>
      <p:bldP spid="18437" grpId="0" animBg="1"/>
      <p:bldP spid="18438" grpId="0" animBg="1"/>
      <p:bldP spid="18439" grpId="0" animBg="1"/>
      <p:bldP spid="18440" grpId="0"/>
      <p:bldP spid="18441" grpId="0"/>
      <p:bldP spid="18442" grpId="0"/>
      <p:bldP spid="18445" grpId="0"/>
      <p:bldP spid="18447" grpId="0"/>
      <p:bldP spid="184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8038"/>
            <a:ext cx="91440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2060848"/>
            <a:ext cx="9144000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(</a:t>
            </a:r>
            <a:r>
              <a:rPr lang="ko-KR" altLang="en-US" b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내용</a:t>
            </a:r>
            <a:r>
              <a:rPr lang="en-US" b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)</a:t>
            </a:r>
          </a:p>
        </p:txBody>
      </p:sp>
      <p:sp>
        <p:nvSpPr>
          <p:cNvPr id="8806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chemeClr val="tx1"/>
          </a:solidFill>
        </p:spPr>
        <p:txBody>
          <a:bodyPr/>
          <a:lstStyle/>
          <a:p>
            <a:r>
              <a:rPr lang="ko-KR" altLang="en-US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무엇을 말해야 하는가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?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ko-KR" altLang="en-US" sz="3600" b="1" u="sng" dirty="0">
                <a:latin typeface="Arial" charset="0"/>
                <a:ea typeface="ＭＳ Ｐゴシック" charset="0"/>
                <a:cs typeface="ＭＳ Ｐゴシック" charset="0"/>
              </a:rPr>
              <a:t>핵심요점을</a:t>
            </a:r>
            <a:r>
              <a:rPr lang="ko-KR" altLang="en-US" sz="3600" b="1" dirty="0">
                <a:latin typeface="Arial" charset="0"/>
                <a:ea typeface="ＭＳ Ｐゴシック" charset="0"/>
                <a:cs typeface="ＭＳ Ｐゴシック" charset="0"/>
              </a:rPr>
              <a:t> 획득하는 청중들의 원칙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669925" y="1700213"/>
            <a:ext cx="75025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ko-KR" altLang="en-US" sz="3600" b="1" i="1" dirty="0"/>
              <a:t>청중들은 </a:t>
            </a:r>
            <a:r>
              <a:rPr lang="en-US" altLang="ko-KR" sz="3600" b="1" i="1" dirty="0"/>
              <a:t>“</a:t>
            </a:r>
            <a:r>
              <a:rPr lang="ko-KR" altLang="en-US" sz="3600" b="1" i="1" dirty="0"/>
              <a:t>예를 드는</a:t>
            </a:r>
            <a:r>
              <a:rPr lang="en-US" altLang="ko-KR" sz="3600" b="1" i="1" dirty="0"/>
              <a:t>”</a:t>
            </a:r>
            <a:r>
              <a:rPr lang="ko-KR" altLang="en-US" sz="3600" b="1" i="1" dirty="0"/>
              <a:t>연설내용을 좋아한다</a:t>
            </a:r>
            <a:r>
              <a:rPr lang="is-IS" altLang="ko-KR" sz="3600" b="1" i="1" dirty="0"/>
              <a:t>…</a:t>
            </a:r>
            <a:endParaRPr lang="en-US" sz="3600" b="1" i="1" dirty="0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838200" y="2971800"/>
            <a:ext cx="8305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27063" indent="-6270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AutoNum type="alphaUcPeriod"/>
            </a:pPr>
            <a:r>
              <a:rPr lang="ko-KR" altLang="en-US" sz="3200" b="1" u="sng" dirty="0"/>
              <a:t>이야기</a:t>
            </a:r>
            <a:r>
              <a:rPr lang="ko-KR" altLang="en-US" sz="3200" b="1" dirty="0"/>
              <a:t> 형식으로 된 내용</a:t>
            </a:r>
            <a:endParaRPr lang="en-US" sz="3200" b="1" dirty="0"/>
          </a:p>
          <a:p>
            <a:pPr>
              <a:buFont typeface="Arial" charset="0"/>
              <a:buAutoNum type="alphaUcPeriod"/>
            </a:pPr>
            <a:r>
              <a:rPr lang="ko-KR" altLang="en-US" sz="3200" b="1" dirty="0"/>
              <a:t>유명한 </a:t>
            </a:r>
            <a:r>
              <a:rPr lang="ko-KR" altLang="en-US" sz="3200" b="1" u="sng" dirty="0"/>
              <a:t>사람들</a:t>
            </a:r>
            <a:r>
              <a:rPr lang="ko-KR" altLang="en-US" sz="3200" b="1" dirty="0"/>
              <a:t>이 들어간 내용</a:t>
            </a:r>
            <a:endParaRPr lang="en-US" sz="3200" b="1" dirty="0"/>
          </a:p>
          <a:p>
            <a:pPr>
              <a:buFont typeface="Arial" charset="0"/>
              <a:buAutoNum type="alphaUcPeriod"/>
            </a:pPr>
            <a:r>
              <a:rPr lang="ko-KR" altLang="en-US" sz="3200" b="1" u="sng" dirty="0"/>
              <a:t>역사</a:t>
            </a:r>
            <a:r>
              <a:rPr lang="ko-KR" altLang="en-US" sz="3200" b="1" dirty="0"/>
              <a:t>를 되살리는 내용</a:t>
            </a:r>
            <a:endParaRPr lang="en-US" sz="3200" b="1" dirty="0"/>
          </a:p>
          <a:p>
            <a:pPr>
              <a:buFont typeface="Arial" charset="0"/>
              <a:buAutoNum type="alphaUcPeriod"/>
            </a:pPr>
            <a:r>
              <a:rPr lang="ko-KR" altLang="en-US" sz="3200" b="1" dirty="0"/>
              <a:t>다양한 </a:t>
            </a:r>
            <a:r>
              <a:rPr lang="ko-KR" altLang="en-US" sz="3200" b="1" u="sng" dirty="0"/>
              <a:t>유사점</a:t>
            </a:r>
            <a:r>
              <a:rPr lang="ko-KR" altLang="en-US" sz="3200" b="1" dirty="0"/>
              <a:t>에</a:t>
            </a:r>
            <a:r>
              <a:rPr lang="ko-KR" altLang="en-US" sz="3200" b="1" u="sng" dirty="0"/>
              <a:t> </a:t>
            </a:r>
            <a:r>
              <a:rPr lang="ko-KR" altLang="en-US" sz="3200" b="1" dirty="0"/>
              <a:t>근거한 내용</a:t>
            </a:r>
            <a:endParaRPr lang="en-US" sz="3200" b="1" dirty="0"/>
          </a:p>
          <a:p>
            <a:pPr>
              <a:buFont typeface="Arial" charset="0"/>
              <a:buAutoNum type="alphaUcPeriod"/>
            </a:pPr>
            <a:r>
              <a:rPr lang="ko-KR" altLang="en-US" sz="3200" b="1" dirty="0"/>
              <a:t>중요한 통계자료들을 </a:t>
            </a:r>
            <a:r>
              <a:rPr lang="ko-KR" altLang="en-US" sz="3200" b="1" u="sng" dirty="0"/>
              <a:t>각색</a:t>
            </a:r>
            <a:r>
              <a:rPr lang="ko-KR" altLang="en-US" sz="3200" b="1" dirty="0"/>
              <a:t>한 내용</a:t>
            </a:r>
            <a:endParaRPr lang="en-US" sz="3200" b="1" dirty="0"/>
          </a:p>
          <a:p>
            <a:pPr>
              <a:buFont typeface="Arial" charset="0"/>
              <a:buAutoNum type="alphaUcPeriod"/>
            </a:pPr>
            <a:r>
              <a:rPr lang="ko-KR" altLang="en-US" sz="3200" b="1" u="sng" dirty="0"/>
              <a:t>시각 보조 자료들</a:t>
            </a:r>
            <a:r>
              <a:rPr lang="ko-KR" altLang="en-US" sz="3200" b="1" dirty="0"/>
              <a:t>을 섞어서 사용함</a:t>
            </a:r>
            <a:endParaRPr lang="en-US" sz="3200" b="1" dirty="0"/>
          </a:p>
        </p:txBody>
      </p:sp>
      <p:sp>
        <p:nvSpPr>
          <p:cNvPr id="89092" name="Text Box 7"/>
          <p:cNvSpPr txBox="1">
            <a:spLocks noChangeArrowheads="1"/>
          </p:cNvSpPr>
          <p:nvPr/>
        </p:nvSpPr>
        <p:spPr bwMode="auto">
          <a:xfrm>
            <a:off x="8442325" y="39688"/>
            <a:ext cx="701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11a</a:t>
            </a:r>
            <a:endParaRPr lang="en-US"/>
          </a:p>
        </p:txBody>
      </p:sp>
      <p:sp>
        <p:nvSpPr>
          <p:cNvPr id="89093" name="Text Box 8"/>
          <p:cNvSpPr txBox="1">
            <a:spLocks noChangeArrowheads="1"/>
          </p:cNvSpPr>
          <p:nvPr/>
        </p:nvSpPr>
        <p:spPr bwMode="auto">
          <a:xfrm>
            <a:off x="881024" y="6457890"/>
            <a:ext cx="8244408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altLang="zh-CN" sz="2000" dirty="0">
                <a:cs typeface="Arial" charset="0"/>
              </a:rPr>
              <a:t>Richard Borden</a:t>
            </a:r>
            <a:r>
              <a:rPr lang="ko-KR" altLang="en-US" sz="2000" dirty="0">
                <a:cs typeface="Arial" charset="0"/>
              </a:rPr>
              <a:t>의 </a:t>
            </a:r>
            <a:r>
              <a:rPr lang="ko-KR" altLang="en-US" sz="2000" i="1" dirty="0">
                <a:cs typeface="Arial" charset="0"/>
              </a:rPr>
              <a:t>아이디어를 어떻게 의사소통할 것인가</a:t>
            </a:r>
            <a:r>
              <a:rPr lang="ko-KR" altLang="en-US" sz="2000" dirty="0">
                <a:cs typeface="Arial" charset="0"/>
              </a:rPr>
              <a:t>에서 적용함</a:t>
            </a:r>
            <a:r>
              <a:rPr lang="en-US" altLang="ko-KR" sz="2000" dirty="0">
                <a:cs typeface="Arial" charset="0"/>
              </a:rPr>
              <a:t>,</a:t>
            </a:r>
            <a:r>
              <a:rPr lang="en-US" sz="2000" dirty="0"/>
              <a:t>10-14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  <p:bldP spid="7174" grpId="0" build="p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ue Horizon">
  <a:themeElements>
    <a:clrScheme name="Blue Horizon 1">
      <a:dk1>
        <a:srgbClr val="000000"/>
      </a:dk1>
      <a:lt1>
        <a:srgbClr val="E8EAE9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2F3F2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Blue Horizon">
      <a:majorFont>
        <a:latin typeface="Times New Roman"/>
        <a:ea typeface="MS Pゴシック"/>
        <a:cs typeface="MS Pゴシック"/>
      </a:majorFont>
      <a:minorFont>
        <a:latin typeface="Times New Roman"/>
        <a:ea typeface="MS Pゴシック"/>
        <a:cs typeface="MS P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ue Horizon 1">
        <a:dk1>
          <a:srgbClr val="000000"/>
        </a:dk1>
        <a:lt1>
          <a:srgbClr val="E8EAE9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2F3F2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Horizon 2">
        <a:dk1>
          <a:srgbClr val="000000"/>
        </a:dk1>
        <a:lt1>
          <a:srgbClr val="E8EAE9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F2F3F2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andybar">
  <a:themeElements>
    <a:clrScheme name="Candybar 3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5B87F2"/>
      </a:accent1>
      <a:accent2>
        <a:srgbClr val="555555"/>
      </a:accent2>
      <a:accent3>
        <a:srgbClr val="FFFFFF"/>
      </a:accent3>
      <a:accent4>
        <a:srgbClr val="000000"/>
      </a:accent4>
      <a:accent5>
        <a:srgbClr val="B5C3F7"/>
      </a:accent5>
      <a:accent6>
        <a:srgbClr val="4C4C4C"/>
      </a:accent6>
      <a:hlink>
        <a:srgbClr val="5DA31E"/>
      </a:hlink>
      <a:folHlink>
        <a:srgbClr val="BAD41A"/>
      </a:folHlink>
    </a:clrScheme>
    <a:fontScheme name="Candybar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Candybar 1">
        <a:dk1>
          <a:srgbClr val="000000"/>
        </a:dk1>
        <a:lt1>
          <a:srgbClr val="FFFFFF"/>
        </a:lt1>
        <a:dk2>
          <a:srgbClr val="003366"/>
        </a:dk2>
        <a:lt2>
          <a:srgbClr val="AAAAAA"/>
        </a:lt2>
        <a:accent1>
          <a:srgbClr val="EEEEEE"/>
        </a:accent1>
        <a:accent2>
          <a:srgbClr val="003366"/>
        </a:accent2>
        <a:accent3>
          <a:srgbClr val="FFFFFF"/>
        </a:accent3>
        <a:accent4>
          <a:srgbClr val="000000"/>
        </a:accent4>
        <a:accent5>
          <a:srgbClr val="F5F5F5"/>
        </a:accent5>
        <a:accent6>
          <a:srgbClr val="002D5C"/>
        </a:accent6>
        <a:hlink>
          <a:srgbClr val="5B87F2"/>
        </a:hlink>
        <a:folHlink>
          <a:srgbClr val="ED181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2">
        <a:dk1>
          <a:srgbClr val="000000"/>
        </a:dk1>
        <a:lt1>
          <a:srgbClr val="FFFFFF"/>
        </a:lt1>
        <a:dk2>
          <a:srgbClr val="FFFFFF"/>
        </a:dk2>
        <a:lt2>
          <a:srgbClr val="888888"/>
        </a:lt2>
        <a:accent1>
          <a:srgbClr val="BAD41A"/>
        </a:accent1>
        <a:accent2>
          <a:srgbClr val="8154D1"/>
        </a:accent2>
        <a:accent3>
          <a:srgbClr val="FFFFFF"/>
        </a:accent3>
        <a:accent4>
          <a:srgbClr val="000000"/>
        </a:accent4>
        <a:accent5>
          <a:srgbClr val="D9E6AB"/>
        </a:accent5>
        <a:accent6>
          <a:srgbClr val="744BBD"/>
        </a:accent6>
        <a:hlink>
          <a:srgbClr val="5DA31E"/>
        </a:hlink>
        <a:folHlink>
          <a:srgbClr val="FFCC1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3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5B87F2"/>
        </a:accent1>
        <a:accent2>
          <a:srgbClr val="555555"/>
        </a:accent2>
        <a:accent3>
          <a:srgbClr val="FFFFFF"/>
        </a:accent3>
        <a:accent4>
          <a:srgbClr val="000000"/>
        </a:accent4>
        <a:accent5>
          <a:srgbClr val="B5C3F7"/>
        </a:accent5>
        <a:accent6>
          <a:srgbClr val="4C4C4C"/>
        </a:accent6>
        <a:hlink>
          <a:srgbClr val="5DA31E"/>
        </a:hlink>
        <a:folHlink>
          <a:srgbClr val="BAD4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4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FFA8A8"/>
        </a:accent1>
        <a:accent2>
          <a:srgbClr val="FFCC18"/>
        </a:accent2>
        <a:accent3>
          <a:srgbClr val="FFFFFF"/>
        </a:accent3>
        <a:accent4>
          <a:srgbClr val="000000"/>
        </a:accent4>
        <a:accent5>
          <a:srgbClr val="FFD1D1"/>
        </a:accent5>
        <a:accent6>
          <a:srgbClr val="E7B915"/>
        </a:accent6>
        <a:hlink>
          <a:srgbClr val="6876E7"/>
        </a:hlink>
        <a:folHlink>
          <a:srgbClr val="ED181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5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E6E658"/>
        </a:accent1>
        <a:accent2>
          <a:srgbClr val="8CBC1C"/>
        </a:accent2>
        <a:accent3>
          <a:srgbClr val="FFFFFF"/>
        </a:accent3>
        <a:accent4>
          <a:srgbClr val="000000"/>
        </a:accent4>
        <a:accent5>
          <a:srgbClr val="F0F0B4"/>
        </a:accent5>
        <a:accent6>
          <a:srgbClr val="7EAA18"/>
        </a:accent6>
        <a:hlink>
          <a:srgbClr val="6876E7"/>
        </a:hlink>
        <a:folHlink>
          <a:srgbClr val="5FBD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6">
        <a:dk1>
          <a:srgbClr val="000000"/>
        </a:dk1>
        <a:lt1>
          <a:srgbClr val="FFFFFF"/>
        </a:lt1>
        <a:dk2>
          <a:srgbClr val="EBE3F8"/>
        </a:dk2>
        <a:lt2>
          <a:srgbClr val="000000"/>
        </a:lt2>
        <a:accent1>
          <a:srgbClr val="5918BB"/>
        </a:accent1>
        <a:accent2>
          <a:srgbClr val="8154D1"/>
        </a:accent2>
        <a:accent3>
          <a:srgbClr val="FFFFFF"/>
        </a:accent3>
        <a:accent4>
          <a:srgbClr val="000000"/>
        </a:accent4>
        <a:accent5>
          <a:srgbClr val="B5ABDA"/>
        </a:accent5>
        <a:accent6>
          <a:srgbClr val="744BBD"/>
        </a:accent6>
        <a:hlink>
          <a:srgbClr val="DC54AD"/>
        </a:hlink>
        <a:folHlink>
          <a:srgbClr val="BAD4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7">
        <a:dk1>
          <a:srgbClr val="000000"/>
        </a:dk1>
        <a:lt1>
          <a:srgbClr val="FFFFFF"/>
        </a:lt1>
        <a:dk2>
          <a:srgbClr val="EBE3F8"/>
        </a:dk2>
        <a:lt2>
          <a:srgbClr val="000000"/>
        </a:lt2>
        <a:accent1>
          <a:srgbClr val="FF7518"/>
        </a:accent1>
        <a:accent2>
          <a:srgbClr val="888888"/>
        </a:accent2>
        <a:accent3>
          <a:srgbClr val="FFFFFF"/>
        </a:accent3>
        <a:accent4>
          <a:srgbClr val="000000"/>
        </a:accent4>
        <a:accent5>
          <a:srgbClr val="FFBDAB"/>
        </a:accent5>
        <a:accent6>
          <a:srgbClr val="7B7B7B"/>
        </a:accent6>
        <a:hlink>
          <a:srgbClr val="8CBC1C"/>
        </a:hlink>
        <a:folHlink>
          <a:srgbClr val="FFCC1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ircuit">
  <a:themeElements>
    <a:clrScheme name="Circuit 1">
      <a:dk1>
        <a:srgbClr val="000000"/>
      </a:dk1>
      <a:lt1>
        <a:srgbClr val="FFFFFF"/>
      </a:lt1>
      <a:dk2>
        <a:srgbClr val="70353B"/>
      </a:dk2>
      <a:lt2>
        <a:srgbClr val="D3BDBD"/>
      </a:lt2>
      <a:accent1>
        <a:srgbClr val="AE4C4C"/>
      </a:accent1>
      <a:accent2>
        <a:srgbClr val="BF6D6D"/>
      </a:accent2>
      <a:accent3>
        <a:srgbClr val="BBAEAF"/>
      </a:accent3>
      <a:accent4>
        <a:srgbClr val="DADADA"/>
      </a:accent4>
      <a:accent5>
        <a:srgbClr val="D3B2B2"/>
      </a:accent5>
      <a:accent6>
        <a:srgbClr val="AD6262"/>
      </a:accent6>
      <a:hlink>
        <a:srgbClr val="CE9090"/>
      </a:hlink>
      <a:folHlink>
        <a:srgbClr val="EDD5D5"/>
      </a:folHlink>
    </a:clrScheme>
    <a:fontScheme name="Circui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Circuit 1">
        <a:dk1>
          <a:srgbClr val="000000"/>
        </a:dk1>
        <a:lt1>
          <a:srgbClr val="FFFFFF"/>
        </a:lt1>
        <a:dk2>
          <a:srgbClr val="70353B"/>
        </a:dk2>
        <a:lt2>
          <a:srgbClr val="D3BDBD"/>
        </a:lt2>
        <a:accent1>
          <a:srgbClr val="AE4C4C"/>
        </a:accent1>
        <a:accent2>
          <a:srgbClr val="BF6D6D"/>
        </a:accent2>
        <a:accent3>
          <a:srgbClr val="BBAEAF"/>
        </a:accent3>
        <a:accent4>
          <a:srgbClr val="DADADA"/>
        </a:accent4>
        <a:accent5>
          <a:srgbClr val="D3B2B2"/>
        </a:accent5>
        <a:accent6>
          <a:srgbClr val="AD6262"/>
        </a:accent6>
        <a:hlink>
          <a:srgbClr val="CE9090"/>
        </a:hlink>
        <a:folHlink>
          <a:srgbClr val="EDD5D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orealis">
  <a:themeElements>
    <a:clrScheme name="Borealis 1">
      <a:dk1>
        <a:srgbClr val="000000"/>
      </a:dk1>
      <a:lt1>
        <a:srgbClr val="D480A4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E6C0C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Borealis">
      <a:majorFont>
        <a:latin typeface="Trebuchet MS"/>
        <a:ea typeface="ヒラギノ角ゴ Pro W3"/>
        <a:cs typeface="ヒラギノ角ゴ Pro W3"/>
      </a:majorFont>
      <a:minorFont>
        <a:latin typeface="Trebuchet M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orealis 1">
        <a:dk1>
          <a:srgbClr val="000000"/>
        </a:dk1>
        <a:lt1>
          <a:srgbClr val="D480A4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E6C0C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ealis 2">
        <a:dk1>
          <a:srgbClr val="000000"/>
        </a:dk1>
        <a:lt1>
          <a:srgbClr val="D480A4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E6C0CF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2004:Templates:Presentations:Designs:Borealis</Template>
  <TotalTime>1479</TotalTime>
  <Words>416</Words>
  <Application>Microsoft Office PowerPoint</Application>
  <PresentationFormat>On-screen Show (4:3)</PresentationFormat>
  <Paragraphs>97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ＭＳ Ｐゴシック</vt:lpstr>
      <vt:lpstr>Arial</vt:lpstr>
      <vt:lpstr>Times</vt:lpstr>
      <vt:lpstr>Times New Roman</vt:lpstr>
      <vt:lpstr>Trebuchet MS</vt:lpstr>
      <vt:lpstr>Wingdings</vt:lpstr>
      <vt:lpstr>1_Default Design</vt:lpstr>
      <vt:lpstr>Blue Horizon</vt:lpstr>
      <vt:lpstr>Candybar</vt:lpstr>
      <vt:lpstr>Circuit</vt:lpstr>
      <vt:lpstr>Borealis</vt:lpstr>
      <vt:lpstr>Default Design</vt:lpstr>
      <vt:lpstr>아이디어를 어떻게 의사소통할 것인가</vt:lpstr>
      <vt:lpstr>많은 연설가들의 연설은 지루합니다…</vt:lpstr>
      <vt:lpstr>어떻게 연설해야  사람들이 귀를  기울일가요?</vt:lpstr>
      <vt:lpstr>네가지 목표: 이런 설교…</vt:lpstr>
      <vt:lpstr>Borden의 기본원리들</vt:lpstr>
      <vt:lpstr>공식적인 강단 연설을 위한 준비</vt:lpstr>
      <vt:lpstr>Borden의 절차들: 한 연설은 다음 질문들을 대답한다…</vt:lpstr>
      <vt:lpstr>무엇을 말해야 하는가?</vt:lpstr>
      <vt:lpstr>핵심요점을 획득하는 청중들의 원칙</vt:lpstr>
      <vt:lpstr>어떻게 표달해야 하는가?</vt:lpstr>
      <vt:lpstr>어법을 해석하는 청중들의 원칙</vt:lpstr>
      <vt:lpstr>Sleepers</vt:lpstr>
      <vt:lpstr>Black</vt:lpstr>
      <vt:lpstr>설교(설교학) 연결을 BibleStudyDownloads.org 에서 찾아볼 수 있습니다.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Four Objectives: A Sermon That is…</dc:title>
  <dc:creator>Rick Griffith</dc:creator>
  <cp:lastModifiedBy>Botros Salah</cp:lastModifiedBy>
  <cp:revision>94</cp:revision>
  <dcterms:created xsi:type="dcterms:W3CDTF">2005-08-07T02:41:35Z</dcterms:created>
  <dcterms:modified xsi:type="dcterms:W3CDTF">2024-10-15T16:38:53Z</dcterms:modified>
</cp:coreProperties>
</file>