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8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  <p:sldMasterId id="2147483653" r:id="rId2"/>
    <p:sldMasterId id="2147483651" r:id="rId3"/>
    <p:sldMasterId id="2147483764" r:id="rId4"/>
    <p:sldMasterId id="2147483779" r:id="rId5"/>
    <p:sldMasterId id="2147483794" r:id="rId6"/>
    <p:sldMasterId id="2147484245" r:id="rId7"/>
    <p:sldMasterId id="2147484388" r:id="rId8"/>
    <p:sldMasterId id="2147484549" r:id="rId9"/>
    <p:sldMasterId id="2147484564" r:id="rId10"/>
  </p:sldMasterIdLst>
  <p:notesMasterIdLst>
    <p:notesMasterId r:id="rId55"/>
  </p:notesMasterIdLst>
  <p:sldIdLst>
    <p:sldId id="256" r:id="rId11"/>
    <p:sldId id="289" r:id="rId12"/>
    <p:sldId id="269" r:id="rId13"/>
    <p:sldId id="267" r:id="rId14"/>
    <p:sldId id="274" r:id="rId15"/>
    <p:sldId id="273" r:id="rId16"/>
    <p:sldId id="271" r:id="rId17"/>
    <p:sldId id="270" r:id="rId18"/>
    <p:sldId id="272" r:id="rId19"/>
    <p:sldId id="266" r:id="rId20"/>
    <p:sldId id="275" r:id="rId21"/>
    <p:sldId id="276" r:id="rId22"/>
    <p:sldId id="292" r:id="rId23"/>
    <p:sldId id="293" r:id="rId24"/>
    <p:sldId id="291" r:id="rId25"/>
    <p:sldId id="258" r:id="rId26"/>
    <p:sldId id="302" r:id="rId27"/>
    <p:sldId id="306" r:id="rId28"/>
    <p:sldId id="263" r:id="rId29"/>
    <p:sldId id="305" r:id="rId30"/>
    <p:sldId id="268" r:id="rId31"/>
    <p:sldId id="281" r:id="rId32"/>
    <p:sldId id="283" r:id="rId33"/>
    <p:sldId id="282" r:id="rId34"/>
    <p:sldId id="277" r:id="rId35"/>
    <p:sldId id="284" r:id="rId36"/>
    <p:sldId id="259" r:id="rId37"/>
    <p:sldId id="285" r:id="rId38"/>
    <p:sldId id="257" r:id="rId39"/>
    <p:sldId id="279" r:id="rId40"/>
    <p:sldId id="294" r:id="rId41"/>
    <p:sldId id="295" r:id="rId42"/>
    <p:sldId id="264" r:id="rId43"/>
    <p:sldId id="290" r:id="rId44"/>
    <p:sldId id="297" r:id="rId45"/>
    <p:sldId id="300" r:id="rId46"/>
    <p:sldId id="299" r:id="rId47"/>
    <p:sldId id="296" r:id="rId48"/>
    <p:sldId id="301" r:id="rId49"/>
    <p:sldId id="298" r:id="rId50"/>
    <p:sldId id="287" r:id="rId51"/>
    <p:sldId id="288" r:id="rId52"/>
    <p:sldId id="303" r:id="rId53"/>
    <p:sldId id="357" r:id="rId54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828E4"/>
    <a:srgbClr val="993717"/>
    <a:srgbClr val="F0EEB3"/>
    <a:srgbClr val="EEEAB0"/>
    <a:srgbClr val="EBE7AB"/>
    <a:srgbClr val="FF653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16"/>
    <p:restoredTop sz="92553" autoAdjust="0"/>
  </p:normalViewPr>
  <p:slideViewPr>
    <p:cSldViewPr>
      <p:cViewPr varScale="1">
        <p:scale>
          <a:sx n="116" d="100"/>
          <a:sy n="116" d="100"/>
        </p:scale>
        <p:origin x="77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2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2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" pitchFamily="2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846B313-4366-FB45-A107-DCCEC3CAE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2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24" charset="0"/>
        <a:ea typeface="ＭＳ Ｐゴシック" pitchFamily="2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8F25FE-9982-2843-807C-D4FC55B8BBE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233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660546E-E252-E444-9933-F38EEADE6BDF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35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481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F3E8F40-6E49-1C4F-8FE8-BCDBC888944B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137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013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CE2429D-6CF2-C24B-8D9F-95355C6BD0BE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92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F00086D-3E98-AD45-8E9D-D5FA927DA44E}" type="slidenum">
              <a:rPr lang="en-US" sz="1200">
                <a:solidFill>
                  <a:srgbClr val="000000"/>
                </a:solidFill>
              </a:rPr>
              <a:pPr/>
              <a:t>13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http://www.jwolfe.clara.net/Humour/MedPicts/BrainMaleFemale.gif</a:t>
            </a:r>
          </a:p>
        </p:txBody>
      </p:sp>
    </p:spTree>
    <p:extLst>
      <p:ext uri="{BB962C8B-B14F-4D97-AF65-F5344CB8AC3E}">
        <p14:creationId xmlns:p14="http://schemas.microsoft.com/office/powerpoint/2010/main" val="13063631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0EB7D51-02DF-734A-B032-BE16A753AACB}" type="slidenum">
              <a:rPr lang="en-US" sz="1200">
                <a:solidFill>
                  <a:srgbClr val="000000"/>
                </a:solidFill>
              </a:rPr>
              <a:pPr/>
              <a:t>14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http://www.jwolfe.clara.net/Humour/MedPicts/BrainMaleFemale.gif</a:t>
            </a:r>
          </a:p>
        </p:txBody>
      </p:sp>
    </p:spTree>
    <p:extLst>
      <p:ext uri="{BB962C8B-B14F-4D97-AF65-F5344CB8AC3E}">
        <p14:creationId xmlns:p14="http://schemas.microsoft.com/office/powerpoint/2010/main" val="193812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55593F7-B8DD-B040-BDED-AD00E1206B66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820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D84CA54-448A-B142-8457-A63BE07D3B79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m-KH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ក្មេងស្រីៗនៅក្នុងផ្ទះជាមួយនឹងម្តាយរបស់ពួកគេ។</a:t>
            </a:r>
            <a:r>
              <a:rPr lang="km-KH" baseline="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 ក្មេងស្រីត្រូវបានរំពឹងថានឹងជួយធ្វើកិច្ចការម្តាយនៅក្នុងផ្ទះ តាំងតែពីក្មេងមក។ មានតែក្មេងប្រុសទេដែលបានទៅសាលារៀន។​</a:t>
            </a:r>
          </a:p>
          <a:p>
            <a:pPr eaLnBrk="1" hangingPunct="1"/>
            <a:r>
              <a:rPr lang="km-KH" baseline="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ស្ត្រីត្រូវធ្វើនំប៉័ងរាល់ថ្ងៃ ហើយការធ្វើនោះដោយផ្ទាល់ដៃ។ </a:t>
            </a:r>
            <a:r>
              <a:rPr lang="en-US" baseline="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 </a:t>
            </a:r>
          </a:p>
          <a:p>
            <a:pPr eaLnBrk="1" hangingPunct="1"/>
            <a:endParaRPr lang="en-US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97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ACE72FD-5E34-6646-90E3-F56D0A7E7448}" type="slidenum">
              <a:rPr lang="en-US" sz="1200">
                <a:solidFill>
                  <a:prstClr val="black"/>
                </a:solidFill>
              </a:rPr>
              <a:pPr/>
              <a:t>18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795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BBB8AD-AF48-C948-882A-C7A707B1628B}" type="slidenum">
              <a:rPr lang="en-US" sz="1200"/>
              <a:pPr/>
              <a:t>19</a:t>
            </a:fld>
            <a:endParaRPr lang="en-US" sz="1200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930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736A636-2F6E-2F48-8612-74941CC512F4}" type="slidenum">
              <a:rPr lang="en-US" sz="1200">
                <a:solidFill>
                  <a:srgbClr val="000000"/>
                </a:solidFill>
              </a:rPr>
              <a:pPr/>
              <a:t>20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m-KH" dirty="0"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ស្រី្តបានទទួលបានទទួលចំណេះដឹងតិចតួច។​​</a:t>
            </a:r>
            <a:r>
              <a:rPr lang="km-KH" baseline="0" dirty="0"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 ថោកទាបនៅចំពោះបុរស។</a:t>
            </a:r>
            <a:endParaRPr lang="en-US" dirty="0">
              <a:latin typeface="Khmer OS Battambang" panose="02000500000000020004" pitchFamily="2" charset="0"/>
              <a:ea typeface="ＭＳ Ｐゴシック" charset="0"/>
              <a:cs typeface="Khmer OS Battambang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1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C3A11A6-1C9E-0342-9E67-8B308111878C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8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45B787E-2BCB-DF4C-8E2E-8020B5C15B08}" type="slidenum">
              <a:rPr lang="en-US" sz="1200"/>
              <a:pPr/>
              <a:t>21</a:t>
            </a:fld>
            <a:endParaRPr lang="en-US" sz="1200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455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62F6BBE-9372-AC49-9751-878D45108D60}" type="slidenum">
              <a:rPr lang="en-US" sz="1200"/>
              <a:pPr/>
              <a:t>22</a:t>
            </a:fld>
            <a:endParaRPr lang="en-US" sz="1200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Prostitutes</a:t>
            </a:r>
            <a:r>
              <a:rPr lang="km-KH" sz="1200" b="0" baseline="0" dirty="0">
                <a:solidFill>
                  <a:schemeClr val="tx1"/>
                </a:solidFill>
                <a:effectLst/>
                <a:latin typeface="Times" charset="0"/>
                <a:ea typeface="ＭＳ Ｐゴシック" charset="0"/>
              </a:rPr>
              <a:t> </a:t>
            </a:r>
            <a:r>
              <a:rPr lang="km-KH" sz="1200" b="0" baseline="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=​ស្រីពេស្យា</a:t>
            </a:r>
            <a:r>
              <a:rPr lang="en-US" sz="1200" b="0" baseline="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--</a:t>
            </a:r>
            <a:r>
              <a:rPr lang="km-KH" sz="1200" b="0" baseline="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ស្រ្តីបម្រើសេវ៉ាកម្មផ្លូវភេទ</a:t>
            </a:r>
            <a:endParaRPr lang="en-US" sz="12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470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7597311-1990-1E4F-AF60-62205C963EC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http://www.wholesomewords.org/missions/giants/biocarey2.html</a:t>
            </a:r>
          </a:p>
        </p:txBody>
      </p:sp>
    </p:spTree>
    <p:extLst>
      <p:ext uri="{BB962C8B-B14F-4D97-AF65-F5344CB8AC3E}">
        <p14:creationId xmlns:p14="http://schemas.microsoft.com/office/powerpoint/2010/main" val="2155416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41C8E87-F6D5-A640-AAEE-B1E03523A18A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1682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6E09C91-DEB1-CF4D-BCC7-3231FB53C30E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97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C57E6AB-5005-E14A-8E24-FE2CE6889018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Rape immunity</a:t>
            </a:r>
            <a:r>
              <a:rPr lang="km-KH" dirty="0">
                <a:latin typeface="Times" charset="0"/>
                <a:ea typeface="ＭＳ Ｐゴシック" charset="0"/>
                <a:cs typeface="ＭＳ Ｐゴシック" charset="0"/>
              </a:rPr>
              <a:t>=</a:t>
            </a:r>
            <a:r>
              <a:rPr lang="km-KH" baseline="0" dirty="0">
                <a:latin typeface="Times" charset="0"/>
                <a:ea typeface="ＭＳ Ｐゴシック" charset="0"/>
                <a:cs typeface="ＭＳ Ｐゴシック" charset="0"/>
              </a:rPr>
              <a:t> អ្នកដែលត្រូវគេចាប់រំលោភ មានអភ័យឯកសិទ្ធ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86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12E8B1-74B7-4A48-891D-0F365694F25D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882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2353CA-8C68-6949-BD75-34B89591237C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m-KH" dirty="0">
                <a:latin typeface="Times" charset="0"/>
                <a:ea typeface="ＭＳ Ｐゴシック" charset="0"/>
                <a:cs typeface="ＭＳ Ｐゴシック" charset="0"/>
              </a:rPr>
              <a:t>ភាពជាអ្នកដឹកនាំនៅគឺកម្រឃើញ​មាន</a:t>
            </a:r>
            <a:r>
              <a:rPr lang="km-KH" baseline="0" dirty="0">
                <a:latin typeface="Times" charset="0"/>
                <a:ea typeface="ＭＳ Ｐゴシック" charset="0"/>
                <a:cs typeface="ＭＳ Ｐゴシック" charset="0"/>
              </a:rPr>
              <a:t> ជាស្ត្រីណាស់។​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622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4D63A8F-2FA3-9343-AF60-0F726250CE69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983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1DCBCD9-A6D7-F34A-B65C-12FC06AC0CE8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14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B125E44-1B31-904C-AD47-F653494069EA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10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41A5FB4-5EA4-634C-BA80-534E06CDDF0A}" type="slidenum">
              <a:rPr lang="en-US" sz="1200">
                <a:solidFill>
                  <a:srgbClr val="000000"/>
                </a:solidFill>
              </a:rPr>
              <a:pPr/>
              <a:t>31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0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25CCF9-022E-5A40-9A83-A1FBC9DB7027}" type="slidenum">
              <a:rPr lang="en-US" sz="1200">
                <a:solidFill>
                  <a:srgbClr val="000000"/>
                </a:solidFill>
              </a:rPr>
              <a:pPr/>
              <a:t>32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km-KH" dirty="0">
                <a:latin typeface="Times" charset="0"/>
                <a:ea typeface="ＭＳ Ｐゴシック" charset="0"/>
                <a:cs typeface="ＭＳ Ｐゴシック" charset="0"/>
              </a:rPr>
              <a:t>បុរសគ្រប់ល័ក្ខណ៍=​ បុរសលាក់គ្រប់រឿង?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87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6BD470B-9864-074F-A366-0D0585ACF55E}" type="slidenum">
              <a:rPr lang="en-US" sz="1200"/>
              <a:pPr/>
              <a:t>33</a:t>
            </a:fld>
            <a:endParaRPr lang="en-US" sz="1200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7538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00B846D-08A2-914B-A9EA-C2AE0BC9D8D1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18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2199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508A528-9A69-6242-AF1D-67283149FCC0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18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6902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C536C7-7B02-BF4A-AF00-ECD38399933F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437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CCBEC84-DCD7-4844-B786-C504352FA7E2}" type="slidenum">
              <a:rPr lang="en-US" sz="1200"/>
              <a:pPr/>
              <a:t>37</a:t>
            </a:fld>
            <a:endParaRPr lang="en-US" sz="1200"/>
          </a:p>
        </p:txBody>
      </p:sp>
      <p:sp>
        <p:nvSpPr>
          <p:cNvPr id="189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Times" charset="0"/>
                <a:ea typeface="ＭＳ Ｐゴシック" charset="0"/>
                <a:cs typeface="ＭＳ Ｐゴシック" charset="0"/>
              </a:rPr>
              <a:t>Gender roles</a:t>
            </a:r>
            <a:r>
              <a:rPr lang="en-US" baseline="0" dirty="0">
                <a:latin typeface="Times" charset="0"/>
                <a:ea typeface="ＭＳ Ｐゴシック" charset="0"/>
                <a:cs typeface="ＭＳ Ｐゴシック" charset="0"/>
              </a:rPr>
              <a:t> in the church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9001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65F955A-5ACA-1B4A-8D58-4FC63A01A707}" type="slidenum">
              <a:rPr lang="en-US" sz="1200"/>
              <a:pPr/>
              <a:t>38</a:t>
            </a:fld>
            <a:endParaRPr lang="en-US" sz="1200"/>
          </a:p>
        </p:txBody>
      </p:sp>
      <p:sp>
        <p:nvSpPr>
          <p:cNvPr id="191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527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BB5A6FD-1B23-EC49-8015-C20FF53D50AF}" type="slidenum">
              <a:rPr lang="en-US" sz="1200"/>
              <a:pPr/>
              <a:t>39</a:t>
            </a:fld>
            <a:endParaRPr lang="en-US" sz="1200"/>
          </a:p>
        </p:txBody>
      </p:sp>
      <p:sp>
        <p:nvSpPr>
          <p:cNvPr id="193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m-KH" dirty="0">
                <a:latin typeface="Times" charset="0"/>
                <a:ea typeface="ＭＳ Ｐゴシック" charset="0"/>
                <a:cs typeface="ＭＳ Ｐゴシック" charset="0"/>
              </a:rPr>
              <a:t>សូមអាន</a:t>
            </a:r>
            <a:r>
              <a:rPr lang="km-KH" altLang="ja-JP" sz="1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កិច្ចការ</a:t>
            </a:r>
            <a:r>
              <a:rPr lang="en-US" altLang="ja-JP" sz="1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altLang="ja-JP" sz="1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១៨</a:t>
            </a:r>
            <a:r>
              <a:rPr lang="en-US" altLang="ja-JP" sz="1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:</a:t>
            </a:r>
            <a:r>
              <a:rPr lang="km-KH" altLang="ja-JP" sz="1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២៤</a:t>
            </a:r>
            <a:r>
              <a:rPr lang="en-US" altLang="ja-JP" sz="1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-</a:t>
            </a:r>
            <a:r>
              <a:rPr lang="km-KH" altLang="ja-JP" sz="1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២៨ </a:t>
            </a:r>
            <a:r>
              <a:rPr lang="km-KH" altLang="ja-JP" sz="1200" b="0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ដើម្បីអោយបានយល់អំពីដំណើររឿង។</a:t>
            </a:r>
            <a:endParaRPr lang="en-US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659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2060C3E8-6001-5047-AB0A-52B91457DA24}" type="slidenum">
              <a:rPr lang="en-US" sz="1200"/>
              <a:pPr/>
              <a:t>40</a:t>
            </a:fld>
            <a:endParaRPr lang="en-US" sz="1200"/>
          </a:p>
        </p:txBody>
      </p:sp>
      <p:sp>
        <p:nvSpPr>
          <p:cNvPr id="195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27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63DA43B-2430-BA43-BD66-8FFEA637AF96}" type="slidenum">
              <a:rPr lang="en-US" sz="1200"/>
              <a:pPr/>
              <a:t>4</a:t>
            </a:fld>
            <a:endParaRPr lang="en-US" sz="1200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987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3FA5CC7-8792-0949-AA56-75A2E0D4EF20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868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C04D98D-5374-764C-B467-3D572916FBF7}" type="slidenum">
              <a:rPr lang="en-US" sz="1200"/>
              <a:pPr/>
              <a:t>42</a:t>
            </a:fld>
            <a:endParaRPr lang="en-US" sz="1200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3040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57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F31990-1BFF-B747-9640-CEC90819E7AD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69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59E594F-B392-3F4C-8D56-D7D7A9FF4071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126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562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8090409-3193-8F46-8CF8-46DCEC4874FD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km-KH" baseline="300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(១)​ </a:t>
            </a:r>
            <a:r>
              <a:rPr lang="km-KH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អ្នករៀបចំដែនដី</a:t>
            </a:r>
            <a:endParaRPr lang="en-US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145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5D450DA-F50F-CF4D-A78F-2FFA83388461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http://www.google.com.sg/imgres?imgurl=www.ironrangeresearchcenter.org/RC5/women_miner_10.jpg&amp;imgrefurl=http://www.ironrangeresearchcenter.org/RC5/ironworld_women.htm&amp;h=1840&amp;w=1255&amp;sz=211&amp;tbnid=g3ok6tiCyysJ:&amp;tbnh=149&amp;tbnw=102&amp;start=77&amp;prev=/images%3Fq%3Dwomen%2Bat%2Bwork%26start%3D60%26imgsz%3Dxxlarge%26svnum%3D10%26hl%3Den%26lr%3D%26ie%3DUTF-8%26sa%3DN</a:t>
            </a:r>
          </a:p>
        </p:txBody>
      </p:sp>
    </p:spTree>
    <p:extLst>
      <p:ext uri="{BB962C8B-B14F-4D97-AF65-F5344CB8AC3E}">
        <p14:creationId xmlns:p14="http://schemas.microsoft.com/office/powerpoint/2010/main" val="72967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CB4BD0-0ED6-9E4A-A052-7B40EE5E0098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b="1">
                <a:solidFill>
                  <a:srgbClr val="0000CC"/>
                </a:solidFill>
                <a:latin typeface="Arial-BoldMT" charset="0"/>
                <a:ea typeface="ＭＳ Ｐゴシック" charset="0"/>
                <a:cs typeface="ＭＳ Ｐゴシック" charset="0"/>
              </a:rPr>
              <a:t>www.work4women.org/multimedia/ photos.cfm</a:t>
            </a:r>
          </a:p>
        </p:txBody>
      </p:sp>
    </p:spTree>
    <p:extLst>
      <p:ext uri="{BB962C8B-B14F-4D97-AF65-F5344CB8AC3E}">
        <p14:creationId xmlns:p14="http://schemas.microsoft.com/office/powerpoint/2010/main" val="1406130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3AB2A-23B6-9541-9E8A-D571D0111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819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C0AAA-5DE6-F842-9788-D3BBA59B6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5087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239F4-4038-2D47-BDCB-A4D2911CA2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91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2503D9-E147-DA48-AEC5-ED33732DD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7014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15D06-21CE-D34A-AA79-D5501D47F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3568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E44C9-B236-F343-8E03-3DEE443E0C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582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B8575-1631-764C-8FC7-3AE763BF985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259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90EA3-C8D8-B442-8612-984527B5B7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7025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95D1A-8587-8840-A2A1-C298BA5D524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7148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C4722-7CBD-CD48-9F46-D1C5924EEF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2918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E6128-8367-434B-9825-DE3ED76D89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3662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00693-91D7-7643-8169-543EF27ACD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063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32623-F10E-824D-9C0B-03E50445F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482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90F3F-B3CF-CF40-8A36-6BAA6CCF474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45880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3887A5-3D15-F546-B621-303B6BB6EA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945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3C73F-8576-A145-A1A8-04E2C385D0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3148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B69E9-CA3E-2946-9A4E-64D850928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107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8CEDF-3E1A-F04F-9953-9B241C59A1B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442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EEFD4-AACC-C64B-AEC5-6A025ADC934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75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7C5E2-8726-B74F-AF7E-57EB00D6D37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2063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5E3CDF-A261-8348-AD03-B97DB63F3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49167"/>
      </p:ext>
    </p:extLst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2C6AD92-D690-B84F-ADE8-46D1601A3D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71972"/>
      </p:ext>
    </p:extLst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0D35CB3-5F8A-2447-8105-CE637DB8E2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58430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9FF255-E2E5-9940-AF97-1F85884987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8187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1841A1-1890-064B-BF45-5889261ABF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06162"/>
      </p:ext>
    </p:extLst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D1D302D-FD3E-2E40-8BDE-C133ED1C3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45184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0EE9439-1C23-CF45-B07C-BAAC4FFB1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02243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28DFB06-6A79-954D-83C4-B8391BE74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13040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8EA1F53-3B6F-9349-9FBC-039FD8F110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10719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854EB72-B76C-6249-B6ED-DFFCEC170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9581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B4C75AD-A7F2-DD43-AB9D-E74B042FB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82468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81EC6F5-6AB0-2941-9FB9-F327130A89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22374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21146-C001-324B-8343-82B86556E3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15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D148D-613E-804B-BCF2-DC93AC3186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04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A701-DDD2-8149-9F9E-301D167748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804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79E90-5F28-1F45-B4D5-6FCBAE6189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73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EAF99-4F52-694B-912F-476F1C8AF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30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5F9F7-F899-F340-807B-B4A68FA862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2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6309E-6C5D-BA41-BA91-6538623863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BD04-FF27-9E48-A084-1F9BAEFF2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577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55E38-F000-9C4B-84DE-432FEA9F3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803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3F854-9CC0-1B49-909A-A0A9EEC916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96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00986-D41E-8E4C-BA25-D3815E8BA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46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CEA8E8-4416-8545-9092-95CCC6DDB3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2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7466A-6DB3-9549-A9BD-F8E468E57D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1677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0815-B437-9041-84F3-55AFB58A2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82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 bwMode="inv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3600"/>
            <a:ext cx="77724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200400"/>
            <a:ext cx="7772400" cy="1219200"/>
          </a:xfrm>
          <a:effectLst>
            <a:outerShdw blurRad="50800" dist="25399" dir="2700000" algn="ctr" rotWithShape="0">
              <a:schemeClr val="bg2">
                <a:alpha val="75000"/>
              </a:schemeClr>
            </a:outerShdw>
          </a:effectLst>
        </p:spPr>
        <p:txBody>
          <a:bodyPr anchor="ctr"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1B03C-2AFC-A542-8E26-603AB31A2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460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57D00-B978-E64C-A991-3EC486FEC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91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BD389-D65D-3D40-A249-34299BCD8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48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38100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36665-6981-7A44-BF8F-7EC3358EE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9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B7A1AB-ED3B-C14B-BB13-5EDC1ED827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52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1E14C-CAF0-914A-B835-2A5F4A1FE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45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474DE-0565-4040-BA43-DF398B9BB7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8352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EB05B3-02AF-084C-8A5A-A2CC4D938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608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702F0-20A1-6D45-A9E6-21C8D2302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355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8DB4D-9717-774E-A258-1B64636EC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349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A7D49-31A1-774F-A8ED-41A6D438A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09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85800"/>
            <a:ext cx="1943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5676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FDD06-7602-2D49-8FAE-FD32D33E6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5926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41EC057-2D52-1B45-94A2-59E01C678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718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A24EDF8C-FB46-044B-912C-49E610C6E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53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66AFC50-6A0E-754A-B926-2FA8ECDF9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744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FAEC9A-0B9A-C046-884F-19359C153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11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6B05AE5-4360-5343-85EE-82FFFD2959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786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2A52AEDB-FD71-C644-A81E-98164C985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9826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E71F282-3C10-FA43-90C4-A958CAC24F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9244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4CE9C75-2CCE-F142-9718-C0F626ADA4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145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8A959F-69D7-484A-89F0-8104DE613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412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B3DB272-0648-C24A-96B6-BAB822ADA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99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84BD8E6-053D-1B4A-B123-8BC1A3686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173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B2AE0C61-BAD9-4147-BBCA-F28AF8E602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423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C11BCE5-959D-624B-A4D2-30FDC8BA3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86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EED8C5AB-BC88-EF42-AE9B-D849FA074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03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CD7986-8901-2743-80AD-F67C2DDF8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74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8881221-254A-CC4E-BCA0-88EBA3F2D3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177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9EF38-DFB5-6948-B833-33423F1795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772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45147-83EB-EE4A-8A4D-8D404D2B1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25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40F524-8A84-4541-8F35-683D069DAC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80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12464-E3B0-F149-AF0A-E924ECD235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53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3E80C-99A3-8F49-85AC-5811DE06D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40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3EF36-2F81-8B49-A92E-EAEA4B5986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5824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A194B-28C0-A643-918D-B7AA7989D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9503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27B2EE-5E48-0B49-8705-073988379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90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CC7D7-3C98-5D4B-8BEA-616FB4EC55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03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6B6A9-5A61-D140-8468-443ED223C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25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7EC7-C1E9-E940-8B25-9EEA75492F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590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D4DC-B148-E542-BCB9-1DA2A3BE6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844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F211B-7CAD-DE49-AF6D-1AC8575B42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8510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12287-0908-1246-9161-1CEFE3149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26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952261-27C3-B34F-AD5F-A82B5E9AEB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6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F3890F-6D27-0146-A0E9-514869951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34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722605C-4FCC-DA40-8BB1-478C6AF73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62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6B3F9501-FC7E-2643-BB5D-014AAC4316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845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674921C-20CC-2D4A-B6DB-E0569B80E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279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81058A7C-BBF1-FA43-9ECE-349FDC3F1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1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A6082-C137-2648-B276-8FE31A227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656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7DB78748-11CD-AF47-AA24-8586317CF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157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47DBE4F7-753B-294F-9A24-0E98DED9FC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4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A0D4EE4-4839-5540-8AD3-13741E153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0971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3FD255B2-F387-F744-A98D-2571867E9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8397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150BF92F-D889-2E43-9513-4495F9DA6E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7290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D1A840B0-71BF-7249-9D2E-01DE1316C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175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05FD580C-6D10-504E-B818-3CC0B9380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0828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C59F3FEA-D970-1548-A4A6-B224174B56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811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>
              <a:defRPr/>
            </a:pPr>
            <a:fld id="{947144E6-6CEB-F748-AC0E-8AE9CE2E4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95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A575EC4-FB7A-8349-A85C-C23153018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7309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557D1-3C14-B047-BC2F-5C26AD03B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7167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5357B2A-3E2D-7448-A1D7-37869A77C1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03089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4F4EE10-849F-054C-B334-A7E5F5C96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325665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A71A16-533E-6C4B-8069-F2860BEE0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5318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6EC7101-C966-2D41-985F-A950C19FE1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79720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184E890-9220-0748-9D8E-F1470FD80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7192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7E65861-A42C-D645-98EE-B3A86EE8C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45996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C2127F8-C1A8-9440-ADEB-5EA81F1770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395004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4611D9E-A9F3-3641-AB15-9BC4CDD16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43279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E4893FF-F0A7-8948-8AE8-18100713B7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04664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" name="Group 5"/>
              <p:cNvGrpSpPr>
                <a:grpSpLocks/>
              </p:cNvGrpSpPr>
              <p:nvPr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60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1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2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3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4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5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6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67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8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1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2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3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4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5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6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8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9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2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3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28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2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3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4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5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6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7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8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9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40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48" name="Group 54"/>
              <p:cNvGrpSpPr>
                <a:grpSpLocks/>
              </p:cNvGrpSpPr>
              <p:nvPr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54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5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6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7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8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59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49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50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1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3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416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6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4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8" name="Rectangle 6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CEA2A-42C8-1448-BB88-CDACEAE31F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26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7EB68-3B8F-3B4E-B4DC-B15E7A0A6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119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C0ED13-CC34-6645-8958-FC06D7F24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177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9CC69-EAA5-9A40-BDEC-E150C1645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164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AE014-50AF-9A4F-9199-9CCA12E0D3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030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55600-2685-DF4F-A433-092B926CA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7471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CFBE7-8666-2E49-A3EB-370F49AB3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0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E4348-8698-DE41-AC7C-174ABE3D80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455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DAD7F-493D-254B-B99E-0646456C4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166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7AE1-8E34-CA4C-A1E6-D4332C3C4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680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0020F-2A07-934A-8E0E-988C928D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5463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2F1A-001F-7C40-B3E2-9EC3D40FB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78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24" charset="0"/>
                  <a:ea typeface="+mn-ea"/>
                  <a:cs typeface="+mn-cs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Times" pitchFamily="24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A065B675-92B9-7B48-83FA-EB40FF368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6" r:id="rId1"/>
    <p:sldLayoutId id="2147484446" r:id="rId2"/>
    <p:sldLayoutId id="2147484447" r:id="rId3"/>
    <p:sldLayoutId id="2147484448" r:id="rId4"/>
    <p:sldLayoutId id="2147484449" r:id="rId5"/>
    <p:sldLayoutId id="2147484450" r:id="rId6"/>
    <p:sldLayoutId id="2147484451" r:id="rId7"/>
    <p:sldLayoutId id="2147484452" r:id="rId8"/>
    <p:sldLayoutId id="2147484453" r:id="rId9"/>
    <p:sldLayoutId id="2147484454" r:id="rId10"/>
    <p:sldLayoutId id="2147484455" r:id="rId11"/>
    <p:sldLayoutId id="2147484456" r:id="rId12"/>
    <p:sldLayoutId id="2147484457" r:id="rId13"/>
    <p:sldLayoutId id="21474844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6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9866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866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9867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309A43EB-5DCF-D544-A3F9-7590B1BDF5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314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65" r:id="rId1"/>
    <p:sldLayoutId id="2147484566" r:id="rId2"/>
    <p:sldLayoutId id="2147484567" r:id="rId3"/>
    <p:sldLayoutId id="2147484568" r:id="rId4"/>
    <p:sldLayoutId id="2147484569" r:id="rId5"/>
    <p:sldLayoutId id="2147484570" r:id="rId6"/>
    <p:sldLayoutId id="2147484571" r:id="rId7"/>
    <p:sldLayoutId id="2147484572" r:id="rId8"/>
    <p:sldLayoutId id="2147484573" r:id="rId9"/>
    <p:sldLayoutId id="2147484574" r:id="rId10"/>
    <p:sldLayoutId id="2147484575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 Black" charset="0"/>
              </a:defRPr>
            </a:lvl1pPr>
          </a:lstStyle>
          <a:p>
            <a:pPr>
              <a:defRPr/>
            </a:pPr>
            <a:fld id="{55942478-05CD-C743-8709-DD8648DCD4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85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7724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5720" dist="25399" dir="27000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283DE379-B67A-3248-8E45-5A245795A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7" r:id="rId1"/>
    <p:sldLayoutId id="2147484470" r:id="rId2"/>
    <p:sldLayoutId id="2147484471" r:id="rId3"/>
    <p:sldLayoutId id="2147484472" r:id="rId4"/>
    <p:sldLayoutId id="2147484473" r:id="rId5"/>
    <p:sldLayoutId id="2147484474" r:id="rId6"/>
    <p:sldLayoutId id="2147484475" r:id="rId7"/>
    <p:sldLayoutId id="2147484476" r:id="rId8"/>
    <p:sldLayoutId id="2147484477" r:id="rId9"/>
    <p:sldLayoutId id="2147484478" r:id="rId10"/>
    <p:sldLayoutId id="214748447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6pPr>
      <a:lvl7pPr marL="9144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7pPr>
      <a:lvl8pPr marL="13716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8pPr>
      <a:lvl9pPr marL="182880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24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3200" b="1" i="1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800" b="1" i="1">
          <a:solidFill>
            <a:schemeClr val="tx1"/>
          </a:solidFill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400" b="1" i="1">
          <a:solidFill>
            <a:schemeClr val="tx1"/>
          </a:solidFill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n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charset="0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5pPr>
      <a:lvl6pPr marL="25146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6pPr>
      <a:lvl7pPr marL="29718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7pPr>
      <a:lvl8pPr marL="3429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8pPr>
      <a:lvl9pPr marL="3886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SzPct val="80000"/>
        <a:buFont typeface="Wingdings" pitchFamily="24" charset="2"/>
        <a:buChar char="l"/>
        <a:defRPr sz="2000" b="1" i="1">
          <a:solidFill>
            <a:schemeClr val="tx1"/>
          </a:solidFill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40968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0969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40970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986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987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0991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41003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4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5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6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7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8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09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41011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41012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fld id="{648F6FF6-20BA-BE4B-A6AE-72ADEDBABE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08" r:id="rId1"/>
    <p:sldLayoutId id="2147484509" r:id="rId2"/>
    <p:sldLayoutId id="2147484510" r:id="rId3"/>
    <p:sldLayoutId id="2147484511" r:id="rId4"/>
    <p:sldLayoutId id="2147484512" r:id="rId5"/>
    <p:sldLayoutId id="2147484513" r:id="rId6"/>
    <p:sldLayoutId id="2147484514" r:id="rId7"/>
    <p:sldLayoutId id="2147484515" r:id="rId8"/>
    <p:sldLayoutId id="2147484516" r:id="rId9"/>
    <p:sldLayoutId id="2147484517" r:id="rId10"/>
    <p:sldLayoutId id="2147484518" r:id="rId11"/>
    <p:sldLayoutId id="2147484519" r:id="rId12"/>
    <p:sldLayoutId id="2147484520" r:id="rId13"/>
    <p:sldLayoutId id="214748452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56328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6329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56330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346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47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351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56363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4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5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6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7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8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369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6371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  <p:grpSp>
            <p:nvGrpSpPr>
              <p:cNvPr id="56372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defRPr>
            </a:lvl1pPr>
          </a:lstStyle>
          <a:p>
            <a:pPr>
              <a:defRPr/>
            </a:pPr>
            <a:fld id="{17D2E4AF-73CA-C24C-8FE0-22EABAEF99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2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  <p:sldLayoutId id="2147484491" r:id="rId13"/>
    <p:sldLayoutId id="214748449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82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71688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48 w 5740"/>
                <a:gd name="T1" fmla="*/ 12 h 4316"/>
                <a:gd name="T2" fmla="*/ 0 w 5740"/>
                <a:gd name="T3" fmla="*/ 12 h 4316"/>
                <a:gd name="T4" fmla="*/ 0 w 5740"/>
                <a:gd name="T5" fmla="*/ 0 h 4316"/>
                <a:gd name="T6" fmla="*/ 5848 w 5740"/>
                <a:gd name="T7" fmla="*/ 0 h 4316"/>
                <a:gd name="T8" fmla="*/ 5848 w 5740"/>
                <a:gd name="T9" fmla="*/ 12 h 4316"/>
                <a:gd name="T10" fmla="*/ 5848 w 5740"/>
                <a:gd name="T11" fmla="*/ 12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689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71690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>
                  <a:gd name="T0" fmla="*/ 0 w 179"/>
                  <a:gd name="T1" fmla="*/ 132 h 132"/>
                  <a:gd name="T2" fmla="*/ 29 w 179"/>
                  <a:gd name="T3" fmla="*/ 132 h 132"/>
                  <a:gd name="T4" fmla="*/ 77 w 179"/>
                  <a:gd name="T5" fmla="*/ 108 h 132"/>
                  <a:gd name="T6" fmla="*/ 119 w 179"/>
                  <a:gd name="T7" fmla="*/ 78 h 132"/>
                  <a:gd name="T8" fmla="*/ 155 w 179"/>
                  <a:gd name="T9" fmla="*/ 48 h 132"/>
                  <a:gd name="T10" fmla="*/ 179 w 179"/>
                  <a:gd name="T11" fmla="*/ 12 h 132"/>
                  <a:gd name="T12" fmla="*/ 173 w 179"/>
                  <a:gd name="T13" fmla="*/ 6 h 132"/>
                  <a:gd name="T14" fmla="*/ 167 w 179"/>
                  <a:gd name="T15" fmla="*/ 0 h 132"/>
                  <a:gd name="T16" fmla="*/ 137 w 179"/>
                  <a:gd name="T17" fmla="*/ 42 h 132"/>
                  <a:gd name="T18" fmla="*/ 101 w 179"/>
                  <a:gd name="T19" fmla="*/ 78 h 132"/>
                  <a:gd name="T20" fmla="*/ 53 w 179"/>
                  <a:gd name="T21" fmla="*/ 108 h 132"/>
                  <a:gd name="T22" fmla="*/ 0 w 179"/>
                  <a:gd name="T23" fmla="*/ 132 h 132"/>
                  <a:gd name="T24" fmla="*/ 0 w 179"/>
                  <a:gd name="T25" fmla="*/ 13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1706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7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1711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sp>
            <p:nvSpPr>
              <p:cNvPr id="71723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5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5 w 382"/>
                  <a:gd name="T19" fmla="*/ 96 h 96"/>
                  <a:gd name="T20" fmla="*/ 269 w 382"/>
                  <a:gd name="T21" fmla="*/ 90 h 96"/>
                  <a:gd name="T22" fmla="*/ 317 w 382"/>
                  <a:gd name="T23" fmla="*/ 84 h 96"/>
                  <a:gd name="T24" fmla="*/ 358 w 382"/>
                  <a:gd name="T25" fmla="*/ 66 h 96"/>
                  <a:gd name="T26" fmla="*/ 388 w 382"/>
                  <a:gd name="T27" fmla="*/ 42 h 96"/>
                  <a:gd name="T28" fmla="*/ 382 w 382"/>
                  <a:gd name="T29" fmla="*/ 42 h 96"/>
                  <a:gd name="T30" fmla="*/ 352 w 382"/>
                  <a:gd name="T31" fmla="*/ 66 h 96"/>
                  <a:gd name="T32" fmla="*/ 311 w 382"/>
                  <a:gd name="T33" fmla="*/ 78 h 96"/>
                  <a:gd name="T34" fmla="*/ 269 w 382"/>
                  <a:gd name="T35" fmla="*/ 90 h 96"/>
                  <a:gd name="T36" fmla="*/ 215 w 382"/>
                  <a:gd name="T37" fmla="*/ 96 h 96"/>
                  <a:gd name="T38" fmla="*/ 215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4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5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6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7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8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5 w 185"/>
                  <a:gd name="T5" fmla="*/ 36 h 210"/>
                  <a:gd name="T6" fmla="*/ 161 w 185"/>
                  <a:gd name="T7" fmla="*/ 72 h 210"/>
                  <a:gd name="T8" fmla="*/ 167 w 185"/>
                  <a:gd name="T9" fmla="*/ 90 h 210"/>
                  <a:gd name="T10" fmla="*/ 173 w 185"/>
                  <a:gd name="T11" fmla="*/ 114 h 210"/>
                  <a:gd name="T12" fmla="*/ 167 w 185"/>
                  <a:gd name="T13" fmla="*/ 138 h 210"/>
                  <a:gd name="T14" fmla="*/ 155 w 185"/>
                  <a:gd name="T15" fmla="*/ 162 h 210"/>
                  <a:gd name="T16" fmla="*/ 125 w 185"/>
                  <a:gd name="T17" fmla="*/ 180 h 210"/>
                  <a:gd name="T18" fmla="*/ 90 w 185"/>
                  <a:gd name="T19" fmla="*/ 198 h 210"/>
                  <a:gd name="T20" fmla="*/ 102 w 185"/>
                  <a:gd name="T21" fmla="*/ 210 h 210"/>
                  <a:gd name="T22" fmla="*/ 137 w 185"/>
                  <a:gd name="T23" fmla="*/ 192 h 210"/>
                  <a:gd name="T24" fmla="*/ 167 w 185"/>
                  <a:gd name="T25" fmla="*/ 168 h 210"/>
                  <a:gd name="T26" fmla="*/ 185 w 185"/>
                  <a:gd name="T27" fmla="*/ 144 h 210"/>
                  <a:gd name="T28" fmla="*/ 191 w 185"/>
                  <a:gd name="T29" fmla="*/ 114 h 210"/>
                  <a:gd name="T30" fmla="*/ 185 w 185"/>
                  <a:gd name="T31" fmla="*/ 90 h 210"/>
                  <a:gd name="T32" fmla="*/ 179 w 185"/>
                  <a:gd name="T33" fmla="*/ 66 h 210"/>
                  <a:gd name="T34" fmla="*/ 161 w 185"/>
                  <a:gd name="T35" fmla="*/ 48 h 210"/>
                  <a:gd name="T36" fmla="*/ 137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9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cs typeface="+mn-cs"/>
                </a:endParaRPr>
              </a:p>
            </p:txBody>
          </p:sp>
          <p:grpSp>
            <p:nvGrpSpPr>
              <p:cNvPr id="71731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  <p:grpSp>
            <p:nvGrpSpPr>
              <p:cNvPr id="71732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3134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5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6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  <p:sp>
              <p:nvSpPr>
                <p:cNvPr id="3137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cs typeface="+mn-cs"/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defRPr>
            </a:lvl1pPr>
          </a:lstStyle>
          <a:p>
            <a:pPr>
              <a:defRPr/>
            </a:pPr>
            <a:fld id="{146602BA-47E3-4549-8931-D7696F940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23" r:id="rId1"/>
    <p:sldLayoutId id="2147484524" r:id="rId2"/>
    <p:sldLayoutId id="2147484525" r:id="rId3"/>
    <p:sldLayoutId id="2147484526" r:id="rId4"/>
    <p:sldLayoutId id="2147484527" r:id="rId5"/>
    <p:sldLayoutId id="2147484528" r:id="rId6"/>
    <p:sldLayoutId id="2147484529" r:id="rId7"/>
    <p:sldLayoutId id="2147484530" r:id="rId8"/>
    <p:sldLayoutId id="2147484531" r:id="rId9"/>
    <p:sldLayoutId id="2147484532" r:id="rId10"/>
    <p:sldLayoutId id="2147484533" r:id="rId11"/>
    <p:sldLayoutId id="2147484534" r:id="rId12"/>
    <p:sldLayoutId id="2147484535" r:id="rId13"/>
    <p:sldLayoutId id="214748453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8705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705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8705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19C408CC-5F09-314E-B75E-915D5BAE5F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37" r:id="rId1"/>
    <p:sldLayoutId id="2147484538" r:id="rId2"/>
    <p:sldLayoutId id="2147484539" r:id="rId3"/>
    <p:sldLayoutId id="2147484540" r:id="rId4"/>
    <p:sldLayoutId id="2147484541" r:id="rId5"/>
    <p:sldLayoutId id="2147484542" r:id="rId6"/>
    <p:sldLayoutId id="2147484543" r:id="rId7"/>
    <p:sldLayoutId id="2147484544" r:id="rId8"/>
    <p:sldLayoutId id="2147484545" r:id="rId9"/>
    <p:sldLayoutId id="2147484546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99336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830 w 5740"/>
                <a:gd name="T1" fmla="*/ 33 h 4316"/>
                <a:gd name="T2" fmla="*/ 0 w 5740"/>
                <a:gd name="T3" fmla="*/ 33 h 4316"/>
                <a:gd name="T4" fmla="*/ 0 w 5740"/>
                <a:gd name="T5" fmla="*/ 0 h 4316"/>
                <a:gd name="T6" fmla="*/ 5830 w 5740"/>
                <a:gd name="T7" fmla="*/ 0 h 4316"/>
                <a:gd name="T8" fmla="*/ 5830 w 5740"/>
                <a:gd name="T9" fmla="*/ 33 h 4316"/>
                <a:gd name="T10" fmla="*/ 5830 w 5740"/>
                <a:gd name="T11" fmla="*/ 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9337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99338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9354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55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9359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99371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4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4 w 382"/>
                  <a:gd name="T19" fmla="*/ 96 h 96"/>
                  <a:gd name="T20" fmla="*/ 268 w 382"/>
                  <a:gd name="T21" fmla="*/ 90 h 96"/>
                  <a:gd name="T22" fmla="*/ 316 w 382"/>
                  <a:gd name="T23" fmla="*/ 84 h 96"/>
                  <a:gd name="T24" fmla="*/ 357 w 382"/>
                  <a:gd name="T25" fmla="*/ 66 h 96"/>
                  <a:gd name="T26" fmla="*/ 387 w 382"/>
                  <a:gd name="T27" fmla="*/ 42 h 96"/>
                  <a:gd name="T28" fmla="*/ 381 w 382"/>
                  <a:gd name="T29" fmla="*/ 42 h 96"/>
                  <a:gd name="T30" fmla="*/ 351 w 382"/>
                  <a:gd name="T31" fmla="*/ 66 h 96"/>
                  <a:gd name="T32" fmla="*/ 310 w 382"/>
                  <a:gd name="T33" fmla="*/ 78 h 96"/>
                  <a:gd name="T34" fmla="*/ 268 w 382"/>
                  <a:gd name="T35" fmla="*/ 90 h 96"/>
                  <a:gd name="T36" fmla="*/ 214 w 382"/>
                  <a:gd name="T37" fmla="*/ 96 h 96"/>
                  <a:gd name="T38" fmla="*/ 214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2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3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4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5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6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4 w 185"/>
                  <a:gd name="T5" fmla="*/ 36 h 210"/>
                  <a:gd name="T6" fmla="*/ 160 w 185"/>
                  <a:gd name="T7" fmla="*/ 72 h 210"/>
                  <a:gd name="T8" fmla="*/ 166 w 185"/>
                  <a:gd name="T9" fmla="*/ 90 h 210"/>
                  <a:gd name="T10" fmla="*/ 172 w 185"/>
                  <a:gd name="T11" fmla="*/ 114 h 210"/>
                  <a:gd name="T12" fmla="*/ 166 w 185"/>
                  <a:gd name="T13" fmla="*/ 138 h 210"/>
                  <a:gd name="T14" fmla="*/ 154 w 185"/>
                  <a:gd name="T15" fmla="*/ 162 h 210"/>
                  <a:gd name="T16" fmla="*/ 124 w 185"/>
                  <a:gd name="T17" fmla="*/ 180 h 210"/>
                  <a:gd name="T18" fmla="*/ 90 w 185"/>
                  <a:gd name="T19" fmla="*/ 198 h 210"/>
                  <a:gd name="T20" fmla="*/ 101 w 185"/>
                  <a:gd name="T21" fmla="*/ 210 h 210"/>
                  <a:gd name="T22" fmla="*/ 136 w 185"/>
                  <a:gd name="T23" fmla="*/ 192 h 210"/>
                  <a:gd name="T24" fmla="*/ 166 w 185"/>
                  <a:gd name="T25" fmla="*/ 168 h 210"/>
                  <a:gd name="T26" fmla="*/ 184 w 185"/>
                  <a:gd name="T27" fmla="*/ 144 h 210"/>
                  <a:gd name="T28" fmla="*/ 190 w 185"/>
                  <a:gd name="T29" fmla="*/ 114 h 210"/>
                  <a:gd name="T30" fmla="*/ 184 w 185"/>
                  <a:gd name="T31" fmla="*/ 90 h 210"/>
                  <a:gd name="T32" fmla="*/ 178 w 185"/>
                  <a:gd name="T33" fmla="*/ 66 h 210"/>
                  <a:gd name="T34" fmla="*/ 160 w 185"/>
                  <a:gd name="T35" fmla="*/ 48 h 210"/>
                  <a:gd name="T36" fmla="*/ 136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9377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99379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99380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99381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382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383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99384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4B915A98-B7D4-8848-B851-90C7AFA6F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48" r:id="rId1"/>
    <p:sldLayoutId id="2147484493" r:id="rId2"/>
    <p:sldLayoutId id="2147484494" r:id="rId3"/>
    <p:sldLayoutId id="2147484495" r:id="rId4"/>
    <p:sldLayoutId id="2147484496" r:id="rId5"/>
    <p:sldLayoutId id="2147484497" r:id="rId6"/>
    <p:sldLayoutId id="2147484498" r:id="rId7"/>
    <p:sldLayoutId id="2147484499" r:id="rId8"/>
    <p:sldLayoutId id="2147484500" r:id="rId9"/>
    <p:sldLayoutId id="2147484501" r:id="rId10"/>
    <p:sldLayoutId id="2147484502" r:id="rId11"/>
    <p:sldLayoutId id="2147484503" r:id="rId12"/>
    <p:sldLayoutId id="2147484504" r:id="rId13"/>
    <p:sldLayoutId id="214748450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032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94 w 5740"/>
                <a:gd name="T1" fmla="*/ 233 h 4316"/>
                <a:gd name="T2" fmla="*/ 0 w 5740"/>
                <a:gd name="T3" fmla="*/ 233 h 4316"/>
                <a:gd name="T4" fmla="*/ 0 w 5740"/>
                <a:gd name="T5" fmla="*/ 0 h 4316"/>
                <a:gd name="T6" fmla="*/ 5794 w 5740"/>
                <a:gd name="T7" fmla="*/ 0 h 4316"/>
                <a:gd name="T8" fmla="*/ 5794 w 5740"/>
                <a:gd name="T9" fmla="*/ 233 h 4316"/>
                <a:gd name="T10" fmla="*/ 5794 w 5740"/>
                <a:gd name="T11" fmla="*/ 233 h 43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1776" y="3024"/>
              <a:ext cx="3929" cy="1290"/>
              <a:chOff x="1776" y="3024"/>
              <a:chExt cx="3929" cy="1290"/>
            </a:xfrm>
          </p:grpSpPr>
          <p:grpSp>
            <p:nvGrpSpPr>
              <p:cNvPr id="1034" name="Group 5"/>
              <p:cNvGrpSpPr>
                <a:grpSpLocks/>
              </p:cNvGrpSpPr>
              <p:nvPr userDrawn="1"/>
            </p:nvGrpSpPr>
            <p:grpSpPr bwMode="auto">
              <a:xfrm>
                <a:off x="2268" y="3934"/>
                <a:ext cx="638" cy="377"/>
                <a:chOff x="2268" y="3934"/>
                <a:chExt cx="638" cy="377"/>
              </a:xfrm>
            </p:grpSpPr>
            <p:sp>
              <p:nvSpPr>
                <p:cNvPr id="3078" name="Oval 6"/>
                <p:cNvSpPr>
                  <a:spLocks noChangeArrowheads="1"/>
                </p:cNvSpPr>
                <p:nvPr/>
              </p:nvSpPr>
              <p:spPr bwMode="hidden">
                <a:xfrm>
                  <a:off x="2268" y="3934"/>
                  <a:ext cx="638" cy="3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79" name="Oval 7"/>
                <p:cNvSpPr>
                  <a:spLocks noChangeArrowheads="1"/>
                </p:cNvSpPr>
                <p:nvPr/>
              </p:nvSpPr>
              <p:spPr bwMode="hidden">
                <a:xfrm>
                  <a:off x="2314" y="3958"/>
                  <a:ext cx="543" cy="3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87843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0" name="Oval 8"/>
                <p:cNvSpPr>
                  <a:spLocks noChangeArrowheads="1"/>
                </p:cNvSpPr>
                <p:nvPr/>
              </p:nvSpPr>
              <p:spPr bwMode="hidden">
                <a:xfrm>
                  <a:off x="2341" y="3979"/>
                  <a:ext cx="501" cy="29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0980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1" name="Oval 9"/>
                <p:cNvSpPr>
                  <a:spLocks noChangeArrowheads="1"/>
                </p:cNvSpPr>
                <p:nvPr/>
              </p:nvSpPr>
              <p:spPr bwMode="hidden">
                <a:xfrm>
                  <a:off x="2368" y="3997"/>
                  <a:ext cx="444" cy="25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hidden">
                <a:xfrm>
                  <a:off x="2385" y="4005"/>
                  <a:ext cx="413" cy="24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3" name="Oval 11"/>
                <p:cNvSpPr>
                  <a:spLocks noChangeArrowheads="1"/>
                </p:cNvSpPr>
                <p:nvPr/>
              </p:nvSpPr>
              <p:spPr bwMode="hidden">
                <a:xfrm>
                  <a:off x="2437" y="4026"/>
                  <a:ext cx="306" cy="19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8784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4" name="Oval 12"/>
                <p:cNvSpPr>
                  <a:spLocks noChangeArrowheads="1"/>
                </p:cNvSpPr>
                <p:nvPr/>
              </p:nvSpPr>
              <p:spPr bwMode="hidden">
                <a:xfrm>
                  <a:off x="2476" y="4056"/>
                  <a:ext cx="227" cy="13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27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085" name="Oval 13"/>
                <p:cNvSpPr>
                  <a:spLocks noChangeArrowheads="1"/>
                </p:cNvSpPr>
                <p:nvPr/>
              </p:nvSpPr>
              <p:spPr bwMode="hidden">
                <a:xfrm>
                  <a:off x="2542" y="4097"/>
                  <a:ext cx="90" cy="6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0980"/>
                        <a:invGamma/>
                      </a:schemeClr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sp>
            <p:nvSpPr>
              <p:cNvPr id="3086" name="Oval 14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7" name="Oval 15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8" name="Oval 16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89" name="Oval 17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0" name="Oval 18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1" name="Freeform 19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2" name="Freeform 20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84706"/>
                      <a:invGamma/>
                    </a:schemeClr>
                  </a:gs>
                  <a:gs pos="100000">
                    <a:schemeClr val="accent1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3" name="Freeform 21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4" name="Freeform 22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5" name="Freeform 23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6" name="Freeform 24"/>
              <p:cNvSpPr>
                <a:spLocks/>
              </p:cNvSpPr>
              <p:nvPr/>
            </p:nvSpPr>
            <p:spPr bwMode="hidden">
              <a:xfrm>
                <a:off x="4175" y="4050"/>
                <a:ext cx="180" cy="132"/>
              </a:xfrm>
              <a:custGeom>
                <a:avLst/>
                <a:gdLst/>
                <a:ahLst/>
                <a:cxnLst>
                  <a:cxn ang="0">
                    <a:pos x="0" y="132"/>
                  </a:cxn>
                  <a:cxn ang="0">
                    <a:pos x="29" y="132"/>
                  </a:cxn>
                  <a:cxn ang="0">
                    <a:pos x="77" y="108"/>
                  </a:cxn>
                  <a:cxn ang="0">
                    <a:pos x="119" y="78"/>
                  </a:cxn>
                  <a:cxn ang="0">
                    <a:pos x="155" y="48"/>
                  </a:cxn>
                  <a:cxn ang="0">
                    <a:pos x="179" y="12"/>
                  </a:cxn>
                  <a:cxn ang="0">
                    <a:pos x="173" y="6"/>
                  </a:cxn>
                  <a:cxn ang="0">
                    <a:pos x="167" y="0"/>
                  </a:cxn>
                  <a:cxn ang="0">
                    <a:pos x="137" y="42"/>
                  </a:cxn>
                  <a:cxn ang="0">
                    <a:pos x="101" y="78"/>
                  </a:cxn>
                  <a:cxn ang="0">
                    <a:pos x="53" y="108"/>
                  </a:cxn>
                  <a:cxn ang="0">
                    <a:pos x="0" y="132"/>
                  </a:cxn>
                  <a:cxn ang="0">
                    <a:pos x="0" y="132"/>
                  </a:cxn>
                </a:cxnLst>
                <a:rect l="0" t="0" r="r" b="b"/>
                <a:pathLst>
                  <a:path w="179" h="132">
                    <a:moveTo>
                      <a:pt x="0" y="132"/>
                    </a:moveTo>
                    <a:lnTo>
                      <a:pt x="29" y="132"/>
                    </a:lnTo>
                    <a:lnTo>
                      <a:pt x="77" y="108"/>
                    </a:lnTo>
                    <a:lnTo>
                      <a:pt x="119" y="78"/>
                    </a:lnTo>
                    <a:lnTo>
                      <a:pt x="155" y="48"/>
                    </a:lnTo>
                    <a:lnTo>
                      <a:pt x="179" y="12"/>
                    </a:lnTo>
                    <a:lnTo>
                      <a:pt x="173" y="6"/>
                    </a:lnTo>
                    <a:lnTo>
                      <a:pt x="167" y="0"/>
                    </a:lnTo>
                    <a:lnTo>
                      <a:pt x="137" y="42"/>
                    </a:lnTo>
                    <a:lnTo>
                      <a:pt x="101" y="78"/>
                    </a:lnTo>
                    <a:lnTo>
                      <a:pt x="53" y="108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7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shade val="9098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8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099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0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50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51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3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4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5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55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07" name="Freeform 35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8" name="Freeform 36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09" name="Freeform 37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0" name="Freeform 38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1" name="Freeform 39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2" name="Freeform 40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3" name="Freeform 41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4" name="Freeform 42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9686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5" name="Freeform 43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6" name="Freeform 44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3117" name="Freeform 45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>
                      <a:gamma/>
                      <a:tint val="96863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sp>
            <p:nvSpPr>
              <p:cNvPr id="1067" name="Freeform 46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12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12 w 382"/>
                  <a:gd name="T19" fmla="*/ 96 h 96"/>
                  <a:gd name="T20" fmla="*/ 266 w 382"/>
                  <a:gd name="T21" fmla="*/ 90 h 96"/>
                  <a:gd name="T22" fmla="*/ 314 w 382"/>
                  <a:gd name="T23" fmla="*/ 84 h 96"/>
                  <a:gd name="T24" fmla="*/ 355 w 382"/>
                  <a:gd name="T25" fmla="*/ 66 h 96"/>
                  <a:gd name="T26" fmla="*/ 385 w 382"/>
                  <a:gd name="T27" fmla="*/ 42 h 96"/>
                  <a:gd name="T28" fmla="*/ 379 w 382"/>
                  <a:gd name="T29" fmla="*/ 42 h 96"/>
                  <a:gd name="T30" fmla="*/ 349 w 382"/>
                  <a:gd name="T31" fmla="*/ 66 h 96"/>
                  <a:gd name="T32" fmla="*/ 308 w 382"/>
                  <a:gd name="T33" fmla="*/ 78 h 96"/>
                  <a:gd name="T34" fmla="*/ 266 w 382"/>
                  <a:gd name="T35" fmla="*/ 90 h 96"/>
                  <a:gd name="T36" fmla="*/ 212 w 382"/>
                  <a:gd name="T37" fmla="*/ 96 h 96"/>
                  <a:gd name="T38" fmla="*/ 212 w 382"/>
                  <a:gd name="T39" fmla="*/ 96 h 9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8" name="Freeform 47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69" name="Freeform 48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0" name="Freeform 49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1" name="Freeform 50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2" name="Freeform 51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22 w 185"/>
                  <a:gd name="T5" fmla="*/ 36 h 210"/>
                  <a:gd name="T6" fmla="*/ 158 w 185"/>
                  <a:gd name="T7" fmla="*/ 72 h 210"/>
                  <a:gd name="T8" fmla="*/ 164 w 185"/>
                  <a:gd name="T9" fmla="*/ 90 h 210"/>
                  <a:gd name="T10" fmla="*/ 170 w 185"/>
                  <a:gd name="T11" fmla="*/ 114 h 210"/>
                  <a:gd name="T12" fmla="*/ 164 w 185"/>
                  <a:gd name="T13" fmla="*/ 138 h 210"/>
                  <a:gd name="T14" fmla="*/ 152 w 185"/>
                  <a:gd name="T15" fmla="*/ 162 h 210"/>
                  <a:gd name="T16" fmla="*/ 122 w 185"/>
                  <a:gd name="T17" fmla="*/ 180 h 210"/>
                  <a:gd name="T18" fmla="*/ 90 w 185"/>
                  <a:gd name="T19" fmla="*/ 198 h 210"/>
                  <a:gd name="T20" fmla="*/ 99 w 185"/>
                  <a:gd name="T21" fmla="*/ 210 h 210"/>
                  <a:gd name="T22" fmla="*/ 134 w 185"/>
                  <a:gd name="T23" fmla="*/ 192 h 210"/>
                  <a:gd name="T24" fmla="*/ 164 w 185"/>
                  <a:gd name="T25" fmla="*/ 168 h 210"/>
                  <a:gd name="T26" fmla="*/ 182 w 185"/>
                  <a:gd name="T27" fmla="*/ 144 h 210"/>
                  <a:gd name="T28" fmla="*/ 188 w 185"/>
                  <a:gd name="T29" fmla="*/ 114 h 210"/>
                  <a:gd name="T30" fmla="*/ 182 w 185"/>
                  <a:gd name="T31" fmla="*/ 90 h 210"/>
                  <a:gd name="T32" fmla="*/ 176 w 185"/>
                  <a:gd name="T33" fmla="*/ 66 h 210"/>
                  <a:gd name="T34" fmla="*/ 158 w 185"/>
                  <a:gd name="T35" fmla="*/ 48 h 210"/>
                  <a:gd name="T36" fmla="*/ 134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73" name="Freeform 52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25" name="Oval 53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1">
                      <a:gamma/>
                      <a:shade val="94118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Times" pitchFamily="24" charset="0"/>
                </a:endParaRPr>
              </a:p>
            </p:txBody>
          </p:sp>
          <p:grpSp>
            <p:nvGrpSpPr>
              <p:cNvPr id="1075" name="Group 54"/>
              <p:cNvGrpSpPr>
                <a:grpSpLocks/>
              </p:cNvGrpSpPr>
              <p:nvPr userDrawn="1"/>
            </p:nvGrpSpPr>
            <p:grpSpPr bwMode="auto">
              <a:xfrm>
                <a:off x="4546" y="3608"/>
                <a:ext cx="518" cy="319"/>
                <a:chOff x="4546" y="3608"/>
                <a:chExt cx="518" cy="319"/>
              </a:xfrm>
            </p:grpSpPr>
            <p:sp>
              <p:nvSpPr>
                <p:cNvPr id="3127" name="Oval 55"/>
                <p:cNvSpPr>
                  <a:spLocks noChangeArrowheads="1"/>
                </p:cNvSpPr>
                <p:nvPr/>
              </p:nvSpPr>
              <p:spPr bwMode="hidden">
                <a:xfrm>
                  <a:off x="4546" y="3608"/>
                  <a:ext cx="518" cy="31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8" name="Oval 56"/>
                <p:cNvSpPr>
                  <a:spLocks noChangeArrowheads="1"/>
                </p:cNvSpPr>
                <p:nvPr/>
              </p:nvSpPr>
              <p:spPr bwMode="hidden">
                <a:xfrm>
                  <a:off x="4578" y="3630"/>
                  <a:ext cx="446" cy="27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tint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29" name="Oval 57"/>
                <p:cNvSpPr>
                  <a:spLocks noChangeArrowheads="1"/>
                </p:cNvSpPr>
                <p:nvPr/>
              </p:nvSpPr>
              <p:spPr bwMode="hidden">
                <a:xfrm>
                  <a:off x="4610" y="3650"/>
                  <a:ext cx="386" cy="233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0" name="Oval 58"/>
                <p:cNvSpPr>
                  <a:spLocks noChangeArrowheads="1"/>
                </p:cNvSpPr>
                <p:nvPr/>
              </p:nvSpPr>
              <p:spPr bwMode="hidden">
                <a:xfrm>
                  <a:off x="4654" y="3678"/>
                  <a:ext cx="298" cy="17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4118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1" name="Oval 59"/>
                <p:cNvSpPr>
                  <a:spLocks noChangeArrowheads="1"/>
                </p:cNvSpPr>
                <p:nvPr/>
              </p:nvSpPr>
              <p:spPr bwMode="hidden">
                <a:xfrm>
                  <a:off x="4690" y="3698"/>
                  <a:ext cx="222" cy="139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94118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  <p:sp>
              <p:nvSpPr>
                <p:cNvPr id="3132" name="Oval 60"/>
                <p:cNvSpPr>
                  <a:spLocks noChangeArrowheads="1"/>
                </p:cNvSpPr>
                <p:nvPr/>
              </p:nvSpPr>
              <p:spPr bwMode="hidden">
                <a:xfrm>
                  <a:off x="4738" y="3728"/>
                  <a:ext cx="126" cy="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96863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solidFill>
                      <a:srgbClr val="FFFFFF"/>
                    </a:solidFill>
                    <a:latin typeface="Times" pitchFamily="24" charset="0"/>
                  </a:endParaRPr>
                </a:p>
              </p:txBody>
            </p:sp>
          </p:grpSp>
          <p:grpSp>
            <p:nvGrpSpPr>
              <p:cNvPr id="1076" name="Group 61"/>
              <p:cNvGrpSpPr>
                <a:grpSpLocks/>
              </p:cNvGrpSpPr>
              <p:nvPr userDrawn="1"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077" name="Oval 62"/>
                <p:cNvSpPr>
                  <a:spLocks noChangeArrowheads="1"/>
                </p:cNvSpPr>
                <p:nvPr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8" name="Oval 63"/>
                <p:cNvSpPr>
                  <a:spLocks noChangeArrowheads="1"/>
                </p:cNvSpPr>
                <p:nvPr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79" name="Oval 64"/>
                <p:cNvSpPr>
                  <a:spLocks noChangeArrowheads="1"/>
                </p:cNvSpPr>
                <p:nvPr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1080" name="Oval 65"/>
                <p:cNvSpPr>
                  <a:spLocks noChangeArrowheads="1"/>
                </p:cNvSpPr>
                <p:nvPr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FFFF"/>
                    </a:solidFill>
                  </a:endParaRPr>
                </a:p>
              </p:txBody>
            </p:sp>
          </p:grpSp>
        </p:grpSp>
      </p:grpSp>
      <p:sp>
        <p:nvSpPr>
          <p:cNvPr id="3138" name="Rectangle 66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39" name="Rectangle 67"/>
          <p:cNvSpPr>
            <a:spLocks noGrp="1" noChangeArrowheads="1"/>
          </p:cNvSpPr>
          <p:nvPr>
            <p:ph type="dt" sz="half" idx="2"/>
          </p:nvPr>
        </p:nvSpPr>
        <p:spPr bwMode="black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40" name="Rectangle 68"/>
          <p:cNvSpPr>
            <a:spLocks noGrp="1" noChangeArrowheads="1"/>
          </p:cNvSpPr>
          <p:nvPr>
            <p:ph type="ftr" sz="quarter" idx="3"/>
          </p:nvPr>
        </p:nvSpPr>
        <p:spPr bwMode="black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41" name="Rectangle 69"/>
          <p:cNvSpPr>
            <a:spLocks noGrp="1" noChangeArrowheads="1"/>
          </p:cNvSpPr>
          <p:nvPr>
            <p:ph type="sldNum" sz="quarter" idx="4"/>
          </p:nvPr>
        </p:nvSpPr>
        <p:spPr bwMode="black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5F884208-0C7E-7F48-AFE5-4C6BBEF6621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142" name="Rectangle 70"/>
          <p:cNvSpPr>
            <a:spLocks noGrp="1" noChangeArrowheads="1"/>
          </p:cNvSpPr>
          <p:nvPr>
            <p:ph type="body" idx="1"/>
          </p:nvPr>
        </p:nvSpPr>
        <p:spPr bwMode="black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75798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  <p:sldLayoutId id="2147484561" r:id="rId12"/>
    <p:sldLayoutId id="2147484562" r:id="rId13"/>
    <p:sldLayoutId id="21474845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2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0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2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6"/>
          <p:cNvSpPr>
            <a:spLocks noChangeArrowheads="1"/>
          </p:cNvSpPr>
          <p:nvPr/>
        </p:nvSpPr>
        <p:spPr bwMode="auto">
          <a:xfrm>
            <a:off x="-76200" y="0"/>
            <a:ext cx="9372600" cy="6858000"/>
          </a:xfrm>
          <a:prstGeom prst="rect">
            <a:avLst/>
          </a:prstGeom>
          <a:solidFill>
            <a:srgbClr val="00273B">
              <a:alpha val="1098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15714" name="Picture 5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078"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58888" y="765175"/>
            <a:ext cx="6781800" cy="2117725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6600" dirty="0"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តើស្រី្ត​ត្រូវធ្វើអ្វី</a:t>
            </a:r>
            <a:r>
              <a:rPr lang="en-US" sz="6600" dirty="0"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?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2882900"/>
            <a:ext cx="6781800" cy="2994372"/>
          </a:xfrm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km-KH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តួនាទីរបស់ស្ត្រី នៅក្នុង សង្គមព្រះដទៃ (មិនជឿលើព្រះគ្រីស្ទ) នៅក្នុងសង្គមដែលគោរពប្រតិបតិ្តព្រះ គ្រាសម័យបុរាណ និង សម័យទំនើប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b="1" dirty="0">
              <a:effectLst/>
              <a:latin typeface="Khmer OS Siemreap" panose="02000500000000020004" pitchFamily="2" charset="0"/>
              <a:ea typeface="+mn-ea"/>
              <a:cs typeface="Khmer OS Siemreap" panose="02000500000000020004" pitchFamily="2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km-KH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បណ្ឌិត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 Rick Griffith •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5"/>
          <p:cNvSpPr>
            <a:spLocks noChangeArrowheads="1"/>
          </p:cNvSpPr>
          <p:nvPr/>
        </p:nvSpPr>
        <p:spPr bwMode="auto">
          <a:xfrm>
            <a:off x="0" y="0"/>
            <a:ext cx="9144000" cy="1524000"/>
          </a:xfrm>
          <a:prstGeom prst="rect">
            <a:avLst/>
          </a:prstGeom>
          <a:gradFill rotWithShape="0">
            <a:gsLst>
              <a:gs pos="0">
                <a:srgbClr val="993717"/>
              </a:gs>
              <a:gs pos="100000">
                <a:srgbClr val="47190B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"/>
            <a:ext cx="8229600" cy="1355725"/>
          </a:xfrm>
        </p:spPr>
        <p:txBody>
          <a:bodyPr/>
          <a:lstStyle/>
          <a:p>
            <a:pPr eaLnBrk="1" hangingPunct="1">
              <a:defRPr/>
            </a:pPr>
            <a:r>
              <a:rPr lang="km-KH" sz="40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ស្រ្តីមានឥទ្ធិពលកាន់តែច្រើនឡើង </a:t>
            </a:r>
            <a:br>
              <a:rPr lang="km-KH" sz="40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</a:br>
            <a:r>
              <a:rPr lang="km-KH" sz="40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នៅក្នុងសង្គម</a:t>
            </a:r>
            <a:endParaRPr lang="en-US" sz="4000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4" charset="2"/>
              <a:buChar char="Ø"/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0975"/>
            <a:ext cx="91440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Text Box 6"/>
          <p:cNvSpPr txBox="1">
            <a:spLocks noChangeArrowheads="1"/>
          </p:cNvSpPr>
          <p:nvPr/>
        </p:nvSpPr>
        <p:spPr bwMode="auto">
          <a:xfrm>
            <a:off x="0" y="5732463"/>
            <a:ext cx="9142413" cy="830997"/>
          </a:xfrm>
          <a:prstGeom prst="rect">
            <a:avLst/>
          </a:prstGeom>
          <a:solidFill>
            <a:srgbClr val="DFDFD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4800" b="1" i="1" dirty="0">
                <a:solidFill>
                  <a:srgbClr val="00273B"/>
                </a:solidFill>
                <a:latin typeface="Khmer OS Siemreap" panose="02000500000000020004" pitchFamily="2" charset="0"/>
                <a:ea typeface="SimSun" charset="0"/>
                <a:cs typeface="Khmer OS Siemreap" panose="02000500000000020004" pitchFamily="2" charset="0"/>
              </a:rPr>
              <a:t>ការវិវត្តន៍ នូវសិទ្ធអំណាច</a:t>
            </a:r>
            <a:endParaRPr lang="zh-CN" altLang="en-US" sz="4800" b="1" i="1" dirty="0">
              <a:solidFill>
                <a:srgbClr val="00273B"/>
              </a:solidFill>
              <a:latin typeface="Khmer OS Siemreap" panose="02000500000000020004" pitchFamily="2" charset="0"/>
              <a:ea typeface="SimSun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NOW Website</a:t>
            </a:r>
          </a:p>
        </p:txBody>
      </p:sp>
      <p:pic>
        <p:nvPicPr>
          <p:cNvPr id="13619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267200" y="5029200"/>
            <a:ext cx="2895600" cy="2209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0" y="3276600"/>
            <a:ext cx="2286000" cy="18288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Oval 7"/>
          <p:cNvSpPr>
            <a:spLocks noChangeArrowheads="1"/>
          </p:cNvSpPr>
          <p:nvPr/>
        </p:nvSpPr>
        <p:spPr bwMode="auto">
          <a:xfrm>
            <a:off x="228600" y="1905000"/>
            <a:ext cx="1828800" cy="1295400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black">
          <a:xfrm>
            <a:off x="1763688" y="11683"/>
            <a:ext cx="5184576" cy="60900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km-KH" sz="3200" kern="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អង្គការជាតិ​សម្រាប់ស្រ្តី </a:t>
            </a:r>
            <a:endParaRPr lang="en-US" sz="3200" kern="0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black">
          <a:xfrm>
            <a:off x="2123728" y="2642071"/>
            <a:ext cx="4680520" cy="57090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km-KH" sz="2800" kern="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ចលនាសម្រាប់ជីវិតរបស់ស្ត្រី</a:t>
            </a:r>
            <a:endParaRPr lang="en-US" sz="2800" kern="0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animBg="1"/>
      <p:bldP spid="31750" grpId="0" animBg="1"/>
      <p:bldP spid="317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1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rgbClr val="13136A"/>
              </a:gs>
              <a:gs pos="100000">
                <a:srgbClr val="2828E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latin typeface="Arial" charset="0"/>
              <a:cs typeface="Arial" charset="0"/>
            </a:endParaRP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3200" dirty="0"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បុរសនៅ អ៊ីស្រាអែល និង​ប្រជាជាតិនានា</a:t>
            </a:r>
            <a:endParaRPr lang="en-US" sz="3200" dirty="0">
              <a:latin typeface="Khmer OS Battambang" panose="02000500000000020004" pitchFamily="2" charset="0"/>
              <a:ea typeface="ＭＳ Ｐゴシック" charset="0"/>
              <a:cs typeface="Khmer OS Battambang" panose="02000500000000020004" pitchFamily="2" charset="0"/>
            </a:endParaRPr>
          </a:p>
        </p:txBody>
      </p:sp>
      <p:sp>
        <p:nvSpPr>
          <p:cNvPr id="32777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391290"/>
            <a:ext cx="4495800" cy="5257800"/>
          </a:xfrm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buFont typeface="Wingdings" pitchFamily="24" charset="2"/>
              <a:buChar char="Ø"/>
              <a:defRPr/>
            </a:pPr>
            <a:r>
              <a:rPr lang="km-KH" sz="2800" b="1" dirty="0">
                <a:effectLst/>
                <a:latin typeface="Khmer OS Battambang" panose="02000500000000020004" pitchFamily="2" charset="0"/>
                <a:ea typeface="+mn-ea"/>
                <a:cs typeface="Khmer OS Battambang" panose="02000500000000020004" pitchFamily="2" charset="0"/>
              </a:rPr>
              <a:t>តើ</a:t>
            </a:r>
            <a:r>
              <a:rPr lang="km-KH" sz="2800" b="1" i="1" u="sng" dirty="0">
                <a:effectLst/>
                <a:latin typeface="Khmer OS Battambang" panose="02000500000000020004" pitchFamily="2" charset="0"/>
                <a:ea typeface="+mn-ea"/>
                <a:cs typeface="Khmer OS Battambang" panose="02000500000000020004" pitchFamily="2" charset="0"/>
              </a:rPr>
              <a:t>ភាពខុសគ្នា</a:t>
            </a:r>
            <a:r>
              <a:rPr lang="km-KH" sz="2800" b="1" dirty="0">
                <a:effectLst/>
                <a:latin typeface="Khmer OS Battambang" panose="02000500000000020004" pitchFamily="2" charset="0"/>
                <a:ea typeface="+mn-ea"/>
                <a:cs typeface="Khmer OS Battambang" panose="02000500000000020004" pitchFamily="2" charset="0"/>
              </a:rPr>
              <a:t>សំខាន់អ្វីខ្លះ ដែលអ្នកនឹងគិតថាមាន រវាង​បុរស​ មិនជឿព្រះ និង បុរសជនជាតិអ៊ីស្រាអែល?</a:t>
            </a:r>
          </a:p>
          <a:p>
            <a:pPr eaLnBrk="1" hangingPunct="1">
              <a:buFont typeface="Wingdings" pitchFamily="24" charset="2"/>
              <a:buChar char="Ø"/>
              <a:defRPr/>
            </a:pPr>
            <a:endParaRPr lang="km-KH" sz="2800" b="1" dirty="0">
              <a:effectLst/>
              <a:latin typeface="Khmer OS Battambang" panose="02000500000000020004" pitchFamily="2" charset="0"/>
              <a:ea typeface="+mn-ea"/>
              <a:cs typeface="Khmer OS Battambang" panose="02000500000000020004" pitchFamily="2" charset="0"/>
            </a:endParaRPr>
          </a:p>
          <a:p>
            <a:pPr eaLnBrk="1" hangingPunct="1">
              <a:buFont typeface="Wingdings" pitchFamily="24" charset="2"/>
              <a:buChar char="Ø"/>
              <a:defRPr/>
            </a:pPr>
            <a:r>
              <a:rPr lang="km-KH" sz="2800" b="1" dirty="0">
                <a:effectLst/>
                <a:latin typeface="Khmer OS Battambang" panose="02000500000000020004" pitchFamily="2" charset="0"/>
                <a:ea typeface="+mn-ea"/>
                <a:cs typeface="Khmer OS Battambang" panose="02000500000000020004" pitchFamily="2" charset="0"/>
              </a:rPr>
              <a:t>តើអ្នកមានទស្សនៈអ្វីចំពោះបុរស ដែលនឹងរកឃើញថា</a:t>
            </a:r>
            <a:r>
              <a:rPr lang="km-KH" sz="2800" b="1" i="1" u="sng" dirty="0">
                <a:effectLst/>
                <a:latin typeface="Khmer OS Battambang" panose="02000500000000020004" pitchFamily="2" charset="0"/>
                <a:ea typeface="+mn-ea"/>
                <a:cs typeface="Khmer OS Battambang" panose="02000500000000020004" pitchFamily="2" charset="0"/>
              </a:rPr>
              <a:t>ដូចគ្នា</a:t>
            </a:r>
            <a:r>
              <a:rPr lang="km-KH" sz="2800" b="1" dirty="0">
                <a:effectLst/>
                <a:latin typeface="Khmer OS Battambang" panose="02000500000000020004" pitchFamily="2" charset="0"/>
                <a:ea typeface="+mn-ea"/>
                <a:cs typeface="Khmer OS Battambang" panose="02000500000000020004" pitchFamily="2" charset="0"/>
              </a:rPr>
              <a:t>​ ទាំងបុរសសាសន៍អ៊ីស្រាអែល​និង​ អ្នកអស់ជឿលើព្រះ​?</a:t>
            </a:r>
          </a:p>
        </p:txBody>
      </p:sp>
      <p:pic>
        <p:nvPicPr>
          <p:cNvPr id="138244" name="Picture 1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68550"/>
            <a:ext cx="4495800" cy="2716213"/>
          </a:xfrm>
        </p:spPr>
      </p:pic>
      <p:sp>
        <p:nvSpPr>
          <p:cNvPr id="138245" name="Text Box 17"/>
          <p:cNvSpPr txBox="1">
            <a:spLocks noChangeArrowheads="1"/>
          </p:cNvSpPr>
          <p:nvPr/>
        </p:nvSpPr>
        <p:spPr bwMode="auto">
          <a:xfrm>
            <a:off x="8440738" y="104775"/>
            <a:ext cx="612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b="1">
                <a:latin typeface="Arial" charset="0"/>
                <a:cs typeface="Arial" charset="0"/>
              </a:rPr>
              <a:t>153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800">
                <a:latin typeface="Arial"/>
                <a:cs typeface="Arial"/>
              </a:rPr>
              <a:t>The Male Brain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800">
              <a:latin typeface="Arial"/>
              <a:cs typeface="Arial"/>
            </a:endParaRP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2" r="656"/>
          <a:stretch/>
        </p:blipFill>
        <p:spPr bwMode="auto">
          <a:xfrm>
            <a:off x="1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6" name="Line 6"/>
          <p:cNvSpPr>
            <a:spLocks noChangeShapeType="1"/>
          </p:cNvSpPr>
          <p:nvPr/>
        </p:nvSpPr>
        <p:spPr bwMode="auto">
          <a:xfrm flipV="1">
            <a:off x="5257800" y="228600"/>
            <a:ext cx="3810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 flipV="1">
            <a:off x="5715000" y="457200"/>
            <a:ext cx="7620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0294" name="Oval 1"/>
          <p:cNvSpPr>
            <a:spLocks noChangeArrowheads="1"/>
          </p:cNvSpPr>
          <p:nvPr/>
        </p:nvSpPr>
        <p:spPr bwMode="auto">
          <a:xfrm>
            <a:off x="2555875" y="1196975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 flipV="1">
            <a:off x="4191000" y="4800600"/>
            <a:ext cx="685800" cy="533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1676400" y="4038600"/>
            <a:ext cx="1066800" cy="457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 flipV="1">
            <a:off x="2438400" y="3886200"/>
            <a:ext cx="1371600" cy="1143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 flipV="1">
            <a:off x="990600" y="2971800"/>
            <a:ext cx="609600" cy="1524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7543800" y="3276600"/>
            <a:ext cx="533400" cy="762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0300" name="Text Box 13"/>
          <p:cNvSpPr txBox="1">
            <a:spLocks noChangeArrowheads="1"/>
          </p:cNvSpPr>
          <p:nvPr/>
        </p:nvSpPr>
        <p:spPr bwMode="auto">
          <a:xfrm>
            <a:off x="0" y="6021388"/>
            <a:ext cx="9144000" cy="64611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3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ខួរក្បាលរបស់បុរស</a:t>
            </a:r>
            <a:endParaRPr lang="zh-CN" altLang="en-US" sz="3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01" name="Text Box 23"/>
          <p:cNvSpPr txBox="1">
            <a:spLocks noChangeArrowheads="1"/>
          </p:cNvSpPr>
          <p:nvPr/>
        </p:nvSpPr>
        <p:spPr bwMode="auto">
          <a:xfrm>
            <a:off x="3563938" y="5322888"/>
            <a:ext cx="1152525" cy="36933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ស្រាបៀរ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02" name="Text Box 25"/>
          <p:cNvSpPr txBox="1">
            <a:spLocks noChangeArrowheads="1"/>
          </p:cNvSpPr>
          <p:nvPr/>
        </p:nvSpPr>
        <p:spPr bwMode="auto">
          <a:xfrm>
            <a:off x="1475581" y="4946948"/>
            <a:ext cx="2160587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ជៀសវាងសំណួរផ្ទាល់ខ្លួនទាំងអស់ នៅផ្នែកចំណាយទាំងអស់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03" name="Text Box 26"/>
          <p:cNvSpPr txBox="1">
            <a:spLocks noChangeArrowheads="1"/>
          </p:cNvSpPr>
          <p:nvPr/>
        </p:nvSpPr>
        <p:spPr bwMode="auto">
          <a:xfrm>
            <a:off x="71438" y="4149725"/>
            <a:ext cx="1763712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ផ្នែកវិសាលភាពយកចិត្តទុកដាក់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04" name="Text Box 27"/>
          <p:cNvSpPr txBox="1">
            <a:spLocks noChangeArrowheads="1"/>
          </p:cNvSpPr>
          <p:nvPr/>
        </p:nvSpPr>
        <p:spPr bwMode="auto">
          <a:xfrm>
            <a:off x="0" y="2916238"/>
            <a:ext cx="1258888" cy="92333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ស្តាប់ដោយបញ្ជាក់​(ភាពលំអិត)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05" name="Text Box 28"/>
          <p:cNvSpPr txBox="1">
            <a:spLocks noChangeArrowheads="1"/>
          </p:cNvSpPr>
          <p:nvPr/>
        </p:nvSpPr>
        <p:spPr bwMode="auto">
          <a:xfrm>
            <a:off x="7884368" y="3213100"/>
            <a:ext cx="1223963" cy="64633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ជំនាញខាងគិត​(លេខ)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06" name="Text Box 29"/>
          <p:cNvSpPr txBox="1">
            <a:spLocks noChangeArrowheads="1"/>
          </p:cNvSpPr>
          <p:nvPr/>
        </p:nvSpPr>
        <p:spPr bwMode="auto">
          <a:xfrm>
            <a:off x="6227763" y="-27384"/>
            <a:ext cx="13684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Toilet aiming cell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07" name="Text Box 30"/>
          <p:cNvSpPr txBox="1">
            <a:spLocks noChangeArrowheads="1"/>
          </p:cNvSpPr>
          <p:nvPr/>
        </p:nvSpPr>
        <p:spPr bwMode="auto">
          <a:xfrm>
            <a:off x="4876800" y="-27384"/>
            <a:ext cx="1279525" cy="370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ដោះស្រាយ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08" name="Oval 34"/>
          <p:cNvSpPr>
            <a:spLocks noChangeArrowheads="1"/>
          </p:cNvSpPr>
          <p:nvPr/>
        </p:nvSpPr>
        <p:spPr bwMode="auto">
          <a:xfrm>
            <a:off x="3635375" y="836613"/>
            <a:ext cx="144145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09" name="Oval 36"/>
          <p:cNvSpPr>
            <a:spLocks noChangeArrowheads="1"/>
          </p:cNvSpPr>
          <p:nvPr/>
        </p:nvSpPr>
        <p:spPr bwMode="auto">
          <a:xfrm>
            <a:off x="5364163" y="1341438"/>
            <a:ext cx="1223962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0" name="Oval 37"/>
          <p:cNvSpPr>
            <a:spLocks noChangeArrowheads="1"/>
          </p:cNvSpPr>
          <p:nvPr/>
        </p:nvSpPr>
        <p:spPr bwMode="auto">
          <a:xfrm>
            <a:off x="2051050" y="2060575"/>
            <a:ext cx="1225550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1" name="Oval 38"/>
          <p:cNvSpPr>
            <a:spLocks noChangeArrowheads="1"/>
          </p:cNvSpPr>
          <p:nvPr/>
        </p:nvSpPr>
        <p:spPr bwMode="auto">
          <a:xfrm>
            <a:off x="3924300" y="2276475"/>
            <a:ext cx="1223963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2" name="Oval 39"/>
          <p:cNvSpPr>
            <a:spLocks noChangeArrowheads="1"/>
          </p:cNvSpPr>
          <p:nvPr/>
        </p:nvSpPr>
        <p:spPr bwMode="auto">
          <a:xfrm>
            <a:off x="2411413" y="3213100"/>
            <a:ext cx="865187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64" name="Text Box 24"/>
          <p:cNvSpPr txBox="1">
            <a:spLocks noChangeArrowheads="1"/>
          </p:cNvSpPr>
          <p:nvPr/>
        </p:nvSpPr>
        <p:spPr bwMode="auto">
          <a:xfrm>
            <a:off x="1979613" y="3306763"/>
            <a:ext cx="1584325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ស្រាបៀរ 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763713" y="2108200"/>
            <a:ext cx="158432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32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រួមមេត្រី</a:t>
            </a:r>
            <a:endParaRPr lang="zh-CN" altLang="en-US" sz="32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3851275" y="2420938"/>
            <a:ext cx="17287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32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រួមមេត្រី</a:t>
            </a:r>
            <a:endParaRPr lang="zh-CN" altLang="en-US" sz="32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16" name="Oval 40"/>
          <p:cNvSpPr>
            <a:spLocks noChangeArrowheads="1"/>
          </p:cNvSpPr>
          <p:nvPr/>
        </p:nvSpPr>
        <p:spPr bwMode="auto">
          <a:xfrm>
            <a:off x="5651500" y="2349500"/>
            <a:ext cx="1657350" cy="7191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5508625" y="2351088"/>
            <a:ext cx="2033588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TV remote addiction centre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0318" name="Oval 41"/>
          <p:cNvSpPr>
            <a:spLocks noChangeArrowheads="1"/>
          </p:cNvSpPr>
          <p:nvPr/>
        </p:nvSpPr>
        <p:spPr bwMode="auto">
          <a:xfrm>
            <a:off x="3492500" y="1628775"/>
            <a:ext cx="935038" cy="2873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19" name="Oval 42"/>
          <p:cNvSpPr>
            <a:spLocks noChangeArrowheads="1"/>
          </p:cNvSpPr>
          <p:nvPr/>
        </p:nvSpPr>
        <p:spPr bwMode="auto">
          <a:xfrm>
            <a:off x="6588125" y="3500438"/>
            <a:ext cx="936625" cy="9366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20" name="Rectangle 2"/>
          <p:cNvSpPr>
            <a:spLocks noChangeArrowheads="1"/>
          </p:cNvSpPr>
          <p:nvPr/>
        </p:nvSpPr>
        <p:spPr bwMode="auto">
          <a:xfrm>
            <a:off x="4716463" y="4005263"/>
            <a:ext cx="1655762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0321" name="Oval 45"/>
          <p:cNvSpPr>
            <a:spLocks noChangeArrowheads="1"/>
          </p:cNvSpPr>
          <p:nvPr/>
        </p:nvSpPr>
        <p:spPr bwMode="auto">
          <a:xfrm>
            <a:off x="5076825" y="4076700"/>
            <a:ext cx="863600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8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2411413" y="1052513"/>
            <a:ext cx="10810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កីឡា (បាល់)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3635374" y="766445"/>
            <a:ext cx="1622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ប្រយុទ្ធនឹងគ្រោះថ្នាក់ (ប្រថុយ)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5173664" y="1414517"/>
            <a:ext cx="17748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សមត្ថភាពក្នុងការផ្លាស់ប្តូរ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0261" name="Text Box 21"/>
          <p:cNvSpPr txBox="1">
            <a:spLocks noChangeArrowheads="1"/>
          </p:cNvSpPr>
          <p:nvPr/>
        </p:nvSpPr>
        <p:spPr bwMode="auto">
          <a:xfrm>
            <a:off x="6516688" y="3500438"/>
            <a:ext cx="10795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ក្រពេញ ដោះសារ </a:t>
            </a:r>
            <a:r>
              <a:rPr lang="en-US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Lame excuses gland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4500563" y="3995772"/>
            <a:ext cx="20875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តំបន់ ប្រណាំប្រជែង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0258" name="Text Box 18"/>
          <p:cNvSpPr txBox="1">
            <a:spLocks noChangeArrowheads="1"/>
          </p:cNvSpPr>
          <p:nvPr/>
        </p:nvSpPr>
        <p:spPr bwMode="auto">
          <a:xfrm>
            <a:off x="3563938" y="1628775"/>
            <a:ext cx="115252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8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ស្រាបៀរ</a:t>
            </a:r>
            <a:endParaRPr lang="zh-CN" altLang="en-US" sz="18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1600">
                <a:latin typeface="Arial"/>
                <a:cs typeface="Arial"/>
              </a:rPr>
              <a:t>The Female Brain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1600">
              <a:latin typeface="Arial"/>
              <a:cs typeface="Arial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3" y="457200"/>
            <a:ext cx="9204326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1878013" y="4114800"/>
            <a:ext cx="533400" cy="7620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 flipV="1">
            <a:off x="990600" y="3860800"/>
            <a:ext cx="762000" cy="6858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1277" name="Text Box 13"/>
          <p:cNvSpPr txBox="1">
            <a:spLocks noChangeArrowheads="1"/>
          </p:cNvSpPr>
          <p:nvPr/>
        </p:nvSpPr>
        <p:spPr bwMode="auto">
          <a:xfrm>
            <a:off x="6858000" y="6324600"/>
            <a:ext cx="19812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60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42343" name="Text Box 22"/>
          <p:cNvSpPr txBox="1">
            <a:spLocks noChangeArrowheads="1"/>
          </p:cNvSpPr>
          <p:nvPr/>
        </p:nvSpPr>
        <p:spPr bwMode="auto">
          <a:xfrm>
            <a:off x="395288" y="4437063"/>
            <a:ext cx="936625" cy="3381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រួមមេត្រី</a:t>
            </a:r>
            <a:endParaRPr lang="zh-CN" altLang="en-US" sz="1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2344" name="Text Box 23"/>
          <p:cNvSpPr txBox="1">
            <a:spLocks noChangeArrowheads="1"/>
          </p:cNvSpPr>
          <p:nvPr/>
        </p:nvSpPr>
        <p:spPr bwMode="auto">
          <a:xfrm>
            <a:off x="1331913" y="4941888"/>
            <a:ext cx="1079500" cy="1077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មានអារម្មណ៍ការចង្អុលបង្ហាញ</a:t>
            </a:r>
            <a:endParaRPr lang="zh-CN" altLang="en-US" sz="1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2345" name="Text Box 24"/>
          <p:cNvSpPr txBox="1">
            <a:spLocks noChangeArrowheads="1"/>
          </p:cNvSpPr>
          <p:nvPr/>
        </p:nvSpPr>
        <p:spPr bwMode="auto">
          <a:xfrm>
            <a:off x="-23813" y="6165850"/>
            <a:ext cx="9204326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3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ខួរក្បាលស្ត្រី</a:t>
            </a:r>
            <a:endParaRPr lang="zh-CN" altLang="en-US" sz="3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2346" name="Oval 20"/>
          <p:cNvSpPr>
            <a:spLocks noChangeArrowheads="1"/>
          </p:cNvSpPr>
          <p:nvPr/>
        </p:nvSpPr>
        <p:spPr bwMode="auto">
          <a:xfrm>
            <a:off x="2268538" y="1484313"/>
            <a:ext cx="1295400" cy="5048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47" name="Oval 24"/>
          <p:cNvSpPr>
            <a:spLocks noChangeArrowheads="1"/>
          </p:cNvSpPr>
          <p:nvPr/>
        </p:nvSpPr>
        <p:spPr bwMode="auto">
          <a:xfrm>
            <a:off x="1752600" y="2420938"/>
            <a:ext cx="1019175" cy="6477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48" name="Oval 25"/>
          <p:cNvSpPr>
            <a:spLocks noChangeArrowheads="1"/>
          </p:cNvSpPr>
          <p:nvPr/>
        </p:nvSpPr>
        <p:spPr bwMode="auto">
          <a:xfrm>
            <a:off x="6372225" y="2924175"/>
            <a:ext cx="1079500" cy="72072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80" name="Text Box 16"/>
          <p:cNvSpPr txBox="1">
            <a:spLocks noChangeArrowheads="1"/>
          </p:cNvSpPr>
          <p:nvPr/>
        </p:nvSpPr>
        <p:spPr bwMode="auto">
          <a:xfrm>
            <a:off x="2411413" y="1474788"/>
            <a:ext cx="115252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ធ្វើតាម </a:t>
            </a:r>
            <a:endParaRPr lang="zh-CN" altLang="en-US" sz="1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2350" name="Text Box 19"/>
          <p:cNvSpPr txBox="1">
            <a:spLocks noChangeArrowheads="1"/>
          </p:cNvSpPr>
          <p:nvPr/>
        </p:nvSpPr>
        <p:spPr bwMode="auto">
          <a:xfrm>
            <a:off x="1716088" y="2565400"/>
            <a:ext cx="11160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ប្រច័ណ្ឌ</a:t>
            </a:r>
            <a:endParaRPr lang="zh-CN" altLang="en-US" sz="1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2351" name="Rounded Rectangle 2"/>
          <p:cNvSpPr>
            <a:spLocks noChangeArrowheads="1"/>
          </p:cNvSpPr>
          <p:nvPr/>
        </p:nvSpPr>
        <p:spPr bwMode="auto">
          <a:xfrm>
            <a:off x="3779838" y="1052513"/>
            <a:ext cx="1079500" cy="4318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52" name="Oval 31"/>
          <p:cNvSpPr>
            <a:spLocks noChangeArrowheads="1"/>
          </p:cNvSpPr>
          <p:nvPr/>
        </p:nvSpPr>
        <p:spPr bwMode="auto">
          <a:xfrm>
            <a:off x="3851275" y="1341438"/>
            <a:ext cx="936625" cy="2873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8" name="Text Box 14"/>
          <p:cNvSpPr txBox="1">
            <a:spLocks noChangeArrowheads="1"/>
          </p:cNvSpPr>
          <p:nvPr/>
        </p:nvSpPr>
        <p:spPr bwMode="auto">
          <a:xfrm>
            <a:off x="3659188" y="1054100"/>
            <a:ext cx="13684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ជំនាញខាងផ្នែកទូរស័ព្ទ</a:t>
            </a:r>
            <a:endParaRPr lang="zh-CN" altLang="en-US" sz="1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2354" name="Oval 32"/>
          <p:cNvSpPr>
            <a:spLocks noChangeArrowheads="1"/>
          </p:cNvSpPr>
          <p:nvPr/>
        </p:nvSpPr>
        <p:spPr bwMode="auto">
          <a:xfrm>
            <a:off x="5219700" y="1412875"/>
            <a:ext cx="1223963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55" name="Oval 33"/>
          <p:cNvSpPr>
            <a:spLocks noChangeArrowheads="1"/>
          </p:cNvSpPr>
          <p:nvPr/>
        </p:nvSpPr>
        <p:spPr bwMode="auto">
          <a:xfrm>
            <a:off x="5364163" y="1628775"/>
            <a:ext cx="1223962" cy="3603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79" name="Text Box 15"/>
          <p:cNvSpPr txBox="1">
            <a:spLocks noChangeArrowheads="1"/>
          </p:cNvSpPr>
          <p:nvPr/>
        </p:nvSpPr>
        <p:spPr bwMode="auto">
          <a:xfrm>
            <a:off x="5219700" y="1341438"/>
            <a:ext cx="12969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ភាពស្ទាក់ស្ទើរ</a:t>
            </a:r>
          </a:p>
          <a:p>
            <a:pPr>
              <a:spcBef>
                <a:spcPct val="50000"/>
              </a:spcBef>
              <a:defRPr/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ជាចំបង</a:t>
            </a:r>
            <a:endParaRPr lang="zh-CN" altLang="en-US" sz="1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2357" name="Oval 34"/>
          <p:cNvSpPr>
            <a:spLocks noChangeArrowheads="1"/>
          </p:cNvSpPr>
          <p:nvPr/>
        </p:nvSpPr>
        <p:spPr bwMode="auto">
          <a:xfrm>
            <a:off x="3563938" y="2420938"/>
            <a:ext cx="2303462" cy="107950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81" name="Text Box 17"/>
          <p:cNvSpPr txBox="1">
            <a:spLocks noChangeArrowheads="1"/>
          </p:cNvSpPr>
          <p:nvPr/>
        </p:nvSpPr>
        <p:spPr bwMode="auto">
          <a:xfrm>
            <a:off x="3419475" y="2420938"/>
            <a:ext cx="24479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ត្រូវការសម្រាប់ការប្តេជ្ញាចិត្តអឌ្ឍចន្ទ </a:t>
            </a:r>
          </a:p>
          <a:p>
            <a:pPr>
              <a:spcBef>
                <a:spcPct val="50000"/>
              </a:spcBef>
              <a:defRPr/>
            </a:pPr>
            <a:r>
              <a:rPr lang="km-KH" altLang="zh-CN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(ពាក់កណ្តាល</a:t>
            </a:r>
            <a:endParaRPr lang="zh-CN" altLang="en-US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1282" name="Text Box 18"/>
          <p:cNvSpPr txBox="1">
            <a:spLocks noChangeArrowheads="1"/>
          </p:cNvSpPr>
          <p:nvPr/>
        </p:nvSpPr>
        <p:spPr bwMode="auto">
          <a:xfrm>
            <a:off x="6275388" y="2924175"/>
            <a:ext cx="12969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ភាពផ្អែមល្ហែមជាចំបង</a:t>
            </a:r>
            <a:endParaRPr lang="zh-CN" altLang="en-US" sz="1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2360" name="Oval 35"/>
          <p:cNvSpPr>
            <a:spLocks noChangeArrowheads="1"/>
          </p:cNvSpPr>
          <p:nvPr/>
        </p:nvSpPr>
        <p:spPr bwMode="auto">
          <a:xfrm rot="612368">
            <a:off x="3276600" y="4170363"/>
            <a:ext cx="2232025" cy="36036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42361" name="Oval 36"/>
          <p:cNvSpPr>
            <a:spLocks noChangeArrowheads="1"/>
          </p:cNvSpPr>
          <p:nvPr/>
        </p:nvSpPr>
        <p:spPr bwMode="auto">
          <a:xfrm>
            <a:off x="6156325" y="4221163"/>
            <a:ext cx="1079500" cy="50323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3419475" y="4232275"/>
            <a:ext cx="16891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ការស្តាប់</a:t>
            </a:r>
            <a:endParaRPr lang="zh-CN" altLang="en-US" sz="1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6003907" y="4244975"/>
            <a:ext cx="144781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km-KH" altLang="zh-CN" sz="1600" b="1" dirty="0">
                <a:solidFill>
                  <a:srgbClr val="00273B"/>
                </a:solidFill>
                <a:latin typeface="Khmer OS Battambang" panose="02000500000000020004" pitchFamily="2" charset="0"/>
                <a:ea typeface="SimSun" charset="0"/>
                <a:cs typeface="Khmer OS Battambang" panose="02000500000000020004" pitchFamily="2" charset="0"/>
              </a:rPr>
              <a:t>ដើរទិញទំនិញ</a:t>
            </a:r>
            <a:endParaRPr lang="zh-CN" altLang="en-US" sz="1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 descr="LifeExpla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9144000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km-KH" dirty="0"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ជីវិតត្រូវបានពន្យល់</a:t>
            </a:r>
            <a:endParaRPr lang="en-US" dirty="0">
              <a:latin typeface="Khmer OS Battambang" panose="02000500000000020004" pitchFamily="2" charset="0"/>
              <a:ea typeface="ＭＳ Ｐゴシック" charset="0"/>
              <a:cs typeface="Khmer OS Battambang" panose="02000500000000020004" pitchFamily="2" charset="0"/>
            </a:endParaRPr>
          </a:p>
        </p:txBody>
      </p:sp>
      <p:sp>
        <p:nvSpPr>
          <p:cNvPr id="144387" name="Text Box 24"/>
          <p:cNvSpPr txBox="1">
            <a:spLocks noChangeArrowheads="1"/>
          </p:cNvSpPr>
          <p:nvPr/>
        </p:nvSpPr>
        <p:spPr bwMode="auto">
          <a:xfrm>
            <a:off x="3276600" y="3573463"/>
            <a:ext cx="2590800" cy="522287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2800" b="1" dirty="0">
                <a:solidFill>
                  <a:schemeClr val="bg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ស្ត្រី</a:t>
            </a:r>
            <a:endParaRPr lang="zh-CN" altLang="en-US" sz="2800" b="1" dirty="0">
              <a:solidFill>
                <a:schemeClr val="bg1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144388" name="Text Box 13"/>
          <p:cNvSpPr txBox="1">
            <a:spLocks noChangeArrowheads="1"/>
          </p:cNvSpPr>
          <p:nvPr/>
        </p:nvSpPr>
        <p:spPr bwMode="auto">
          <a:xfrm>
            <a:off x="3348038" y="1477963"/>
            <a:ext cx="2459037" cy="522287"/>
          </a:xfrm>
          <a:prstGeom prst="rect">
            <a:avLst/>
          </a:prstGeom>
          <a:solidFill>
            <a:srgbClr val="C6C29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2800" b="1" dirty="0">
                <a:solidFill>
                  <a:schemeClr val="bg1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បុរស</a:t>
            </a:r>
            <a:endParaRPr lang="zh-CN" altLang="en-US" sz="2800" b="1" dirty="0">
              <a:solidFill>
                <a:schemeClr val="bg1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  <p:sp>
        <p:nvSpPr>
          <p:cNvPr id="97284" name="Rectangle 4"/>
          <p:cNvSpPr>
            <a:spLocks noChangeArrowheads="1"/>
          </p:cNvSpPr>
          <p:nvPr/>
        </p:nvSpPr>
        <p:spPr bwMode="auto">
          <a:xfrm>
            <a:off x="-36513" y="3501008"/>
            <a:ext cx="9180513" cy="3563937"/>
          </a:xfrm>
          <a:prstGeom prst="rect">
            <a:avLst/>
          </a:prstGeom>
          <a:solidFill>
            <a:srgbClr val="02000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24"/>
          <p:cNvSpPr>
            <a:spLocks noChangeArrowheads="1"/>
          </p:cNvSpPr>
          <p:nvPr/>
        </p:nvSpPr>
        <p:spPr bwMode="auto">
          <a:xfrm>
            <a:off x="0" y="3352800"/>
            <a:ext cx="5029200" cy="3505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45410" name="Picture 1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67200" y="0"/>
            <a:ext cx="4876800" cy="3494088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5699125" y="2743200"/>
            <a:ext cx="3264035" cy="46166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m-KH" b="1" dirty="0">
                <a:latin typeface="Khmer OS Battambang" panose="02000500000000020004" pitchFamily="2" charset="0"/>
                <a:ea typeface="+mn-ea"/>
                <a:cs typeface="Khmer OS Battambang" panose="02000500000000020004" pitchFamily="2" charset="0"/>
              </a:rPr>
              <a:t>អ៊ីស្រាអែល សម័យបុរាណ</a:t>
            </a:r>
            <a:endParaRPr lang="en-US" b="1" dirty="0">
              <a:latin typeface="Khmer OS Battambang" panose="02000500000000020004" pitchFamily="2" charset="0"/>
              <a:ea typeface="+mn-ea"/>
              <a:cs typeface="Khmer OS Battambang" panose="02000500000000020004" pitchFamily="2" charset="0"/>
            </a:endParaRPr>
          </a:p>
        </p:txBody>
      </p:sp>
      <p:pic>
        <p:nvPicPr>
          <p:cNvPr id="145412" name="Picture 1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00588" cy="3490913"/>
          </a:xfrm>
        </p:spPr>
      </p:pic>
      <p:sp>
        <p:nvSpPr>
          <p:cNvPr id="1041" name="Text Box 17"/>
          <p:cNvSpPr txBox="1">
            <a:spLocks noChangeArrowheads="1"/>
          </p:cNvSpPr>
          <p:nvPr/>
        </p:nvSpPr>
        <p:spPr bwMode="auto">
          <a:xfrm>
            <a:off x="1981200" y="2743200"/>
            <a:ext cx="2590774" cy="40011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km-KH" sz="2000" b="1" dirty="0">
                <a:latin typeface="Khmer OS Battambang" panose="02000500000000020004" pitchFamily="2" charset="0"/>
                <a:ea typeface="+mn-ea"/>
                <a:cs typeface="Khmer OS Battambang" panose="02000500000000020004" pitchFamily="2" charset="0"/>
              </a:rPr>
              <a:t>អ្នកមិនជឿសម័យបុរាណ</a:t>
            </a:r>
            <a:endParaRPr lang="en-US" sz="2000" b="1" dirty="0">
              <a:latin typeface="Khmer OS Battambang" panose="02000500000000020004" pitchFamily="2" charset="0"/>
              <a:ea typeface="+mn-ea"/>
              <a:cs typeface="Khmer OS Battambang" panose="02000500000000020004" pitchFamily="2" charset="0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52400" y="3478213"/>
            <a:ext cx="4648200" cy="3379787"/>
          </a:xfrm>
        </p:spPr>
        <p:txBody>
          <a:bodyPr/>
          <a:lstStyle/>
          <a:p>
            <a:pPr eaLnBrk="1" hangingPunct="1">
              <a:defRPr/>
            </a:pPr>
            <a:r>
              <a:rPr lang="km-KH" dirty="0"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តើក្នុងសង្គមមួយណាដែលអ្នកគិតថា ស្ត្រីបានមានសុភមង្គលបំផុតនោះ</a:t>
            </a:r>
            <a:r>
              <a:rPr lang="en-US" dirty="0"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?</a:t>
            </a:r>
          </a:p>
        </p:txBody>
      </p:sp>
      <p:pic>
        <p:nvPicPr>
          <p:cNvPr id="145415" name="Picture 1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75225" y="3429000"/>
            <a:ext cx="1577975" cy="34290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5416" name="Picture 19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1613" y="3429000"/>
            <a:ext cx="25923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6" name="Text Box 22"/>
          <p:cNvSpPr txBox="1">
            <a:spLocks noChangeArrowheads="1"/>
          </p:cNvSpPr>
          <p:nvPr/>
        </p:nvSpPr>
        <p:spPr bwMode="auto">
          <a:xfrm>
            <a:off x="5029200" y="6248400"/>
            <a:ext cx="3359224" cy="52322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km-KH" sz="2800" b="1" dirty="0">
                <a:latin typeface="Khmer OS Battambang" panose="02000500000000020004" pitchFamily="2" charset="0"/>
                <a:ea typeface="+mn-ea"/>
                <a:cs typeface="Khmer OS Battambang" panose="02000500000000020004" pitchFamily="2" charset="0"/>
              </a:rPr>
              <a:t>អ្នកទីក្រុងសម័យទំនើប</a:t>
            </a:r>
            <a:endParaRPr lang="en-US" sz="2800" b="1" dirty="0">
              <a:latin typeface="Khmer OS Battambang" panose="02000500000000020004" pitchFamily="2" charset="0"/>
              <a:ea typeface="+mn-ea"/>
              <a:cs typeface="Khmer OS Battambang" panose="02000500000000020004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457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47460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black">
            <a:xfrm>
              <a:off x="2264" y="0"/>
              <a:ext cx="349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7461" name="Group 8"/>
            <p:cNvGrpSpPr>
              <a:grpSpLocks/>
            </p:cNvGrpSpPr>
            <p:nvPr/>
          </p:nvGrpSpPr>
          <p:grpSpPr bwMode="auto">
            <a:xfrm>
              <a:off x="0" y="0"/>
              <a:ext cx="2688" cy="4320"/>
              <a:chOff x="0" y="0"/>
              <a:chExt cx="2688" cy="4320"/>
            </a:xfrm>
          </p:grpSpPr>
          <p:sp>
            <p:nvSpPr>
              <p:cNvPr id="147462" name="Rectangle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304" cy="4320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147463" name="Rectangle 7"/>
              <p:cNvSpPr>
                <a:spLocks noChangeArrowheads="1"/>
              </p:cNvSpPr>
              <p:nvPr/>
            </p:nvSpPr>
            <p:spPr bwMode="auto">
              <a:xfrm>
                <a:off x="2208" y="0"/>
                <a:ext cx="480" cy="220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3581400" cy="6400800"/>
          </a:xfrm>
        </p:spPr>
        <p:txBody>
          <a:bodyPr/>
          <a:lstStyle/>
          <a:p>
            <a:pPr eaLnBrk="1" hangingPunct="1">
              <a:defRPr/>
            </a:pPr>
            <a:r>
              <a:rPr lang="km-KH" dirty="0">
                <a:solidFill>
                  <a:srgbClr val="FF6533"/>
                </a:solidFill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លក្ខណៈទូទៅនៃស្ត្រីទាំងអស់ដែលរស់នៅតំបន់អាស៊ីភាគខាងកើត។​</a:t>
            </a:r>
            <a:endParaRPr lang="en-US" dirty="0">
              <a:solidFill>
                <a:srgbClr val="FF6533"/>
              </a:solidFill>
              <a:latin typeface="Khmer OS Battambang" panose="02000500000000020004" pitchFamily="2" charset="0"/>
              <a:ea typeface="ＭＳ Ｐゴシック" charset="0"/>
              <a:cs typeface="Khmer OS Battambang" panose="02000500000000020004" pitchFamily="2" charset="0"/>
            </a:endParaRPr>
          </a:p>
        </p:txBody>
      </p:sp>
      <p:sp>
        <p:nvSpPr>
          <p:cNvPr id="147459" name="Text Box 10"/>
          <p:cNvSpPr txBox="1">
            <a:spLocks noChangeArrowheads="1"/>
          </p:cNvSpPr>
          <p:nvPr/>
        </p:nvSpPr>
        <p:spPr bwMode="auto">
          <a:xfrm>
            <a:off x="8397875" y="74613"/>
            <a:ext cx="698500" cy="460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003800" cy="1328738"/>
          </a:xfrm>
        </p:spPr>
        <p:txBody>
          <a:bodyPr/>
          <a:lstStyle/>
          <a:p>
            <a:pPr algn="l" eaLnBrk="1" hangingPunct="1">
              <a:defRPr/>
            </a:pPr>
            <a:r>
              <a:rPr lang="km-KH" sz="2800" dirty="0">
                <a:solidFill>
                  <a:schemeClr val="tx1"/>
                </a:solidFill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លក្ខណទូទៅនៃស្រ្តីទាំងអស់ដែលនៅតំបន់អាស៊ីភាគខាងកើត</a:t>
            </a:r>
            <a:r>
              <a:rPr lang="en-US" sz="2800" dirty="0">
                <a:solidFill>
                  <a:schemeClr val="tx1"/>
                </a:solidFill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:</a:t>
            </a:r>
          </a:p>
        </p:txBody>
      </p:sp>
      <p:sp>
        <p:nvSpPr>
          <p:cNvPr id="121860" name="Text Box 10"/>
          <p:cNvSpPr txBox="1">
            <a:spLocks noChangeArrowheads="1"/>
          </p:cNvSpPr>
          <p:nvPr/>
        </p:nvSpPr>
        <p:spPr bwMode="auto">
          <a:xfrm>
            <a:off x="8397875" y="74613"/>
            <a:ext cx="698500" cy="4603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black">
          <a:xfrm>
            <a:off x="-36512" y="2060575"/>
            <a:ext cx="529208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Ctr="1"/>
          <a:lstStyle>
            <a:lvl1pPr marL="514350" indent="-5143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l" eaLnBrk="1" hangingPunct="1"/>
            <a:r>
              <a:rPr lang="km-KH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១. ភាពជាម្តាយដែលប្រសើរជាងគេ</a:t>
            </a:r>
            <a:endParaRPr lang="en-US" sz="2800" b="1" dirty="0">
              <a:solidFill>
                <a:srgbClr val="FFFFFF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indent="0" algn="l" eaLnBrk="1" hangingPunct="1"/>
            <a:r>
              <a:rPr lang="km-KH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២.​ បម្រើដល់បុរស</a:t>
            </a:r>
            <a:endParaRPr lang="en-US" sz="2800" b="1" dirty="0">
              <a:solidFill>
                <a:srgbClr val="FFFFFF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indent="0" algn="l" eaLnBrk="1" hangingPunct="1"/>
            <a:r>
              <a:rPr lang="km-KH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៣. ភាពជាហោរា (ព្យាការិនី)</a:t>
            </a:r>
            <a:endParaRPr lang="en-US" sz="2800" b="1" dirty="0">
              <a:solidFill>
                <a:srgbClr val="FFFFFF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indent="0" algn="l" eaLnBrk="1" hangingPunct="1"/>
            <a:r>
              <a:rPr lang="km-KH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៤. ប្រពន្ធចុង </a:t>
            </a:r>
            <a:r>
              <a:rPr lang="en-US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/</a:t>
            </a:r>
            <a:r>
              <a:rPr lang="km-KH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មានប្តីច្រើន</a:t>
            </a:r>
            <a:endParaRPr lang="en-US" sz="2800" b="1" dirty="0">
              <a:solidFill>
                <a:srgbClr val="FFFFFF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indent="0" algn="l" eaLnBrk="1" hangingPunct="1"/>
            <a:r>
              <a:rPr lang="km-KH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៥. រៀបការតាមការកំណត់ឲ្យ</a:t>
            </a:r>
            <a:endParaRPr lang="en-US" sz="2800" b="1" dirty="0">
              <a:solidFill>
                <a:srgbClr val="FFFFFF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indent="0" algn="l" eaLnBrk="1" hangingPunct="1"/>
            <a:r>
              <a:rPr lang="km-KH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៦. ការលះលែងគឺពេញនិយម	ចំពោះបុរស​</a:t>
            </a:r>
            <a:endParaRPr lang="en-US" sz="2800" b="1" dirty="0">
              <a:solidFill>
                <a:srgbClr val="FFFFFF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indent="0" algn="l" eaLnBrk="1" hangingPunct="1"/>
            <a:r>
              <a:rPr lang="km-KH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៧. ត្រូវបានការពារដោយច្បាប់</a:t>
            </a:r>
            <a:endParaRPr lang="en-US" sz="2800" b="1" dirty="0">
              <a:solidFill>
                <a:srgbClr val="FFFFFF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  <a:p>
            <a:pPr marL="0" indent="0" algn="l" eaLnBrk="1" hangingPunct="1"/>
            <a:r>
              <a:rPr lang="km-KH" sz="2800" b="1" dirty="0">
                <a:solidFill>
                  <a:srgbClr val="FFFFFF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៨. ភាពអ្នកដឹកនាំសាសនា </a:t>
            </a:r>
            <a:endParaRPr lang="en-US" sz="2800" b="1" dirty="0">
              <a:solidFill>
                <a:srgbClr val="FFFFFF"/>
              </a:solidFill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9969" y="908548"/>
            <a:ext cx="4009352" cy="548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42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>
                <a:latin typeface="Arial"/>
                <a:ea typeface="ＭＳ Ｐゴシック" charset="0"/>
                <a:cs typeface="Arial"/>
              </a:rPr>
              <a:t>Women Who Take Control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4" charset="2"/>
              <a:buChar char="Ø"/>
              <a:defRPr/>
            </a:pPr>
            <a:endParaRPr lang="en-US" sz="2800">
              <a:latin typeface="Arial"/>
              <a:ea typeface="+mn-ea"/>
              <a:cs typeface="Arial"/>
            </a:endParaRPr>
          </a:p>
        </p:txBody>
      </p:sp>
      <p:sp>
        <p:nvSpPr>
          <p:cNvPr id="15155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000">
              <a:latin typeface="Arial" charset="0"/>
              <a:cs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-171450"/>
            <a:ext cx="65293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1557" name="Text Box 6"/>
          <p:cNvSpPr txBox="1">
            <a:spLocks noChangeArrowheads="1"/>
          </p:cNvSpPr>
          <p:nvPr/>
        </p:nvSpPr>
        <p:spPr bwMode="auto">
          <a:xfrm>
            <a:off x="-36513" y="5516563"/>
            <a:ext cx="9180513" cy="12003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3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“</a:t>
            </a:r>
            <a:r>
              <a:rPr lang="km-KH" altLang="zh-CN" sz="3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ថយក្រោយ</a:t>
            </a:r>
            <a:r>
              <a:rPr lang="en-US" altLang="zh-CN" sz="3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–– </a:t>
            </a:r>
            <a:r>
              <a:rPr lang="km-KH" altLang="zh-CN" sz="3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ខ្ញុំជាអ្នកទទួលភ្ញៀវ។ តើអ្នកស្រីចង់បានជួបលោកគ្រូពេទ្យ ដើម្បីអ្វី?</a:t>
            </a:r>
            <a:r>
              <a:rPr lang="en-US" altLang="zh-CN" sz="3600" b="1" dirty="0">
                <a:solidFill>
                  <a:srgbClr val="00273B"/>
                </a:solidFill>
                <a:latin typeface="Khmer OS Battambang" panose="02000500000000020004" pitchFamily="2" charset="0"/>
                <a:cs typeface="Khmer OS Battambang" panose="02000500000000020004" pitchFamily="2" charset="0"/>
              </a:rPr>
              <a:t>"</a:t>
            </a:r>
            <a:endParaRPr lang="zh-CN" altLang="en-US" sz="3600" b="1" dirty="0">
              <a:solidFill>
                <a:srgbClr val="00273B"/>
              </a:solidFill>
              <a:latin typeface="Khmer OS Battambang" panose="02000500000000020004" pitchFamily="2" charset="0"/>
              <a:ea typeface="SimSun" charset="0"/>
              <a:cs typeface="Khmer OS Battambang" panose="02000500000000020004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km-KH" sz="4000" b="1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ការពិភាក្សាជាក្រុមតូច</a:t>
            </a:r>
            <a:endParaRPr lang="en-US" sz="4000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km-KH" sz="2400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១. តើអ្នកនឹងយល់យ៉ាងណាអំពី</a:t>
            </a:r>
            <a:r>
              <a:rPr lang="km-KH" sz="2400" u="sng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ភាពខុសគ្នា</a:t>
            </a:r>
            <a:r>
              <a:rPr lang="km-KH" sz="2400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សំខាន់ៗរវាង​ បុរសជឿព្រះដទៃ និង បុរសជនជាតិអ៊ីសា្រអែល​ដែលអ្នកឃើញ? </a:t>
            </a:r>
            <a:r>
              <a:rPr lang="km-KH" sz="2400" u="sng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km-KH" sz="2400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២. តើអ្នកទស្សនៈអំពីបុរសដែលអ្នកនឹងរំពឹង នឹងមើលឃើញថា </a:t>
            </a:r>
            <a:r>
              <a:rPr lang="km-KH" sz="2400" u="sng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មានដូចគ្នា </a:t>
            </a:r>
            <a:r>
              <a:rPr lang="km-KH" sz="2400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នៅក្នុងជនជាតិទាំងពីរ  គឺ អ៊ីស្រាអែល និងសាសន៍ដែលមិនជឿព្រះពិត?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28800"/>
            <a:ext cx="3810000" cy="42672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km-KH" sz="2400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៣. តើអ្វីដែលជាភាពខុសគ្នា   សំខាន់រវាងស្ត្រី សាសន៍ដទៃ និង​ស្រ្តីសាសន៍អ៊ីស្រាអែលនៅក្នុងសម័យបុរាណ នៅជិតបូព៌ាប្រទេសនោះ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km-KH" sz="2400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៤. តើភាពខុសគ្នាទាំងអស់នេះ ប្រាប់យើងអ្វីខ្លះអំពីព្រះជាម្ចាស់? </a:t>
            </a:r>
            <a:endParaRPr lang="en-US" sz="2400" dirty="0">
              <a:latin typeface="Khmer OS Siemreap" panose="02000500000000020004" pitchFamily="2" charset="0"/>
              <a:ea typeface="+mn-ea"/>
              <a:cs typeface="Khmer OS Siemreap" panose="02000500000000020004" pitchFamily="2" charset="0"/>
            </a:endParaRPr>
          </a:p>
        </p:txBody>
      </p:sp>
      <p:sp>
        <p:nvSpPr>
          <p:cNvPr id="117764" name="Text Box 5"/>
          <p:cNvSpPr txBox="1">
            <a:spLocks noChangeArrowheads="1"/>
          </p:cNvSpPr>
          <p:nvPr/>
        </p:nvSpPr>
        <p:spPr bwMode="auto">
          <a:xfrm rot="-5400000">
            <a:off x="-1979613" y="3683001"/>
            <a:ext cx="4951413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តួនាទីរបស់បុរស</a:t>
            </a:r>
            <a:endParaRPr lang="en-US" b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17765" name="Text Box 6"/>
          <p:cNvSpPr txBox="1">
            <a:spLocks noChangeArrowheads="1"/>
          </p:cNvSpPr>
          <p:nvPr/>
        </p:nvSpPr>
        <p:spPr bwMode="auto">
          <a:xfrm rot="-5400000">
            <a:off x="2295748" y="3720307"/>
            <a:ext cx="4870450" cy="46196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តួនាទីរបស់ស្ត្រី</a:t>
            </a:r>
            <a:endParaRPr lang="en-US" b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8459788" y="76200"/>
            <a:ext cx="612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chemeClr val="bg2"/>
            </a:outerShdw>
          </a:effec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b="1" dirty="0">
                <a:latin typeface="Arial" charset="0"/>
                <a:cs typeface="Arial" charset="0"/>
              </a:rPr>
              <a:t>153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1" name="Picture 8"/>
          <p:cNvPicPr>
            <a:picLocks noChangeAspect="1" noChangeArrowheads="1"/>
          </p:cNvPicPr>
          <p:nvPr/>
        </p:nvPicPr>
        <p:blipFill>
          <a:blip r:embed="rId4" cstate="screen"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4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01216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km-KH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ស្ត្រីនៅតំបន់ខាងកើត​នាសម័បុរាណ</a:t>
            </a:r>
            <a:r>
              <a:rPr lang="en-US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Khmer OS Battambang" panose="02000500000000020004" pitchFamily="2" charset="0"/>
              <a:ea typeface="ＭＳ Ｐゴシック" charset="0"/>
              <a:cs typeface="Khmer OS Battambang" panose="02000500000000020004" pitchFamily="2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600200"/>
            <a:ext cx="4038600" cy="685800"/>
          </a:xfrm>
          <a:effectLst/>
        </p:spPr>
        <p:txBody>
          <a:bodyPr/>
          <a:lstStyle/>
          <a:p>
            <a:pPr eaLnBrk="1" hangingPunct="1">
              <a:defRPr/>
            </a:pPr>
            <a:r>
              <a:rPr lang="km-KH" sz="3600" b="1" dirty="0"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មានច្បាប់ច្រើន</a:t>
            </a:r>
            <a:endParaRPr lang="en-US" sz="3600" b="1" dirty="0">
              <a:latin typeface="Khmer OS Battambang" panose="02000500000000020004" pitchFamily="2" charset="0"/>
              <a:ea typeface="ＭＳ Ｐゴシック" charset="0"/>
              <a:cs typeface="Khmer OS Battambang" panose="02000500000000020004" pitchFamily="2" charset="0"/>
            </a:endParaRPr>
          </a:p>
        </p:txBody>
      </p:sp>
      <p:sp>
        <p:nvSpPr>
          <p:cNvPr id="153604" name="WordArt 5"/>
          <p:cNvSpPr>
            <a:spLocks noChangeArrowheads="1" noChangeShapeType="1" noTextEdit="1"/>
          </p:cNvSpPr>
          <p:nvPr/>
        </p:nvSpPr>
        <p:spPr bwMode="auto">
          <a:xfrm>
            <a:off x="1115616" y="876299"/>
            <a:ext cx="2186384" cy="6826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m-KH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Khmer OS Battambang" panose="02000500000000020004" pitchFamily="2" charset="0"/>
                <a:ea typeface="Impact"/>
                <a:cs typeface="Khmer OS Battambang" panose="02000500000000020004" pitchFamily="2" charset="0"/>
              </a:rPr>
              <a:t>មិនជឿព្រះជាម្ចាស់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Khmer OS Battambang" panose="02000500000000020004" pitchFamily="2" charset="0"/>
              <a:ea typeface="Impact"/>
              <a:cs typeface="Khmer OS Battambang" panose="02000500000000020004" pitchFamily="2" charset="0"/>
            </a:endParaRPr>
          </a:p>
        </p:txBody>
      </p:sp>
      <p:sp>
        <p:nvSpPr>
          <p:cNvPr id="153605" name="WordArt 6"/>
          <p:cNvSpPr>
            <a:spLocks noChangeArrowheads="1" noChangeShapeType="1" noTextEdit="1"/>
          </p:cNvSpPr>
          <p:nvPr/>
        </p:nvSpPr>
        <p:spPr bwMode="auto">
          <a:xfrm>
            <a:off x="5181600" y="876299"/>
            <a:ext cx="2198712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m-KH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Khmer OS Battambang" panose="02000500000000020004" pitchFamily="2" charset="0"/>
                <a:ea typeface="Arial Black"/>
                <a:cs typeface="Khmer OS Battambang" panose="02000500000000020004" pitchFamily="2" charset="0"/>
              </a:rPr>
              <a:t>សាសន៍អ៊ីសា្រអែល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63500" dist="38099" dir="2700000" sy="50000" kx="2115830" algn="bl" rotWithShape="0">
                  <a:srgbClr val="C0C0C0">
                    <a:alpha val="74997"/>
                  </a:srgbClr>
                </a:outerShdw>
              </a:effectLst>
              <a:latin typeface="Khmer OS Battambang" panose="02000500000000020004" pitchFamily="2" charset="0"/>
              <a:ea typeface="Arial Black"/>
              <a:cs typeface="Khmer OS Battambang" panose="02000500000000020004" pitchFamily="2" charset="0"/>
            </a:endParaRPr>
          </a:p>
        </p:txBody>
      </p:sp>
      <p:sp>
        <p:nvSpPr>
          <p:cNvPr id="39955" name="Rectangle 19"/>
          <p:cNvSpPr>
            <a:spLocks noChangeArrowheads="1"/>
          </p:cNvSpPr>
          <p:nvPr/>
        </p:nvSpPr>
        <p:spPr bwMode="black">
          <a:xfrm>
            <a:off x="30480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កម្មសិទ្ធ (សម្បិត្ត)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9956" name="Rectangle 20"/>
          <p:cNvSpPr>
            <a:spLocks noChangeArrowheads="1"/>
          </p:cNvSpPr>
          <p:nvPr/>
        </p:nvSpPr>
        <p:spPr bwMode="black">
          <a:xfrm>
            <a:off x="304800" y="29368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ថោទាបចំពោះបុរស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9957" name="Rectangle 21"/>
          <p:cNvSpPr>
            <a:spLocks noChangeArrowheads="1"/>
          </p:cNvSpPr>
          <p:nvPr/>
        </p:nvSpPr>
        <p:spPr bwMode="black">
          <a:xfrm>
            <a:off x="304800" y="3581400"/>
            <a:ext cx="41638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អនុញ្ញាតឲ្យមានអំពើហឹង្សា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9958" name="Rectangle 22"/>
          <p:cNvSpPr>
            <a:spLocks noChangeArrowheads="1"/>
          </p:cNvSpPr>
          <p:nvPr/>
        </p:nvSpPr>
        <p:spPr bwMode="black">
          <a:xfrm>
            <a:off x="304800" y="4232275"/>
            <a:ext cx="40386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បានទទួការសិក្សាតិចតួច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9959" name="Rectangle 23"/>
          <p:cNvSpPr>
            <a:spLocks noChangeArrowheads="1"/>
          </p:cNvSpPr>
          <p:nvPr/>
        </p:nvSpPr>
        <p:spPr bwMode="black">
          <a:xfrm>
            <a:off x="4648200" y="1600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មានច្បាប់តិចតួច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9960" name="Rectangle 24"/>
          <p:cNvSpPr>
            <a:spLocks noChangeArrowheads="1"/>
          </p:cNvSpPr>
          <p:nvPr/>
        </p:nvSpPr>
        <p:spPr bwMode="black">
          <a:xfrm>
            <a:off x="464820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បុគ្គល​ ម្នាក់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9961" name="Rectangle 25"/>
          <p:cNvSpPr>
            <a:spLocks noChangeArrowheads="1"/>
          </p:cNvSpPr>
          <p:nvPr/>
        </p:nvSpPr>
        <p:spPr bwMode="black">
          <a:xfrm>
            <a:off x="4648200" y="29368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ស្មើភាព​​​និងបុរស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9962" name="Rectangle 26"/>
          <p:cNvSpPr>
            <a:spLocks noChangeArrowheads="1"/>
          </p:cNvSpPr>
          <p:nvPr/>
        </p:nvSpPr>
        <p:spPr bwMode="black">
          <a:xfrm>
            <a:off x="4648200" y="3581400"/>
            <a:ext cx="431628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គូរស្រករ (ស្វាមីភរិយា)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black">
          <a:xfrm>
            <a:off x="4648200" y="4232275"/>
            <a:ext cx="4038600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បានទទួលការសិក្សា</a:t>
            </a:r>
          </a:p>
          <a:p>
            <a:pPr marL="342900" indent="-342900" algn="l" eaLnBrk="1" hangingPunct="1">
              <a:spcBef>
                <a:spcPct val="20000"/>
              </a:spcBef>
              <a:buClr>
                <a:srgbClr val="99FF99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Battambang" panose="02000500000000020004" pitchFamily="2" charset="0"/>
                <a:cs typeface="Khmer OS Battambang" panose="02000500000000020004" pitchFamily="2" charset="0"/>
              </a:rPr>
              <a:t>ទាំងអស់គ្នា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Battambang" panose="02000500000000020004" pitchFamily="2" charset="0"/>
              <a:cs typeface="Khmer OS Battambang" panose="02000500000000020004" pitchFamily="2" charset="0"/>
            </a:endParaRPr>
          </a:p>
        </p:txBody>
      </p:sp>
      <p:sp>
        <p:nvSpPr>
          <p:cNvPr id="153615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FFFF"/>
                </a:solidFill>
                <a:latin typeface="Arial" charset="0"/>
                <a:cs typeface="Arial" charset="0"/>
              </a:rPr>
              <a:t>154a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9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  <p:bldP spid="39955" grpId="0" autoUpdateAnimBg="0"/>
      <p:bldP spid="39956" grpId="0" autoUpdateAnimBg="0"/>
      <p:bldP spid="39957" grpId="0" autoUpdateAnimBg="0"/>
      <p:bldP spid="39958" grpId="0" autoUpdateAnimBg="0"/>
      <p:bldP spid="39959" grpId="0" autoUpdateAnimBg="0"/>
      <p:bldP spid="39960" grpId="0" autoUpdateAnimBg="0"/>
      <p:bldP spid="39961" grpId="0" autoUpdateAnimBg="0"/>
      <p:bldP spid="39962" grpId="0" autoUpdateAnimBg="0"/>
      <p:bldP spid="3996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64200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5650" name="Rectangle 5"/>
          <p:cNvSpPr>
            <a:spLocks noChangeArrowheads="1"/>
          </p:cNvSpPr>
          <p:nvPr/>
        </p:nvSpPr>
        <p:spPr bwMode="auto">
          <a:xfrm>
            <a:off x="5562600" y="0"/>
            <a:ext cx="3581400" cy="68580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5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139825"/>
          </a:xfrm>
          <a:solidFill>
            <a:srgbClr val="0D0D0D"/>
          </a:solidFill>
        </p:spPr>
        <p:txBody>
          <a:bodyPr/>
          <a:lstStyle/>
          <a:p>
            <a:pPr eaLnBrk="1" hangingPunct="1"/>
            <a:r>
              <a:rPr lang="km-KH" sz="280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ហេតុអ្វីបានជាវាត្រូវអោយលោកម៉ូសេស៊ូទ្រាំរយៈពេល​​៤០​ឆ្នាំដើម្បីដឹកនាំអ៊ីសា្រអែលនៅទីរហោស្ថាន</a:t>
            </a:r>
            <a:r>
              <a:rPr lang="en-US" sz="280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?</a:t>
            </a:r>
            <a:endParaRPr lang="en-US" sz="2000" dirty="0">
              <a:solidFill>
                <a:schemeClr val="tx1"/>
              </a:solidFill>
              <a:effectLst/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0EEB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7698" name="Group 11"/>
          <p:cNvGrpSpPr>
            <a:grpSpLocks/>
          </p:cNvGrpSpPr>
          <p:nvPr/>
        </p:nvGrpSpPr>
        <p:grpSpPr bwMode="auto">
          <a:xfrm>
            <a:off x="2638460" y="3022600"/>
            <a:ext cx="2971800" cy="3810000"/>
            <a:chOff x="1728" y="1008"/>
            <a:chExt cx="1968" cy="2736"/>
          </a:xfrm>
        </p:grpSpPr>
        <p:pic>
          <p:nvPicPr>
            <p:cNvPr id="157712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1008"/>
              <a:ext cx="1904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713" name="AutoShape 7"/>
            <p:cNvSpPr>
              <a:spLocks noChangeArrowheads="1"/>
            </p:cNvSpPr>
            <p:nvPr/>
          </p:nvSpPr>
          <p:spPr bwMode="auto">
            <a:xfrm>
              <a:off x="1776" y="3024"/>
              <a:ext cx="288" cy="720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4" name="AutoShape 8"/>
            <p:cNvSpPr>
              <a:spLocks noChangeArrowheads="1"/>
            </p:cNvSpPr>
            <p:nvPr/>
          </p:nvSpPr>
          <p:spPr bwMode="auto">
            <a:xfrm flipH="1">
              <a:off x="3360" y="292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5" name="AutoShape 9"/>
            <p:cNvSpPr>
              <a:spLocks noChangeArrowheads="1"/>
            </p:cNvSpPr>
            <p:nvPr/>
          </p:nvSpPr>
          <p:spPr bwMode="auto">
            <a:xfrm flipH="1" flipV="1">
              <a:off x="3168" y="1008"/>
              <a:ext cx="528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16" name="AutoShape 10"/>
            <p:cNvSpPr>
              <a:spLocks noChangeArrowheads="1"/>
            </p:cNvSpPr>
            <p:nvPr/>
          </p:nvSpPr>
          <p:spPr bwMode="auto">
            <a:xfrm flipV="1">
              <a:off x="1728" y="1008"/>
              <a:ext cx="336" cy="768"/>
            </a:xfrm>
            <a:prstGeom prst="rtTriangle">
              <a:avLst/>
            </a:prstGeom>
            <a:solidFill>
              <a:srgbClr val="F0EEB3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7699" name="Picture 2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8577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9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228184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km-KH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ស្ត្រីនៅតំបន់ខាងកើត​នាសម័បុរាណ</a:t>
            </a:r>
            <a:r>
              <a:rPr lang="en-US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42010" name="Rectangle 26"/>
          <p:cNvSpPr>
            <a:spLocks noChangeArrowheads="1"/>
          </p:cNvSpPr>
          <p:nvPr/>
        </p:nvSpPr>
        <p:spPr bwMode="black">
          <a:xfrm>
            <a:off x="35496" y="18288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តម្រូវឲ្យពាក់ស្បៃមុខ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57702" name="WordArt 27"/>
          <p:cNvSpPr>
            <a:spLocks noChangeArrowheads="1" noChangeShapeType="1" noTextEdit="1"/>
          </p:cNvSpPr>
          <p:nvPr/>
        </p:nvSpPr>
        <p:spPr bwMode="auto">
          <a:xfrm>
            <a:off x="971600" y="838200"/>
            <a:ext cx="2178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m-KH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Khmer OS Battambang" panose="02000500000000020004" pitchFamily="2" charset="0"/>
                <a:ea typeface="Impact"/>
                <a:cs typeface="Khmer OS Battambang" panose="02000500000000020004" pitchFamily="2" charset="0"/>
              </a:rPr>
              <a:t>មិនជឿព្រះជាម្ចាស់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Khmer OS Battambang" panose="02000500000000020004" pitchFamily="2" charset="0"/>
              <a:ea typeface="Impact"/>
              <a:cs typeface="Khmer OS Battambang" panose="02000500000000020004" pitchFamily="2" charset="0"/>
            </a:endParaRPr>
          </a:p>
        </p:txBody>
      </p:sp>
      <p:sp>
        <p:nvSpPr>
          <p:cNvPr id="42014" name="Rectangle 30"/>
          <p:cNvSpPr>
            <a:spLocks noChangeArrowheads="1"/>
          </p:cNvSpPr>
          <p:nvPr/>
        </p:nvSpPr>
        <p:spPr bwMode="black">
          <a:xfrm>
            <a:off x="35496" y="2478088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សេវាកម្មផ្លូវភេទ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2015" name="Rectangle 31"/>
          <p:cNvSpPr>
            <a:spLocks noChangeArrowheads="1"/>
          </p:cNvSpPr>
          <p:nvPr/>
        </p:nvSpPr>
        <p:spPr bwMode="black">
          <a:xfrm>
            <a:off x="35496" y="30861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កម្រឃើញមានប្តីច្រើន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2016" name="Rectangle 32"/>
          <p:cNvSpPr>
            <a:spLocks noChangeArrowheads="1"/>
          </p:cNvSpPr>
          <p:nvPr/>
        </p:nvSpPr>
        <p:spPr bwMode="black">
          <a:xfrm>
            <a:off x="35496" y="3733800"/>
            <a:ext cx="4038600" cy="98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ការរំលោភបំពាន</a:t>
            </a:r>
            <a:br>
              <a:rPr 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</a:b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ស្ត្រីម៉េម៉ាយ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2017" name="Rectangle 33"/>
          <p:cNvSpPr>
            <a:spLocks noChangeArrowheads="1"/>
          </p:cNvSpPr>
          <p:nvPr/>
        </p:nvSpPr>
        <p:spPr bwMode="black">
          <a:xfrm>
            <a:off x="4857681" y="1828800"/>
            <a:ext cx="457362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មានតែការរៀបការប៉ុណ្ណោះ</a:t>
            </a:r>
            <a:endParaRPr lang="en-US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2019" name="Rectangle 35"/>
          <p:cNvSpPr>
            <a:spLocks noChangeArrowheads="1"/>
          </p:cNvSpPr>
          <p:nvPr/>
        </p:nvSpPr>
        <p:spPr bwMode="black">
          <a:xfrm>
            <a:off x="4857682" y="2478088"/>
            <a:ext cx="497090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សេវាកម្មផ្លូវភេទគឺខុសច្បាប់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2020" name="Rectangle 36"/>
          <p:cNvSpPr>
            <a:spLocks noChangeArrowheads="1"/>
          </p:cNvSpPr>
          <p:nvPr/>
        </p:nvSpPr>
        <p:spPr bwMode="black">
          <a:xfrm>
            <a:off x="4857681" y="3086100"/>
            <a:ext cx="4252665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មានប្តីច្រើនអត់អី</a:t>
            </a:r>
            <a:endParaRPr lang="en-US" sz="32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2021" name="Rectangle 37"/>
          <p:cNvSpPr>
            <a:spLocks noChangeArrowheads="1"/>
          </p:cNvSpPr>
          <p:nvPr/>
        </p:nvSpPr>
        <p:spPr bwMode="black">
          <a:xfrm>
            <a:off x="4857681" y="3733800"/>
            <a:ext cx="4573621" cy="105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មានការថែរក្សាដល់</a:t>
            </a:r>
            <a:br>
              <a:rPr lang="en-US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</a:b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ស្រ្តីម៉េម៉ាយ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57711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154a</a:t>
            </a:r>
          </a:p>
        </p:txBody>
      </p:sp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5181600" y="876299"/>
            <a:ext cx="2198712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m-KH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Khmer OS Battambang" panose="02000500000000020004" pitchFamily="2" charset="0"/>
                <a:ea typeface="Arial Black"/>
                <a:cs typeface="Khmer OS Battambang" panose="02000500000000020004" pitchFamily="2" charset="0"/>
              </a:rPr>
              <a:t>សាសន៍អ៊ីសា្រអែល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63500" dist="38099" dir="2700000" sy="50000" kx="2115830" algn="bl" rotWithShape="0">
                  <a:srgbClr val="C0C0C0">
                    <a:alpha val="74997"/>
                  </a:srgbClr>
                </a:outerShdw>
              </a:effectLst>
              <a:latin typeface="Khmer OS Battambang" panose="02000500000000020004" pitchFamily="2" charset="0"/>
              <a:ea typeface="Arial Black"/>
              <a:cs typeface="Khmer OS Battambang" panose="02000500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10" grpId="0" build="p" autoUpdateAnimBg="0"/>
      <p:bldP spid="42014" grpId="0" autoUpdateAnimBg="0"/>
      <p:bldP spid="42015" grpId="0" autoUpdateAnimBg="0"/>
      <p:bldP spid="42016" grpId="0" autoUpdateAnimBg="0"/>
      <p:bldP spid="42017" grpId="0" autoUpdateAnimBg="0"/>
      <p:bldP spid="42019" grpId="0" autoUpdateAnimBg="0"/>
      <p:bldP spid="42020" grpId="0" autoUpdateAnimBg="0"/>
      <p:bldP spid="4202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6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5974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152" y="404664"/>
            <a:ext cx="8401248" cy="630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47664" y="4077072"/>
            <a:ext cx="7367736" cy="2552328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i="1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Sati</a:t>
            </a:r>
            <a:r>
              <a:rPr lang="en-US" sz="32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 (</a:t>
            </a:r>
            <a:r>
              <a:rPr lang="km-KH" sz="32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ដុតស្រ្តីម៉េមាយ</a:t>
            </a:r>
            <a:r>
              <a:rPr lang="en-US" sz="32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) </a:t>
            </a:r>
            <a:r>
              <a:rPr lang="km-KH" sz="32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នៅក្នុងប្រទេសឥណ្ឌាបានសម្លាប់មនុស្សរាប់ពាន់នាក់ រហូតដល់លោក</a:t>
            </a:r>
            <a:r>
              <a:rPr lang="en-US" sz="32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 William Carey </a:t>
            </a:r>
            <a:r>
              <a:rPr lang="km-KH" sz="32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បានដឹកនាំដល់ញ្ឈប់ការបង្ហូរឈាមនេះនៅក្នុងឆ្នាំ ១៨២៩។</a:t>
            </a:r>
            <a:endParaRPr lang="en-US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1752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1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796136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km-KH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ស្ត្រីនៅតំបន់ខាងកើត​នាសម័បុរាណ</a:t>
            </a:r>
            <a:r>
              <a:rPr lang="en-US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 </a:t>
            </a:r>
            <a:endParaRPr lang="en-US" sz="2800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600200"/>
            <a:ext cx="4569282" cy="685800"/>
          </a:xfrm>
        </p:spPr>
        <p:txBody>
          <a:bodyPr/>
          <a:lstStyle/>
          <a:p>
            <a:pPr eaLnBrk="1" hangingPunct="1">
              <a:defRPr/>
            </a:pPr>
            <a:r>
              <a:rPr lang="km-KH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អំពើផិតក្បត់មានកំហុស</a:t>
            </a:r>
            <a:endParaRPr lang="en-US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134148" name="WordArt 5"/>
          <p:cNvSpPr>
            <a:spLocks noChangeArrowheads="1" noChangeShapeType="1" noTextEdit="1"/>
          </p:cNvSpPr>
          <p:nvPr/>
        </p:nvSpPr>
        <p:spPr bwMode="auto">
          <a:xfrm>
            <a:off x="1259632" y="838200"/>
            <a:ext cx="2042368" cy="68580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km-KH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ea typeface="Impact"/>
                <a:cs typeface="Khmer OS Siemreap" panose="02000500000000020004" pitchFamily="2" charset="0"/>
              </a:rPr>
              <a:t>មិនជឿព្រះជាម្ចាស់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ea typeface="Impact"/>
              <a:cs typeface="Khmer OS Siemreap" panose="02000500000000020004" pitchFamily="2" charset="0"/>
            </a:endParaRPr>
          </a:p>
        </p:txBody>
      </p:sp>
      <p:sp>
        <p:nvSpPr>
          <p:cNvPr id="134149" name="WordArt 6"/>
          <p:cNvSpPr>
            <a:spLocks noChangeArrowheads="1" noChangeShapeType="1" noTextEdit="1"/>
          </p:cNvSpPr>
          <p:nvPr/>
        </p:nvSpPr>
        <p:spPr bwMode="auto">
          <a:xfrm>
            <a:off x="5181600" y="876300"/>
            <a:ext cx="2342728" cy="647700"/>
          </a:xfrm>
          <a:prstGeom prst="rect">
            <a:avLst/>
          </a:prstGeom>
          <a:effectLst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km-KH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ea typeface="Arial Black"/>
                <a:cs typeface="Khmer OS Siemreap" panose="02000500000000020004" pitchFamily="2" charset="0"/>
              </a:rPr>
              <a:t>សាសន៍អ៊ីស្រាអែល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ea typeface="Arial Black"/>
              <a:cs typeface="Khmer OS Siemreap" panose="02000500000000020004" pitchFamily="2" charset="0"/>
            </a:endParaRPr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black">
          <a:xfrm>
            <a:off x="179512" y="2286000"/>
            <a:ext cx="456928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បំពានលើ​​ ទ្រព្យសម្បត្តិ</a:t>
            </a:r>
            <a:endParaRPr lang="en-US" sz="2800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black">
          <a:xfrm>
            <a:off x="179511" y="2936875"/>
            <a:ext cx="4248631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ប្រមាថមើលងាយ</a:t>
            </a:r>
            <a:endParaRPr lang="en-US" sz="3200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black">
          <a:xfrm>
            <a:off x="179511" y="3581400"/>
            <a:ext cx="42486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ពិន័យជាច្រើន</a:t>
            </a:r>
            <a:endParaRPr lang="en-US" sz="3200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black">
          <a:xfrm>
            <a:off x="179511" y="4232275"/>
            <a:ext cx="4248631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ប្រើអំពើហឹង្សា</a:t>
            </a:r>
            <a:endParaRPr lang="en-US" sz="3200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black">
          <a:xfrm>
            <a:off x="4522912" y="1600200"/>
            <a:ext cx="472960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អំពើផិតក្បត់គ្មានទោស</a:t>
            </a:r>
            <a:endParaRPr lang="en-US" sz="3200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black">
          <a:xfrm>
            <a:off x="4522911" y="2286000"/>
            <a:ext cx="424863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បំពានលើមនុស្ស</a:t>
            </a:r>
            <a:endParaRPr lang="en-US" sz="3200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3021" name="Rectangle 13"/>
          <p:cNvSpPr>
            <a:spLocks noChangeArrowheads="1"/>
          </p:cNvSpPr>
          <p:nvPr/>
        </p:nvSpPr>
        <p:spPr bwMode="black">
          <a:xfrm>
            <a:off x="4522912" y="2936875"/>
            <a:ext cx="4729608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ក៏បំពានព្រះជាម្ចាស់ដែរ</a:t>
            </a:r>
            <a:endParaRPr lang="en-US" sz="3200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3022" name="Rectangle 14"/>
          <p:cNvSpPr>
            <a:spLocks noChangeArrowheads="1"/>
          </p:cNvSpPr>
          <p:nvPr/>
        </p:nvSpPr>
        <p:spPr bwMode="black">
          <a:xfrm>
            <a:off x="4522911" y="3581400"/>
            <a:ext cx="424863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កាត់ទោសប្រហារជីវិត</a:t>
            </a:r>
            <a:endParaRPr lang="en-US" sz="2800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black">
          <a:xfrm>
            <a:off x="4522911" y="4232275"/>
            <a:ext cx="4729609" cy="1140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effectLst>
                  <a:glow rad="152400">
                    <a:schemeClr val="bg2"/>
                  </a:glo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ការសម្លាប់ខាងការធ្វើអត្តឃាត</a:t>
            </a:r>
            <a:endParaRPr lang="en-US" sz="2800" b="1" dirty="0">
              <a:effectLst>
                <a:glow rad="152400">
                  <a:schemeClr val="bg2"/>
                </a:glo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34159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>
                <a:effectLst>
                  <a:glow rad="152400">
                    <a:schemeClr val="bg2"/>
                  </a:glow>
                </a:effectLst>
                <a:latin typeface="Arial" charset="0"/>
                <a:cs typeface="Arial" charset="0"/>
              </a:rPr>
              <a:t>154b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0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2" grpId="0" build="p" autoUpdateAnimBg="0"/>
      <p:bldP spid="43015" grpId="0" autoUpdateAnimBg="0"/>
      <p:bldP spid="43016" grpId="0" autoUpdateAnimBg="0"/>
      <p:bldP spid="43017" grpId="0" autoUpdateAnimBg="0"/>
      <p:bldP spid="43018" grpId="0" autoUpdateAnimBg="0"/>
      <p:bldP spid="43019" grpId="0" autoUpdateAnimBg="0"/>
      <p:bldP spid="43020" grpId="0" autoUpdateAnimBg="0"/>
      <p:bldP spid="43021" grpId="0" autoUpdateAnimBg="0"/>
      <p:bldP spid="43022" grpId="0" autoUpdateAnimBg="0"/>
      <p:bldP spid="43023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4038600" cy="2922587"/>
          </a:xfrm>
        </p:spPr>
        <p:txBody>
          <a:bodyPr/>
          <a:lstStyle/>
          <a:p>
            <a:pPr eaLnBrk="1" hangingPunct="1">
              <a:defRPr/>
            </a:pPr>
            <a:r>
              <a:rPr lang="km-KH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ភាពមិនច្បាស់</a:t>
            </a:r>
            <a:br>
              <a:rPr lang="km-KH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</a:br>
            <a:r>
              <a:rPr lang="km-KH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នៃភេទ</a:t>
            </a:r>
            <a:endParaRPr lang="en-US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943600"/>
            <a:ext cx="4038600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km-KH" sz="28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ប្រុស ឬស្រី</a:t>
            </a:r>
            <a:r>
              <a:rPr lang="en-US" sz="28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?</a:t>
            </a:r>
          </a:p>
        </p:txBody>
      </p:sp>
      <p:pic>
        <p:nvPicPr>
          <p:cNvPr id="163843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84713" y="0"/>
            <a:ext cx="4459287" cy="68580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ChangeArrowheads="1"/>
          </p:cNvSpPr>
          <p:nvPr/>
        </p:nvSpPr>
        <p:spPr bwMode="auto">
          <a:xfrm>
            <a:off x="0" y="-175846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km-KH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ល</a:t>
            </a:r>
            <a:endParaRPr lang="en-US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7114" name="Rectangle 1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6156176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km-KH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ស្ត្រីនៅតំបន់ខាងកើត​នាសម័បុរាណ</a:t>
            </a:r>
            <a:r>
              <a:rPr lang="en-US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black">
          <a:xfrm>
            <a:off x="228600" y="16002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មានសិទ្ធលែងលះ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65893" name="WordArt 13"/>
          <p:cNvSpPr>
            <a:spLocks noChangeArrowheads="1" noChangeShapeType="1" noTextEdit="1"/>
          </p:cNvSpPr>
          <p:nvPr/>
        </p:nvSpPr>
        <p:spPr bwMode="auto">
          <a:xfrm>
            <a:off x="5105400" y="876300"/>
            <a:ext cx="2418928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m-KH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Khmer OS Siemreap" panose="02000500000000020004" pitchFamily="2" charset="0"/>
                <a:ea typeface="Arial Black"/>
                <a:cs typeface="Khmer OS Siemreap" panose="02000500000000020004" pitchFamily="2" charset="0"/>
              </a:rPr>
              <a:t>សាសន៍អ៊ីស្រាអែល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63500" dist="38099" dir="2700000" sy="50000" kx="2115830" algn="bl" rotWithShape="0">
                  <a:srgbClr val="C0C0C0">
                    <a:alpha val="74997"/>
                  </a:srgbClr>
                </a:outerShdw>
              </a:effectLst>
              <a:latin typeface="Khmer OS Siemreap" panose="02000500000000020004" pitchFamily="2" charset="0"/>
              <a:ea typeface="Arial Black"/>
              <a:cs typeface="Khmer OS Siemreap" panose="02000500000000020004" pitchFamily="2" charset="0"/>
            </a:endParaRPr>
          </a:p>
        </p:txBody>
      </p:sp>
      <p:sp>
        <p:nvSpPr>
          <p:cNvPr id="47118" name="Rectangle 14"/>
          <p:cNvSpPr>
            <a:spLocks noChangeArrowheads="1"/>
          </p:cNvSpPr>
          <p:nvPr/>
        </p:nvSpPr>
        <p:spPr bwMode="black">
          <a:xfrm>
            <a:off x="228600" y="2286000"/>
            <a:ext cx="4487416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ការរំលោភបំពានការលែងលះ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165895" name="Picture 2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0" y="2978150"/>
            <a:ext cx="4084638" cy="3879850"/>
          </a:xfrm>
        </p:spPr>
      </p:pic>
      <p:sp>
        <p:nvSpPr>
          <p:cNvPr id="47119" name="Rectangle 15"/>
          <p:cNvSpPr>
            <a:spLocks noChangeArrowheads="1"/>
          </p:cNvSpPr>
          <p:nvPr/>
        </p:nvSpPr>
        <p:spPr bwMode="black">
          <a:xfrm>
            <a:off x="228600" y="2936875"/>
            <a:ext cx="40386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រងគ្រោះដោយចាប់រំលោភ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black">
          <a:xfrm>
            <a:off x="22860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ជួនកាលជាអ្នកគ្រងមរតក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black">
          <a:xfrm>
            <a:off x="228600" y="4232275"/>
            <a:ext cx="259080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ការងារខាងក្រៅមានការប្រែប្រួល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7122" name="Rectangle 18"/>
          <p:cNvSpPr>
            <a:spLocks noChangeArrowheads="1"/>
          </p:cNvSpPr>
          <p:nvPr/>
        </p:nvSpPr>
        <p:spPr bwMode="black">
          <a:xfrm>
            <a:off x="4572000" y="16002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គ្មានសិទ្ធក្នុងការលែងលះ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7123" name="Rectangle 19"/>
          <p:cNvSpPr>
            <a:spLocks noChangeArrowheads="1"/>
          </p:cNvSpPr>
          <p:nvPr/>
        </p:nvSpPr>
        <p:spPr bwMode="black">
          <a:xfrm>
            <a:off x="4572000" y="22860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ការពារការលែងលះ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7124" name="Rectangle 20"/>
          <p:cNvSpPr>
            <a:spLocks noChangeArrowheads="1"/>
          </p:cNvSpPr>
          <p:nvPr/>
        </p:nvSpPr>
        <p:spPr bwMode="black">
          <a:xfrm>
            <a:off x="4572000" y="2936875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អភ័យទោសការរំលោភ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7125" name="Rectangle 21"/>
          <p:cNvSpPr>
            <a:spLocks noChangeArrowheads="1"/>
          </p:cNvSpPr>
          <p:nvPr/>
        </p:nvSpPr>
        <p:spPr bwMode="black">
          <a:xfrm>
            <a:off x="4572000" y="35814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តែងតែជាអ្នកគ្រងមតតក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7126" name="Rectangle 22"/>
          <p:cNvSpPr>
            <a:spLocks noChangeArrowheads="1"/>
          </p:cNvSpPr>
          <p:nvPr/>
        </p:nvSpPr>
        <p:spPr bwMode="black">
          <a:xfrm>
            <a:off x="4572000" y="4232275"/>
            <a:ext cx="43434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ការងារខាងក្រៅមានការប្រែប្រួល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65904" name="Text Box 30"/>
          <p:cNvSpPr txBox="1">
            <a:spLocks noChangeArrowheads="1"/>
          </p:cNvSpPr>
          <p:nvPr/>
        </p:nvSpPr>
        <p:spPr bwMode="auto">
          <a:xfrm>
            <a:off x="7812088" y="44450"/>
            <a:ext cx="1260475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154b-c</a:t>
            </a:r>
          </a:p>
        </p:txBody>
      </p:sp>
      <p:sp>
        <p:nvSpPr>
          <p:cNvPr id="18" name="WordArt 27"/>
          <p:cNvSpPr>
            <a:spLocks noChangeArrowheads="1" noChangeShapeType="1" noTextEdit="1"/>
          </p:cNvSpPr>
          <p:nvPr/>
        </p:nvSpPr>
        <p:spPr bwMode="auto">
          <a:xfrm>
            <a:off x="971600" y="838200"/>
            <a:ext cx="2178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m-KH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Khmer OS Battambang" panose="02000500000000020004" pitchFamily="2" charset="0"/>
                <a:ea typeface="Impact"/>
                <a:cs typeface="Khmer OS Battambang" panose="02000500000000020004" pitchFamily="2" charset="0"/>
              </a:rPr>
              <a:t>មិនជឿព្រះជាម្ចាស់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Khmer OS Battambang" panose="02000500000000020004" pitchFamily="2" charset="0"/>
              <a:ea typeface="Impact"/>
              <a:cs typeface="Khmer OS Battambang" panose="02000500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7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5" grpId="0" build="p" autoUpdateAnimBg="0"/>
      <p:bldP spid="47118" grpId="0" autoUpdateAnimBg="0"/>
      <p:bldP spid="47119" grpId="0" autoUpdateAnimBg="0"/>
      <p:bldP spid="47120" grpId="0" autoUpdateAnimBg="0"/>
      <p:bldP spid="47121" grpId="0" autoUpdateAnimBg="0"/>
      <p:bldP spid="47122" grpId="0" autoUpdateAnimBg="0"/>
      <p:bldP spid="47123" grpId="0" autoUpdateAnimBg="0"/>
      <p:bldP spid="47124" grpId="0" autoUpdateAnimBg="0"/>
      <p:bldP spid="47125" grpId="0" autoUpdateAnimBg="0"/>
      <p:bldP spid="47126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5" r="5925"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373216"/>
            <a:ext cx="3839344" cy="1256184"/>
          </a:xfrm>
        </p:spPr>
        <p:txBody>
          <a:bodyPr/>
          <a:lstStyle/>
          <a:p>
            <a:pPr eaLnBrk="1" hangingPunct="1">
              <a:defRPr/>
            </a:pPr>
            <a:r>
              <a:rPr lang="km-KH" sz="32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បុគ្គលិកស្រី្ត​ជនជាតិ​ឥណ្ឌារបស់  </a:t>
            </a:r>
            <a:r>
              <a:rPr lang="en-US" sz="32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CCC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Rectangle 2"/>
          <p:cNvSpPr>
            <a:spLocks noChangeArrowheads="1"/>
          </p:cNvSpPr>
          <p:nvPr/>
        </p:nvSpPr>
        <p:spPr bwMode="auto">
          <a:xfrm>
            <a:off x="-169985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69986" name="Group 30"/>
          <p:cNvGrpSpPr>
            <a:grpSpLocks/>
          </p:cNvGrpSpPr>
          <p:nvPr/>
        </p:nvGrpSpPr>
        <p:grpSpPr bwMode="auto">
          <a:xfrm>
            <a:off x="7162800" y="0"/>
            <a:ext cx="1981200" cy="4191000"/>
            <a:chOff x="4080" y="1056"/>
            <a:chExt cx="1680" cy="3264"/>
          </a:xfrm>
        </p:grpSpPr>
        <p:pic>
          <p:nvPicPr>
            <p:cNvPr id="170005" name="Picture 28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056"/>
              <a:ext cx="1680" cy="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0006" name="Rectangle 29"/>
            <p:cNvSpPr>
              <a:spLocks noChangeArrowheads="1"/>
            </p:cNvSpPr>
            <p:nvPr/>
          </p:nvSpPr>
          <p:spPr bwMode="auto">
            <a:xfrm>
              <a:off x="4080" y="2448"/>
              <a:ext cx="96" cy="52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9987" name="Group 27"/>
          <p:cNvGrpSpPr>
            <a:grpSpLocks/>
          </p:cNvGrpSpPr>
          <p:nvPr/>
        </p:nvGrpSpPr>
        <p:grpSpPr bwMode="auto">
          <a:xfrm>
            <a:off x="838200" y="1676400"/>
            <a:ext cx="4953000" cy="5181600"/>
            <a:chOff x="1920" y="672"/>
            <a:chExt cx="4032" cy="3840"/>
          </a:xfrm>
        </p:grpSpPr>
        <p:pic>
          <p:nvPicPr>
            <p:cNvPr id="170000" name="Picture 25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672"/>
              <a:ext cx="4032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7" name="Rectangle 19"/>
            <p:cNvSpPr>
              <a:spLocks noChangeArrowheads="1"/>
            </p:cNvSpPr>
            <p:nvPr/>
          </p:nvSpPr>
          <p:spPr bwMode="auto">
            <a:xfrm>
              <a:off x="2160" y="672"/>
              <a:ext cx="2448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24" charset="0"/>
                <a:ea typeface="+mn-ea"/>
                <a:cs typeface="+mn-cs"/>
              </a:endParaRPr>
            </a:p>
          </p:txBody>
        </p:sp>
        <p:sp>
          <p:nvSpPr>
            <p:cNvPr id="48148" name="Rectangle 20"/>
            <p:cNvSpPr>
              <a:spLocks noChangeArrowheads="1"/>
            </p:cNvSpPr>
            <p:nvPr/>
          </p:nvSpPr>
          <p:spPr bwMode="auto">
            <a:xfrm>
              <a:off x="5087" y="672"/>
              <a:ext cx="529" cy="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24" charset="0"/>
                <a:ea typeface="+mn-ea"/>
                <a:cs typeface="+mn-cs"/>
              </a:endParaRPr>
            </a:p>
          </p:txBody>
        </p:sp>
        <p:sp>
          <p:nvSpPr>
            <p:cNvPr id="48151" name="Rectangle 23"/>
            <p:cNvSpPr>
              <a:spLocks noChangeArrowheads="1"/>
            </p:cNvSpPr>
            <p:nvPr/>
          </p:nvSpPr>
          <p:spPr bwMode="auto">
            <a:xfrm>
              <a:off x="2208" y="3408"/>
              <a:ext cx="1632" cy="81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24" charset="0"/>
                <a:ea typeface="+mn-ea"/>
                <a:cs typeface="+mn-cs"/>
              </a:endParaRPr>
            </a:p>
          </p:txBody>
        </p:sp>
        <p:sp>
          <p:nvSpPr>
            <p:cNvPr id="48154" name="Rectangle 26"/>
            <p:cNvSpPr>
              <a:spLocks noChangeArrowheads="1"/>
            </p:cNvSpPr>
            <p:nvPr/>
          </p:nvSpPr>
          <p:spPr bwMode="auto">
            <a:xfrm>
              <a:off x="5591" y="720"/>
              <a:ext cx="336" cy="1584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Times" pitchFamily="24" charset="0"/>
                <a:ea typeface="+mn-ea"/>
                <a:cs typeface="+mn-cs"/>
              </a:endParaRPr>
            </a:p>
          </p:txBody>
        </p:sp>
      </p:grpSp>
      <p:sp>
        <p:nvSpPr>
          <p:cNvPr id="481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029200" cy="6858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km-KH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ស្ត្រីនៅតំបន់ខាងកើត​នាសម័បុរាណ</a:t>
            </a:r>
            <a:r>
              <a:rPr lang="en-US" sz="2800" dirty="0">
                <a:effectLst/>
                <a:latin typeface="Khmer OS Battambang" panose="02000500000000020004" pitchFamily="2" charset="0"/>
                <a:ea typeface="ＭＳ Ｐゴシック" charset="0"/>
                <a:cs typeface="Khmer OS Battambang" panose="02000500000000020004" pitchFamily="2" charset="0"/>
              </a:rPr>
              <a:t> 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black">
          <a:xfrm>
            <a:off x="0" y="1600200"/>
            <a:ext cx="4267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បព្វជិត, សង្ឃ (ស្ត្រី)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69991" name="WordArt 6"/>
          <p:cNvSpPr>
            <a:spLocks noChangeArrowheads="1" noChangeShapeType="1" noTextEdit="1"/>
          </p:cNvSpPr>
          <p:nvPr/>
        </p:nvSpPr>
        <p:spPr bwMode="auto">
          <a:xfrm>
            <a:off x="5029201" y="876299"/>
            <a:ext cx="2246810" cy="682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m-KH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63500" dist="38099" dir="2700000" sy="50000" kx="2115830" algn="bl" rotWithShape="0">
                    <a:srgbClr val="C0C0C0">
                      <a:alpha val="74997"/>
                    </a:srgbClr>
                  </a:outerShdw>
                </a:effectLst>
                <a:latin typeface="Khmer OS Siemreap" panose="02000500000000020004" pitchFamily="2" charset="0"/>
                <a:ea typeface="Arial Black"/>
                <a:cs typeface="Khmer OS Siemreap" panose="02000500000000020004" pitchFamily="2" charset="0"/>
              </a:rPr>
              <a:t>សាសន៍អ៊ីស្រាអែល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63500" dist="38099" dir="2700000" sy="50000" kx="2115830" algn="bl" rotWithShape="0">
                  <a:srgbClr val="C0C0C0">
                    <a:alpha val="74997"/>
                  </a:srgbClr>
                </a:outerShdw>
              </a:effectLst>
              <a:latin typeface="Khmer OS Siemreap" panose="02000500000000020004" pitchFamily="2" charset="0"/>
              <a:ea typeface="Arial Black"/>
              <a:cs typeface="Khmer OS Siemreap" panose="02000500000000020004" pitchFamily="2" charset="0"/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black">
          <a:xfrm>
            <a:off x="0" y="2286000"/>
            <a:ext cx="4038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ហោរាស្រី/ ព្យាការីនី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black">
          <a:xfrm>
            <a:off x="-1" y="2936875"/>
            <a:ext cx="4312689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ភាពជាអ្នកដឹកនាំ កម្រឃើញ</a:t>
            </a:r>
            <a:r>
              <a:rPr lang="en-US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black">
          <a:xfrm>
            <a:off x="0" y="3581399"/>
            <a:ext cx="40386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ឋានៈខ្ពស់ក្នុងសង្គម និង តំណែងស្របច្បាប់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black">
          <a:xfrm>
            <a:off x="4343400" y="16002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ត្រូវបានហាមឃាត់</a:t>
            </a:r>
            <a:endParaRPr lang="en-US" sz="28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black">
          <a:xfrm>
            <a:off x="4343400" y="2286000"/>
            <a:ext cx="457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កម្រឃើញមាន</a:t>
            </a:r>
            <a:endParaRPr lang="en-US" sz="32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black">
          <a:xfrm>
            <a:off x="4343400" y="2936875"/>
            <a:ext cx="45720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ធម្មតាមមានច្រើន</a:t>
            </a:r>
            <a:endParaRPr lang="en-US" sz="32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48143" name="Rectangle 15"/>
          <p:cNvSpPr>
            <a:spLocks noChangeArrowheads="1"/>
          </p:cNvSpPr>
          <p:nvPr/>
        </p:nvSpPr>
        <p:spPr bwMode="black">
          <a:xfrm>
            <a:off x="4343400" y="3581400"/>
            <a:ext cx="4800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71842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3200" b="1" dirty="0">
                <a:solidFill>
                  <a:srgbClr val="99371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ទាប ប៉ុន្តែត្រូវបានការពារ នៅក្នុងផ្ទះ។</a:t>
            </a:r>
            <a:endParaRPr lang="en-US" sz="3200" b="1" dirty="0">
              <a:solidFill>
                <a:srgbClr val="993717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69999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154c</a:t>
            </a:r>
          </a:p>
        </p:txBody>
      </p:sp>
      <p:sp>
        <p:nvSpPr>
          <p:cNvPr id="24" name="WordArt 27"/>
          <p:cNvSpPr>
            <a:spLocks noChangeArrowheads="1" noChangeShapeType="1" noTextEdit="1"/>
          </p:cNvSpPr>
          <p:nvPr/>
        </p:nvSpPr>
        <p:spPr bwMode="auto">
          <a:xfrm>
            <a:off x="971600" y="838200"/>
            <a:ext cx="2178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km-KH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blurRad="63500" dist="38099" dir="2700000" algn="ctr" rotWithShape="0">
                    <a:srgbClr val="990000">
                      <a:alpha val="74997"/>
                    </a:srgbClr>
                  </a:outerShdw>
                </a:effectLst>
                <a:latin typeface="Khmer OS Battambang" panose="02000500000000020004" pitchFamily="2" charset="0"/>
                <a:ea typeface="Impact"/>
                <a:cs typeface="Khmer OS Battambang" panose="02000500000000020004" pitchFamily="2" charset="0"/>
              </a:rPr>
              <a:t>មិនជឿព្រះជាម្ចាស់</a:t>
            </a:r>
            <a:endParaRPr lang="en-US" sz="36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blurRad="63500" dist="38099" dir="2700000" algn="ctr" rotWithShape="0">
                  <a:srgbClr val="990000">
                    <a:alpha val="74997"/>
                  </a:srgbClr>
                </a:outerShdw>
              </a:effectLst>
              <a:latin typeface="Khmer OS Battambang" panose="02000500000000020004" pitchFamily="2" charset="0"/>
              <a:ea typeface="Impact"/>
              <a:cs typeface="Khmer OS Battambang" panose="02000500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 build="p" autoUpdateAnimBg="0"/>
      <p:bldP spid="48135" grpId="0" autoUpdateAnimBg="0"/>
      <p:bldP spid="48137" grpId="0" autoUpdateAnimBg="0"/>
      <p:bldP spid="48138" grpId="0" autoUpdateAnimBg="0"/>
      <p:bldP spid="48140" grpId="0" autoUpdateAnimBg="0"/>
      <p:bldP spid="48141" grpId="0" autoUpdateAnimBg="0"/>
      <p:bldP spid="48142" grpId="0" autoUpdateAnimBg="0"/>
      <p:bldP spid="48143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7772400" cy="1139825"/>
          </a:xfrm>
          <a:solidFill>
            <a:schemeClr val="bg2"/>
          </a:solidFill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400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១ ធីម៉ូថេ</a:t>
            </a:r>
            <a:r>
              <a:rPr lang="en-US" sz="400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 </a:t>
            </a:r>
            <a:r>
              <a:rPr lang="km-KH" sz="400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២</a:t>
            </a:r>
            <a:r>
              <a:rPr lang="en-US" sz="400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:</a:t>
            </a:r>
            <a:r>
              <a:rPr lang="km-KH" sz="400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១១</a:t>
            </a:r>
            <a:r>
              <a:rPr lang="en-US" sz="400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-</a:t>
            </a:r>
            <a:r>
              <a:rPr lang="km-KH" sz="400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១៥</a:t>
            </a:r>
            <a:endParaRPr lang="en-US" sz="4000" dirty="0">
              <a:solidFill>
                <a:schemeClr val="tx1"/>
              </a:solidFill>
              <a:effectLst/>
              <a:latin typeface="Khmer OS Siemreap" panose="02000500000000020004" pitchFamily="2" charset="0"/>
              <a:ea typeface="+mj-ea"/>
              <a:cs typeface="Khmer OS Siemreap" panose="02000500000000020004" pitchFamily="2" charset="0"/>
            </a:endParaRPr>
          </a:p>
        </p:txBody>
      </p:sp>
      <p:pic>
        <p:nvPicPr>
          <p:cNvPr id="172034" name="Picture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20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5" name="Picture 4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8288" y="3276600"/>
            <a:ext cx="252571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3" name="Rectangle 43"/>
          <p:cNvSpPr>
            <a:spLocks noChangeArrowheads="1"/>
          </p:cNvSpPr>
          <p:nvPr/>
        </p:nvSpPr>
        <p:spPr bwMode="black">
          <a:xfrm>
            <a:off x="58738" y="3020144"/>
            <a:ext cx="6673502" cy="3837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marL="4763" indent="-1588" algn="l"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4" charset="2"/>
              <a:buNone/>
              <a:defRPr/>
            </a:pPr>
            <a:r>
              <a:rPr lang="km-KH" b="1" baseline="30000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១៣ </a:t>
            </a:r>
            <a:r>
              <a:rPr lang="km-KH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ពីព្រោះ ព្រះបានបង្កើតលោកអ័ដាមមកជាមុន រួចមកនាងអេវ៉ា។</a:t>
            </a:r>
            <a:r>
              <a:rPr lang="en-US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</a:t>
            </a:r>
            <a:r>
              <a:rPr lang="km-KH" b="1" baseline="30000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១៤ </a:t>
            </a:r>
            <a:r>
              <a:rPr lang="km-KH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ហើយមិនមែន លោក​អ័ដាម</a:t>
            </a:r>
            <a:r>
              <a:rPr lang="en-US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</a:t>
            </a:r>
            <a:r>
              <a:rPr lang="km-KH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ដែលចាញ់បញ្ឆោតទេ ​គឺជាស្ត្រីវិញទេតើ ដែលចាញ់បញ្ឆោតនោះ ព្រមទាំងរំលងច្បាប់   ផង។</a:t>
            </a:r>
            <a:r>
              <a:rPr lang="en-US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</a:t>
            </a:r>
            <a:r>
              <a:rPr lang="km-KH" b="1" baseline="30000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១៥</a:t>
            </a:r>
            <a:r>
              <a:rPr lang="km-KH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តែបើសិនជានាង</a:t>
            </a:r>
            <a:r>
              <a:rPr lang="en-US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{Gr. </a:t>
            </a:r>
            <a:r>
              <a:rPr lang="km-KH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នាង</a:t>
            </a:r>
            <a:r>
              <a:rPr lang="en-US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} </a:t>
            </a:r>
            <a:r>
              <a:rPr lang="km-KH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នៅជាប់ក្នុងសេចក្តីជំនឿ សេចក្តីស្រឡាញ់ និង​​សេចក្តីបរិសុទ្ធ ទាំងមានគំនិតមារយាទ នោះ នាងនឹងបានសង្រ្គោះ </a:t>
            </a:r>
            <a:r>
              <a:rPr lang="en-US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{</a:t>
            </a:r>
            <a:r>
              <a:rPr lang="km-KH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ឬ​ បានស្តារឡើងវិញ</a:t>
            </a:r>
            <a:r>
              <a:rPr lang="en-US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}</a:t>
            </a:r>
            <a:r>
              <a:rPr lang="km-KH" b="1" dirty="0"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ក្នុងកាលដែលបង្កើតកូន ។</a:t>
            </a:r>
            <a:endParaRPr lang="en-US" b="1" dirty="0">
              <a:latin typeface="Khmer OS Siemreap" panose="02000500000000020004" pitchFamily="2" charset="0"/>
              <a:ea typeface="+mn-ea"/>
              <a:cs typeface="Khmer OS Siemreap" panose="02000500000000020004" pitchFamily="2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565275"/>
            <a:ext cx="9109075" cy="1287661"/>
          </a:xfrm>
          <a:effectLst>
            <a:outerShdw blurRad="63500" dist="38099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marL="4763" indent="-1588" eaLnBrk="1" hangingPunct="1">
              <a:buFont typeface="Wingdings" pitchFamily="24" charset="2"/>
              <a:buNone/>
              <a:defRPr/>
            </a:pPr>
            <a:r>
              <a:rPr lang="km-KH" sz="2400" b="1" baseline="30000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១១ </a:t>
            </a:r>
            <a:r>
              <a:rPr lang="km-KH" sz="2400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ត្រូវឲ្យស្រីៗរៀនដោយសំងាត់ ទាំងចុះចូលគ្រប់ជំពូក។</a:t>
            </a:r>
            <a:r>
              <a:rPr lang="en-US" sz="2400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</a:t>
            </a:r>
            <a:r>
              <a:rPr lang="km-KH" sz="2400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        </a:t>
            </a:r>
            <a:r>
              <a:rPr lang="en-US" sz="2400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</a:t>
            </a:r>
            <a:br>
              <a:rPr lang="en-US" sz="2400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</a:br>
            <a:r>
              <a:rPr lang="km-KH" sz="2400" b="1" baseline="30000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១២ </a:t>
            </a:r>
            <a:r>
              <a:rPr lang="km-KH" sz="2400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ខ្ញុំមិនបើកឲ្យស្ត្រីណាបង្រៀន​ ឬឲ្យមានអំណាចលើបុរសទេ</a:t>
            </a:r>
            <a:br>
              <a:rPr lang="en-US" sz="2400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</a:br>
            <a:r>
              <a:rPr lang="km-KH" sz="2400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ត្រូវឲ្យគេនៅដោយស្រគត់ស្រគំចុះ។</a:t>
            </a:r>
            <a:r>
              <a:rPr lang="en-US" sz="2400" b="1" dirty="0">
                <a:effectLst/>
                <a:latin typeface="Khmer OS Siemreap" panose="02000500000000020004" pitchFamily="2" charset="0"/>
                <a:ea typeface="+mn-ea"/>
                <a:cs typeface="Khmer OS Siemreap" panose="02000500000000020004" pitchFamily="2" charset="0"/>
              </a:rPr>
              <a:t>  </a:t>
            </a:r>
          </a:p>
        </p:txBody>
      </p:sp>
      <p:sp>
        <p:nvSpPr>
          <p:cNvPr id="172038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Common Laborers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191000"/>
            <a:ext cx="9144000" cy="26670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endParaRPr lang="en-US" sz="3600" b="1" dirty="0">
              <a:effectLst>
                <a:outerShdw blurRad="38100" dist="38100" dir="2700000" algn="tl">
                  <a:srgbClr val="000203"/>
                </a:outerShd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  <a:p>
            <a:pPr algn="ctr" eaLnBrk="1" hangingPunct="1">
              <a:buNone/>
              <a:defRPr/>
            </a:pPr>
            <a:r>
              <a:rPr lang="km-KH" sz="36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ជារឿយៗ  ស្ត្រីគឺជាអ្នកធ្វើការងារ(ពលកម្ម) យ៉ាងច្រើននៅក្នុងសង្គមបច្ចុប្បន្ននេះ ។</a:t>
            </a:r>
            <a:endParaRPr lang="en-US" sz="3600" b="1" dirty="0">
              <a:effectLst>
                <a:outerShdw blurRad="38100" dist="38100" dir="2700000" algn="tl">
                  <a:srgbClr val="000203"/>
                </a:outerShd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pic>
        <p:nvPicPr>
          <p:cNvPr id="119811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31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Picture 11"/>
          <p:cNvPicPr>
            <a:picLocks noChangeAspect="1" noChangeArrowheads="1"/>
          </p:cNvPicPr>
          <p:nvPr/>
        </p:nvPicPr>
        <p:blipFill>
          <a:blip r:embed="rId3" cstate="screen">
            <a:lum bright="-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2" name="Rectangle 12"/>
          <p:cNvSpPr>
            <a:spLocks noChangeArrowheads="1"/>
          </p:cNvSpPr>
          <p:nvPr/>
        </p:nvSpPr>
        <p:spPr bwMode="auto">
          <a:xfrm>
            <a:off x="914400" y="0"/>
            <a:ext cx="8229600" cy="304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39825"/>
          </a:xfrm>
          <a:solidFill>
            <a:schemeClr val="tx1"/>
          </a:solidFill>
          <a:ln w="76200">
            <a:solidFill>
              <a:schemeClr val="bg2"/>
            </a:solidFill>
          </a:ln>
        </p:spPr>
        <p:txBody>
          <a:bodyPr/>
          <a:lstStyle/>
          <a:p>
            <a:pPr eaLnBrk="1" hangingPunct="1">
              <a:defRPr/>
            </a:pPr>
            <a:r>
              <a:rPr lang="km-KH" dirty="0">
                <a:solidFill>
                  <a:srgbClr val="2828E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ដូច្នេះ តើបច្ចុប្បន្ននេះសីលធម៌ជាអ្វី?</a:t>
            </a:r>
            <a:endParaRPr lang="en-US" dirty="0">
              <a:effectLst>
                <a:outerShdw blurRad="38100" dist="38100" dir="2700000" algn="tl">
                  <a:srgbClr val="DDDDDD"/>
                </a:outerShd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764283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km-KH" sz="4800" dirty="0">
                <a:solidFill>
                  <a:srgbClr val="FF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ស្ត្រីត្រូវតែថែរក្សា/យកចិត្តទុកដាក់ដល់​បុរស</a:t>
            </a:r>
            <a:endParaRPr lang="en-US" sz="4800" dirty="0">
              <a:solidFill>
                <a:srgbClr val="FF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5435600" y="692150"/>
            <a:ext cx="2736850" cy="649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292725" y="549275"/>
            <a:ext cx="3024188" cy="684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km-KH" altLang="zh-CN" sz="2800" b="1" dirty="0">
                <a:solidFill>
                  <a:srgbClr val="FF0000"/>
                </a:solidFill>
                <a:latin typeface="Khmer OS Siemreap" panose="02000500000000020004" pitchFamily="2" charset="0"/>
                <a:ea typeface="SimSun" charset="0"/>
                <a:cs typeface="Khmer OS Siemreap" panose="02000500000000020004" pitchFamily="2" charset="0"/>
              </a:rPr>
              <a:t>មិនបានលាងដែ!</a:t>
            </a:r>
            <a:endParaRPr lang="zh-CN" altLang="en-US" sz="2800" b="1" dirty="0">
              <a:solidFill>
                <a:srgbClr val="FF0000"/>
              </a:solidFill>
              <a:latin typeface="Khmer OS Siemreap" panose="02000500000000020004" pitchFamily="2" charset="0"/>
              <a:ea typeface="SimSun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cs typeface="+mj-cs"/>
              </a:rPr>
              <a:t>Men </a:t>
            </a:r>
            <a:r>
              <a:rPr lang="en-US" dirty="0" err="1">
                <a:cs typeface="+mj-cs"/>
              </a:rPr>
              <a:t>aren</a:t>
            </a:r>
            <a:r>
              <a:rPr lang="fr-FR" altLang="ja-JP" dirty="0">
                <a:latin typeface="Arial"/>
                <a:cs typeface="+mj-cs"/>
              </a:rPr>
              <a:t>'</a:t>
            </a:r>
            <a:r>
              <a:rPr lang="en-US" dirty="0">
                <a:cs typeface="+mj-cs"/>
              </a:rPr>
              <a:t>t perfect either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732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0" y="0"/>
            <a:ext cx="5364163" cy="24209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4925" y="1628775"/>
            <a:ext cx="3443288" cy="24209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4925" y="2636838"/>
            <a:ext cx="2413000" cy="24209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5900" y="692150"/>
            <a:ext cx="55086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m-KH" altLang="zh-CN" sz="8800" b="1" dirty="0">
                <a:solidFill>
                  <a:srgbClr val="00273B"/>
                </a:solidFill>
                <a:latin typeface="Khmer OS Siemreap" panose="02000500000000020004" pitchFamily="2" charset="0"/>
                <a:ea typeface="SimSun" charset="0"/>
                <a:cs typeface="Khmer OS Siemreap" panose="02000500000000020004" pitchFamily="2" charset="0"/>
              </a:rPr>
              <a:t>ការរង់ចាំ</a:t>
            </a:r>
            <a:r>
              <a:rPr lang="en-US" altLang="zh-CN" sz="8800" b="1" dirty="0">
                <a:solidFill>
                  <a:srgbClr val="00273B"/>
                </a:solidFill>
                <a:latin typeface="Khmer OS Siemreap" panose="02000500000000020004" pitchFamily="2" charset="0"/>
                <a:ea typeface="SimSun" charset="0"/>
                <a:cs typeface="Khmer OS Siemreap" panose="02000500000000020004" pitchFamily="2" charset="0"/>
              </a:rPr>
              <a:t>…</a:t>
            </a:r>
            <a:endParaRPr lang="zh-CN" altLang="en-US" sz="8800" b="1" dirty="0">
              <a:solidFill>
                <a:srgbClr val="00273B"/>
              </a:solidFill>
              <a:latin typeface="Khmer OS Siemreap" panose="02000500000000020004" pitchFamily="2" charset="0"/>
              <a:ea typeface="SimSun" charset="0"/>
              <a:cs typeface="Khmer OS Siemreap" panose="02000500000000020004" pitchFamily="2" charset="0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5900" y="1989138"/>
            <a:ext cx="3581400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km-KH" altLang="zh-CN" sz="4800" b="1" dirty="0">
                <a:solidFill>
                  <a:srgbClr val="00273B"/>
                </a:solidFill>
                <a:latin typeface="Khmer OS Siemreap" panose="02000500000000020004" pitchFamily="2" charset="0"/>
                <a:ea typeface="SimSun" charset="0"/>
                <a:cs typeface="Khmer OS Siemreap" panose="02000500000000020004" pitchFamily="2" charset="0"/>
              </a:rPr>
              <a:t>បុរសល្អឥតខ្ចោះ</a:t>
            </a:r>
            <a:r>
              <a:rPr lang="km-KH" altLang="zh-CN" sz="4000" b="1" dirty="0">
                <a:solidFill>
                  <a:srgbClr val="00273B"/>
                </a:solidFill>
                <a:latin typeface="Khmer OS Siemreap" panose="02000500000000020004" pitchFamily="2" charset="0"/>
                <a:ea typeface="SimSun" charset="0"/>
                <a:cs typeface="Khmer OS Siemreap" panose="02000500000000020004" pitchFamily="2" charset="0"/>
              </a:rPr>
              <a:t>(បុរសគ្រប់ល័ក្ខណ៍)</a:t>
            </a:r>
            <a:endParaRPr lang="zh-CN" altLang="en-US" sz="4000" b="1" dirty="0">
              <a:solidFill>
                <a:srgbClr val="00273B"/>
              </a:solidFill>
              <a:latin typeface="Khmer OS Siemreap" panose="02000500000000020004" pitchFamily="2" charset="0"/>
              <a:ea typeface="SimSun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Rectangle 1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0226" name="Picture 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95"/>
          <a:stretch>
            <a:fillRect/>
          </a:stretch>
        </p:blipFill>
        <p:spPr bwMode="auto">
          <a:xfrm>
            <a:off x="0" y="0"/>
            <a:ext cx="49736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29" t="-46" r="4822" b="46"/>
          <a:stretch>
            <a:fillRect/>
          </a:stretch>
        </p:blipFill>
        <p:spPr bwMode="auto">
          <a:xfrm rot="10800000">
            <a:off x="4495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km-KH" sz="3200" dirty="0">
                <a:effectLst/>
                <a:latin typeface="Khmer OS Siemreap" panose="02000500000000020004" pitchFamily="2" charset="0"/>
                <a:ea typeface="+mj-ea"/>
                <a:cs typeface="Khmer OS Siemreap" panose="02000500000000020004" pitchFamily="2" charset="0"/>
              </a:rPr>
              <a:t>អាពាហ៍ពិពាហ៍ ធ្វើឲ្យយើងមួយចំនួន ក្រឡាប់ចាក់</a:t>
            </a:r>
            <a:endParaRPr lang="en-US" sz="3200" dirty="0">
              <a:effectLst/>
              <a:latin typeface="Khmer OS Siemreap" panose="02000500000000020004" pitchFamily="2" charset="0"/>
              <a:ea typeface="+mj-ea"/>
              <a:cs typeface="Khmer OS Siemreap" panose="02000500000000020004" pitchFamily="2" charset="0"/>
            </a:endParaRPr>
          </a:p>
        </p:txBody>
      </p:sp>
      <p:sp>
        <p:nvSpPr>
          <p:cNvPr id="180229" name="Text Box 5"/>
          <p:cNvSpPr txBox="1">
            <a:spLocks noChangeArrowheads="1"/>
          </p:cNvSpPr>
          <p:nvPr/>
        </p:nvSpPr>
        <p:spPr bwMode="auto">
          <a:xfrm>
            <a:off x="-33338" y="6176963"/>
            <a:ext cx="4821238" cy="5847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3200" b="1" dirty="0">
                <a:solidFill>
                  <a:srgbClr val="00273B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មុន រៀបអាពាហ៍ពិពាហ៍</a:t>
            </a:r>
            <a:endParaRPr lang="zh-CN" altLang="en-US" sz="3200" b="1" dirty="0">
              <a:solidFill>
                <a:srgbClr val="00273B"/>
              </a:solidFill>
              <a:latin typeface="Khmer OS Siemreap" panose="02000500000000020004" pitchFamily="2" charset="0"/>
              <a:ea typeface="SimSun" charset="0"/>
              <a:cs typeface="Khmer OS Siemreap" panose="02000500000000020004" pitchFamily="2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495800" y="6176963"/>
            <a:ext cx="4610100" cy="5847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km-KH" altLang="zh-CN" sz="3200" b="1" dirty="0">
                <a:solidFill>
                  <a:srgbClr val="00273B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ក្រោយ រៀបអាពាហ៍ពិពាហ៍</a:t>
            </a:r>
            <a:endParaRPr lang="zh-CN" altLang="en-US" sz="3200" b="1" dirty="0">
              <a:solidFill>
                <a:srgbClr val="00273B"/>
              </a:solidFill>
              <a:latin typeface="Khmer OS Siemreap" panose="02000500000000020004" pitchFamily="2" charset="0"/>
              <a:ea typeface="SimSun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182274" name="Picture 3"/>
          <p:cNvPicPr>
            <a:picLocks noChangeAspect="1" noChangeArrowheads="1"/>
          </p:cNvPicPr>
          <p:nvPr/>
        </p:nvPicPr>
        <p:blipFill>
          <a:blip r:embed="rId3" cstate="screen">
            <a:lum bright="-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61925"/>
            <a:ext cx="6705600" cy="654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4800" dirty="0"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ពិភាក្សាតាមក្រុម</a:t>
            </a:r>
            <a:endParaRPr lang="en-US" sz="4800" dirty="0">
              <a:effectLst/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0" y="978924"/>
            <a:ext cx="6019800" cy="2677656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km-KH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«មនុស្សជាច្រើនរំពឹងថា រឿងនិទានដែលមានមនុស្សគ្រប់គ្នានឹងនៅជាមួយគ្នាជារៀងរហូត ប៉ុន្តែ ខ្ញុំមិនជឿនោះទេ​។ ខ្ញុំក៏ចង់ឲ្យវាកើតឡើងដែរ ប៉ុន្តែ ខ្ញុំគិតថា ចំណាយពេល១០ឆ្នាំ ជាមួយនរណាម្នាក់នោះ គឺគ្រប់គ្រាន់ហើយ។</a:t>
            </a:r>
            <a:endParaRPr lang="en-US" sz="2800" b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92168" name="Picture 8" descr="Carre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3581400"/>
            <a:ext cx="24526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sp>
        <p:nvSpPr>
          <p:cNvPr id="92167" name="Text Box 7"/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2627784" y="5562600"/>
            <a:ext cx="6516216" cy="1295400"/>
          </a:xfrm>
          <a:solidFill>
            <a:schemeClr val="bg2"/>
          </a:solidFill>
        </p:spPr>
        <p:txBody>
          <a:bodyPr/>
          <a:lstStyle/>
          <a:p>
            <a:pPr algn="l">
              <a:spcBef>
                <a:spcPct val="0"/>
              </a:spcBef>
              <a:buFontTx/>
              <a:buNone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––</a:t>
            </a:r>
            <a:r>
              <a:rPr lang="km-KH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តារាសម្តែង លោ </a:t>
            </a:r>
            <a:r>
              <a:rPr lang="en-US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Jim Carrey</a:t>
            </a:r>
            <a:r>
              <a:rPr lang="km-KH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 ដែលមានការលែងលះគ្នាចំនួនពីរដង។  មូលដ្ឋានទិន្ន័យភាពយន្ត អ៊ិនធឺណេត</a:t>
            </a:r>
            <a:r>
              <a:rPr lang="en-US" sz="24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 </a:t>
            </a:r>
            <a:r>
              <a:rPr lang="en-US" sz="18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(</a:t>
            </a:r>
            <a:r>
              <a:rPr lang="en-US" sz="1800" b="1" dirty="0" err="1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www.imdb.com</a:t>
            </a:r>
            <a:r>
              <a:rPr lang="en-US" sz="18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/news/</a:t>
            </a:r>
            <a:r>
              <a:rPr lang="en-US" sz="1800" b="1" dirty="0" err="1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wenn</a:t>
            </a:r>
            <a:r>
              <a:rPr lang="en-US" sz="1800" b="1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/2004-04-02)</a:t>
            </a:r>
            <a:endParaRPr lang="en-US" sz="2400" b="1" dirty="0">
              <a:effectLst>
                <a:outerShdw blurRad="38100" dist="38100" dir="2700000" algn="tl">
                  <a:srgbClr val="000203"/>
                </a:outerShd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2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  <p:bldP spid="9216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4800" dirty="0"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ពិភាក្សាតាមក្រុម</a:t>
            </a:r>
            <a:endParaRPr lang="en-US" sz="4800" dirty="0">
              <a:effectLst/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184323" name="Text Box 6"/>
          <p:cNvSpPr txBox="1">
            <a:spLocks noChangeArrowheads="1"/>
          </p:cNvSpPr>
          <p:nvPr/>
        </p:nvSpPr>
        <p:spPr bwMode="auto">
          <a:xfrm>
            <a:off x="0" y="1461147"/>
            <a:ext cx="4932363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km-KH" altLang="ja-JP" sz="3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១. តើភាពខុសគ្នាសំខាន់អ្វីខ្លះ រវាងស្រ្តីអស់ជឿព្រះ​និង​ស្រី្ត​ជនជាតិអ៊ីស្រាអែលដែលសំខាន់បំផុតសម្រាប់អ្នក</a:t>
            </a:r>
            <a:r>
              <a:rPr lang="en-US" altLang="ja-JP" sz="3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?</a:t>
            </a:r>
            <a:r>
              <a:rPr lang="km-KH" altLang="ja-JP" sz="3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តើភាពខុសគ្នាទាំងនេះ ប្រាប់យើងអ្វីខ្លះអំពីព្រះជាម្ចាស់/យ៉ាងដូចម្តេច?</a:t>
            </a:r>
          </a:p>
        </p:txBody>
      </p:sp>
      <p:sp>
        <p:nvSpPr>
          <p:cNvPr id="184324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43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1484313"/>
            <a:ext cx="3960813" cy="465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4800" dirty="0"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ពិភាក្សាតាមក្រុម</a:t>
            </a:r>
            <a:endParaRPr lang="en-US" sz="4800" dirty="0">
              <a:effectLst/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186371" name="Text Box 6"/>
          <p:cNvSpPr txBox="1">
            <a:spLocks noChangeArrowheads="1"/>
          </p:cNvSpPr>
          <p:nvPr/>
        </p:nvSpPr>
        <p:spPr bwMode="auto">
          <a:xfrm>
            <a:off x="4060825" y="1446450"/>
            <a:ext cx="508317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742950" indent="-7429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km-KH" altLang="ja-JP" sz="32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២. តើរឿងនៃព្រះគម្ពីរ អំពីការបង្កើតរបស់អេវ៉ា​ ជា«អ្នកជំនួយ»របស់អ័ដាម មានន័យថា ស្ត្រីត្រូវបានបង្កើតឡើងដើម្បី បម្រើដល់បុរសមែនទេ? បើមែនហេតុអ្វី តែ បើមិនមែន​ហេតុអ្វី? </a:t>
            </a:r>
            <a:endParaRPr lang="en-US" altLang="ja-JP" sz="3200" b="1" dirty="0">
              <a:solidFill>
                <a:srgbClr val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86372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637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628775"/>
            <a:ext cx="38100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4800" dirty="0"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ពិភាក្សាតាមក្រុម</a:t>
            </a:r>
            <a:endParaRPr lang="en-US" sz="4800" dirty="0">
              <a:effectLst/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188419" name="Text Box 6"/>
          <p:cNvSpPr txBox="1">
            <a:spLocks noChangeArrowheads="1"/>
          </p:cNvSpPr>
          <p:nvPr/>
        </p:nvSpPr>
        <p:spPr bwMode="auto">
          <a:xfrm>
            <a:off x="144463" y="900700"/>
            <a:ext cx="4787576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km-KH" altLang="ja-JP" sz="32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៣. តើអ្នកគិតថាទស្សនៈវិស័យ ជាមូលដ្ឋានរបស់ព្រះអង្គ ចំពោះស្ត្រី បានផ្លាស់ប្តូរពី សម័យសញ្ញាចាស់ ទៅកាន់សញ្ញាថ្មីឬ? សូមគិតអំពី​លក្ខណៈធម្មជាតិ  តួនាទី និង និស្ស័យរបស់ពួកគាត់។</a:t>
            </a:r>
            <a:endParaRPr lang="en-US" altLang="ja-JP" sz="3200" b="1" dirty="0"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88420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8842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39" y="1773238"/>
            <a:ext cx="384842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black">
          <a:xfrm>
            <a:off x="4932039" y="3717032"/>
            <a:ext cx="3848423" cy="110420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24" charset="0"/>
              </a:defRPr>
            </a:lvl9pPr>
          </a:lstStyle>
          <a:p>
            <a:pPr eaLnBrk="1" hangingPunct="1">
              <a:defRPr/>
            </a:pPr>
            <a:r>
              <a:rPr lang="km-KH" sz="3600" kern="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តួនាទី​យេនឌ័រ</a:t>
            </a:r>
            <a:r>
              <a:rPr lang="km-KH" sz="3200" kern="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​</a:t>
            </a:r>
            <a:r>
              <a:rPr lang="km-KH" sz="2800" kern="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      </a:t>
            </a:r>
          </a:p>
          <a:p>
            <a:pPr eaLnBrk="1" hangingPunct="1">
              <a:defRPr/>
            </a:pPr>
            <a:r>
              <a:rPr lang="km-KH" sz="2400" kern="0" dirty="0">
                <a:solidFill>
                  <a:schemeClr val="tx1"/>
                </a:solidFill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នៅក្នុងក្រុមជំនុំ</a:t>
            </a:r>
            <a:endParaRPr lang="en-US" sz="2400" kern="0" dirty="0">
              <a:solidFill>
                <a:schemeClr val="tx1"/>
              </a:solidFill>
              <a:effectLst/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4800" dirty="0"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ពិភាក្សាតាមក្រុម</a:t>
            </a:r>
            <a:endParaRPr lang="en-US" sz="4800" dirty="0"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0468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046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5" y="1268413"/>
            <a:ext cx="330626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ext Box 6"/>
          <p:cNvSpPr txBox="1">
            <a:spLocks noChangeArrowheads="1"/>
          </p:cNvSpPr>
          <p:nvPr/>
        </p:nvSpPr>
        <p:spPr bwMode="auto">
          <a:xfrm>
            <a:off x="136524" y="1313450"/>
            <a:ext cx="5299571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km-KH" altLang="ja-JP" sz="28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៤. តើការពិតដែលថាស្ត្រីមានភាពស្មើគ្នានឹងបុរស ដោយស្រ្តីត្រូវបានបង្កើតមកដូចរូបអង្គនៃព្រះ (លោកុ. ១</a:t>
            </a:r>
            <a:r>
              <a:rPr lang="en-US" altLang="ja-JP" sz="28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:</a:t>
            </a:r>
            <a:r>
              <a:rPr lang="km-KH" altLang="ja-JP" sz="28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២៦) និង​ដោយសារបានសង្រ្គោះដោយព្រះគុណ (កាឡា. ៣</a:t>
            </a:r>
            <a:r>
              <a:rPr lang="en-US" altLang="ja-JP" sz="28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:</a:t>
            </a:r>
            <a:r>
              <a:rPr lang="km-KH" altLang="ja-JP" sz="28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 ២៨)  សំដៅទៅលើ សមភាពនៅក្នុងឱកាសសម្រាប់ការបម្រើ របស់ពួកគាត់ឬទេ? ហេតុអ្វីបាន ឬហេតុអ្វីមិនបាន?</a:t>
            </a:r>
            <a:endParaRPr lang="en-US" altLang="ja-JP" sz="2800" b="1" dirty="0">
              <a:solidFill>
                <a:srgbClr val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4800" dirty="0"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ពិភាក្សាតាមក្រុម</a:t>
            </a:r>
            <a:endParaRPr lang="en-US" sz="4800" dirty="0">
              <a:effectLst/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192515" name="Text Box 6"/>
          <p:cNvSpPr txBox="1">
            <a:spLocks noChangeArrowheads="1"/>
          </p:cNvSpPr>
          <p:nvPr/>
        </p:nvSpPr>
        <p:spPr bwMode="auto">
          <a:xfrm>
            <a:off x="241300" y="4125348"/>
            <a:ext cx="8891588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km-KH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៥. តើប៉ុលចង់មានន័យអ្វី​ ពេលគាត់បានហាមមិនឲ្យស្ត្រីបង្រៀន ឬប្រើអំណាចលើបុរស</a:t>
            </a:r>
            <a:r>
              <a:rPr lang="en-US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(</a:t>
            </a:r>
            <a:r>
              <a:rPr lang="km-KH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១ធីម៉ូ</a:t>
            </a:r>
            <a:r>
              <a:rPr lang="en-US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. </a:t>
            </a:r>
            <a:r>
              <a:rPr lang="km-KH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២</a:t>
            </a:r>
            <a:r>
              <a:rPr lang="en-US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:</a:t>
            </a:r>
            <a:r>
              <a:rPr lang="km-KH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១០</a:t>
            </a:r>
            <a:r>
              <a:rPr lang="en-US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-</a:t>
            </a:r>
            <a:r>
              <a:rPr lang="km-KH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១១</a:t>
            </a:r>
            <a:r>
              <a:rPr lang="en-US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)?  </a:t>
            </a:r>
            <a:r>
              <a:rPr lang="km-KH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តើការនេះ ផ្សះផ្សា យ៉ាងម៉េចមួយនឹងការយល់ព្រមរបស់គាត់ អំពី ព្រីស៊ីលបង្រៀនដល់ អ័ប៉ុឡុនោះ </a:t>
            </a:r>
            <a:r>
              <a:rPr lang="en-US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កិច្ចការ</a:t>
            </a:r>
            <a:r>
              <a:rPr lang="en-US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</a:t>
            </a:r>
            <a:r>
              <a:rPr lang="km-KH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១៨</a:t>
            </a:r>
            <a:r>
              <a:rPr lang="en-US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:</a:t>
            </a:r>
            <a:r>
              <a:rPr lang="km-KH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 ២៦,២៨</a:t>
            </a:r>
            <a:r>
              <a:rPr lang="en-US" altLang="ja-JP" sz="2800" b="1" dirty="0">
                <a:latin typeface="Khmer OS Siemreap" panose="02000500000000020004" pitchFamily="2" charset="0"/>
                <a:cs typeface="Khmer OS Siemreap" panose="02000500000000020004" pitchFamily="2" charset="0"/>
              </a:rPr>
              <a:t>)?</a:t>
            </a:r>
          </a:p>
        </p:txBody>
      </p:sp>
      <p:sp>
        <p:nvSpPr>
          <p:cNvPr id="192516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25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959804"/>
            <a:ext cx="6912247" cy="282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Hoe Ladies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12185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6" r="4581"/>
          <a:stretch>
            <a:fillRect/>
          </a:stretch>
        </p:blipFill>
        <p:spPr bwMode="auto">
          <a:xfrm>
            <a:off x="0" y="0"/>
            <a:ext cx="9144000" cy="695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81000" y="152400"/>
            <a:ext cx="7924800" cy="838200"/>
          </a:xfrm>
          <a:solidFill>
            <a:srgbClr val="020009"/>
          </a:solidFill>
          <a:effectLst>
            <a:outerShdw blurRad="63500" dist="53882" dir="2700000" algn="ctr" rotWithShape="0">
              <a:srgbClr val="020009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sz="4800" dirty="0"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ពិភាក្សាតាមក្រុម</a:t>
            </a:r>
            <a:endParaRPr lang="en-US" sz="4800" dirty="0">
              <a:effectLst/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194563" name="Text Box 30"/>
          <p:cNvSpPr txBox="1">
            <a:spLocks noChangeArrowheads="1"/>
          </p:cNvSpPr>
          <p:nvPr/>
        </p:nvSpPr>
        <p:spPr bwMode="auto">
          <a:xfrm>
            <a:off x="8172450" y="44450"/>
            <a:ext cx="900113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  <p:pic>
        <p:nvPicPr>
          <p:cNvPr id="19456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85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6"/>
          <p:cNvSpPr txBox="1">
            <a:spLocks noChangeArrowheads="1"/>
          </p:cNvSpPr>
          <p:nvPr/>
        </p:nvSpPr>
        <p:spPr bwMode="auto">
          <a:xfrm>
            <a:off x="0" y="947480"/>
            <a:ext cx="9144000" cy="197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5365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indent="0" algn="l">
              <a:lnSpc>
                <a:spcPct val="150000"/>
              </a:lnSpc>
            </a:pPr>
            <a:r>
              <a:rPr lang="km-KH" altLang="ja-JP" sz="28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៦.​ តើគួរតែមានស្តង់ដារដូចគ្នាសម្រាប់ស្ត្រី នៅវិហារដើមរបស់ពួកគាត់ ដាក់ពាក្យធ្វើការនៅក្រៅប្រទេស នៅកន្លែង ដែលមានបុរសមានសមត្ថភាពគ្រប់គ្រាន់ មានចំនួនតិចឬទេ? </a:t>
            </a:r>
            <a:endParaRPr lang="en-US" altLang="ja-JP" sz="2800" b="1" dirty="0">
              <a:solidFill>
                <a:srgbClr val="000000"/>
              </a:solidFill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194566" name="Text Box 6"/>
          <p:cNvSpPr txBox="1">
            <a:spLocks noChangeArrowheads="1"/>
          </p:cNvSpPr>
          <p:nvPr/>
        </p:nvSpPr>
        <p:spPr bwMode="auto">
          <a:xfrm>
            <a:off x="3348038" y="2819688"/>
            <a:ext cx="5795962" cy="197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en-US" altLang="ja-JP" sz="28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altLang="ja-JP" sz="28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ក្រុមជំនុំខ្លះហាមឃាត់ស្រ្តីមិនឲ្យ អធិប្បាយនៅផ្ទះ ប៉ុន្តែអនុញ្ញាត្តឲ្យមាននៅពេលចុះបំពេញបេសកកម្ម។</a:t>
            </a:r>
            <a:r>
              <a:rPr lang="en-US" altLang="ja-JP" sz="2800" b="1" dirty="0">
                <a:solidFill>
                  <a:srgbClr val="000000"/>
                </a:solidFill>
                <a:latin typeface="Khmer OS Siemreap" panose="02000500000000020004" pitchFamily="2" charset="0"/>
                <a:cs typeface="Khmer OS Siemreap" panose="02000500000000020004" pitchFamily="2" charset="0"/>
              </a:rPr>
              <a:t>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609" name="Group 8"/>
          <p:cNvGrpSpPr>
            <a:grpSpLocks/>
          </p:cNvGrpSpPr>
          <p:nvPr/>
        </p:nvGrpSpPr>
        <p:grpSpPr bwMode="auto">
          <a:xfrm>
            <a:off x="0" y="0"/>
            <a:ext cx="5791200" cy="6858000"/>
            <a:chOff x="0" y="0"/>
            <a:chExt cx="3648" cy="4320"/>
          </a:xfrm>
        </p:grpSpPr>
        <p:pic>
          <p:nvPicPr>
            <p:cNvPr id="196615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4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6616" name="Rectangle 5"/>
            <p:cNvSpPr>
              <a:spLocks noChangeArrowheads="1"/>
            </p:cNvSpPr>
            <p:nvPr/>
          </p:nvSpPr>
          <p:spPr bwMode="auto">
            <a:xfrm>
              <a:off x="1920" y="2832"/>
              <a:ext cx="1728" cy="14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617" name="Rectangle 7"/>
            <p:cNvSpPr>
              <a:spLocks noChangeArrowheads="1"/>
            </p:cNvSpPr>
            <p:nvPr/>
          </p:nvSpPr>
          <p:spPr bwMode="auto">
            <a:xfrm>
              <a:off x="1824" y="0"/>
              <a:ext cx="1824" cy="2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6610" name="Rectangle 6"/>
          <p:cNvSpPr>
            <a:spLocks noChangeArrowheads="1"/>
          </p:cNvSpPr>
          <p:nvPr/>
        </p:nvSpPr>
        <p:spPr bwMode="auto">
          <a:xfrm>
            <a:off x="3048000" y="838200"/>
            <a:ext cx="2743200" cy="2362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6611" name="Rectangle 9"/>
          <p:cNvSpPr>
            <a:spLocks noChangeArrowheads="1"/>
          </p:cNvSpPr>
          <p:nvPr/>
        </p:nvSpPr>
        <p:spPr bwMode="auto">
          <a:xfrm>
            <a:off x="2971800" y="0"/>
            <a:ext cx="61722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65188"/>
          </a:xfrm>
        </p:spPr>
        <p:txBody>
          <a:bodyPr/>
          <a:lstStyle/>
          <a:p>
            <a:pPr eaLnBrk="1" hangingPunct="1">
              <a:defRPr/>
            </a:pPr>
            <a:r>
              <a:rPr lang="km-KH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សង្ខេប</a:t>
            </a:r>
            <a:endParaRPr lang="en-US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124744"/>
            <a:ext cx="5867400" cy="5562600"/>
          </a:xfrm>
        </p:spPr>
        <p:txBody>
          <a:bodyPr/>
          <a:lstStyle/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r>
              <a:rPr lang="km-KH" sz="2800" b="1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ស្ត្រីជនជាតិយូដា មានសេរីភាពប្រសើរច្រើនជាង ស្ត្រីសាសន៍ដទៃ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endParaRPr lang="en-US" sz="2800" b="1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r>
              <a:rPr lang="km-KH" sz="2800" b="1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សាសន៍យូដា​ផ្តល់សេរីភាពដល់ស្រ្តី     គ្រីស្ទានដូចគ្នា។ 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endParaRPr lang="km-KH" sz="2800" b="1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r>
              <a:rPr lang="km-KH" sz="2800" b="1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អ្នកខ្លះយល់ច្រឡំពីភាពស្មើគ្នានៅក្នុងបុគ្គលម្នាក់ ដូចគ្នានឹងភាពស្មើគ្នាក្នុងតួនាទី</a:t>
            </a:r>
            <a:r>
              <a:rPr lang="km-KH" sz="2800" b="1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​។</a:t>
            </a:r>
            <a:endParaRPr lang="en-US" sz="2800" b="1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arabicParenR"/>
              <a:defRPr/>
            </a:pPr>
            <a:r>
              <a:rPr lang="km-KH" sz="2800" b="1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សេរីភាព សម្រាប់ស្រ្តីគ្រីស្ទាន បានផ្តល់ឲ្យស្ត្រីដែលមិនមែនគ្រីស្ទាន ដូចគ្នានៅក្នុងពិភពលោកនេះ។</a:t>
            </a:r>
            <a:endParaRPr lang="en-US" sz="2800" b="1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196614" name="Text Box 10"/>
          <p:cNvSpPr txBox="1">
            <a:spLocks noChangeArrowheads="1"/>
          </p:cNvSpPr>
          <p:nvPr/>
        </p:nvSpPr>
        <p:spPr bwMode="auto">
          <a:xfrm>
            <a:off x="8172450" y="74613"/>
            <a:ext cx="869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0400" y="277813"/>
            <a:ext cx="5486400" cy="941387"/>
          </a:xfrm>
        </p:spPr>
        <p:txBody>
          <a:bodyPr/>
          <a:lstStyle/>
          <a:p>
            <a:pPr eaLnBrk="1" hangingPunct="1">
              <a:defRPr/>
            </a:pPr>
            <a:r>
              <a:rPr lang="km-KH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ដូច្នេះ តើអ្វីទៅ?</a:t>
            </a:r>
            <a:endParaRPr lang="en-US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28999" y="1600200"/>
            <a:ext cx="5578475" cy="196691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km-KH" sz="2800" b="1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តើអ្នកជាបុរស ប្រព្រឹត្តចំពោះស្ត្រីដោយសេចក្តីថ្លែថ្នូរ​ គឺបានបង្កើតដូចគ្នា ដូចរូបអង្គព្រះដែរឬទេ?</a:t>
            </a:r>
            <a:endParaRPr lang="en-US" sz="2800" b="1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black">
          <a:xfrm>
            <a:off x="3429000" y="4038600"/>
            <a:ext cx="5562600" cy="219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 eaLnBrk="1" hangingPunct="1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Char char="Ø"/>
              <a:defRPr/>
            </a:pPr>
            <a:r>
              <a:rPr lang="km-KH" sz="28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តើអ្នកជាស្ត្រី អរគុណព្រះសម្រាប់ការដោះលែងពិតប្រាកដ ដែលអ្នកបានទទួលនៅក្នុងដំណឹងល្អដែរឬទេ?</a:t>
            </a:r>
            <a:endParaRPr lang="en-US" sz="2800" b="1" dirty="0"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78855" name="Picture 7" descr="RickNov0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00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6" name="Picture 8" descr="SusanDec0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24250"/>
            <a:ext cx="320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3" name="Text Box 10"/>
          <p:cNvSpPr txBox="1">
            <a:spLocks noChangeArrowheads="1"/>
          </p:cNvSpPr>
          <p:nvPr/>
        </p:nvSpPr>
        <p:spPr bwMode="auto">
          <a:xfrm>
            <a:off x="8207375" y="74613"/>
            <a:ext cx="8001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Arial" charset="0"/>
                <a:cs typeface="Arial" charset="0"/>
              </a:rPr>
              <a:t>154f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8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88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build="p"/>
      <p:bldP spid="7885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Black</a:t>
            </a:r>
          </a:p>
        </p:txBody>
      </p: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5805264"/>
            <a:ext cx="9144000" cy="1052736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km-KH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សាវតារនៃព្រះគម្ពីរសញ្ញាចាស់  ឬ ប្រវត្តិព្រឹត្តិការណ៍នៃព្រះគម្ពីរសញ្ញាចាស់</a:t>
            </a: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1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  <a:solidFill>
            <a:schemeClr val="bg2"/>
          </a:solidFill>
        </p:spPr>
        <p:txBody>
          <a:bodyPr/>
          <a:lstStyle/>
          <a:p>
            <a:pPr eaLnBrk="1" hangingPunct="1">
              <a:defRPr/>
            </a:pPr>
            <a:r>
              <a:rPr lang="km-KH" dirty="0">
                <a:effectLst/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ស្ត្រីនៅក្នុងការបណ្តុះបណ្តាល</a:t>
            </a:r>
            <a:endParaRPr lang="en-US" dirty="0">
              <a:effectLst>
                <a:outerShdw blurRad="38100" dist="38100" dir="2700000" algn="tl">
                  <a:srgbClr val="FFFFFF"/>
                </a:outerShd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81600" y="6137275"/>
            <a:ext cx="3962400" cy="796925"/>
          </a:xfrm>
          <a:solidFill>
            <a:schemeClr val="bg2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km-KH" dirty="0">
                <a:effectLst>
                  <a:outerShdw blurRad="38100" dist="38100" dir="2700000" algn="tl">
                    <a:srgbClr val="000203"/>
                  </a:outerShdw>
                </a:effectLst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តួនាទី តាមប្រពៃណី</a:t>
            </a:r>
            <a:endParaRPr lang="en-US" dirty="0">
              <a:effectLst>
                <a:outerShdw blurRad="38100" dist="38100" dir="2700000" algn="tl">
                  <a:srgbClr val="000203"/>
                </a:outerShdw>
              </a:effectLst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2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718175"/>
            <a:ext cx="8229600" cy="1139825"/>
          </a:xfrm>
          <a:effectLst>
            <a:outerShdw blurRad="63500" dist="53882" dir="2700000" algn="ctr" rotWithShape="0">
              <a:srgbClr val="000902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km-KH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ស្ត្រីម្នាក់ គឺមានតួនាទីជាច្រើន </a:t>
            </a:r>
            <a:endParaRPr lang="en-US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410200" y="277813"/>
            <a:ext cx="3276600" cy="5284787"/>
          </a:xfrm>
        </p:spPr>
        <p:txBody>
          <a:bodyPr/>
          <a:lstStyle/>
          <a:p>
            <a:pPr eaLnBrk="1" hangingPunct="1">
              <a:defRPr/>
            </a:pPr>
            <a:r>
              <a:rPr lang="km-KH" sz="36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ចុះចំណែកឯស្រ្តីដែលនៅលោកខាងលិច និង បានធ្វើនគរូបនីយកម្ម</a:t>
            </a:r>
            <a:r>
              <a:rPr lang="km-KH" sz="3600" baseline="300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១</a:t>
            </a:r>
            <a:r>
              <a:rPr lang="km-KH" sz="3600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 មានអ្វីដែរ</a:t>
            </a:r>
            <a:r>
              <a:rPr lang="en-US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?</a:t>
            </a:r>
          </a:p>
        </p:txBody>
      </p:sp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792"/>
          <a:stretch>
            <a:fillRect/>
          </a:stretch>
        </p:blipFill>
        <p:spPr bwMode="auto">
          <a:xfrm>
            <a:off x="0" y="0"/>
            <a:ext cx="5149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5" descr="Granite"/>
          <p:cNvSpPr>
            <a:spLocks noChangeArrowheads="1"/>
          </p:cNvSpPr>
          <p:nvPr/>
        </p:nvSpPr>
        <p:spPr bwMode="auto">
          <a:xfrm>
            <a:off x="5029200" y="0"/>
            <a:ext cx="4114800" cy="68580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024438" y="3175"/>
            <a:ext cx="4114800" cy="6858000"/>
          </a:xfrm>
          <a:prstGeom prst="rect">
            <a:avLst/>
          </a:prstGeom>
          <a:gradFill rotWithShape="0">
            <a:gsLst>
              <a:gs pos="0">
                <a:schemeClr val="bg2">
                  <a:alpha val="64000"/>
                </a:schemeClr>
              </a:gs>
              <a:gs pos="100000">
                <a:schemeClr val="bg2">
                  <a:gamma/>
                  <a:shade val="46275"/>
                  <a:invGamma/>
                  <a:alpha val="4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Times" pitchFamily="24" charset="0"/>
              <a:ea typeface="+mn-ea"/>
              <a:cs typeface="+mn-cs"/>
            </a:endParaRP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7813"/>
            <a:ext cx="3657600" cy="3227387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km-KH" dirty="0">
                <a:solidFill>
                  <a:schemeClr val="tx1"/>
                </a:solidFill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ស្ត្រី កម្មករ      អណ្តូង​រ៉ែ</a:t>
            </a:r>
            <a:endParaRPr lang="en-US" dirty="0">
              <a:solidFill>
                <a:schemeClr val="tx1"/>
              </a:solidFill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000"/>
          <a:stretch>
            <a:fillRect/>
          </a:stretch>
        </p:blipFill>
        <p:spPr bwMode="auto">
          <a:xfrm>
            <a:off x="-476250" y="0"/>
            <a:ext cx="5567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40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2286000" cy="457200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km-KH" b="1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អ្នកក្រាលឥដ្ឋ</a:t>
            </a:r>
            <a:endParaRPr lang="en-US" b="1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8"/>
          <a:stretch>
            <a:fillRect/>
          </a:stretch>
        </p:blipFill>
        <p:spPr bwMode="auto">
          <a:xfrm>
            <a:off x="5105400" y="0"/>
            <a:ext cx="4038600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00400" y="1946275"/>
            <a:ext cx="2667000" cy="1025525"/>
          </a:xfrm>
        </p:spPr>
        <p:txBody>
          <a:bodyPr/>
          <a:lstStyle/>
          <a:p>
            <a:pPr eaLnBrk="1" hangingPunct="1">
              <a:defRPr/>
            </a:pPr>
            <a:r>
              <a:rPr lang="km-KH" dirty="0">
                <a:latin typeface="Khmer OS Siemreap" panose="02000500000000020004" pitchFamily="2" charset="0"/>
                <a:ea typeface="ＭＳ Ｐゴシック" charset="0"/>
                <a:cs typeface="Khmer OS Siemreap" panose="02000500000000020004" pitchFamily="2" charset="0"/>
              </a:rPr>
              <a:t>អស្ចារ្យ</a:t>
            </a:r>
            <a:endParaRPr lang="en-US" dirty="0">
              <a:latin typeface="Khmer OS Siemreap" panose="02000500000000020004" pitchFamily="2" charset="0"/>
              <a:ea typeface="ＭＳ Ｐゴシック" charset="0"/>
              <a:cs typeface="Khmer OS Siemreap" panose="02000500000000020004" pitchFamily="2" charset="0"/>
            </a:endParaRP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black">
          <a:xfrm>
            <a:off x="6629400" y="33528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km-KH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ជាងភ្លើង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"/>
          <a:stretch>
            <a:fillRect/>
          </a:stretch>
        </p:blipFill>
        <p:spPr bwMode="auto">
          <a:xfrm>
            <a:off x="0" y="3425825"/>
            <a:ext cx="46482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Rectangle 8"/>
          <p:cNvSpPr>
            <a:spLocks noChangeArrowheads="1"/>
          </p:cNvSpPr>
          <p:nvPr/>
        </p:nvSpPr>
        <p:spPr bwMode="black">
          <a:xfrm>
            <a:off x="228600" y="3581400"/>
            <a:ext cx="2286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km-KH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ជាងឈើ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black">
          <a:xfrm>
            <a:off x="762000" y="23622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(</a:t>
            </a:r>
            <a:r>
              <a:rPr lang="km-KH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សម្រាប់ស្ត្រី មានឱកាសកាន់តែច្រើនហើយ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)</a:t>
            </a:r>
          </a:p>
        </p:txBody>
      </p:sp>
      <p:pic>
        <p:nvPicPr>
          <p:cNvPr id="26635" name="Picture 11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3429000"/>
            <a:ext cx="22336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6" name="Rectangle 12"/>
          <p:cNvSpPr>
            <a:spLocks noChangeArrowheads="1"/>
          </p:cNvSpPr>
          <p:nvPr/>
        </p:nvSpPr>
        <p:spPr bwMode="black">
          <a:xfrm>
            <a:off x="4495800" y="61722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80000"/>
              <a:buFont typeface="Wingdings" charset="0"/>
              <a:buNone/>
              <a:defRPr/>
            </a:pPr>
            <a:r>
              <a:rPr lang="km-KH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rPr>
              <a:t>គ្រូបង្វឹក</a:t>
            </a:r>
            <a:endParaRPr lang="en-US" sz="3200" b="1" dirty="0">
              <a:effectLst>
                <a:outerShdw blurRad="38100" dist="38100" dir="2700000" algn="tl">
                  <a:srgbClr val="000000"/>
                </a:outerShdw>
              </a:effectLst>
              <a:latin typeface="Khmer OS Siemreap" panose="02000500000000020004" pitchFamily="2" charset="0"/>
              <a:cs typeface="Khmer OS Siemreap" panose="02000500000000020004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42050" y="3886200"/>
            <a:ext cx="2901950" cy="2971800"/>
            <a:chOff x="6242050" y="3886200"/>
            <a:chExt cx="2901950" cy="2971800"/>
          </a:xfrm>
        </p:grpSpPr>
        <p:pic>
          <p:nvPicPr>
            <p:cNvPr id="26637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2050" y="3886200"/>
              <a:ext cx="2901950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black">
            <a:xfrm>
              <a:off x="6645275" y="4114800"/>
              <a:ext cx="2095500" cy="45720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charset="0"/>
                <a:buNone/>
                <a:defRPr/>
              </a:pPr>
              <a:r>
                <a:rPr lang="km-KH" b="1" dirty="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Khmer OS Siemreap" panose="02000500000000020004" pitchFamily="2" charset="0"/>
                  <a:cs typeface="Khmer OS Siemreap" panose="02000500000000020004" pitchFamily="2" charset="0"/>
                </a:rPr>
                <a:t>យើងអាចធ្វើបាន</a:t>
              </a:r>
              <a:endParaRPr lang="en-US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hmer OS Siemreap" panose="02000500000000020004" pitchFamily="2" charset="0"/>
                <a:cs typeface="Khmer OS Siemreap" panose="02000500000000020004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 autoUpdateAnimBg="0" advAuto="0"/>
      <p:bldP spid="26630" grpId="0" autoUpdateAnimBg="0"/>
      <p:bldP spid="26632" grpId="0" autoUpdateAnimBg="0"/>
      <p:bldP spid="26636" grpId="0" autoUpdateAnimBg="0"/>
    </p:bldLst>
  </p:timing>
</p:sld>
</file>

<file path=ppt/theme/theme1.xml><?xml version="1.0" encoding="utf-8"?>
<a:theme xmlns:a="http://schemas.openxmlformats.org/drawingml/2006/main" name="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rame">
  <a:themeElements>
    <a:clrScheme name="Frame 1">
      <a:dk1>
        <a:srgbClr val="000000"/>
      </a:dk1>
      <a:lt1>
        <a:srgbClr val="FFFFFF"/>
      </a:lt1>
      <a:dk2>
        <a:srgbClr val="4E1192"/>
      </a:dk2>
      <a:lt2>
        <a:srgbClr val="FFD467"/>
      </a:lt2>
      <a:accent1>
        <a:srgbClr val="C88F00"/>
      </a:accent1>
      <a:accent2>
        <a:srgbClr val="FAB300"/>
      </a:accent2>
      <a:accent3>
        <a:srgbClr val="B2AAC7"/>
      </a:accent3>
      <a:accent4>
        <a:srgbClr val="DADADA"/>
      </a:accent4>
      <a:accent5>
        <a:srgbClr val="E0C6AA"/>
      </a:accent5>
      <a:accent6>
        <a:srgbClr val="E3A200"/>
      </a:accent6>
      <a:hlink>
        <a:srgbClr val="D4B158"/>
      </a:hlink>
      <a:folHlink>
        <a:srgbClr val="FFE091"/>
      </a:folHlink>
    </a:clrScheme>
    <a:fontScheme name="Fram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Frame 1">
        <a:dk1>
          <a:srgbClr val="000000"/>
        </a:dk1>
        <a:lt1>
          <a:srgbClr val="FFFFFF"/>
        </a:lt1>
        <a:dk2>
          <a:srgbClr val="4E1192"/>
        </a:dk2>
        <a:lt2>
          <a:srgbClr val="FFD467"/>
        </a:lt2>
        <a:accent1>
          <a:srgbClr val="C88F00"/>
        </a:accent1>
        <a:accent2>
          <a:srgbClr val="FAB300"/>
        </a:accent2>
        <a:accent3>
          <a:srgbClr val="B2AAC7"/>
        </a:accent3>
        <a:accent4>
          <a:srgbClr val="DADADA"/>
        </a:accent4>
        <a:accent5>
          <a:srgbClr val="E0C6AA"/>
        </a:accent5>
        <a:accent6>
          <a:srgbClr val="E3A200"/>
        </a:accent6>
        <a:hlink>
          <a:srgbClr val="D4B158"/>
        </a:hlink>
        <a:folHlink>
          <a:srgbClr val="FFE09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>
          <a:noFill/>
        </a:ln>
        <a:effectLst/>
        <a:extLs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_Ripple">
  <a:themeElements>
    <a:clrScheme name="">
      <a:dk1>
        <a:srgbClr val="000203"/>
      </a:dk1>
      <a:lt1>
        <a:srgbClr val="FFFFFF"/>
      </a:lt1>
      <a:dk2>
        <a:srgbClr val="C900CB"/>
      </a:dk2>
      <a:lt2>
        <a:srgbClr val="CCECFF"/>
      </a:lt2>
      <a:accent1>
        <a:srgbClr val="0088E4"/>
      </a:accent1>
      <a:accent2>
        <a:srgbClr val="009999"/>
      </a:accent2>
      <a:accent3>
        <a:srgbClr val="E1AAE2"/>
      </a:accent3>
      <a:accent4>
        <a:srgbClr val="DADADA"/>
      </a:accent4>
      <a:accent5>
        <a:srgbClr val="AAC3EF"/>
      </a:accent5>
      <a:accent6>
        <a:srgbClr val="008A8A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24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2E2E8E"/>
        </a:accent1>
        <a:accent2>
          <a:srgbClr val="0066CC"/>
        </a:accent2>
        <a:accent3>
          <a:srgbClr val="AAACB1"/>
        </a:accent3>
        <a:accent4>
          <a:srgbClr val="DADADA"/>
        </a:accent4>
        <a:accent5>
          <a:srgbClr val="ADADC6"/>
        </a:accent5>
        <a:accent6>
          <a:srgbClr val="005CB9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58718C"/>
        </a:accent1>
        <a:accent2>
          <a:srgbClr val="6D9D97"/>
        </a:accent2>
        <a:accent3>
          <a:srgbClr val="B0B9C3"/>
        </a:accent3>
        <a:accent4>
          <a:srgbClr val="DADADA"/>
        </a:accent4>
        <a:accent5>
          <a:srgbClr val="B4BBC5"/>
        </a:accent5>
        <a:accent6>
          <a:srgbClr val="628E88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88E4"/>
        </a:accent1>
        <a:accent2>
          <a:srgbClr val="009999"/>
        </a:accent2>
        <a:accent3>
          <a:srgbClr val="AAB9D3"/>
        </a:accent3>
        <a:accent4>
          <a:srgbClr val="DADADA"/>
        </a:accent4>
        <a:accent5>
          <a:srgbClr val="AAC3EF"/>
        </a:accent5>
        <a:accent6>
          <a:srgbClr val="008A8A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9966FF"/>
        </a:accent1>
        <a:accent2>
          <a:srgbClr val="00FFFF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E7E7"/>
        </a:accent6>
        <a:hlink>
          <a:srgbClr val="5FAFFF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8080"/>
        </a:accent1>
        <a:accent2>
          <a:srgbClr val="0099FF"/>
        </a:accent2>
        <a:accent3>
          <a:srgbClr val="AAB8B8"/>
        </a:accent3>
        <a:accent4>
          <a:srgbClr val="DADADA"/>
        </a:accent4>
        <a:accent5>
          <a:srgbClr val="AAC0C0"/>
        </a:accent5>
        <a:accent6>
          <a:srgbClr val="008AE7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CBD7CE"/>
        </a:accent1>
        <a:accent2>
          <a:srgbClr val="9CA8A4"/>
        </a:accent2>
        <a:accent3>
          <a:srgbClr val="CEDAD1"/>
        </a:accent3>
        <a:accent4>
          <a:srgbClr val="DADADA"/>
        </a:accent4>
        <a:accent5>
          <a:srgbClr val="E2E8E3"/>
        </a:accent5>
        <a:accent6>
          <a:srgbClr val="8D9894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686B5D"/>
        </a:accent1>
        <a:accent2>
          <a:srgbClr val="5D8770"/>
        </a:accent2>
        <a:accent3>
          <a:srgbClr val="B3B3AF"/>
        </a:accent3>
        <a:accent4>
          <a:srgbClr val="BCBAB1"/>
        </a:accent4>
        <a:accent5>
          <a:srgbClr val="B9BAB6"/>
        </a:accent5>
        <a:accent6>
          <a:srgbClr val="537A65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FFFFFF"/>
        </a:accent1>
        <a:accent2>
          <a:srgbClr val="A4BCC4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94AAB1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E6E3D4"/>
        </a:accent1>
        <a:accent2>
          <a:srgbClr val="A2A4AC"/>
        </a:accent2>
        <a:accent3>
          <a:srgbClr val="E8E5D9"/>
        </a:accent3>
        <a:accent4>
          <a:srgbClr val="000000"/>
        </a:accent4>
        <a:accent5>
          <a:srgbClr val="F0EFE6"/>
        </a:accent5>
        <a:accent6>
          <a:srgbClr val="9294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203"/>
    </a:dk1>
    <a:lt1>
      <a:srgbClr val="FFFFFF"/>
    </a:lt1>
    <a:dk2>
      <a:srgbClr val="1D4229"/>
    </a:dk2>
    <a:lt2>
      <a:srgbClr val="CCECFF"/>
    </a:lt2>
    <a:accent1>
      <a:srgbClr val="0088E4"/>
    </a:accent1>
    <a:accent2>
      <a:srgbClr val="009999"/>
    </a:accent2>
    <a:accent3>
      <a:srgbClr val="ABB0AC"/>
    </a:accent3>
    <a:accent4>
      <a:srgbClr val="DADADA"/>
    </a:accent4>
    <a:accent5>
      <a:srgbClr val="AAC3EF"/>
    </a:accent5>
    <a:accent6>
      <a:srgbClr val="008A8A"/>
    </a:accent6>
    <a:hlink>
      <a:srgbClr val="99FF99"/>
    </a:hlink>
    <a:folHlink>
      <a:srgbClr val="AFE1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Mac HD:Applications:Microsoft Office 2004:Templates:Presentations:Designs:Frame</Template>
  <TotalTime>5464</TotalTime>
  <Words>1653</Words>
  <Application>Microsoft Macintosh PowerPoint</Application>
  <PresentationFormat>On-screen Show (4:3)</PresentationFormat>
  <Paragraphs>274</Paragraphs>
  <Slides>44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44</vt:i4>
      </vt:variant>
    </vt:vector>
  </HeadingPairs>
  <TitlesOfParts>
    <vt:vector size="66" baseType="lpstr">
      <vt:lpstr>Arial-BoldMT</vt:lpstr>
      <vt:lpstr>ＭＳ Ｐゴシック</vt:lpstr>
      <vt:lpstr>SimSun</vt:lpstr>
      <vt:lpstr>Arial</vt:lpstr>
      <vt:lpstr>Arial Black</vt:lpstr>
      <vt:lpstr>Geneva</vt:lpstr>
      <vt:lpstr>Impact</vt:lpstr>
      <vt:lpstr>Khmer OS Battambang</vt:lpstr>
      <vt:lpstr>Khmer OS Siemreap</vt:lpstr>
      <vt:lpstr>Times</vt:lpstr>
      <vt:lpstr>Times New Roman</vt:lpstr>
      <vt:lpstr>Wingdings</vt:lpstr>
      <vt:lpstr>Ripple</vt:lpstr>
      <vt:lpstr>Blank Presentation</vt:lpstr>
      <vt:lpstr>Frame</vt:lpstr>
      <vt:lpstr>1_Ripple</vt:lpstr>
      <vt:lpstr>2_Ripple</vt:lpstr>
      <vt:lpstr>3_Ripple</vt:lpstr>
      <vt:lpstr>Orbit</vt:lpstr>
      <vt:lpstr>4_Ripple</vt:lpstr>
      <vt:lpstr>5_Ripple</vt:lpstr>
      <vt:lpstr>2_Orbit</vt:lpstr>
      <vt:lpstr>តើស្រី្ត​ត្រូវធ្វើអ្វី?</vt:lpstr>
      <vt:lpstr>ការពិភាក្សាជាក្រុមតូច</vt:lpstr>
      <vt:lpstr>Common Laborers</vt:lpstr>
      <vt:lpstr>Hoe Ladies</vt:lpstr>
      <vt:lpstr>ស្ត្រីនៅក្នុងការបណ្តុះបណ្តាល</vt:lpstr>
      <vt:lpstr>ស្ត្រីម្នាក់ គឺមានតួនាទីជាច្រើន </vt:lpstr>
      <vt:lpstr>ចុះចំណែកឯស្រ្តីដែលនៅលោកខាងលិច និង បានធ្វើនគរូបនីយកម្ម១ មានអ្វីដែរ?</vt:lpstr>
      <vt:lpstr>ស្ត្រី កម្មករ      អណ្តូង​រ៉ែ</vt:lpstr>
      <vt:lpstr>អស្ចារ្យ</vt:lpstr>
      <vt:lpstr>ស្រ្តីមានឥទ្ធិពលកាន់តែច្រើនឡើង  នៅក្នុងសង្គម</vt:lpstr>
      <vt:lpstr>NOW Website</vt:lpstr>
      <vt:lpstr>បុរសនៅ អ៊ីស្រាអែល និង​ប្រជាជាតិនានា</vt:lpstr>
      <vt:lpstr>The Male Brain</vt:lpstr>
      <vt:lpstr>The Female Brain</vt:lpstr>
      <vt:lpstr>ជីវិតត្រូវបានពន្យល់</vt:lpstr>
      <vt:lpstr>តើក្នុងសង្គមមួយណាដែលអ្នកគិតថា ស្ត្រីបានមានសុភមង្គលបំផុតនោះ?</vt:lpstr>
      <vt:lpstr>លក្ខណៈទូទៅនៃស្ត្រីទាំងអស់ដែលរស់នៅតំបន់អាស៊ីភាគខាងកើត។​</vt:lpstr>
      <vt:lpstr>លក្ខណទូទៅនៃស្រ្តីទាំងអស់ដែលនៅតំបន់អាស៊ីភាគខាងកើត:</vt:lpstr>
      <vt:lpstr>Women Who Take Control</vt:lpstr>
      <vt:lpstr>ស្ត្រីនៅតំបន់ខាងកើត​នាសម័បុរាណ </vt:lpstr>
      <vt:lpstr>ហេតុអ្វីបានជាវាត្រូវអោយលោកម៉ូសេស៊ូទ្រាំរយៈពេល​​៤០​ឆ្នាំដើម្បីដឹកនាំអ៊ីសា្រអែលនៅទីរហោស្ថាន?</vt:lpstr>
      <vt:lpstr>ស្ត្រីនៅតំបន់ខាងកើត​នាសម័បុរាណ </vt:lpstr>
      <vt:lpstr>Sati (ដុតស្រ្តីម៉េមាយ) នៅក្នុងប្រទេសឥណ្ឌាបានសម្លាប់មនុស្សរាប់ពាន់នាក់ រហូតដល់លោក William Carey បានដឹកនាំដល់ញ្ឈប់ការបង្ហូរឈាមនេះនៅក្នុងឆ្នាំ ១៨២៩។</vt:lpstr>
      <vt:lpstr>ស្ត្រីនៅតំបន់ខាងកើត​នាសម័បុរាណ </vt:lpstr>
      <vt:lpstr>ភាពមិនច្បាស់ នៃភេទ</vt:lpstr>
      <vt:lpstr>ស្ត្រីនៅតំបន់ខាងកើត​នាសម័បុរាណ </vt:lpstr>
      <vt:lpstr>បុគ្គលិកស្រី្ត​ជនជាតិ​ឥណ្ឌារបស់  CCC </vt:lpstr>
      <vt:lpstr>ស្ត្រីនៅតំបន់ខាងកើត​នាសម័បុរាណ </vt:lpstr>
      <vt:lpstr>១ ធីម៉ូថេ ២:១១-១៥</vt:lpstr>
      <vt:lpstr>ដូច្នេះ តើបច្ចុប្បន្ននេះសីលធម៌ជាអ្វី?</vt:lpstr>
      <vt:lpstr>ស្ត្រីត្រូវតែថែរក្សា/យកចិត្តទុកដាក់ដល់​បុរស</vt:lpstr>
      <vt:lpstr>Men aren't perfect either</vt:lpstr>
      <vt:lpstr>អាពាហ៍ពិពាហ៍ ធ្វើឲ្យយើងមួយចំនួន ក្រឡាប់ចាក់</vt:lpstr>
      <vt:lpstr>ពិភាក្សាតាមក្រុម</vt:lpstr>
      <vt:lpstr>ពិភាក្សាតាមក្រុម</vt:lpstr>
      <vt:lpstr>ពិភាក្សាតាមក្រុម</vt:lpstr>
      <vt:lpstr>ពិភាក្សាតាមក្រុម</vt:lpstr>
      <vt:lpstr>ពិភាក្សាតាមក្រុម</vt:lpstr>
      <vt:lpstr>ពិភាក្សាតាមក្រុម</vt:lpstr>
      <vt:lpstr>ពិភាក្សាតាមក្រុម</vt:lpstr>
      <vt:lpstr>សង្ខេប</vt:lpstr>
      <vt:lpstr>ដូច្នេះ តើអ្វីទៅ?</vt:lpstr>
      <vt:lpstr>Black</vt:lpstr>
      <vt:lpstr>សាវតារនៃព្រះគម្ពីរសញ្ញាចាស់  ឬ ប្រវត្តិព្រឹត្តិការណ៍នៃព្រះគម្ពីរសញ្ញាចាស់ • BibleStudyDownloads.org</vt:lpstr>
    </vt:vector>
  </TitlesOfParts>
  <Company>SBC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a Woman to Do?</dc:title>
  <dc:creator>Rick Griffith</dc:creator>
  <cp:lastModifiedBy>Rick Griffith</cp:lastModifiedBy>
  <cp:revision>290</cp:revision>
  <dcterms:created xsi:type="dcterms:W3CDTF">2004-05-25T07:16:17Z</dcterms:created>
  <dcterms:modified xsi:type="dcterms:W3CDTF">2018-10-02T11:28:48Z</dcterms:modified>
</cp:coreProperties>
</file>