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02" r:id="rId2"/>
    <p:sldMasterId id="2147483715" r:id="rId3"/>
  </p:sldMasterIdLst>
  <p:notesMasterIdLst>
    <p:notesMasterId r:id="rId90"/>
  </p:notesMasterIdLst>
  <p:handoutMasterIdLst>
    <p:handoutMasterId r:id="rId91"/>
  </p:handoutMasterIdLst>
  <p:sldIdLst>
    <p:sldId id="458" r:id="rId4"/>
    <p:sldId id="447" r:id="rId5"/>
    <p:sldId id="453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446" r:id="rId16"/>
    <p:sldId id="443" r:id="rId17"/>
    <p:sldId id="444" r:id="rId18"/>
    <p:sldId id="445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448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449" r:id="rId78"/>
    <p:sldId id="340" r:id="rId79"/>
    <p:sldId id="413" r:id="rId80"/>
    <p:sldId id="434" r:id="rId81"/>
    <p:sldId id="362" r:id="rId82"/>
    <p:sldId id="409" r:id="rId83"/>
    <p:sldId id="382" r:id="rId84"/>
    <p:sldId id="427" r:id="rId85"/>
    <p:sldId id="381" r:id="rId86"/>
    <p:sldId id="457" r:id="rId87"/>
    <p:sldId id="412" r:id="rId88"/>
    <p:sldId id="456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366A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1728" y="-104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0583CD70-2735-6D46-AB29-00D64B6BF256}" type="slidenum">
              <a:rPr lang="ja-JP" alt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altLang="ja-JP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67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/>
              <a:t>Click to edit Master text styles</a:t>
            </a:r>
          </a:p>
          <a:p>
            <a:pPr lvl="1"/>
            <a:r>
              <a:rPr lang="en-US" altLang="ja-JP" noProof="0"/>
              <a:t>Second level</a:t>
            </a:r>
          </a:p>
          <a:p>
            <a:pPr lvl="2"/>
            <a:r>
              <a:rPr lang="en-US" altLang="ja-JP" noProof="0"/>
              <a:t>Third level</a:t>
            </a:r>
          </a:p>
          <a:p>
            <a:pPr lvl="3"/>
            <a:r>
              <a:rPr lang="en-US" altLang="ja-JP" noProof="0"/>
              <a:t>Fourth level</a:t>
            </a:r>
          </a:p>
          <a:p>
            <a:pPr lvl="4"/>
            <a:r>
              <a:rPr lang="en-US" altLang="ja-JP" noProof="0"/>
              <a:t>Fifth level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007061CF-6D1A-3840-8679-C4C2C674EFDA}" type="slidenum">
              <a:rPr lang="ja-JP" alt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altLang="ja-JP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62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" charset="0"/>
              </a:rPr>
              <a:t>Japanese title slide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  <p:sp>
        <p:nvSpPr>
          <p:cNvPr id="2969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  <p:sp>
        <p:nvSpPr>
          <p:cNvPr id="5632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  <p:sp>
        <p:nvSpPr>
          <p:cNvPr id="58370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  <p:sp>
        <p:nvSpPr>
          <p:cNvPr id="62466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  <p:sp>
        <p:nvSpPr>
          <p:cNvPr id="105474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  <p:sp>
        <p:nvSpPr>
          <p:cNvPr id="128002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  <p:sp>
        <p:nvSpPr>
          <p:cNvPr id="132098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2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4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6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8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6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8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1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3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" charset="0"/>
              </a:rPr>
              <a:t>Japanese title slide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9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3701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5589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4160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3524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4922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8322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36008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2996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64824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5416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6995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813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1456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612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3292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186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6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41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0751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877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705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391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1836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450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3909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9148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9598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182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467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6274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127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40439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681140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6178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14" r:id="rId12"/>
  </p:sldLayoutIdLst>
  <p:transition xmlns:p14="http://schemas.microsoft.com/office/powerpoint/2010/main"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2322328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i="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i="0">
                  <a:solidFill>
                    <a:srgbClr val="FFA27C"/>
                  </a:solidFill>
                  <a:latin typeface="Arial" pitchFamily="-107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1000" b="1" i="0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14050011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wmf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wmf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3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3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0.wmf"/><Relationship Id="rId5" Type="http://schemas.openxmlformats.org/officeDocument/2006/relationships/image" Target="../media/image11.jpeg"/><Relationship Id="rId6" Type="http://schemas.openxmlformats.org/officeDocument/2006/relationships/image" Target="../media/image15.wmf"/><Relationship Id="rId7" Type="http://schemas.openxmlformats.org/officeDocument/2006/relationships/image" Target="../media/image14.png"/><Relationship Id="rId8" Type="http://schemas.openxmlformats.org/officeDocument/2006/relationships/image" Target="../media/image13.jpeg"/><Relationship Id="rId9" Type="http://schemas.openxmlformats.org/officeDocument/2006/relationships/image" Target="../media/image12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image" Target="../media/image31.wmf"/><Relationship Id="rId7" Type="http://schemas.openxmlformats.org/officeDocument/2006/relationships/image" Target="../media/image32.wmf"/><Relationship Id="rId8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4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6" name="Group 4"/>
          <p:cNvGrpSpPr>
            <a:grpSpLocks/>
          </p:cNvGrpSpPr>
          <p:nvPr/>
        </p:nvGrpSpPr>
        <p:grpSpPr bwMode="auto">
          <a:xfrm>
            <a:off x="0" y="4933477"/>
            <a:ext cx="9144000" cy="1346200"/>
            <a:chOff x="0" y="3424"/>
            <a:chExt cx="5463" cy="848"/>
          </a:xfrm>
        </p:grpSpPr>
        <p:sp>
          <p:nvSpPr>
            <p:cNvPr id="352261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12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07" charset="0"/>
                <a:ea typeface="굴림" pitchFamily="-107" charset="-127"/>
                <a:cs typeface="굴림" pitchFamily="-107" charset="-127"/>
              </a:endParaRPr>
            </a:p>
          </p:txBody>
        </p:sp>
        <p:sp>
          <p:nvSpPr>
            <p:cNvPr id="352262" name="Text Box 6"/>
            <p:cNvSpPr txBox="1">
              <a:spLocks noChangeArrowheads="1"/>
            </p:cNvSpPr>
            <p:nvPr/>
          </p:nvSpPr>
          <p:spPr bwMode="auto">
            <a:xfrm>
              <a:off x="0" y="3424"/>
              <a:ext cx="5463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ko-KR" sz="2000" b="1" dirty="0" smtClean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</a:t>
              </a:r>
              <a:br>
                <a:rPr lang="en-US" altLang="ko-KR" sz="2000" b="1" dirty="0" smtClean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</a:br>
              <a:r>
                <a:rPr lang="en-US" altLang="ko-KR" sz="2000" b="1" dirty="0" smtClean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Fort Worth, Texas</a:t>
              </a:r>
              <a:endParaRPr lang="en-US" altLang="ko-KR" sz="1800" b="1" i="0" dirty="0" smtClean="0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 i="0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7626350" y="6526213"/>
            <a:ext cx="6492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9.65.01.</a:t>
            </a:r>
          </a:p>
        </p:txBody>
      </p:sp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6390" name="WordArt 11"/>
          <p:cNvSpPr>
            <a:spLocks noChangeArrowheads="1" noChangeShapeType="1" noTextEdit="1"/>
          </p:cNvSpPr>
          <p:nvPr/>
        </p:nvSpPr>
        <p:spPr bwMode="auto">
          <a:xfrm>
            <a:off x="222250" y="733425"/>
            <a:ext cx="8812213" cy="4346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r>
              <a:rPr lang="ja-JP" altLang="en-US" sz="3600" i="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バイブル　ベイシック　</a:t>
            </a:r>
            <a:endParaRPr lang="en-US" sz="3600" i="0" kern="10">
              <a:solidFill>
                <a:srgbClr val="FFFF00"/>
              </a:solidFill>
              <a:effectLst>
                <a:outerShdw blurRad="63500" dist="35921" dir="2700000" algn="ctr" rotWithShape="0">
                  <a:srgbClr val="00000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Griffith, Singapore Bible College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  <a:endParaRPr lang="en-US" sz="2000" b="1" i="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76491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1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4588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24589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4590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6635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6637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6638" name="Rectangle 2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733675" y="2133600"/>
            <a:ext cx="4498975" cy="2706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ja-JP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場所の名前は</a:t>
            </a:r>
            <a:r>
              <a:rPr lang="en-US" altLang="ja-JP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  <a:r>
              <a:rPr lang="ja-JP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使わないで</a:t>
            </a:r>
          </a:p>
          <a:p>
            <a:pPr>
              <a:lnSpc>
                <a:spcPct val="65000"/>
              </a:lnSpc>
              <a:defRPr/>
            </a:pPr>
            <a:endParaRPr lang="en-US" altLang="ja-JP" sz="4000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endParaRPr lang="en-US" altLang="ja-JP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ja-JP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場所の</a:t>
            </a:r>
            <a:r>
              <a:rPr lang="ja-JP" altLang="en-US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最初の文字</a:t>
            </a:r>
            <a:endParaRPr lang="en-US" altLang="ja-JP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endParaRPr lang="en-US" altLang="ja-JP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ja-JP" alt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だけを</a:t>
            </a:r>
            <a:r>
              <a:rPr lang="ja-JP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使うこと。</a:t>
            </a:r>
          </a:p>
          <a:p>
            <a:pPr>
              <a:lnSpc>
                <a:spcPct val="65000"/>
              </a:lnSpc>
              <a:defRPr/>
            </a:pPr>
            <a:endParaRPr lang="en-US" altLang="ja-JP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ja-JP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全部の言葉を</a:t>
            </a:r>
            <a:r>
              <a:rPr lang="ja-JP" altLang="en-US" sz="44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使わない</a:t>
            </a:r>
            <a:r>
              <a:rPr lang="en-US" altLang="ja-JP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28684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561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8686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8687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5948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33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30735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0736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2876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2783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2785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2786" name="Rectangle 25"/>
          <p:cNvSpPr>
            <a:spLocks noChangeArrowheads="1"/>
          </p:cNvSpPr>
          <p:nvPr/>
        </p:nvSpPr>
        <p:spPr bwMode="auto">
          <a:xfrm>
            <a:off x="7067550" y="6269038"/>
            <a:ext cx="16335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4833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4835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4836" name="Rectangle 25"/>
          <p:cNvSpPr>
            <a:spLocks noChangeArrowheads="1"/>
          </p:cNvSpPr>
          <p:nvPr/>
        </p:nvSpPr>
        <p:spPr bwMode="auto">
          <a:xfrm>
            <a:off x="7067550" y="6269038"/>
            <a:ext cx="16335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607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MEDITERRANEAN SEA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（地中海）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2252663" y="3444875"/>
            <a:ext cx="5842000" cy="116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EUPHRATES RIVER</a:t>
            </a:r>
          </a:p>
          <a:p>
            <a:pPr algn="r"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（ユーフラテス河）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2965450" y="5691188"/>
            <a:ext cx="59356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PERSIAN GULF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（ペルシャ湾）</a:t>
            </a:r>
          </a:p>
        </p:txBody>
      </p:sp>
      <p:sp>
        <p:nvSpPr>
          <p:cNvPr id="36884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6886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6887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6888" name="Rectangle 25"/>
          <p:cNvSpPr>
            <a:spLocks noChangeArrowheads="1"/>
          </p:cNvSpPr>
          <p:nvPr/>
        </p:nvSpPr>
        <p:spPr bwMode="auto">
          <a:xfrm>
            <a:off x="7067550" y="6269038"/>
            <a:ext cx="16335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27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89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8930" name="Rectangle 26"/>
          <p:cNvSpPr>
            <a:spLocks noChangeArrowheads="1"/>
          </p:cNvSpPr>
          <p:nvPr/>
        </p:nvSpPr>
        <p:spPr bwMode="auto">
          <a:xfrm>
            <a:off x="7067550" y="6269038"/>
            <a:ext cx="16335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77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40979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0980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8448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 SEA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（紅海）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27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30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3030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8078788" y="6516688"/>
            <a:ext cx="327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000" i="0">
                <a:solidFill>
                  <a:srgbClr val="FFFFFF"/>
                </a:solidFill>
                <a:latin typeface="Arial" charset="0"/>
              </a:rPr>
              <a:t>02</a:t>
            </a:r>
            <a:endParaRPr lang="en-US" altLang="ja-JP" sz="1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900" b="1" i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922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01713" y="1903413"/>
            <a:ext cx="7051675" cy="2678112"/>
            <a:chOff x="631" y="1199"/>
            <a:chExt cx="4442" cy="1687"/>
          </a:xfrm>
        </p:grpSpPr>
        <p:sp>
          <p:nvSpPr>
            <p:cNvPr id="454671" name="Text Box 15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16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3600" i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Impact" charset="0"/>
                  <a:cs typeface="Impact" charset="0"/>
                </a:rPr>
                <a:t>バイブル　ベイシックミニストリーズ　</a:t>
              </a:r>
            </a:p>
            <a:p>
              <a:pPr>
                <a:defRPr/>
              </a:pPr>
              <a:r>
                <a:rPr lang="en-US" sz="3600" i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Impact" charset="0"/>
                  <a:cs typeface="Impact" charset="0"/>
                </a:rPr>
                <a:t>インスティチュート</a:t>
              </a:r>
            </a:p>
            <a:p>
              <a:pPr>
                <a:spcBef>
                  <a:spcPct val="50000"/>
                </a:spcBef>
                <a:defRPr/>
              </a:pPr>
              <a:endParaRPr lang="en-US" altLang="ja-JP" sz="6000" baseline="100000" smtClean="0">
                <a:solidFill>
                  <a:srgbClr val="27FC31"/>
                </a:solidFill>
                <a:latin typeface="Arial" charset="0"/>
              </a:endParaRPr>
            </a:p>
          </p:txBody>
        </p:sp>
        <p:sp>
          <p:nvSpPr>
            <p:cNvPr id="9235" name="Text Box 16"/>
            <p:cNvSpPr txBox="1">
              <a:spLocks noChangeArrowheads="1"/>
            </p:cNvSpPr>
            <p:nvPr/>
          </p:nvSpPr>
          <p:spPr bwMode="auto">
            <a:xfrm>
              <a:off x="4285" y="1870"/>
              <a:ext cx="2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sz="2000" b="1">
                  <a:solidFill>
                    <a:srgbClr val="FFFC1E"/>
                  </a:solidFill>
                  <a:latin typeface="Arial" charset="0"/>
                </a:rPr>
                <a:t>®</a:t>
              </a:r>
            </a:p>
          </p:txBody>
        </p:sp>
      </p:grp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636588" y="12636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2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ja-JP" altLang="en-US" sz="2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ところで、あの場所はどこなの</a:t>
            </a:r>
            <a:r>
              <a:rPr lang="en-US" altLang="ja-JP" sz="2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?)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969963" y="3811588"/>
            <a:ext cx="7024687" cy="2074862"/>
            <a:chOff x="611" y="2518"/>
            <a:chExt cx="4425" cy="1307"/>
          </a:xfrm>
        </p:grpSpPr>
        <p:sp>
          <p:nvSpPr>
            <p:cNvPr id="454675" name="Text Box 19"/>
            <p:cNvSpPr txBox="1">
              <a:spLocks noChangeArrowheads="1"/>
            </p:cNvSpPr>
            <p:nvPr/>
          </p:nvSpPr>
          <p:spPr bwMode="auto">
            <a:xfrm>
              <a:off x="2285" y="2518"/>
              <a:ext cx="1059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ja-JP" sz="3200" b="1" i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PART </a:t>
              </a:r>
              <a:r>
                <a:rPr lang="ja-JP" altLang="en-US" sz="3200" b="1" i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２</a:t>
              </a:r>
            </a:p>
          </p:txBody>
        </p:sp>
        <p:sp>
          <p:nvSpPr>
            <p:cNvPr id="454676" name="Text Box 20"/>
            <p:cNvSpPr txBox="1">
              <a:spLocks noChangeArrowheads="1"/>
            </p:cNvSpPr>
            <p:nvPr/>
          </p:nvSpPr>
          <p:spPr bwMode="auto">
            <a:xfrm>
              <a:off x="611" y="2999"/>
              <a:ext cx="4425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ja-JP" altLang="en-US" sz="3200" b="1" smtClean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各場面を整えること</a:t>
              </a:r>
              <a:r>
                <a:rPr lang="en-US" altLang="ja-JP" sz="3200" b="1" smtClean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:            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altLang="ja-JP" sz="3200" b="1" smtClean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ja-JP" altLang="en-US" sz="3200" b="1" smtClean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古代近東の地図を作る</a:t>
              </a:r>
              <a:endParaRPr lang="ja-JP" altLang="en-US" b="1" i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616825" y="6518275"/>
            <a:ext cx="665163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9.6.02.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76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787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5078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5079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/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23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712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712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2944813" y="2497138"/>
            <a:ext cx="69770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SEA OF GALILEE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（ガリラヤ湖）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/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9173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917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917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/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689225" y="4197350"/>
            <a:ext cx="34893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DEAD SEA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（死海）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3402013" y="2497138"/>
            <a:ext cx="53514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SEA OF GALILEE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（ガラリヤ湖）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51220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1222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1223" name="Rectangle 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/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057525" y="3125788"/>
            <a:ext cx="4738688" cy="1311275"/>
            <a:chOff x="1960" y="1978"/>
            <a:chExt cx="2985" cy="826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1960" y="2479"/>
              <a:ext cx="2985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ja-JP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JORDAN RIVER</a:t>
              </a:r>
              <a:r>
                <a:rPr lang="ja-JP" altLang="en-US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（ヨルダン河）</a:t>
              </a: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60" y="1978"/>
              <a:ext cx="754" cy="535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53269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3271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  <p:sp>
        <p:nvSpPr>
          <p:cNvPr id="53272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3273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/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/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376488" y="288925"/>
            <a:ext cx="5376862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ja-JP" sz="3360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つの海・湖・河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5318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altLang="ja-JP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LAND”</a:t>
            </a: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5321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5322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8794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4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98863" y="5778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ja-JP" sz="2400" b="1" i="0">
                  <a:solidFill>
                    <a:srgbClr val="FAF200"/>
                  </a:solidFill>
                  <a:latin typeface="Times" charset="0"/>
                </a:rPr>
                <a:t>10</a:t>
              </a:r>
              <a:r>
                <a:rPr lang="ja-JP" altLang="en-US" sz="2400" b="1" i="0">
                  <a:solidFill>
                    <a:srgbClr val="FAF200"/>
                  </a:solidFill>
                  <a:latin typeface="Times" charset="0"/>
                </a:rPr>
                <a:t>つの場所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57366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270125" y="762000"/>
            <a:ext cx="5737225" cy="4941888"/>
            <a:chOff x="1378" y="336"/>
            <a:chExt cx="3614" cy="3113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ja-JP" sz="2770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ja-JP" altLang="en-US" sz="6000" b="1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つの土地の位置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736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7370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5737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4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</a:t>
            </a:r>
            <a:r>
              <a:rPr lang="ja-JP" altLang="en-US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59419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9421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9422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10 PLACES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61468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61470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1471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71475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聖書の “出来事が起こった場所”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bg1"/>
                </a:solidFill>
                <a:latin typeface="Times" charset="0"/>
              </a:rPr>
              <a:t>RS</a:t>
            </a:r>
            <a:endParaRPr lang="en-US" altLang="ja-JP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3519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3521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3522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63524" name="Group 50"/>
          <p:cNvGrpSpPr>
            <a:grpSpLocks/>
          </p:cNvGrpSpPr>
          <p:nvPr/>
        </p:nvGrpSpPr>
        <p:grpSpPr bwMode="auto">
          <a:xfrm>
            <a:off x="777875" y="2378075"/>
            <a:ext cx="4573588" cy="3632200"/>
            <a:chOff x="490" y="1498"/>
            <a:chExt cx="2881" cy="2288"/>
          </a:xfrm>
        </p:grpSpPr>
        <p:grpSp>
          <p:nvGrpSpPr>
            <p:cNvPr id="63526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63528" name="Picture 4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077913" y="5429250"/>
            <a:ext cx="60039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カルデア人の土地、ウル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470068" name="Picture 52"/>
          <p:cNvPicPr>
            <a:picLocks noChangeAspect="1" noChangeArrowheads="1"/>
          </p:cNvPicPr>
          <p:nvPr/>
        </p:nvPicPr>
        <p:blipFill>
          <a:blip r:embed="rId3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95500" y="838200"/>
            <a:ext cx="5981700" cy="5337175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30225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41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42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65" name="Text Box 34"/>
          <p:cNvSpPr txBox="1">
            <a:spLocks noChangeArrowheads="1"/>
          </p:cNvSpPr>
          <p:nvPr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616825" y="6519863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33600" b="1" i="0" smtClean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03438" y="4921250"/>
            <a:ext cx="4683125" cy="116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聖書の出来事が起こった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地中海の場所</a:t>
            </a: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0274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10278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470049" name="Rectangle 33"/>
          <p:cNvSpPr>
            <a:spLocks noChangeArrowheads="1"/>
          </p:cNvSpPr>
          <p:nvPr/>
        </p:nvSpPr>
        <p:spPr bwMode="auto">
          <a:xfrm>
            <a:off x="341313" y="438150"/>
            <a:ext cx="282575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charset="0"/>
              </a:rPr>
              <a:t> </a:t>
            </a:r>
            <a:endParaRPr lang="en-US" altLang="ja-JP" sz="2000" b="1" i="0">
              <a:solidFill>
                <a:schemeClr val="tx2"/>
              </a:solidFill>
              <a:latin typeface="Times" charset="0"/>
            </a:endParaRP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charset="0"/>
              </a:rPr>
              <a:t>        </a:t>
            </a:r>
            <a:endParaRPr lang="ja-JP" altLang="en-US" sz="2000" b="1" i="0">
              <a:solidFill>
                <a:schemeClr val="tx2"/>
              </a:solidFill>
              <a:latin typeface="Times" charset="0"/>
            </a:endParaRPr>
          </a:p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charset="0"/>
              </a:rPr>
              <a:t>場面を</a:t>
            </a:r>
          </a:p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charset="0"/>
              </a:rPr>
              <a:t>整理する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0"/>
      <p:bldP spid="470057" grpId="0" animBg="1"/>
      <p:bldP spid="47005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5569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5571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5572" name="Rectangle 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バビロン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  <p:bldP spid="3690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10 PLACES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7618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67621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7622" name="Rectangle 4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ハラン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100138" y="5381625"/>
            <a:ext cx="4511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</a:t>
            </a:r>
            <a:r>
              <a:rPr lang="ja-JP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ハラン</a:t>
            </a:r>
            <a:r>
              <a:rPr lang="en-US" altLang="ja-JP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,</a:t>
            </a:r>
            <a:r>
              <a:rPr lang="ja-JP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トルコ</a:t>
            </a:r>
            <a:endParaRPr lang="ja-JP" altLang="en-US" sz="2400" b="1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69668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69670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9671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r="2411"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534988" y="4465638"/>
            <a:ext cx="4679950" cy="170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ニネベ</a:t>
            </a:r>
          </a:p>
          <a:p>
            <a:pPr algn="r"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       </a:t>
            </a: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アッシリア</a:t>
            </a: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)          </a:t>
            </a:r>
          </a:p>
          <a:p>
            <a:pPr algn="r">
              <a:spcBef>
                <a:spcPct val="50000"/>
              </a:spcBef>
              <a:defRPr/>
            </a:pPr>
            <a:r>
              <a:rPr lang="ja-JP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モスル</a:t>
            </a:r>
            <a:r>
              <a:rPr lang="en-US" altLang="ja-JP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, </a:t>
            </a:r>
            <a:r>
              <a:rPr lang="ja-JP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イラク</a:t>
            </a:r>
            <a:endParaRPr lang="ja-JP" altLang="en-US" b="1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61" grpId="0" autoUpdateAnimBg="0"/>
      <p:bldP spid="389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  <a:endParaRPr lang="en-US" altLang="ja-JP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1720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71722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1723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3767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3769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3770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3772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570288" y="2216150"/>
            <a:ext cx="48577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こんにちのカナン</a:t>
            </a:r>
            <a:endParaRPr lang="en-US" altLang="ja-JP" b="1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5815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 i="0">
                <a:solidFill>
                  <a:srgbClr val="FAF200"/>
                </a:solidFill>
                <a:latin typeface="Times" charset="0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5818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75820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5821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/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32115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エルサレム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7867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77869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7870" name="Rectangle 5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/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686300" y="3000375"/>
            <a:ext cx="26590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ネボ山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3100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9919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79921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9922" name="Rectangle 5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カデシュ　バルネア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1966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8196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1969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/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490913" y="1946275"/>
            <a:ext cx="54133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エジプト</a:t>
            </a:r>
            <a:r>
              <a:rPr lang="en-US" altLang="ja-JP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: </a:t>
            </a:r>
            <a:r>
              <a:rPr lang="ja-JP" altLang="en-US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ギーザ 高原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10 PLACES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84019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84021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4022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/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シナイ山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1600" b="1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地中海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140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アクバ湾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ヨルダン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エジプト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イラク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シリア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レバノン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714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サウジアラビア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1400" b="1" i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アマン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grpSp>
          <p:nvGrpSpPr>
            <p:cNvPr id="12361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29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ja-JP" altLang="en-US" sz="1200" b="1" i="0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ジェリコ</a:t>
              </a:r>
            </a:p>
          </p:txBody>
        </p:sp>
        <p:grpSp>
          <p:nvGrpSpPr>
            <p:cNvPr id="12335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40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ja-JP" altLang="en-US" sz="140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死海</a:t>
                </a:r>
                <a:endParaRPr lang="ja-JP" altLang="en-US" sz="140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ヘブロン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40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ガリラヤ湖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エイラット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アル アクゥバ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ハイファ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ナザレ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ネタンヤ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9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テル アビブ</a:t>
                </a:r>
                <a:r>
                  <a:rPr lang="en-US" altLang="ja-JP" sz="9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-</a:t>
                </a:r>
                <a:r>
                  <a:rPr lang="ja-JP" altLang="en-US" sz="9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ジャファ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4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エルサレム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ベテルシェバ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ガザ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ja-JP" altLang="en-US" sz="1600" b="1" i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イスラエル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31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2333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 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1349375" y="2092325"/>
            <a:ext cx="7575550" cy="3567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129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10     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つの土地の位置</a:t>
            </a:r>
            <a:endParaRPr lang="en-US" altLang="ja-JP" sz="66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86074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86076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86077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6078" name="Rectangle 7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4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chemeClr val="tx1"/>
                </a:solidFill>
                <a:latin typeface="Times" charset="0"/>
              </a:rPr>
              <a:t>つの場所</a:t>
            </a: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2016125" y="52388"/>
            <a:ext cx="56197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ja-JP" altLang="en-US" sz="14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士師誌 </a:t>
            </a:r>
            <a:r>
              <a:rPr lang="en-US" altLang="ja-JP" sz="14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20:1;  2 </a:t>
            </a:r>
            <a:r>
              <a:rPr lang="ja-JP" altLang="en-US" sz="14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サムエル </a:t>
            </a:r>
            <a:r>
              <a:rPr lang="en-US" altLang="ja-JP" sz="14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17:11;  1 </a:t>
            </a:r>
            <a:r>
              <a:rPr lang="ja-JP" altLang="en-US" sz="14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列王 </a:t>
            </a:r>
            <a:r>
              <a:rPr lang="en-US" altLang="ja-JP" sz="14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4:25</a:t>
            </a: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614488" y="-3175"/>
            <a:ext cx="4741862" cy="4095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8116" name="Text Box 5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8118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8119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88120" name="Text Box 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ja-JP" alt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88124" name="Group 79"/>
          <p:cNvGrpSpPr>
            <a:grpSpLocks/>
          </p:cNvGrpSpPr>
          <p:nvPr/>
        </p:nvGrpSpPr>
        <p:grpSpPr bwMode="auto">
          <a:xfrm>
            <a:off x="1614488" y="768350"/>
            <a:ext cx="808037" cy="3687763"/>
            <a:chOff x="1017" y="484"/>
            <a:chExt cx="509" cy="2323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44" y="1443"/>
              <a:ext cx="232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ja-JP" altLang="en-US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距離</a:t>
              </a:r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3225800" y="1517650"/>
            <a:ext cx="5021263" cy="3325813"/>
            <a:chOff x="2448" y="2208"/>
            <a:chExt cx="1584" cy="2095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ja-JP" alt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0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“ダンから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0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ベエルシェバ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0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までの距離　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0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（イスラエルの全領土）</a:t>
              </a: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167063" y="3538538"/>
            <a:ext cx="4221162" cy="242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ja-JP" altLang="en-US" sz="3600" b="1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ja-JP" altLang="en-US" sz="3600" b="1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“出来事の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舞台</a:t>
            </a:r>
            <a:r>
              <a:rPr lang="en-US" altLang="ja-JP" sz="36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!”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ja-JP" altLang="en-US" sz="3600" b="1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90154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90156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0157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100263" y="2682875"/>
            <a:ext cx="6311900" cy="161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さあ</a:t>
            </a:r>
            <a:r>
              <a:rPr lang="en-US" altLang="ja-JP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…</a:t>
            </a:r>
            <a:r>
              <a:rPr lang="ja-JP" alt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さっと復習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してみましょう</a:t>
            </a:r>
            <a:r>
              <a:rPr lang="en-US" altLang="ja-JP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...</a:t>
            </a:r>
          </a:p>
        </p:txBody>
      </p:sp>
      <p:sp>
        <p:nvSpPr>
          <p:cNvPr id="92166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92168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2169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18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94220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4221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65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96267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6268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14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98316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8317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63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100365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0366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13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0241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2416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4462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104464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4465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179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379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地図を学ぶ理由</a:t>
            </a:r>
            <a:r>
              <a:rPr lang="en-US" altLang="ja-JP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14391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392" name="Rectangle 6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4393" name="Text Box 70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06511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0651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6514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607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800" y="1022350"/>
            <a:ext cx="49530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(MEDITERRANEAN SEA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・地中海</a:t>
            </a: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5791200" cy="116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(EUPHRATES RIVER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・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ユーフラテス河）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3508375" y="5618163"/>
            <a:ext cx="523081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(PERSIAN GULF</a:t>
            </a:r>
            <a:r>
              <a:rPr lang="ja-JP" alt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・ペルシャ湾）</a:t>
            </a:r>
          </a:p>
        </p:txBody>
      </p:sp>
      <p:sp>
        <p:nvSpPr>
          <p:cNvPr id="108561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08563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8564" name="Rectangle 2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060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10610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0611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57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1265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2660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08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1471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4711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6756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16758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6759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04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1880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8807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5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2085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0856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02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2290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2905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4381500" y="3130550"/>
            <a:ext cx="17875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ja-JP" alt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ヨルダン河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57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2495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4960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2496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639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190500"/>
            <a:ext cx="77978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FFF00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STUDY HELP  #03a; (extra blank page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6396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397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579438"/>
            <a:ext cx="6977062" cy="514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ja-JP" altLang="en-US" sz="4000" b="1">
              <a:solidFill>
                <a:srgbClr val="00FF00"/>
              </a:solidFill>
            </a:endParaRPr>
          </a:p>
          <a:p>
            <a:pPr>
              <a:defRPr/>
            </a:pPr>
            <a:r>
              <a:rPr lang="ja-JP" altLang="en-US" sz="4000" b="1">
                <a:solidFill>
                  <a:srgbClr val="00FF00"/>
                </a:solidFill>
              </a:rPr>
              <a:t>ここで、</a:t>
            </a:r>
          </a:p>
          <a:p>
            <a:pPr>
              <a:defRPr/>
            </a:pPr>
            <a:r>
              <a:rPr lang="ja-JP" altLang="en-US" sz="4000" b="1">
                <a:solidFill>
                  <a:srgbClr val="00FF00"/>
                </a:solidFill>
              </a:rPr>
              <a:t>　　一枚の紙を</a:t>
            </a:r>
          </a:p>
          <a:p>
            <a:pPr>
              <a:defRPr/>
            </a:pPr>
            <a:endParaRPr lang="ja-JP" altLang="en-US" sz="4000" b="1">
              <a:solidFill>
                <a:srgbClr val="00FF00"/>
              </a:solidFill>
            </a:endParaRPr>
          </a:p>
          <a:p>
            <a:pPr>
              <a:defRPr/>
            </a:pPr>
            <a:endParaRPr lang="ja-JP" altLang="en-US" sz="4000" b="1">
              <a:solidFill>
                <a:srgbClr val="00FF00"/>
              </a:solidFill>
            </a:endParaRPr>
          </a:p>
          <a:p>
            <a:pPr>
              <a:defRPr/>
            </a:pPr>
            <a:endParaRPr lang="ja-JP" altLang="en-US" sz="3600">
              <a:solidFill>
                <a:srgbClr val="00FF00"/>
              </a:solidFill>
            </a:endParaRPr>
          </a:p>
          <a:p>
            <a:pPr>
              <a:defRPr/>
            </a:pPr>
            <a:r>
              <a:rPr lang="ja-JP" altLang="en-US" sz="4800">
                <a:solidFill>
                  <a:srgbClr val="FAFD00"/>
                </a:solidFill>
              </a:rPr>
              <a:t>一度平行に長方形に</a:t>
            </a:r>
          </a:p>
          <a:p>
            <a:pPr>
              <a:defRPr/>
            </a:pPr>
            <a:r>
              <a:rPr lang="ja-JP" altLang="en-US" sz="4800">
                <a:solidFill>
                  <a:srgbClr val="FAFD00"/>
                </a:solidFill>
              </a:rPr>
              <a:t>折ってください</a:t>
            </a:r>
            <a:endParaRPr lang="ja-JP" altLang="en-US" sz="6600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99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2700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700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0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4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</a:t>
            </a:r>
            <a:r>
              <a:rPr lang="ja-JP" altLang="en-US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51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2905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9054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31100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31102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1103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33150" name="Text Box 3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33153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3154" name="Rectangle 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5201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35203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5204" name="Rectangle 4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10 PLACES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7250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208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37253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7254" name="Rectangle 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9300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39303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9304" name="Rectangle 4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41353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41355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1356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  <a:endParaRPr lang="en-US" altLang="ja-JP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43399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43401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3402" name="Rectangle 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2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45449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45451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5452" name="Rectangle 5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ja-JP" sz="3200" b="1">
                <a:solidFill>
                  <a:srgbClr val="FAF200"/>
                </a:solidFill>
              </a:rPr>
              <a:t>…</a:t>
            </a:r>
            <a:r>
              <a:rPr lang="ja-JP" altLang="en-US" sz="3200" b="1">
                <a:solidFill>
                  <a:srgbClr val="FAF200"/>
                </a:solidFill>
              </a:rPr>
              <a:t>二つの折り目を</a:t>
            </a:r>
          </a:p>
          <a:p>
            <a:pPr>
              <a:defRPr/>
            </a:pPr>
            <a:r>
              <a:rPr lang="ja-JP" altLang="en-US" sz="3200" b="1">
                <a:solidFill>
                  <a:srgbClr val="FAF200"/>
                </a:solidFill>
              </a:rPr>
              <a:t>つけてください。</a:t>
            </a:r>
            <a:endParaRPr lang="en-US" altLang="ja-JP" sz="3200" b="1">
              <a:solidFill>
                <a:srgbClr val="FAF200"/>
              </a:solidFill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8443" name="Picture 14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5"/>
          <p:cNvPicPr>
            <a:picLocks noChangeAspect="1" noChangeArrowheads="1"/>
          </p:cNvPicPr>
          <p:nvPr/>
        </p:nvPicPr>
        <p:blipFill>
          <a:blip r:embed="rId4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ja-JP" altLang="en-US" sz="3200" b="1">
                <a:solidFill>
                  <a:srgbClr val="FAF200"/>
                </a:solidFill>
              </a:rPr>
              <a:t>もう一度紙を</a:t>
            </a:r>
          </a:p>
          <a:p>
            <a:pPr>
              <a:defRPr/>
            </a:pPr>
            <a:r>
              <a:rPr lang="ja-JP" altLang="en-US" sz="3200" b="1">
                <a:solidFill>
                  <a:srgbClr val="FAF200"/>
                </a:solidFill>
              </a:rPr>
              <a:t>折って</a:t>
            </a:r>
            <a:r>
              <a:rPr lang="en-US" altLang="ja-JP" sz="3200" b="1">
                <a:solidFill>
                  <a:srgbClr val="FAF200"/>
                </a:solidFill>
              </a:rPr>
              <a:t>…</a:t>
            </a:r>
          </a:p>
        </p:txBody>
      </p:sp>
      <p:sp>
        <p:nvSpPr>
          <p:cNvPr id="1844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844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8450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47501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47503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7504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95775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49551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49553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9554" name="Rectangle 5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151598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51600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1601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9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200" b="1" i="0">
                <a:solidFill>
                  <a:srgbClr val="FAF200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153651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53653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3654" name="Rectangle 6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AF200"/>
                </a:solidFill>
                <a:latin typeface="Times" charset="0"/>
              </a:rPr>
              <a:t>10 </a:t>
            </a:r>
            <a:r>
              <a:rPr lang="ja-JP" altLang="en-US" sz="2400" b="1" i="0">
                <a:solidFill>
                  <a:srgbClr val="FAF200"/>
                </a:solidFill>
                <a:latin typeface="Times" charset="0"/>
              </a:rPr>
              <a:t>つの場所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155709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55712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5713" name="Rectangle 7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55714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000" i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55715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4618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46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4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charset="0"/>
              </a:rPr>
              <a:t>10 </a:t>
            </a:r>
            <a:r>
              <a:rPr lang="ja-JP" altLang="en-US" sz="2400" b="1" i="0">
                <a:solidFill>
                  <a:schemeClr val="tx1"/>
                </a:solidFill>
                <a:latin typeface="Times" charset="0"/>
              </a:rPr>
              <a:t>つの場所</a:t>
            </a:r>
          </a:p>
        </p:txBody>
      </p:sp>
      <p:sp>
        <p:nvSpPr>
          <p:cNvPr id="46185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5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46185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5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461859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61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461862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63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461864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66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461868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69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461874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75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76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77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61881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tx1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461883" name="Text Box 59"/>
          <p:cNvSpPr txBox="1">
            <a:spLocks noChangeArrowheads="1"/>
          </p:cNvSpPr>
          <p:nvPr/>
        </p:nvSpPr>
        <p:spPr bwMode="auto">
          <a:xfrm>
            <a:off x="484188" y="5492750"/>
            <a:ext cx="11557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20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Judges 20:1</a:t>
            </a:r>
          </a:p>
        </p:txBody>
      </p:sp>
      <p:sp>
        <p:nvSpPr>
          <p:cNvPr id="157747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461885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57749" name="Text Box 6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7750" name="Rectangle 6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461888" name="Oval 64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89" name="Rectangle 65"/>
          <p:cNvSpPr>
            <a:spLocks noChangeArrowheads="1"/>
          </p:cNvSpPr>
          <p:nvPr/>
        </p:nvSpPr>
        <p:spPr bwMode="auto">
          <a:xfrm rot="18000000">
            <a:off x="264320" y="2132806"/>
            <a:ext cx="36877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距離</a:t>
            </a:r>
          </a:p>
        </p:txBody>
      </p:sp>
      <p:sp>
        <p:nvSpPr>
          <p:cNvPr id="461890" name="Line 66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461891" name="Line 67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395663" y="3533775"/>
            <a:ext cx="3960812" cy="2362200"/>
            <a:chOff x="2448" y="2226"/>
            <a:chExt cx="1584" cy="1488"/>
          </a:xfrm>
        </p:grpSpPr>
        <p:sp>
          <p:nvSpPr>
            <p:cNvPr id="461893" name="Text Box 6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5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”ダンから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ベエルシェバまで”</a:t>
              </a:r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461895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ja-JP" alt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95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1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2933700" y="3095625"/>
            <a:ext cx="4710113" cy="242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ja-JP" altLang="en-US" sz="3600" b="1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ja-JP" altLang="en-US" sz="3600" b="1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“出来事の起こった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舞台</a:t>
            </a:r>
            <a:r>
              <a:rPr lang="en-US" altLang="ja-JP" sz="36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!”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ja-JP" altLang="en-US" sz="3600" b="1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159787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159789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9790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584450"/>
            <a:ext cx="5029200" cy="253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さあ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これらの学びは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何のためかというと</a:t>
            </a:r>
            <a:r>
              <a:rPr lang="en-US" altLang="ja-JP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...</a:t>
            </a:r>
          </a:p>
        </p:txBody>
      </p:sp>
      <p:sp>
        <p:nvSpPr>
          <p:cNvPr id="161798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161800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1801" name="Rectangle 1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3845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163847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3848" name="Rectangle 1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/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/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/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/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/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/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616200"/>
            <a:ext cx="8128000" cy="1465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北の肥沃地帯から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南の荒れ果てた場所へ</a:t>
            </a:r>
            <a:r>
              <a:rPr lang="en-US" altLang="ja-JP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65941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548063" y="3494088"/>
            <a:ext cx="3921125" cy="1800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…</a:t>
            </a:r>
            <a:r>
              <a:rPr lang="ja-JP" altLang="en-US" b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偉大な聖書のドラマを観るために、頭のなかに　　</a:t>
            </a:r>
            <a:r>
              <a:rPr lang="en-US" altLang="ja-JP" b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“</a:t>
            </a:r>
            <a:r>
              <a:rPr lang="ja-JP" altLang="en-US" b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舞台をセット</a:t>
            </a:r>
            <a:r>
              <a:rPr lang="en-US" altLang="ja-JP" b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”</a:t>
            </a:r>
            <a:r>
              <a:rPr lang="ja-JP" altLang="en-US" b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できるようになりました</a:t>
            </a:r>
            <a:r>
              <a:rPr lang="en-US" altLang="ja-JP" b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!</a:t>
            </a:r>
          </a:p>
        </p:txBody>
      </p:sp>
      <p:sp>
        <p:nvSpPr>
          <p:cNvPr id="165944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5945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65946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491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0492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20494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2049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049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PG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SG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RS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DS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chemeClr val="folHlink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167977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228850" y="1377950"/>
            <a:ext cx="2763838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663" y="2078"/>
              <a:ext cx="4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1800" b="1" i="0">
                  <a:solidFill>
                    <a:srgbClr val="790015"/>
                  </a:solidFill>
                  <a:latin typeface="Helvetica" charset="0"/>
                </a:rPr>
                <a:t>   創造</a:t>
              </a:r>
              <a:endParaRPr lang="ja-JP" alt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4701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79" y="2078"/>
              <a:ext cx="7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1800" b="1" i="0">
                  <a:solidFill>
                    <a:srgbClr val="790015"/>
                  </a:solidFill>
                  <a:latin typeface="Helvetica" charset="0"/>
                </a:rPr>
                <a:t>   アブラハム</a:t>
              </a:r>
              <a:endParaRPr lang="ja-JP" alt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7495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629" y="2078"/>
              <a:ext cx="4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1800" b="1" i="0">
                  <a:solidFill>
                    <a:srgbClr val="790015"/>
                  </a:solidFill>
                  <a:latin typeface="Helvetica" charset="0"/>
                </a:rPr>
                <a:t>   ヨセフ</a:t>
              </a:r>
              <a:endParaRPr lang="ja-JP" alt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3041650" y="23939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606" y="2078"/>
              <a:ext cx="5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1800" b="1" i="0">
                  <a:solidFill>
                    <a:srgbClr val="790015"/>
                  </a:solidFill>
                  <a:latin typeface="Helvetica" charset="0"/>
                </a:rPr>
                <a:t>   モーセ</a:t>
              </a:r>
              <a:endParaRPr lang="ja-JP" alt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625" y="2078"/>
              <a:ext cx="4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1800" b="1" i="0">
                  <a:solidFill>
                    <a:srgbClr val="790015"/>
                  </a:solidFill>
                  <a:latin typeface="Helvetica" charset="0"/>
                </a:rPr>
                <a:t>ヨシュア</a:t>
              </a:r>
              <a:endParaRPr lang="en-US" altLang="ja-JP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3587750" y="3003550"/>
            <a:ext cx="2763838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589" y="2078"/>
              <a:ext cx="5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1800" b="1" i="0">
                  <a:solidFill>
                    <a:srgbClr val="790015"/>
                  </a:solidFill>
                  <a:latin typeface="Helvetica" charset="0"/>
                </a:rPr>
                <a:t>   無政府</a:t>
              </a:r>
              <a:endParaRPr lang="ja-JP" alt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662" y="2078"/>
              <a:ext cx="4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1800" b="1" i="0">
                  <a:solidFill>
                    <a:srgbClr val="790015"/>
                  </a:solidFill>
                  <a:latin typeface="Helvetica" charset="0"/>
                </a:rPr>
                <a:t>   王国</a:t>
              </a:r>
              <a:endParaRPr lang="ja-JP" alt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4121150" y="3676650"/>
            <a:ext cx="2763838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662" y="2078"/>
              <a:ext cx="4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1800" b="1" i="0">
                  <a:solidFill>
                    <a:srgbClr val="790015"/>
                  </a:solidFill>
                  <a:latin typeface="Helvetica" charset="0"/>
                </a:rPr>
                <a:t>   捕囚</a:t>
              </a:r>
              <a:endParaRPr lang="ja-JP" alt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4425950" y="4011613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990" y="2298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1800" b="1" i="0">
                  <a:solidFill>
                    <a:srgbClr val="790015"/>
                  </a:solidFill>
                  <a:latin typeface="Helvetica" charset="0"/>
                </a:rPr>
                <a:t>沈黙</a:t>
              </a:r>
              <a:endParaRPr lang="ja-JP" alt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grpSp>
          <p:nvGrpSpPr>
            <p:cNvPr id="168006" name="Group 117"/>
            <p:cNvGrpSpPr>
              <a:grpSpLocks/>
            </p:cNvGrpSpPr>
            <p:nvPr/>
          </p:nvGrpSpPr>
          <p:grpSpPr bwMode="auto">
            <a:xfrm>
              <a:off x="4058" y="130"/>
              <a:ext cx="681" cy="283"/>
              <a:chOff x="3082" y="3101"/>
              <a:chExt cx="534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ja-JP" altLang="en-US" b="1" i="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ja-JP" alt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138" y="3101"/>
                <a:ext cx="47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ja-JP" altLang="en-US" sz="2900" b="1" i="0">
                    <a:solidFill>
                      <a:srgbClr val="790015"/>
                    </a:solidFill>
                    <a:latin typeface="Helvetica" charset="0"/>
                  </a:rPr>
                  <a:t>イエス</a:t>
                </a:r>
                <a:endParaRPr lang="ja-JP" alt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</p:grpSp>
      <p:sp>
        <p:nvSpPr>
          <p:cNvPr id="167999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168001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8002" name="Rectangle 1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382838" y="1227138"/>
            <a:ext cx="6296025" cy="2409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38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さああなたの番です</a:t>
            </a:r>
            <a:r>
              <a:rPr lang="en-US" altLang="ja-JP" sz="38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…                     </a:t>
            </a:r>
            <a:r>
              <a:rPr lang="ja-JP" altLang="en-US" sz="38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あなたの頭のなかで　　　　　古代の近東の地図を　　　　　描いてください</a:t>
            </a:r>
            <a:r>
              <a:rPr lang="en-US" altLang="ja-JP" sz="38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!</a:t>
            </a:r>
          </a:p>
        </p:txBody>
      </p:sp>
      <p:sp>
        <p:nvSpPr>
          <p:cNvPr id="169990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68988"/>
            <a:ext cx="6991350" cy="514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i="0">
                <a:solidFill>
                  <a:srgbClr val="FFFF00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COMPLETED MAPS AT STUDY HELP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69994" name="Rectangle 1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 sz="2400" i="0">
              <a:solidFill>
                <a:srgbClr val="FFEC14"/>
              </a:solidFill>
              <a:latin typeface="Time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ja-JP" altLang="en-US" sz="3200" b="1" dirty="0" smtClean="0">
                <a:solidFill>
                  <a:srgbClr val="FFFFFF"/>
                </a:solidFill>
              </a:rPr>
              <a:t>これで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The Bible…Basically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を　　学んだあなたは、頭のなかに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760538"/>
            <a:ext cx="874236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ja-JP" altLang="en-US" sz="2400" b="1" i="0" dirty="0" smtClean="0">
                <a:solidFill>
                  <a:srgbClr val="FFCC18"/>
                </a:solidFill>
              </a:rPr>
              <a:t>                  </a:t>
            </a:r>
          </a:p>
          <a:p>
            <a:pPr algn="l">
              <a:spcBef>
                <a:spcPct val="50000"/>
              </a:spcBef>
              <a:defRPr/>
            </a:pPr>
            <a:r>
              <a:rPr lang="en-US" altLang="ja-JP" sz="2400" b="1" i="0" dirty="0" smtClean="0">
                <a:solidFill>
                  <a:srgbClr val="FFCC18"/>
                </a:solidFill>
              </a:rPr>
              <a:t>• </a:t>
            </a:r>
            <a:r>
              <a:rPr lang="en-US" altLang="ja-JP" sz="2400" b="1" i="0" dirty="0" smtClean="0">
                <a:solidFill>
                  <a:srgbClr val="FFFFFF"/>
                </a:solidFill>
              </a:rPr>
              <a:t>“</a:t>
            </a:r>
            <a:r>
              <a:rPr lang="ja-JP" altLang="en-US" sz="2400" b="1" i="0" dirty="0" smtClean="0">
                <a:solidFill>
                  <a:srgbClr val="FFFFFF"/>
                </a:solidFill>
              </a:rPr>
              <a:t>聖書書庫”</a:t>
            </a:r>
            <a:r>
              <a:rPr lang="en-US" altLang="ja-JP" sz="2400" b="1" i="0" dirty="0" smtClean="0">
                <a:solidFill>
                  <a:srgbClr val="FFFFFF"/>
                </a:solidFill>
              </a:rPr>
              <a:t> </a:t>
            </a:r>
            <a:r>
              <a:rPr lang="ja-JP" altLang="en-US" sz="2400" b="1" i="0" dirty="0" smtClean="0">
                <a:solidFill>
                  <a:srgbClr val="FFCC18"/>
                </a:solidFill>
              </a:rPr>
              <a:t>と呼ばれるアイデアができました。</a:t>
            </a:r>
          </a:p>
          <a:p>
            <a:pPr algn="l">
              <a:spcBef>
                <a:spcPct val="50000"/>
              </a:spcBef>
              <a:defRPr/>
            </a:pPr>
            <a:r>
              <a:rPr lang="en-US" altLang="ja-JP" sz="2400" b="1" i="0" dirty="0" smtClean="0">
                <a:solidFill>
                  <a:srgbClr val="FFCC18"/>
                </a:solidFill>
              </a:rPr>
              <a:t>•C 7 S J …</a:t>
            </a:r>
            <a:r>
              <a:rPr lang="ja-JP" altLang="en-US" sz="2400" b="1" i="0" dirty="0" smtClean="0">
                <a:solidFill>
                  <a:srgbClr val="FFCC18"/>
                </a:solidFill>
              </a:rPr>
              <a:t>という“聖書書庫”を開ける</a:t>
            </a:r>
            <a:r>
              <a:rPr lang="ja-JP" altLang="en-US" sz="2400" b="1" i="0" dirty="0" smtClean="0">
                <a:solidFill>
                  <a:srgbClr val="FFFFFF"/>
                </a:solidFill>
              </a:rPr>
              <a:t>カギが頭にできました。</a:t>
            </a:r>
            <a:r>
              <a:rPr lang="ja-JP" altLang="en-US" sz="2400" b="1" i="0" dirty="0" smtClean="0">
                <a:solidFill>
                  <a:srgbClr val="FFCC18"/>
                </a:solidFill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US" altLang="ja-JP" sz="2400" b="1" i="0" dirty="0" smtClean="0">
                <a:solidFill>
                  <a:srgbClr val="FFCC18"/>
                </a:solidFill>
              </a:rPr>
              <a:t>•</a:t>
            </a:r>
            <a:r>
              <a:rPr lang="ja-JP" altLang="en-US" sz="2400" b="1" i="0" dirty="0" smtClean="0">
                <a:solidFill>
                  <a:srgbClr val="FFCC18"/>
                </a:solidFill>
              </a:rPr>
              <a:t>主な聖書の出来事が起こった場所を配した</a:t>
            </a:r>
            <a:r>
              <a:rPr lang="ja-JP" altLang="en-US" sz="2400" b="1" i="0" dirty="0" smtClean="0">
                <a:solidFill>
                  <a:srgbClr val="FFFFFF"/>
                </a:solidFill>
              </a:rPr>
              <a:t>地図の概念が　　　　できました。</a:t>
            </a:r>
          </a:p>
          <a:p>
            <a:pPr algn="l">
              <a:spcBef>
                <a:spcPct val="50000"/>
              </a:spcBef>
              <a:defRPr/>
            </a:pPr>
            <a:endParaRPr lang="ja-JP" altLang="en-US" sz="2400" b="1" i="0" dirty="0" smtClean="0">
              <a:solidFill>
                <a:srgbClr val="FFCC18"/>
              </a:solidFill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12750" y="3341688"/>
            <a:ext cx="7961313" cy="10477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4641850"/>
            <a:ext cx="8247063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ja-JP" sz="2400" b="1" i="0" smtClean="0">
                <a:solidFill>
                  <a:srgbClr val="FFEA18"/>
                </a:solidFill>
              </a:rPr>
              <a:t>•</a:t>
            </a:r>
            <a:r>
              <a:rPr lang="ja-JP" altLang="en-US" sz="2400" b="1" i="0" smtClean="0">
                <a:solidFill>
                  <a:srgbClr val="FFEA18"/>
                </a:solidFill>
              </a:rPr>
              <a:t>聖書の “物語”の核</a:t>
            </a:r>
            <a:r>
              <a:rPr lang="en-US" altLang="ja-JP" sz="2400" b="1" i="0" smtClean="0">
                <a:solidFill>
                  <a:srgbClr val="FFEA18"/>
                </a:solidFill>
              </a:rPr>
              <a:t>: </a:t>
            </a:r>
            <a:r>
              <a:rPr lang="en-US" altLang="ja-JP" sz="2400" b="1" i="0" smtClean="0">
                <a:solidFill>
                  <a:srgbClr val="43F22C"/>
                </a:solidFill>
              </a:rPr>
              <a:t>“</a:t>
            </a:r>
            <a:r>
              <a:rPr lang="ja-JP" altLang="en-US" sz="2400" b="1" i="0" smtClean="0">
                <a:solidFill>
                  <a:srgbClr val="43F22C"/>
                </a:solidFill>
              </a:rPr>
              <a:t>クイック歴代誌”</a:t>
            </a:r>
            <a:r>
              <a:rPr lang="ja-JP" altLang="en-US" sz="2400" b="1" i="0" smtClean="0">
                <a:solidFill>
                  <a:srgbClr val="FFEA18"/>
                </a:solidFill>
              </a:rPr>
              <a:t> が分かるように。</a:t>
            </a:r>
          </a:p>
          <a:p>
            <a:pPr algn="l">
              <a:spcBef>
                <a:spcPct val="50000"/>
              </a:spcBef>
              <a:defRPr/>
            </a:pPr>
            <a:endParaRPr lang="ja-JP" altLang="en-US" sz="2400" b="1" i="0" smtClean="0">
              <a:solidFill>
                <a:srgbClr val="43F22C"/>
              </a:solidFill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20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00050" y="4473575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60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“</a:t>
            </a:r>
            <a:r>
              <a:rPr lang="en-US" altLang="ja-JP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Where is </a:t>
            </a:r>
            <a:r>
              <a:rPr lang="en-US" altLang="ja-JP" sz="4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that</a:t>
            </a:r>
            <a:r>
              <a:rPr lang="en-US" altLang="ja-JP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altLang="ja-JP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place, anyway?”</a:t>
            </a: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ja-JP" alt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>
              <a:defRPr/>
            </a:pPr>
            <a:r>
              <a:rPr lang="ja-JP" altLang="en-US" sz="6000" b="1">
                <a:solidFill>
                  <a:srgbClr val="FAFD00"/>
                </a:solidFill>
                <a:latin typeface="Times" charset="0"/>
              </a:rPr>
              <a:t>クイック　　　　　　歴代誌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66888" y="3925888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+mn-ea"/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“その場所が</a:t>
              </a:r>
              <a:r>
                <a:rPr lang="en-US" altLang="ja-JP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, 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いったいどこなのか分かるように</a:t>
              </a:r>
              <a:r>
                <a:rPr lang="en-US" altLang="ja-JP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!”</a:t>
              </a:r>
            </a:p>
          </p:txBody>
        </p:sp>
      </p:grpSp>
      <p:sp>
        <p:nvSpPr>
          <p:cNvPr id="174084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74086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20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0" y="5435600"/>
            <a:ext cx="9144000" cy="1346200"/>
            <a:chOff x="0" y="3424"/>
            <a:chExt cx="5463" cy="848"/>
          </a:xfrm>
        </p:grpSpPr>
        <p:sp>
          <p:nvSpPr>
            <p:cNvPr id="352261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07" charset="0"/>
                <a:ea typeface="굴림" pitchFamily="-107" charset="-127"/>
                <a:cs typeface="굴림" pitchFamily="-107" charset="-127"/>
              </a:endParaRPr>
            </a:p>
          </p:txBody>
        </p:sp>
        <p:sp>
          <p:nvSpPr>
            <p:cNvPr id="352262" name="Text Box 6"/>
            <p:cNvSpPr txBox="1">
              <a:spLocks noChangeArrowheads="1"/>
            </p:cNvSpPr>
            <p:nvPr/>
          </p:nvSpPr>
          <p:spPr bwMode="auto">
            <a:xfrm>
              <a:off x="0" y="3424"/>
              <a:ext cx="5463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ko-KR" sz="2000" b="1" i="1" dirty="0" smtClean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</a:t>
              </a:r>
              <a:br>
                <a:rPr lang="en-US" altLang="ko-KR" sz="2000" b="1" i="1" dirty="0" smtClean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</a:br>
              <a:r>
                <a:rPr lang="en-US" altLang="ko-KR" sz="2000" b="1" i="1" dirty="0" smtClean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Fort Worth, Texas</a:t>
              </a:r>
              <a:endParaRPr lang="en-US" altLang="ko-KR" sz="1800" b="1" dirty="0" smtClean="0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52263" name="Text Box 7"/>
            <p:cNvSpPr txBox="1">
              <a:spLocks noChangeArrowheads="1"/>
            </p:cNvSpPr>
            <p:nvPr/>
          </p:nvSpPr>
          <p:spPr bwMode="auto">
            <a:xfrm>
              <a:off x="279" y="3866"/>
              <a:ext cx="516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dirty="0" err="1">
                  <a:solidFill>
                    <a:srgbClr val="FFFB0C"/>
                  </a:solidFill>
                  <a:latin typeface="Helvetica" pitchFamily="-107" charset="0"/>
                  <a:ea typeface="굴림" pitchFamily="-107" charset="-127"/>
                  <a:cs typeface="굴림" pitchFamily="-107" charset="-127"/>
                </a:rPr>
                <a:t>www.biblebasically.org</a:t>
              </a:r>
              <a:endParaRPr lang="en-US" altLang="ko-KR" sz="2000" dirty="0">
                <a:solidFill>
                  <a:srgbClr val="FFFB0C"/>
                </a:solidFill>
                <a:latin typeface="Helvetica" pitchFamily="-107" charset="0"/>
                <a:ea typeface="굴림" pitchFamily="-107" charset="-127"/>
                <a:cs typeface="굴림" pitchFamily="-107" charset="-127"/>
              </a:endParaRPr>
            </a:p>
          </p:txBody>
        </p:sp>
      </p:grp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7626350" y="6526213"/>
            <a:ext cx="6492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9.65.01.</a:t>
            </a:r>
          </a:p>
        </p:txBody>
      </p: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23558" name="WordArt 11"/>
          <p:cNvSpPr>
            <a:spLocks noChangeArrowheads="1" noChangeShapeType="1" noTextEdit="1"/>
          </p:cNvSpPr>
          <p:nvPr/>
        </p:nvSpPr>
        <p:spPr bwMode="auto">
          <a:xfrm>
            <a:off x="222250" y="733425"/>
            <a:ext cx="8812213" cy="4346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r>
              <a:rPr lang="ja-JP" alt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バイブル　ベイシック　</a:t>
            </a:r>
            <a:endParaRPr lang="en-US" sz="3600" kern="10">
              <a:solidFill>
                <a:srgbClr val="FFFF00"/>
              </a:solidFill>
              <a:effectLst>
                <a:outerShdw blurRad="63500" dist="35921" dir="2700000" algn="ctr" rotWithShape="0">
                  <a:srgbClr val="000000"/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011758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178178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900" b="1" i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18413" y="6526213"/>
            <a:ext cx="66198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バイブル　ベイシック　</a:t>
            </a:r>
            <a:r>
              <a:rPr lang="en-US" altLang="ja-JP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200" b="1" i="0">
                <a:solidFill>
                  <a:srgbClr val="FFFFFF"/>
                </a:solidFill>
                <a:latin typeface="Arial" charset="0"/>
                <a:cs typeface="Arial" charset="0"/>
              </a:rPr>
              <a:t>無料でダウンロードどうぞ</a:t>
            </a:r>
            <a:endParaRPr lang="en-US" sz="3200" b="1" i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4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ja-JP" altLang="en-US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DRESSING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altLang="ja-JP" sz="2000" b="1" i="0">
                <a:solidFill>
                  <a:schemeClr val="tx2"/>
                </a:solidFill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  STAGE</a:t>
            </a: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4000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第一に</a:t>
            </a:r>
            <a:r>
              <a:rPr lang="en-US" altLang="ja-JP" sz="4000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altLang="ja-JP" sz="4000" b="1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6</a:t>
            </a:r>
            <a:r>
              <a:rPr lang="ja-JP" altLang="en-US" sz="4000" b="1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の海・湖・河</a:t>
            </a:r>
            <a:endParaRPr lang="en-US" altLang="ja-JP" sz="4000" b="1" smtClean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第二に</a:t>
            </a:r>
            <a:r>
              <a:rPr lang="en-US" altLang="ja-JP" sz="3600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altLang="ja-JP" sz="3600" b="1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10</a:t>
            </a:r>
            <a:r>
              <a:rPr lang="ja-JP" altLang="en-US" sz="3600" b="1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の土地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第三に</a:t>
            </a:r>
            <a:r>
              <a:rPr lang="en-US" altLang="ja-JP" sz="3600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altLang="ja-JP" sz="3600" b="1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</a:t>
            </a:r>
            <a:r>
              <a:rPr lang="ja-JP" altLang="en-US" sz="3600" b="1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それぞれの隔たり</a:t>
            </a:r>
            <a:endParaRPr lang="en-US" altLang="ja-JP" sz="3600" b="1" smtClean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9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2000" i="0">
              <a:solidFill>
                <a:srgbClr val="FFA27C"/>
              </a:solidFill>
            </a:endParaRPr>
          </a:p>
        </p:txBody>
      </p:sp>
      <p:sp>
        <p:nvSpPr>
          <p:cNvPr id="225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ja-JP" alt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2542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254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5282</TotalTime>
  <Pages>43</Pages>
  <Words>2471</Words>
  <Application>Microsoft Macintosh PowerPoint</Application>
  <PresentationFormat>On-screen Show (4:3)</PresentationFormat>
  <Paragraphs>1272</Paragraphs>
  <Slides>86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100" baseType="lpstr">
      <vt:lpstr>Comic Sans MS</vt:lpstr>
      <vt:lpstr>ＭＳ Ｐゴシック</vt:lpstr>
      <vt:lpstr>Arial</vt:lpstr>
      <vt:lpstr>Times</vt:lpstr>
      <vt:lpstr>Monotype Sorts</vt:lpstr>
      <vt:lpstr>Times New Roman</vt:lpstr>
      <vt:lpstr>굴림</vt:lpstr>
      <vt:lpstr>Helvetica</vt:lpstr>
      <vt:lpstr>Impact</vt:lpstr>
      <vt:lpstr>Book Antiqua</vt:lpstr>
      <vt:lpstr>Arial Black</vt:lpstr>
      <vt:lpstr>untitled 2</vt:lpstr>
      <vt:lpstr>Orbit</vt:lpstr>
      <vt:lpstr>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バイブル　ベイシック　• 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227</cp:revision>
  <cp:lastPrinted>2003-03-25T20:50:53Z</cp:lastPrinted>
  <dcterms:created xsi:type="dcterms:W3CDTF">2003-03-13T21:44:32Z</dcterms:created>
  <dcterms:modified xsi:type="dcterms:W3CDTF">2016-10-12T08:59:35Z</dcterms:modified>
</cp:coreProperties>
</file>