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1"/>
    <p:sldMasterId id="2147483710" r:id="rId2"/>
    <p:sldMasterId id="2147483690" r:id="rId3"/>
    <p:sldMasterId id="2147483649" r:id="rId4"/>
    <p:sldMasterId id="2147484232" r:id="rId5"/>
    <p:sldMasterId id="2147484244" r:id="rId6"/>
    <p:sldMasterId id="2147484256" r:id="rId7"/>
    <p:sldMasterId id="2147484268" r:id="rId8"/>
    <p:sldMasterId id="2147484280" r:id="rId9"/>
    <p:sldMasterId id="2147484282" r:id="rId10"/>
    <p:sldMasterId id="2147484294" r:id="rId11"/>
    <p:sldMasterId id="2147484306" r:id="rId12"/>
    <p:sldMasterId id="2147484486" r:id="rId13"/>
  </p:sldMasterIdLst>
  <p:notesMasterIdLst>
    <p:notesMasterId r:id="rId39"/>
  </p:notesMasterIdLst>
  <p:sldIdLst>
    <p:sldId id="269" r:id="rId14"/>
    <p:sldId id="328" r:id="rId15"/>
    <p:sldId id="329" r:id="rId16"/>
    <p:sldId id="330" r:id="rId17"/>
    <p:sldId id="263" r:id="rId18"/>
    <p:sldId id="320" r:id="rId19"/>
    <p:sldId id="324" r:id="rId20"/>
    <p:sldId id="323" r:id="rId21"/>
    <p:sldId id="325" r:id="rId22"/>
    <p:sldId id="331" r:id="rId23"/>
    <p:sldId id="334" r:id="rId24"/>
    <p:sldId id="335" r:id="rId25"/>
    <p:sldId id="336" r:id="rId26"/>
    <p:sldId id="332" r:id="rId27"/>
    <p:sldId id="333" r:id="rId28"/>
    <p:sldId id="309" r:id="rId29"/>
    <p:sldId id="337" r:id="rId30"/>
    <p:sldId id="338" r:id="rId31"/>
    <p:sldId id="339" r:id="rId32"/>
    <p:sldId id="340" r:id="rId33"/>
    <p:sldId id="341" r:id="rId34"/>
    <p:sldId id="295" r:id="rId35"/>
    <p:sldId id="342" r:id="rId36"/>
    <p:sldId id="305" r:id="rId37"/>
    <p:sldId id="34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C0BFCF-6825-8244-A1DA-0B5B1C5DC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859ED7-3D98-084B-B837-27236B6E6EC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5892DC-1634-CF4F-87B5-6655C13F75E1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09.31 EO only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16.11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7BD4E1-4362-C845-9242-DC76F2489BC3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09.32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</a:rPr>
              <a:t>16.12 focuses only on verses 15-17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37B187-9AC7-0F49-92FC-91A9B81C6301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Apply restoring relationships in at least three areas…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AE4055-4219-224F-BF9A-F1935531EDA1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Sometimes we can show what to do by also telling first what NOT to do…</a:t>
            </a:r>
          </a:p>
          <a:p>
            <a:pPr eaLnBrk="1" hangingPunct="1"/>
            <a:r>
              <a:rPr lang="en-US">
                <a:ea typeface="ＭＳ Ｐゴシック" charset="0"/>
              </a:rPr>
              <a:t>08.32</a:t>
            </a:r>
          </a:p>
          <a:p>
            <a:pPr eaLnBrk="1" hangingPunct="1"/>
            <a:r>
              <a:rPr lang="en-US">
                <a:ea typeface="ＭＳ Ｐゴシック" charset="0"/>
              </a:rPr>
              <a:t>16.14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B0B04F-25C7-AD4F-A9B6-E3281E9D5CAF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08.33</a:t>
            </a:r>
          </a:p>
          <a:p>
            <a:pPr eaLnBrk="1" hangingPunct="1"/>
            <a:r>
              <a:rPr lang="en-US">
                <a:ea typeface="ＭＳ Ｐゴシック" charset="0"/>
              </a:rPr>
              <a:t>16.15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3644ED-B182-5A49-8F1A-365FBB9034E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975E34-1878-7B46-92A4-40ECFFAE5E15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1457A8-090F-EF4E-AF14-55EDDA3DAD23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FD1571-8149-DE40-A7AD-0879F86E83EF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</a:rPr>
              <a:t>Monyet-monyet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memasukkan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tangan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mereka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dalam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batang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pohon</a:t>
            </a:r>
            <a:r>
              <a:rPr lang="en-US" dirty="0">
                <a:ea typeface="ＭＳ Ｐゴシック" charset="0"/>
              </a:rPr>
              <a:t> yang </a:t>
            </a:r>
            <a:r>
              <a:rPr lang="en-US" dirty="0" err="1">
                <a:ea typeface="ＭＳ Ｐゴシック" charset="0"/>
              </a:rPr>
              <a:t>berlubang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untuk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mengambil</a:t>
            </a:r>
            <a:r>
              <a:rPr lang="en-US" dirty="0">
                <a:ea typeface="ＭＳ Ｐゴシック" charset="0"/>
              </a:rPr>
              <a:t> bola yang </a:t>
            </a:r>
            <a:r>
              <a:rPr lang="en-US" dirty="0" err="1">
                <a:ea typeface="ＭＳ Ｐゴシック" charset="0"/>
              </a:rPr>
              <a:t>terbuat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dari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kertas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aluminium</a:t>
            </a:r>
            <a:r>
              <a:rPr lang="en-US" dirty="0">
                <a:ea typeface="ＭＳ Ｐゴシック" charset="0"/>
              </a:rPr>
              <a:t> yang </a:t>
            </a:r>
            <a:r>
              <a:rPr lang="en-US" dirty="0" err="1">
                <a:ea typeface="ＭＳ Ｐゴシック" charset="0"/>
              </a:rPr>
              <a:t>mengkilat</a:t>
            </a:r>
            <a:r>
              <a:rPr lang="en-US" dirty="0">
                <a:ea typeface="ＭＳ Ｐゴシック" charset="0"/>
              </a:rPr>
              <a:t> yang </a:t>
            </a:r>
            <a:r>
              <a:rPr lang="en-US" dirty="0" err="1">
                <a:ea typeface="ＭＳ Ｐゴシック" charset="0"/>
              </a:rPr>
              <a:t>ada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dalamnya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Namun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tangan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mereka</a:t>
            </a:r>
            <a:r>
              <a:rPr lang="en-US" dirty="0">
                <a:ea typeface="ＭＳ Ｐゴシック" charset="0"/>
              </a:rPr>
              <a:t> yang </a:t>
            </a:r>
            <a:r>
              <a:rPr lang="en-US" dirty="0" err="1">
                <a:ea typeface="ＭＳ Ｐゴシック" charset="0"/>
              </a:rPr>
              <a:t>menggenggam</a:t>
            </a:r>
            <a:r>
              <a:rPr lang="en-US" dirty="0">
                <a:ea typeface="ＭＳ Ｐゴシック" charset="0"/>
              </a:rPr>
              <a:t> bola </a:t>
            </a:r>
            <a:r>
              <a:rPr lang="en-US" dirty="0" err="1">
                <a:ea typeface="ＭＳ Ｐゴシック" charset="0"/>
              </a:rPr>
              <a:t>tersebut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menjadi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terlalu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besar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tidak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dapat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dikeluarkan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dari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lubang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pohon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tersebut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Karena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mereka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tidak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mau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melepaskan</a:t>
            </a:r>
            <a:r>
              <a:rPr lang="en-US" dirty="0">
                <a:ea typeface="ＭＳ Ｐゴシック" charset="0"/>
              </a:rPr>
              <a:t> bola </a:t>
            </a:r>
            <a:r>
              <a:rPr lang="en-US" dirty="0" err="1">
                <a:ea typeface="ＭＳ Ｐゴシック" charset="0"/>
              </a:rPr>
              <a:t>tersebut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para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pemburu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dengan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mudahnya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menangkap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membunuh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mereka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Ilustrasi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ini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telah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digunakan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untuk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menunjukkan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resiko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atau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bahaya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harta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kekayaan—tapi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cerita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ini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mengajarkan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betapa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bodohnya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monyet-monyet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itu</a:t>
            </a:r>
            <a:r>
              <a:rPr lang="en-US" dirty="0">
                <a:ea typeface="ＭＳ Ｐゴシック" charset="0"/>
              </a:rPr>
              <a:t>! </a:t>
            </a:r>
            <a:r>
              <a:rPr lang="en-US" dirty="0" err="1">
                <a:ea typeface="ＭＳ Ｐゴシック" charset="0"/>
              </a:rPr>
              <a:t>Cerita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ini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tidak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banyak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membantu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untuk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mengilustrasikan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mengenai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ketamakan</a:t>
            </a:r>
            <a:r>
              <a:rPr lang="en-US" dirty="0">
                <a:ea typeface="ＭＳ Ｐゴシック" charset="0"/>
              </a:rPr>
              <a:t>/</a:t>
            </a:r>
            <a:r>
              <a:rPr lang="en-US" dirty="0" err="1">
                <a:ea typeface="ＭＳ Ｐゴシック" charset="0"/>
              </a:rPr>
              <a:t>keserakahan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jadi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waktu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khotbah</a:t>
            </a:r>
            <a:r>
              <a:rPr lang="en-US" dirty="0">
                <a:ea typeface="ＭＳ Ｐゴシック" charset="0"/>
              </a:rPr>
              <a:t> yang </a:t>
            </a:r>
            <a:r>
              <a:rPr lang="en-US" dirty="0" err="1">
                <a:ea typeface="ＭＳ Ｐゴシック" charset="0"/>
              </a:rPr>
              <a:t>diambil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lebih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baik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diinvestasikan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untuk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menceritakan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bagaimana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seorang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manusia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masuk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terperangkap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karena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keserakahan</a:t>
            </a:r>
            <a:r>
              <a:rPr lang="en-US" dirty="0">
                <a:ea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9D465E-E873-5B45-868E-09E364BCADCE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Instead of restoring nets, share about a genuine reconciliation between people.</a:t>
            </a:r>
          </a:p>
          <a:p>
            <a:pPr eaLnBrk="1" hangingPunct="1"/>
            <a:r>
              <a:rPr lang="en-US">
                <a:ea typeface="ＭＳ Ｐゴシック" charset="0"/>
              </a:rPr>
              <a:t>08.27 adapted in 16.20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E6CEF1-F73C-6F40-9D3A-50197672D7A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059784-5501-FE48-8B83-6D8F35664ED7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Instead of the monkey and tinsel story, to illustrate greed, share about a person who gave up ministry simply for better pay.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7E1E77-CFDF-BD4B-A503-4C868EBFFC9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996CF-B4E3-7849-8778-D27099FB04B9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34BB8-A06B-7040-B5B0-99B5D1E29F70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9EEACD9-42E0-024C-8D7E-1548C3A258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EA1F03-7066-AC40-9EF1-7240F9FC8D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A7C4FD-DF9F-AE47-A740-D89BD40486B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BAE6BF-C124-974E-8BE5-DB79F568C9F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D64025-3776-284B-9F87-D34C38253D4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D465-9854-0745-BC01-EBBD82460E5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726B96-D0BA-0641-B8AD-F41F67A5650A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dist="35915" dir="8100000"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9126-2FFE-A349-A7CF-2F29EEFF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74B1-0279-5843-96F7-A981971BB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A140-6BDE-B941-8974-6043239A2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36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FD04-6DBC-0448-85F9-F412078C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8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B347-E2D5-1140-866F-88B22220D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9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00C9-E188-0F47-BCD4-AC17F9804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2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3BD4-9DD0-534A-8C48-7D477BAD8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276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A15E-FC33-394E-90D4-9AACB145E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10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9994-5A06-0E4B-95AC-651352E7A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61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686E-0E6D-3E44-8CDE-FE36FBE0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6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0145-1A51-3243-AEE3-1F4194D8F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19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F11C-0CAB-9B44-9AEF-9B8280E04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A8BF-5B5C-7A4D-9AA8-0CF74011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889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B216-A5F9-894E-97A4-AE2F1974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48E9-1C22-8448-AE71-EA0823E2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303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0EABC3-E51C-2B4A-BBB3-7C01112A46A1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9635F6-E6E9-0B4B-9E6B-3759220D9B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9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8CA75D-948C-B640-B699-3B09889890E7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88F71E-40D1-3A4B-A04D-AB93E644A6A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76180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5A9B66-29C7-6F40-8857-0696504BDB9C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620585-46E8-954C-9F48-2C15001CC35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962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234E7B-1CD6-524B-BFA0-EE4C4FE41E2B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4B51DE-405C-3C43-BB3F-0BF95322089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3156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0148102-E24D-4642-BCF4-DC046BA06234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51875C-CA1D-014E-8EB3-094C4EBF4CF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9386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93198D-D2D6-8846-A21A-A44AEE43D18B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3CAE73-810E-794B-9298-CD8AF3D0133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33388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60A7C6E-B4A5-2A4A-98D1-69C07B8C8AFB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775F55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429A66-7DE6-5541-97D4-00E852C7C0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2967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B9E339-F602-8B49-A0C5-CF998EDB448D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ED7F91-9EBC-D649-8F0A-38253ED9EC8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829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AE23-27D9-3B4E-B9D0-4B453E85C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798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BA0095-E853-BF4D-A954-8C4B3FEC475F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A24559-7A36-7D4E-B8E4-C7C82F3CF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669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1930BB-7E9D-BB46-AC2C-993D94EE2B61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7C893F-B634-4A43-9A51-8A811FF3B05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70753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56156E-65C6-944B-AD20-65CE88C280CD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368D06-6333-2640-B582-559EF67E9D2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44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79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60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47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44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8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44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2DE4-F6F5-F94A-B002-00362973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61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8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82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74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FC85-CD01-4948-90A8-66CCF2B1E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8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B25D-CDAE-444F-9459-33DCFA515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AFED-75F4-9047-8372-BA144482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119E-8DFE-8C4D-ABDC-97DB6254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0FE6-22AD-0C43-953F-807B2ECF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9B77-CC41-0041-90E9-F840554A0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2953-0371-2A4D-B07C-F27DA277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B0A2-12A6-CF48-8EAD-6213705E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A09A-8CBB-0643-B717-DDC0C1CBB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74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8282-5D19-AD44-AB31-77B383F5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89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438400"/>
            <a:ext cx="6400800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5562600" cy="1600200"/>
          </a:xfrm>
        </p:spPr>
        <p:txBody>
          <a:bodyPr/>
          <a:lstStyle>
            <a:lvl1pPr marL="0" indent="0" algn="r">
              <a:buFont typeface="Tahoma" charset="-5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3D2B-ADFF-9744-BAB9-239717A7B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9091-460C-FE42-A01F-47844A0D0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AF06-3DE9-AC46-A80E-310362719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6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26E1-77A9-3440-80D5-BDE33786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6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6FAD-9332-A24F-82E7-77F3F6350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F7DA-915D-AC49-B390-2D9CCCC0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1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2310-D19F-9E4B-901E-E17B0C3C9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11F2-DEB0-324E-ABA3-637B67A3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9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15BB-2FCE-8447-A5C2-1D6F803F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4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A458-1E50-2843-9F9A-D9DBB6F3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9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8404-D5FD-8C4B-9663-C55BBF97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3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30A5-9F75-B64C-A299-1D9A8189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9F38-161A-9C4E-847E-A3E67D6E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0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B8CD-CC82-EB44-9D21-2D691F82E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1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2702-F749-0D4F-8D16-B03A07960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8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F357-45B1-5E45-9658-0B043DE95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1DEB7-7BE0-0945-916A-D96F6F4FE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6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23EA-2F05-B547-8AB0-89BC570C4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81B6-C991-EA4A-A7BA-E625A324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B30C-F484-E445-B755-68E4ACED0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4467-E276-554C-9B9D-AA3F4A9B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1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C3BD-87DD-574A-8808-43528579A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C858-49A7-9A41-97E0-A4D309A7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745E-DCEB-0149-B07B-97E3AAA6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7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417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645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253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021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20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6BFD-A1FD-D440-8C89-6B88FDBD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8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67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341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920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147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935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114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D359-1309-AA42-98E1-5907730A7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4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EBDE-F0CE-E443-90A7-0F2F7CE4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5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D79B-2F02-CA4E-BD64-794FC6690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D73AF-22E5-1442-9AEE-EE676024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41E8-F368-A54F-926D-E2CB0FBA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6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7493-6D5E-B443-9E05-337E2265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3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1F53-B084-C04A-BC12-B730D6DA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5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7886-97B0-274D-80E6-69188D19C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5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F143-A1E8-884F-A14E-0FBF080B3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0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8867-9FB4-9141-BE18-0920C2F8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9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5E26-5E8D-5D4D-AAB4-36F4B2460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7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2DA-4C23-D449-97EC-52282A69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26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85D948-567D-1140-A6F0-E693C3E1A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9111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E44C644-17C3-9145-8C21-6971A040C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80389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1B55410-39AE-2441-B686-7C1580724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9131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9051-2531-9F45-91CF-4AA2D352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31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CB73CB0-3E7C-2C41-86E2-D0C1AB512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47497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40A59E-AF6F-9147-9381-D253C46EC7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18317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694E2BA-53B8-3B4B-B913-FE7191C66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65956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846E7AE-AB4D-D846-845F-12CE4D08F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40959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59AF78F-B2AE-4141-8DF9-29BBD9BDBE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8635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185AF51-9572-884E-A38D-8F7AC9401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70725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72955DD-8F59-D94A-A13D-F2734A3C0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41445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65B1E0-A650-494B-A52B-9764CED1C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4993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442-7898-7345-9BB8-6E47BD35A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6268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45C0-F6B0-CF40-BFAC-E3201C8CE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906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B56B-F1F4-C846-8543-E5915CA96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175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CDF0-66B8-6849-8DAF-8EF0BF1AF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60481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70E2-A864-C34B-B0B5-ADFB5D9F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97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B399-87AC-C844-8A59-09877759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33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BC7E-DF3D-0E42-8007-6D0E74DD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7218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BDFF-299F-0446-A01E-F10E0574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6240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B653-B35E-D64E-9AA5-257681989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6144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D39AD-F56C-3D4B-8FE0-2F2B82783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2100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F0CF-2E29-014A-8F8B-0460543D5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2358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9A27-988C-784C-A2D7-4D9D94E1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9384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EAD9-49C1-7546-9DD3-36A48DEB4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5595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8BC7-6791-7B48-B304-2C3A78F73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475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3D2B-4F7B-1D45-AB64-DC33EDBD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4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C763-B1C4-B648-8995-75B10D29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8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3C60-47BD-8949-87B9-19D62204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3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1B90E-2E18-5C46-9784-37A2137AD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4CA0-F684-8542-91A9-ED27734A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07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23EA-FC6B-F04B-9308-F5C48DB21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A64D-891D-084C-A975-A39F37DD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27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AC9A-F233-424B-9ED1-F64EF378A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7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D13C-9FE1-E04F-92DA-3903A71D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3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545E-D3F6-314A-B769-77A5707D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dist="35916" dir="8100068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81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7F7EBA-7668-E345-9E7F-0E67EBD8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1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CC324124-37C6-024C-8E54-741F7A11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774A55E0-9FC3-B34F-816D-5A230E93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6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fld id="{BED3431E-A2A9-7948-8169-41E7348B5C6F}" type="datetimeFigureOut">
              <a:rPr lang="en-NZ"/>
              <a:pPr>
                <a:defRPr/>
              </a:pPr>
              <a:t>24/06/19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fld id="{567FEC75-0D98-7647-8990-240EC1D1A7A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58A70EF0-4F3D-A744-9E0E-14A18D48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DF738A4-CEAA-1F48-8E45-FE3A2ADD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charset="-52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9D28C2-DF46-684A-BCAD-D23667874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6246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71C8AB-7717-CE4D-9BA9-C23E4E07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72FB8-E452-BA4B-8843-221916BF6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cs typeface="ＭＳ Ｐゴシック"/>
              </a:defRPr>
            </a:lvl1pPr>
          </a:lstStyle>
          <a:p>
            <a:pPr>
              <a:defRPr/>
            </a:pPr>
            <a:fld id="{EE1A27C2-ED6D-AA42-84BC-0EF0DD7C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4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605BC77-8975-8247-A572-FFD222409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609975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8000" b="1" u="sng">
                <a:solidFill>
                  <a:schemeClr val="bg1"/>
                </a:solidFill>
                <a:latin typeface="Arial" charset="0"/>
              </a:rPr>
              <a:t>Aplikasi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4752975"/>
            <a:ext cx="8572500" cy="1752600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chemeClr val="bg1"/>
                </a:solidFill>
                <a:latin typeface="Arial" charset="0"/>
              </a:rPr>
              <a:t>Di mana Firman Allah dinyatakan dalam Kehidupan Nyata</a:t>
            </a:r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8003" name="Picture 4" descr="Rob_Crowd_Jan_2004_J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15888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4572000" cy="2873375"/>
            <a:chOff x="1" y="0"/>
            <a:chExt cx="4572000" cy="2872695"/>
          </a:xfrm>
        </p:grpSpPr>
        <p:pic>
          <p:nvPicPr>
            <p:cNvPr id="145420" name="Picture 8" descr="Men 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72000" cy="287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3" name="Rectangle 3"/>
            <p:cNvSpPr txBox="1">
              <a:spLocks noChangeArrowheads="1"/>
            </p:cNvSpPr>
            <p:nvPr/>
          </p:nvSpPr>
          <p:spPr bwMode="auto">
            <a:xfrm>
              <a:off x="609601" y="0"/>
              <a:ext cx="3733800" cy="68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4400" b="1" i="1" dirty="0" err="1">
                  <a:solidFill>
                    <a:srgbClr val="000000"/>
                  </a:solidFill>
                  <a:effectLst>
                    <a:glow rad="139700">
                      <a:srgbClr val="FFFFFF"/>
                    </a:glow>
                  </a:effectLst>
                </a:rPr>
                <a:t>Pria</a:t>
              </a:r>
              <a:endParaRPr lang="en-US" sz="4400" b="1" i="1" dirty="0"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</a:endParaRPr>
            </a:p>
            <a:p>
              <a:pPr algn="ctr" eaLnBrk="1" hangingPunct="1">
                <a:spcBef>
                  <a:spcPct val="20000"/>
                </a:spcBef>
                <a:defRPr/>
              </a:pPr>
              <a:endParaRPr lang="en-US" sz="4400" b="1" i="1" dirty="0"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0" y="0"/>
            <a:ext cx="4572000" cy="3429000"/>
            <a:chOff x="4572000" y="0"/>
            <a:chExt cx="4572000" cy="3429000"/>
          </a:xfrm>
        </p:grpSpPr>
        <p:pic>
          <p:nvPicPr>
            <p:cNvPr id="145418" name="Picture 9" descr="4womensmall_group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72000" y="1752600"/>
              <a:ext cx="3429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4400" b="1" i="1" kern="0" dirty="0" err="1">
                  <a:solidFill>
                    <a:srgbClr val="000000"/>
                  </a:solidFill>
                  <a:effectLst>
                    <a:glow rad="127000">
                      <a:srgbClr val="FFFFFF"/>
                    </a:glow>
                  </a:effectLst>
                  <a:latin typeface="Arial"/>
                  <a:ea typeface="ＭＳ Ｐゴシック"/>
                  <a:cs typeface="ＭＳ Ｐゴシック"/>
                </a:rPr>
                <a:t>Wanita</a:t>
              </a:r>
              <a:endParaRPr lang="en-US" sz="4400" b="1" i="1" kern="0" dirty="0">
                <a:solidFill>
                  <a:srgbClr val="000000"/>
                </a:solidFill>
                <a:effectLst>
                  <a:glow rad="127000">
                    <a:srgbClr val="FFFFFF"/>
                  </a:glow>
                </a:effectLst>
                <a:latin typeface="Arial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12" name="Picture 11" descr="Teen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224"/>
            <a:ext cx="4572000" cy="1412776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err="1">
                <a:effectLst>
                  <a:glow rad="1524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Remaja</a:t>
            </a:r>
            <a:r>
              <a:rPr lang="en-US" sz="4400" b="1" i="1" dirty="0">
                <a:effectLst>
                  <a:glow rad="1524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4400" b="1" i="1" dirty="0" err="1">
                <a:effectLst>
                  <a:glow rad="1524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Mahasiswa</a:t>
            </a:r>
            <a:endParaRPr lang="en-US" sz="4400" b="1" i="1" dirty="0">
              <a:effectLst>
                <a:glow rad="1524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72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3405188"/>
            <a:ext cx="4572000" cy="3452812"/>
            <a:chOff x="4572000" y="3405287"/>
            <a:chExt cx="4572000" cy="3452713"/>
          </a:xfrm>
        </p:grpSpPr>
        <p:pic>
          <p:nvPicPr>
            <p:cNvPr id="145416" name="Picture 10" descr="2476004-Children_of_Pedyari-India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05287"/>
              <a:ext cx="4572000" cy="34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4800600" y="3886285"/>
              <a:ext cx="3200400" cy="609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4400" b="1" i="1" dirty="0" err="1">
                  <a:solidFill>
                    <a:srgbClr val="00000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charset="-128"/>
                  <a:cs typeface="ＭＳ Ｐゴシック" charset="-128"/>
                </a:rPr>
                <a:t>Anak-Anak</a:t>
              </a:r>
              <a:endParaRPr lang="en-US" sz="4400" b="1" i="1" kern="0" dirty="0">
                <a:solidFill>
                  <a:srgbClr val="000000"/>
                </a:solidFill>
                <a:effectLst>
                  <a:glow rad="139700">
                    <a:srgbClr val="FFFFFF"/>
                  </a:glow>
                </a:effectLst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0938"/>
            <a:ext cx="9144000" cy="1512887"/>
          </a:xfrm>
          <a:solidFill>
            <a:srgbClr val="FF0000"/>
          </a:solidFill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Bagaimana</a:t>
            </a:r>
            <a:r>
              <a:rPr lang="en-US" sz="4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menjadi</a:t>
            </a:r>
            <a:r>
              <a:rPr lang="en-US" sz="4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Relevan</a:t>
            </a:r>
            <a:r>
              <a:rPr lang="en-US" sz="4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bagi</a:t>
            </a:r>
            <a:r>
              <a:rPr lang="en-US" sz="4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Kelompok</a:t>
            </a:r>
            <a:r>
              <a:rPr lang="en-US" sz="4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sz="4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Berbeda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 descr="reconci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/>
            <a:r>
              <a:rPr lang="en-US" sz="4800" dirty="0" err="1">
                <a:latin typeface="Arial" charset="0"/>
                <a:ea typeface="ＭＳ Ｐゴシック" charset="0"/>
                <a:cs typeface="ＭＳ Ｐゴシック" charset="0"/>
              </a:rPr>
              <a:t>Bagaimana</a:t>
            </a:r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 err="1">
                <a:latin typeface="Arial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 err="1">
                <a:latin typeface="Arial" charset="0"/>
                <a:ea typeface="ＭＳ Ｐゴシック" charset="0"/>
                <a:cs typeface="ＭＳ Ｐゴシック" charset="0"/>
              </a:rPr>
              <a:t>Hubungan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10 </a:t>
            </a:r>
            <a:r>
              <a:rPr lang="en-US" sz="4400" dirty="0" err="1">
                <a:latin typeface="Arial" charset="0"/>
                <a:ea typeface="ＭＳ Ｐゴシック" charset="0"/>
                <a:cs typeface="ＭＳ Ｐゴシック" charset="0"/>
              </a:rPr>
              <a:t>Desember</a:t>
            </a: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 2006</a:t>
            </a:r>
          </a:p>
          <a:p>
            <a:pPr eaLnBrk="1" hangingPunct="1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4400" dirty="0" err="1">
                <a:latin typeface="Arial" charset="0"/>
                <a:ea typeface="ＭＳ Ｐゴシック" charset="0"/>
                <a:cs typeface="ＭＳ Ｐゴシック" charset="0"/>
              </a:rPr>
              <a:t>Maret</a:t>
            </a: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 2011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61" name="Picture 5" descr="oth-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i="1" dirty="0" err="1">
                <a:solidFill>
                  <a:srgbClr val="FFFFFF"/>
                </a:solidFill>
              </a:rPr>
              <a:t>Matius</a:t>
            </a:r>
            <a:r>
              <a:rPr lang="en-US" sz="4400" b="1" i="1" dirty="0">
                <a:solidFill>
                  <a:srgbClr val="FFFFFF"/>
                </a:solidFill>
              </a:rPr>
              <a:t> 18:15-20 </a:t>
            </a:r>
            <a:br>
              <a:rPr lang="en-US" sz="4400" b="1" i="1" dirty="0">
                <a:solidFill>
                  <a:srgbClr val="FFFFFF"/>
                </a:solidFill>
              </a:rPr>
            </a:br>
            <a:r>
              <a:rPr lang="en-US" sz="4400" b="1" i="1" dirty="0">
                <a:solidFill>
                  <a:srgbClr val="FFFFFF"/>
                </a:solidFill>
              </a:rPr>
              <a:t>Outline </a:t>
            </a:r>
            <a:r>
              <a:rPr lang="en-US" sz="4400" b="1" i="1" dirty="0" err="1">
                <a:solidFill>
                  <a:srgbClr val="FFFFFF"/>
                </a:solidFill>
              </a:rPr>
              <a:t>Eksegetis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533401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 dirty="0" err="1">
                <a:latin typeface="Helvetica" charset="0"/>
                <a:ea typeface="ＭＳ Ｐゴシック" charset="0"/>
                <a:cs typeface="ＭＳ Ｐゴシック" charset="0"/>
              </a:rPr>
              <a:t>Matius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 18:15-20 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(ed. NIV 1984)</a:t>
            </a:r>
            <a:endParaRPr kumimoji="0"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620713"/>
            <a:ext cx="6400800" cy="6191250"/>
          </a:xfrm>
          <a:prstGeom prst="rightArrowCallout">
            <a:avLst>
              <a:gd name="adj1" fmla="val 25620"/>
              <a:gd name="adj2" fmla="val 25000"/>
              <a:gd name="adj3" fmla="val 15814"/>
              <a:gd name="adj4" fmla="val 8021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5113338" cy="6019800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saudara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bersalah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terhadap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engkau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pergi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beritahukan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kesalahannya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diantara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kalian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nasihatmu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maka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memenangkan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saudaramu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Tetapi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apabila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tidak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bawalah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satu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orang lain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bersamamu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sehingga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‘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perkara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terjadi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disaksikan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oleh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tiga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orang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saksi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.’ </a:t>
            </a:r>
            <a:r>
              <a:rPr kumimoji="1" lang="en-US" sz="2200" b="1" baseline="300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menolak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mereka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beritahukan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hal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ini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kepada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gereja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menolak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mendengar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bahkan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gereja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perlakukanlah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FF"/>
                </a:solidFill>
                <a:latin typeface="Arial"/>
                <a:cs typeface="Arial"/>
              </a:rPr>
              <a:t>selayaknya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penyembah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berhala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lain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atau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seorang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pemungut</a:t>
            </a:r>
            <a:r>
              <a:rPr kumimoji="1" lang="en-US" sz="2200" b="1" dirty="0">
                <a:solidFill>
                  <a:srgbClr val="FFFF43"/>
                </a:solidFill>
                <a:latin typeface="Arial"/>
                <a:cs typeface="Arial"/>
              </a:rPr>
              <a:t> </a:t>
            </a:r>
            <a:r>
              <a:rPr kumimoji="1" lang="en-US" sz="2200" b="1" dirty="0" err="1">
                <a:solidFill>
                  <a:srgbClr val="FFFF43"/>
                </a:solidFill>
                <a:latin typeface="Arial"/>
                <a:cs typeface="Arial"/>
              </a:rPr>
              <a:t>cukai</a:t>
            </a:r>
            <a: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br>
              <a:rPr kumimoji="1" lang="en-US" sz="2200" b="1" dirty="0">
                <a:solidFill>
                  <a:srgbClr val="FFFFFF"/>
                </a:solidFill>
                <a:latin typeface="Arial"/>
                <a:cs typeface="Arial"/>
              </a:rPr>
            </a:br>
            <a:endParaRPr kumimoji="1" lang="en-US" sz="2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2041525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5940152" y="2360240"/>
            <a:ext cx="30480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Bagaimana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/>
              </a:rPr>
              <a:t> Memulihkan15-17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ＭＳ Ｐゴシック"/>
            </a:endParaRPr>
          </a:p>
        </p:txBody>
      </p:sp>
      <p:sp>
        <p:nvSpPr>
          <p:cNvPr id="149510" name="Oval 1"/>
          <p:cNvSpPr>
            <a:spLocks noChangeArrowheads="1"/>
          </p:cNvSpPr>
          <p:nvPr/>
        </p:nvSpPr>
        <p:spPr bwMode="auto">
          <a:xfrm rot="-443185">
            <a:off x="-85725" y="5797550"/>
            <a:ext cx="5473700" cy="11001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64"/>
          <p:cNvSpPr>
            <a:spLocks noChangeArrowheads="1"/>
          </p:cNvSpPr>
          <p:nvPr/>
        </p:nvSpPr>
        <p:spPr bwMode="auto">
          <a:xfrm>
            <a:off x="5004048" y="5445224"/>
            <a:ext cx="4139952" cy="11521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i="1" dirty="0" err="1">
                <a:solidFill>
                  <a:srgbClr val="FFFF00"/>
                </a:solidFill>
                <a:effectLst>
                  <a:glow rad="482600">
                    <a:srgbClr val="000000">
                      <a:alpha val="93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Aplikasi</a:t>
            </a:r>
            <a:r>
              <a:rPr lang="en-US" sz="3200" b="1" i="1" dirty="0">
                <a:solidFill>
                  <a:srgbClr val="FFFF00"/>
                </a:solidFill>
                <a:effectLst>
                  <a:glow rad="482600">
                    <a:srgbClr val="000000">
                      <a:alpha val="93000"/>
                    </a:srgbClr>
                  </a:glow>
                </a:effectLst>
                <a:latin typeface="Helvetica" charset="0"/>
                <a:ea typeface="ＭＳ Ｐゴシック" charset="-128"/>
                <a:cs typeface="ＭＳ Ｐゴシック" charset="-128"/>
              </a:rPr>
              <a:t>…</a:t>
            </a:r>
            <a:endParaRPr lang="en-US" sz="4000" b="1" i="1" dirty="0">
              <a:solidFill>
                <a:srgbClr val="FFFF00"/>
              </a:solidFill>
              <a:effectLst>
                <a:glow rad="482600">
                  <a:srgbClr val="000000">
                    <a:alpha val="93000"/>
                  </a:srgbClr>
                </a:glow>
              </a:effectLst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4" grpId="0" animBg="1"/>
      <p:bldP spid="1068075" grpId="0" animBg="1"/>
      <p:bldP spid="1068072" grpId="0" build="p" autoUpdateAnimBg="0"/>
      <p:bldP spid="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dirty="0" err="1">
                <a:latin typeface="Helvetica" charset="0"/>
                <a:ea typeface="ＭＳ Ｐゴシック" charset="0"/>
                <a:cs typeface="ＭＳ Ｐゴシック" charset="0"/>
              </a:rPr>
              <a:t>Apa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yang </a:t>
            </a:r>
            <a:r>
              <a:rPr kumimoji="0" lang="en-US" dirty="0" err="1"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latin typeface="Helvetica" charset="0"/>
                <a:ea typeface="ＭＳ Ｐゴシック" charset="0"/>
                <a:cs typeface="ＭＳ Ｐゴシック" charset="0"/>
              </a:rPr>
              <a:t>katakan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latin typeface="Helvetica" charset="0"/>
                <a:ea typeface="ＭＳ Ｐゴシック" charset="0"/>
                <a:cs typeface="ＭＳ Ｐゴシック" charset="0"/>
              </a:rPr>
              <a:t>padamu</a:t>
            </a:r>
            <a:r>
              <a:rPr kumimoji="0" lang="en-US" dirty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kumimoji="0"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4051" name="Text Box 3"/>
          <p:cNvSpPr txBox="1">
            <a:spLocks noChangeArrowheads="1"/>
          </p:cNvSpPr>
          <p:nvPr/>
        </p:nvSpPr>
        <p:spPr bwMode="auto">
          <a:xfrm>
            <a:off x="3276600" y="3581400"/>
            <a:ext cx="477838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Arial Black" charset="0"/>
              </a:rPr>
              <a:t>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BBE0E3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2362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6" name="Text Box 8"/>
          <p:cNvSpPr txBox="1">
            <a:spLocks noChangeArrowheads="1"/>
          </p:cNvSpPr>
          <p:nvPr/>
        </p:nvSpPr>
        <p:spPr bwMode="auto">
          <a:xfrm>
            <a:off x="3276600" y="4267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7" name="Text Box 9"/>
          <p:cNvSpPr txBox="1">
            <a:spLocks noChangeArrowheads="1"/>
          </p:cNvSpPr>
          <p:nvPr/>
        </p:nvSpPr>
        <p:spPr bwMode="auto">
          <a:xfrm>
            <a:off x="4191000" y="4114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8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59" name="Text Box 11"/>
          <p:cNvSpPr txBox="1">
            <a:spLocks noChangeArrowheads="1"/>
          </p:cNvSpPr>
          <p:nvPr/>
        </p:nvSpPr>
        <p:spPr bwMode="auto">
          <a:xfrm>
            <a:off x="39624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0" name="Text Box 12"/>
          <p:cNvSpPr txBox="1">
            <a:spLocks noChangeArrowheads="1"/>
          </p:cNvSpPr>
          <p:nvPr/>
        </p:nvSpPr>
        <p:spPr bwMode="auto">
          <a:xfrm>
            <a:off x="19050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1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2" name="Text Box 14"/>
          <p:cNvSpPr txBox="1">
            <a:spLocks noChangeArrowheads="1"/>
          </p:cNvSpPr>
          <p:nvPr/>
        </p:nvSpPr>
        <p:spPr bwMode="auto">
          <a:xfrm>
            <a:off x="1752600" y="3810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3" name="Text Box 15"/>
          <p:cNvSpPr txBox="1">
            <a:spLocks noChangeArrowheads="1"/>
          </p:cNvSpPr>
          <p:nvPr/>
        </p:nvSpPr>
        <p:spPr bwMode="auto">
          <a:xfrm>
            <a:off x="2784475" y="2514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4" name="Text Box 16"/>
          <p:cNvSpPr txBox="1">
            <a:spLocks noChangeArrowheads="1"/>
          </p:cNvSpPr>
          <p:nvPr/>
        </p:nvSpPr>
        <p:spPr bwMode="auto">
          <a:xfrm>
            <a:off x="35814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5" name="Text Box 17"/>
          <p:cNvSpPr txBox="1">
            <a:spLocks noChangeArrowheads="1"/>
          </p:cNvSpPr>
          <p:nvPr/>
        </p:nvSpPr>
        <p:spPr bwMode="auto">
          <a:xfrm>
            <a:off x="2743200" y="1752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6" name="Text Box 18"/>
          <p:cNvSpPr txBox="1">
            <a:spLocks noChangeArrowheads="1"/>
          </p:cNvSpPr>
          <p:nvPr/>
        </p:nvSpPr>
        <p:spPr bwMode="auto">
          <a:xfrm>
            <a:off x="4724400" y="2743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8" name="Text Box 20"/>
          <p:cNvSpPr txBox="1">
            <a:spLocks noChangeArrowheads="1"/>
          </p:cNvSpPr>
          <p:nvPr/>
        </p:nvSpPr>
        <p:spPr bwMode="auto">
          <a:xfrm>
            <a:off x="5867400" y="3886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69" name="Text Box 21"/>
          <p:cNvSpPr txBox="1">
            <a:spLocks noChangeArrowheads="1"/>
          </p:cNvSpPr>
          <p:nvPr/>
        </p:nvSpPr>
        <p:spPr bwMode="auto">
          <a:xfrm>
            <a:off x="67818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0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1" name="Text Box 23"/>
          <p:cNvSpPr txBox="1">
            <a:spLocks noChangeArrowheads="1"/>
          </p:cNvSpPr>
          <p:nvPr/>
        </p:nvSpPr>
        <p:spPr bwMode="auto">
          <a:xfrm>
            <a:off x="6553200" y="2667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2" name="Text Box 24"/>
          <p:cNvSpPr txBox="1">
            <a:spLocks noChangeArrowheads="1"/>
          </p:cNvSpPr>
          <p:nvPr/>
        </p:nvSpPr>
        <p:spPr bwMode="auto">
          <a:xfrm>
            <a:off x="4648200" y="2057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3" name="Text Box 25"/>
          <p:cNvSpPr txBox="1">
            <a:spLocks noChangeArrowheads="1"/>
          </p:cNvSpPr>
          <p:nvPr/>
        </p:nvSpPr>
        <p:spPr bwMode="auto">
          <a:xfrm>
            <a:off x="5181600" y="2438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4" name="Text Box 26"/>
          <p:cNvSpPr txBox="1">
            <a:spLocks noChangeArrowheads="1"/>
          </p:cNvSpPr>
          <p:nvPr/>
        </p:nvSpPr>
        <p:spPr bwMode="auto">
          <a:xfrm>
            <a:off x="5638800" y="3200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5" name="Text Box 27"/>
          <p:cNvSpPr txBox="1">
            <a:spLocks noChangeArrowheads="1"/>
          </p:cNvSpPr>
          <p:nvPr/>
        </p:nvSpPr>
        <p:spPr bwMode="auto">
          <a:xfrm>
            <a:off x="6553200" y="30480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6" name="Text Box 28"/>
          <p:cNvSpPr txBox="1">
            <a:spLocks noChangeArrowheads="1"/>
          </p:cNvSpPr>
          <p:nvPr/>
        </p:nvSpPr>
        <p:spPr bwMode="auto">
          <a:xfrm>
            <a:off x="62484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7" name="Text Box 29"/>
          <p:cNvSpPr txBox="1">
            <a:spLocks noChangeArrowheads="1"/>
          </p:cNvSpPr>
          <p:nvPr/>
        </p:nvSpPr>
        <p:spPr bwMode="auto">
          <a:xfrm>
            <a:off x="6324600" y="1981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8" name="Text Box 30"/>
          <p:cNvSpPr txBox="1">
            <a:spLocks noChangeArrowheads="1"/>
          </p:cNvSpPr>
          <p:nvPr/>
        </p:nvSpPr>
        <p:spPr bwMode="auto">
          <a:xfrm>
            <a:off x="3810000" y="47244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79" name="Text Box 31"/>
          <p:cNvSpPr txBox="1">
            <a:spLocks noChangeArrowheads="1"/>
          </p:cNvSpPr>
          <p:nvPr/>
        </p:nvSpPr>
        <p:spPr bwMode="auto">
          <a:xfrm>
            <a:off x="2590800" y="46482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0" name="Text Box 32"/>
          <p:cNvSpPr txBox="1">
            <a:spLocks noChangeArrowheads="1"/>
          </p:cNvSpPr>
          <p:nvPr/>
        </p:nvSpPr>
        <p:spPr bwMode="auto">
          <a:xfrm>
            <a:off x="914400" y="3733800"/>
            <a:ext cx="568325" cy="6651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Arial Black" charset="0"/>
              </a:rPr>
              <a:t>M</a:t>
            </a: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2" name="Line 34"/>
          <p:cNvSpPr>
            <a:spLocks noChangeShapeType="1"/>
          </p:cNvSpPr>
          <p:nvPr/>
        </p:nvSpPr>
        <p:spPr bwMode="auto">
          <a:xfrm flipH="1" flipV="1">
            <a:off x="2667000" y="34290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3" name="Oval 35"/>
          <p:cNvSpPr>
            <a:spLocks noChangeArrowheads="1"/>
          </p:cNvSpPr>
          <p:nvPr/>
        </p:nvSpPr>
        <p:spPr bwMode="auto">
          <a:xfrm rot="1717289">
            <a:off x="1752600" y="3200400"/>
            <a:ext cx="2286000" cy="838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4" name="Oval 36"/>
          <p:cNvSpPr>
            <a:spLocks noChangeArrowheads="1"/>
          </p:cNvSpPr>
          <p:nvPr/>
        </p:nvSpPr>
        <p:spPr bwMode="auto">
          <a:xfrm rot="1717289">
            <a:off x="1878013" y="2670175"/>
            <a:ext cx="2286000" cy="1371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5" name="Line 37"/>
          <p:cNvSpPr>
            <a:spLocks noChangeShapeType="1"/>
          </p:cNvSpPr>
          <p:nvPr/>
        </p:nvSpPr>
        <p:spPr bwMode="auto">
          <a:xfrm rot="1841959" flipH="1" flipV="1">
            <a:off x="2971800" y="3200400"/>
            <a:ext cx="6858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none" w="med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6" name="Oval 38"/>
          <p:cNvSpPr>
            <a:spLocks noChangeArrowheads="1"/>
          </p:cNvSpPr>
          <p:nvPr/>
        </p:nvSpPr>
        <p:spPr bwMode="auto">
          <a:xfrm rot="188795">
            <a:off x="457200" y="1428750"/>
            <a:ext cx="8010525" cy="47434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BBE0E3"/>
              </a:solidFill>
            </a:endParaRPr>
          </a:p>
        </p:txBody>
      </p:sp>
      <p:sp>
        <p:nvSpPr>
          <p:cNvPr id="1154087" name="Text Box 39"/>
          <p:cNvSpPr txBox="1">
            <a:spLocks noChangeArrowheads="1"/>
          </p:cNvSpPr>
          <p:nvPr/>
        </p:nvSpPr>
        <p:spPr bwMode="auto">
          <a:xfrm>
            <a:off x="3878263" y="2916238"/>
            <a:ext cx="480853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b.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Hidupmu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Sendiri</a:t>
            </a:r>
            <a:endParaRPr lang="en-US" dirty="0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4088" name="Text Box 40"/>
          <p:cNvSpPr txBox="1">
            <a:spLocks noChangeArrowheads="1"/>
          </p:cNvSpPr>
          <p:nvPr/>
        </p:nvSpPr>
        <p:spPr bwMode="auto">
          <a:xfrm>
            <a:off x="3878263" y="4364038"/>
            <a:ext cx="480853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c.  Bantu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Orang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Lain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3878263" y="1468438"/>
            <a:ext cx="480853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a. 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Tubuh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Gereja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4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4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/>
      <p:bldP spid="1154083" grpId="0" animBg="1"/>
      <p:bldP spid="1154084" grpId="0" animBg="1"/>
      <p:bldP spid="1154086" grpId="0" animBg="1"/>
      <p:bldP spid="1154087" grpId="0" animBg="1"/>
      <p:bldP spid="1154088" grpId="0" animBg="1"/>
      <p:bldP spid="1154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-152400" y="0"/>
            <a:ext cx="93726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FFFF"/>
                </a:solidFill>
                <a:cs typeface="Arial"/>
              </a:rPr>
              <a:t>Bukan</a:t>
            </a:r>
            <a:r>
              <a:rPr lang="en-US" sz="4000" b="1" dirty="0">
                <a:solidFill>
                  <a:srgbClr val="FFFFFF"/>
                </a:solidFill>
                <a:cs typeface="Arial"/>
              </a:rPr>
              <a:t> Cara </a:t>
            </a:r>
            <a:r>
              <a:rPr lang="en-US" sz="4000" b="1" dirty="0" err="1">
                <a:solidFill>
                  <a:srgbClr val="FFFFFF"/>
                </a:solidFill>
                <a:cs typeface="Arial"/>
              </a:rPr>
              <a:t>Menghukum</a:t>
            </a:r>
            <a:endParaRPr lang="en-US" sz="4400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209923" name="Picture 1" descr="pointing-fing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 rot="20671425">
            <a:off x="1398588" y="5089525"/>
            <a:ext cx="93726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MENGKUCILKAN!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  <a:ea typeface="ＭＳ Ｐゴシック" charset="0"/>
              </a:rPr>
              <a:t>Sins Worthy of Discipline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31524" name="Rectangle 4"/>
          <p:cNvSpPr>
            <a:spLocks noChangeArrowheads="1"/>
          </p:cNvSpPr>
          <p:nvPr/>
        </p:nvSpPr>
        <p:spPr bwMode="auto">
          <a:xfrm>
            <a:off x="0" y="0"/>
            <a:ext cx="7451725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FFFF"/>
                </a:solidFill>
                <a:cs typeface="Arial"/>
              </a:rPr>
              <a:t>Bagaimana</a:t>
            </a:r>
            <a:r>
              <a:rPr lang="en-US" sz="400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cs typeface="Arial"/>
              </a:rPr>
              <a:t>Menghukumnya</a:t>
            </a:r>
            <a:endParaRPr lang="en-US" sz="4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88900" y="1665288"/>
            <a:ext cx="74549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Jangan akui dia sebagai orang Kristen</a:t>
            </a:r>
            <a:r>
              <a:rPr lang="en-US" altLang="ja-JP" sz="2800" b="1">
                <a:solidFill>
                  <a:srgbClr val="000000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Injili.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Larang dia ikut Perjamuan Kudus.</a:t>
            </a:r>
            <a:endParaRPr lang="en-US" altLang="ja-JP" sz="28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Keluarkan dia dari keanggotaan.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Jangan biarkan dia berperan dalam peran di gereja.</a:t>
            </a: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88900" y="4494213"/>
            <a:ext cx="77597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0000"/>
                </a:solidFill>
              </a:rPr>
              <a:t>Serahkan kepada Iblis</a:t>
            </a:r>
            <a:r>
              <a:rPr lang="ja-JP" altLang="en-US" sz="2800" b="1">
                <a:solidFill>
                  <a:srgbClr val="000000"/>
                </a:solidFill>
              </a:rPr>
              <a:t>”</a:t>
            </a:r>
            <a:r>
              <a:rPr lang="en-US" altLang="ja-JP" sz="2800" b="1">
                <a:solidFill>
                  <a:srgbClr val="000000"/>
                </a:solidFill>
              </a:rPr>
              <a:t> orang yg jatuh dalam dosa seksual (1 Kor. 5:5).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Jangan makan/minum dengannya             (1 Kor. 5:11).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Larang untuk datang ke gereja?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89788" y="3771900"/>
            <a:ext cx="1314450" cy="2682875"/>
            <a:chOff x="4529" y="881"/>
            <a:chExt cx="828" cy="1690"/>
          </a:xfrm>
        </p:grpSpPr>
        <p:sp>
          <p:nvSpPr>
            <p:cNvPr id="210955" name="AutoShape 13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0956" name="Text Box 14"/>
            <p:cNvSpPr txBox="1">
              <a:spLocks noChangeArrowheads="1"/>
            </p:cNvSpPr>
            <p:nvPr/>
          </p:nvSpPr>
          <p:spPr bwMode="auto">
            <a:xfrm rot="-5400000">
              <a:off x="4326" y="1547"/>
              <a:ext cx="169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b="1">
                  <a:solidFill>
                    <a:srgbClr val="000000"/>
                  </a:solidFill>
                </a:rPr>
                <a:t>Buruk</a:t>
              </a:r>
            </a:p>
          </p:txBody>
        </p:sp>
      </p:grpSp>
      <p:pic>
        <p:nvPicPr>
          <p:cNvPr id="210950" name="Picture 11" descr="excommunicationpuzz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27025"/>
            <a:ext cx="18002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9788" y="1416050"/>
            <a:ext cx="1490662" cy="2682875"/>
            <a:chOff x="4529" y="892"/>
            <a:chExt cx="939" cy="1690"/>
          </a:xfrm>
        </p:grpSpPr>
        <p:sp>
          <p:nvSpPr>
            <p:cNvPr id="210953" name="AutoShape 8"/>
            <p:cNvSpPr>
              <a:spLocks/>
            </p:cNvSpPr>
            <p:nvPr/>
          </p:nvSpPr>
          <p:spPr bwMode="auto">
            <a:xfrm>
              <a:off x="4529" y="1008"/>
              <a:ext cx="432" cy="1488"/>
            </a:xfrm>
            <a:prstGeom prst="rightBrace">
              <a:avLst>
                <a:gd name="adj1" fmla="val 28704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0954" name="Text Box 10"/>
            <p:cNvSpPr txBox="1">
              <a:spLocks noChangeArrowheads="1"/>
            </p:cNvSpPr>
            <p:nvPr/>
          </p:nvSpPr>
          <p:spPr bwMode="auto">
            <a:xfrm rot="-5400000">
              <a:off x="4323" y="1436"/>
              <a:ext cx="169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Bukan Orang Percaya</a:t>
              </a:r>
            </a:p>
          </p:txBody>
        </p:sp>
      </p:grpSp>
      <p:sp>
        <p:nvSpPr>
          <p:cNvPr id="210952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1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1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1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 build="p" autoUpdateAnimBg="0"/>
      <p:bldP spid="11315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cs typeface="+mj-cs"/>
              </a:rPr>
              <a:t>Ilustrasikan</a:t>
            </a:r>
            <a:r>
              <a:rPr lang="en-US" sz="4800" b="1" dirty="0">
                <a:cs typeface="+mj-cs"/>
              </a:rPr>
              <a:t> </a:t>
            </a:r>
            <a:r>
              <a:rPr lang="en-US" sz="4800" b="1" dirty="0" err="1">
                <a:cs typeface="+mj-cs"/>
              </a:rPr>
              <a:t>untuk</a:t>
            </a:r>
            <a:r>
              <a:rPr lang="en-US" sz="4800" b="1" dirty="0">
                <a:cs typeface="+mj-cs"/>
              </a:rPr>
              <a:t> </a:t>
            </a:r>
            <a:r>
              <a:rPr lang="en-US" sz="4800" b="1" dirty="0" err="1">
                <a:cs typeface="+mj-cs"/>
              </a:rPr>
              <a:t>Mengaplikasikan</a:t>
            </a:r>
            <a:endParaRPr lang="en-US" sz="4800" dirty="0">
              <a:cs typeface="+mj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err="1">
                <a:cs typeface="+mn-cs"/>
              </a:rPr>
              <a:t>Perhatikan</a:t>
            </a:r>
            <a:r>
              <a:rPr lang="en-US" sz="2400" i="1" dirty="0">
                <a:cs typeface="+mn-cs"/>
              </a:rPr>
              <a:t> </a:t>
            </a:r>
            <a:r>
              <a:rPr lang="en-US" sz="2400" i="1" dirty="0" err="1">
                <a:cs typeface="+mn-cs"/>
              </a:rPr>
              <a:t>bulan</a:t>
            </a:r>
            <a:r>
              <a:rPr lang="en-US" sz="2400" i="1" dirty="0">
                <a:cs typeface="+mn-cs"/>
              </a:rPr>
              <a:t> yang </a:t>
            </a:r>
            <a:r>
              <a:rPr lang="en-US" sz="2400" i="1" dirty="0" err="1">
                <a:cs typeface="+mn-cs"/>
              </a:rPr>
              <a:t>sesungguhnya</a:t>
            </a:r>
            <a:r>
              <a:rPr lang="en-US" sz="2400" i="1" dirty="0">
                <a:cs typeface="+mn-cs"/>
              </a:rPr>
              <a:t> , </a:t>
            </a:r>
            <a:r>
              <a:rPr lang="en-US" sz="2400" i="1" dirty="0" err="1">
                <a:cs typeface="+mn-cs"/>
              </a:rPr>
              <a:t>bukan</a:t>
            </a:r>
            <a:r>
              <a:rPr lang="en-US" sz="2400" i="1" dirty="0">
                <a:cs typeface="+mn-cs"/>
              </a:rPr>
              <a:t> </a:t>
            </a:r>
            <a:r>
              <a:rPr lang="en-US" sz="2400" i="1" dirty="0" err="1">
                <a:cs typeface="+mn-cs"/>
              </a:rPr>
              <a:t>pantulannya</a:t>
            </a:r>
            <a:endParaRPr lang="en-US" sz="2400" i="1" dirty="0">
              <a:cs typeface="+mn-cs"/>
            </a:endParaRP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72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445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41"/>
          <a:stretch>
            <a:fillRect/>
          </a:stretch>
        </p:blipFill>
        <p:spPr bwMode="auto">
          <a:xfrm>
            <a:off x="3886200" y="3987800"/>
            <a:ext cx="4445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239000" cy="1524000"/>
          </a:xfrm>
          <a:solidFill>
            <a:schemeClr val="tx1"/>
          </a:solidFill>
        </p:spPr>
        <p:txBody>
          <a:bodyPr/>
          <a:lstStyle/>
          <a:p>
            <a:pPr algn="r" eaLnBrk="1" hangingPunct="1"/>
            <a:r>
              <a:rPr lang="en-US" b="1">
                <a:latin typeface="Arial" charset="0"/>
                <a:ea typeface="ＭＳ Ｐゴシック" charset="0"/>
              </a:rPr>
              <a:t>Restore People in Sin</a:t>
            </a: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155653" name="Rectangle 7"/>
          <p:cNvSpPr>
            <a:spLocks noChangeArrowheads="1"/>
          </p:cNvSpPr>
          <p:nvPr/>
        </p:nvSpPr>
        <p:spPr bwMode="auto">
          <a:xfrm>
            <a:off x="1752600" y="2971800"/>
            <a:ext cx="7391400" cy="198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ja-JP" altLang="en-US" sz="36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Saudara-saudara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kalaupun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seorang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kedapatan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melakukan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suatu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pelanggaran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maka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kamu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yang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rohani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harus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memimpin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orang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itu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ke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jalan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yang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benar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dalam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roh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lemah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3600" b="1" dirty="0" err="1">
                <a:solidFill>
                  <a:srgbClr val="FFFFFF"/>
                </a:solidFill>
                <a:cs typeface="Arial" charset="0"/>
              </a:rPr>
              <a:t>lembut</a:t>
            </a:r>
            <a:r>
              <a:rPr lang="en-US" altLang="ja-JP" sz="3600" b="1" dirty="0">
                <a:solidFill>
                  <a:srgbClr val="FFFFFF"/>
                </a:solidFill>
                <a:cs typeface="Arial" charset="0"/>
              </a:rPr>
              <a:t>.</a:t>
            </a:r>
            <a:r>
              <a:rPr lang="ja-JP" altLang="en-US" sz="3600" b="1">
                <a:solidFill>
                  <a:srgbClr val="FFFFFF"/>
                </a:solidFill>
                <a:cs typeface="Arial" charset="0"/>
              </a:rPr>
              <a:t>”</a:t>
            </a:r>
            <a:endParaRPr lang="en-US" altLang="ja-JP" sz="3600" b="1" dirty="0">
              <a:solidFill>
                <a:srgbClr val="FFFFFF"/>
              </a:solidFill>
              <a:cs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Galatia 6:1</a:t>
            </a:r>
          </a:p>
        </p:txBody>
      </p:sp>
      <p:sp>
        <p:nvSpPr>
          <p:cNvPr id="155654" name="Rectangle 9"/>
          <p:cNvSpPr>
            <a:spLocks noChangeArrowheads="1"/>
          </p:cNvSpPr>
          <p:nvPr/>
        </p:nvSpPr>
        <p:spPr bwMode="auto">
          <a:xfrm>
            <a:off x="1752600" y="76200"/>
            <a:ext cx="678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4400" b="1" dirty="0" err="1">
                <a:solidFill>
                  <a:srgbClr val="FFFFFF"/>
                </a:solidFill>
                <a:cs typeface="Arial" charset="0"/>
              </a:rPr>
              <a:t>Pulihkan</a:t>
            </a:r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cs typeface="Arial" charset="0"/>
              </a:rPr>
              <a:t>Orang</a:t>
            </a:r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cs typeface="Arial" charset="0"/>
              </a:rPr>
              <a:t>Berdosa</a:t>
            </a: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55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72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5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marL="533400" indent="-533400" algn="l" eaLnBrk="1" hangingPunct="1">
              <a:defRPr/>
            </a:pP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A. 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Beberapa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ilustrasi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hanya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menjelaskan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sebuah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konsep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seperti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berasal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dari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area 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yang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tidak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berhubungan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dengan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kehidupan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.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200400"/>
            <a:ext cx="5029200" cy="9144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Monotype Sorts" charset="2"/>
              <a:buNone/>
              <a:defRPr/>
            </a:pPr>
            <a:r>
              <a:rPr lang="en-US" sz="6000" i="1" dirty="0" err="1">
                <a:solidFill>
                  <a:schemeClr val="tx2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Rapikan</a:t>
            </a:r>
            <a:r>
              <a:rPr lang="en-US" sz="6000" i="1" dirty="0">
                <a:solidFill>
                  <a:schemeClr val="tx2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6000" i="1" dirty="0" err="1">
                <a:solidFill>
                  <a:schemeClr val="tx2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Jala</a:t>
            </a:r>
            <a:endParaRPr lang="en-US" sz="6000" i="1" dirty="0">
              <a:solidFill>
                <a:schemeClr val="tx2"/>
              </a:solidFill>
              <a:effectLst>
                <a:glow rad="1397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6600" y="434340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endParaRPr lang="en-US" sz="4400" i="1" kern="0" dirty="0">
              <a:solidFill>
                <a:srgbClr val="FFFFFF"/>
              </a:solidFill>
              <a:effectLst>
                <a:glow rad="139700">
                  <a:srgbClr val="000000">
                    <a:alpha val="75000"/>
                  </a:srgbClr>
                </a:glow>
              </a:effectLst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72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4" descr="monkey-strange-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marL="533400" indent="-533400" algn="l" eaLnBrk="1" hangingPunct="1">
              <a:defRPr/>
            </a:pP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A. 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Beberapa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ilustrasi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hanya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menjelaskan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konsep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seperti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berasal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dari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area </a:t>
            </a:r>
            <a:r>
              <a:rPr lang="en-US" sz="3200" i="0" dirty="0">
                <a:solidFill>
                  <a:srgbClr val="FFFF00"/>
                </a:solidFill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yang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tidak</a:t>
            </a:r>
            <a:r>
              <a:rPr lang="en-US" sz="3200" i="0" dirty="0">
                <a:solidFill>
                  <a:srgbClr val="FFFF00"/>
                </a:solidFill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berhubungan</a:t>
            </a:r>
            <a:r>
              <a:rPr lang="en-US" sz="3200" i="0" dirty="0">
                <a:solidFill>
                  <a:srgbClr val="FFFF00"/>
                </a:solidFill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i="0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kehidupan</a:t>
            </a:r>
            <a:r>
              <a:rPr lang="en-US" sz="3200" i="0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5822776"/>
            <a:ext cx="3581400" cy="990600"/>
          </a:xfrm>
          <a:effectLst/>
        </p:spPr>
        <p:txBody>
          <a:bodyPr/>
          <a:lstStyle/>
          <a:p>
            <a:pPr algn="ctr" eaLnBrk="1" hangingPunct="1">
              <a:buFont typeface="Monotype Sorts" charset="0"/>
              <a:buNone/>
              <a:defRPr/>
            </a:pPr>
            <a:r>
              <a:rPr lang="en-US" altLang="ja-JP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Jangan</a:t>
            </a:r>
            <a:r>
              <a:rPr lang="en-US" altLang="ja-JP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rakus</a:t>
            </a:r>
            <a:r>
              <a:rPr lang="en-US" altLang="ja-JP" dirty="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4495800"/>
            <a:ext cx="8507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Kera</a:t>
            </a:r>
            <a:r>
              <a:rPr lang="en-US" sz="44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&amp; </a:t>
            </a:r>
            <a:r>
              <a:rPr lang="en-US" sz="44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Alumunium</a:t>
            </a:r>
            <a:r>
              <a:rPr lang="en-US" sz="44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yang </a:t>
            </a:r>
            <a:r>
              <a:rPr lang="en-US" sz="44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mengkilat</a:t>
            </a:r>
            <a:endParaRPr lang="en-US" sz="4400" i="1" kern="0" dirty="0">
              <a:solidFill>
                <a:srgbClr val="FFFFFF"/>
              </a:solidFill>
              <a:effectLst>
                <a:glow rad="254000">
                  <a:srgbClr val="000000">
                    <a:alpha val="84000"/>
                  </a:srgbClr>
                </a:glow>
              </a:effectLst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“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Karena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akar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segala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kejahatan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ialah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cinta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uang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...” </a:t>
            </a:r>
            <a:b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</a:b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(1 Tim. 6:10)</a:t>
            </a:r>
          </a:p>
        </p:txBody>
      </p:sp>
      <p:sp>
        <p:nvSpPr>
          <p:cNvPr id="102406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</a:rPr>
              <a:t>72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ctrTitle"/>
          </p:nvPr>
        </p:nvSpPr>
        <p:spPr>
          <a:xfrm>
            <a:off x="0" y="323850"/>
            <a:ext cx="9144000" cy="158115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Mengapa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banyak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pembicara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gagal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mengaplikasikan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teks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ke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para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pendengar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mereka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</a:p>
        </p:txBody>
      </p:sp>
      <p:pic>
        <p:nvPicPr>
          <p:cNvPr id="130050" name="Picture 3" descr="worship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350" y="2379663"/>
            <a:ext cx="377825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5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200400"/>
            <a:ext cx="5943600" cy="914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Monotype Sorts" charset="2"/>
              <a:buNone/>
              <a:defRPr/>
            </a:pPr>
            <a:r>
              <a:rPr lang="en-US" sz="6000" i="1" dirty="0">
                <a:solidFill>
                  <a:schemeClr val="tx2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Restore nets</a:t>
            </a:r>
          </a:p>
        </p:txBody>
      </p:sp>
      <p:pic>
        <p:nvPicPr>
          <p:cNvPr id="8" name="Picture 1" descr="step 2 with 3 people browner.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7592"/>
            <a:ext cx="8915400" cy="1219200"/>
          </a:xfrm>
        </p:spPr>
        <p:txBody>
          <a:bodyPr/>
          <a:lstStyle/>
          <a:p>
            <a:pPr marL="533400" indent="-533400" algn="l" eaLnBrk="1" hangingPunct="1">
              <a:defRPr/>
            </a:pP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B.	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Ilustrasi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yang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lebih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baik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memakai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suatu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konsep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karena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berhubungan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dengan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area yang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sama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dengan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kehidupan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6600" y="4343400"/>
            <a:ext cx="510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endParaRPr lang="en-US" sz="4400" i="1" kern="0" dirty="0">
              <a:solidFill>
                <a:srgbClr val="FFFFFF"/>
              </a:solidFill>
              <a:effectLst>
                <a:glow rad="139700">
                  <a:srgbClr val="000000">
                    <a:alpha val="75000"/>
                  </a:srgbClr>
                </a:glow>
              </a:effectLst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51054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algn="ctr" eaLnBrk="1" hangingPunct="1">
              <a:buFont typeface="Monotype Sorts" charset="2"/>
              <a:buNone/>
              <a:defRPr/>
            </a:pPr>
            <a:r>
              <a:rPr lang="en-US" sz="6000" i="1" kern="0" dirty="0" err="1">
                <a:solidFill>
                  <a:srgbClr val="FFFFFF"/>
                </a:solidFill>
                <a:effectLst>
                  <a:glow rad="139700">
                    <a:srgbClr val="000000">
                      <a:alpha val="75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Pulihkan</a:t>
            </a:r>
            <a:r>
              <a:rPr lang="en-US" sz="6000" i="1" kern="0" dirty="0">
                <a:solidFill>
                  <a:srgbClr val="FFFFFF"/>
                </a:solidFill>
                <a:effectLst>
                  <a:glow rad="139700">
                    <a:srgbClr val="000000">
                      <a:alpha val="75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6000" i="1" kern="0" dirty="0" err="1">
                <a:solidFill>
                  <a:srgbClr val="FFFFFF"/>
                </a:solidFill>
                <a:effectLst>
                  <a:glow rad="139700">
                    <a:srgbClr val="000000">
                      <a:alpha val="75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Orang</a:t>
            </a:r>
            <a:endParaRPr lang="en-US" sz="6000" i="1" kern="0" dirty="0">
              <a:solidFill>
                <a:srgbClr val="FFFFFF"/>
              </a:solidFill>
              <a:effectLst>
                <a:glow rad="139700">
                  <a:srgbClr val="000000">
                    <a:alpha val="75000"/>
                  </a:srgbClr>
                </a:glow>
              </a:effectLst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161799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4" descr="monkey-strange-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4600" y="44958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i="1" kern="0" dirty="0">
                <a:solidFill>
                  <a:srgbClr val="FFFFFF"/>
                </a:solidFill>
                <a:latin typeface="Tahoma"/>
                <a:ea typeface="ＭＳ Ｐゴシック"/>
                <a:cs typeface="ＭＳ Ｐゴシック"/>
              </a:rPr>
              <a:t>The monkey &amp; tinsel</a:t>
            </a:r>
          </a:p>
        </p:txBody>
      </p:sp>
      <p:pic>
        <p:nvPicPr>
          <p:cNvPr id="163843" name="Picture 6" descr="greed-for-mon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marL="533400" indent="-533400" algn="l" eaLnBrk="1" hangingPunct="1">
              <a:defRPr/>
            </a:pP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B.	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Ilustrasi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yang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lebih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baik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memakai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suatu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konsep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karena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berhubungan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dengan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area yang </a:t>
            </a:r>
            <a:r>
              <a:rPr lang="en-US" sz="3200" i="0" dirty="0" err="1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sama</a:t>
            </a:r>
            <a:r>
              <a:rPr lang="en-US" sz="3200" i="0" dirty="0">
                <a:solidFill>
                  <a:srgbClr val="FFFF00"/>
                </a:solidFill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dengan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3200" i="0" dirty="0" err="1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kehidupan</a:t>
            </a:r>
            <a:r>
              <a:rPr lang="en-US" sz="3200" i="0" dirty="0">
                <a:effectLst>
                  <a:glow rad="139700">
                    <a:schemeClr val="bg1">
                      <a:alpha val="75000"/>
                    </a:schemeClr>
                  </a:glow>
                </a:effectLst>
              </a:rPr>
              <a:t>.</a:t>
            </a:r>
            <a:endParaRPr lang="en-US" sz="3200" i="0" dirty="0"/>
          </a:p>
        </p:txBody>
      </p:sp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8489510" y="76200"/>
            <a:ext cx="63270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42900" indent="-342900" algn="ctr" eaLnBrk="1" hangingPunct="1">
              <a:spcBef>
                <a:spcPct val="20000"/>
              </a:spcBef>
              <a:buFont typeface="Monotype Sorts" charset="0"/>
              <a:buNone/>
              <a:defRPr sz="3200">
                <a:effectLst>
                  <a:glow rad="254000">
                    <a:schemeClr val="bg1">
                      <a:alpha val="84000"/>
                    </a:schemeClr>
                  </a:glo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Font typeface="Monotype Sorts" charset="0"/>
              <a:buChar char="F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Font typeface="Monotype Sorts" charset="0"/>
              <a:buChar char="F"/>
              <a:defRPr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Font typeface="Monotype Sorts" charset="0"/>
              <a:buChar char="F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Font typeface="Monotype Sorts" charset="0"/>
              <a:buChar char="F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Arial"/>
                <a:cs typeface="Arial"/>
              </a:rPr>
              <a:t>72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57800" y="556260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F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F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F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charset="0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Monotype Sorts" charset="2"/>
              <a:buChar char="F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 typeface="Monotype Sorts" charset="0"/>
              <a:buNone/>
              <a:defRPr/>
            </a:pPr>
            <a:r>
              <a:rPr lang="ja-JP" altLang="en-US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Jangan</a:t>
            </a:r>
            <a:r>
              <a:rPr lang="en-US" altLang="ja-JP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Serakah</a:t>
            </a:r>
            <a:r>
              <a:rPr lang="ja-JP" altLang="en-US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solidFill>
                <a:srgbClr val="FFFFFF"/>
              </a:solidFill>
              <a:effectLst>
                <a:glow rad="254000">
                  <a:srgbClr val="000000">
                    <a:alpha val="84000"/>
                  </a:srgbClr>
                </a:glo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4600" y="44958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en-US" sz="44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Pendeta</a:t>
            </a:r>
            <a:r>
              <a:rPr lang="en-US" sz="44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yang </a:t>
            </a:r>
            <a:r>
              <a:rPr lang="en-US" sz="44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jatuh</a:t>
            </a:r>
            <a:endParaRPr lang="en-US" sz="4400" i="1" kern="0" dirty="0">
              <a:solidFill>
                <a:srgbClr val="FFFFFF"/>
              </a:solidFill>
              <a:effectLst>
                <a:glow rad="254000">
                  <a:srgbClr val="000000">
                    <a:alpha val="84000"/>
                  </a:srgbClr>
                </a:glow>
              </a:effectLst>
              <a:latin typeface="Tahoma"/>
              <a:ea typeface="ＭＳ Ｐゴシック"/>
              <a:cs typeface="ＭＳ Ｐゴシック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“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Karena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akar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segala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kejahatan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ialah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cinta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 </a:t>
            </a:r>
            <a:r>
              <a:rPr lang="en-US" sz="3200" i="1" kern="0" dirty="0" err="1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uang</a:t>
            </a: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...” </a:t>
            </a:r>
            <a:b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</a:br>
            <a:r>
              <a:rPr lang="en-US" sz="3200" i="1" kern="0" dirty="0">
                <a:solidFill>
                  <a:srgbClr val="FFFFFF"/>
                </a:solidFill>
                <a:effectLst>
                  <a:glow rad="254000">
                    <a:srgbClr val="000000">
                      <a:alpha val="84000"/>
                    </a:srgbClr>
                  </a:glow>
                </a:effectLst>
                <a:latin typeface="Tahoma"/>
                <a:ea typeface="ＭＳ Ｐゴシック"/>
                <a:cs typeface="ＭＳ Ｐゴシック"/>
              </a:rPr>
              <a:t>(1 Tim. 6:10)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762000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Sembilan </a:t>
            </a:r>
            <a:r>
              <a:rPr lang="en-US" u="sng" dirty="0" err="1">
                <a:cs typeface="+mj-cs"/>
              </a:rPr>
              <a:t>Puluh</a:t>
            </a:r>
            <a:r>
              <a:rPr lang="en-US" u="sng" dirty="0">
                <a:cs typeface="+mj-cs"/>
              </a:rPr>
              <a:t> </a:t>
            </a:r>
            <a:r>
              <a:rPr lang="en-US" u="sng" dirty="0" err="1">
                <a:cs typeface="+mj-cs"/>
              </a:rPr>
              <a:t>Kata</a:t>
            </a:r>
            <a:r>
              <a:rPr lang="en-US" u="sng" dirty="0">
                <a:cs typeface="+mj-cs"/>
              </a:rPr>
              <a:t> </a:t>
            </a:r>
            <a:r>
              <a:rPr lang="en-US" u="sng" dirty="0" err="1">
                <a:cs typeface="+mj-cs"/>
              </a:rPr>
              <a:t>Kerja</a:t>
            </a:r>
            <a:r>
              <a:rPr lang="en-US" u="sng" dirty="0">
                <a:cs typeface="+mj-cs"/>
              </a:rPr>
              <a:t> </a:t>
            </a:r>
            <a:r>
              <a:rPr lang="en-US" u="sng" dirty="0" err="1">
                <a:cs typeface="+mj-cs"/>
              </a:rPr>
              <a:t>Zuck</a:t>
            </a:r>
            <a:endParaRPr lang="en-US" u="sng" dirty="0">
              <a:cs typeface="+mj-c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ctr" eaLnBrk="1" hangingPunct="1">
              <a:buFont typeface="Tahoma" charset="-52"/>
              <a:buNone/>
              <a:defRPr/>
            </a:pPr>
            <a:r>
              <a:rPr lang="en-US" sz="4400" dirty="0" err="1">
                <a:cs typeface="+mn-cs"/>
              </a:rPr>
              <a:t>Jika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anda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tidak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dapat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memikirkan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suatu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aplikasi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dari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salah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satu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dari</a:t>
            </a:r>
            <a:r>
              <a:rPr lang="en-US" sz="4400" dirty="0">
                <a:cs typeface="+mn-cs"/>
              </a:rPr>
              <a:t> 90 </a:t>
            </a:r>
            <a:r>
              <a:rPr lang="en-US" sz="4400" dirty="0" err="1">
                <a:cs typeface="+mn-cs"/>
              </a:rPr>
              <a:t>kata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kerja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ini</a:t>
            </a:r>
            <a:r>
              <a:rPr lang="en-US" sz="4400" dirty="0">
                <a:cs typeface="+mn-cs"/>
              </a:rPr>
              <a:t>, </a:t>
            </a:r>
            <a:r>
              <a:rPr lang="en-US" sz="4400" dirty="0" err="1">
                <a:cs typeface="+mn-cs"/>
              </a:rPr>
              <a:t>anda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tidak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punya</a:t>
            </a:r>
            <a:r>
              <a:rPr lang="en-US" sz="4400" dirty="0">
                <a:cs typeface="+mn-cs"/>
              </a:rPr>
              <a:t> </a:t>
            </a:r>
            <a:r>
              <a:rPr lang="en-US" sz="4400" dirty="0" err="1">
                <a:cs typeface="+mn-cs"/>
              </a:rPr>
              <a:t>harapan</a:t>
            </a:r>
            <a:endParaRPr lang="en-US" sz="4400" dirty="0">
              <a:cs typeface="+mn-cs"/>
            </a:endParaRPr>
          </a:p>
        </p:txBody>
      </p:sp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73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Title 1"/>
          <p:cNvSpPr>
            <a:spLocks noGrp="1"/>
          </p:cNvSpPr>
          <p:nvPr>
            <p:ph type="title"/>
          </p:nvPr>
        </p:nvSpPr>
        <p:spPr>
          <a:xfrm>
            <a:off x="71859" y="116681"/>
            <a:ext cx="6156325" cy="1008063"/>
          </a:xfrm>
        </p:spPr>
        <p:txBody>
          <a:bodyPr/>
          <a:lstStyle/>
          <a:p>
            <a:pPr eaLnBrk="1" hangingPunct="1"/>
            <a:r>
              <a:rPr lang="en-NZ" dirty="0" err="1">
                <a:solidFill>
                  <a:schemeClr val="bg1"/>
                </a:solidFill>
                <a:latin typeface="Tw Cen MT" charset="0"/>
              </a:rPr>
              <a:t>Palukan</a:t>
            </a:r>
            <a:r>
              <a:rPr lang="en-NZ" dirty="0">
                <a:solidFill>
                  <a:schemeClr val="bg1"/>
                </a:solidFill>
                <a:latin typeface="Tw Cen MT" charset="0"/>
              </a:rPr>
              <a:t> </a:t>
            </a:r>
            <a:r>
              <a:rPr lang="en-NZ" dirty="0" err="1">
                <a:solidFill>
                  <a:schemeClr val="bg1"/>
                </a:solidFill>
                <a:latin typeface="Tw Cen MT" charset="0"/>
              </a:rPr>
              <a:t>Pelajaran</a:t>
            </a:r>
            <a:r>
              <a:rPr lang="en-NZ" dirty="0">
                <a:solidFill>
                  <a:schemeClr val="bg1"/>
                </a:solidFill>
                <a:latin typeface="Tw Cen MT" charset="0"/>
              </a:rPr>
              <a:t> </a:t>
            </a:r>
            <a:r>
              <a:rPr lang="en-NZ" dirty="0" err="1">
                <a:solidFill>
                  <a:schemeClr val="bg1"/>
                </a:solidFill>
                <a:latin typeface="Tw Cen MT" charset="0"/>
              </a:rPr>
              <a:t>Ini</a:t>
            </a:r>
            <a:r>
              <a:rPr lang="en-NZ" dirty="0">
                <a:solidFill>
                  <a:schemeClr val="bg1"/>
                </a:solidFill>
                <a:latin typeface="Tw Cen MT" charset="0"/>
              </a:rPr>
              <a:t> </a:t>
            </a:r>
            <a:r>
              <a:rPr lang="en-NZ" dirty="0" err="1">
                <a:solidFill>
                  <a:schemeClr val="bg1"/>
                </a:solidFill>
                <a:latin typeface="Tw Cen MT" charset="0"/>
              </a:rPr>
              <a:t>Pulang</a:t>
            </a:r>
            <a:r>
              <a:rPr lang="en-NZ" dirty="0">
                <a:solidFill>
                  <a:schemeClr val="bg1"/>
                </a:solidFill>
                <a:latin typeface="Tw Cen MT" charset="0"/>
              </a:rPr>
              <a:t>!</a:t>
            </a:r>
          </a:p>
        </p:txBody>
      </p:sp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6516688" y="0"/>
            <a:ext cx="2627312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NZ" sz="3600" dirty="0" err="1">
                <a:solidFill>
                  <a:srgbClr val="FFFF00"/>
                </a:solidFill>
                <a:latin typeface="Tw Cen MT" charset="0"/>
              </a:rPr>
              <a:t>Teks</a:t>
            </a:r>
            <a:r>
              <a:rPr lang="en-NZ" sz="3600" dirty="0">
                <a:solidFill>
                  <a:srgbClr val="FFFF00"/>
                </a:solidFill>
                <a:latin typeface="Tw Cen MT" charset="0"/>
              </a:rPr>
              <a:t> </a:t>
            </a:r>
            <a:r>
              <a:rPr lang="en-NZ" sz="3600" dirty="0" err="1">
                <a:solidFill>
                  <a:srgbClr val="FFFF00"/>
                </a:solidFill>
                <a:latin typeface="Tw Cen MT" charset="0"/>
              </a:rPr>
              <a:t>Alkitab</a:t>
            </a:r>
            <a:endParaRPr lang="en-NZ" sz="3600" dirty="0">
              <a:solidFill>
                <a:srgbClr val="FFFF00"/>
              </a:solidFill>
              <a:latin typeface="Tw Cen MT" charset="0"/>
            </a:endParaRPr>
          </a:p>
          <a:p>
            <a:pPr eaLnBrk="1" hangingPunct="1"/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Kesaksian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endParaRPr lang="en-NZ" sz="20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Penjelasan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endParaRPr lang="en-NZ" sz="20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Ilustrasi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endParaRPr lang="en-NZ" sz="20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Obyek</a:t>
            </a:r>
            <a:r>
              <a:rPr lang="en-NZ" sz="3200" dirty="0">
                <a:solidFill>
                  <a:srgbClr val="FFFFFF"/>
                </a:solidFill>
                <a:latin typeface="Tw Cen MT" charset="0"/>
              </a:rPr>
              <a:t> </a:t>
            </a:r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Pelajaran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br>
              <a:rPr lang="en-NZ" sz="3200" dirty="0">
                <a:solidFill>
                  <a:srgbClr val="FFFFFF"/>
                </a:solidFill>
                <a:latin typeface="Tw Cen MT" charset="0"/>
              </a:rPr>
            </a:br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Refleksi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Alat</a:t>
            </a:r>
            <a:r>
              <a:rPr lang="en-NZ" sz="3200" dirty="0">
                <a:solidFill>
                  <a:srgbClr val="FFFFFF"/>
                </a:solidFill>
                <a:latin typeface="Tw Cen MT" charset="0"/>
              </a:rPr>
              <a:t> </a:t>
            </a:r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Peraga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endParaRPr lang="en-NZ" sz="3200" dirty="0">
              <a:solidFill>
                <a:srgbClr val="FFFFFF"/>
              </a:solidFill>
              <a:latin typeface="Tw Cen MT" charset="0"/>
            </a:endParaRPr>
          </a:p>
          <a:p>
            <a:pPr eaLnBrk="1" hangingPunct="1"/>
            <a:r>
              <a:rPr lang="en-NZ" sz="3200" dirty="0" err="1">
                <a:solidFill>
                  <a:srgbClr val="FFFFFF"/>
                </a:solidFill>
                <a:latin typeface="Tw Cen MT" charset="0"/>
              </a:rPr>
              <a:t>Petualangan</a:t>
            </a:r>
            <a:endParaRPr lang="en-NZ" sz="3200" dirty="0">
              <a:solidFill>
                <a:srgbClr val="FFFFFF"/>
              </a:solidFill>
              <a:latin typeface="Tw Cen M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71775" y="549275"/>
            <a:ext cx="3744913" cy="3455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71775" y="1268413"/>
            <a:ext cx="3816350" cy="2736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71775" y="2060575"/>
            <a:ext cx="3744913" cy="1944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00338" y="2852738"/>
            <a:ext cx="3743325" cy="115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71775" y="3644900"/>
            <a:ext cx="3671888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71775" y="4005263"/>
            <a:ext cx="3744913" cy="576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1775" y="4005263"/>
            <a:ext cx="3671888" cy="1584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43213" y="4005263"/>
            <a:ext cx="3600450" cy="259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948" name="Rectangle 28"/>
          <p:cNvSpPr>
            <a:spLocks noChangeArrowheads="1"/>
          </p:cNvSpPr>
          <p:nvPr/>
        </p:nvSpPr>
        <p:spPr bwMode="auto">
          <a:xfrm>
            <a:off x="0" y="5473700"/>
            <a:ext cx="5651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Para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pendengar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harus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pergi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dengan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memahami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bagaimana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mengaplikasikan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pesan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NZ" sz="2800" b="1" dirty="0" err="1">
                <a:solidFill>
                  <a:srgbClr val="FFFF00"/>
                </a:solidFill>
                <a:cs typeface="Arial" charset="0"/>
              </a:rPr>
              <a:t>utama</a:t>
            </a:r>
            <a:r>
              <a:rPr lang="en-NZ" sz="2800" b="1" dirty="0">
                <a:solidFill>
                  <a:srgbClr val="FFFF00"/>
                </a:solidFill>
                <a:cs typeface="Arial" charset="0"/>
              </a:rPr>
              <a:t>.</a:t>
            </a:r>
            <a:endParaRPr lang="en-NZ" sz="28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(Preaching in Indonesia) di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ISCBG032"/>
          <p:cNvPicPr>
            <a:picLocks noChangeAspect="1" noChangeArrowheads="1"/>
          </p:cNvPicPr>
          <p:nvPr/>
        </p:nvPicPr>
        <p:blipFill>
          <a:blip r:embed="rId3" cstate="print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12725"/>
            <a:ext cx="8229600" cy="2586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Berdoa untuk kerendahan hati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Ikuti langkah-langkah 1-6 dalam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Gambaran Firman Tuhan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(Scripture Sculpture, 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hal. 27-28)</a:t>
            </a:r>
            <a:endParaRPr lang="en-US" sz="4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107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31076" name="Rectangle 1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Mengaplikasikan Firman Tuhan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Proses 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Persiapan Khotbah Ekspositori</a:t>
            </a:r>
          </a:p>
        </p:txBody>
      </p:sp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1563" y="1447800"/>
            <a:ext cx="6910387" cy="2667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Berdasarkan buku Ramesh Richard,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Preparing Expository Sermons (Mempersiapkan Khotbah-khotbah Ekspositori)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5146675"/>
            <a:ext cx="950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Studi</a:t>
            </a: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26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27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39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Berkhotbah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Struktur</a:t>
            </a:r>
          </a:p>
        </p:txBody>
      </p:sp>
      <p:sp>
        <p:nvSpPr>
          <p:cNvPr id="133131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DUT</a:t>
            </a:r>
          </a:p>
        </p:txBody>
      </p:sp>
      <p:sp>
        <p:nvSpPr>
          <p:cNvPr id="133133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34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8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Jembatan Tujuan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36800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ＭＳ Ｐゴシック"/>
            </a:endParaRPr>
          </a:p>
        </p:txBody>
      </p:sp>
      <p:sp>
        <p:nvSpPr>
          <p:cNvPr id="133141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42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43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44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45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146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KHOTBAH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2 Analisa Teks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4065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3.1 Kerangka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 Eksegetikal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71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3.2 Ide Eksegetikal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36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4   Tiga Pertanyaan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Pengembang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786063" y="2157413"/>
            <a:ext cx="33258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5 Respon Pendengar yang Diharapkan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566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6 Ide Homiletika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462087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7 Kerangka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Homiletika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9 Pendahuluan/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Kesimpulan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3604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10 Naskah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    berkhotbah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 (catatan, 105)</a:t>
            </a:r>
          </a:p>
        </p:txBody>
      </p:sp>
      <p:sp>
        <p:nvSpPr>
          <p:cNvPr id="133159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 charset="0"/>
              </a:rPr>
              <a:t>27-28, 251</a:t>
            </a:r>
            <a:endParaRPr lang="en-US">
              <a:solidFill>
                <a:srgbClr val="00084D"/>
              </a:solidFill>
              <a:latin typeface="Book Antiqua" charset="0"/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578350" y="6491288"/>
            <a:ext cx="4565650" cy="3667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66"/>
                </a:solidFill>
              </a:rPr>
              <a:t>Dr Rick Griffith, Singapore Bible College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rot="616603">
            <a:off x="573088" y="4941888"/>
            <a:ext cx="3675062" cy="1401762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616603">
            <a:off x="625475" y="3502025"/>
            <a:ext cx="4521200" cy="1438275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1909319">
            <a:off x="3068638" y="2917825"/>
            <a:ext cx="5470525" cy="2589213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619638">
            <a:off x="415925" y="5175250"/>
            <a:ext cx="4141788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Observasi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619638">
            <a:off x="792163" y="3771900"/>
            <a:ext cx="4657725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Interpretasi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619638">
            <a:off x="3536950" y="3078163"/>
            <a:ext cx="4656138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Aplikasi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ISCBG032"/>
          <p:cNvPicPr>
            <a:picLocks noChangeAspect="1" noChangeArrowheads="1"/>
          </p:cNvPicPr>
          <p:nvPr/>
        </p:nvPicPr>
        <p:blipFill>
          <a:blip r:embed="rId3" cstate="print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12725"/>
            <a:ext cx="8229600" cy="4524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Berdoa untuk kerendahan hati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Ikuti langkah-langkah 1-6 dalam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Gambaran Firman Tuhan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(Scripture Sculpture, 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hal. 27-28)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Lihatlah DUK dalam hubungannya dengan kehidupan </a:t>
            </a:r>
            <a:r>
              <a:rPr lang="en-US" sz="3600" b="1" u="sng">
                <a:solidFill>
                  <a:schemeClr val="bg1"/>
                </a:solidFill>
                <a:cs typeface="Arial" charset="0"/>
              </a:rPr>
              <a:t>anda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(hal. 71)</a:t>
            </a:r>
          </a:p>
        </p:txBody>
      </p:sp>
      <p:sp>
        <p:nvSpPr>
          <p:cNvPr id="135171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35172" name="Rectangle 14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Mengaplikasikan Firman Tuhan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29313" y="500063"/>
            <a:ext cx="2928937" cy="41148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accent2"/>
                </a:solidFill>
                <a:latin typeface="Arial" charset="0"/>
              </a:rPr>
              <a:t>Praktekkan Terlebih Dahulu kepada Diri Anda!</a:t>
            </a:r>
          </a:p>
        </p:txBody>
      </p:sp>
      <p:pic>
        <p:nvPicPr>
          <p:cNvPr id="137219" name="Picture 5" descr="MSSConvic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Box 3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Ini khotbah yang luar biasa, saudara-saudara. Saya merasa begitu yakin bahwa saya pikir saya tidak dapat menyelesaikannya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ISCBG032"/>
          <p:cNvPicPr>
            <a:picLocks noChangeAspect="1" noChangeArrowheads="1"/>
          </p:cNvPicPr>
          <p:nvPr/>
        </p:nvPicPr>
        <p:blipFill>
          <a:blip r:embed="rId3" cstate="print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259" name="Text Box 3"/>
          <p:cNvSpPr txBox="1">
            <a:spLocks noChangeArrowheads="1"/>
          </p:cNvSpPr>
          <p:nvPr/>
        </p:nvSpPr>
        <p:spPr bwMode="auto">
          <a:xfrm>
            <a:off x="914400" y="212725"/>
            <a:ext cx="8229600" cy="6462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Berdoa untuk kerendahan hati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Ikuti langkah-langkah 1-6 dalam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Gambaran Firman Tuhan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i="1">
                <a:solidFill>
                  <a:schemeClr val="bg1"/>
                </a:solidFill>
                <a:cs typeface="Arial" charset="0"/>
              </a:rPr>
              <a:t>(Scripture Sculpture, 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hal. 27-28)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Lihatlah DUK dalam hubungannya dengan kehidupan </a:t>
            </a:r>
            <a:r>
              <a:rPr lang="en-US" sz="3600" b="1" u="sng">
                <a:solidFill>
                  <a:schemeClr val="bg1"/>
                </a:solidFill>
                <a:cs typeface="Arial" charset="0"/>
              </a:rPr>
              <a:t>anda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(hal. 71)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Lihatlah DUK sehubungan dengan kehidupan </a:t>
            </a:r>
            <a:r>
              <a:rPr lang="en-US" sz="3600" b="1" u="sng">
                <a:solidFill>
                  <a:schemeClr val="bg1"/>
                </a:solidFill>
                <a:cs typeface="Arial" charset="0"/>
              </a:rPr>
              <a:t>orang lain</a:t>
            </a:r>
            <a:r>
              <a:rPr lang="en-US" sz="3600" b="1">
                <a:solidFill>
                  <a:schemeClr val="bg1"/>
                </a:solidFill>
                <a:cs typeface="Arial" charset="0"/>
              </a:rPr>
              <a:t> (hal. 71)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39268" name="Rectangle 5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Mengaplikasikan Firman Tuhan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57313"/>
            <a:ext cx="7772400" cy="685800"/>
          </a:xfrm>
          <a:solidFill>
            <a:schemeClr val="bg2"/>
          </a:solidFill>
          <a:effectLst>
            <a:outerShdw blurRad="63500" dist="35915" dir="8100000"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  <a:cs typeface="+mj-cs"/>
              </a:rPr>
              <a:t>Area </a:t>
            </a:r>
            <a:r>
              <a:rPr lang="en-US" sz="2800" dirty="0" err="1">
                <a:ea typeface="+mj-ea"/>
                <a:cs typeface="+mj-cs"/>
              </a:rPr>
              <a:t>Kehidupan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untuk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Mengaplikasikan</a:t>
            </a: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err="1">
                <a:ea typeface="+mj-ea"/>
                <a:cs typeface="+mj-cs"/>
              </a:rPr>
              <a:t>Alkitab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>
                <a:latin typeface="Arial" charset="0"/>
                <a:cs typeface="+mn-cs"/>
              </a:rPr>
              <a:t>Hubungan Anda dengan Allah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>
                <a:latin typeface="Arial" charset="0"/>
                <a:cs typeface="+mn-cs"/>
              </a:rPr>
              <a:t>Hubungan Anda dengan Diri Anda Sendiri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>
                <a:latin typeface="Arial" charset="0"/>
                <a:cs typeface="+mn-cs"/>
              </a:rPr>
              <a:t>Hubungan Anda dengan Orang Lain</a:t>
            </a:r>
          </a:p>
          <a:p>
            <a:pPr marL="609600" indent="-609600" algn="l">
              <a:buFont typeface="Arial" charset="0"/>
              <a:buAutoNum type="alphaUcPeriod"/>
              <a:defRPr/>
            </a:pPr>
            <a:r>
              <a:rPr lang="en-US">
                <a:latin typeface="Arial" charset="0"/>
                <a:cs typeface="+mn-cs"/>
              </a:rPr>
              <a:t>Hubungan Anda dengan Musuh Anda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 descr="ISCBG032"/>
          <p:cNvPicPr>
            <a:picLocks noChangeAspect="1" noChangeArrowheads="1"/>
          </p:cNvPicPr>
          <p:nvPr/>
        </p:nvPicPr>
        <p:blipFill>
          <a:blip r:embed="rId3" cstate="print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07" name="Text Box 3"/>
          <p:cNvSpPr txBox="1">
            <a:spLocks noChangeArrowheads="1"/>
          </p:cNvSpPr>
          <p:nvPr/>
        </p:nvSpPr>
        <p:spPr bwMode="auto">
          <a:xfrm>
            <a:off x="914400" y="212725"/>
            <a:ext cx="8229600" cy="5508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803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Berdoa untuk kerendahan hati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Ikuti langkah-langkah 1-6 dalam </a:t>
            </a:r>
            <a:r>
              <a:rPr lang="en-US" sz="3200" b="1" i="1">
                <a:solidFill>
                  <a:schemeClr val="bg1"/>
                </a:solidFill>
                <a:cs typeface="Arial" charset="0"/>
              </a:rPr>
              <a:t>Gambaran Firman Tuhan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i="1">
                <a:solidFill>
                  <a:schemeClr val="bg1"/>
                </a:solidFill>
                <a:cs typeface="Arial" charset="0"/>
              </a:rPr>
              <a:t>(Scripture Sculpture, 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hal. 27-28)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Lihatlah DUK dalam hubungannya dengan kehidupan </a:t>
            </a:r>
            <a:r>
              <a:rPr lang="en-US" sz="3200" b="1" u="sng">
                <a:solidFill>
                  <a:schemeClr val="bg1"/>
                </a:solidFill>
                <a:cs typeface="Arial" charset="0"/>
              </a:rPr>
              <a:t>anda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(hal. 71)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Lihatlah DUK sehubungan dengan kehidupan </a:t>
            </a:r>
            <a:r>
              <a:rPr lang="en-US" sz="3200" b="1" u="sng">
                <a:solidFill>
                  <a:schemeClr val="bg1"/>
                </a:solidFill>
                <a:cs typeface="Arial" charset="0"/>
              </a:rPr>
              <a:t>orang lain</a:t>
            </a:r>
            <a:r>
              <a:rPr lang="en-US" sz="3200" b="1">
                <a:solidFill>
                  <a:schemeClr val="bg1"/>
                </a:solidFill>
                <a:cs typeface="Arial" charset="0"/>
              </a:rPr>
              <a:t> (hal. 71)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lphaUcPeriod"/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Aplikasikan segera</a:t>
            </a:r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43364" name="Rectangle 5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3009900" y="3009900"/>
            <a:ext cx="6858000" cy="838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Mengaplikasikan Firman Tuhan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7" grpId="0" build="p"/>
    </p:bld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rfish">
  <a:themeElements>
    <a:clrScheme name="Starfish 1">
      <a:dk1>
        <a:srgbClr val="336699"/>
      </a:dk1>
      <a:lt1>
        <a:srgbClr val="FFFF66"/>
      </a:lt1>
      <a:dk2>
        <a:srgbClr val="B42036"/>
      </a:dk2>
      <a:lt2>
        <a:srgbClr val="FFFF66"/>
      </a:lt2>
      <a:accent1>
        <a:srgbClr val="003399"/>
      </a:accent1>
      <a:accent2>
        <a:srgbClr val="468A4B"/>
      </a:accent2>
      <a:accent3>
        <a:srgbClr val="D6ABAE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rfish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Starfish 1">
        <a:dk1>
          <a:srgbClr val="336699"/>
        </a:dk1>
        <a:lt1>
          <a:srgbClr val="FFFF66"/>
        </a:lt1>
        <a:dk2>
          <a:srgbClr val="B42036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D6ABAE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fish 2">
        <a:dk1>
          <a:srgbClr val="3E3E5C"/>
        </a:dk1>
        <a:lt1>
          <a:srgbClr val="FFFF66"/>
        </a:lt1>
        <a:dk2>
          <a:srgbClr val="B42036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6ABAE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1031</Words>
  <Application>Microsoft Macintosh PowerPoint</Application>
  <PresentationFormat>On-screen Show (4:3)</PresentationFormat>
  <Paragraphs>221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Hobo</vt:lpstr>
      <vt:lpstr>Arial</vt:lpstr>
      <vt:lpstr>Arial Black</vt:lpstr>
      <vt:lpstr>Book Antiqua</vt:lpstr>
      <vt:lpstr>Helvetica</vt:lpstr>
      <vt:lpstr>Monotype Sorts</vt:lpstr>
      <vt:lpstr>Tahoma</vt:lpstr>
      <vt:lpstr>Times</vt:lpstr>
      <vt:lpstr>Times New Roman</vt:lpstr>
      <vt:lpstr>Tw Cen MT</vt:lpstr>
      <vt:lpstr>Wingdings</vt:lpstr>
      <vt:lpstr>Wingdings 2</vt:lpstr>
      <vt:lpstr>Northern Lights</vt:lpstr>
      <vt:lpstr>Full Moon</vt:lpstr>
      <vt:lpstr>Starfish</vt:lpstr>
      <vt:lpstr>Default Design</vt:lpstr>
      <vt:lpstr>untitled 1</vt:lpstr>
      <vt:lpstr>1_Blank Presentation</vt:lpstr>
      <vt:lpstr>1_Default Design</vt:lpstr>
      <vt:lpstr>Schmooze</vt:lpstr>
      <vt:lpstr>2_Default Design</vt:lpstr>
      <vt:lpstr>1_Full Moon</vt:lpstr>
      <vt:lpstr>2_Full Moon</vt:lpstr>
      <vt:lpstr>Median</vt:lpstr>
      <vt:lpstr>25_Default Design</vt:lpstr>
      <vt:lpstr>Aplikasi</vt:lpstr>
      <vt:lpstr>Mengapa banyak pembicara gagal mengaplikasikan teks ke para pendengar mereka?</vt:lpstr>
      <vt:lpstr>Mengaplikasikan Firman Tuhan</vt:lpstr>
      <vt:lpstr>Proses Persiapan Khotbah Ekspositori</vt:lpstr>
      <vt:lpstr>Mengaplikasikan Firman Tuhan</vt:lpstr>
      <vt:lpstr>Praktekkan Terlebih Dahulu kepada Diri Anda!</vt:lpstr>
      <vt:lpstr>Mengaplikasikan Firman Tuhan</vt:lpstr>
      <vt:lpstr>Area Kehidupan untuk Mengaplikasikan Alkitab</vt:lpstr>
      <vt:lpstr>Mengaplikasikan Firman Tuhan</vt:lpstr>
      <vt:lpstr>Bagaimana menjadi Relevan bagi Kelompok yang Berbeda</vt:lpstr>
      <vt:lpstr>Bagaimana Memulihkan Hubungan</vt:lpstr>
      <vt:lpstr>Matius 18:15-20 (ed. NIV 1984)</vt:lpstr>
      <vt:lpstr>Apa yang Tuhan katakan padamu?</vt:lpstr>
      <vt:lpstr>Sins Worthy of Discipline</vt:lpstr>
      <vt:lpstr>Sins Worthy of Discipline</vt:lpstr>
      <vt:lpstr>Ilustrasikan untuk Mengaplikasikan</vt:lpstr>
      <vt:lpstr>Restore People in Sin</vt:lpstr>
      <vt:lpstr>A.  Beberapa ilustrasi hanya menjelaskan sebuah konsep seperti berasal dari area yang tidak berhubungan dengan kehidupan.</vt:lpstr>
      <vt:lpstr>A.  Beberapa ilustrasi hanya menjelaskan konsep seperti berasal dari area yang tidak berhubungan dengan kehidupan.</vt:lpstr>
      <vt:lpstr>B. Ilustrasi yang lebih baik memakai suatu konsep karena berhubungan dengan area yang sama dengan kehidupan.</vt:lpstr>
      <vt:lpstr>B. Ilustrasi yang lebih baik memakai suatu konsep karena berhubungan dengan area yang sama dengan kehidupan.</vt:lpstr>
      <vt:lpstr>Sembilan Puluh Kata Kerja Zuck</vt:lpstr>
      <vt:lpstr>Palukan Pelajaran Ini Pulang!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106</cp:revision>
  <dcterms:created xsi:type="dcterms:W3CDTF">2004-09-11T01:03:24Z</dcterms:created>
  <dcterms:modified xsi:type="dcterms:W3CDTF">2019-06-24T16:48:38Z</dcterms:modified>
</cp:coreProperties>
</file>