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2" r:id="rId2"/>
    <p:sldMasterId id="2147483710" r:id="rId3"/>
    <p:sldMasterId id="2147483660" r:id="rId4"/>
    <p:sldMasterId id="2147483649" r:id="rId5"/>
    <p:sldMasterId id="2147483777" r:id="rId6"/>
    <p:sldMasterId id="2147484055" r:id="rId7"/>
    <p:sldMasterId id="2147484057" r:id="rId8"/>
    <p:sldMasterId id="2147484130" r:id="rId9"/>
    <p:sldMasterId id="2147485036" r:id="rId10"/>
    <p:sldMasterId id="2147485048" r:id="rId11"/>
    <p:sldMasterId id="2147485060" r:id="rId12"/>
    <p:sldMasterId id="2147485199" r:id="rId13"/>
  </p:sldMasterIdLst>
  <p:notesMasterIdLst>
    <p:notesMasterId r:id="rId36"/>
  </p:notesMasterIdLst>
  <p:sldIdLst>
    <p:sldId id="331" r:id="rId14"/>
    <p:sldId id="332" r:id="rId15"/>
    <p:sldId id="316" r:id="rId16"/>
    <p:sldId id="345" r:id="rId17"/>
    <p:sldId id="321" r:id="rId18"/>
    <p:sldId id="333" r:id="rId19"/>
    <p:sldId id="334" r:id="rId20"/>
    <p:sldId id="328" r:id="rId21"/>
    <p:sldId id="335" r:id="rId22"/>
    <p:sldId id="336" r:id="rId23"/>
    <p:sldId id="337" r:id="rId24"/>
    <p:sldId id="338" r:id="rId25"/>
    <p:sldId id="339" r:id="rId26"/>
    <p:sldId id="330" r:id="rId27"/>
    <p:sldId id="325" r:id="rId28"/>
    <p:sldId id="324" r:id="rId29"/>
    <p:sldId id="341" r:id="rId30"/>
    <p:sldId id="342" r:id="rId31"/>
    <p:sldId id="326" r:id="rId32"/>
    <p:sldId id="344" r:id="rId33"/>
    <p:sldId id="256" r:id="rId34"/>
    <p:sldId id="34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D607A4-E640-4A45-8928-41161BA79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7ADDBA-C326-CD48-A733-D645456F0D0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4D15DB-6A66-E048-BE4D-2CC58E81811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78B5BE-D2B4-E841-945C-0BDDCE8E010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CBD85F-265A-0E42-A40C-86717CAE6F3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A23820-6578-D548-A74A-8DBC53E6293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2AD3FC-C341-9C44-8F86-3EC349E0CE3B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E2BE2-1810-B447-AB95-15D36425B45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959C3-87AB-A144-91F7-B74C723B31D3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13EE13-7530-0742-8CF6-83510BE20AA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D2C8B0-411C-154B-A3BC-7B2B7059BFDE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2AF608-3C17-7341-960B-061ED71EF87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9CA91-D496-9D41-968B-CF3FBC303CD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5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786AF8-878A-BF48-BA34-EB851FEED9D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9CA91-D496-9D41-968B-CF3FBC303CD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E4D27-F436-6342-940A-ACDF7EC4FE9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8674B1-2B95-014B-B8D0-EA99214633F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BA5D0-8C46-7C4C-B3F8-6E3F59A853C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2898D-3E81-5C4E-9391-129A69A640B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CDCA7-3CE8-AC44-8A9A-5186EBC8C05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31C8-B6E1-7641-9393-0534DBA24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EBAF-A195-4D42-B89A-F94490D07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29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0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24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849B-945A-144A-9B38-79B46DCC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3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004C-1037-2747-B23C-A6133EF70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B6D5-6BA7-5E45-B2E3-8CC58A929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FBAA-00CA-7F4C-B272-834567931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9632-C79E-5A48-8C2C-19F5ED20F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7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2C8A-877E-1248-8F0F-03A71E89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9D20-7821-FD4C-BC08-5AF43CAEA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EFA6-496F-9042-B3CA-BA517A37B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0178-1F2B-194B-BEBE-B0585C05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8A5F-7360-B744-9A12-BE63C737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8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C0DA-9428-DB43-A53B-0278AB485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18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AB8D-77B0-D04D-B159-778BE3001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A04E-FB36-0243-A8E6-A64323F97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621A-2D62-864B-82FE-FE7ED5BB7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F980-4C33-8C49-B5CD-29CB6C0C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3FF7-4BB1-A145-B9A1-9997B15E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648B-8548-1346-A7A5-F17EF764D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8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5A4A-7EA0-0D4F-8279-5A3087364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FA8A-FD57-F243-8572-7D4403C2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09B-BB78-D346-9A9E-A39964D9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7056-8171-F442-AD13-8924EF76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9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DE3A-B1F3-9F4A-BBB0-3FC9C3C4F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29CA-3417-1D45-B5C9-98F5B5978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2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468D-39B1-0C43-B465-C9697DA99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A67A-0C74-0F47-BF24-1A82E3309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9790-8425-CB4D-A436-E2D2D302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9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C6B8-C5C2-2E45-ACDB-625ACBE1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664D-C4CC-434F-9019-7E905C78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3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277D2-8427-5944-9F9D-E2C4F86B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8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3A4D-154D-B542-A617-3C9D2859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2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A20-941A-684F-88C6-6619EF3D1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B706-F592-8147-9DD2-C7731854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2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15B53-5913-A343-A13B-1BE297481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4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742B7-D530-7441-B63B-4549DE20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14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52AB-7E5B-2645-BA62-A1B12E9C5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7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10B8-499F-6F4D-88F2-ACBC7EE7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5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0079-C2AD-3C4E-A020-D4D8FF714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6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FF34-62A9-B248-A446-71AE30B3C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6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5543-55FC-414B-87B1-96CD5EF2E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2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A531-BEFB-2140-B9C1-BB855624D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0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74F4-EB71-0E4D-91BD-DAE3BC29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6C10-EB43-864F-8AB6-4449E4DCD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3DF5-10CA-1043-845B-A32BF6F7B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3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1BD4-1629-1B44-A390-A2D3D2F0E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CB301-7356-9F4B-A162-F39A438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6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B059-B428-A44D-B22C-2AEEE1B6A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8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F307-3461-B44D-AB01-32AAF120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9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7098-4975-984D-9B08-0794C8AC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9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F8E3-147A-DB47-B97C-3E4A8A41A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1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4331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B8EDB-A988-3D47-8658-2F65B052D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2591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F7F-4527-8748-9BA7-0F8CFD7F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813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63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D3A4-5628-F84B-BB47-E13B1CBE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0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4D014A8-26AE-7447-ABDD-6EB6B1A2A8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28960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553E24FC-4F82-8140-B217-2DB7C9357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10528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3AB9974-3356-A542-800A-CBB0D10D7C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06240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FB4EF1E-2FE9-2443-9074-7194B6E7F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3943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BF33555-F423-4240-A331-458652795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69547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04978C4-79B9-3C4F-A9D0-08DFB7056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4554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F375322-2CAF-9C4C-BB51-8E7D2FF87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3684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39AE810-1674-4140-B575-BAD698911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02622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3ECE3BF-5C6A-924F-9039-49CF1419B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50838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C2602FF-44BB-EA4E-AC19-3011EDA246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0258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23DB-F188-4644-8BAD-370ADBFF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4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A819DCD-890A-5946-A869-A5E5F15EF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85815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2D9009-6671-3846-A205-EA2A5332A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634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862D191-37B3-4C43-A5C2-D4864797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8192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85AA14D-B155-5D46-A004-8A229F724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7110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678A506-E5D8-0F47-83B1-0199921D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7263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1A7E0B0-C184-A643-851E-139A34F11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2942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11BD57D-4385-BB47-B429-427A4DAC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9957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88C4396-3137-A742-A72A-B5282B0AF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3771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49BBE1-CE99-154A-8561-AB8DC52B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046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059ECA3-4143-FF4D-8553-7D609E65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702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C8EB-F815-CE4B-9A37-004B3709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8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D059843-FAE9-514A-9E54-DB8BDE80F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4656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B96D2F6-1FD6-614E-AAB4-BF8AD76D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0499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7CA374-EDD0-5040-9B94-2E5890EF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51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71B4-7AC4-F243-A3FC-9D155F65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0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1C35-E1C9-F249-BBA2-D7F1CFE1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5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2946-5CBC-EA42-93F9-1E26DC2FA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A2E5-C612-1849-A36F-5316BA007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38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ECFC-73B1-4F4A-A084-E47FB0D4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5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F912-54E0-544D-A9F3-8333197F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CD64F-BC75-5447-8B4E-6C151A862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95F1D-233F-ED40-A699-FA4120C5F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52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45DC-C733-694A-90B9-209EA600E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38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B98D-7ED1-D749-8F0B-0940584B2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48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755C-AD55-FB49-ABF6-DEDE5A50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6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49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07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4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82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9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61CF95-D64B-A540-A8CE-127B5B98A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9" r:id="rId4"/>
    <p:sldLayoutId id="2147485100" r:id="rId5"/>
    <p:sldLayoutId id="2147485101" r:id="rId6"/>
    <p:sldLayoutId id="2147485102" r:id="rId7"/>
    <p:sldLayoutId id="2147485103" r:id="rId8"/>
    <p:sldLayoutId id="2147485104" r:id="rId9"/>
    <p:sldLayoutId id="2147485105" r:id="rId10"/>
    <p:sldLayoutId id="2147485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DA2F3-7725-5642-B3E1-4FCDEF6F6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cs typeface="+mn-cs"/>
              </a:defRPr>
            </a:lvl1pPr>
          </a:lstStyle>
          <a:p>
            <a:pPr>
              <a:defRPr/>
            </a:pPr>
            <a:fld id="{A6215AA8-5DA9-1F4C-8F7B-2D5EEEEB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879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C58A51-AA1C-1A44-8DDB-DD94DAFD1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98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12700" dir="2700000" algn="ctr" rotWithShape="0">
              <a:srgbClr val="FFFFF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E28A69B-2692-BC48-97B2-086BD84E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3C0383A-D449-8244-BCE2-5DF609A0D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E74F0CD-8433-3743-AF0D-60A4C3BA8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0184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50188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50189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191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8913CEB3-A112-3A40-9C9B-A0A7A14A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5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37067BF-7695-1940-B490-6AD912257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D6BAD925-3401-0C46-AF85-01E7176C7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2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758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759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759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59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759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59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759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9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59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err="1"/>
              <a:t>Apa</a:t>
            </a:r>
            <a:r>
              <a:rPr lang="en-US" sz="8800" dirty="0"/>
              <a:t> </a:t>
            </a:r>
            <a:r>
              <a:rPr lang="en-US" sz="8800" dirty="0" err="1"/>
              <a:t>Ide</a:t>
            </a:r>
            <a:r>
              <a:rPr lang="en-US" sz="8800" dirty="0"/>
              <a:t> </a:t>
            </a:r>
            <a:r>
              <a:rPr lang="en-US" sz="16000" dirty="0" err="1"/>
              <a:t>Utama</a:t>
            </a:r>
            <a:r>
              <a:rPr lang="en-US" sz="8800" dirty="0" err="1"/>
              <a:t>nya</a:t>
            </a:r>
            <a:r>
              <a:rPr lang="en-US" sz="8800" dirty="0"/>
              <a:t>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81328"/>
            <a:ext cx="9144000" cy="48780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0"/>
                <a:cs typeface="Arial"/>
              </a:rPr>
              <a:t>Sedikit Latihan…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3.	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Tidak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ada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pengganti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kepemimpinan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81075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Topik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92213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Subjek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61988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I.U.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4.	Apa resep Allah untuk kekhawatiran?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729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97299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7297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0"/>
                <a:cs typeface="Arial"/>
              </a:rPr>
              <a:t>Sedikit Latihan…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257800" cy="2057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5.	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kualitas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penting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pelayan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Allah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ketergantungan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terhadap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Allah.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81075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Topik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92213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Subjek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61988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I.U.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57200" y="3857625"/>
            <a:ext cx="5757863" cy="2590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6.	</a:t>
            </a:r>
            <a:r>
              <a:rPr lang="en-US" sz="2800">
                <a:solidFill>
                  <a:srgbClr val="FFFFFF"/>
                </a:solidFill>
                <a:latin typeface="Arial"/>
                <a:cs typeface="Arial"/>
              </a:rPr>
              <a:t>Orang Kristen yang dipisahkan bagi Tuhan, komitmen yang berani, dan keyakinan yang terus menerus adalah tiga pilar dari suatu gereja yang bermisi.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096000" y="4500563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7315200" y="4500563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8458200" y="4500563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99347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458200" y="4500563"/>
            <a:ext cx="493713" cy="493712"/>
            <a:chOff x="5952" y="1200"/>
            <a:chExt cx="311" cy="311"/>
          </a:xfrm>
        </p:grpSpPr>
        <p:sp>
          <p:nvSpPr>
            <p:cNvPr id="99345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0"/>
                <a:cs typeface="Arial"/>
              </a:rPr>
              <a:t>Sedikit Latihan…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7.	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Bagaimana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dan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mengapa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pekerjaan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anda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berarti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bagi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Allah.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81075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Topik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92213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Subjek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61988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I.U.</a:t>
            </a:r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8.	Menjadi pelayan Allah yang setia sampai akhir adalah kualitas ketiga dari seorang pelayan Allah yang setia.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139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01395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01393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0"/>
                <a:cs typeface="Arial"/>
              </a:rPr>
              <a:t>Sedikit Latihan…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9.	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orang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Kristen,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kita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harus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memusatkan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pikiran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kita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kepada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Yesus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81075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Topik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192213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Subjek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61988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I.U.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" y="4267200"/>
            <a:ext cx="5400675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10.	Mengapa akan banyak orang yang pertama menjadi yang terakhir dan banyak yang terakhir menjadi yang pertama?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03443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3441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Proses Menyiapkan Khotbah Eksposisi</a:t>
            </a:r>
          </a:p>
        </p:txBody>
      </p:sp>
      <p:sp>
        <p:nvSpPr>
          <p:cNvPr id="105474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Menurut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Ramesh Richard</a:t>
            </a:r>
            <a:r>
              <a:rPr lang="en-US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altLang="ja-JP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9509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Studi</a:t>
            </a: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78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79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995488" y="4419600"/>
            <a:ext cx="1549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Struktur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929313" y="5181600"/>
            <a:ext cx="14303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Khotbah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638800" y="4419600"/>
            <a:ext cx="1549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Struktur</a:t>
            </a:r>
          </a:p>
        </p:txBody>
      </p:sp>
      <p:sp>
        <p:nvSpPr>
          <p:cNvPr id="105483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6445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AT</a:t>
            </a:r>
          </a:p>
        </p:txBody>
      </p:sp>
      <p:sp>
        <p:nvSpPr>
          <p:cNvPr id="105485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86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7016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AK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68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Jembatan Tujuan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265613" y="2336800"/>
            <a:ext cx="752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Jantung</a:t>
            </a: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Tengkorak</a:t>
            </a: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Daging</a:t>
            </a:r>
          </a:p>
        </p:txBody>
      </p:sp>
      <p:sp>
        <p:nvSpPr>
          <p:cNvPr id="105493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94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95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96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97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5498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KHOTBAH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154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Pilih Teks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404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Analisa Teks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06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Ikhtisar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Eksegesis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671513" y="3757613"/>
            <a:ext cx="166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Ide Eksegesis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51447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FontTx/>
              <a:buAutoNum type="arabicPlain" startAt="4"/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Tiga </a:t>
            </a:r>
          </a:p>
          <a:p>
            <a:pPr marL="342900" indent="-34290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Pertanyaan</a:t>
            </a:r>
          </a:p>
          <a:p>
            <a:pPr marL="342900" indent="-34290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Pengembangan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338513" y="2157413"/>
            <a:ext cx="3876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Respons Yang Diinginkan dari Pendengar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446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Ide Homiletis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427162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Ikhtisar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Homiletis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Intro/Kesmpl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1557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Pesan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Khotbah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 putih menunjukkan 10 langkah diadaptasi dari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(cat, 105)</a:t>
            </a:r>
          </a:p>
        </p:txBody>
      </p:sp>
      <p:sp>
        <p:nvSpPr>
          <p:cNvPr id="105511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282575" y="3359150"/>
            <a:ext cx="8015288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69342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400" u="sng">
                <a:latin typeface="Helvetica" charset="0"/>
                <a:ea typeface="ＭＳ Ｐゴシック" charset="0"/>
                <a:cs typeface="ＭＳ Ｐゴシック" charset="0"/>
              </a:rPr>
              <a:t>Ide Eksegesis</a:t>
            </a:r>
            <a:r>
              <a:rPr kumimoji="0" lang="en-US" sz="240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Alasan </a:t>
            </a: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gereja perlu memulihkan Kristen yang berdosa dengan benar karena pemulihan ini dilakukan sebagai perpanjangan dari otoritas Allah. </a:t>
            </a:r>
            <a:endParaRPr kumimoji="0" lang="en-US" sz="240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2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620713"/>
            <a:ext cx="22399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601788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715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Tx/>
              <a:buAutoNum type="romanUcPeriod"/>
              <a:defRPr/>
            </a:pPr>
            <a:r>
              <a:rPr 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(15-17)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Sikap </a:t>
            </a:r>
            <a:r>
              <a:rPr 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yang benar dari gereja dalam memulihkan Kristen yang berdosa adalah dengan berusaha menjaga agar masalahnya tidak tersebar kemana-mana.  </a:t>
            </a:r>
          </a:p>
          <a:p>
            <a:pPr lvl="1">
              <a:buFontTx/>
              <a:buAutoNum type="romanUcPeriod"/>
              <a:defRPr/>
            </a:pPr>
            <a:r>
              <a:rPr 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(18-20)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Alasan </a:t>
            </a:r>
            <a:r>
              <a:rPr lang="en-US" b="1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gereja dapat memulihkan atau melanjutkan untuk mencari cara agar orang percaya yang tersesat dipulihkan adalah karena ini dilakukan sebagai perpanjangan dari otoritas Allah sendiri. </a:t>
            </a:r>
          </a:p>
        </p:txBody>
      </p:sp>
      <p:sp>
        <p:nvSpPr>
          <p:cNvPr id="10752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7525" name="Text Box 15"/>
          <p:cNvSpPr txBox="1">
            <a:spLocks noChangeArrowheads="1"/>
          </p:cNvSpPr>
          <p:nvPr/>
        </p:nvSpPr>
        <p:spPr bwMode="auto"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Ide </a:t>
            </a:r>
            <a:r>
              <a:rPr lang="en-US" sz="60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Utama</a:t>
            </a:r>
            <a:r>
              <a:rPr lang="en-US" sz="6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8538" y="3429000"/>
            <a:ext cx="7389812" cy="3198813"/>
          </a:xfrm>
          <a:effectLst/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Kita memulihkan anggota yang berdosa dengan benar 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karena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kita bertindak atas nama Allah</a:t>
            </a: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Ide Eksegesis</a:t>
            </a:r>
            <a:r>
              <a:rPr lang="en-US"/>
              <a:t>: </a:t>
            </a:r>
            <a:r>
              <a:rPr lang="en-US">
                <a:solidFill>
                  <a:srgbClr val="FFFF00"/>
                </a:solidFill>
              </a:rPr>
              <a:t>Alasan </a:t>
            </a:r>
            <a:r>
              <a:rPr lang="en-US"/>
              <a:t>gereja perlu memulihkan Kristen yang berdosa dengan benar karena pemulihan ini dilakukan sebagai perpanjangan dari otoritas Allah.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09574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34d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10650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213100"/>
            <a:ext cx="4211637" cy="3644900"/>
          </a:xfrm>
          <a:solidFill>
            <a:srgbClr val="000514"/>
          </a:solidFill>
          <a:effectLst>
            <a:outerShdw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Bagaimana kita </a:t>
            </a:r>
            <a:r>
              <a:rPr lang="en-US" sz="4000" b="1">
                <a:solidFill>
                  <a:srgbClr val="FFFF43"/>
                </a:solidFill>
                <a:latin typeface="Arial" charset="0"/>
                <a:ea typeface="ＭＳ Ｐゴシック" charset="0"/>
              </a:rPr>
              <a:t>memulihkan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 pendosa Kristen dengan benar? </a:t>
            </a:r>
            <a:endParaRPr lang="en-US" sz="36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44387" name="Picture 2" descr="mending_your_broken_hear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746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rgbClr val="FFFFFF"/>
                </a:solidFill>
                <a:cs typeface="Arial" charset="0"/>
              </a:rPr>
              <a:t>Pertanyaan Pertama Kita Hari Ini (untuk ayat 15-17)</a:t>
            </a:r>
            <a:endParaRPr lang="en-US" sz="28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44392" name="Text Box 15"/>
          <p:cNvSpPr txBox="1">
            <a:spLocks noChangeArrowheads="1"/>
          </p:cNvSpPr>
          <p:nvPr/>
        </p:nvSpPr>
        <p:spPr bwMode="auto">
          <a:xfrm>
            <a:off x="8466138" y="692150"/>
            <a:ext cx="7143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Times New Roman" charset="0"/>
                <a:ea typeface="MS PGothic" charset="0"/>
              </a:rPr>
              <a:t>34d</a:t>
            </a:r>
            <a:endParaRPr lang="en-US">
              <a:solidFill>
                <a:srgbClr val="FFFFFF"/>
              </a:solidFill>
              <a:latin typeface="Times New Roman" charset="0"/>
              <a:ea typeface="MS PGothic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5411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4500563" y="2020664"/>
            <a:ext cx="45005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</a:t>
            </a:r>
            <a:r>
              <a:rPr lang="en-US" sz="4800" b="1" dirty="0" err="1">
                <a:solidFill>
                  <a:srgbClr val="000000"/>
                </a:solidFill>
              </a:rPr>
              <a:t>Simpan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4800" b="1" dirty="0" err="1">
                <a:solidFill>
                  <a:srgbClr val="000000"/>
                </a:solidFill>
              </a:rPr>
              <a:t>permasalahanse</a:t>
            </a:r>
            <a:r>
              <a:rPr lang="en-US" altLang="ja-JP" sz="4800" b="1" u="sng" dirty="0" err="1">
                <a:solidFill>
                  <a:srgbClr val="146225"/>
                </a:solidFill>
              </a:rPr>
              <a:t>privat</a:t>
            </a:r>
            <a:r>
              <a:rPr lang="en-US" altLang="ja-JP" sz="4800" b="1" dirty="0">
                <a:solidFill>
                  <a:srgbClr val="000000"/>
                </a:solidFill>
              </a:rPr>
              <a:t> </a:t>
            </a:r>
            <a:r>
              <a:rPr lang="en-US" altLang="ja-JP" sz="4800" b="1" dirty="0" err="1">
                <a:solidFill>
                  <a:srgbClr val="000000"/>
                </a:solidFill>
              </a:rPr>
              <a:t>mungkin</a:t>
            </a:r>
            <a:r>
              <a:rPr lang="en-US" altLang="ja-JP" sz="4800" b="1" dirty="0">
                <a:solidFill>
                  <a:srgbClr val="000000"/>
                </a:solidFill>
              </a:rPr>
              <a:t> 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3" y="-26988"/>
            <a:ext cx="762000" cy="4572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cs typeface="Arial" charset="0"/>
              </a:rPr>
              <a:t>34d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517490" y="259195"/>
            <a:ext cx="5963935" cy="202960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lang="en-US" sz="4800" b="1" kern="0" dirty="0" err="1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Jangan</a:t>
            </a:r>
            <a:r>
              <a:rPr lang="en-US" sz="4800" b="1" kern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800" b="1" kern="0" dirty="0" err="1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sebarkan</a:t>
            </a:r>
            <a:r>
              <a:rPr lang="en-US" sz="4800" b="1" kern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800" b="1" kern="0" dirty="0" err="1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luaskan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masalah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err="1">
                <a:solidFill>
                  <a:schemeClr val="bg1"/>
                </a:solidFill>
              </a:rPr>
              <a:t>Pertanyaan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</a:rPr>
              <a:t>kedua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</a:rPr>
              <a:t>kita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</a:rPr>
              <a:t>terjawab</a:t>
            </a:r>
            <a:r>
              <a:rPr lang="en-US" sz="4000" b="1" i="1" dirty="0">
                <a:solidFill>
                  <a:schemeClr val="bg1"/>
                </a:solidFill>
              </a:rPr>
              <a:t> di </a:t>
            </a:r>
            <a:r>
              <a:rPr lang="en-US" sz="4000" b="1" i="1" dirty="0" err="1">
                <a:solidFill>
                  <a:schemeClr val="bg1"/>
                </a:solidFill>
              </a:rPr>
              <a:t>ayat</a:t>
            </a:r>
            <a:r>
              <a:rPr lang="en-US" sz="4000" b="1" i="1" dirty="0">
                <a:solidFill>
                  <a:schemeClr val="bg1"/>
                </a:solidFill>
              </a:rPr>
              <a:t> 18-20:</a:t>
            </a:r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000" b="1" i="1" dirty="0" err="1">
                <a:solidFill>
                  <a:srgbClr val="FFFF43"/>
                </a:solidFill>
              </a:rPr>
              <a:t>Mengapa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kita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perlu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memulihkan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pendosa</a:t>
            </a:r>
            <a:r>
              <a:rPr lang="en-US" sz="4000" b="1" dirty="0">
                <a:solidFill>
                  <a:schemeClr val="bg1"/>
                </a:solidFill>
              </a:rPr>
              <a:t> Kristen </a:t>
            </a:r>
            <a:r>
              <a:rPr lang="en-US" sz="4000" b="1" dirty="0" err="1">
                <a:solidFill>
                  <a:schemeClr val="bg1"/>
                </a:solidFill>
              </a:rPr>
              <a:t>dengan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benar</a:t>
            </a:r>
            <a:r>
              <a:rPr lang="en-US" sz="4000" b="1" dirty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10595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1437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u="sng">
                <a:latin typeface="Arial"/>
                <a:ea typeface="ＭＳ Ｐゴシック" charset="0"/>
                <a:cs typeface="Arial"/>
              </a:rPr>
              <a:t>Pentingnya</a:t>
            </a:r>
            <a:r>
              <a:rPr lang="en-US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altLang="ja-JP">
                <a:latin typeface="Arial"/>
                <a:ea typeface="ＭＳ Ｐゴシック" charset="0"/>
                <a:cs typeface="Arial"/>
              </a:rPr>
              <a:t>Ide Utama</a:t>
            </a:r>
            <a:r>
              <a:rPr lang="ja-JP" altLang="en-US">
                <a:latin typeface="Arial"/>
                <a:ea typeface="ＭＳ Ｐゴシック" charset="0"/>
                <a:cs typeface="Arial"/>
              </a:rPr>
              <a:t>”</a:t>
            </a: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371600"/>
            <a:ext cx="8991600" cy="5334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Penekanan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utama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definisi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kita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tentang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ekspositori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ialah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bahwa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ekspositori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adalah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komunikasi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suatu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konsep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Alkitabiah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Hal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tersebut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menekankan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sesuatu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sudah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jelas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Sebuah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seharusnya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menjadi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peluru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dan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bukan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rentetan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tembakan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Secara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ideal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setiap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adalah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penjelasan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penafsiran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atau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aplikasi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dominan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didukung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oleh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ide-ide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pendukung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lain;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semua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ditarik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atau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beberapa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bagian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Firman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Tuhan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”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000" b="1" dirty="0">
                <a:latin typeface="Arial"/>
                <a:ea typeface="ＭＳ Ｐゴシック" charset="0"/>
                <a:cs typeface="Arial"/>
              </a:rPr>
              <a:t>        (Haddon Robinson, 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Biblical Preaching (</a:t>
            </a:r>
            <a:r>
              <a:rPr lang="en-US" sz="2000" b="1" i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="1" i="1" dirty="0" err="1">
                <a:latin typeface="Arial"/>
                <a:ea typeface="ＭＳ Ｐゴシック" charset="0"/>
                <a:cs typeface="Arial"/>
              </a:rPr>
              <a:t>Alkitabiah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)</a:t>
            </a:r>
            <a:r>
              <a:rPr lang="en-US" sz="20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="1" dirty="0" err="1">
                <a:latin typeface="Arial"/>
                <a:ea typeface="ＭＳ Ｐゴシック" charset="0"/>
                <a:cs typeface="Arial"/>
              </a:rPr>
              <a:t>hal</a:t>
            </a:r>
            <a:r>
              <a:rPr lang="en-US" sz="2000" b="1" dirty="0">
                <a:latin typeface="Arial"/>
                <a:ea typeface="ＭＳ Ｐゴシック" charset="0"/>
                <a:cs typeface="Arial"/>
              </a:rPr>
              <a:t>. 33)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29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86692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461517"/>
            <a:ext cx="4770437" cy="1895475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</a:rPr>
              <a:t>Kunci</a:t>
            </a:r>
            <a:r>
              <a:rPr lang="en-US" b="1" dirty="0"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</a:rPr>
              <a:t>dari</a:t>
            </a:r>
            <a:r>
              <a:rPr lang="en-US" b="1" dirty="0">
                <a:latin typeface="Arial" charset="0"/>
                <a:ea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</a:rPr>
              <a:t>ayat</a:t>
            </a:r>
            <a:r>
              <a:rPr lang="en-US" b="1" dirty="0">
                <a:latin typeface="Arial" charset="0"/>
                <a:ea typeface="ＭＳ Ｐゴシック" charset="0"/>
              </a:rPr>
              <a:t> 18-20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826783"/>
            <a:ext cx="60483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000" b="1" dirty="0">
                <a:solidFill>
                  <a:srgbClr val="000000"/>
                </a:solidFill>
              </a:rPr>
              <a:t>II. </a:t>
            </a:r>
            <a:r>
              <a:rPr lang="en-US" sz="4000" b="1" dirty="0" err="1">
                <a:solidFill>
                  <a:srgbClr val="000000"/>
                </a:solidFill>
              </a:rPr>
              <a:t>Gereja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kita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bertindak</a:t>
            </a:r>
            <a:r>
              <a:rPr lang="en-US" sz="4000" b="1" dirty="0">
                <a:solidFill>
                  <a:srgbClr val="000000"/>
                </a:solidFill>
              </a:rPr>
              <a:t>  </a:t>
            </a:r>
            <a:r>
              <a:rPr lang="en-US" sz="4000" b="1" dirty="0" err="1">
                <a:solidFill>
                  <a:srgbClr val="000000"/>
                </a:solidFill>
              </a:rPr>
              <a:t>sebagai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perpanjangan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dari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u="sng" dirty="0" err="1">
                <a:solidFill>
                  <a:srgbClr val="000090"/>
                </a:solidFill>
              </a:rPr>
              <a:t>otoritas</a:t>
            </a:r>
            <a:r>
              <a:rPr lang="en-US" sz="4000" b="1" u="sng" dirty="0">
                <a:solidFill>
                  <a:srgbClr val="00009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Tuhan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sendiri</a:t>
            </a:r>
            <a:r>
              <a:rPr lang="en-US" sz="3600" b="1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08" y="0"/>
            <a:ext cx="9144000" cy="13178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i="1" dirty="0" err="1">
                <a:solidFill>
                  <a:srgbClr val="FFFF43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Mengapa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kita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perlu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memulihkan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pendosa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Kristen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dengan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benar</a:t>
            </a:r>
            <a:r>
              <a:rPr lang="en-US" sz="4000" b="1" i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rot="21110430">
            <a:off x="1218345" y="1587974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lang="en-US" sz="4800" b="1" kern="0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Kita </a:t>
            </a:r>
            <a:r>
              <a:rPr lang="en-US" sz="4800" b="1" kern="0" dirty="0" err="1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menyampaikan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4800" b="1" kern="0" dirty="0" err="1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kuasa</a:t>
            </a:r>
            <a:r>
              <a:rPr lang="en-US" sz="4800" b="1" kern="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Tuhan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3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</a:t>
            </a:r>
            <a:r>
              <a:rPr lang="en-US" sz="23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(Preaching in Indonesia) di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Dapatkan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dengan</a:t>
            </a:r>
            <a:r>
              <a:rPr lang="en-US" sz="3800" b="1" dirty="0">
                <a:solidFill>
                  <a:srgbClr val="FFFFFF"/>
                </a:solidFill>
                <a:latin typeface="Arial" charset="0"/>
                <a:cs typeface="Arial" charset="0"/>
              </a:rPr>
              <a:t> gratis!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86022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u="sng">
                <a:latin typeface="Arial"/>
                <a:ea typeface="ＭＳ Ｐゴシック" charset="0"/>
                <a:cs typeface="Arial"/>
              </a:rPr>
              <a:t>Pentingnya</a:t>
            </a:r>
            <a:r>
              <a:rPr lang="en-US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altLang="ja-JP">
                <a:latin typeface="Arial"/>
                <a:ea typeface="ＭＳ Ｐゴシック" charset="0"/>
                <a:cs typeface="Arial"/>
              </a:rPr>
              <a:t>Ide Utama</a:t>
            </a:r>
            <a:r>
              <a:rPr lang="ja-JP" altLang="en-US">
                <a:latin typeface="Arial"/>
                <a:ea typeface="ＭＳ Ｐゴシック" charset="0"/>
                <a:cs typeface="Arial"/>
              </a:rPr>
              <a:t>”</a:t>
            </a:r>
            <a:endParaRPr lang="en-US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371600"/>
            <a:ext cx="8991600" cy="5334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“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Penekanan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utama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definisi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kita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tentang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ekspositori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ialah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bahwa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ekspositori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adalah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komunikasi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suatu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konsep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Alkitabiah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Hal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tersebut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menekankan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sesuatu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sudah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jelas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Sebuah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seharusnya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menjadi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peluru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dan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bukan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2800" b="1" u="sng" dirty="0">
                <a:latin typeface="Arial"/>
                <a:ea typeface="ＭＳ Ｐゴシック" charset="0"/>
                <a:cs typeface="Arial"/>
              </a:rPr>
              <a:t>‘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rentetan</a:t>
            </a:r>
            <a:r>
              <a:rPr lang="en-US" altLang="ja-JP" sz="2800" b="1" u="sng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u="sng" dirty="0" err="1">
                <a:latin typeface="Arial"/>
                <a:ea typeface="ＭＳ Ｐゴシック" charset="0"/>
                <a:cs typeface="Arial"/>
              </a:rPr>
              <a:t>tembakan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.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Secara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ideal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setiap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adalah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penjelasan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penafsiran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atau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aplikasi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dominan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didukung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oleh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ide-ide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pendukung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yang lain;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semua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ditarik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satu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atau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beberapa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bagian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dari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Firman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2800" b="1" dirty="0" err="1">
                <a:latin typeface="Arial"/>
                <a:ea typeface="ＭＳ Ｐゴシック" charset="0"/>
                <a:cs typeface="Arial"/>
              </a:rPr>
              <a:t>Tuhan</a:t>
            </a:r>
            <a:r>
              <a:rPr lang="ja-JP" altLang="en-US" sz="2800" b="1" dirty="0">
                <a:latin typeface="Arial"/>
                <a:ea typeface="ＭＳ Ｐゴシック" charset="0"/>
                <a:cs typeface="Arial"/>
              </a:rPr>
              <a:t>”</a:t>
            </a:r>
            <a:r>
              <a:rPr lang="en-US" altLang="ja-JP" sz="2800" b="1" dirty="0">
                <a:latin typeface="Arial"/>
                <a:ea typeface="ＭＳ Ｐゴシック" charset="0"/>
                <a:cs typeface="Arial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2000" b="1" dirty="0">
                <a:latin typeface="Arial"/>
                <a:ea typeface="ＭＳ Ｐゴシック" charset="0"/>
                <a:cs typeface="Arial"/>
              </a:rPr>
              <a:t>        (Haddon Robinson, 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Biblical Preaching (</a:t>
            </a:r>
            <a:r>
              <a:rPr lang="en-US" sz="2000" b="1" i="1" dirty="0" err="1">
                <a:latin typeface="Arial"/>
                <a:ea typeface="ＭＳ Ｐゴシック" charset="0"/>
                <a:cs typeface="Arial"/>
              </a:rPr>
              <a:t>Khotbah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000" b="1" i="1" dirty="0" err="1">
                <a:latin typeface="Arial"/>
                <a:ea typeface="ＭＳ Ｐゴシック" charset="0"/>
                <a:cs typeface="Arial"/>
              </a:rPr>
              <a:t>Alkitabiah</a:t>
            </a:r>
            <a:r>
              <a:rPr lang="en-US" sz="2000" b="1" i="1" dirty="0">
                <a:latin typeface="Arial"/>
                <a:ea typeface="ＭＳ Ｐゴシック" charset="0"/>
                <a:cs typeface="Arial"/>
              </a:rPr>
              <a:t>)</a:t>
            </a:r>
            <a:r>
              <a:rPr lang="en-US" sz="2000" b="1" dirty="0">
                <a:latin typeface="Arial"/>
                <a:ea typeface="ＭＳ Ｐゴシック" charset="0"/>
                <a:cs typeface="Arial"/>
              </a:rPr>
              <a:t>, </a:t>
            </a:r>
            <a:r>
              <a:rPr lang="en-US" sz="2000" b="1" dirty="0" err="1">
                <a:latin typeface="Arial"/>
                <a:ea typeface="ＭＳ Ｐゴシック" charset="0"/>
                <a:cs typeface="Arial"/>
              </a:rPr>
              <a:t>hal</a:t>
            </a:r>
            <a:r>
              <a:rPr lang="en-US" sz="2000" b="1" dirty="0">
                <a:latin typeface="Arial"/>
                <a:ea typeface="ＭＳ Ｐゴシック" charset="0"/>
                <a:cs typeface="Arial"/>
              </a:rPr>
              <a:t>. 33)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29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Proses Menyiapkan Khotbah Eksposisi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Menurut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Ramesh Richard</a:t>
            </a:r>
            <a:r>
              <a:rPr lang="en-US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en-US" altLang="ja-JP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9509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Studi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995488" y="4419600"/>
            <a:ext cx="1549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Struktur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929313" y="5181600"/>
            <a:ext cx="14303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Khotbah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638800" y="4419600"/>
            <a:ext cx="1549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Struktur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6445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AT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7016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AK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6892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Jembatan Tujuan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265613" y="2336800"/>
            <a:ext cx="752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Jantung</a:t>
            </a: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Tengkorak</a:t>
            </a: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Daging</a:t>
            </a: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1722437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KHOTBAH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1541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Pilih Teks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404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Analisa Teks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065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Ikhtisar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Eksegesis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671513" y="3757613"/>
            <a:ext cx="166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Ide Eksegesis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51447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FontTx/>
              <a:buAutoNum type="arabicPlain" startAt="4"/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Tiga </a:t>
            </a:r>
          </a:p>
          <a:p>
            <a:pPr marL="342900" indent="-34290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Pertanyaan</a:t>
            </a:r>
          </a:p>
          <a:p>
            <a:pPr marL="342900" indent="-342900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Pengembangan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338513" y="2157413"/>
            <a:ext cx="3876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Respons Yang Diinginkan dari Pendengar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446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Ide Homiletis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427162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Ikhtisar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Homiletis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Kejelasan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Intro/Kesmpl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1557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Pesan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Khotbah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 putih menunjukkan 10 langkah diadaptasi dari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(cat, 105)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5181600" y="3352800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Nama-nama</a:t>
            </a:r>
            <a:r>
              <a:rPr lang="en-US" sz="3600" dirty="0"/>
              <a:t> lain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Ide</a:t>
            </a:r>
            <a:r>
              <a:rPr lang="en-US" sz="3600" dirty="0"/>
              <a:t> </a:t>
            </a:r>
            <a:r>
              <a:rPr lang="en-US" sz="3600" dirty="0" err="1"/>
              <a:t>Utama</a:t>
            </a:r>
            <a:endParaRPr lang="en-US" sz="3600" dirty="0"/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Gagasan Utama</a:t>
            </a: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Pernyataan Sintetikal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443913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Dalil Utama Khotbah (DUK)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Konsep Alkitabiah</a:t>
            </a: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6172200" y="457200"/>
            <a:ext cx="269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Ide Pusat</a:t>
            </a:r>
          </a:p>
        </p:txBody>
      </p:sp>
      <p:sp>
        <p:nvSpPr>
          <p:cNvPr id="181259" name="WordArt 11"/>
          <p:cNvSpPr>
            <a:spLocks noChangeArrowheads="1" noChangeShapeType="1" noTextEdit="1"/>
          </p:cNvSpPr>
          <p:nvPr/>
        </p:nvSpPr>
        <p:spPr bwMode="auto">
          <a:xfrm>
            <a:off x="457200" y="5181600"/>
            <a:ext cx="3009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2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Pikiran  Pusat</a:t>
            </a:r>
          </a:p>
        </p:txBody>
      </p:sp>
      <p:sp>
        <p:nvSpPr>
          <p:cNvPr id="181260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4800600" y="4038600"/>
            <a:ext cx="3632200" cy="992188"/>
          </a:xfrm>
          <a:prstGeom prst="rect">
            <a:avLst/>
          </a:prstGeom>
          <a:effectLst>
            <a:outerShdw blurRad="50800" dist="38100" dir="2700000" algn="tl" rotWithShape="0">
              <a:srgbClr val="FFFFFF">
                <a:alpha val="43000"/>
              </a:srgbClr>
            </a:outerShdw>
          </a:effec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Arial Black"/>
                <a:cs typeface="Arial Black"/>
              </a:rPr>
              <a:t>Ide yang </a:t>
            </a:r>
            <a:r>
              <a:rPr lang="en-US" sz="3600" b="1" kern="1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Arial Black"/>
                <a:cs typeface="Arial Black"/>
              </a:rPr>
              <a:t>Dominan</a:t>
            </a:r>
            <a:endParaRPr lang="en-US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1" name="WordArt 13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30734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Gagasan Homiletika</a:t>
            </a: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 bwMode="auto">
          <a:xfrm>
            <a:off x="6096000" y="4800600"/>
            <a:ext cx="2628900" cy="50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Pikiran Utama</a:t>
            </a:r>
          </a:p>
        </p:txBody>
      </p:sp>
      <p:sp>
        <p:nvSpPr>
          <p:cNvPr id="181263" name="WordArt 15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2590800" cy="11255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Proposisi</a:t>
            </a:r>
          </a:p>
        </p:txBody>
      </p:sp>
      <p:sp>
        <p:nvSpPr>
          <p:cNvPr id="181264" name="WordArt 16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5105400"/>
            <a:ext cx="3149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Gagasan Khotbah</a:t>
            </a:r>
          </a:p>
        </p:txBody>
      </p:sp>
      <p:sp>
        <p:nvSpPr>
          <p:cNvPr id="181265" name="WordArt 17"/>
          <p:cNvSpPr>
            <a:spLocks noChangeArrowheads="1" noChangeShapeType="1" noTextEdit="1"/>
          </p:cNvSpPr>
          <p:nvPr/>
        </p:nvSpPr>
        <p:spPr bwMode="auto">
          <a:xfrm>
            <a:off x="990600" y="6210300"/>
            <a:ext cx="797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Kalimat Subjek-Pelengkap</a:t>
            </a:r>
          </a:p>
        </p:txBody>
      </p:sp>
      <p:sp>
        <p:nvSpPr>
          <p:cNvPr id="181266" name="WordArt 18"/>
          <p:cNvSpPr>
            <a:spLocks noChangeArrowheads="1" noChangeShapeType="1" noTextEdit="1"/>
          </p:cNvSpPr>
          <p:nvPr/>
        </p:nvSpPr>
        <p:spPr bwMode="auto">
          <a:xfrm>
            <a:off x="5638800" y="5257800"/>
            <a:ext cx="3136900" cy="592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Kalimat Tesis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cs typeface="MS Pゴシック" charset="0"/>
              </a:rPr>
              <a:t>29</a:t>
            </a:r>
            <a:endParaRPr lang="en-US">
              <a:solidFill>
                <a:srgbClr val="FFFFFF"/>
              </a:solidFill>
              <a:cs typeface="MS P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6" grpId="0" animBg="1"/>
      <p:bldP spid="181257" grpId="0" animBg="1"/>
      <p:bldP spid="181258" grpId="0" animBg="1"/>
      <p:bldP spid="181259" grpId="0" animBg="1"/>
      <p:bldP spid="181261" grpId="0" animBg="1"/>
      <p:bldP spid="181262" grpId="0" animBg="1"/>
      <p:bldP spid="181263" grpId="0" animBg="1"/>
      <p:bldP spid="181264" grpId="0" animBg="1"/>
      <p:bldP spid="181265" grpId="0" animBg="1"/>
      <p:bldP spid="181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Membentuk Ide Utama (AK)</a:t>
            </a:r>
            <a:endParaRPr lang="en-US" sz="4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Subjek</a:t>
            </a:r>
          </a:p>
          <a:p>
            <a:pPr algn="ctr">
              <a:buFont typeface="Wingdings" charset="0"/>
              <a:buNone/>
            </a:pPr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(Tema)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err="1">
                <a:ea typeface="ＭＳ Ｐゴシック" pitchFamily="34" charset="-128"/>
                <a:cs typeface="+mn-cs"/>
              </a:rPr>
              <a:t>Pelengkap</a:t>
            </a:r>
            <a:endParaRPr lang="en-US" sz="3200" b="1" dirty="0">
              <a:ea typeface="ＭＳ Ｐゴシック" pitchFamily="34" charset="-128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(</a:t>
            </a:r>
            <a:r>
              <a:rPr lang="en-US" sz="2800" b="1" dirty="0" err="1">
                <a:latin typeface="+mn-lt"/>
                <a:ea typeface="ＭＳ Ｐゴシック" pitchFamily="34" charset="-128"/>
                <a:cs typeface="+mn-cs"/>
              </a:rPr>
              <a:t>Inti</a:t>
            </a: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US" sz="2800" b="1" dirty="0" err="1">
                <a:latin typeface="+mn-lt"/>
                <a:ea typeface="ＭＳ Ｐゴシック" pitchFamily="34" charset="-128"/>
                <a:cs typeface="+mn-cs"/>
              </a:rPr>
              <a:t>Argumen</a:t>
            </a:r>
            <a:r>
              <a:rPr lang="en-US" sz="2800" b="1" dirty="0">
                <a:latin typeface="+mn-lt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2124075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/>
              <a:t>Pertanyaan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1704975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/>
              <a:t>Jawaban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Alasan orang harus memuji Allah…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392738"/>
            <a:ext cx="3352800" cy="8302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Ujian dari karakter seseorang…</a:t>
            </a:r>
          </a:p>
        </p:txBody>
      </p:sp>
      <p:sp>
        <p:nvSpPr>
          <p:cNvPr id="92170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708400" y="1716088"/>
            <a:ext cx="1150938" cy="1568450"/>
            <a:chOff x="3707904" y="1715324"/>
            <a:chExt cx="1152128" cy="1569660"/>
          </a:xfrm>
        </p:grpSpPr>
        <p:sp>
          <p:nvSpPr>
            <p:cNvPr id="92172" name="Rectangle 14"/>
            <p:cNvSpPr>
              <a:spLocks noChangeArrowheads="1"/>
            </p:cNvSpPr>
            <p:nvPr/>
          </p:nvSpPr>
          <p:spPr bwMode="auto">
            <a:xfrm>
              <a:off x="3707904" y="1715324"/>
              <a:ext cx="115212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9600" b="1">
                  <a:latin typeface="Zapf Dingbats" charset="0"/>
                  <a:cs typeface="Zapf Dingbats" charset="0"/>
                  <a:sym typeface="Zapf Dingbats" charset="0"/>
                </a:rPr>
                <a:t>✚</a:t>
              </a:r>
              <a:endParaRPr lang="en-US" sz="9600"/>
            </a:p>
          </p:txBody>
        </p:sp>
        <p:sp>
          <p:nvSpPr>
            <p:cNvPr id="92173" name="Rectangle 15"/>
            <p:cNvSpPr>
              <a:spLocks noChangeArrowheads="1"/>
            </p:cNvSpPr>
            <p:nvPr/>
          </p:nvSpPr>
          <p:spPr bwMode="auto">
            <a:xfrm>
              <a:off x="3779912" y="1916832"/>
              <a:ext cx="10081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2"/>
                  </a:solidFill>
                  <a:latin typeface="Zapf Dingbats" charset="0"/>
                  <a:cs typeface="Zapf Dingbats" charset="0"/>
                  <a:sym typeface="Zapf Dingbats" charset="0"/>
                </a:rPr>
                <a:t>✚</a:t>
              </a:r>
              <a:endParaRPr lang="en-US" sz="7200">
                <a:solidFill>
                  <a:schemeClr val="accent2"/>
                </a:solidFill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Apa Perbedaannya?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rgbClr val="000000"/>
                </a:solidFill>
              </a:rPr>
              <a:t>29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4211" name="Title 1"/>
          <p:cNvSpPr txBox="1">
            <a:spLocks/>
          </p:cNvSpPr>
          <p:nvPr/>
        </p:nvSpPr>
        <p:spPr bwMode="auto"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Subjek (Tema)</a:t>
            </a:r>
          </a:p>
        </p:txBody>
      </p:sp>
      <p:sp>
        <p:nvSpPr>
          <p:cNvPr id="94212" name="Title 1"/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Topik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49500"/>
            <a:ext cx="200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Satu kata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Lebih dari 1 kata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213100"/>
            <a:ext cx="332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Bukan Pertanyaan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8" y="3213100"/>
            <a:ext cx="51482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Bisa ditulis sebagai pertanyaan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1700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3200" b="1"/>
              <a:t>“</a:t>
            </a:r>
            <a:r>
              <a:rPr lang="en-US" altLang="ja-JP" sz="3200" b="1"/>
              <a:t>Kasih"</a:t>
            </a:r>
            <a:endParaRPr lang="en-US" sz="32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508500"/>
            <a:ext cx="51482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2800" b="1"/>
              <a:t>“</a:t>
            </a:r>
            <a:r>
              <a:rPr lang="en-US" altLang="ja-JP" sz="2800" b="1">
                <a:solidFill>
                  <a:srgbClr val="000090"/>
                </a:solidFill>
              </a:rPr>
              <a:t>Cara</a:t>
            </a:r>
            <a:r>
              <a:rPr lang="en-US" altLang="ja-JP" sz="2800" b="1"/>
              <a:t> mengasihi "</a:t>
            </a:r>
          </a:p>
          <a:p>
            <a:r>
              <a:rPr lang="ja-JP" altLang="en-US" sz="2800" b="1"/>
              <a:t>“</a:t>
            </a:r>
            <a:r>
              <a:rPr lang="en-US" altLang="ja-JP" sz="2800" b="1">
                <a:solidFill>
                  <a:srgbClr val="000090"/>
                </a:solidFill>
              </a:rPr>
              <a:t>Bagaimana</a:t>
            </a:r>
            <a:r>
              <a:rPr lang="en-US" altLang="ja-JP" sz="2800" b="1"/>
              <a:t> kita mengasihi "</a:t>
            </a:r>
          </a:p>
          <a:p>
            <a:r>
              <a:rPr lang="ja-JP" altLang="en-US" sz="2800" b="1"/>
              <a:t>“</a:t>
            </a:r>
            <a:r>
              <a:rPr lang="en-US" altLang="ja-JP" sz="2800" b="1">
                <a:solidFill>
                  <a:srgbClr val="FF0000"/>
                </a:solidFill>
              </a:rPr>
              <a:t>Alasan </a:t>
            </a:r>
            <a:r>
              <a:rPr lang="en-US" altLang="ja-JP" sz="2800" b="1"/>
              <a:t>untuk mengasihi"</a:t>
            </a:r>
          </a:p>
          <a:p>
            <a:r>
              <a:rPr lang="en-US" sz="2800" b="1"/>
              <a:t>"</a:t>
            </a:r>
            <a:r>
              <a:rPr lang="en-US" sz="2800" b="1">
                <a:solidFill>
                  <a:srgbClr val="FF0000"/>
                </a:solidFill>
              </a:rPr>
              <a:t>Kenapa</a:t>
            </a:r>
            <a:r>
              <a:rPr lang="en-US" sz="2800" b="1"/>
              <a:t> kita harus mengasihi?"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0"/>
                <a:cs typeface="Arial"/>
              </a:rPr>
              <a:t>Sedikit Latihan…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1.	Allah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telah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menempatkan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kita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bersama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sebagai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satu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keluarga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agar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kita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dapat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menolong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satu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dengan</a:t>
            </a:r>
            <a:r>
              <a:rPr lang="en-US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yang lain</a:t>
            </a:r>
          </a:p>
        </p:txBody>
      </p:sp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5791200" y="1447800"/>
            <a:ext cx="981075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Topik</a:t>
            </a: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6918325" y="1447800"/>
            <a:ext cx="1192213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Subjek</a:t>
            </a: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8299450" y="1447800"/>
            <a:ext cx="661988" cy="461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u="sng">
                <a:latin typeface="Arial"/>
                <a:cs typeface="Arial"/>
              </a:rPr>
              <a:t>I.U.</a:t>
            </a:r>
          </a:p>
        </p:txBody>
      </p:sp>
      <p:sp>
        <p:nvSpPr>
          <p:cNvPr id="95238" name="Text Box 23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32776" name="Rectangle 24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2777" name="Rectangle 25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2778" name="Rectangle 26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2779" name="Rectangle 27"/>
          <p:cNvSpPr>
            <a:spLocks noChangeArrowheads="1"/>
          </p:cNvSpPr>
          <p:nvPr/>
        </p:nvSpPr>
        <p:spPr bwMode="auto">
          <a:xfrm>
            <a:off x="457200" y="4967288"/>
            <a:ext cx="5181600" cy="16764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2.	Apakah pendamai itu?</a:t>
            </a:r>
            <a:br>
              <a:rPr lang="en-US" sz="320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>
                <a:solidFill>
                  <a:srgbClr val="FFFFFF"/>
                </a:solidFill>
                <a:latin typeface="Arial"/>
                <a:cs typeface="Arial"/>
              </a:rPr>
              <a:t>Siapa pendamai itu?</a:t>
            </a:r>
          </a:p>
        </p:txBody>
      </p:sp>
      <p:sp>
        <p:nvSpPr>
          <p:cNvPr id="32780" name="Rectangle 28"/>
          <p:cNvSpPr>
            <a:spLocks noChangeArrowheads="1"/>
          </p:cNvSpPr>
          <p:nvPr/>
        </p:nvSpPr>
        <p:spPr bwMode="auto">
          <a:xfrm>
            <a:off x="6096000" y="51435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2781" name="Rectangle 29"/>
          <p:cNvSpPr>
            <a:spLocks noChangeArrowheads="1"/>
          </p:cNvSpPr>
          <p:nvPr/>
        </p:nvSpPr>
        <p:spPr bwMode="auto">
          <a:xfrm>
            <a:off x="7315200" y="51435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2782" name="Rectangle 30"/>
          <p:cNvSpPr>
            <a:spLocks noChangeArrowheads="1"/>
          </p:cNvSpPr>
          <p:nvPr/>
        </p:nvSpPr>
        <p:spPr bwMode="auto">
          <a:xfrm>
            <a:off x="8458200" y="51435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5246" name="Text Box 31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95251" name="Freeform 32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Freeform 33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15200" y="5143500"/>
            <a:ext cx="493713" cy="493713"/>
            <a:chOff x="5952" y="1200"/>
            <a:chExt cx="311" cy="311"/>
          </a:xfrm>
        </p:grpSpPr>
        <p:sp>
          <p:nvSpPr>
            <p:cNvPr id="95249" name="Freeform 36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Freeform 37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Warp 1">
    <a:dk1>
      <a:srgbClr val="000000"/>
    </a:dk1>
    <a:lt1>
      <a:srgbClr val="FFFFFF"/>
    </a:lt1>
    <a:dk2>
      <a:srgbClr val="238D89"/>
    </a:dk2>
    <a:lt2>
      <a:srgbClr val="FF9900"/>
    </a:lt2>
    <a:accent1>
      <a:srgbClr val="C87700"/>
    </a:accent1>
    <a:accent2>
      <a:srgbClr val="643C00"/>
    </a:accent2>
    <a:accent3>
      <a:srgbClr val="ACC5C4"/>
    </a:accent3>
    <a:accent4>
      <a:srgbClr val="DADADA"/>
    </a:accent4>
    <a:accent5>
      <a:srgbClr val="E0BDAA"/>
    </a:accent5>
    <a:accent6>
      <a:srgbClr val="5A3500"/>
    </a:accent6>
    <a:hlink>
      <a:srgbClr val="FF9933"/>
    </a:hlink>
    <a:folHlink>
      <a:srgbClr val="FFBE5F"/>
    </a:folHlink>
  </a:clrScheme>
</a:themeOverride>
</file>

<file path=ppt/theme/themeOverride2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819</Words>
  <Application>Microsoft Macintosh PowerPoint</Application>
  <PresentationFormat>On-screen Show (4:3)</PresentationFormat>
  <Paragraphs>199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Zapf Dingbats</vt:lpstr>
      <vt:lpstr>Arial</vt:lpstr>
      <vt:lpstr>Arial Black</vt:lpstr>
      <vt:lpstr>Book Antiqua</vt:lpstr>
      <vt:lpstr>Futura</vt:lpstr>
      <vt:lpstr>Helvetica</vt:lpstr>
      <vt:lpstr>Impact</vt:lpstr>
      <vt:lpstr>Monotype Sorts</vt:lpstr>
      <vt:lpstr>Times</vt:lpstr>
      <vt:lpstr>Times New Roman</vt:lpstr>
      <vt:lpstr>Verdana</vt:lpstr>
      <vt:lpstr>Wingdings</vt:lpstr>
      <vt:lpstr>Blank Presentation</vt:lpstr>
      <vt:lpstr>Wood</vt:lpstr>
      <vt:lpstr>Zig Zag</vt:lpstr>
      <vt:lpstr>Textured</vt:lpstr>
      <vt:lpstr>Fossil</vt:lpstr>
      <vt:lpstr>untitled 1</vt:lpstr>
      <vt:lpstr>Default Design</vt:lpstr>
      <vt:lpstr>1_Schmooze</vt:lpstr>
      <vt:lpstr>1_untitled 1</vt:lpstr>
      <vt:lpstr>3_Default Design</vt:lpstr>
      <vt:lpstr>Expedition</vt:lpstr>
      <vt:lpstr>Warp</vt:lpstr>
      <vt:lpstr>25_Default Design</vt:lpstr>
      <vt:lpstr>Apa Ide Utamanya?</vt:lpstr>
      <vt:lpstr>Pentingnya “Ide Utama”</vt:lpstr>
      <vt:lpstr>PowerPoint Presentation</vt:lpstr>
      <vt:lpstr>Pentingnya “Ide Utama”</vt:lpstr>
      <vt:lpstr>Proses Menyiapkan Khotbah Eksposisi</vt:lpstr>
      <vt:lpstr>Nama-nama lain untuk Ide Utama</vt:lpstr>
      <vt:lpstr>Membentuk Ide Utama (AK)</vt:lpstr>
      <vt:lpstr>Apa Perbedaannya?</vt:lpstr>
      <vt:lpstr>Sedikit Latihan…</vt:lpstr>
      <vt:lpstr>Sedikit Latihan…</vt:lpstr>
      <vt:lpstr>Sedikit Latihan…</vt:lpstr>
      <vt:lpstr>Sedikit Latihan…</vt:lpstr>
      <vt:lpstr>Sedikit Latihan…</vt:lpstr>
      <vt:lpstr>Proses Menyiapkan Khotbah Eksposisi</vt:lpstr>
      <vt:lpstr>Ide Eksegesis: Alasan gereja perlu memulihkan Kristen yang berdosa dengan benar karena pemulihan ini dilakukan sebagai perpanjangan dari otoritas Allah. </vt:lpstr>
      <vt:lpstr>Ide Utama:</vt:lpstr>
      <vt:lpstr>Bagaimana kita memulihkan pendosa Kristen dengan benar? </vt:lpstr>
      <vt:lpstr>The Point of Verses 15-17</vt:lpstr>
      <vt:lpstr>Pertanyaan kedua kita terjawab di ayat 18-20: Mengapa kita perlu memulihkan pendosa Kristen dengan benar?</vt:lpstr>
      <vt:lpstr>Kunci dari ayat 18-20</vt:lpstr>
      <vt:lpstr>Black</vt:lpstr>
      <vt:lpstr>Homiletik (Preaching in Indonesia) di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Rick Griffith</cp:lastModifiedBy>
  <cp:revision>88</cp:revision>
  <dcterms:created xsi:type="dcterms:W3CDTF">2009-03-16T03:43:15Z</dcterms:created>
  <dcterms:modified xsi:type="dcterms:W3CDTF">2019-06-24T16:57:36Z</dcterms:modified>
</cp:coreProperties>
</file>