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9" r:id="rId1"/>
    <p:sldMasterId id="2147483656" r:id="rId2"/>
    <p:sldMasterId id="2147483658" r:id="rId3"/>
    <p:sldMasterId id="2147483660" r:id="rId4"/>
    <p:sldMasterId id="2147483662" r:id="rId5"/>
  </p:sldMasterIdLst>
  <p:notesMasterIdLst>
    <p:notesMasterId r:id="rId20"/>
  </p:notesMasterIdLst>
  <p:sldIdLst>
    <p:sldId id="271" r:id="rId6"/>
    <p:sldId id="266" r:id="rId7"/>
    <p:sldId id="267" r:id="rId8"/>
    <p:sldId id="272" r:id="rId9"/>
    <p:sldId id="273" r:id="rId10"/>
    <p:sldId id="274" r:id="rId11"/>
    <p:sldId id="275" r:id="rId12"/>
    <p:sldId id="268" r:id="rId13"/>
    <p:sldId id="276" r:id="rId14"/>
    <p:sldId id="269" r:id="rId15"/>
    <p:sldId id="277" r:id="rId16"/>
    <p:sldId id="263" r:id="rId17"/>
    <p:sldId id="270" r:id="rId18"/>
    <p:sldId id="279" r:id="rId1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5122"/>
    <a:srgbClr val="F9F9F9"/>
    <a:srgbClr val="AF1E17"/>
    <a:srgbClr val="F8FF3E"/>
    <a:srgbClr val="B21F18"/>
    <a:srgbClr val="606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104" y="-4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5" d="100"/>
        <a:sy n="14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20" Type="http://schemas.openxmlformats.org/officeDocument/2006/relationships/notesMaster" Target="notesMasters/notes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4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0"/>
            <a:r>
              <a:rPr lang="en-US" noProof="0" smtClean="0"/>
              <a:t>Second level</a:t>
            </a:r>
          </a:p>
          <a:p>
            <a:pPr lvl="0"/>
            <a:r>
              <a:rPr lang="en-US" noProof="0" smtClean="0"/>
              <a:t>Third level</a:t>
            </a:r>
          </a:p>
          <a:p>
            <a:pPr lvl="0"/>
            <a:r>
              <a:rPr lang="en-US" noProof="0" smtClean="0"/>
              <a:t>Fourth level</a:t>
            </a:r>
          </a:p>
          <a:p>
            <a:pPr lvl="0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201E54FC-B6C9-EF49-A066-A308FCA1B4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6963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-128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2171021-4697-FB47-AD49-69320A9491DA}" type="slidenum">
              <a:rPr lang="en-US" sz="1200"/>
              <a:pPr/>
              <a:t>1</a:t>
            </a:fld>
            <a:endParaRPr lang="en-US" sz="1200"/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C984F37-71F0-CF48-ABDA-B0E30F915494}" type="slidenum">
              <a:rPr lang="en-US" sz="1200"/>
              <a:pPr/>
              <a:t>4</a:t>
            </a:fld>
            <a:endParaRPr lang="en-US" sz="1200"/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z="2400"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490518F-5E1D-464E-92AC-039FDAAA233F}" type="slidenum">
              <a:rPr lang="en-US" sz="1200"/>
              <a:pPr/>
              <a:t>5</a:t>
            </a:fld>
            <a:endParaRPr lang="en-US" sz="1200"/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728C2E4-7B3C-CD46-A264-91400EE2FAD7}" type="slidenum">
              <a:rPr lang="en-US" sz="1200"/>
              <a:pPr/>
              <a:t>7</a:t>
            </a:fld>
            <a:endParaRPr lang="en-US" sz="1200"/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3E18B44-2DF3-7B4C-B55C-ECACE9F61A3C}" type="slidenum">
              <a:rPr lang="en-US" sz="1200"/>
              <a:pPr/>
              <a:t>9</a:t>
            </a:fld>
            <a:endParaRPr lang="en-US" sz="1200"/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7047F7D-F2D6-2E48-A65A-98975D633B5F}" type="slidenum">
              <a:rPr lang="en-US" sz="1200"/>
              <a:pPr/>
              <a:t>11</a:t>
            </a:fld>
            <a:endParaRPr lang="en-US" sz="1200"/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0C5B265-B72B-4348-9652-54EC3B92F3FA}" type="slidenum">
              <a:rPr lang="en-US" sz="1200"/>
              <a:pPr/>
              <a:t>12</a:t>
            </a:fld>
            <a:endParaRPr lang="en-US" sz="1200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DCA12B4-F553-CC47-BDC2-EC7832C73AA5}" type="slidenum">
              <a:rPr lang="en-US" sz="1200"/>
              <a:pPr/>
              <a:t>13</a:t>
            </a:fld>
            <a:endParaRPr lang="en-US" sz="1200"/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A2EDCEA-0CB3-DA48-9F73-F780BAA943B6}" type="slidenum">
              <a:rPr lang="en-US" sz="1200">
                <a:solidFill>
                  <a:srgbClr val="000000"/>
                </a:solidFill>
              </a:rPr>
              <a:pPr eaLnBrk="1" hangingPunct="1"/>
              <a:t>14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sz="1200" b="0" dirty="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Preaching</a:t>
            </a:r>
            <a:r>
              <a:rPr lang="en-US" sz="1200" b="0" baseline="0" dirty="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 (</a:t>
            </a:r>
            <a:r>
              <a:rPr lang="en-US" sz="1200" b="0" baseline="0" dirty="0" err="1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pr</a:t>
            </a:r>
            <a:r>
              <a:rPr lang="en-US" sz="1200" b="0" baseline="0" dirty="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)</a:t>
            </a:r>
            <a:endParaRPr lang="en-US" sz="1200" b="0" dirty="0" smtClean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  <a:p>
            <a:pPr eaLnBrk="1" hangingPunct="1"/>
            <a:r>
              <a:rPr lang="en-US" sz="1200" b="0" dirty="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Homiletics </a:t>
            </a:r>
            <a:endParaRPr lang="en-US" b="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47552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4.jpe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6E7BF0-7E52-E14F-9B8D-CDA236EB8B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667233"/>
      </p:ext>
    </p:extLst>
  </p:cSld>
  <p:clrMapOvr>
    <a:masterClrMapping/>
  </p:clrMapOvr>
  <p:transition xmlns:p14="http://schemas.microsoft.com/office/powerpoint/2010/main" spd="med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FF9F7A-6D7C-1C49-A969-2DC7A48D48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910364"/>
      </p:ext>
    </p:extLst>
  </p:cSld>
  <p:clrMapOvr>
    <a:masterClrMapping/>
  </p:clrMapOvr>
  <p:transition xmlns:p14="http://schemas.microsoft.com/office/powerpoint/2010/main" spd="med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843C4C-F27B-AD4F-90EA-909487FA1E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384562"/>
      </p:ext>
    </p:extLst>
  </p:cSld>
  <p:clrMapOvr>
    <a:masterClrMapping/>
  </p:clrMapOvr>
  <p:transition xmlns:p14="http://schemas.microsoft.com/office/powerpoint/2010/main" spd="med">
    <p:randomBar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9699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3810000"/>
            <a:ext cx="6400800" cy="1752600"/>
          </a:xfrm>
        </p:spPr>
        <p:txBody>
          <a:bodyPr/>
          <a:lstStyle>
            <a:lvl1pPr marL="0" indent="0" algn="r">
              <a:buFont typeface="Wingdings" charset="0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892AF9-9CD2-024B-A7D4-3E986E8F2F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0109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0BAD16-3342-5C4F-B4E2-C23C76C3A6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159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E6A187-1532-C045-BF48-BE850BDF52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1660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FD383A-5956-454D-939E-4F29FE67F3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2248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EAEA00-04BA-1E4E-8E92-BE022F8F73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9748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AFD69A-36ED-E540-A892-FDAB725AAE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1287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E3A984-C895-0C4B-8E67-937C09A783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5278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E48ED1-F088-6D41-A38E-34070EBBFF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79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BCEC88-F1FD-CF49-AA37-C15B778A2D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921811"/>
      </p:ext>
    </p:extLst>
  </p:cSld>
  <p:clrMapOvr>
    <a:masterClrMapping/>
  </p:clrMapOvr>
  <p:transition xmlns:p14="http://schemas.microsoft.com/office/powerpoint/2010/main" spd="med">
    <p:randomBar dir="vert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B5C2EC-1F2D-BB45-9A55-40DB99BADB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3097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01F8FA-70D0-794B-B945-972CA18A10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3213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C11B48-C880-0147-9F10-ADC10F6729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2077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457200" y="2362200"/>
            <a:ext cx="8305800" cy="1295400"/>
            <a:chOff x="288" y="192"/>
            <a:chExt cx="5232" cy="816"/>
          </a:xfrm>
        </p:grpSpPr>
        <p:sp>
          <p:nvSpPr>
            <p:cNvPr id="5" name="AutoShape 7"/>
            <p:cNvSpPr>
              <a:spLocks noChangeArrowheads="1"/>
            </p:cNvSpPr>
            <p:nvPr/>
          </p:nvSpPr>
          <p:spPr bwMode="auto">
            <a:xfrm>
              <a:off x="288" y="192"/>
              <a:ext cx="5232" cy="81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rgbClr val="243661"/>
                </a:gs>
              </a:gsLst>
              <a:lin ang="5400000" scaled="1"/>
            </a:gradFill>
            <a:ln>
              <a:noFill/>
            </a:ln>
            <a:effectLst>
              <a:outerShdw blurRad="63500" dist="117432" dir="4604261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AutoShape 8"/>
            <p:cNvSpPr>
              <a:spLocks noChangeArrowheads="1"/>
            </p:cNvSpPr>
            <p:nvPr/>
          </p:nvSpPr>
          <p:spPr bwMode="auto">
            <a:xfrm>
              <a:off x="316" y="216"/>
              <a:ext cx="5171" cy="75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9"/>
            <p:cNvSpPr>
              <a:spLocks/>
            </p:cNvSpPr>
            <p:nvPr/>
          </p:nvSpPr>
          <p:spPr bwMode="auto">
            <a:xfrm>
              <a:off x="456" y="245"/>
              <a:ext cx="4896" cy="124"/>
            </a:xfrm>
            <a:custGeom>
              <a:avLst/>
              <a:gdLst>
                <a:gd name="T0" fmla="*/ 0 w 4952"/>
                <a:gd name="T1" fmla="*/ 139 h 166"/>
                <a:gd name="T2" fmla="*/ 244 w 4952"/>
                <a:gd name="T3" fmla="*/ 0 h 166"/>
                <a:gd name="T4" fmla="*/ 4712 w 4952"/>
                <a:gd name="T5" fmla="*/ 0 h 166"/>
                <a:gd name="T6" fmla="*/ 4952 w 4952"/>
                <a:gd name="T7" fmla="*/ 144 h 166"/>
                <a:gd name="T8" fmla="*/ 0 w 4952"/>
                <a:gd name="T9" fmla="*/ 139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52" h="166">
                  <a:moveTo>
                    <a:pt x="0" y="139"/>
                  </a:moveTo>
                  <a:cubicBezTo>
                    <a:pt x="28" y="55"/>
                    <a:pt x="152" y="2"/>
                    <a:pt x="244" y="0"/>
                  </a:cubicBezTo>
                  <a:lnTo>
                    <a:pt x="4712" y="0"/>
                  </a:lnTo>
                  <a:cubicBezTo>
                    <a:pt x="4800" y="8"/>
                    <a:pt x="4944" y="62"/>
                    <a:pt x="4952" y="144"/>
                  </a:cubicBezTo>
                  <a:cubicBezTo>
                    <a:pt x="4167" y="166"/>
                    <a:pt x="0" y="139"/>
                    <a:pt x="0" y="13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1">
                    <a:gamma/>
                    <a:tint val="70588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>
              <a:noFill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10"/>
            <p:cNvSpPr>
              <a:spLocks/>
            </p:cNvSpPr>
            <p:nvPr/>
          </p:nvSpPr>
          <p:spPr bwMode="auto">
            <a:xfrm>
              <a:off x="450" y="342"/>
              <a:ext cx="4902" cy="98"/>
            </a:xfrm>
            <a:custGeom>
              <a:avLst/>
              <a:gdLst>
                <a:gd name="T0" fmla="*/ 6 w 4902"/>
                <a:gd name="T1" fmla="*/ 0 h 98"/>
                <a:gd name="T2" fmla="*/ 136 w 4902"/>
                <a:gd name="T3" fmla="*/ 98 h 98"/>
                <a:gd name="T4" fmla="*/ 4770 w 4902"/>
                <a:gd name="T5" fmla="*/ 84 h 98"/>
                <a:gd name="T6" fmla="*/ 4902 w 4902"/>
                <a:gd name="T7" fmla="*/ 6 h 98"/>
                <a:gd name="T8" fmla="*/ 6 w 4902"/>
                <a:gd name="T9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02" h="98">
                  <a:moveTo>
                    <a:pt x="6" y="0"/>
                  </a:moveTo>
                  <a:cubicBezTo>
                    <a:pt x="0" y="72"/>
                    <a:pt x="45" y="97"/>
                    <a:pt x="136" y="98"/>
                  </a:cubicBezTo>
                  <a:lnTo>
                    <a:pt x="4770" y="84"/>
                  </a:lnTo>
                  <a:cubicBezTo>
                    <a:pt x="4857" y="80"/>
                    <a:pt x="4897" y="65"/>
                    <a:pt x="4902" y="6"/>
                  </a:cubicBezTo>
                  <a:lnTo>
                    <a:pt x="6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5882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Freeform 11"/>
            <p:cNvSpPr>
              <a:spLocks/>
            </p:cNvSpPr>
            <p:nvPr/>
          </p:nvSpPr>
          <p:spPr bwMode="auto">
            <a:xfrm flipV="1">
              <a:off x="408" y="672"/>
              <a:ext cx="4989" cy="288"/>
            </a:xfrm>
            <a:custGeom>
              <a:avLst/>
              <a:gdLst>
                <a:gd name="T0" fmla="*/ 0 w 4952"/>
                <a:gd name="T1" fmla="*/ 139 h 166"/>
                <a:gd name="T2" fmla="*/ 244 w 4952"/>
                <a:gd name="T3" fmla="*/ 0 h 166"/>
                <a:gd name="T4" fmla="*/ 4712 w 4952"/>
                <a:gd name="T5" fmla="*/ 0 h 166"/>
                <a:gd name="T6" fmla="*/ 4952 w 4952"/>
                <a:gd name="T7" fmla="*/ 144 h 166"/>
                <a:gd name="T8" fmla="*/ 0 w 4952"/>
                <a:gd name="T9" fmla="*/ 139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52" h="166">
                  <a:moveTo>
                    <a:pt x="0" y="139"/>
                  </a:moveTo>
                  <a:cubicBezTo>
                    <a:pt x="28" y="55"/>
                    <a:pt x="152" y="2"/>
                    <a:pt x="244" y="0"/>
                  </a:cubicBezTo>
                  <a:lnTo>
                    <a:pt x="4712" y="0"/>
                  </a:lnTo>
                  <a:cubicBezTo>
                    <a:pt x="4800" y="8"/>
                    <a:pt x="4944" y="62"/>
                    <a:pt x="4952" y="144"/>
                  </a:cubicBezTo>
                  <a:cubicBezTo>
                    <a:pt x="4167" y="166"/>
                    <a:pt x="0" y="139"/>
                    <a:pt x="0" y="13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tint val="82353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3277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extLst/>
        </p:spPr>
        <p:txBody>
          <a:bodyPr/>
          <a:lstStyle>
            <a:lvl1pPr marL="0" indent="0" algn="ctr">
              <a:buFont typeface="Arial" charset="0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32780" name="Rectangl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4384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152400" y="6248400"/>
            <a:ext cx="1905000" cy="457200"/>
          </a:xfr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2133600" y="6248400"/>
            <a:ext cx="4876800" cy="457200"/>
          </a:xfr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86600" y="6248400"/>
            <a:ext cx="1905000" cy="457200"/>
          </a:xfrm>
        </p:spPr>
        <p:txBody>
          <a:bodyPr/>
          <a:lstStyle>
            <a:lvl1pPr eaLnBrk="1" hangingPunct="1">
              <a:defRPr smtClean="0"/>
            </a:lvl1pPr>
          </a:lstStyle>
          <a:p>
            <a:pPr>
              <a:defRPr/>
            </a:pPr>
            <a:fld id="{B256F9DC-8E76-734A-91AE-44F48B82C3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7949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CBFC64-B159-304A-928C-BF116DFEC4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5461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C2DEFF-44C5-134C-8C49-C9C039953E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6273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767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828800"/>
            <a:ext cx="40767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52BCF0-C25D-674E-9E0A-3D60AD97EE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7540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E086F0-246F-9143-99C9-EA8ADE5823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8247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86723E-6664-1C4E-9774-81C2A2E7AC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6817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E19E9E-0047-B34A-8CA5-5E2C69DB34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606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9FB3E1-1775-6746-BD0F-708E054EA9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741745"/>
      </p:ext>
    </p:extLst>
  </p:cSld>
  <p:clrMapOvr>
    <a:masterClrMapping/>
  </p:clrMapOvr>
  <p:transition xmlns:p14="http://schemas.microsoft.com/office/powerpoint/2010/main" spd="med">
    <p:randomBar dir="vert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FC0D5F-3B9C-9042-941C-38817643B2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7325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469528-28D1-0E4B-B4F6-75D124666B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85262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350260-6096-4744-AAF1-5D3C40547F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2851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368300"/>
            <a:ext cx="2076450" cy="5727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68300"/>
            <a:ext cx="6076950" cy="5727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2E4642-900D-2D42-A337-6F2969D343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16297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inv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838200" y="1981200"/>
            <a:ext cx="6553200" cy="990600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5843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838200" y="3048000"/>
            <a:ext cx="6553200" cy="1219200"/>
          </a:xfrm>
        </p:spPr>
        <p:txBody>
          <a:bodyPr anchor="ctr"/>
          <a:lstStyle>
            <a:lvl1pPr marL="0" indent="0">
              <a:buFont typeface="Wingdings" charset="0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xfrm>
            <a:off x="838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866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ECB85A7-C94E-6B44-95F8-A3826B9221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89982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44C058-DA02-194E-A649-6EEBD862BC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62005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7AAE39-D4E8-A64C-B0F1-1DF36DDDA1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17475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371600"/>
            <a:ext cx="36957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371600"/>
            <a:ext cx="36957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9400B1-94A1-4844-A550-32BA9794FC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87358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0CF1A1-8575-D141-89FE-C90F900FD9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3523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DA3CA7-907B-B845-8C8E-E6D3A4712E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678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C77DB0-567D-2E4E-9F22-4ABD556235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548893"/>
      </p:ext>
    </p:extLst>
  </p:cSld>
  <p:clrMapOvr>
    <a:masterClrMapping/>
  </p:clrMapOvr>
  <p:transition xmlns:p14="http://schemas.microsoft.com/office/powerpoint/2010/main" spd="med">
    <p:randomBar dir="vert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35538B-9076-5848-B0D6-A50DBE1947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02399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D52728-E8CD-3A40-B612-F449141599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85840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FAD5B3-BF64-1648-9282-DC4E41AD57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92499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D7C17F-6474-974D-9886-5E1AC9441E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76273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96050" y="381000"/>
            <a:ext cx="188595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81000"/>
            <a:ext cx="550545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CD13FA-F6BE-BA47-A912-B92A39FD32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54432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1255713" y="1371600"/>
            <a:ext cx="6629400" cy="2057400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53251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10000"/>
            <a:ext cx="6400800" cy="1752600"/>
          </a:xfrm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CD52A2-CCA5-E64E-B9E5-F57C979FE1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21656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8E8FA1-9CDF-CB44-8B90-17E7895C4F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88794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92DBC2-E8EE-CE4D-A231-E0705B5AED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38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ABEB98-DD1B-2240-8EB0-9260D1BB3B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38860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09103B-3B82-A04E-B753-6D9E5B20AE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508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EF226B-1286-2A4B-AFDE-147C8A4F35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752289"/>
      </p:ext>
    </p:extLst>
  </p:cSld>
  <p:clrMapOvr>
    <a:masterClrMapping/>
  </p:clrMapOvr>
  <p:transition xmlns:p14="http://schemas.microsoft.com/office/powerpoint/2010/main" spd="med">
    <p:randomBar dir="vert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4D1247-977C-ED46-ABD4-7F4AFA429F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00414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C8A619-EC58-4E4D-9F61-FE62106213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48121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63B0F4-AAA4-B641-B50A-D0A347AE6D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02584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79046D-3556-C347-8211-1EC6A680D5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22747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8B02A5-8025-F24C-8D93-B20F562FB8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58268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C19869-C710-7F4B-BE0D-A932CD899D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807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678573-CA1B-BB44-9A62-27D5314D29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986127"/>
      </p:ext>
    </p:extLst>
  </p:cSld>
  <p:clrMapOvr>
    <a:masterClrMapping/>
  </p:clrMapOvr>
  <p:transition xmlns:p14="http://schemas.microsoft.com/office/powerpoint/2010/main" spd="med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A7089A-D3E9-F046-B7A3-02FCFDFC52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30774"/>
      </p:ext>
    </p:extLst>
  </p:cSld>
  <p:clrMapOvr>
    <a:masterClrMapping/>
  </p:clrMapOvr>
  <p:transition xmlns:p14="http://schemas.microsoft.com/office/powerpoint/2010/main" spd="med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D471D6-79E5-BE46-AD98-36009A1365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372688"/>
      </p:ext>
    </p:extLst>
  </p:cSld>
  <p:clrMapOvr>
    <a:masterClrMapping/>
  </p:clrMapOvr>
  <p:transition xmlns:p14="http://schemas.microsoft.com/office/powerpoint/2010/main" spd="med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709B3A-44E4-BD4F-B50B-6B034BF886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677663"/>
      </p:ext>
    </p:extLst>
  </p:cSld>
  <p:clrMapOvr>
    <a:masterClrMapping/>
  </p:clrMapOvr>
  <p:transition xmlns:p14="http://schemas.microsoft.com/office/powerpoint/2010/main" spd="med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3" Type="http://schemas.openxmlformats.org/officeDocument/2006/relationships/image" Target="../media/image2.png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3" Type="http://schemas.openxmlformats.org/officeDocument/2006/relationships/image" Target="../media/image3.jpeg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13" Type="http://schemas.openxmlformats.org/officeDocument/2006/relationships/image" Target="../media/image5.jpeg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latin typeface="Times New Roman" charset="0"/>
              </a:defRPr>
            </a:lvl1pPr>
          </a:lstStyle>
          <a:p>
            <a:pPr>
              <a:defRPr/>
            </a:pPr>
            <a:fld id="{89519EA4-AD3A-9442-A11E-857EABDA8D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33" r:id="rId1"/>
    <p:sldLayoutId id="2147484334" r:id="rId2"/>
    <p:sldLayoutId id="2147484335" r:id="rId3"/>
    <p:sldLayoutId id="2147484336" r:id="rId4"/>
    <p:sldLayoutId id="2147484337" r:id="rId5"/>
    <p:sldLayoutId id="2147484338" r:id="rId6"/>
    <p:sldLayoutId id="2147484339" r:id="rId7"/>
    <p:sldLayoutId id="2147484340" r:id="rId8"/>
    <p:sldLayoutId id="2147484341" r:id="rId9"/>
    <p:sldLayoutId id="2147484342" r:id="rId10"/>
    <p:sldLayoutId id="2147484343" r:id="rId11"/>
  </p:sldLayoutIdLst>
  <p:transition xmlns:p14="http://schemas.microsoft.com/office/powerpoint/2010/main" spd="med">
    <p:randomBar dir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ea typeface="+mj-ea"/>
          <a:cs typeface="Arial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>
            <a:outerShdw blurRad="50800" dist="12700" dir="8100000" algn="ctr" rotWithShape="0">
              <a:srgbClr val="FFFFFF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>
            <a:outerShdw blurRad="50800" dist="12700" dir="8100000" algn="ctr" rotWithShape="0">
              <a:srgbClr val="FFFFFF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Times New Roman" charset="0"/>
                <a:ea typeface="MS Pゴシック" charset="0"/>
                <a:cs typeface="MS Pゴシック" charset="0"/>
              </a:defRPr>
            </a:lvl1pPr>
          </a:lstStyle>
          <a:p>
            <a:pPr>
              <a:defRPr/>
            </a:pPr>
            <a:fld id="{E94859BC-CE76-474D-A7DC-F1B7D3C087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44" r:id="rId1"/>
    <p:sldLayoutId id="2147484345" r:id="rId2"/>
    <p:sldLayoutId id="2147484346" r:id="rId3"/>
    <p:sldLayoutId id="2147484347" r:id="rId4"/>
    <p:sldLayoutId id="2147484348" r:id="rId5"/>
    <p:sldLayoutId id="2147484349" r:id="rId6"/>
    <p:sldLayoutId id="2147484350" r:id="rId7"/>
    <p:sldLayoutId id="2147484351" r:id="rId8"/>
    <p:sldLayoutId id="2147484352" r:id="rId9"/>
    <p:sldLayoutId id="2147484353" r:id="rId10"/>
    <p:sldLayoutId id="214748435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MS P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MS P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MS P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MS P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ゴシック" charset="0"/>
          <a:cs typeface="MS P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ゴシック" charset="0"/>
          <a:cs typeface="MS P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ゴシック" charset="0"/>
          <a:cs typeface="MS P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ゴシック" charset="0"/>
          <a:cs typeface="MS P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§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 2"/>
          <p:cNvGrpSpPr>
            <a:grpSpLocks/>
          </p:cNvGrpSpPr>
          <p:nvPr/>
        </p:nvGrpSpPr>
        <p:grpSpPr bwMode="auto">
          <a:xfrm>
            <a:off x="457200" y="304800"/>
            <a:ext cx="8305800" cy="1295400"/>
            <a:chOff x="288" y="192"/>
            <a:chExt cx="5232" cy="816"/>
          </a:xfrm>
        </p:grpSpPr>
        <p:sp>
          <p:nvSpPr>
            <p:cNvPr id="31747" name="AutoShape 3"/>
            <p:cNvSpPr>
              <a:spLocks noChangeArrowheads="1"/>
            </p:cNvSpPr>
            <p:nvPr/>
          </p:nvSpPr>
          <p:spPr bwMode="auto">
            <a:xfrm>
              <a:off x="288" y="192"/>
              <a:ext cx="5232" cy="81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rgbClr val="243661"/>
                </a:gs>
              </a:gsLst>
              <a:lin ang="5400000" scaled="1"/>
            </a:gradFill>
            <a:ln>
              <a:noFill/>
            </a:ln>
            <a:effectLst>
              <a:outerShdw blurRad="63500" dist="117432" dir="4604261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748" name="AutoShape 4"/>
            <p:cNvSpPr>
              <a:spLocks noChangeArrowheads="1"/>
            </p:cNvSpPr>
            <p:nvPr/>
          </p:nvSpPr>
          <p:spPr bwMode="auto">
            <a:xfrm>
              <a:off x="316" y="216"/>
              <a:ext cx="5171" cy="75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749" name="Freeform 5"/>
            <p:cNvSpPr>
              <a:spLocks/>
            </p:cNvSpPr>
            <p:nvPr/>
          </p:nvSpPr>
          <p:spPr bwMode="auto">
            <a:xfrm>
              <a:off x="456" y="245"/>
              <a:ext cx="4896" cy="124"/>
            </a:xfrm>
            <a:custGeom>
              <a:avLst/>
              <a:gdLst>
                <a:gd name="T0" fmla="*/ 0 w 4952"/>
                <a:gd name="T1" fmla="*/ 139 h 166"/>
                <a:gd name="T2" fmla="*/ 244 w 4952"/>
                <a:gd name="T3" fmla="*/ 0 h 166"/>
                <a:gd name="T4" fmla="*/ 4712 w 4952"/>
                <a:gd name="T5" fmla="*/ 0 h 166"/>
                <a:gd name="T6" fmla="*/ 4952 w 4952"/>
                <a:gd name="T7" fmla="*/ 144 h 166"/>
                <a:gd name="T8" fmla="*/ 0 w 4952"/>
                <a:gd name="T9" fmla="*/ 139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52" h="166">
                  <a:moveTo>
                    <a:pt x="0" y="139"/>
                  </a:moveTo>
                  <a:cubicBezTo>
                    <a:pt x="28" y="55"/>
                    <a:pt x="152" y="2"/>
                    <a:pt x="244" y="0"/>
                  </a:cubicBezTo>
                  <a:lnTo>
                    <a:pt x="4712" y="0"/>
                  </a:lnTo>
                  <a:cubicBezTo>
                    <a:pt x="4800" y="8"/>
                    <a:pt x="4944" y="62"/>
                    <a:pt x="4952" y="144"/>
                  </a:cubicBezTo>
                  <a:cubicBezTo>
                    <a:pt x="4167" y="166"/>
                    <a:pt x="0" y="139"/>
                    <a:pt x="0" y="13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1">
                    <a:gamma/>
                    <a:tint val="70588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>
              <a:noFill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750" name="Freeform 6"/>
            <p:cNvSpPr>
              <a:spLocks/>
            </p:cNvSpPr>
            <p:nvPr/>
          </p:nvSpPr>
          <p:spPr bwMode="auto">
            <a:xfrm>
              <a:off x="450" y="342"/>
              <a:ext cx="4902" cy="98"/>
            </a:xfrm>
            <a:custGeom>
              <a:avLst/>
              <a:gdLst>
                <a:gd name="T0" fmla="*/ 6 w 4902"/>
                <a:gd name="T1" fmla="*/ 0 h 98"/>
                <a:gd name="T2" fmla="*/ 136 w 4902"/>
                <a:gd name="T3" fmla="*/ 98 h 98"/>
                <a:gd name="T4" fmla="*/ 4770 w 4902"/>
                <a:gd name="T5" fmla="*/ 84 h 98"/>
                <a:gd name="T6" fmla="*/ 4902 w 4902"/>
                <a:gd name="T7" fmla="*/ 6 h 98"/>
                <a:gd name="T8" fmla="*/ 6 w 4902"/>
                <a:gd name="T9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02" h="98">
                  <a:moveTo>
                    <a:pt x="6" y="0"/>
                  </a:moveTo>
                  <a:cubicBezTo>
                    <a:pt x="0" y="72"/>
                    <a:pt x="45" y="97"/>
                    <a:pt x="136" y="98"/>
                  </a:cubicBezTo>
                  <a:lnTo>
                    <a:pt x="4770" y="84"/>
                  </a:lnTo>
                  <a:cubicBezTo>
                    <a:pt x="4857" y="80"/>
                    <a:pt x="4897" y="65"/>
                    <a:pt x="4902" y="6"/>
                  </a:cubicBezTo>
                  <a:lnTo>
                    <a:pt x="6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5882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751" name="Freeform 7"/>
            <p:cNvSpPr>
              <a:spLocks/>
            </p:cNvSpPr>
            <p:nvPr/>
          </p:nvSpPr>
          <p:spPr bwMode="auto">
            <a:xfrm flipV="1">
              <a:off x="408" y="672"/>
              <a:ext cx="4989" cy="288"/>
            </a:xfrm>
            <a:custGeom>
              <a:avLst/>
              <a:gdLst>
                <a:gd name="T0" fmla="*/ 0 w 4952"/>
                <a:gd name="T1" fmla="*/ 139 h 166"/>
                <a:gd name="T2" fmla="*/ 244 w 4952"/>
                <a:gd name="T3" fmla="*/ 0 h 166"/>
                <a:gd name="T4" fmla="*/ 4712 w 4952"/>
                <a:gd name="T5" fmla="*/ 0 h 166"/>
                <a:gd name="T6" fmla="*/ 4952 w 4952"/>
                <a:gd name="T7" fmla="*/ 144 h 166"/>
                <a:gd name="T8" fmla="*/ 0 w 4952"/>
                <a:gd name="T9" fmla="*/ 139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52" h="166">
                  <a:moveTo>
                    <a:pt x="0" y="139"/>
                  </a:moveTo>
                  <a:cubicBezTo>
                    <a:pt x="28" y="55"/>
                    <a:pt x="152" y="2"/>
                    <a:pt x="244" y="0"/>
                  </a:cubicBezTo>
                  <a:lnTo>
                    <a:pt x="4712" y="0"/>
                  </a:lnTo>
                  <a:cubicBezTo>
                    <a:pt x="4800" y="8"/>
                    <a:pt x="4944" y="62"/>
                    <a:pt x="4952" y="144"/>
                  </a:cubicBezTo>
                  <a:cubicBezTo>
                    <a:pt x="4167" y="166"/>
                    <a:pt x="0" y="139"/>
                    <a:pt x="0" y="13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tint val="82353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5603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683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4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28800"/>
            <a:ext cx="83058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1754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3400" y="6324600"/>
            <a:ext cx="19050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55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90800" y="6324600"/>
            <a:ext cx="38100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56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77000" y="6324600"/>
            <a:ext cx="22860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91F72487-3598-0247-B3E1-80815A48B5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86" r:id="rId1"/>
    <p:sldLayoutId id="2147484355" r:id="rId2"/>
    <p:sldLayoutId id="2147484356" r:id="rId3"/>
    <p:sldLayoutId id="2147484357" r:id="rId4"/>
    <p:sldLayoutId id="2147484358" r:id="rId5"/>
    <p:sldLayoutId id="2147484359" r:id="rId6"/>
    <p:sldLayoutId id="2147484360" r:id="rId7"/>
    <p:sldLayoutId id="2147484361" r:id="rId8"/>
    <p:sldLayoutId id="2147484362" r:id="rId9"/>
    <p:sldLayoutId id="2147484363" r:id="rId10"/>
    <p:sldLayoutId id="214748436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20000"/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charset="0"/>
        <a:buChar char="§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81000"/>
            <a:ext cx="7543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371600"/>
            <a:ext cx="75438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770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7BB861FF-F0B4-504E-B519-033A8C333E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387" r:id="rId1"/>
    <p:sldLayoutId id="2147484365" r:id="rId2"/>
    <p:sldLayoutId id="2147484366" r:id="rId3"/>
    <p:sldLayoutId id="2147484367" r:id="rId4"/>
    <p:sldLayoutId id="2147484368" r:id="rId5"/>
    <p:sldLayoutId id="2147484369" r:id="rId6"/>
    <p:sldLayoutId id="2147484370" r:id="rId7"/>
    <p:sldLayoutId id="2147484371" r:id="rId8"/>
    <p:sldLayoutId id="2147484372" r:id="rId9"/>
    <p:sldLayoutId id="2147484373" r:id="rId10"/>
    <p:sldLayoutId id="2147484374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ＭＳ Ｐゴシック" charset="-128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ea typeface="ＭＳ Ｐゴシック" charset="0"/>
          <a:cs typeface="ＭＳ Ｐゴシック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ea typeface="ＭＳ Ｐゴシック" charset="0"/>
          <a:cs typeface="ＭＳ Ｐゴシック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ea typeface="ＭＳ Ｐゴシック" charset="0"/>
          <a:cs typeface="ＭＳ Ｐゴシック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ea typeface="ＭＳ Ｐゴシック" charset="0"/>
          <a:cs typeface="ＭＳ Ｐゴシック" charset="-128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l"/>
        <a:defRPr sz="3200">
          <a:solidFill>
            <a:schemeClr val="tx1"/>
          </a:solidFill>
          <a:latin typeface="+mn-lt"/>
          <a:ea typeface="+mn-ea"/>
          <a:cs typeface="ＭＳ Ｐゴシック" charset="-128"/>
        </a:defRPr>
      </a:lvl1pPr>
      <a:lvl2pPr marL="742950" indent="-28575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n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l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l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l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l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l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l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>
            <a:outerShdw blurRad="12700" dist="12699" dir="10200039" algn="ctr" rotWithShape="0">
              <a:srgbClr val="FFFFFF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>
            <a:outerShdw blurRad="12700" dist="12699" dir="10200039" algn="ctr" rotWithShape="0">
              <a:srgbClr val="FFFFFF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rgbClr val="FFFFFF"/>
                </a:solidFill>
                <a:latin typeface="Trebuchet MS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fld id="{3A1E34F5-E344-0B47-A05D-4DD78F0F5B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75" r:id="rId1"/>
    <p:sldLayoutId id="2147484376" r:id="rId2"/>
    <p:sldLayoutId id="2147484377" r:id="rId3"/>
    <p:sldLayoutId id="2147484378" r:id="rId4"/>
    <p:sldLayoutId id="2147484379" r:id="rId5"/>
    <p:sldLayoutId id="2147484380" r:id="rId6"/>
    <p:sldLayoutId id="2147484381" r:id="rId7"/>
    <p:sldLayoutId id="2147484382" r:id="rId8"/>
    <p:sldLayoutId id="2147484383" r:id="rId9"/>
    <p:sldLayoutId id="2147484384" r:id="rId10"/>
    <p:sldLayoutId id="214748438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charset="0"/>
          <a:ea typeface="ヒラギノ角ゴ Pro W3" charset="0"/>
          <a:cs typeface="ヒラギノ角ゴ Pro W3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charset="0"/>
          <a:ea typeface="ヒラギノ角ゴ Pro W3" charset="0"/>
          <a:cs typeface="ヒラギノ角ゴ Pro W3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charset="0"/>
          <a:ea typeface="ヒラギノ角ゴ Pro W3" charset="0"/>
          <a:cs typeface="ヒラギノ角ゴ Pro W3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charset="0"/>
          <a:ea typeface="ヒラギノ角ゴ Pro W3" charset="0"/>
          <a:cs typeface="ヒラギノ角ゴ Pro W3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charset="0"/>
          <a:ea typeface="ヒラギノ角ゴ Pro W3" charset="0"/>
          <a:cs typeface="ヒラギノ角ゴ Pro W3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charset="0"/>
          <a:ea typeface="ヒラギノ角ゴ Pro W3" charset="0"/>
          <a:cs typeface="ヒラギノ角ゴ Pro W3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charset="0"/>
          <a:ea typeface="ヒラギノ角ゴ Pro W3" charset="0"/>
          <a:cs typeface="ヒラギノ角ゴ Pro W3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charset="0"/>
          <a:ea typeface="ヒラギノ角ゴ Pro W3" charset="0"/>
          <a:cs typeface="ヒラギノ角ゴ Pro W3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s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s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s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s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s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charset="0"/>
        <a:buChar char="s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charset="0"/>
        <a:buChar char="s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charset="0"/>
        <a:buChar char="s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charset="0"/>
        <a:buChar char="s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-76200"/>
            <a:ext cx="9144000" cy="3810000"/>
          </a:xfrm>
        </p:spPr>
        <p:txBody>
          <a:bodyPr/>
          <a:lstStyle/>
          <a:p>
            <a:pPr eaLnBrk="1" hangingPunct="1">
              <a:defRPr/>
            </a:pPr>
            <a:r>
              <a:rPr lang="en-US" sz="7200" b="1" dirty="0" err="1">
                <a:solidFill>
                  <a:srgbClr val="F9F9F9"/>
                </a:solidFill>
                <a:effectLst>
                  <a:glow rad="177800">
                    <a:schemeClr val="tx1">
                      <a:lumMod val="95000"/>
                      <a:lumOff val="5000"/>
                    </a:schemeClr>
                  </a:glow>
                </a:effectLst>
              </a:rPr>
              <a:t>Bagaimana</a:t>
            </a:r>
            <a:r>
              <a:rPr lang="en-US" sz="7200" b="1" dirty="0">
                <a:solidFill>
                  <a:srgbClr val="F9F9F9"/>
                </a:solidFill>
                <a:effectLst>
                  <a:glow rad="177800">
                    <a:schemeClr val="tx1">
                      <a:lumMod val="95000"/>
                      <a:lumOff val="5000"/>
                    </a:schemeClr>
                  </a:glow>
                </a:effectLst>
              </a:rPr>
              <a:t> </a:t>
            </a:r>
            <a:r>
              <a:rPr lang="en-US" sz="7200" b="1" dirty="0" err="1">
                <a:solidFill>
                  <a:srgbClr val="F9F9F9"/>
                </a:solidFill>
                <a:effectLst>
                  <a:glow rad="177800">
                    <a:schemeClr val="tx1">
                      <a:lumMod val="95000"/>
                      <a:lumOff val="5000"/>
                    </a:schemeClr>
                  </a:glow>
                </a:effectLst>
              </a:rPr>
              <a:t>Mengkomunikasikan</a:t>
            </a:r>
            <a:r>
              <a:rPr lang="en-US" sz="7200" b="1" dirty="0">
                <a:solidFill>
                  <a:srgbClr val="F9F9F9"/>
                </a:solidFill>
                <a:effectLst>
                  <a:glow rad="177800">
                    <a:schemeClr val="tx1">
                      <a:lumMod val="95000"/>
                      <a:lumOff val="5000"/>
                    </a:schemeClr>
                  </a:glow>
                </a:effectLst>
              </a:rPr>
              <a:t> Ide-Ide</a:t>
            </a: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8467725" y="115888"/>
            <a:ext cx="523875" cy="4572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2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b="1" smtClean="0">
                <a:solidFill>
                  <a:srgbClr val="F9F9F9"/>
                </a:solidFill>
                <a:ea typeface="ヒラギノ角ゴ Pro W3" charset="0"/>
                <a:cs typeface="ヒラギノ角ゴ Pro W3" charset="0"/>
              </a:rPr>
              <a:t>10</a:t>
            </a:r>
            <a:endParaRPr lang="en-US" smtClean="0">
              <a:ea typeface="ヒラギノ角ゴ Pro W3" charset="0"/>
              <a:cs typeface="ヒラギノ角ゴ Pro W3" charset="0"/>
            </a:endParaRP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250825" y="3573016"/>
            <a:ext cx="8763000" cy="237013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2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800" b="1" smtClean="0">
                <a:solidFill>
                  <a:srgbClr val="F9F9F9"/>
                </a:solidFill>
                <a:ea typeface="ヒラギノ角ゴ Pro W3" charset="0"/>
                <a:cs typeface="ヒラギノ角ゴ Pro W3" charset="0"/>
              </a:rPr>
              <a:t>A Great Guide ditulis oleh Richard Borden pada tahun 1935 </a:t>
            </a:r>
            <a:br>
              <a:rPr lang="en-US" sz="2800" b="1" smtClean="0">
                <a:solidFill>
                  <a:srgbClr val="F9F9F9"/>
                </a:solidFill>
                <a:ea typeface="ヒラギノ角ゴ Pro W3" charset="0"/>
                <a:cs typeface="ヒラギノ角ゴ Pro W3" charset="0"/>
              </a:rPr>
            </a:br>
            <a:r>
              <a:rPr lang="en-US" sz="2800" b="1" i="1" smtClean="0">
                <a:solidFill>
                  <a:srgbClr val="F9F9F9"/>
                </a:solidFill>
                <a:ea typeface="ヒラギノ角ゴ Pro W3" charset="0"/>
                <a:cs typeface="ヒラギノ角ゴ Pro W3" charset="0"/>
              </a:rPr>
              <a:t>• Baik untuk belajar berbicara maupun menulis </a:t>
            </a:r>
            <a:endParaRPr lang="en-US" sz="2800" i="1" smtClean="0">
              <a:solidFill>
                <a:srgbClr val="F9F9F9"/>
              </a:solidFill>
              <a:ea typeface="ヒラギノ角ゴ Pro W3" charset="0"/>
              <a:cs typeface="ヒラギノ角ゴ Pro W3" charset="0"/>
            </a:endParaRPr>
          </a:p>
          <a:p>
            <a:pPr>
              <a:defRPr/>
            </a:pPr>
            <a:endParaRPr lang="en-US" smtClean="0">
              <a:solidFill>
                <a:srgbClr val="F9F9F9"/>
              </a:solidFill>
              <a:ea typeface="ヒラギノ角ゴ Pro W3" charset="0"/>
              <a:cs typeface="ヒラギノ角ゴ Pro W3" charset="0"/>
            </a:endParaRPr>
          </a:p>
          <a:p>
            <a:pPr>
              <a:defRPr/>
            </a:pPr>
            <a:r>
              <a:rPr lang="en-US" sz="2000" b="1" i="1" smtClean="0">
                <a:solidFill>
                  <a:srgbClr val="F9F9F9"/>
                </a:solidFill>
                <a:ea typeface="ヒラギノ角ゴ Pro W3" charset="0"/>
                <a:cs typeface="ヒラギノ角ゴ Pro W3" charset="0"/>
              </a:rPr>
              <a:t>Berdasarkan cetak ulang dengan judul yang sama </a:t>
            </a:r>
            <a:br>
              <a:rPr lang="en-US" sz="2000" b="1" i="1" smtClean="0">
                <a:solidFill>
                  <a:srgbClr val="F9F9F9"/>
                </a:solidFill>
                <a:ea typeface="ヒラギノ角ゴ Pro W3" charset="0"/>
                <a:cs typeface="ヒラギノ角ゴ Pro W3" charset="0"/>
              </a:rPr>
            </a:br>
            <a:r>
              <a:rPr lang="en-US" sz="2000" b="1" i="1" smtClean="0">
                <a:solidFill>
                  <a:srgbClr val="F9F9F9"/>
                </a:solidFill>
                <a:ea typeface="ヒラギノ角ゴ Pro W3" charset="0"/>
                <a:cs typeface="ヒラギノ角ゴ Pro W3" charset="0"/>
              </a:rPr>
              <a:t>(Fairfield, NJ: The Economics Press, 1935)</a:t>
            </a:r>
            <a:endParaRPr lang="en-US" smtClean="0">
              <a:solidFill>
                <a:srgbClr val="F9F9F9"/>
              </a:solidFill>
              <a:ea typeface="ヒラギノ角ゴ Pro W3" charset="0"/>
              <a:cs typeface="ヒラギノ角ゴ Pro W3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6381328"/>
            <a:ext cx="9144000" cy="487806"/>
          </a:xfrm>
          <a:prstGeom prst="rect">
            <a:avLst/>
          </a:prstGeom>
          <a:solidFill>
            <a:srgbClr val="000514"/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514">
                <a:alpha val="74998"/>
              </a:srgbClr>
            </a:outerShdw>
          </a:effectLst>
        </p:spPr>
        <p:txBody>
          <a:bodyPr anchor="ctr"/>
          <a:lstStyle/>
          <a:p>
            <a:pPr algn="ctr">
              <a:spcBef>
                <a:spcPct val="20000"/>
              </a:spcBef>
              <a:spcAft>
                <a:spcPts val="0"/>
              </a:spcAft>
              <a:buClr>
                <a:srgbClr val="FFCC00"/>
              </a:buClr>
              <a:buSzPct val="70000"/>
              <a:buFont typeface="Wingdings" charset="0"/>
              <a:buNone/>
              <a:defRPr/>
            </a:pPr>
            <a: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Dr. Rick </a:t>
            </a:r>
            <a:r>
              <a:rPr lang="en-US" sz="20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Griffith • </a:t>
            </a:r>
            <a: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Singapore Bible </a:t>
            </a:r>
            <a:r>
              <a:rPr lang="en-US" sz="20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College • BibleStudyDownloads.org</a:t>
            </a:r>
            <a:endParaRPr lang="en-US" sz="2000" b="1" kern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5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2008"/>
            <a:ext cx="9144000" cy="764704"/>
          </a:xfrm>
          <a:extLst/>
        </p:spPr>
        <p:txBody>
          <a:bodyPr/>
          <a:lstStyle/>
          <a:p>
            <a:pPr>
              <a:defRPr/>
            </a:pPr>
            <a:r>
              <a:rPr lang="en-US" sz="3600" b="1" kern="1200" dirty="0" err="1" smtClean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Bagaimana</a:t>
            </a:r>
            <a:r>
              <a:rPr lang="en-US" sz="3600" b="1" kern="1200" dirty="0" smtClean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 </a:t>
            </a:r>
            <a:r>
              <a:rPr lang="en-US" sz="3600" b="1" kern="1200" dirty="0" err="1" smtClean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cara</a:t>
            </a:r>
            <a:r>
              <a:rPr lang="en-US" sz="3600" b="1" kern="1200" dirty="0" smtClean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 </a:t>
            </a:r>
            <a:r>
              <a:rPr lang="en-US" sz="3600" b="1" kern="1200" dirty="0" err="1" smtClean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anda</a:t>
            </a:r>
            <a:r>
              <a:rPr lang="en-US" sz="3600" b="1" kern="1200" dirty="0" smtClean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 </a:t>
            </a:r>
            <a:r>
              <a:rPr lang="en-US" sz="3600" b="1" kern="1200" dirty="0" err="1" smtClean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mengatakannya</a:t>
            </a:r>
            <a:r>
              <a:rPr lang="en-US" b="1" kern="1200" dirty="0" smtClean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?</a:t>
            </a:r>
            <a:endParaRPr lang="en-US" b="1" kern="1200" dirty="0">
              <a:solidFill>
                <a:schemeClr val="bg1"/>
              </a:solidFill>
              <a:effectLst>
                <a:glow rad="139700">
                  <a:schemeClr val="tx1"/>
                </a:glow>
              </a:effectLst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-108520" y="2204864"/>
            <a:ext cx="9144000" cy="764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b="1" dirty="0" smtClean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(</a:t>
            </a:r>
            <a:r>
              <a:rPr lang="en-US" b="1" dirty="0" err="1" smtClean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Penyampaian</a:t>
            </a:r>
            <a:r>
              <a:rPr lang="en-US" b="1" dirty="0" smtClean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)</a:t>
            </a:r>
            <a:endParaRPr lang="en-US" b="1" dirty="0">
              <a:solidFill>
                <a:schemeClr val="bg1"/>
              </a:solidFill>
              <a:effectLst>
                <a:glow rad="139700">
                  <a:schemeClr val="tx1"/>
                </a:glow>
              </a:effectLst>
            </a:endParaRPr>
          </a:p>
        </p:txBody>
      </p:sp>
    </p:spTree>
  </p:cSld>
  <p:clrMapOvr>
    <a:masterClrMapping/>
  </p:clrMapOvr>
  <p:transition xmlns:p14="http://schemas.microsoft.com/office/powerpoint/2010/main" spd="med">
    <p:randomBar dir="vert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3"/>
          <p:cNvSpPr txBox="1">
            <a:spLocks noChangeArrowheads="1"/>
          </p:cNvSpPr>
          <p:nvPr/>
        </p:nvSpPr>
        <p:spPr bwMode="auto">
          <a:xfrm>
            <a:off x="8442325" y="39688"/>
            <a:ext cx="701675" cy="4572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b="1" smtClean="0"/>
              <a:t>11a</a:t>
            </a:r>
            <a:endParaRPr lang="en-US" smtClean="0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39688"/>
            <a:ext cx="7924800" cy="1103312"/>
          </a:xfrm>
          <a:effectLst>
            <a:outerShdw blurRad="63500" dist="35921" dir="2700000" algn="ctr" rotWithShape="0">
              <a:schemeClr val="bg2">
                <a:alpha val="74997"/>
              </a:schemeClr>
            </a:outerShdw>
          </a:effectLst>
        </p:spPr>
        <p:txBody>
          <a:bodyPr/>
          <a:lstStyle/>
          <a:p>
            <a:pPr>
              <a:lnSpc>
                <a:spcPct val="100000"/>
              </a:lnSpc>
              <a:defRPr/>
            </a:pPr>
            <a:r>
              <a:rPr lang="en-US" sz="4000" b="1" dirty="0" err="1" smtClean="0">
                <a:solidFill>
                  <a:schemeClr val="tx1"/>
                </a:solidFill>
                <a:cs typeface="ＭＳ Ｐゴシック" charset="0"/>
              </a:rPr>
              <a:t>Aturan</a:t>
            </a:r>
            <a:r>
              <a:rPr lang="en-US" sz="4000" b="1" dirty="0" smtClean="0">
                <a:solidFill>
                  <a:schemeClr val="tx1"/>
                </a:solidFill>
                <a:cs typeface="ＭＳ Ｐゴシック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cs typeface="ＭＳ Ｐゴシック" charset="0"/>
              </a:rPr>
              <a:t>Pendengar</a:t>
            </a:r>
            <a:r>
              <a:rPr lang="en-US" sz="4000" b="1" dirty="0" smtClean="0">
                <a:solidFill>
                  <a:schemeClr val="tx1"/>
                </a:solidFill>
                <a:cs typeface="ＭＳ Ｐゴシック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cs typeface="ＭＳ Ｐゴシック" charset="0"/>
              </a:rPr>
              <a:t>tentang</a:t>
            </a:r>
            <a:r>
              <a:rPr lang="en-US" sz="4000" b="1" dirty="0" smtClean="0">
                <a:solidFill>
                  <a:schemeClr val="tx1"/>
                </a:solidFill>
                <a:cs typeface="ＭＳ Ｐゴシック" charset="0"/>
              </a:rPr>
              <a:t> </a:t>
            </a:r>
            <a:r>
              <a:rPr lang="en-US" sz="4000" b="1" u="sng" dirty="0" err="1" smtClean="0">
                <a:solidFill>
                  <a:schemeClr val="tx1"/>
                </a:solidFill>
                <a:cs typeface="ＭＳ Ｐゴシック" charset="0"/>
              </a:rPr>
              <a:t>Pilihan</a:t>
            </a:r>
            <a:r>
              <a:rPr lang="en-US" sz="4000" b="1" u="sng" dirty="0" smtClean="0">
                <a:solidFill>
                  <a:schemeClr val="tx1"/>
                </a:solidFill>
                <a:cs typeface="ＭＳ Ｐゴシック" charset="0"/>
              </a:rPr>
              <a:t> Kata-Kata</a:t>
            </a:r>
            <a:endParaRPr lang="en-US" sz="4800" u="sng" dirty="0">
              <a:solidFill>
                <a:schemeClr val="tx1"/>
              </a:solidFill>
              <a:cs typeface="ＭＳ Ｐゴシック" charset="0"/>
            </a:endParaRPr>
          </a:p>
        </p:txBody>
      </p:sp>
      <p:sp>
        <p:nvSpPr>
          <p:cNvPr id="14340" name="Text Box 5"/>
          <p:cNvSpPr txBox="1">
            <a:spLocks noChangeArrowheads="1"/>
          </p:cNvSpPr>
          <p:nvPr/>
        </p:nvSpPr>
        <p:spPr bwMode="auto">
          <a:xfrm>
            <a:off x="838200" y="1412875"/>
            <a:ext cx="6854825" cy="5842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 smtClean="0"/>
              <a:t>Kata-Kata pidatomu seharusnya…</a:t>
            </a:r>
            <a:endParaRPr lang="en-US" sz="3200" b="1" smtClean="0">
              <a:latin typeface="Times" charset="0"/>
            </a:endParaRPr>
          </a:p>
        </p:txBody>
      </p:sp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838200" y="2251075"/>
            <a:ext cx="7837488" cy="42465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marL="712788" indent="-7127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Font typeface="Arial" charset="0"/>
              <a:buAutoNum type="alphaUcPeriod"/>
              <a:defRPr/>
            </a:pPr>
            <a:r>
              <a:rPr lang="en-US" sz="3000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Bebas dari basa-basi (hindari kata-kata yang tidak perlu)</a:t>
            </a:r>
          </a:p>
          <a:p>
            <a:pPr>
              <a:buFont typeface="Arial" charset="0"/>
              <a:buAutoNum type="alphaUcPeriod"/>
              <a:defRPr/>
            </a:pPr>
            <a:r>
              <a:rPr lang="en-US" sz="3000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Benar secara tata bahasa (menggunakan kalimat-kalimat pendek)</a:t>
            </a:r>
          </a:p>
          <a:p>
            <a:pPr>
              <a:buFont typeface="Arial" charset="0"/>
              <a:buAutoNum type="alphaUcPeriod"/>
              <a:defRPr/>
            </a:pPr>
            <a:r>
              <a:rPr lang="en-US" sz="3000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Dalam bentuk percakapan </a:t>
            </a:r>
          </a:p>
          <a:p>
            <a:pPr>
              <a:buFont typeface="Arial" charset="0"/>
              <a:buAutoNum type="alphaUcPeriod"/>
              <a:defRPr/>
            </a:pPr>
            <a:r>
              <a:rPr lang="en-US" sz="3000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Spesifik</a:t>
            </a:r>
          </a:p>
          <a:p>
            <a:pPr>
              <a:buFont typeface="Arial" charset="0"/>
              <a:buAutoNum type="alphaUcPeriod"/>
              <a:defRPr/>
            </a:pPr>
            <a:r>
              <a:rPr lang="en-US" sz="3000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Menarik dan puitis</a:t>
            </a:r>
          </a:p>
          <a:p>
            <a:pPr>
              <a:buFont typeface="Arial" charset="0"/>
              <a:buAutoNum type="alphaUcPeriod"/>
              <a:defRPr/>
            </a:pPr>
            <a:r>
              <a:rPr lang="en-US" sz="3000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Jelas</a:t>
            </a:r>
          </a:p>
        </p:txBody>
      </p:sp>
      <p:sp>
        <p:nvSpPr>
          <p:cNvPr id="78853" name="Text Box 7"/>
          <p:cNvSpPr txBox="1">
            <a:spLocks noChangeArrowheads="1"/>
          </p:cNvSpPr>
          <p:nvPr/>
        </p:nvSpPr>
        <p:spPr bwMode="auto">
          <a:xfrm>
            <a:off x="1981200" y="6400800"/>
            <a:ext cx="7164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Richard Borden, </a:t>
            </a:r>
            <a:r>
              <a:rPr lang="en-US" i="1"/>
              <a:t>How to Communicate Ideas</a:t>
            </a:r>
            <a:r>
              <a:rPr lang="en-US"/>
              <a:t>, 15-20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7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7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7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7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7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7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37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7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37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37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8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Black</a:t>
            </a:r>
          </a:p>
        </p:txBody>
      </p:sp>
      <p:pic>
        <p:nvPicPr>
          <p:cNvPr id="80898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196975"/>
            <a:ext cx="9159875" cy="566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899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0563" y="260350"/>
            <a:ext cx="4124325" cy="3540125"/>
          </a:xfrm>
          <a:prstGeom prst="rect">
            <a:avLst/>
          </a:prstGeom>
          <a:noFill/>
          <a:ln w="76200">
            <a:solidFill>
              <a:srgbClr val="F9F9F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xmlns:p14="http://schemas.microsoft.com/office/powerpoint/2010/main" spd="med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Black</a:t>
            </a:r>
          </a:p>
        </p:txBody>
      </p:sp>
    </p:spTree>
  </p:cSld>
  <p:clrMapOvr>
    <a:masterClrMapping/>
  </p:clrMapOvr>
  <p:transition xmlns:p14="http://schemas.microsoft.com/office/powerpoint/2010/main" spd="med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9144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2300" b="1" dirty="0" err="1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Homiletik</a:t>
            </a:r>
            <a:r>
              <a:rPr lang="en-US" sz="2300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sz="2300" b="1" dirty="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(Preaching in Indonesia) di BibleStudyDownloads.org</a:t>
            </a:r>
            <a:endParaRPr lang="en-US" sz="2300" b="1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800" b="1" dirty="0" err="1" smtClean="0">
                <a:solidFill>
                  <a:srgbClr val="FFFFFF"/>
                </a:solidFill>
                <a:latin typeface="Arial" charset="0"/>
                <a:cs typeface="Arial" charset="0"/>
              </a:rPr>
              <a:t>Dapatkan</a:t>
            </a:r>
            <a:r>
              <a:rPr lang="en-US" sz="38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en-US" sz="3800" b="1" dirty="0" err="1" smtClean="0">
                <a:solidFill>
                  <a:srgbClr val="FFFFFF"/>
                </a:solidFill>
                <a:latin typeface="Arial" charset="0"/>
                <a:cs typeface="Arial" charset="0"/>
              </a:rPr>
              <a:t>presentasi</a:t>
            </a:r>
            <a:r>
              <a:rPr lang="en-US" sz="38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en-US" sz="3800" b="1" dirty="0" err="1" smtClean="0">
                <a:solidFill>
                  <a:srgbClr val="FFFFFF"/>
                </a:solidFill>
                <a:latin typeface="Arial" charset="0"/>
                <a:cs typeface="Arial" charset="0"/>
              </a:rPr>
              <a:t>ini</a:t>
            </a:r>
            <a:r>
              <a:rPr lang="en-US" sz="38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en-US" sz="3800" b="1" dirty="0" err="1" smtClean="0">
                <a:solidFill>
                  <a:srgbClr val="FFFFFF"/>
                </a:solidFill>
                <a:latin typeface="Arial" charset="0"/>
                <a:cs typeface="Arial" charset="0"/>
              </a:rPr>
              <a:t>dengan</a:t>
            </a:r>
            <a:r>
              <a:rPr lang="en-US" sz="38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 gratis!</a:t>
            </a:r>
            <a:endParaRPr lang="en-US" sz="38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41"/>
          <a:stretch/>
        </p:blipFill>
        <p:spPr>
          <a:xfrm>
            <a:off x="-44173" y="636981"/>
            <a:ext cx="9232347" cy="5650045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223" y="2222340"/>
            <a:ext cx="6153212" cy="348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724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itle 1"/>
          <p:cNvSpPr>
            <a:spLocks noGrp="1"/>
          </p:cNvSpPr>
          <p:nvPr>
            <p:ph type="title"/>
          </p:nvPr>
        </p:nvSpPr>
        <p:spPr>
          <a:xfrm>
            <a:off x="0" y="71438"/>
            <a:ext cx="9144000" cy="765175"/>
          </a:xfrm>
        </p:spPr>
        <p:txBody>
          <a:bodyPr/>
          <a:lstStyle/>
          <a:p>
            <a:r>
              <a:rPr lang="en-US" sz="3200" b="1">
                <a:solidFill>
                  <a:schemeClr val="bg1"/>
                </a:solidFill>
                <a:latin typeface="Arial" charset="0"/>
                <a:ea typeface="ＭＳ Ｐゴシック" charset="0"/>
              </a:rPr>
              <a:t>Banyak Pembicara yang Membosankan</a:t>
            </a:r>
            <a:r>
              <a:rPr lang="en-US" b="1">
                <a:solidFill>
                  <a:schemeClr val="bg1"/>
                </a:solidFill>
                <a:latin typeface="Arial" charset="0"/>
                <a:ea typeface="ＭＳ Ｐゴシック" charset="0"/>
              </a:rPr>
              <a:t>…</a:t>
            </a:r>
          </a:p>
        </p:txBody>
      </p:sp>
      <p:pic>
        <p:nvPicPr>
          <p:cNvPr id="65538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908050"/>
            <a:ext cx="9144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med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7950" y="-17463"/>
            <a:ext cx="9251950" cy="9251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3" name="Title 1"/>
          <p:cNvSpPr>
            <a:spLocks noGrp="1"/>
          </p:cNvSpPr>
          <p:nvPr>
            <p:ph type="title"/>
          </p:nvPr>
        </p:nvSpPr>
        <p:spPr>
          <a:xfrm>
            <a:off x="-107950" y="-26988"/>
            <a:ext cx="5253038" cy="2016126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3600" b="1">
                <a:solidFill>
                  <a:srgbClr val="000000"/>
                </a:solidFill>
                <a:latin typeface="Arial" charset="0"/>
                <a:ea typeface="ＭＳ Ｐゴシック" charset="0"/>
              </a:rPr>
              <a:t>Bagaimana caranya saat kita berbicara orang mendengarkan</a:t>
            </a:r>
            <a:r>
              <a:rPr lang="en-US" b="1">
                <a:solidFill>
                  <a:srgbClr val="000000"/>
                </a:solidFill>
                <a:latin typeface="Arial" charset="0"/>
                <a:ea typeface="ＭＳ Ｐゴシック" charset="0"/>
              </a:rPr>
              <a:t>?</a:t>
            </a:r>
          </a:p>
        </p:txBody>
      </p:sp>
    </p:spTree>
  </p:cSld>
  <p:clrMapOvr>
    <a:masterClrMapping/>
  </p:clrMapOvr>
  <p:transition xmlns:p14="http://schemas.microsoft.com/office/powerpoint/2010/main" spd="med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rgbClr val="3366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cs typeface="Arial" charset="0"/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0"/>
            <a:ext cx="4572000" cy="3429000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cs typeface="Arial"/>
            </a:endParaRP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1181100" y="1203325"/>
            <a:ext cx="1905000" cy="70802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4000" b="1" dirty="0" err="1">
                <a:solidFill>
                  <a:schemeClr val="bg1"/>
                </a:solidFill>
                <a:latin typeface="Arial"/>
                <a:cs typeface="Arial"/>
              </a:rPr>
              <a:t>Benar</a:t>
            </a:r>
            <a:endParaRPr lang="en-US" sz="4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4572000" y="0"/>
            <a:ext cx="4572000" cy="3429000"/>
          </a:xfrm>
          <a:prstGeom prst="rect">
            <a:avLst/>
          </a:prstGeom>
          <a:gradFill rotWithShape="0">
            <a:gsLst>
              <a:gs pos="0">
                <a:srgbClr val="B50069"/>
              </a:gs>
              <a:gs pos="100000">
                <a:srgbClr val="540031"/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00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4572000" y="3429000"/>
            <a:ext cx="4572000" cy="3429000"/>
          </a:xfrm>
          <a:prstGeom prst="rect">
            <a:avLst/>
          </a:prstGeom>
          <a:gradFill rotWithShape="0">
            <a:gsLst>
              <a:gs pos="0">
                <a:srgbClr val="500093"/>
              </a:gs>
              <a:gs pos="100000">
                <a:srgbClr val="250044"/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000">
              <a:solidFill>
                <a:srgbClr val="B50069"/>
              </a:solidFill>
              <a:cs typeface="Arial" charset="0"/>
            </a:endParaRPr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0" y="3429000"/>
            <a:ext cx="4572000" cy="3429000"/>
          </a:xfrm>
          <a:prstGeom prst="rect">
            <a:avLst/>
          </a:prstGeom>
          <a:gradFill rotWithShape="0">
            <a:gsLst>
              <a:gs pos="0">
                <a:srgbClr val="FF0000"/>
              </a:gs>
              <a:gs pos="100000">
                <a:srgbClr val="760000"/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00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762000" y="4876800"/>
            <a:ext cx="2743200" cy="7016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4000" b="1" dirty="0" err="1">
                <a:solidFill>
                  <a:schemeClr val="bg1"/>
                </a:solidFill>
                <a:latin typeface="Arial"/>
                <a:cs typeface="Arial"/>
              </a:rPr>
              <a:t>Jelas</a:t>
            </a:r>
            <a:endParaRPr lang="en-US" sz="4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5257800" y="1203325"/>
            <a:ext cx="3314700" cy="70802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4000" b="1" dirty="0" err="1">
                <a:solidFill>
                  <a:schemeClr val="bg1"/>
                </a:solidFill>
                <a:latin typeface="Arial"/>
                <a:cs typeface="Arial"/>
              </a:rPr>
              <a:t>Menarik</a:t>
            </a:r>
            <a:endParaRPr lang="en-US" sz="4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4106" name="Text Box 10"/>
          <p:cNvSpPr txBox="1">
            <a:spLocks noChangeArrowheads="1"/>
          </p:cNvSpPr>
          <p:nvPr/>
        </p:nvSpPr>
        <p:spPr bwMode="auto">
          <a:xfrm>
            <a:off x="5524500" y="4876800"/>
            <a:ext cx="2743200" cy="7016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4000" b="1" dirty="0" err="1">
                <a:solidFill>
                  <a:schemeClr val="bg1"/>
                </a:solidFill>
                <a:latin typeface="Arial"/>
                <a:cs typeface="Arial"/>
              </a:rPr>
              <a:t>Relevan</a:t>
            </a:r>
            <a:endParaRPr lang="en-US" sz="4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4107" name="Rectangle 11"/>
          <p:cNvSpPr>
            <a:spLocks noGrp="1" noChangeArrowheads="1"/>
          </p:cNvSpPr>
          <p:nvPr>
            <p:ph type="title" idx="4294967295"/>
          </p:nvPr>
        </p:nvSpPr>
        <p:spPr>
          <a:xfrm>
            <a:off x="1676400" y="2635250"/>
            <a:ext cx="5867400" cy="1570038"/>
          </a:xfrm>
          <a:solidFill>
            <a:schemeClr val="tx2"/>
          </a:solidFill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</p:spPr>
        <p:txBody>
          <a:bodyPr anchor="t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4800" b="1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rPr>
              <a:t>Empat Tujuan:</a:t>
            </a:r>
            <a:br>
              <a:rPr lang="en-US" sz="4800" b="1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rPr>
            </a:br>
            <a:r>
              <a:rPr lang="en-US" sz="4800" b="1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rPr>
              <a:t>Khotbah yang …</a:t>
            </a:r>
          </a:p>
        </p:txBody>
      </p:sp>
      <p:sp>
        <p:nvSpPr>
          <p:cNvPr id="9228" name="Text Box 12"/>
          <p:cNvSpPr txBox="1">
            <a:spLocks noChangeArrowheads="1"/>
          </p:cNvSpPr>
          <p:nvPr/>
        </p:nvSpPr>
        <p:spPr bwMode="auto">
          <a:xfrm>
            <a:off x="8442325" y="39688"/>
            <a:ext cx="701675" cy="4572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b="1" smtClean="0">
                <a:solidFill>
                  <a:schemeClr val="bg1"/>
                </a:solidFill>
                <a:cs typeface="Arial" charset="0"/>
              </a:rPr>
              <a:t>25</a:t>
            </a:r>
            <a:endParaRPr lang="en-US" smtClean="0">
              <a:cs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 spd="med">
    <p:randomBar dir="vert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animBg="1"/>
      <p:bldP spid="4100" grpId="0"/>
      <p:bldP spid="4101" grpId="0" animBg="1"/>
      <p:bldP spid="4102" grpId="0" animBg="1"/>
      <p:bldP spid="4103" grpId="0" animBg="1"/>
      <p:bldP spid="4104" grpId="0"/>
      <p:bldP spid="4105" grpId="0"/>
      <p:bldP spid="410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3" name="Picture 2" descr="BordenSteps000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33800" y="0"/>
            <a:ext cx="5410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79388" y="0"/>
            <a:ext cx="3352800" cy="2032000"/>
          </a:xfrm>
        </p:spPr>
        <p:txBody>
          <a:bodyPr/>
          <a:lstStyle/>
          <a:p>
            <a:pPr eaLnBrk="1" hangingPunct="1">
              <a:defRPr/>
            </a:pPr>
            <a:r>
              <a:rPr lang="en-US" sz="4200" b="1" dirty="0" err="1" smtClean="0">
                <a:latin typeface="Arial" charset="0"/>
                <a:ea typeface="MS Pゴシック" charset="0"/>
                <a:cs typeface="Arial" charset="0"/>
              </a:rPr>
              <a:t>Prinsip-Prinsip</a:t>
            </a:r>
            <a:r>
              <a:rPr lang="en-US" sz="4200" b="1" dirty="0" smtClean="0">
                <a:latin typeface="Arial" charset="0"/>
                <a:ea typeface="MS Pゴシック" charset="0"/>
                <a:cs typeface="Arial" charset="0"/>
              </a:rPr>
              <a:t> Borden</a:t>
            </a:r>
            <a:endParaRPr lang="en-US" sz="4200" b="1" dirty="0">
              <a:latin typeface="Arial" charset="0"/>
              <a:ea typeface="MS Pゴシック" charset="0"/>
              <a:cs typeface="Arial" charset="0"/>
            </a:endParaRPr>
          </a:p>
        </p:txBody>
      </p:sp>
      <p:sp>
        <p:nvSpPr>
          <p:cNvPr id="69635" name="Text Box 4"/>
          <p:cNvSpPr txBox="1">
            <a:spLocks noChangeArrowheads="1"/>
          </p:cNvSpPr>
          <p:nvPr/>
        </p:nvSpPr>
        <p:spPr bwMode="auto">
          <a:xfrm>
            <a:off x="8001000" y="39688"/>
            <a:ext cx="114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b="1">
                <a:ea typeface="MS Pゴシック" charset="0"/>
                <a:cs typeface="MS Pゴシック" charset="0"/>
              </a:rPr>
              <a:t>10-11</a:t>
            </a:r>
            <a:endParaRPr lang="en-US">
              <a:ea typeface="MS Pゴシック" charset="0"/>
              <a:cs typeface="MS Pゴシック" charset="0"/>
            </a:endParaRPr>
          </a:p>
        </p:txBody>
      </p:sp>
      <p:sp>
        <p:nvSpPr>
          <p:cNvPr id="69636" name="Text Box 5"/>
          <p:cNvSpPr txBox="1">
            <a:spLocks noChangeArrowheads="1"/>
          </p:cNvSpPr>
          <p:nvPr/>
        </p:nvSpPr>
        <p:spPr bwMode="auto">
          <a:xfrm>
            <a:off x="2589213" y="6400800"/>
            <a:ext cx="6554787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ea typeface="MS Pゴシック" charset="0"/>
                <a:cs typeface="MS Pゴシック" charset="0"/>
              </a:rPr>
              <a:t>Richard Borden, </a:t>
            </a:r>
            <a:r>
              <a:rPr lang="en-US" i="1">
                <a:ea typeface="MS Pゴシック" charset="0"/>
                <a:cs typeface="MS Pゴシック" charset="0"/>
              </a:rPr>
              <a:t>How to Communicate Ideas</a:t>
            </a:r>
            <a:r>
              <a:rPr lang="en-US">
                <a:ea typeface="MS Pゴシック" charset="0"/>
                <a:cs typeface="MS Pゴシック" charset="0"/>
              </a:rPr>
              <a:t>, 1</a:t>
            </a:r>
          </a:p>
        </p:txBody>
      </p:sp>
      <p:sp>
        <p:nvSpPr>
          <p:cNvPr id="69637" name="Rounded Rectangular Callout 1"/>
          <p:cNvSpPr>
            <a:spLocks noChangeArrowheads="1"/>
          </p:cNvSpPr>
          <p:nvPr/>
        </p:nvSpPr>
        <p:spPr bwMode="auto">
          <a:xfrm>
            <a:off x="34925" y="2060575"/>
            <a:ext cx="3384550" cy="4392613"/>
          </a:xfrm>
          <a:prstGeom prst="wedgeRoundRectCallout">
            <a:avLst>
              <a:gd name="adj1" fmla="val 60681"/>
              <a:gd name="adj2" fmla="val -18301"/>
              <a:gd name="adj3" fmla="val 16667"/>
            </a:avLst>
          </a:prstGeom>
          <a:solidFill>
            <a:srgbClr val="8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 sz="2600" b="1">
                <a:solidFill>
                  <a:schemeClr val="bg1"/>
                </a:solidFill>
                <a:ea typeface="MS Pゴシック" charset="0"/>
                <a:cs typeface="MS Pゴシック" charset="0"/>
              </a:rPr>
              <a:t>Aturan mendasar dari pengaturan pidato dapat dituliskan dalam tujuh kata:</a:t>
            </a:r>
          </a:p>
          <a:p>
            <a:r>
              <a:rPr lang="en-US" sz="2600" b="1">
                <a:solidFill>
                  <a:srgbClr val="FFFF00"/>
                </a:solidFill>
                <a:ea typeface="MS Pゴシック" charset="0"/>
                <a:cs typeface="MS Pゴシック" charset="0"/>
              </a:rPr>
              <a:t>Untuk setiap pidatomu berikanlah tujuan––dan bentuk!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itle 1"/>
          <p:cNvSpPr>
            <a:spLocks noGrp="1"/>
          </p:cNvSpPr>
          <p:nvPr>
            <p:ph type="title"/>
          </p:nvPr>
        </p:nvSpPr>
        <p:spPr>
          <a:xfrm>
            <a:off x="685800" y="53975"/>
            <a:ext cx="7772400" cy="1143000"/>
          </a:xfrm>
        </p:spPr>
        <p:txBody>
          <a:bodyPr/>
          <a:lstStyle/>
          <a:p>
            <a:r>
              <a:rPr lang="en-US" b="1">
                <a:solidFill>
                  <a:srgbClr val="FFFFFF"/>
                </a:solidFill>
                <a:latin typeface="Arial" charset="0"/>
                <a:ea typeface="ＭＳ Ｐゴシック" charset="0"/>
              </a:rPr>
              <a:t>Pengaturan Ranah Pidato  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0" y="1331913"/>
          <a:ext cx="9144000" cy="5167312"/>
        </p:xfrm>
        <a:graphic>
          <a:graphicData uri="http://schemas.openxmlformats.org/drawingml/2006/table">
            <a:tbl>
              <a:tblPr/>
              <a:tblGrid>
                <a:gridCol w="801688"/>
                <a:gridCol w="2257425"/>
                <a:gridCol w="3025775"/>
                <a:gridCol w="3059112"/>
              </a:tblGrid>
              <a:tr h="101750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4512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</a:rPr>
                        <a:t>Reaksi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</a:rPr>
                        <a:t>Pendengar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Times New Roman" pitchFamily="18" charset="0"/>
                      </a:endParaRPr>
                    </a:p>
                  </a:txBody>
                  <a:tcPr marL="50800" marR="508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4512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</a:rPr>
                        <a:t>Solusi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</a:rPr>
                        <a:t>Pembicara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Times New Roman" pitchFamily="18" charset="0"/>
                      </a:endParaRPr>
                    </a:p>
                  </a:txBody>
                  <a:tcPr marL="50800" marR="508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4512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</a:rPr>
                        <a:t>Kesamaan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</a:rPr>
                        <a:t>dalam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</a:rPr>
                        <a:t>Homiletik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Times New Roman" pitchFamily="18" charset="0"/>
                      </a:endParaRPr>
                    </a:p>
                  </a:txBody>
                  <a:tcPr marL="50800" marR="508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45122"/>
                    </a:solidFill>
                  </a:tcPr>
                </a:tc>
              </a:tr>
              <a:tr h="101750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1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</a:rPr>
                        <a:t>Ho hum!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Times New Roman" pitchFamily="18" charset="0"/>
                      </a:endParaRPr>
                    </a:p>
                  </a:txBody>
                  <a:tcPr marL="50800" marR="508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</a:rPr>
                        <a:t>Mulai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</a:rPr>
                        <a:t>menyalakan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</a:rPr>
                        <a:t>api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Times New Roman" pitchFamily="18" charset="0"/>
                      </a:endParaRPr>
                    </a:p>
                  </a:txBody>
                  <a:tcPr marL="50800" marR="508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</a:rPr>
                        <a:t>Dapatkan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</a:rPr>
                        <a:t>perhatian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</a:rPr>
                        <a:t>atau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</a:rPr>
                        <a:t>minat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Times New Roman" pitchFamily="18" charset="0"/>
                      </a:endParaRPr>
                    </a:p>
                  </a:txBody>
                  <a:tcPr marL="50800" marR="508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</a:tr>
              <a:tr h="1097279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2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</a:rPr>
                        <a:t>Untuk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</a:rPr>
                        <a:t>apa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</a:rPr>
                        <a:t>bicarakan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</a:rPr>
                        <a:t>hal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</a:rPr>
                        <a:t>ini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</a:rPr>
                        <a:t>?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Times New Roman" pitchFamily="18" charset="0"/>
                      </a:endParaRPr>
                    </a:p>
                  </a:txBody>
                  <a:tcPr marL="50800" marR="508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</a:rPr>
                        <a:t>Membangun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</a:rPr>
                        <a:t>jembatan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Times New Roman" pitchFamily="18" charset="0"/>
                      </a:endParaRPr>
                    </a:p>
                  </a:txBody>
                  <a:tcPr marL="50800" marR="508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</a:rPr>
                        <a:t>Bangkitkan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</a:rPr>
                        <a:t>kebutuhan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Times New Roman" pitchFamily="18" charset="0"/>
                      </a:endParaRPr>
                    </a:p>
                  </a:txBody>
                  <a:tcPr marL="50800" marR="508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</a:tr>
              <a:tr h="101750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3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</a:rPr>
                        <a:t>Contohnya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</a:rPr>
                        <a:t>!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Times New Roman" pitchFamily="18" charset="0"/>
                      </a:endParaRPr>
                    </a:p>
                  </a:txBody>
                  <a:tcPr marL="50800" marR="508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</a:rPr>
                        <a:t>Mencari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</a:rPr>
                        <a:t>kasus-kasus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Times New Roman" pitchFamily="18" charset="0"/>
                      </a:endParaRPr>
                    </a:p>
                  </a:txBody>
                  <a:tcPr marL="50800" marR="508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</a:rPr>
                        <a:t>Ilustrasi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Times New Roman" pitchFamily="18" charset="0"/>
                      </a:endParaRPr>
                    </a:p>
                  </a:txBody>
                  <a:tcPr marL="50800" marR="508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</a:tr>
              <a:tr h="101750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4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</a:rPr>
                        <a:t>Jadi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</a:rPr>
                        <a:t>maksudnya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</a:rPr>
                        <a:t>?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Times New Roman" pitchFamily="18" charset="0"/>
                      </a:endParaRPr>
                    </a:p>
                  </a:txBody>
                  <a:tcPr marL="50800" marR="508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</a:rPr>
                        <a:t>Minta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</a:rPr>
                        <a:t>tindakan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</a:rPr>
                        <a:t> 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Times New Roman" pitchFamily="18" charset="0"/>
                      </a:endParaRPr>
                    </a:p>
                  </a:txBody>
                  <a:tcPr marL="50800" marR="508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</a:rPr>
                        <a:t>Aplikasi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Times New Roman" pitchFamily="18" charset="0"/>
                      </a:endParaRPr>
                    </a:p>
                  </a:txBody>
                  <a:tcPr marL="50800" marR="508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</a:tr>
            </a:tbl>
          </a:graphicData>
        </a:graphic>
      </p:graphicFrame>
      <p:sp>
        <p:nvSpPr>
          <p:cNvPr id="11299" name="Text Box 12"/>
          <p:cNvSpPr txBox="1">
            <a:spLocks noChangeArrowheads="1"/>
          </p:cNvSpPr>
          <p:nvPr/>
        </p:nvSpPr>
        <p:spPr bwMode="auto">
          <a:xfrm>
            <a:off x="8442325" y="39688"/>
            <a:ext cx="701675" cy="4572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b="1" smtClean="0">
                <a:solidFill>
                  <a:schemeClr val="bg1"/>
                </a:solidFill>
                <a:cs typeface="Arial" charset="0"/>
              </a:rPr>
              <a:t>11a</a:t>
            </a:r>
            <a:endParaRPr lang="en-US" smtClean="0">
              <a:cs typeface="Arial" charset="0"/>
            </a:endParaRPr>
          </a:p>
        </p:txBody>
      </p:sp>
      <p:sp>
        <p:nvSpPr>
          <p:cNvPr id="71715" name="Text Box 14"/>
          <p:cNvSpPr txBox="1">
            <a:spLocks noChangeArrowheads="1"/>
          </p:cNvSpPr>
          <p:nvPr/>
        </p:nvSpPr>
        <p:spPr bwMode="auto">
          <a:xfrm>
            <a:off x="755650" y="6400800"/>
            <a:ext cx="83883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2000">
                <a:solidFill>
                  <a:schemeClr val="bg1"/>
                </a:solidFill>
                <a:cs typeface="Arial" charset="0"/>
              </a:rPr>
              <a:t>Diadopsi dari Richard Borden, </a:t>
            </a:r>
            <a:r>
              <a:rPr lang="en-US" sz="2000" i="1">
                <a:solidFill>
                  <a:schemeClr val="bg1"/>
                </a:solidFill>
                <a:cs typeface="Arial" charset="0"/>
              </a:rPr>
              <a:t>How to Communicate Ideas</a:t>
            </a:r>
            <a:r>
              <a:rPr lang="en-US" sz="2000">
                <a:solidFill>
                  <a:schemeClr val="bg1"/>
                </a:solidFill>
                <a:cs typeface="Arial" charset="0"/>
              </a:rPr>
              <a:t>, 1</a:t>
            </a:r>
          </a:p>
        </p:txBody>
      </p:sp>
    </p:spTree>
  </p:cSld>
  <p:clrMapOvr>
    <a:masterClrMapping/>
  </p:clrMapOvr>
  <p:transition xmlns:p14="http://schemas.microsoft.com/office/powerpoint/2010/main" spd="med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rgbClr val="3366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cs typeface="Arial" charset="0"/>
            </a:endParaRP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0" y="0"/>
            <a:ext cx="4572000" cy="3429000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cs typeface="Arial"/>
            </a:endParaRP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0" y="762000"/>
            <a:ext cx="4572000" cy="178435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3600" b="1" dirty="0" err="1">
                <a:solidFill>
                  <a:schemeClr val="bg1"/>
                </a:solidFill>
                <a:latin typeface="Arial"/>
                <a:cs typeface="Arial"/>
              </a:rPr>
              <a:t>Benar</a:t>
            </a:r>
            <a:r>
              <a:rPr lang="en-US" sz="3600" b="1" dirty="0">
                <a:solidFill>
                  <a:schemeClr val="bg1"/>
                </a:solidFill>
                <a:latin typeface="Arial"/>
                <a:cs typeface="Arial"/>
              </a:rPr>
              <a:t>:</a:t>
            </a:r>
            <a:r>
              <a:rPr lang="en-US" sz="4000" b="1" dirty="0">
                <a:solidFill>
                  <a:schemeClr val="bg1"/>
                </a:solidFill>
                <a:latin typeface="Arial"/>
                <a:cs typeface="Arial"/>
              </a:rPr>
              <a:t/>
            </a:r>
            <a:br>
              <a:rPr lang="en-US" sz="4000" b="1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en-US" sz="3000" b="1" dirty="0" err="1">
                <a:solidFill>
                  <a:schemeClr val="bg1"/>
                </a:solidFill>
                <a:latin typeface="Arial"/>
                <a:cs typeface="Arial"/>
              </a:rPr>
              <a:t>Materi</a:t>
            </a:r>
            <a:r>
              <a:rPr lang="en-US" sz="4000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br>
              <a:rPr lang="en-US" sz="4000" b="1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en-US" sz="3000" b="1" dirty="0" err="1">
                <a:solidFill>
                  <a:schemeClr val="bg1"/>
                </a:solidFill>
                <a:latin typeface="Arial"/>
                <a:cs typeface="Arial"/>
              </a:rPr>
              <a:t>Aturan</a:t>
            </a:r>
            <a:endParaRPr lang="en-US" sz="3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4572000" y="0"/>
            <a:ext cx="4572000" cy="3429000"/>
          </a:xfrm>
          <a:prstGeom prst="rect">
            <a:avLst/>
          </a:prstGeom>
          <a:gradFill rotWithShape="0">
            <a:gsLst>
              <a:gs pos="0">
                <a:srgbClr val="B50069"/>
              </a:gs>
              <a:gs pos="100000">
                <a:srgbClr val="540031"/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000">
              <a:solidFill>
                <a:srgbClr val="B50069"/>
              </a:solidFill>
              <a:cs typeface="Arial" charset="0"/>
            </a:endParaRPr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4572000" y="3429000"/>
            <a:ext cx="4572000" cy="3429000"/>
          </a:xfrm>
          <a:prstGeom prst="rect">
            <a:avLst/>
          </a:prstGeom>
          <a:gradFill rotWithShape="0">
            <a:gsLst>
              <a:gs pos="0">
                <a:srgbClr val="500093"/>
              </a:gs>
              <a:gs pos="100000">
                <a:srgbClr val="250044"/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000">
              <a:solidFill>
                <a:srgbClr val="B50069"/>
              </a:solidFill>
              <a:cs typeface="Arial" charset="0"/>
            </a:endParaRPr>
          </a:p>
        </p:txBody>
      </p:sp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0" y="3429000"/>
            <a:ext cx="4572000" cy="3429000"/>
          </a:xfrm>
          <a:prstGeom prst="rect">
            <a:avLst/>
          </a:prstGeom>
          <a:gradFill rotWithShape="0">
            <a:gsLst>
              <a:gs pos="0">
                <a:srgbClr val="FF0000"/>
              </a:gs>
              <a:gs pos="100000">
                <a:srgbClr val="760000"/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00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-152400" y="4514850"/>
            <a:ext cx="4724400" cy="172402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3600" b="1" smtClean="0">
                <a:solidFill>
                  <a:schemeClr val="bg1"/>
                </a:solidFill>
                <a:cs typeface="Arial" charset="0"/>
              </a:rPr>
              <a:t>Jelas:</a:t>
            </a:r>
            <a:r>
              <a:rPr lang="en-US" sz="4000" b="1" smtClean="0">
                <a:solidFill>
                  <a:schemeClr val="bg1"/>
                </a:solidFill>
                <a:cs typeface="Arial" charset="0"/>
              </a:rPr>
              <a:t/>
            </a:r>
            <a:br>
              <a:rPr lang="en-US" sz="4000" b="1" smtClean="0">
                <a:solidFill>
                  <a:schemeClr val="bg1"/>
                </a:solidFill>
                <a:cs typeface="Arial" charset="0"/>
              </a:rPr>
            </a:br>
            <a:r>
              <a:rPr lang="en-US" sz="4000" b="1" smtClean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sz="3000" b="1" smtClean="0">
                <a:solidFill>
                  <a:schemeClr val="bg1"/>
                </a:solidFill>
                <a:cs typeface="Arial" charset="0"/>
              </a:rPr>
              <a:t>Pilihan Kata-Kata</a:t>
            </a:r>
            <a:r>
              <a:rPr lang="en-US" sz="4000" b="1" smtClean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sz="3000" b="1" smtClean="0">
                <a:solidFill>
                  <a:schemeClr val="bg1"/>
                </a:solidFill>
                <a:cs typeface="Arial" charset="0"/>
              </a:rPr>
              <a:t>Aturan</a:t>
            </a:r>
          </a:p>
        </p:txBody>
      </p:sp>
      <p:sp>
        <p:nvSpPr>
          <p:cNvPr id="18441" name="Text Box 9"/>
          <p:cNvSpPr txBox="1">
            <a:spLocks noChangeArrowheads="1"/>
          </p:cNvSpPr>
          <p:nvPr/>
        </p:nvSpPr>
        <p:spPr bwMode="auto">
          <a:xfrm>
            <a:off x="4572000" y="762000"/>
            <a:ext cx="4572000" cy="13112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3600" b="1" smtClean="0">
                <a:solidFill>
                  <a:schemeClr val="bg1"/>
                </a:solidFill>
                <a:cs typeface="Arial" charset="0"/>
              </a:rPr>
              <a:t>Menarik:</a:t>
            </a:r>
            <a:r>
              <a:rPr lang="en-US" sz="4000" b="1" smtClean="0">
                <a:solidFill>
                  <a:schemeClr val="bg1"/>
                </a:solidFill>
                <a:cs typeface="Arial" charset="0"/>
              </a:rPr>
              <a:t/>
            </a:r>
            <a:br>
              <a:rPr lang="en-US" sz="4000" b="1" smtClean="0">
                <a:solidFill>
                  <a:schemeClr val="bg1"/>
                </a:solidFill>
                <a:cs typeface="Arial" charset="0"/>
              </a:rPr>
            </a:br>
            <a:r>
              <a:rPr lang="en-US" sz="4000" b="1" smtClean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sz="3000" b="1" smtClean="0">
                <a:solidFill>
                  <a:schemeClr val="bg1"/>
                </a:solidFill>
                <a:cs typeface="Arial" charset="0"/>
              </a:rPr>
              <a:t>Ho hum!</a:t>
            </a:r>
          </a:p>
        </p:txBody>
      </p:sp>
      <p:sp>
        <p:nvSpPr>
          <p:cNvPr id="18442" name="Text Box 10"/>
          <p:cNvSpPr txBox="1">
            <a:spLocks noChangeArrowheads="1"/>
          </p:cNvSpPr>
          <p:nvPr/>
        </p:nvSpPr>
        <p:spPr bwMode="auto">
          <a:xfrm>
            <a:off x="4330700" y="4397375"/>
            <a:ext cx="4800600" cy="646113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3600" b="1" dirty="0" err="1">
                <a:solidFill>
                  <a:schemeClr val="bg1"/>
                </a:solidFill>
                <a:latin typeface="Arial"/>
                <a:cs typeface="Arial"/>
              </a:rPr>
              <a:t>Relevan</a:t>
            </a:r>
            <a:r>
              <a:rPr lang="en-US" sz="3600" b="1" dirty="0">
                <a:solidFill>
                  <a:schemeClr val="bg1"/>
                </a:solidFill>
                <a:latin typeface="Arial"/>
                <a:cs typeface="Arial"/>
              </a:rPr>
              <a:t>:</a:t>
            </a:r>
          </a:p>
        </p:txBody>
      </p:sp>
      <p:sp>
        <p:nvSpPr>
          <p:cNvPr id="18443" name="Rectangle 11"/>
          <p:cNvSpPr>
            <a:spLocks noGrp="1" noChangeArrowheads="1"/>
          </p:cNvSpPr>
          <p:nvPr>
            <p:ph type="title" idx="4294967295"/>
          </p:nvPr>
        </p:nvSpPr>
        <p:spPr>
          <a:xfrm>
            <a:off x="866775" y="2743200"/>
            <a:ext cx="7450138" cy="1446213"/>
          </a:xfrm>
          <a:solidFill>
            <a:schemeClr val="tx2"/>
          </a:solidFill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</p:spPr>
        <p:txBody>
          <a:bodyPr anchor="t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b="1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rPr>
              <a:t>Langkah-Langkah Borden</a:t>
            </a:r>
            <a:r>
              <a:rPr lang="en-US" altLang="ja-JP" b="1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rPr>
              <a:t>:</a:t>
            </a:r>
            <a:br>
              <a:rPr lang="en-US" altLang="ja-JP" b="1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rPr>
            </a:br>
            <a:r>
              <a:rPr lang="en-US" altLang="ja-JP" b="1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rPr>
              <a:t>Pidato menjawab…</a:t>
            </a:r>
            <a:endParaRPr lang="en-US" b="1">
              <a:solidFill>
                <a:schemeClr val="bg1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2300" name="Text Box 12"/>
          <p:cNvSpPr txBox="1">
            <a:spLocks noChangeArrowheads="1"/>
          </p:cNvSpPr>
          <p:nvPr/>
        </p:nvSpPr>
        <p:spPr bwMode="auto">
          <a:xfrm>
            <a:off x="8442325" y="39688"/>
            <a:ext cx="701675" cy="4572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b="1" smtClean="0">
                <a:solidFill>
                  <a:schemeClr val="bg1"/>
                </a:solidFill>
                <a:cs typeface="Arial" charset="0"/>
              </a:rPr>
              <a:t>11a</a:t>
            </a:r>
            <a:endParaRPr lang="en-US" smtClean="0">
              <a:cs typeface="Arial" charset="0"/>
            </a:endParaRPr>
          </a:p>
        </p:txBody>
      </p:sp>
      <p:sp>
        <p:nvSpPr>
          <p:cNvPr id="18445" name="Text Box 13"/>
          <p:cNvSpPr txBox="1">
            <a:spLocks noChangeArrowheads="1"/>
          </p:cNvSpPr>
          <p:nvPr/>
        </p:nvSpPr>
        <p:spPr bwMode="auto">
          <a:xfrm>
            <a:off x="4237038" y="5006975"/>
            <a:ext cx="5011737" cy="95408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2800" b="1" dirty="0" err="1">
                <a:solidFill>
                  <a:schemeClr val="bg1"/>
                </a:solidFill>
                <a:latin typeface="Arial"/>
                <a:cs typeface="Arial"/>
              </a:rPr>
              <a:t>Untuk</a:t>
            </a:r>
            <a:r>
              <a:rPr lang="en-US" sz="2800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/>
                <a:cs typeface="Arial"/>
              </a:rPr>
              <a:t>apa</a:t>
            </a:r>
            <a:r>
              <a:rPr lang="en-US" sz="2800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/>
                <a:cs typeface="Arial"/>
              </a:rPr>
              <a:t>membicarakan</a:t>
            </a:r>
            <a:r>
              <a:rPr lang="en-US" sz="2800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/>
                <a:cs typeface="Arial"/>
              </a:rPr>
              <a:t>hal</a:t>
            </a:r>
            <a:r>
              <a:rPr lang="en-US" sz="2800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/>
                <a:cs typeface="Arial"/>
              </a:rPr>
              <a:t>ini</a:t>
            </a:r>
            <a:r>
              <a:rPr lang="en-US" sz="2800" b="1" dirty="0">
                <a:solidFill>
                  <a:schemeClr val="bg1"/>
                </a:solidFill>
                <a:latin typeface="Arial"/>
                <a:cs typeface="Arial"/>
              </a:rPr>
              <a:t>? </a:t>
            </a:r>
          </a:p>
        </p:txBody>
      </p:sp>
      <p:sp>
        <p:nvSpPr>
          <p:cNvPr id="18447" name="Text Box 15"/>
          <p:cNvSpPr txBox="1">
            <a:spLocks noChangeArrowheads="1"/>
          </p:cNvSpPr>
          <p:nvPr/>
        </p:nvSpPr>
        <p:spPr bwMode="auto">
          <a:xfrm>
            <a:off x="4572000" y="1965325"/>
            <a:ext cx="4572000" cy="55403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3000" b="1" dirty="0" err="1">
                <a:solidFill>
                  <a:schemeClr val="bg1"/>
                </a:solidFill>
                <a:latin typeface="Arial"/>
                <a:cs typeface="Arial"/>
              </a:rPr>
              <a:t>Contohnya</a:t>
            </a:r>
            <a:r>
              <a:rPr lang="en-US" sz="3000" b="1" dirty="0">
                <a:solidFill>
                  <a:schemeClr val="bg1"/>
                </a:solidFill>
                <a:latin typeface="Arial"/>
                <a:cs typeface="Arial"/>
              </a:rPr>
              <a:t>!</a:t>
            </a:r>
          </a:p>
        </p:txBody>
      </p:sp>
      <p:sp>
        <p:nvSpPr>
          <p:cNvPr id="18448" name="Text Box 16"/>
          <p:cNvSpPr txBox="1">
            <a:spLocks noChangeArrowheads="1"/>
          </p:cNvSpPr>
          <p:nvPr/>
        </p:nvSpPr>
        <p:spPr bwMode="auto">
          <a:xfrm>
            <a:off x="4495800" y="5929313"/>
            <a:ext cx="4800600" cy="5238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2800" b="1" dirty="0" err="1">
                <a:solidFill>
                  <a:schemeClr val="bg1"/>
                </a:solidFill>
                <a:latin typeface="Arial"/>
                <a:cs typeface="Arial"/>
              </a:rPr>
              <a:t>Jadi</a:t>
            </a:r>
            <a:r>
              <a:rPr lang="en-US" sz="2800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/>
                <a:cs typeface="Arial"/>
              </a:rPr>
              <a:t>maksudnya</a:t>
            </a:r>
            <a:r>
              <a:rPr lang="en-US" sz="2800" b="1" dirty="0">
                <a:solidFill>
                  <a:schemeClr val="bg1"/>
                </a:solidFill>
                <a:latin typeface="Arial"/>
                <a:cs typeface="Arial"/>
              </a:rPr>
              <a:t>?</a:t>
            </a:r>
          </a:p>
        </p:txBody>
      </p:sp>
      <p:sp>
        <p:nvSpPr>
          <p:cNvPr id="72719" name="Text Box 14"/>
          <p:cNvSpPr txBox="1">
            <a:spLocks noChangeArrowheads="1"/>
          </p:cNvSpPr>
          <p:nvPr/>
        </p:nvSpPr>
        <p:spPr bwMode="auto">
          <a:xfrm>
            <a:off x="755650" y="6400800"/>
            <a:ext cx="83883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2000">
                <a:solidFill>
                  <a:schemeClr val="bg1"/>
                </a:solidFill>
                <a:cs typeface="Arial" charset="0"/>
              </a:rPr>
              <a:t>Diadopsi dari Richard Borden, </a:t>
            </a:r>
            <a:r>
              <a:rPr lang="en-US" sz="2000" i="1">
                <a:solidFill>
                  <a:schemeClr val="bg1"/>
                </a:solidFill>
                <a:cs typeface="Arial" charset="0"/>
              </a:rPr>
              <a:t>How to Communicate Ideas</a:t>
            </a:r>
            <a:r>
              <a:rPr lang="en-US" sz="2000">
                <a:solidFill>
                  <a:schemeClr val="bg1"/>
                </a:solidFill>
                <a:cs typeface="Arial" charset="0"/>
              </a:rPr>
              <a:t>, 1</a:t>
            </a:r>
          </a:p>
        </p:txBody>
      </p:sp>
    </p:spTree>
  </p:cSld>
  <p:clrMapOvr>
    <a:masterClrMapping/>
  </p:clrMapOvr>
  <p:transition xmlns:p14="http://schemas.microsoft.com/office/powerpoint/2010/main" spd="med">
    <p:randomBar dir="vert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84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84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84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8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8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6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8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animBg="1"/>
      <p:bldP spid="18436" grpId="0"/>
      <p:bldP spid="18437" grpId="0" animBg="1"/>
      <p:bldP spid="18438" grpId="0" animBg="1"/>
      <p:bldP spid="18439" grpId="0" animBg="1"/>
      <p:bldP spid="18440" grpId="0"/>
      <p:bldP spid="18441" grpId="0"/>
      <p:bldP spid="18442" grpId="0"/>
      <p:bldP spid="18445" grpId="0"/>
      <p:bldP spid="18447" grpId="0"/>
      <p:bldP spid="1844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Title 1"/>
          <p:cNvSpPr>
            <a:spLocks noGrp="1"/>
          </p:cNvSpPr>
          <p:nvPr>
            <p:ph type="title"/>
          </p:nvPr>
        </p:nvSpPr>
        <p:spPr>
          <a:xfrm>
            <a:off x="0" y="71438"/>
            <a:ext cx="9144000" cy="765175"/>
          </a:xfrm>
        </p:spPr>
        <p:txBody>
          <a:bodyPr/>
          <a:lstStyle/>
          <a:p>
            <a:r>
              <a:rPr lang="en-US" b="1">
                <a:solidFill>
                  <a:schemeClr val="bg1"/>
                </a:solidFill>
                <a:latin typeface="Arial" charset="0"/>
                <a:ea typeface="ＭＳ Ｐゴシック" charset="0"/>
              </a:rPr>
              <a:t>Apa yang harus anda katakan?</a:t>
            </a:r>
          </a:p>
        </p:txBody>
      </p:sp>
      <p:pic>
        <p:nvPicPr>
          <p:cNvPr id="7475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808038"/>
            <a:ext cx="9144000" cy="607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0" y="2232248"/>
            <a:ext cx="9144000" cy="764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b="1" dirty="0" smtClean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(Isi)</a:t>
            </a:r>
            <a:endParaRPr lang="en-US" b="1" dirty="0">
              <a:solidFill>
                <a:schemeClr val="bg1"/>
              </a:solidFill>
              <a:effectLst>
                <a:glow rad="139700">
                  <a:schemeClr val="tx1"/>
                </a:glow>
              </a:effectLst>
            </a:endParaRPr>
          </a:p>
        </p:txBody>
      </p:sp>
    </p:spTree>
  </p:cSld>
  <p:clrMapOvr>
    <a:masterClrMapping/>
  </p:clrMapOvr>
  <p:transition xmlns:p14="http://schemas.microsoft.com/office/powerpoint/2010/main" spd="med">
    <p:randomBar dir="vert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>
          <a:effectLst>
            <a:outerShdw blurRad="63500" dist="35921" dir="2700000" algn="ctr" rotWithShape="0">
              <a:schemeClr val="bg2">
                <a:alpha val="74997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sz="3600" b="1" dirty="0" err="1" smtClean="0">
                <a:cs typeface="ＭＳ Ｐゴシック" charset="0"/>
              </a:rPr>
              <a:t>Aturan</a:t>
            </a:r>
            <a:r>
              <a:rPr lang="en-US" sz="3600" b="1" dirty="0" smtClean="0">
                <a:cs typeface="ＭＳ Ｐゴシック" charset="0"/>
              </a:rPr>
              <a:t> </a:t>
            </a:r>
            <a:r>
              <a:rPr lang="en-US" sz="3600" b="1" dirty="0" err="1" smtClean="0">
                <a:cs typeface="ＭＳ Ｐゴシック" charset="0"/>
              </a:rPr>
              <a:t>Pendengar</a:t>
            </a:r>
            <a:r>
              <a:rPr lang="en-US" sz="3600" b="1" dirty="0" smtClean="0">
                <a:cs typeface="ＭＳ Ｐゴシック" charset="0"/>
              </a:rPr>
              <a:t> </a:t>
            </a:r>
            <a:r>
              <a:rPr lang="en-US" sz="3600" b="1" dirty="0" err="1" smtClean="0">
                <a:cs typeface="ＭＳ Ｐゴシック" charset="0"/>
              </a:rPr>
              <a:t>tentang</a:t>
            </a:r>
            <a:r>
              <a:rPr lang="en-US" sz="3600" b="1" dirty="0" smtClean="0">
                <a:cs typeface="ＭＳ Ｐゴシック" charset="0"/>
              </a:rPr>
              <a:t>  </a:t>
            </a:r>
            <a:r>
              <a:rPr lang="en-US" sz="3600" b="1" u="sng" dirty="0" err="1" smtClean="0">
                <a:cs typeface="ＭＳ Ｐゴシック" charset="0"/>
              </a:rPr>
              <a:t>Materi</a:t>
            </a:r>
            <a:endParaRPr lang="en-US" dirty="0">
              <a:cs typeface="ＭＳ Ｐゴシック" charset="0"/>
            </a:endParaRP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669925" y="1700213"/>
            <a:ext cx="7502525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400" b="1" i="1"/>
              <a:t>Pendengar suka pidato yang isinya </a:t>
            </a:r>
            <a:br>
              <a:rPr lang="en-US" sz="3400" b="1" i="1"/>
            </a:br>
            <a:r>
              <a:rPr lang="ja-JP" altLang="en-US" sz="3400" b="1" i="1"/>
              <a:t>“</a:t>
            </a:r>
            <a:r>
              <a:rPr lang="en-US" altLang="ja-JP" sz="3400" b="1" i="1"/>
              <a:t>sebagai contoh”…</a:t>
            </a:r>
            <a:endParaRPr lang="en-US" sz="3400" b="1" i="1"/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838200" y="2971800"/>
            <a:ext cx="8305800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27063" indent="-6270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Font typeface="Arial" charset="0"/>
              <a:buAutoNum type="alphaUcPeriod"/>
            </a:pPr>
            <a:r>
              <a:rPr lang="en-US" sz="3200" b="1"/>
              <a:t>Dalam bentuk </a:t>
            </a:r>
            <a:r>
              <a:rPr lang="en-US" sz="3200" b="1" u="sng"/>
              <a:t>cerita</a:t>
            </a:r>
            <a:r>
              <a:rPr lang="en-US" sz="3200" b="1"/>
              <a:t> </a:t>
            </a:r>
          </a:p>
          <a:p>
            <a:pPr>
              <a:buFont typeface="Arial" charset="0"/>
              <a:buAutoNum type="alphaUcPeriod"/>
            </a:pPr>
            <a:r>
              <a:rPr lang="en-US" sz="3200" b="1"/>
              <a:t>Tentang </a:t>
            </a:r>
            <a:r>
              <a:rPr lang="en-US" sz="3200" b="1" u="sng"/>
              <a:t>orang</a:t>
            </a:r>
            <a:r>
              <a:rPr lang="en-US" sz="3200" b="1"/>
              <a:t> terkenal </a:t>
            </a:r>
          </a:p>
          <a:p>
            <a:pPr>
              <a:buFont typeface="Arial" charset="0"/>
              <a:buAutoNum type="alphaUcPeriod"/>
            </a:pPr>
            <a:r>
              <a:rPr lang="en-US" sz="3200" b="1"/>
              <a:t>Berhubungan dengan </a:t>
            </a:r>
            <a:r>
              <a:rPr lang="en-US" sz="3200" b="1" u="sng"/>
              <a:t>sejarah</a:t>
            </a:r>
            <a:endParaRPr lang="en-US" sz="3200" b="1"/>
          </a:p>
          <a:p>
            <a:pPr>
              <a:buFont typeface="Arial" charset="0"/>
              <a:buAutoNum type="alphaUcPeriod"/>
            </a:pPr>
            <a:r>
              <a:rPr lang="en-US" sz="3200" b="1"/>
              <a:t>Mengunakan beragam </a:t>
            </a:r>
            <a:r>
              <a:rPr lang="en-US" sz="3200" b="1" u="sng"/>
              <a:t>analogi</a:t>
            </a:r>
            <a:endParaRPr lang="en-US" sz="3200" b="1"/>
          </a:p>
          <a:p>
            <a:pPr>
              <a:buFont typeface="Arial" charset="0"/>
              <a:buAutoNum type="alphaUcPeriod"/>
            </a:pPr>
            <a:r>
              <a:rPr lang="en-US" sz="3200" b="1"/>
              <a:t>Menyajikan </a:t>
            </a:r>
            <a:r>
              <a:rPr lang="en-US" sz="3200" b="1" u="sng"/>
              <a:t>data statistik</a:t>
            </a:r>
            <a:r>
              <a:rPr lang="en-US" sz="3200" b="1"/>
              <a:t> yang penting </a:t>
            </a:r>
          </a:p>
          <a:p>
            <a:pPr>
              <a:buFont typeface="Arial" charset="0"/>
              <a:buAutoNum type="alphaUcPeriod"/>
            </a:pPr>
            <a:r>
              <a:rPr lang="en-US" sz="3200" b="1"/>
              <a:t>Dirajut dengan </a:t>
            </a:r>
            <a:r>
              <a:rPr lang="en-US" sz="3200" b="1" u="sng"/>
              <a:t>bantuan visual</a:t>
            </a:r>
            <a:endParaRPr lang="en-US" sz="3200" b="1"/>
          </a:p>
        </p:txBody>
      </p:sp>
      <p:sp>
        <p:nvSpPr>
          <p:cNvPr id="75780" name="Text Box 7"/>
          <p:cNvSpPr txBox="1">
            <a:spLocks noChangeArrowheads="1"/>
          </p:cNvSpPr>
          <p:nvPr/>
        </p:nvSpPr>
        <p:spPr bwMode="auto">
          <a:xfrm>
            <a:off x="8442325" y="39688"/>
            <a:ext cx="701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/>
              <a:t>11a</a:t>
            </a:r>
            <a:endParaRPr lang="en-US"/>
          </a:p>
        </p:txBody>
      </p:sp>
      <p:sp>
        <p:nvSpPr>
          <p:cNvPr id="75781" name="Text Box 8"/>
          <p:cNvSpPr txBox="1">
            <a:spLocks noChangeArrowheads="1"/>
          </p:cNvSpPr>
          <p:nvPr/>
        </p:nvSpPr>
        <p:spPr bwMode="auto">
          <a:xfrm>
            <a:off x="1981200" y="6400800"/>
            <a:ext cx="7164388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Richard Borden, </a:t>
            </a:r>
            <a:r>
              <a:rPr lang="en-US" i="1"/>
              <a:t>How to Communicate Ideas</a:t>
            </a:r>
            <a:r>
              <a:rPr lang="en-US"/>
              <a:t>, 10-14</a:t>
            </a:r>
          </a:p>
        </p:txBody>
      </p:sp>
    </p:spTree>
  </p:cSld>
  <p:clrMapOvr>
    <a:masterClrMapping/>
  </p:clrMapOvr>
  <p:transition xmlns:p14="http://schemas.microsoft.com/office/powerpoint/2010/main" spd="med">
    <p:randomBar dir="vert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/>
      <p:bldP spid="7174" grpId="0" build="p"/>
    </p:bldLst>
  </p:timing>
</p:sld>
</file>

<file path=ppt/theme/theme1.xml><?xml version="1.0" encoding="utf-8"?>
<a:theme xmlns:a="http://schemas.openxmlformats.org/drawingml/2006/main" name="1_Default Design">
  <a:themeElements>
    <a:clrScheme name="1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efault Design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lue Horizon">
  <a:themeElements>
    <a:clrScheme name="Blue Horizon 1">
      <a:dk1>
        <a:srgbClr val="000000"/>
      </a:dk1>
      <a:lt1>
        <a:srgbClr val="E8EAE9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2F3F2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Blue Horizon">
      <a:majorFont>
        <a:latin typeface="Times New Roman"/>
        <a:ea typeface="MS Pゴシック"/>
        <a:cs typeface="MS Pゴシック"/>
      </a:majorFont>
      <a:minorFont>
        <a:latin typeface="Times New Roman"/>
        <a:ea typeface="MS Pゴシック"/>
        <a:cs typeface="MS P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ue Horizon 1">
        <a:dk1>
          <a:srgbClr val="000000"/>
        </a:dk1>
        <a:lt1>
          <a:srgbClr val="E8EAE9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2F3F2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Horizon 2">
        <a:dk1>
          <a:srgbClr val="000000"/>
        </a:dk1>
        <a:lt1>
          <a:srgbClr val="E8EAE9"/>
        </a:lt1>
        <a:dk2>
          <a:srgbClr val="000000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F2F3F2"/>
        </a:accent3>
        <a:accent4>
          <a:srgbClr val="000000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andybar">
  <a:themeElements>
    <a:clrScheme name="Candybar 3">
      <a:dk1>
        <a:srgbClr val="000000"/>
      </a:dk1>
      <a:lt1>
        <a:srgbClr val="FFFFFF"/>
      </a:lt1>
      <a:dk2>
        <a:srgbClr val="FFFFFF"/>
      </a:dk2>
      <a:lt2>
        <a:srgbClr val="000000"/>
      </a:lt2>
      <a:accent1>
        <a:srgbClr val="5B87F2"/>
      </a:accent1>
      <a:accent2>
        <a:srgbClr val="555555"/>
      </a:accent2>
      <a:accent3>
        <a:srgbClr val="FFFFFF"/>
      </a:accent3>
      <a:accent4>
        <a:srgbClr val="000000"/>
      </a:accent4>
      <a:accent5>
        <a:srgbClr val="B5C3F7"/>
      </a:accent5>
      <a:accent6>
        <a:srgbClr val="4C4C4C"/>
      </a:accent6>
      <a:hlink>
        <a:srgbClr val="5DA31E"/>
      </a:hlink>
      <a:folHlink>
        <a:srgbClr val="BAD41A"/>
      </a:folHlink>
    </a:clrScheme>
    <a:fontScheme name="Candybar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Candybar 1">
        <a:dk1>
          <a:srgbClr val="000000"/>
        </a:dk1>
        <a:lt1>
          <a:srgbClr val="FFFFFF"/>
        </a:lt1>
        <a:dk2>
          <a:srgbClr val="003366"/>
        </a:dk2>
        <a:lt2>
          <a:srgbClr val="AAAAAA"/>
        </a:lt2>
        <a:accent1>
          <a:srgbClr val="EEEEEE"/>
        </a:accent1>
        <a:accent2>
          <a:srgbClr val="003366"/>
        </a:accent2>
        <a:accent3>
          <a:srgbClr val="FFFFFF"/>
        </a:accent3>
        <a:accent4>
          <a:srgbClr val="000000"/>
        </a:accent4>
        <a:accent5>
          <a:srgbClr val="F5F5F5"/>
        </a:accent5>
        <a:accent6>
          <a:srgbClr val="002D5C"/>
        </a:accent6>
        <a:hlink>
          <a:srgbClr val="5B87F2"/>
        </a:hlink>
        <a:folHlink>
          <a:srgbClr val="ED181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ndybar 2">
        <a:dk1>
          <a:srgbClr val="000000"/>
        </a:dk1>
        <a:lt1>
          <a:srgbClr val="FFFFFF"/>
        </a:lt1>
        <a:dk2>
          <a:srgbClr val="FFFFFF"/>
        </a:dk2>
        <a:lt2>
          <a:srgbClr val="888888"/>
        </a:lt2>
        <a:accent1>
          <a:srgbClr val="BAD41A"/>
        </a:accent1>
        <a:accent2>
          <a:srgbClr val="8154D1"/>
        </a:accent2>
        <a:accent3>
          <a:srgbClr val="FFFFFF"/>
        </a:accent3>
        <a:accent4>
          <a:srgbClr val="000000"/>
        </a:accent4>
        <a:accent5>
          <a:srgbClr val="D9E6AB"/>
        </a:accent5>
        <a:accent6>
          <a:srgbClr val="744BBD"/>
        </a:accent6>
        <a:hlink>
          <a:srgbClr val="5DA31E"/>
        </a:hlink>
        <a:folHlink>
          <a:srgbClr val="FFCC1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ndybar 3">
        <a:dk1>
          <a:srgbClr val="000000"/>
        </a:dk1>
        <a:lt1>
          <a:srgbClr val="FFFFFF"/>
        </a:lt1>
        <a:dk2>
          <a:srgbClr val="FFFFFF"/>
        </a:dk2>
        <a:lt2>
          <a:srgbClr val="000000"/>
        </a:lt2>
        <a:accent1>
          <a:srgbClr val="5B87F2"/>
        </a:accent1>
        <a:accent2>
          <a:srgbClr val="555555"/>
        </a:accent2>
        <a:accent3>
          <a:srgbClr val="FFFFFF"/>
        </a:accent3>
        <a:accent4>
          <a:srgbClr val="000000"/>
        </a:accent4>
        <a:accent5>
          <a:srgbClr val="B5C3F7"/>
        </a:accent5>
        <a:accent6>
          <a:srgbClr val="4C4C4C"/>
        </a:accent6>
        <a:hlink>
          <a:srgbClr val="5DA31E"/>
        </a:hlink>
        <a:folHlink>
          <a:srgbClr val="BAD41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ndybar 4">
        <a:dk1>
          <a:srgbClr val="000000"/>
        </a:dk1>
        <a:lt1>
          <a:srgbClr val="FFFFFF"/>
        </a:lt1>
        <a:dk2>
          <a:srgbClr val="FFFFFF"/>
        </a:dk2>
        <a:lt2>
          <a:srgbClr val="000000"/>
        </a:lt2>
        <a:accent1>
          <a:srgbClr val="FFA8A8"/>
        </a:accent1>
        <a:accent2>
          <a:srgbClr val="FFCC18"/>
        </a:accent2>
        <a:accent3>
          <a:srgbClr val="FFFFFF"/>
        </a:accent3>
        <a:accent4>
          <a:srgbClr val="000000"/>
        </a:accent4>
        <a:accent5>
          <a:srgbClr val="FFD1D1"/>
        </a:accent5>
        <a:accent6>
          <a:srgbClr val="E7B915"/>
        </a:accent6>
        <a:hlink>
          <a:srgbClr val="6876E7"/>
        </a:hlink>
        <a:folHlink>
          <a:srgbClr val="ED181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ndybar 5">
        <a:dk1>
          <a:srgbClr val="000000"/>
        </a:dk1>
        <a:lt1>
          <a:srgbClr val="FFFFFF"/>
        </a:lt1>
        <a:dk2>
          <a:srgbClr val="FFFFFF"/>
        </a:dk2>
        <a:lt2>
          <a:srgbClr val="000000"/>
        </a:lt2>
        <a:accent1>
          <a:srgbClr val="E6E658"/>
        </a:accent1>
        <a:accent2>
          <a:srgbClr val="8CBC1C"/>
        </a:accent2>
        <a:accent3>
          <a:srgbClr val="FFFFFF"/>
        </a:accent3>
        <a:accent4>
          <a:srgbClr val="000000"/>
        </a:accent4>
        <a:accent5>
          <a:srgbClr val="F0F0B4"/>
        </a:accent5>
        <a:accent6>
          <a:srgbClr val="7EAA18"/>
        </a:accent6>
        <a:hlink>
          <a:srgbClr val="6876E7"/>
        </a:hlink>
        <a:folHlink>
          <a:srgbClr val="5FBD7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ndybar 6">
        <a:dk1>
          <a:srgbClr val="000000"/>
        </a:dk1>
        <a:lt1>
          <a:srgbClr val="FFFFFF"/>
        </a:lt1>
        <a:dk2>
          <a:srgbClr val="EBE3F8"/>
        </a:dk2>
        <a:lt2>
          <a:srgbClr val="000000"/>
        </a:lt2>
        <a:accent1>
          <a:srgbClr val="5918BB"/>
        </a:accent1>
        <a:accent2>
          <a:srgbClr val="8154D1"/>
        </a:accent2>
        <a:accent3>
          <a:srgbClr val="FFFFFF"/>
        </a:accent3>
        <a:accent4>
          <a:srgbClr val="000000"/>
        </a:accent4>
        <a:accent5>
          <a:srgbClr val="B5ABDA"/>
        </a:accent5>
        <a:accent6>
          <a:srgbClr val="744BBD"/>
        </a:accent6>
        <a:hlink>
          <a:srgbClr val="DC54AD"/>
        </a:hlink>
        <a:folHlink>
          <a:srgbClr val="BAD41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ndybar 7">
        <a:dk1>
          <a:srgbClr val="000000"/>
        </a:dk1>
        <a:lt1>
          <a:srgbClr val="FFFFFF"/>
        </a:lt1>
        <a:dk2>
          <a:srgbClr val="EBE3F8"/>
        </a:dk2>
        <a:lt2>
          <a:srgbClr val="000000"/>
        </a:lt2>
        <a:accent1>
          <a:srgbClr val="FF7518"/>
        </a:accent1>
        <a:accent2>
          <a:srgbClr val="888888"/>
        </a:accent2>
        <a:accent3>
          <a:srgbClr val="FFFFFF"/>
        </a:accent3>
        <a:accent4>
          <a:srgbClr val="000000"/>
        </a:accent4>
        <a:accent5>
          <a:srgbClr val="FFBDAB"/>
        </a:accent5>
        <a:accent6>
          <a:srgbClr val="7B7B7B"/>
        </a:accent6>
        <a:hlink>
          <a:srgbClr val="8CBC1C"/>
        </a:hlink>
        <a:folHlink>
          <a:srgbClr val="FFCC1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Circuit">
  <a:themeElements>
    <a:clrScheme name="Circuit 1">
      <a:dk1>
        <a:srgbClr val="000000"/>
      </a:dk1>
      <a:lt1>
        <a:srgbClr val="FFFFFF"/>
      </a:lt1>
      <a:dk2>
        <a:srgbClr val="70353B"/>
      </a:dk2>
      <a:lt2>
        <a:srgbClr val="D3BDBD"/>
      </a:lt2>
      <a:accent1>
        <a:srgbClr val="AE4C4C"/>
      </a:accent1>
      <a:accent2>
        <a:srgbClr val="BF6D6D"/>
      </a:accent2>
      <a:accent3>
        <a:srgbClr val="BBAEAF"/>
      </a:accent3>
      <a:accent4>
        <a:srgbClr val="DADADA"/>
      </a:accent4>
      <a:accent5>
        <a:srgbClr val="D3B2B2"/>
      </a:accent5>
      <a:accent6>
        <a:srgbClr val="AD6262"/>
      </a:accent6>
      <a:hlink>
        <a:srgbClr val="CE9090"/>
      </a:hlink>
      <a:folHlink>
        <a:srgbClr val="EDD5D5"/>
      </a:folHlink>
    </a:clrScheme>
    <a:fontScheme name="Circuit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Circuit 1">
        <a:dk1>
          <a:srgbClr val="000000"/>
        </a:dk1>
        <a:lt1>
          <a:srgbClr val="FFFFFF"/>
        </a:lt1>
        <a:dk2>
          <a:srgbClr val="70353B"/>
        </a:dk2>
        <a:lt2>
          <a:srgbClr val="D3BDBD"/>
        </a:lt2>
        <a:accent1>
          <a:srgbClr val="AE4C4C"/>
        </a:accent1>
        <a:accent2>
          <a:srgbClr val="BF6D6D"/>
        </a:accent2>
        <a:accent3>
          <a:srgbClr val="BBAEAF"/>
        </a:accent3>
        <a:accent4>
          <a:srgbClr val="DADADA"/>
        </a:accent4>
        <a:accent5>
          <a:srgbClr val="D3B2B2"/>
        </a:accent5>
        <a:accent6>
          <a:srgbClr val="AD6262"/>
        </a:accent6>
        <a:hlink>
          <a:srgbClr val="CE9090"/>
        </a:hlink>
        <a:folHlink>
          <a:srgbClr val="EDD5D5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Borealis">
  <a:themeElements>
    <a:clrScheme name="Borealis 1">
      <a:dk1>
        <a:srgbClr val="000000"/>
      </a:dk1>
      <a:lt1>
        <a:srgbClr val="D480A4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E6C0C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Borealis">
      <a:majorFont>
        <a:latin typeface="Trebuchet MS"/>
        <a:ea typeface="ヒラギノ角ゴ Pro W3"/>
        <a:cs typeface="ヒラギノ角ゴ Pro W3"/>
      </a:majorFont>
      <a:minorFont>
        <a:latin typeface="Trebuchet MS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orealis 1">
        <a:dk1>
          <a:srgbClr val="000000"/>
        </a:dk1>
        <a:lt1>
          <a:srgbClr val="D480A4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E6C0C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realis 2">
        <a:dk1>
          <a:srgbClr val="000000"/>
        </a:dk1>
        <a:lt1>
          <a:srgbClr val="D480A4"/>
        </a:lt1>
        <a:dk2>
          <a:srgbClr val="000000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E6C0CF"/>
        </a:accent3>
        <a:accent4>
          <a:srgbClr val="000000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 HD:Applications:Microsoft Office 2004:Templates:Presentations:Designs:Borealis</Template>
  <TotalTime>1313</TotalTime>
  <Words>326</Words>
  <Application>Microsoft Macintosh PowerPoint</Application>
  <PresentationFormat>On-screen Show (4:3)</PresentationFormat>
  <Paragraphs>90</Paragraphs>
  <Slides>14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1_Default Design</vt:lpstr>
      <vt:lpstr>Blue Horizon</vt:lpstr>
      <vt:lpstr>Candybar</vt:lpstr>
      <vt:lpstr>Circuit</vt:lpstr>
      <vt:lpstr>Borealis</vt:lpstr>
      <vt:lpstr>Bagaimana Mengkomunikasikan Ide-Ide</vt:lpstr>
      <vt:lpstr>Banyak Pembicara yang Membosankan…</vt:lpstr>
      <vt:lpstr>Bagaimana caranya saat kita berbicara orang mendengarkan?</vt:lpstr>
      <vt:lpstr>Empat Tujuan: Khotbah yang …</vt:lpstr>
      <vt:lpstr>Prinsip-Prinsip Borden</vt:lpstr>
      <vt:lpstr>Pengaturan Ranah Pidato  </vt:lpstr>
      <vt:lpstr>Langkah-Langkah Borden: Pidato menjawab…</vt:lpstr>
      <vt:lpstr>Apa yang harus anda katakan?</vt:lpstr>
      <vt:lpstr>Aturan Pendengar tentang  Materi</vt:lpstr>
      <vt:lpstr>Bagaimana cara anda mengatakannya?</vt:lpstr>
      <vt:lpstr>Aturan Pendengar tentang Pilihan Kata-Kata</vt:lpstr>
      <vt:lpstr>Black</vt:lpstr>
      <vt:lpstr>Black</vt:lpstr>
      <vt:lpstr>Homiletik (Preaching in Indonesia) di BibleStudyDownloads.org</vt:lpstr>
    </vt:vector>
  </TitlesOfParts>
  <Company>SBC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Four Objectives: A Sermon That is…</dc:title>
  <dc:creator>Rick Griffith</dc:creator>
  <cp:lastModifiedBy>Rick Griffith</cp:lastModifiedBy>
  <cp:revision>70</cp:revision>
  <dcterms:created xsi:type="dcterms:W3CDTF">2005-08-07T02:41:35Z</dcterms:created>
  <dcterms:modified xsi:type="dcterms:W3CDTF">2017-03-10T09:47:35Z</dcterms:modified>
</cp:coreProperties>
</file>