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1" r:id="rId2"/>
    <p:sldMasterId id="2147483674" r:id="rId3"/>
    <p:sldMasterId id="2147483686" r:id="rId4"/>
  </p:sldMasterIdLst>
  <p:notesMasterIdLst>
    <p:notesMasterId r:id="rId72"/>
  </p:notesMasterIdLst>
  <p:sldIdLst>
    <p:sldId id="314" r:id="rId5"/>
    <p:sldId id="311" r:id="rId6"/>
    <p:sldId id="312" r:id="rId7"/>
    <p:sldId id="313" r:id="rId8"/>
    <p:sldId id="324" r:id="rId9"/>
    <p:sldId id="267" r:id="rId10"/>
    <p:sldId id="274" r:id="rId11"/>
    <p:sldId id="278" r:id="rId12"/>
    <p:sldId id="279" r:id="rId13"/>
    <p:sldId id="275" r:id="rId14"/>
    <p:sldId id="277" r:id="rId15"/>
    <p:sldId id="280" r:id="rId16"/>
    <p:sldId id="276" r:id="rId17"/>
    <p:sldId id="281" r:id="rId18"/>
    <p:sldId id="282" r:id="rId19"/>
    <p:sldId id="283" r:id="rId20"/>
    <p:sldId id="270" r:id="rId21"/>
    <p:sldId id="272" r:id="rId22"/>
    <p:sldId id="303" r:id="rId23"/>
    <p:sldId id="271" r:id="rId24"/>
    <p:sldId id="305" r:id="rId25"/>
    <p:sldId id="268" r:id="rId26"/>
    <p:sldId id="291" r:id="rId27"/>
    <p:sldId id="292" r:id="rId28"/>
    <p:sldId id="287" r:id="rId29"/>
    <p:sldId id="284" r:id="rId30"/>
    <p:sldId id="286" r:id="rId31"/>
    <p:sldId id="285" r:id="rId32"/>
    <p:sldId id="294" r:id="rId33"/>
    <p:sldId id="322" r:id="rId34"/>
    <p:sldId id="321" r:id="rId35"/>
    <p:sldId id="309" r:id="rId36"/>
    <p:sldId id="323" r:id="rId37"/>
    <p:sldId id="265" r:id="rId38"/>
    <p:sldId id="307" r:id="rId39"/>
    <p:sldId id="316" r:id="rId40"/>
    <p:sldId id="306" r:id="rId41"/>
    <p:sldId id="318" r:id="rId42"/>
    <p:sldId id="319" r:id="rId43"/>
    <p:sldId id="257" r:id="rId44"/>
    <p:sldId id="264" r:id="rId45"/>
    <p:sldId id="263" r:id="rId46"/>
    <p:sldId id="317" r:id="rId47"/>
    <p:sldId id="296" r:id="rId48"/>
    <p:sldId id="308" r:id="rId49"/>
    <p:sldId id="256" r:id="rId50"/>
    <p:sldId id="259" r:id="rId51"/>
    <p:sldId id="260" r:id="rId52"/>
    <p:sldId id="304" r:id="rId53"/>
    <p:sldId id="258" r:id="rId54"/>
    <p:sldId id="261" r:id="rId55"/>
    <p:sldId id="320" r:id="rId56"/>
    <p:sldId id="299" r:id="rId57"/>
    <p:sldId id="288" r:id="rId58"/>
    <p:sldId id="298" r:id="rId59"/>
    <p:sldId id="290" r:id="rId60"/>
    <p:sldId id="297" r:id="rId61"/>
    <p:sldId id="295" r:id="rId62"/>
    <p:sldId id="289" r:id="rId63"/>
    <p:sldId id="301" r:id="rId64"/>
    <p:sldId id="302" r:id="rId65"/>
    <p:sldId id="266" r:id="rId66"/>
    <p:sldId id="300" r:id="rId67"/>
    <p:sldId id="293" r:id="rId68"/>
    <p:sldId id="262" r:id="rId69"/>
    <p:sldId id="325" r:id="rId70"/>
    <p:sldId id="326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00"/>
    <a:srgbClr val="996633"/>
    <a:srgbClr val="006600"/>
    <a:srgbClr val="FF0000"/>
    <a:srgbClr val="FBA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7" autoAdjust="0"/>
    <p:restoredTop sz="99528" autoAdjust="0"/>
  </p:normalViewPr>
  <p:slideViewPr>
    <p:cSldViewPr>
      <p:cViewPr varScale="1">
        <p:scale>
          <a:sx n="115" d="100"/>
          <a:sy n="115" d="100"/>
        </p:scale>
        <p:origin x="-10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6859C9BD-F68E-874A-9B84-A45E914613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0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DF0F0-62DB-0D42-A686-0568EC9F7D80}" type="slidenum">
              <a:rPr lang="en-US"/>
              <a:pPr/>
              <a:t>1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2879F-8513-F940-9EE9-82DAE061CFB5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FAD49-B7DF-2B45-BA90-BFC103213100}" type="slidenum">
              <a:rPr lang="en-US"/>
              <a:pPr/>
              <a:t>11</a:t>
            </a:fld>
            <a:endParaRPr lang="en-US"/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7A7EC-02CE-BC4B-8AC5-89076F273B88}" type="slidenum">
              <a:rPr lang="en-US"/>
              <a:pPr/>
              <a:t>12</a:t>
            </a:fld>
            <a:endParaRPr lang="en-US"/>
          </a:p>
        </p:txBody>
      </p:sp>
      <p:sp>
        <p:nvSpPr>
          <p:cNvPr id="1126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B6CF3-ACF8-D245-95A8-36167F8F2841}" type="slidenum">
              <a:rPr lang="en-US"/>
              <a:pPr/>
              <a:t>13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09DA-A55B-644D-ADF5-CF450D6DD58E}" type="slidenum">
              <a:rPr lang="en-US"/>
              <a:pPr/>
              <a:t>14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C1208-ECA0-434F-BA92-8F56F2A774D8}" type="slidenum">
              <a:rPr lang="en-US"/>
              <a:pPr/>
              <a:t>15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9CB87-7BED-0842-93B8-8D4476A5C8B0}" type="slidenum">
              <a:rPr lang="en-US"/>
              <a:pPr/>
              <a:t>16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73CBE-A91D-5F4D-A525-A61FBC7B1B1E}" type="slidenum">
              <a:rPr lang="en-US"/>
              <a:pPr/>
              <a:t>17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AF18C-D57D-0F46-A2DB-A5E439DF1165}" type="slidenum">
              <a:rPr lang="en-US"/>
              <a:pPr/>
              <a:t>18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C430F-3A5C-DE40-9964-AF91A1B716F4}" type="slidenum">
              <a:rPr lang="en-US"/>
              <a:pPr/>
              <a:t>19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A2BFD-7F84-0445-8EA8-BAB494F9F915}" type="slidenum">
              <a:rPr lang="en-US"/>
              <a:pPr/>
              <a:t>2</a:t>
            </a:fld>
            <a:endParaRPr lang="en-US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A10B0-3A2F-9443-91C8-8291CC959DD1}" type="slidenum">
              <a:rPr lang="en-US"/>
              <a:pPr/>
              <a:t>20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509B2-1C47-474C-BB06-700A84F3FE71}" type="slidenum">
              <a:rPr lang="en-US"/>
              <a:pPr/>
              <a:t>21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22873-F430-E94D-8703-F816BC398CA8}" type="slidenum">
              <a:rPr lang="en-US"/>
              <a:pPr/>
              <a:t>22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0F5C0-D3E4-2543-9D4C-E9A710F7994F}" type="slidenum">
              <a:rPr lang="en-US"/>
              <a:pPr/>
              <a:t>23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Convent of the Sisters of Zion in the book by Sami Awwad, 57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6F56E-0937-2C4D-A5D9-71D9BDBEE5FA}" type="slidenum">
              <a:rPr lang="en-US"/>
              <a:pPr/>
              <a:t>24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Convent of the Sisters of Zion in the book by Sami Awwad, 57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7AE26-8262-E249-B476-0CB3F9A69A44}" type="slidenum">
              <a:rPr lang="en-US"/>
              <a:pPr/>
              <a:t>25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C756D-5563-624B-B1EF-E2BA21F88246}" type="slidenum">
              <a:rPr lang="en-US"/>
              <a:pPr/>
              <a:t>26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A4D92-DD62-2A47-8B40-764FE4199C9F}" type="slidenum">
              <a:rPr lang="en-US"/>
              <a:pPr/>
              <a:t>27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3A2F9A-C051-E544-9113-9B8BFC42E671}" type="slidenum">
              <a:rPr lang="en-US"/>
              <a:pPr/>
              <a:t>28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9471-E44B-F249-8C82-2E25F1E118FA}" type="slidenum">
              <a:rPr lang="en-US"/>
              <a:pPr/>
              <a:t>29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B69FD-B387-F840-A5FF-1B7D1B0153A8}" type="slidenum">
              <a:rPr lang="en-US"/>
              <a:pPr/>
              <a:t>3</a:t>
            </a:fld>
            <a:endParaRPr lang="en-US"/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97A83-0C9C-8D45-AF7C-8A7D1ECAB24A}" type="slidenum">
              <a:rPr lang="en-US"/>
              <a:pPr/>
              <a:t>30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6667E-9626-0C4C-A89A-FC9D07ABC077}" type="slidenum">
              <a:rPr lang="en-US"/>
              <a:pPr/>
              <a:t>31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B1842-455E-C34C-893F-912689DBBF89}" type="slidenum">
              <a:rPr lang="en-US"/>
              <a:pPr/>
              <a:t>32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1FD1B2-DE53-D64B-B01C-59AD925664A3}" type="slidenum">
              <a:rPr lang="en-US"/>
              <a:pPr/>
              <a:t>33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C419E-AC6D-A24C-8819-C5B90D4ED9CA}" type="slidenum">
              <a:rPr lang="en-US"/>
              <a:pPr/>
              <a:t>34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Jesus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688A6-3D31-6442-954B-B2230A7556D3}" type="slidenum">
              <a:rPr lang="en-US"/>
              <a:pPr/>
              <a:t>35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F7901-4F8D-674D-8D31-FFE32F117948}" type="slidenum">
              <a:rPr lang="en-US"/>
              <a:pPr/>
              <a:t>36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47C00-06A5-904D-94FC-6B5F85ADFF1F}" type="slidenum">
              <a:rPr lang="en-US"/>
              <a:pPr/>
              <a:t>37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4B7C6-A12E-8740-94A9-53DD624FF8EC}" type="slidenum">
              <a:rPr lang="en-US"/>
              <a:pPr/>
              <a:t>38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6CB9F-CAB7-9F42-913C-63631680568A}" type="slidenum">
              <a:rPr lang="en-US"/>
              <a:pPr/>
              <a:t>39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BEF08-B3AB-E941-AE69-DA91743EF81B}" type="slidenum">
              <a:rPr lang="en-US"/>
              <a:pPr/>
              <a:t>4</a:t>
            </a:fld>
            <a:endParaRPr lang="en-US"/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D1B5-75EB-AB4F-9D42-9C32D64054C6}" type="slidenum">
              <a:rPr lang="en-US"/>
              <a:pPr/>
              <a:t>40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DEA420-91CA-EF44-A24E-18AFA7850016}" type="slidenum">
              <a:rPr lang="en-US"/>
              <a:pPr/>
              <a:t>41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F3D72-3F05-2A44-A948-8BBD2427429D}" type="slidenum">
              <a:rPr lang="en-US"/>
              <a:pPr/>
              <a:t>42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2B0EC-FB17-3043-ABE6-EEB861CDB9D1}" type="slidenum">
              <a:rPr lang="en-US"/>
              <a:pPr/>
              <a:t>43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Todd Bolen: </a:t>
            </a:r>
            <a:r>
              <a:rPr lang="mr-IN" altLang="ja-JP">
                <a:latin typeface="Arial"/>
              </a:rPr>
              <a:t>"</a:t>
            </a:r>
            <a:r>
              <a:rPr lang="en-US" sz="1300">
                <a:solidFill>
                  <a:srgbClr val="000000"/>
                </a:solidFill>
                <a:latin typeface="Verdana" charset="0"/>
              </a:rPr>
              <a:t>Pella/Pehel is not mentioned explicitly in the Bible but it was prominent in biblical times.  In the days of the judges, it led a rebellion against Egypt which was crushed by Pharaoh Seti I.  In NT days, Pella was the site where Christians sought refuge during the Jewish Revolt against the Romans in 66-70 A.D.  Eusebius records that the Jewish believers fled here in obedience to a revelation, which some correlate with Jesus</a:t>
            </a:r>
            <a:r>
              <a:rPr lang="mr-IN" sz="1300">
                <a:solidFill>
                  <a:srgbClr val="000000"/>
                </a:solidFill>
                <a:latin typeface="Verdana" charset="0"/>
              </a:rPr>
              <a:t>'</a:t>
            </a:r>
            <a:r>
              <a:rPr lang="en-US" sz="1300">
                <a:solidFill>
                  <a:srgbClr val="000000"/>
                </a:solidFill>
                <a:latin typeface="Verdana" charset="0"/>
              </a:rPr>
              <a:t> words in Matthew 24:16.  This photo views the tell from the east.  Several Byzantine churches have been excavated as well as a building believed to be a Late Bronze temple.  The Jordan Rift and the mountains of Israel are visible in the background.</a:t>
            </a:r>
            <a:r>
              <a:rPr lang="mr-IN" altLang="ja-JP" sz="1300">
                <a:solidFill>
                  <a:srgbClr val="000000"/>
                </a:solidFill>
                <a:latin typeface="Arial"/>
              </a:rPr>
              <a:t>"</a:t>
            </a:r>
            <a:endParaRPr lang="en-US" sz="13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A3C57-6B5B-104E-83BB-38DE04AA1997}" type="slidenum">
              <a:rPr lang="en-US"/>
              <a:pPr/>
              <a:t>44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CD7FF-36D0-3144-B2DB-2F0B8C4EB9B0}" type="slidenum">
              <a:rPr lang="en-US"/>
              <a:pPr/>
              <a:t>45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5315F-240C-FD4D-8C88-C51C25D3ED30}" type="slidenum">
              <a:rPr lang="en-US"/>
              <a:pPr/>
              <a:t>46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C4322-A4F5-AC47-9B64-A87D01CC011B}" type="slidenum">
              <a:rPr lang="en-US"/>
              <a:pPr/>
              <a:t>47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4B5E2-83E6-0742-830B-D7258CB32B45}" type="slidenum">
              <a:rPr lang="en-US"/>
              <a:pPr/>
              <a:t>48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225910-0DA6-6241-A70A-B638EEF6C6AC}" type="slidenum">
              <a:rPr lang="en-US"/>
              <a:pPr/>
              <a:t>49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FB22C-B052-5849-9DDE-0A01B3E243FF}" type="slidenum">
              <a:rPr lang="en-US"/>
              <a:pPr/>
              <a:t>5</a:t>
            </a:fld>
            <a:endParaRPr lang="en-US"/>
          </a:p>
        </p:txBody>
      </p:sp>
      <p:sp>
        <p:nvSpPr>
          <p:cNvPr id="182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58ABD-1209-1047-A3BB-334EF44FF322}" type="slidenum">
              <a:rPr lang="en-US"/>
              <a:pPr/>
              <a:t>50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92181-5ECE-4640-A5A6-125F804478BF}" type="slidenum">
              <a:rPr lang="en-US"/>
              <a:pPr/>
              <a:t>51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8D8D5-F48D-9A49-966C-A398A889306F}" type="slidenum">
              <a:rPr lang="en-US"/>
              <a:pPr/>
              <a:t>52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B53D7-9AE7-6442-B345-D2B61E86D643}" type="slidenum">
              <a:rPr lang="en-US"/>
              <a:pPr/>
              <a:t>53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11439-2DD8-5241-AA4E-43E8E637E42D}" type="slidenum">
              <a:rPr lang="en-US"/>
              <a:pPr/>
              <a:t>54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AE29D-EC80-C04B-9D79-662CB321A2D8}" type="slidenum">
              <a:rPr lang="en-US"/>
              <a:pPr/>
              <a:t>55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B7378-1E70-A749-AC68-A7F8ACD4C227}" type="slidenum">
              <a:rPr lang="en-US"/>
              <a:pPr/>
              <a:t>56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50FFB8-F615-C54B-8EFF-0A23B434FAAF}" type="slidenum">
              <a:rPr lang="en-US"/>
              <a:pPr/>
              <a:t>57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12933-DEC5-C14D-9CFA-28068193C89E}" type="slidenum">
              <a:rPr lang="en-US"/>
              <a:pPr/>
              <a:t>58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AD20C-7BB5-F94A-ABDF-8E4EC933F274}" type="slidenum">
              <a:rPr lang="en-US"/>
              <a:pPr/>
              <a:t>59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AAF99-2283-B142-91C1-0BE981147302}" type="slidenum">
              <a:rPr lang="en-US"/>
              <a:pPr/>
              <a:t>6</a:t>
            </a:fld>
            <a:endParaRPr lang="en-US"/>
          </a:p>
        </p:txBody>
      </p:sp>
      <p:sp>
        <p:nvSpPr>
          <p:cNvPr id="1064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54E53-BA55-EF48-96F7-FD85BEBA71A7}" type="slidenum">
              <a:rPr lang="en-US"/>
              <a:pPr/>
              <a:t>60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DAC2B-9FEE-A848-A7D1-D37D66A28989}" type="slidenum">
              <a:rPr lang="en-US"/>
              <a:pPr/>
              <a:t>61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F956B1-9154-8248-A7A3-087C04600097}" type="slidenum">
              <a:rPr lang="en-US"/>
              <a:pPr/>
              <a:t>62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Jesus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E2677-2ED3-864D-94A1-83A242228A54}" type="slidenum">
              <a:rPr lang="en-US"/>
              <a:pPr/>
              <a:t>63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6B361-E9CF-2840-8D4F-995C9A0D69F5}" type="slidenum">
              <a:rPr lang="en-US"/>
              <a:pPr/>
              <a:t>64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F60CA8-E8CC-F548-B662-7AF1A86E51F6}" type="slidenum">
              <a:rPr lang="en-US"/>
              <a:pPr/>
              <a:t>65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67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Arial" charset="0"/>
                <a:ea typeface="MS PGothic" charset="0"/>
              </a:rPr>
              <a:t>New Testament </a:t>
            </a:r>
            <a:r>
              <a:rPr lang="en-US" dirty="0" smtClean="0">
                <a:latin typeface="Arial" charset="0"/>
                <a:ea typeface="MS PGothic" charset="0"/>
              </a:rPr>
              <a:t>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5C427-8083-C141-BA24-9AB5B859D065}" type="slidenum">
              <a:rPr lang="en-US"/>
              <a:pPr/>
              <a:t>7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4569D-0F27-6E4E-8D97-27D9FED677E0}" type="slidenum">
              <a:rPr lang="en-US"/>
              <a:pPr/>
              <a:t>8</a:t>
            </a:fld>
            <a:endParaRPr lang="en-US"/>
          </a:p>
        </p:txBody>
      </p:sp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88E0A8-8755-C441-A36E-FCC9F69DB521}" type="slidenum">
              <a:rPr lang="en-US"/>
              <a:pPr/>
              <a:t>9</a:t>
            </a:fld>
            <a:endParaRPr lang="en-US"/>
          </a:p>
        </p:txBody>
      </p:sp>
      <p:sp>
        <p:nvSpPr>
          <p:cNvPr id="109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17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F3F610-9A68-C54B-A947-F49DE24BB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6ABB89-0667-6E48-9318-1C25BBC188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3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824F88-510D-7D4E-9CC1-BB79C212BE1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9A8500-D883-8D41-B58A-5DDE680143F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7091D-0A3B-3B4C-9BFE-9F3131BE63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261F8-1ADE-484E-86EE-61BF4DD95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04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4047C-CEC9-2348-86DA-970F7B56BD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6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54907-1B6E-8B45-82BA-DB14AC576F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5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746F0-DC27-3D4D-BF52-35B88E197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0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D77C3-C31F-AB46-9A09-ECAD2FC498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7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3B2BD-C7B9-1D47-8505-7DF94B32B1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8D765F-93E4-A440-840E-70CE773A1F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99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D1B26-39E1-A645-8A6C-48B1D25C5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0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91153-7E94-104F-AF98-133311121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3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3A148-CE99-7149-BFDC-5C18597B5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18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C9925-9FCF-5A40-8B34-0681BE0BEF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5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288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7089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539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359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158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665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E83B44-6420-154F-B7F8-3FD617354F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68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826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713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295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092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798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49165-19DF-3149-AA64-A0683932664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92133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63819-A2B9-124A-B528-4F910BE0AFF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2325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2FA6B-FAD5-9A46-A11E-77685279E67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86407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75DDC-D352-EA40-B34A-55974B4FB6EE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07327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AEA9A-715F-914B-B730-5EB63C0FB64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28784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561ED0-07E5-534B-8CC2-980A488040E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67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59031-03CF-DC46-AA2A-F8E7436A21A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65244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0EF6B-CCCA-5141-9012-2037EA654895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91956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CC3CA-B639-D04A-93FD-8264F7601E90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0786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1F54B-DB87-BD42-84B9-D2EBFB2014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16463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284AE-051E-0945-9754-25572D775B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66921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12BC-E42E-6A47-AD4E-43E189356C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67076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B9516-0006-8747-8A1F-34501090D83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7ABA13-61DA-B745-AA4E-0FCB7512B5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59E78E-13F1-D946-A6A1-1BDF4574F9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BA7C15-3CCA-3245-8F75-DD9D42E451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3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4E025-B071-034F-9A26-A707A66F6A1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7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16055CE2-8233-6D4A-9B74-C235215A7AFD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14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626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626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C4BEC57-00B8-8340-A939-EB52F93C32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5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4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fld id="{5D917906-2338-6249-97C0-C58375F020F7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 eaLnBrk="1" hangingPunct="1"/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363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B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1722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76200"/>
            <a:ext cx="7467600" cy="1143000"/>
          </a:xfrm>
        </p:spPr>
        <p:txBody>
          <a:bodyPr/>
          <a:lstStyle/>
          <a:p>
            <a:r>
              <a:rPr lang="en-US" sz="4000"/>
              <a:t>Orang-orang Herodian &amp; Roma</a:t>
            </a:r>
          </a:p>
        </p:txBody>
      </p:sp>
      <p:pic>
        <p:nvPicPr>
          <p:cNvPr id="91140" name="Picture 4" descr="Hero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1270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2971800"/>
            <a:ext cx="7858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3124200" y="6019800"/>
            <a:ext cx="60198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Tujuh langkah ke surga, cara Caracalla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Gua Penggembala</a:t>
            </a:r>
          </a:p>
        </p:txBody>
      </p:sp>
      <p:pic>
        <p:nvPicPr>
          <p:cNvPr id="28676" name="Picture 4" descr="Cav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Bethleh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9448800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Gereja Shepherd</a:t>
            </a:r>
            <a:r>
              <a:rPr lang="mr-IN" altLang="ja-JP">
                <a:latin typeface="Arial"/>
              </a:rPr>
              <a:t>'</a:t>
            </a:r>
            <a:r>
              <a:rPr lang="en-US"/>
              <a:t>s Field</a:t>
            </a:r>
          </a:p>
        </p:txBody>
      </p:sp>
      <p:pic>
        <p:nvPicPr>
          <p:cNvPr id="32774" name="Picture 6" descr="Shepherd's Field Church Nativity Fresc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075" y="2489200"/>
            <a:ext cx="3387725" cy="43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Shepherd's Field Church Shepherd Fresc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89200"/>
            <a:ext cx="3154363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NATIVITY Chur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1295400"/>
            <a:ext cx="9120187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10400" y="3124200"/>
            <a:ext cx="2286000" cy="2133600"/>
          </a:xfrm>
        </p:spPr>
        <p:txBody>
          <a:bodyPr/>
          <a:lstStyle/>
          <a:p>
            <a:r>
              <a:rPr lang="en-US" sz="4000"/>
              <a:t>Gereja Nativiti</a:t>
            </a: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57200" y="3810000"/>
            <a:ext cx="533400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1447800" y="1828800"/>
            <a:ext cx="4267200" cy="5334000"/>
            <a:chOff x="912" y="1296"/>
            <a:chExt cx="2688" cy="3360"/>
          </a:xfrm>
        </p:grpSpPr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912" y="1296"/>
              <a:ext cx="2688" cy="33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919" name="Picture 7" descr="Door of Humil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392"/>
              <a:ext cx="2488" cy="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9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3429000" cy="1066800"/>
          </a:xfrm>
        </p:spPr>
        <p:txBody>
          <a:bodyPr/>
          <a:lstStyle/>
          <a:p>
            <a:pPr indent="-7938" algn="ctr">
              <a:buFont typeface="Wingdings" charset="0"/>
              <a:buNone/>
            </a:pPr>
            <a:r>
              <a:rPr lang="en-US" sz="3600" b="1"/>
              <a:t>Pintu Kerendahan hati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Cave Of Christ's Bir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3" y="-185738"/>
            <a:ext cx="9229726" cy="72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609600" y="6019800"/>
            <a:ext cx="8153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4000"/>
              <a:t>Gua tempat kelahiran Yesus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274638"/>
            <a:ext cx="2362200" cy="2468562"/>
          </a:xfrm>
        </p:spPr>
        <p:txBody>
          <a:bodyPr/>
          <a:lstStyle/>
          <a:p>
            <a:r>
              <a:rPr lang="en-US" sz="4000"/>
              <a:t>Gua dari belakang</a:t>
            </a:r>
          </a:p>
        </p:txBody>
      </p:sp>
      <p:pic>
        <p:nvPicPr>
          <p:cNvPr id="39940" name="Picture 4" descr="Cave of Christ's Bi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650" y="0"/>
            <a:ext cx="661035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/>
          <p:cNvSpPr>
            <a:spLocks noRot="1" noChangeArrowheads="1"/>
          </p:cNvSpPr>
          <p:nvPr/>
        </p:nvSpPr>
        <p:spPr bwMode="auto">
          <a:xfrm>
            <a:off x="6172200" y="1524000"/>
            <a:ext cx="281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Palungan</a:t>
            </a:r>
          </a:p>
        </p:txBody>
      </p:sp>
      <p:pic>
        <p:nvPicPr>
          <p:cNvPr id="39942" name="Picture 6" descr="Birth 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000"/>
            <a:ext cx="55626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Herodi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88" y="0"/>
            <a:ext cx="6208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5715000"/>
            <a:ext cx="6248400" cy="1219200"/>
          </a:xfrm>
        </p:spPr>
        <p:txBody>
          <a:bodyPr/>
          <a:lstStyle/>
          <a:p>
            <a:r>
              <a:rPr lang="en-US" sz="4000"/>
              <a:t>Herodium: Makam Herodes</a:t>
            </a:r>
          </a:p>
        </p:txBody>
      </p:sp>
      <p:pic>
        <p:nvPicPr>
          <p:cNvPr id="41990" name="Picture 6" descr="Living Jesus Syllab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2362200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81</a:t>
            </a:r>
          </a:p>
        </p:txBody>
      </p:sp>
      <p:pic>
        <p:nvPicPr>
          <p:cNvPr id="45060" name="Picture 4" descr="Herod's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267200" y="4114800"/>
            <a:ext cx="4038600" cy="2008188"/>
          </a:xfrm>
          <a:solidFill>
            <a:srgbClr val="FF0000"/>
          </a:solidFill>
        </p:spPr>
        <p:txBody>
          <a:bodyPr/>
          <a:lstStyle/>
          <a:p>
            <a:r>
              <a:rPr lang="en-US" sz="4000" b="0"/>
              <a:t>Palestina di bawah pimpinan Herodes Agung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950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6550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88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5867400"/>
            <a:ext cx="236220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>
                <a:latin typeface="Times" charset="0"/>
                <a:ea typeface="SimSun" charset="0"/>
                <a:cs typeface="SimSun" charset="0"/>
              </a:rPr>
              <a:t>John Grassmick, </a:t>
            </a:r>
          </a:p>
          <a:p>
            <a:pPr algn="ctr" eaLnBrk="1" hangingPunct="1"/>
            <a:r>
              <a:rPr lang="en-US" altLang="zh-CN">
                <a:latin typeface="Times" charset="0"/>
                <a:ea typeface="SimSun" charset="0"/>
                <a:cs typeface="SimSun" charset="0"/>
              </a:rPr>
              <a:t>Dallas Seminary</a:t>
            </a:r>
            <a:endParaRPr lang="en-US">
              <a:latin typeface="Times" charset="0"/>
              <a:cs typeface="Times New Roman" charset="0"/>
            </a:endParaRPr>
          </a:p>
        </p:txBody>
      </p:sp>
      <p:sp>
        <p:nvSpPr>
          <p:cNvPr id="235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657600" cy="4221163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Urutan waktu dari Dinasti Herodes </a:t>
            </a:r>
            <a:b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</a:br>
            <a:r>
              <a:rPr lang="en-US" altLang="zh-CN" sz="32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(37 </a:t>
            </a:r>
            <a:r>
              <a:rPr lang="en-US" altLang="zh-CN" sz="24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SM-</a:t>
            </a:r>
            <a:r>
              <a:rPr lang="en-US" altLang="zh-CN" sz="32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 70 </a:t>
            </a:r>
            <a:r>
              <a:rPr lang="en-US" altLang="zh-CN" sz="24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M</a:t>
            </a:r>
            <a:r>
              <a:rPr lang="en-US" altLang="zh-CN" sz="32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)</a:t>
            </a:r>
            <a:br>
              <a:rPr lang="en-US" altLang="zh-CN" sz="32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</a:br>
            <a:endParaRPr lang="en-US" sz="3200">
              <a:solidFill>
                <a:schemeClr val="tx1"/>
              </a:solidFill>
              <a:effectLst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733800" y="1524000"/>
            <a:ext cx="1524000" cy="44291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300" b="1">
                <a:latin typeface="Times" charset="0"/>
                <a:ea typeface="SimSun" charset="0"/>
                <a:cs typeface="SimSun" charset="0"/>
              </a:rPr>
              <a:t>Arkhelaus</a:t>
            </a:r>
            <a:endParaRPr lang="en-US" sz="2300" b="1">
              <a:latin typeface="Times" charset="0"/>
              <a:cs typeface="Times New Roman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34000" y="1981200"/>
            <a:ext cx="16002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Filipus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162800" y="2438400"/>
            <a:ext cx="14478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Antipas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334000" y="4419600"/>
            <a:ext cx="16002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Agripa I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410200" y="5867400"/>
            <a:ext cx="16002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Agrippa II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886200" y="3124200"/>
            <a:ext cx="1600200" cy="1187450"/>
          </a:xfrm>
          <a:prstGeom prst="rect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Orang-orang Romawi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334000" y="5105400"/>
            <a:ext cx="1600200" cy="1187450"/>
          </a:xfrm>
          <a:prstGeom prst="rect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400" b="1">
                <a:latin typeface="Times" charset="0"/>
                <a:ea typeface="SimSun" charset="0"/>
                <a:cs typeface="SimSun" charset="0"/>
              </a:rPr>
              <a:t>Orang-orang Romawi</a:t>
            </a:r>
            <a:endParaRPr lang="en-US" sz="2400" b="1">
              <a:latin typeface="Times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600200" y="1157288"/>
            <a:ext cx="6096000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>
                <a:latin typeface="Times" charset="0"/>
                <a:ea typeface="SimSun" charset="0"/>
                <a:cs typeface="SimSun" charset="0"/>
              </a:rPr>
              <a:t>H. Wayne House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90</a:t>
            </a:r>
          </a:p>
        </p:txBody>
      </p:sp>
      <p:sp>
        <p:nvSpPr>
          <p:cNvPr id="2560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Susunan Silsilah dari Dinasti Herodes </a:t>
            </a:r>
            <a:endParaRPr lang="en-US" sz="4000" b="0">
              <a:solidFill>
                <a:schemeClr val="tx1"/>
              </a:solidFill>
              <a:effectLst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28600" y="16002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Generasi Pertama </a:t>
            </a:r>
          </a:p>
          <a:p>
            <a:pPr algn="ctr"/>
            <a:r>
              <a:rPr lang="en-US" b="1"/>
              <a:t>(Pendiri Dinasti)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28600" y="2743200"/>
            <a:ext cx="1752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Generasi Ke-dua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228600" y="4724400"/>
            <a:ext cx="1828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Generasi Ke-tiga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228600" y="5486400"/>
            <a:ext cx="2057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Generasi Ke-empat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200400" cy="2544762"/>
          </a:xfrm>
        </p:spPr>
        <p:txBody>
          <a:bodyPr/>
          <a:lstStyle/>
          <a:p>
            <a:r>
              <a:rPr lang="en-US" sz="4000"/>
              <a:t>Dinasti Herodes</a:t>
            </a:r>
          </a:p>
        </p:txBody>
      </p:sp>
      <p:pic>
        <p:nvPicPr>
          <p:cNvPr id="77828" name="Picture 4" descr="Dynas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Temple0002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8029"/>
            <a:ext cx="9448800" cy="69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396536" cy="1143000"/>
          </a:xfrm>
        </p:spPr>
        <p:txBody>
          <a:bodyPr/>
          <a:lstStyle/>
          <a:p>
            <a:r>
              <a:rPr lang="en-US" sz="3200">
                <a:latin typeface="Arial"/>
                <a:cs typeface="Arial"/>
              </a:rPr>
              <a:t>Pemungut Pajak: Mengapa dipandang hina?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-258" y="-168484"/>
            <a:ext cx="1846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>
              <a:tabLst>
                <a:tab pos="5626100" algn="r"/>
              </a:tabLst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2860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Kaya karena keserakahan /menindas yang miskin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Memungut pajak dari warga sendiri untuk orang-orang Romawi/dipercaya oleh orang-orang Romawi untuk memaksakan pembayaran pajak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Memungut pajak dari warga secara berlebihan (kurang rasa belas kasih)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Pajak digunakan secara boros untuk kenyamanan Herodes (bangunan-bangunan)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Warga juga harus membayar pajak untuk Bait Allah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Menerima suap dari yang kaya untuk mengambil pajak yang lebih banyak dari yang miskin.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Sistem hak milik yang tidak mengontrol mereka dalam hal metode (kekuasaan yang disalahgunakan)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Telah terkembang reputasi yang buruk selama 200 tahun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Pemunggutan pajak yang tidak seimbang dari warga yang berpendapatan sama.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Kehidupan pribadi yang tidak berke-Tuhanan.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Di kebudayaan manapun, orang-orang tidak menyukai pemungut pajak!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Bergaul dengan masyarakat yang diasingkan seperti para pelacur.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477000" y="6216650"/>
            <a:ext cx="266700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i="1"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lang="en-US" altLang="zh-CN">
                <a:latin typeface="Times" charset="0"/>
                <a:ea typeface="SimSun" charset="0"/>
                <a:cs typeface="SimSun" charset="0"/>
              </a:rPr>
              <a:t>181</a:t>
            </a:r>
            <a:endParaRPr lang="en-US">
              <a:latin typeface="Times" charset="0"/>
              <a:cs typeface="Times New Roman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89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867400" y="274638"/>
            <a:ext cx="2819400" cy="3459162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Geografi Keluarga Herodes</a:t>
            </a:r>
            <a:b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</a:br>
            <a:endParaRPr lang="en-US" sz="400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5334000" y="6324600"/>
            <a:ext cx="38100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400">
                <a:latin typeface="Times" charset="0"/>
                <a:ea typeface="SimSun" charset="0"/>
                <a:cs typeface="SimSun" charset="0"/>
              </a:rPr>
              <a:t> </a:t>
            </a:r>
            <a:r>
              <a:rPr lang="en-US" altLang="zh-CN" i="1"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lang="en-US" altLang="zh-CN">
                <a:latin typeface="Times" charset="0"/>
                <a:ea typeface="SimSun" charset="0"/>
                <a:cs typeface="SimSun" charset="0"/>
              </a:rPr>
              <a:t>181</a:t>
            </a:r>
            <a:endParaRPr lang="en-US">
              <a:latin typeface="Times" charset="0"/>
              <a:cs typeface="Times New Roman" charset="0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848600" y="152400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80 &amp; 89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4035425" cy="6864350"/>
          </a:xfrm>
          <a:prstGeom prst="rect">
            <a:avLst/>
          </a:prstGeom>
          <a:solidFill>
            <a:srgbClr val="FF0000">
              <a:alpha val="2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090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24400" y="274638"/>
            <a:ext cx="3505200" cy="1782762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Ketiga anak Herodes yang memimpin</a:t>
            </a:r>
            <a:endParaRPr lang="en-US" sz="4000">
              <a:solidFill>
                <a:schemeClr val="tx1"/>
              </a:solidFill>
              <a:effectLst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 flipV="1">
            <a:off x="0" y="0"/>
            <a:ext cx="1524000" cy="4419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flipH="1">
            <a:off x="2514600" y="2438400"/>
            <a:ext cx="1524000" cy="4419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Rectangle 8"/>
          <p:cNvSpPr>
            <a:spLocks noRot="1" noChangeArrowheads="1"/>
          </p:cNvSpPr>
          <p:nvPr/>
        </p:nvSpPr>
        <p:spPr bwMode="auto">
          <a:xfrm>
            <a:off x="5638800" y="2133600"/>
            <a:ext cx="2438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3600" b="1">
                <a:solidFill>
                  <a:srgbClr val="FFCC00"/>
                </a:solidFill>
              </a:rPr>
              <a:t>Filipus </a:t>
            </a:r>
            <a:r>
              <a:rPr lang="en-US" sz="3600" b="1"/>
              <a:t> </a:t>
            </a:r>
            <a:br>
              <a:rPr lang="en-US" sz="3600" b="1"/>
            </a:br>
            <a:r>
              <a:rPr lang="en-US" sz="4400" b="1"/>
              <a:t/>
            </a:r>
            <a:br>
              <a:rPr lang="en-US" sz="4400" b="1"/>
            </a:br>
            <a:r>
              <a:rPr lang="en-US" sz="3600" b="1">
                <a:solidFill>
                  <a:srgbClr val="66FFFF"/>
                </a:solidFill>
              </a:rPr>
              <a:t>Antipas</a:t>
            </a:r>
            <a:r>
              <a:rPr lang="en-US" altLang="zh-CN" sz="3600" b="1">
                <a:ea typeface="SimSun" charset="0"/>
                <a:cs typeface="SimSun" charset="0"/>
              </a:rPr>
              <a:t> </a:t>
            </a:r>
            <a:br>
              <a:rPr lang="en-US" altLang="zh-CN" sz="3600" b="1">
                <a:ea typeface="SimSun" charset="0"/>
                <a:cs typeface="SimSun" charset="0"/>
              </a:rPr>
            </a:br>
            <a:r>
              <a:rPr lang="en-US" sz="5400" b="1"/>
              <a:t/>
            </a:r>
            <a:br>
              <a:rPr lang="en-US" sz="5400" b="1"/>
            </a:br>
            <a:r>
              <a:rPr lang="en-US" altLang="zh-CN" sz="3600" b="1">
                <a:solidFill>
                  <a:srgbClr val="FF0000"/>
                </a:solidFill>
                <a:ea typeface="SimSun" charset="0"/>
                <a:cs typeface="SimSun" charset="0"/>
              </a:rPr>
              <a:t>Arkhelaus</a:t>
            </a:r>
            <a:endParaRPr lang="en-US" sz="3600" b="1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80912" name="Line 16"/>
          <p:cNvSpPr>
            <a:spLocks noChangeShapeType="1"/>
          </p:cNvSpPr>
          <p:nvPr/>
        </p:nvSpPr>
        <p:spPr bwMode="auto">
          <a:xfrm flipH="1">
            <a:off x="1752600" y="4800600"/>
            <a:ext cx="3886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 flipH="1">
            <a:off x="3276600" y="2438400"/>
            <a:ext cx="2362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1905000" y="3048000"/>
            <a:ext cx="3733800" cy="1219200"/>
            <a:chOff x="1200" y="1920"/>
            <a:chExt cx="2352" cy="768"/>
          </a:xfrm>
        </p:grpSpPr>
        <p:sp>
          <p:nvSpPr>
            <p:cNvPr id="80913" name="Line 17"/>
            <p:cNvSpPr>
              <a:spLocks noChangeShapeType="1"/>
            </p:cNvSpPr>
            <p:nvPr/>
          </p:nvSpPr>
          <p:spPr bwMode="auto">
            <a:xfrm flipH="1" flipV="1">
              <a:off x="1200" y="1920"/>
              <a:ext cx="2304" cy="336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Line 19"/>
            <p:cNvSpPr>
              <a:spLocks noChangeShapeType="1"/>
            </p:cNvSpPr>
            <p:nvPr/>
          </p:nvSpPr>
          <p:spPr bwMode="auto">
            <a:xfrm flipH="1">
              <a:off x="1632" y="2256"/>
              <a:ext cx="1920" cy="432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Yesus diadili Pilatus</a:t>
            </a: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0" y="1504950"/>
            <a:ext cx="9120188" cy="3838575"/>
            <a:chOff x="0" y="948"/>
            <a:chExt cx="5745" cy="2418"/>
          </a:xfrm>
        </p:grpSpPr>
        <p:pic>
          <p:nvPicPr>
            <p:cNvPr id="21509" name="Picture 5" descr="Pilat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79"/>
            <a:stretch>
              <a:fillRect/>
            </a:stretch>
          </p:blipFill>
          <p:spPr bwMode="auto">
            <a:xfrm>
              <a:off x="0" y="2592"/>
              <a:ext cx="5745" cy="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Pilat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48"/>
              <a:ext cx="4433" cy="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Pave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209800" y="1219200"/>
            <a:ext cx="6553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/>
              <a:t>Pilatus </a:t>
            </a:r>
            <a:r>
              <a:rPr lang="mr-IN" altLang="ja-JP" sz="2800">
                <a:latin typeface="Arial"/>
              </a:rPr>
              <a:t>"</a:t>
            </a:r>
            <a:r>
              <a:rPr lang="en-US" sz="2800"/>
              <a:t>membawa Yesus keluar dan ia duduk di kursi pengadilan, di tempat yang bernama Litostrotos</a:t>
            </a:r>
            <a:r>
              <a:rPr lang="mr-IN" altLang="ja-JP" sz="2800">
                <a:latin typeface="Arial"/>
              </a:rPr>
              <a:t>"</a:t>
            </a:r>
            <a:r>
              <a:rPr lang="en-US" sz="2800"/>
              <a:t> (Yohanes 19:13)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0"/>
            <a:ext cx="5791200" cy="1447800"/>
          </a:xfrm>
        </p:spPr>
        <p:txBody>
          <a:bodyPr/>
          <a:lstStyle/>
          <a:p>
            <a:r>
              <a:rPr lang="en-US"/>
              <a:t>Litostrotos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ave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09800" y="1219200"/>
            <a:ext cx="6553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Pilate </a:t>
            </a:r>
            <a:r>
              <a:rPr lang="mr-IN" altLang="ja-JP" sz="2800">
                <a:latin typeface="Arial"/>
              </a:rPr>
              <a:t>"</a:t>
            </a:r>
            <a:r>
              <a:rPr lang="en-US" sz="2800"/>
              <a:t>brought Jesus forth and sat down in the judgment seat in a place that is called the pavement</a:t>
            </a:r>
            <a:r>
              <a:rPr lang="mr-IN" altLang="ja-JP" sz="2800">
                <a:latin typeface="Arial"/>
              </a:rPr>
              <a:t>"</a:t>
            </a:r>
            <a:r>
              <a:rPr lang="en-US" sz="2800"/>
              <a:t> (John 18:13)</a:t>
            </a:r>
          </a:p>
        </p:txBody>
      </p:sp>
      <p:pic>
        <p:nvPicPr>
          <p:cNvPr id="61444" name="Picture 4" descr="Pavement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1628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352800" y="0"/>
            <a:ext cx="5791200" cy="1447800"/>
          </a:xfrm>
        </p:spPr>
        <p:txBody>
          <a:bodyPr/>
          <a:lstStyle/>
          <a:p>
            <a:r>
              <a:rPr lang="en-US"/>
              <a:t>Litostrotos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876800" y="6019800"/>
            <a:ext cx="4038600" cy="53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/>
              <a:t>Permainan Raja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0"/>
            <a:ext cx="205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0" y="0"/>
            <a:ext cx="3657600" cy="68634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/>
              <a:t>Matius 27:27-30</a:t>
            </a:r>
          </a:p>
          <a:p>
            <a:r>
              <a:rPr lang="en-US" sz="2200"/>
              <a:t>Kemudian serdadu-serdadu wali negara membawa Yesus ke gedung Pengadilan, lalu memanggil seluruh pasukan berkumpul sekeliling Yesus. Mereka menanggalkan pakaian-Nya dan mengenakan jubah ungu kepada-Nya. Mereka menganyam sebuah mahkota duri di atas kepala-Nya, lalu memberikan Dia sebatang buluh di tangan kanan-Nya. Kemudian mereka berlutut di hadapan-Nya dan mengolok-olokkan Dia, kata-Nya: </a:t>
            </a:r>
            <a:r>
              <a:rPr lang="mr-IN" altLang="ja-JP" sz="2200">
                <a:latin typeface="Arial"/>
              </a:rPr>
              <a:t>"</a:t>
            </a:r>
            <a:r>
              <a:rPr lang="en-US" sz="2200"/>
              <a:t>Salam, hai raja orang Yahudi !</a:t>
            </a:r>
            <a:r>
              <a:rPr lang="mr-IN" altLang="ja-JP" sz="2200">
                <a:latin typeface="Arial"/>
              </a:rPr>
              <a:t>"</a:t>
            </a:r>
            <a:r>
              <a:rPr lang="en-US" sz="2200"/>
              <a:t> Mereka meludahi-Nya dan mengambil buluh itu dan memukulkannya ke kepala-Nya.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build="p"/>
      <p:bldP spid="614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57150"/>
            <a:ext cx="7924800" cy="52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52400" y="914400"/>
            <a:ext cx="3429000" cy="25545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mr-IN" altLang="ja-JP" sz="3200">
                <a:latin typeface="Arial"/>
              </a:rPr>
              <a:t>"</a:t>
            </a:r>
            <a:r>
              <a:rPr lang="en-US" sz="3200"/>
              <a:t>Untuk rakyat Kaisarea Tiberioum,</a:t>
            </a:r>
          </a:p>
          <a:p>
            <a:r>
              <a:rPr lang="en-US" sz="3200"/>
              <a:t>Pontius Pilatus, Ketua Hakim di Yudea.</a:t>
            </a:r>
            <a:r>
              <a:rPr lang="mr-IN" altLang="ja-JP" sz="3200">
                <a:latin typeface="Arial"/>
              </a:rPr>
              <a:t>"</a:t>
            </a:r>
            <a:endParaRPr lang="en-US" sz="3200"/>
          </a:p>
        </p:txBody>
      </p:sp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001000" cy="1143000"/>
          </a:xfrm>
          <a:gradFill rotWithShape="1">
            <a:gsLst>
              <a:gs pos="0">
                <a:schemeClr val="accent1">
                  <a:alpha val="89999"/>
                </a:schemeClr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89999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/>
              <a:t>Prasasti Pilatus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0"/>
            <a:ext cx="8763000" cy="2286000"/>
          </a:xfrm>
          <a:solidFill>
            <a:schemeClr val="bg2">
              <a:alpha val="81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Pilatus tercatat di beberapa keterangan sejarah, tetapi beberapa cendekiawan meragukan keberadaannya karena tidak ada bukti arkeologi yang menyebutnya.</a:t>
            </a:r>
          </a:p>
          <a:p>
            <a:pPr>
              <a:lnSpc>
                <a:spcPct val="80000"/>
              </a:lnSpc>
            </a:pPr>
            <a:r>
              <a:rPr lang="en-US" sz="2000"/>
              <a:t>Akan tetapi di tahun 1961 prasasti ini ditemukan</a:t>
            </a:r>
          </a:p>
          <a:p>
            <a:pPr>
              <a:lnSpc>
                <a:spcPct val="80000"/>
              </a:lnSpc>
            </a:pPr>
            <a:r>
              <a:rPr lang="en-US" sz="2000"/>
              <a:t>Prasasti ini ditemukan di atas batu yang digunakan kembali sebagai bagian landasan teater di Kaisarea</a:t>
            </a:r>
          </a:p>
          <a:p>
            <a:pPr>
              <a:lnSpc>
                <a:spcPct val="80000"/>
              </a:lnSpc>
            </a:pPr>
            <a:r>
              <a:rPr lang="en-US" sz="2000"/>
              <a:t>Prasasti ini adalah keterangan arkeologi yang pertama tentang Pilatus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274638"/>
            <a:ext cx="3859213" cy="1870075"/>
          </a:xfrm>
        </p:spPr>
        <p:txBody>
          <a:bodyPr/>
          <a:lstStyle/>
          <a:p>
            <a:r>
              <a:rPr lang="en-US"/>
              <a:t>Gereja Holy Sepulcher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7450" y="2362200"/>
            <a:ext cx="4146550" cy="1143000"/>
          </a:xfrm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/>
              <a:t>Tempat Penguburan Yesus menurut Tradisi</a:t>
            </a:r>
          </a:p>
        </p:txBody>
      </p:sp>
      <p:pic>
        <p:nvPicPr>
          <p:cNvPr id="46084" name="Picture 4" descr="Sepul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3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D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  <a:solidFill>
            <a:srgbClr val="FF0000"/>
          </a:solidFill>
        </p:spPr>
        <p:txBody>
          <a:bodyPr/>
          <a:lstStyle/>
          <a:p>
            <a:r>
              <a:rPr lang="en-US" sz="4000"/>
              <a:t>Perang antar Kubah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33800" y="4800600"/>
            <a:ext cx="5105400" cy="1752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Hitam: Gereja Kristen Holy Sepulcher</a:t>
            </a:r>
          </a:p>
          <a:p>
            <a:pPr>
              <a:buFont typeface="Wingdings" charset="0"/>
              <a:buNone/>
            </a:pPr>
            <a:r>
              <a:rPr lang="en-US"/>
              <a:t>	(Abad ke-4)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105400" y="2057400"/>
            <a:ext cx="3581400" cy="160020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Emas: Kubah Batu dari Muslim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(Abad ke-7)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1" uiExpand="1" build="p" animBg="1"/>
      <p:bldP spid="50182" grpId="0" uiExpand="1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JesusT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Makam Kristus</a:t>
            </a:r>
          </a:p>
        </p:txBody>
      </p:sp>
      <p:grpSp>
        <p:nvGrpSpPr>
          <p:cNvPr id="49159" name="Group 7"/>
          <p:cNvGrpSpPr>
            <a:grpSpLocks/>
          </p:cNvGrpSpPr>
          <p:nvPr/>
        </p:nvGrpSpPr>
        <p:grpSpPr bwMode="auto">
          <a:xfrm>
            <a:off x="4648200" y="1143000"/>
            <a:ext cx="4191000" cy="5486400"/>
            <a:chOff x="2928" y="672"/>
            <a:chExt cx="2832" cy="3648"/>
          </a:xfrm>
        </p:grpSpPr>
        <p:sp>
          <p:nvSpPr>
            <p:cNvPr id="49158" name="Rectangle 6"/>
            <p:cNvSpPr>
              <a:spLocks noChangeArrowheads="1"/>
            </p:cNvSpPr>
            <p:nvPr/>
          </p:nvSpPr>
          <p:spPr bwMode="auto">
            <a:xfrm>
              <a:off x="2928" y="672"/>
              <a:ext cx="2832" cy="364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9157" name="Picture 5" descr="JesusTomb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768"/>
              <a:ext cx="2646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Dr. Lukas secara tepat mencatat banyak nama-nama pemimpin Romawi</a:t>
            </a:r>
          </a:p>
        </p:txBody>
      </p: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1035050" y="1676400"/>
            <a:ext cx="7118350" cy="5257800"/>
            <a:chOff x="0" y="1056"/>
            <a:chExt cx="4484" cy="3312"/>
          </a:xfrm>
        </p:grpSpPr>
        <p:pic>
          <p:nvPicPr>
            <p:cNvPr id="64516" name="Picture 4" descr="Luke00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4464" cy="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" name="Picture 5" descr="Luk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064"/>
              <a:ext cx="1172" cy="3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Keuntungan-keuntungan dari kewarganegaraan Roma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>
              <a:tabLst>
                <a:tab pos="5626100" algn="r"/>
              </a:tabLst>
            </a:pPr>
            <a:endParaRPr lang="en-US">
              <a:latin typeface="Arial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Pemeriksaan Pengadilan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Dapat mengajukan naik banding kepada Kaisar (Kisah Para Rasul 16:37; 25:11)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Tidak boleh dipukul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Tidak boleh disalibkan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Mendapat perlindungan di bawah laskar Roma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Anak-anak lahir sebagai warga negara Romawi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 descr="Fel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00" y="31750"/>
            <a:ext cx="9550400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800600"/>
            <a:ext cx="8534400" cy="1858963"/>
          </a:xfrm>
        </p:spPr>
        <p:txBody>
          <a:bodyPr/>
          <a:lstStyle/>
          <a:p>
            <a:r>
              <a:rPr lang="en-US"/>
              <a:t>Feliks (52-59M) mengadili Paulus di Kaisarea, memenjarakannya dari  57-59 M (Kisah Para Rasul 24)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8597900" y="55563"/>
            <a:ext cx="469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80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Fest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3600"/>
              <a:t>Perkius Festus juga mengadili Paulus dan menemukannya tidak bersalah (Kisah Para Rasul 25</a:t>
            </a:r>
            <a:r>
              <a:rPr lang="en-US" sz="4000"/>
              <a:t>)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8597900" y="55563"/>
            <a:ext cx="469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80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338296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-457200" y="6400800"/>
            <a:ext cx="4419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400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 </a:t>
            </a:r>
            <a:r>
              <a:rPr lang="en-US" altLang="zh-CN" i="1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lang="en-US" altLang="zh-CN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181</a:t>
            </a:r>
            <a:endParaRPr lang="en-US">
              <a:solidFill>
                <a:schemeClr val="bg2"/>
              </a:solidFill>
              <a:latin typeface="Times" charset="0"/>
              <a:cs typeface="Times New Roman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8534400" y="0"/>
            <a:ext cx="53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80</a:t>
            </a:r>
          </a:p>
          <a:p>
            <a:pPr algn="ctr" eaLnBrk="1" hangingPunct="1"/>
            <a:r>
              <a:rPr lang="en-US" sz="2400" b="1">
                <a:latin typeface="Times New Roman" charset="0"/>
              </a:rPr>
              <a:t>89</a:t>
            </a:r>
          </a:p>
        </p:txBody>
      </p:sp>
      <p:sp>
        <p:nvSpPr>
          <p:cNvPr id="8602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429000" y="579438"/>
            <a:ext cx="5715000" cy="2392362"/>
          </a:xfrm>
        </p:spPr>
        <p:txBody>
          <a:bodyPr/>
          <a:lstStyle/>
          <a:p>
            <a:r>
              <a:rPr lang="en-US" altLang="zh-CN">
                <a:solidFill>
                  <a:schemeClr val="tx1"/>
                </a:solidFill>
                <a:effectLst/>
                <a:ea typeface="SimSun" charset="0"/>
                <a:cs typeface="SimSun" charset="0"/>
              </a:rPr>
              <a:t>Cucu Herodes, Agripa I (37-44 M), dimakan oleh cacing-cacing</a:t>
            </a:r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 flipV="1">
            <a:off x="0" y="0"/>
            <a:ext cx="1524000" cy="4419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026" name="Picture 10" descr="Agrippa 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779713"/>
            <a:ext cx="6096000" cy="40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3" descr="Agrippa I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006725"/>
            <a:ext cx="5029200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76600" y="0"/>
            <a:ext cx="5638800" cy="3276600"/>
          </a:xfrm>
        </p:spPr>
        <p:txBody>
          <a:bodyPr/>
          <a:lstStyle/>
          <a:p>
            <a:r>
              <a:rPr lang="en-US" sz="4000"/>
              <a:t>Cucu dari Herodes Agung, Raja Agripa II, berpendapat Paulus tidak bersalah (Kisah Para Rasul 26:31)</a:t>
            </a: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84" t="16667" r="4462" b="43333"/>
          <a:stretch>
            <a:fillRect/>
          </a:stretch>
        </p:blipFill>
        <p:spPr bwMode="auto">
          <a:xfrm>
            <a:off x="0" y="0"/>
            <a:ext cx="320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-762000" y="6477000"/>
            <a:ext cx="4419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400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 </a:t>
            </a:r>
            <a:r>
              <a:rPr lang="en-US" altLang="zh-CN" i="1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lang="en-US" altLang="zh-CN">
                <a:solidFill>
                  <a:schemeClr val="bg2"/>
                </a:solidFill>
                <a:latin typeface="Times" charset="0"/>
                <a:ea typeface="SimSun" charset="0"/>
                <a:cs typeface="SimSun" charset="0"/>
              </a:rPr>
              <a:t>181</a:t>
            </a:r>
            <a:endParaRPr lang="en-US">
              <a:solidFill>
                <a:schemeClr val="bg2"/>
              </a:solidFill>
              <a:latin typeface="Times" charset="0"/>
              <a:cs typeface="Times New Roman" charset="0"/>
            </a:endParaRP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8534400" y="0"/>
            <a:ext cx="565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80</a:t>
            </a:r>
          </a:p>
          <a:p>
            <a:pPr algn="ctr" eaLnBrk="1" hangingPunct="1"/>
            <a:r>
              <a:rPr lang="en-US" sz="2400" b="1">
                <a:latin typeface="Times New Roman" charset="0"/>
              </a:rPr>
              <a:t>89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Agripp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9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 descr="Brown marble"/>
          <p:cNvSpPr>
            <a:spLocks noGrp="1" noRot="1" noChangeArrowheads="1"/>
          </p:cNvSpPr>
          <p:nvPr>
            <p:ph type="title"/>
          </p:nvPr>
        </p:nvSpPr>
        <p:spPr>
          <a:xfrm>
            <a:off x="0" y="5334000"/>
            <a:ext cx="4495800" cy="1600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4000"/>
              <a:t>Paulus di hadapan  Herodes Agripa II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5026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80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600200"/>
            <a:ext cx="4038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Penajisan Kaisarea</a:t>
            </a:r>
          </a:p>
          <a:p>
            <a:pPr>
              <a:lnSpc>
                <a:spcPct val="90000"/>
              </a:lnSpc>
            </a:pPr>
            <a:r>
              <a:rPr lang="en-US" sz="2800"/>
              <a:t>Pemberontakan Yerusalem</a:t>
            </a:r>
          </a:p>
          <a:p>
            <a:pPr>
              <a:lnSpc>
                <a:spcPct val="90000"/>
              </a:lnSpc>
            </a:pPr>
            <a:r>
              <a:rPr lang="en-US" sz="2800"/>
              <a:t>Pengorbanan di Bait Allah untuk Nero dihentikan</a:t>
            </a:r>
          </a:p>
          <a:p>
            <a:pPr>
              <a:lnSpc>
                <a:spcPct val="90000"/>
              </a:lnSpc>
            </a:pPr>
            <a:r>
              <a:rPr lang="en-US" sz="2800"/>
              <a:t>Roma mengutus Vespasian</a:t>
            </a:r>
          </a:p>
          <a:p>
            <a:pPr>
              <a:lnSpc>
                <a:spcPct val="90000"/>
              </a:lnSpc>
            </a:pPr>
            <a:r>
              <a:rPr lang="en-US" sz="2800"/>
              <a:t>Nero meninggal</a:t>
            </a:r>
          </a:p>
          <a:p>
            <a:pPr>
              <a:lnSpc>
                <a:spcPct val="90000"/>
              </a:lnSpc>
            </a:pPr>
            <a:r>
              <a:rPr lang="en-US" sz="2800"/>
              <a:t>Pengepungan Yerusalem oleh Titus (April-Sept. 70)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>
                <a:latin typeface="Times New Roman" charset="0"/>
              </a:rPr>
              <a:t>93</a:t>
            </a:r>
            <a:endParaRPr lang="en-US" sz="2400">
              <a:latin typeface="Times New Roman" charset="0"/>
            </a:endParaRPr>
          </a:p>
        </p:txBody>
      </p:sp>
      <p:pic>
        <p:nvPicPr>
          <p:cNvPr id="83974" name="Picture 6" descr="Jewish revolt against 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Ner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1238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305800" cy="76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Perang Yahudi (66-73 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35226E-6 C 0.06337 -0.00301 0.0408 0.00163 0.07917 -0.01506 C 0.08108 -0.01668 0.08281 -0.019 0.0849 -0.02016 C 0.08854 -0.02224 0.09618 -0.02526 0.09618 -0.02526 C 0.10243 -0.02433 0.10903 -0.02526 0.11511 -0.02271 C 0.11945 -0.02085 0.12639 -0.01274 0.12639 -0.01274 C 0.12969 -0.00602 0.13004 -0.00347 0.13577 -2.35226E-6 C 0.13941 0.00209 0.14722 0.0051 0.14722 0.0051 C 0.15278 0.00417 0.15868 0.0051 0.16406 0.00255 C 0.1658 0.00163 0.17136 -0.01437 0.1717 -0.01506 C 0.17448 -0.0197 0.17813 -0.0234 0.18108 -0.02781 C 0.18264 -0.03012 0.18368 -0.03267 0.1849 -0.03522 C 0.18611 -0.04032 0.19097 -0.04611 0.18872 -0.05052 C 0.18195 -0.0635 0.17379 -0.07439 0.16406 -0.08319 C 0.15729 -0.0971 0.16268 -0.08389 0.15851 -0.10591 C 0.1559 -0.11981 0.15156 -0.12978 0.14531 -0.14113 C 0.14132 -0.15643 0.14688 -0.14136 0.13403 -0.15365 C 0.13212 -0.1555 0.13229 -0.16014 0.13021 -0.16129 C 0.12552 -0.16384 0.12014 -0.16292 0.11511 -0.16384 C 0.09497 -0.16778 0.07518 -0.17172 0.05469 -0.17381 C 0.03941 -0.17729 0.03594 -0.17729 0.02639 -0.19397 C 0.01788 -0.22781 0.00573 -0.2438 0.02083 -0.28968 C 0.02952 -0.3161 0.06129 -0.33233 0.08108 -0.34252 C 0.10347 -0.33881 0.11563 -0.34206 0.1283 -0.31749 C 0.13073 -0.30428 0.13559 -0.29223 0.13958 -0.27972 C 0.14254 -0.27068 0.14288 -0.2628 0.14722 -0.25446 C 0.14531 -0.2234 0.14514 -0.19212 0.14149 -0.16129 C 0.13993 -0.14808 0.12136 -0.1161 0.11511 -0.10591 C 0.11146 -0.09339 0.10747 -0.08621 0.10573 -0.073 C 0.10833 -0.05492 0.10816 -0.05956 0.12083 -0.05538 C 0.1566 -0.05631 0.19254 -0.05793 0.2283 -0.05793 C 0.23646 -0.05793 0.24844 -0.06465 0.25278 -0.05538 C 0.25886 -0.04264 0.2533 -0.02503 0.25087 -0.01019 C 0.24809 0.00649 0.225 0.05284 0.2132 0.06281 C 0.20469 0.07996 0.21563 0.06026 0.2 0.0781 C 0.19827 0.07996 0.19792 0.08343 0.19618 0.08552 C 0.19271 0.08946 0.1849 0.09572 0.1849 0.09572 C 0.18281 0.09966 0.17917 0.10545 0.17917 0.11078 C 0.17917 0.11866 0.18403 0.13187 0.19063 0.13349 C 0.19861 0.13558 0.20695 0.13511 0.21511 0.13604 C 0.21962 0.13813 0.22292 0.13882 0.22639 0.14346 C 0.23021 0.14855 0.23333 0.15968 0.23577 0.16617 C 0.23663 0.16849 0.23646 0.17173 0.23768 0.17382 C 0.23906 0.17613 0.24149 0.17706 0.2434 0.17868 C 0.25035 0.19351 0.25486 0.21136 0.26597 0.22156 C 0.26823 0.23036 0.26649 0.22735 0.26979 0.23175 " pathEditMode="relative" ptsTypes="fffffffffffffffffffffffffffffffffffffffffffffA">
                                      <p:cBhvr>
                                        <p:cTn id="57" dur="2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152400"/>
            <a:ext cx="3276600" cy="1858963"/>
          </a:xfrm>
        </p:spPr>
        <p:txBody>
          <a:bodyPr/>
          <a:lstStyle/>
          <a:p>
            <a:r>
              <a:rPr lang="en-US" sz="3500"/>
              <a:t>Tembok Pengepungan Yerusalem (70M)</a:t>
            </a:r>
          </a:p>
        </p:txBody>
      </p:sp>
      <p:pic>
        <p:nvPicPr>
          <p:cNvPr id="93188" name="Picture 4" descr="Jerusalem AD 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55626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Jerusalem AD 7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775" y="2057400"/>
            <a:ext cx="35782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b="1">
                <a:solidFill>
                  <a:schemeClr val="tx2"/>
                </a:solidFill>
              </a:rPr>
              <a:t>Leen &amp; Kathleen Ritmeyer, </a:t>
            </a:r>
            <a:r>
              <a:rPr lang="mr-IN" altLang="ja-JP" sz="1400" b="1">
                <a:solidFill>
                  <a:schemeClr val="tx2"/>
                </a:solidFill>
                <a:latin typeface="Arial"/>
              </a:rPr>
              <a:t>"</a:t>
            </a:r>
            <a:r>
              <a:rPr lang="en-US" sz="1400" b="1">
                <a:solidFill>
                  <a:schemeClr val="tx2"/>
                </a:solidFill>
              </a:rPr>
              <a:t>Akeldama: Potter</a:t>
            </a:r>
            <a:r>
              <a:rPr lang="mr-IN" altLang="ja-JP" sz="1400" b="1">
                <a:solidFill>
                  <a:schemeClr val="tx2"/>
                </a:solidFill>
                <a:latin typeface="Arial"/>
              </a:rPr>
              <a:t>'</a:t>
            </a:r>
            <a:r>
              <a:rPr lang="en-US" sz="1400" b="1">
                <a:solidFill>
                  <a:schemeClr val="tx2"/>
                </a:solidFill>
              </a:rPr>
              <a:t>s Field or High Priest</a:t>
            </a:r>
            <a:r>
              <a:rPr lang="mr-IN" altLang="ja-JP" sz="1400" b="1">
                <a:solidFill>
                  <a:schemeClr val="tx2"/>
                </a:solidFill>
                <a:latin typeface="Arial"/>
              </a:rPr>
              <a:t>'</a:t>
            </a:r>
            <a:r>
              <a:rPr lang="en-US" sz="1400" b="1">
                <a:solidFill>
                  <a:schemeClr val="tx2"/>
                </a:solidFill>
              </a:rPr>
              <a:t>s Tomb?</a:t>
            </a:r>
            <a:r>
              <a:rPr lang="mr-IN" altLang="ja-JP" sz="1400" b="1">
                <a:solidFill>
                  <a:schemeClr val="tx2"/>
                </a:solidFill>
                <a:latin typeface="Arial"/>
              </a:rPr>
              <a:t>"</a:t>
            </a:r>
            <a:r>
              <a:rPr lang="en-US" sz="1400" b="1">
                <a:solidFill>
                  <a:schemeClr val="tx2"/>
                </a:solidFill>
              </a:rPr>
              <a:t> </a:t>
            </a:r>
            <a:r>
              <a:rPr lang="en-US" sz="1400" b="1" i="1">
                <a:solidFill>
                  <a:schemeClr val="tx2"/>
                </a:solidFill>
              </a:rPr>
              <a:t>BAR</a:t>
            </a:r>
            <a:r>
              <a:rPr lang="en-US" sz="1400" b="1">
                <a:solidFill>
                  <a:schemeClr val="tx2"/>
                </a:solidFill>
              </a:rPr>
              <a:t> 20 (Nov/Dec 94): 34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85</a:t>
            </a:r>
          </a:p>
        </p:txBody>
      </p:sp>
      <p:sp>
        <p:nvSpPr>
          <p:cNvPr id="8294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4343400" cy="1219200"/>
          </a:xfrm>
          <a:solidFill>
            <a:srgbClr val="FF0000"/>
          </a:solidFill>
        </p:spPr>
        <p:txBody>
          <a:bodyPr/>
          <a:lstStyle/>
          <a:p>
            <a:r>
              <a:rPr lang="en-US" sz="4000"/>
              <a:t>Bait Allah yang dibangun Herodes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0" y="1219200"/>
            <a:ext cx="1676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20 SM-70 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74638"/>
            <a:ext cx="3886200" cy="62785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Tempat Suci di Bait Allah</a:t>
            </a:r>
          </a:p>
        </p:txBody>
      </p:sp>
      <p:pic>
        <p:nvPicPr>
          <p:cNvPr id="97283" name="Picture 3" descr="sanctuar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3291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Bait Allah dilihat dari Timur</a:t>
            </a:r>
          </a:p>
        </p:txBody>
      </p:sp>
      <p:pic>
        <p:nvPicPr>
          <p:cNvPr id="98307" name="Picture 3" descr="View of the Temple From the 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57213"/>
            <a:ext cx="8305800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/>
              <a:t>Mengapa orang-orang Romawi mencurigai orang Kristen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28600" y="1143000"/>
            <a:ext cx="8763000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Asing dan orang Yahudi (orang-orang yang percaya mula mula adalah orang Yahudi)/ dianggap kekristenan adalah sebuah sekte dari agama Yahudi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Percaya akan keesaan Tuhan membuat mereka dituduh sebagai orang yang tidak percaya Tuhan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Ke-eksklusipan yang membuat mereka didesas-desuskan sebagai kanibalisme dan melakukan seksual yang menjijikkan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Kesetiaan pada kekaisaran dipertanyakan karena berkenaan dengan sebuah kerajaan dan kembalinya raja.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Disalahkan membakar kota Roma.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Menolak menyembah Kaisar.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Diidentifikasikan dengan pemberontak Yahudi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Bertumbuh dengan cepat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Berdasarkan dari ajaran-ajaran </a:t>
            </a:r>
            <a:r>
              <a:rPr lang="mr-IN" altLang="ja-JP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'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penjahat</a:t>
            </a:r>
            <a:r>
              <a:rPr lang="mr-IN" altLang="ja-JP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'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yang disalibkan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-1295400" y="0"/>
            <a:ext cx="10439400" cy="7543800"/>
            <a:chOff x="-816" y="0"/>
            <a:chExt cx="6576" cy="475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"/>
              <a:ext cx="5760" cy="4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 rot="-2737338">
              <a:off x="-418" y="3017"/>
              <a:ext cx="1337" cy="21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2832" y="0"/>
              <a:ext cx="2928" cy="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495800" y="0"/>
            <a:ext cx="4648200" cy="914400"/>
          </a:xfrm>
          <a:solidFill>
            <a:srgbClr val="FF0000"/>
          </a:solidFill>
        </p:spPr>
        <p:txBody>
          <a:bodyPr/>
          <a:lstStyle/>
          <a:p>
            <a:r>
              <a:rPr lang="en-US"/>
              <a:t>Benteng Antonia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-152400" y="0"/>
            <a:ext cx="9372600" cy="7543800"/>
            <a:chOff x="432" y="-192"/>
            <a:chExt cx="5904" cy="4752"/>
          </a:xfrm>
        </p:grpSpPr>
        <p:pic>
          <p:nvPicPr>
            <p:cNvPr id="13316" name="Picture 4" descr="Siege Lef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-192"/>
              <a:ext cx="3020" cy="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Siege Righ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-192"/>
              <a:ext cx="3597" cy="4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237038"/>
            <a:ext cx="2895600" cy="2620962"/>
          </a:xfrm>
          <a:effectLst>
            <a:outerShdw blurRad="63500" dist="38099" dir="2700000" algn="ctr" rotWithShape="0">
              <a:schemeClr val="hlink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2"/>
                </a:solidFill>
                <a:effectLst/>
              </a:rPr>
              <a:t>Benteng Antonia diratakan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emple Destruction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208338"/>
            <a:ext cx="4191000" cy="36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emple Destruct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2263" y="2209800"/>
            <a:ext cx="527526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133600" y="2209800"/>
            <a:ext cx="701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286000"/>
            <a:ext cx="6096000" cy="762000"/>
          </a:xfrm>
          <a:effectLst>
            <a:outerShdw blurRad="63500" dist="38099" dir="2700000" algn="ctr" rotWithShape="0">
              <a:schemeClr val="hlink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2"/>
                </a:solidFill>
                <a:effectLst/>
              </a:rPr>
              <a:t>Serangan di Bait Allah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Jewish revolt against 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1447800"/>
          </a:xfrm>
          <a:solidFill>
            <a:schemeClr val="bg1"/>
          </a:solidFill>
        </p:spPr>
        <p:txBody>
          <a:bodyPr/>
          <a:lstStyle/>
          <a:p>
            <a:r>
              <a:rPr lang="en-US" sz="4400"/>
              <a:t>Apakah yang terjadi dengan orang-orang Kristen di Yerusalem?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1752600"/>
            <a:ext cx="4114800" cy="914400"/>
          </a:xfrm>
        </p:spPr>
        <p:txBody>
          <a:bodyPr/>
          <a:lstStyle/>
          <a:p>
            <a:r>
              <a:rPr lang="en-US" sz="2200" b="1"/>
              <a:t>Sebuah petunjuk menyuruh mereka untuk berlindung di Pella.</a:t>
            </a:r>
          </a:p>
        </p:txBody>
      </p:sp>
      <p:sp>
        <p:nvSpPr>
          <p:cNvPr id="94214" name="AutoShape 6"/>
          <p:cNvSpPr>
            <a:spLocks noChangeArrowheads="1"/>
          </p:cNvSpPr>
          <p:nvPr/>
        </p:nvSpPr>
        <p:spPr bwMode="auto">
          <a:xfrm rot="-3812160">
            <a:off x="2390775" y="3429000"/>
            <a:ext cx="2819400" cy="1143000"/>
          </a:xfrm>
          <a:prstGeom prst="curvedUpArrow">
            <a:avLst>
              <a:gd name="adj1" fmla="val 49333"/>
              <a:gd name="adj2" fmla="val 98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3352800" y="2286000"/>
            <a:ext cx="1295400" cy="381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Pella</a:t>
            </a: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914400" y="4572000"/>
            <a:ext cx="2057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5738"/>
            <a:ext cx="9144000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  <p:bldP spid="94214" grpId="0" animBg="1"/>
      <p:bldP spid="9421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-152400" y="0"/>
            <a:ext cx="4191000" cy="1371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en-US" sz="4000"/>
              <a:t>Doa-doa untuk Bait Allah ketiga</a:t>
            </a:r>
          </a:p>
        </p:txBody>
      </p:sp>
      <p:pic>
        <p:nvPicPr>
          <p:cNvPr id="67590" name="Picture 6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Perang Yahudi (66-73 M)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Penajisan Kaisarea </a:t>
            </a:r>
          </a:p>
          <a:p>
            <a:pPr>
              <a:lnSpc>
                <a:spcPct val="90000"/>
              </a:lnSpc>
            </a:pPr>
            <a:r>
              <a:rPr lang="en-US"/>
              <a:t>Pemberontakan Yerusalem</a:t>
            </a:r>
          </a:p>
          <a:p>
            <a:pPr>
              <a:lnSpc>
                <a:spcPct val="90000"/>
              </a:lnSpc>
            </a:pPr>
            <a:r>
              <a:rPr lang="en-US"/>
              <a:t>Pengorbanan untuk Nero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/>
              <a:t>   dihentikan</a:t>
            </a:r>
          </a:p>
          <a:p>
            <a:pPr>
              <a:lnSpc>
                <a:spcPct val="90000"/>
              </a:lnSpc>
            </a:pPr>
            <a:r>
              <a:rPr lang="en-US"/>
              <a:t>Roma mengutus Vespasian</a:t>
            </a:r>
          </a:p>
          <a:p>
            <a:pPr>
              <a:lnSpc>
                <a:spcPct val="90000"/>
              </a:lnSpc>
            </a:pPr>
            <a:r>
              <a:rPr lang="en-US"/>
              <a:t>Nero meninggal (68 M)</a:t>
            </a:r>
          </a:p>
          <a:p>
            <a:pPr>
              <a:lnSpc>
                <a:spcPct val="90000"/>
              </a:lnSpc>
            </a:pPr>
            <a:r>
              <a:rPr lang="en-US"/>
              <a:t>Pengepungan Yerusalem (April-September 70)</a:t>
            </a:r>
          </a:p>
          <a:p>
            <a:pPr>
              <a:lnSpc>
                <a:spcPct val="90000"/>
              </a:lnSpc>
            </a:pPr>
            <a:r>
              <a:rPr lang="en-US"/>
              <a:t>Pengepungan Masada (Jatuh 73 M)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latin typeface="Times New Roman" charset="0"/>
              </a:rPr>
              <a:t>93</a:t>
            </a: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2390775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ttering Ra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100" y="1993900"/>
            <a:ext cx="73279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763000" cy="2057400"/>
          </a:xfrm>
        </p:spPr>
        <p:txBody>
          <a:bodyPr/>
          <a:lstStyle/>
          <a:p>
            <a:r>
              <a:rPr lang="en-US" sz="7200" b="0"/>
              <a:t>Perang Yahudi</a:t>
            </a:r>
            <a:r>
              <a:rPr lang="en-US"/>
              <a:t/>
            </a:r>
            <a:br>
              <a:rPr lang="en-US"/>
            </a:br>
            <a:r>
              <a:rPr lang="en-US" sz="4400"/>
              <a:t>Melawan orang-orang Romawi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2209800"/>
            <a:ext cx="2362200" cy="530225"/>
          </a:xfrm>
          <a:gradFill rotWithShape="1">
            <a:gsLst>
              <a:gs pos="0">
                <a:srgbClr val="006600"/>
              </a:gs>
              <a:gs pos="50000">
                <a:srgbClr val="006600">
                  <a:gamma/>
                  <a:shade val="46275"/>
                  <a:invGamma/>
                </a:srgbClr>
              </a:gs>
              <a:gs pos="100000">
                <a:srgbClr val="006600"/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66-73 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Teknik-teknik Pengepungan orang Romawi</a:t>
            </a:r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0" y="1803400"/>
            <a:ext cx="9144000" cy="5054600"/>
            <a:chOff x="0" y="1136"/>
            <a:chExt cx="5760" cy="3184"/>
          </a:xfrm>
        </p:grpSpPr>
        <p:pic>
          <p:nvPicPr>
            <p:cNvPr id="8196" name="Picture 4" descr="Roman Sie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6"/>
              <a:ext cx="5760" cy="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1344" y="1136"/>
              <a:ext cx="4416" cy="528"/>
              <a:chOff x="1344" y="1104"/>
              <a:chExt cx="4416" cy="52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4416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1488" y="1344"/>
                <a:ext cx="1440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9220" name="Picture 4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81400" cy="24384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r>
              <a:rPr lang="en-US" sz="4000"/>
              <a:t>Bagaimana </a:t>
            </a:r>
            <a:r>
              <a:rPr lang="en-US" sz="4000" i="1"/>
              <a:t>Anda </a:t>
            </a:r>
            <a:r>
              <a:rPr lang="en-US" sz="4000"/>
              <a:t>akan menaklukkan benteng ini?!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495800"/>
            <a:ext cx="3048000" cy="2011363"/>
          </a:xfrm>
        </p:spPr>
        <p:txBody>
          <a:bodyPr/>
          <a:lstStyle/>
          <a:p>
            <a:r>
              <a:rPr lang="en-US" sz="3600"/>
              <a:t>Jalur melandai di antara semua jalur melandai</a:t>
            </a:r>
          </a:p>
        </p:txBody>
      </p:sp>
      <p:pic>
        <p:nvPicPr>
          <p:cNvPr id="79876" name="Picture 4" descr="Masa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Masa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676400"/>
            <a:ext cx="4227512" cy="51816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Masa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2159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sz="5300"/>
              <a:t>Periuk penyimpan tulang Yesus</a:t>
            </a:r>
          </a:p>
        </p:txBody>
      </p:sp>
      <p:sp>
        <p:nvSpPr>
          <p:cNvPr id="179204" name="Rectangle 1028"/>
          <p:cNvSpPr>
            <a:spLocks noChangeArrowheads="1"/>
          </p:cNvSpPr>
          <p:nvPr/>
        </p:nvSpPr>
        <p:spPr bwMode="auto">
          <a:xfrm>
            <a:off x="4876800" y="3505200"/>
            <a:ext cx="320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James Cameron</a:t>
            </a:r>
          </a:p>
        </p:txBody>
      </p:sp>
      <p:pic>
        <p:nvPicPr>
          <p:cNvPr id="179206" name="Picture 1030" descr="Jesus Ossu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28956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7" name="Picture 1031" descr="James Came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2657475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8" name="Rectangle 1032"/>
          <p:cNvSpPr>
            <a:spLocks noChangeArrowheads="1"/>
          </p:cNvSpPr>
          <p:nvPr/>
        </p:nvSpPr>
        <p:spPr bwMode="auto">
          <a:xfrm>
            <a:off x="228600" y="4343400"/>
            <a:ext cx="8305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mr-IN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"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Tetapi mereka berkata penemuan makam tidaklah mengurangi kunci kepercayaan orang-orang Kristen bahwa Yesus telah dibangkitkan tiga hari setelah kematiannya.</a:t>
            </a:r>
            <a:r>
              <a:rPr lang="mr-IN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"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BBC News 26 Feb 07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http://news.bbc.co.uk/2/hi/middle_east/6397373.stm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274638"/>
            <a:ext cx="8229600" cy="1143000"/>
          </a:xfrm>
        </p:spPr>
        <p:txBody>
          <a:bodyPr/>
          <a:lstStyle/>
          <a:p>
            <a:r>
              <a:rPr lang="en-US"/>
              <a:t>The Fall of Masada (AD 73)</a:t>
            </a:r>
          </a:p>
        </p:txBody>
      </p:sp>
      <p:pic>
        <p:nvPicPr>
          <p:cNvPr id="4100" name="Picture 4" descr="Masada Sie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0838"/>
            <a:ext cx="105267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asada Sie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0675"/>
            <a:ext cx="3276600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Group 9"/>
          <p:cNvGrpSpPr>
            <a:grpSpLocks/>
          </p:cNvGrpSpPr>
          <p:nvPr/>
        </p:nvGrpSpPr>
        <p:grpSpPr bwMode="auto">
          <a:xfrm>
            <a:off x="0" y="-533400"/>
            <a:ext cx="12649200" cy="4114800"/>
            <a:chOff x="-384" y="-336"/>
            <a:chExt cx="7968" cy="2592"/>
          </a:xfrm>
        </p:grpSpPr>
        <p:sp>
          <p:nvSpPr>
            <p:cNvPr id="4102" name="AutoShape 6"/>
            <p:cNvSpPr>
              <a:spLocks noChangeArrowheads="1"/>
            </p:cNvSpPr>
            <p:nvPr/>
          </p:nvSpPr>
          <p:spPr bwMode="auto">
            <a:xfrm flipV="1">
              <a:off x="-384" y="-240"/>
              <a:ext cx="2352" cy="2496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AutoShape 7"/>
            <p:cNvSpPr>
              <a:spLocks noChangeArrowheads="1"/>
            </p:cNvSpPr>
            <p:nvPr/>
          </p:nvSpPr>
          <p:spPr bwMode="auto">
            <a:xfrm>
              <a:off x="768" y="-336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>
              <a:off x="4512" y="-240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0" y="-152400"/>
            <a:ext cx="7543800" cy="1143000"/>
            <a:chOff x="0" y="-384"/>
            <a:chExt cx="4752" cy="720"/>
          </a:xfrm>
        </p:grpSpPr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0" y="-384"/>
              <a:ext cx="4752" cy="72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0000">
                    <a:gamma/>
                    <a:shade val="11373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336" y="-192"/>
              <a:ext cx="4080" cy="3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3200" b="1">
                  <a:solidFill>
                    <a:schemeClr val="bg1"/>
                  </a:solidFill>
                  <a:latin typeface="Arial" charset="0"/>
                </a:rPr>
                <a:t>Jatuhnya Masada (73 M)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Bagian Utara Istana Masada Herodes</a:t>
            </a:r>
          </a:p>
        </p:txBody>
      </p:sp>
      <p:pic>
        <p:nvPicPr>
          <p:cNvPr id="10244" name="Picture 4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NPala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5877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erodspalac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163" y="3148013"/>
            <a:ext cx="3525837" cy="37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274638"/>
            <a:ext cx="3733800" cy="1706562"/>
          </a:xfrm>
        </p:spPr>
        <p:txBody>
          <a:bodyPr/>
          <a:lstStyle/>
          <a:p>
            <a:r>
              <a:rPr lang="en-US" sz="4000"/>
              <a:t>Roma Memiliki Tentara yang  sengit</a:t>
            </a:r>
          </a:p>
        </p:txBody>
      </p:sp>
      <p:pic>
        <p:nvPicPr>
          <p:cNvPr id="160771" name="Picture 3" descr="Ba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22300"/>
            <a:ext cx="4956175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3200400" y="609600"/>
            <a:ext cx="2209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Kehidupan Tentara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4876800" cy="1173163"/>
          </a:xfrm>
        </p:spPr>
        <p:txBody>
          <a:bodyPr/>
          <a:lstStyle/>
          <a:p>
            <a:r>
              <a:rPr lang="mr-IN" altLang="ja-JP">
                <a:latin typeface="Arial"/>
              </a:rPr>
              <a:t>"</a:t>
            </a:r>
            <a:r>
              <a:rPr lang="en-US"/>
              <a:t>Tidak akan Lagi!</a:t>
            </a:r>
            <a:r>
              <a:rPr lang="mr-IN" altLang="ja-JP">
                <a:latin typeface="Arial"/>
              </a:rPr>
              <a:t>"</a:t>
            </a:r>
            <a:endParaRPr lang="en-US"/>
          </a:p>
        </p:txBody>
      </p:sp>
      <p:pic>
        <p:nvPicPr>
          <p:cNvPr id="73734" name="Picture 6" descr="Luke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5245100" cy="56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Arm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Luke0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656138"/>
            <a:ext cx="3352800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Arm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Luke000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6225"/>
            <a:ext cx="2286000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Warisan dari Romawi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Kekristenan</a:t>
            </a:r>
            <a:endParaRPr lang="en-US" sz="3600" b="1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62000" y="3352800"/>
            <a:ext cx="283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Kesatuan</a:t>
            </a:r>
            <a:endParaRPr lang="en-US" sz="3600" b="1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14800" y="2438400"/>
            <a:ext cx="4876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Agama Yahudi / Jamnia</a:t>
            </a:r>
            <a:endParaRPr lang="en-US" sz="3600" b="1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657600" y="2057400"/>
            <a:ext cx="474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Runtuhnya Yerusalem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533400" y="4648200"/>
            <a:ext cx="389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Kewarganegaraan</a:t>
            </a: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5562600" y="5334000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Hukum</a:t>
            </a: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895600" y="3505200"/>
            <a:ext cx="259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Jalan-jalan</a:t>
            </a: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3886200" y="4419600"/>
            <a:ext cx="2273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Kalender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609600" y="5791200"/>
            <a:ext cx="3559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Pengaruh Latin</a:t>
            </a: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6324600" y="4114800"/>
            <a:ext cx="253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Teknologi</a:t>
            </a: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7950200" y="141288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93-94</a:t>
            </a: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6408738" y="6019800"/>
            <a:ext cx="2735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Kedamaian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53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553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553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553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553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553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553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70" decel="100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70" decel="100000"/>
                                        <p:tgtEl>
                                          <p:spTgt spid="553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70" decel="100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decel="100000"/>
                                        <p:tgtEl>
                                          <p:spTgt spid="553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  <p:bldP spid="55302" grpId="0"/>
      <p:bldP spid="55304" grpId="0"/>
      <p:bldP spid="55306" grpId="0"/>
      <p:bldP spid="55307" grpId="0"/>
      <p:bldP spid="55309" grpId="0"/>
      <p:bldP spid="55310" grpId="0"/>
      <p:bldP spid="55311" grpId="0"/>
      <p:bldP spid="55312" grpId="0"/>
      <p:bldP spid="553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76200" y="274638"/>
            <a:ext cx="8229600" cy="792162"/>
          </a:xfrm>
        </p:spPr>
        <p:txBody>
          <a:bodyPr/>
          <a:lstStyle/>
          <a:p>
            <a:r>
              <a:rPr lang="en-US"/>
              <a:t>Pengembangan Alfabet Rumawi </a:t>
            </a:r>
          </a:p>
        </p:txBody>
      </p:sp>
      <p:sp>
        <p:nvSpPr>
          <p:cNvPr id="70665" name="Rectangle 9" descr="Walnut"/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295400"/>
            <a:ext cx="2590800" cy="3505200"/>
          </a:xfr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Spanyol</a:t>
            </a:r>
          </a:p>
          <a:p>
            <a:pPr>
              <a:lnSpc>
                <a:spcPct val="90000"/>
              </a:lnSpc>
            </a:pPr>
            <a:r>
              <a:rPr lang="en-US"/>
              <a:t>Portugis</a:t>
            </a:r>
          </a:p>
          <a:p>
            <a:pPr>
              <a:lnSpc>
                <a:spcPct val="90000"/>
              </a:lnSpc>
            </a:pPr>
            <a:r>
              <a:rPr lang="en-US"/>
              <a:t>Prancis</a:t>
            </a:r>
          </a:p>
          <a:p>
            <a:pPr>
              <a:lnSpc>
                <a:spcPct val="90000"/>
              </a:lnSpc>
            </a:pPr>
            <a:r>
              <a:rPr lang="en-US"/>
              <a:t>Italia</a:t>
            </a:r>
          </a:p>
          <a:p>
            <a:pPr>
              <a:lnSpc>
                <a:spcPct val="90000"/>
              </a:lnSpc>
            </a:pPr>
            <a:r>
              <a:rPr lang="en-US"/>
              <a:t>Romania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sz="3200"/>
              <a:t>= Bahasa  Romawi</a:t>
            </a:r>
          </a:p>
        </p:txBody>
      </p:sp>
      <p:pic>
        <p:nvPicPr>
          <p:cNvPr id="70661" name="Picture 5" descr="Alphabe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1" t="16209" r="10013"/>
          <a:stretch>
            <a:fillRect/>
          </a:stretch>
        </p:blipFill>
        <p:spPr bwMode="auto">
          <a:xfrm rot="-1098191">
            <a:off x="828675" y="1295400"/>
            <a:ext cx="3438525" cy="54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8451850" y="76200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94a</a:t>
            </a:r>
          </a:p>
        </p:txBody>
      </p:sp>
      <p:sp>
        <p:nvSpPr>
          <p:cNvPr id="70663" name="Rectangle 7" descr="Walnut"/>
          <p:cNvSpPr>
            <a:spLocks noRot="1" noChangeArrowheads="1"/>
          </p:cNvSpPr>
          <p:nvPr/>
        </p:nvSpPr>
        <p:spPr bwMode="auto">
          <a:xfrm>
            <a:off x="4038600" y="2286000"/>
            <a:ext cx="12954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Latin</a:t>
            </a:r>
          </a:p>
        </p:txBody>
      </p:sp>
      <p:sp>
        <p:nvSpPr>
          <p:cNvPr id="70666" name="AutoShape 10" descr="Walnut"/>
          <p:cNvSpPr>
            <a:spLocks noChangeArrowheads="1"/>
          </p:cNvSpPr>
          <p:nvPr/>
        </p:nvSpPr>
        <p:spPr bwMode="auto">
          <a:xfrm>
            <a:off x="5410200" y="2362200"/>
            <a:ext cx="838200" cy="762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8" name="Rectangle 12" descr="Purple mesh"/>
          <p:cNvSpPr>
            <a:spLocks noRot="1" noChangeArrowheads="1"/>
          </p:cNvSpPr>
          <p:nvPr/>
        </p:nvSpPr>
        <p:spPr bwMode="auto">
          <a:xfrm>
            <a:off x="5638800" y="5257800"/>
            <a:ext cx="1752600" cy="914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Inggris?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0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0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06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06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 uiExpand="1" build="p" animBg="1"/>
      <p:bldP spid="70663" grpId="0" animBg="1"/>
      <p:bldP spid="70666" grpId="0" animBg="1"/>
      <p:bldP spid="706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Kalender Rumawi</a:t>
            </a:r>
          </a:p>
        </p:txBody>
      </p:sp>
      <p:grpSp>
        <p:nvGrpSpPr>
          <p:cNvPr id="57351" name="Group 7"/>
          <p:cNvGrpSpPr>
            <a:grpSpLocks/>
          </p:cNvGrpSpPr>
          <p:nvPr/>
        </p:nvGrpSpPr>
        <p:grpSpPr bwMode="auto">
          <a:xfrm>
            <a:off x="304800" y="1939925"/>
            <a:ext cx="8458200" cy="4349750"/>
            <a:chOff x="384" y="1580"/>
            <a:chExt cx="5328" cy="2740"/>
          </a:xfrm>
        </p:grpSpPr>
        <p:pic>
          <p:nvPicPr>
            <p:cNvPr id="57348" name="Picture 4" descr="Calendar00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634"/>
              <a:ext cx="1920" cy="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49" name="Picture 5" descr="Calenda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80"/>
              <a:ext cx="3408" cy="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1412875"/>
            <a:ext cx="9144000" cy="609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57200" y="1371600"/>
            <a:ext cx="843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Setiap bulan dalam Latin menjadi nama Inggris bulan itu led</a:t>
            </a: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8451850" y="76200"/>
            <a:ext cx="63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94b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19800" y="274638"/>
            <a:ext cx="2895600" cy="3840162"/>
          </a:xfrm>
        </p:spPr>
        <p:txBody>
          <a:bodyPr/>
          <a:lstStyle/>
          <a:p>
            <a:r>
              <a:rPr lang="en-US"/>
              <a:t>Permainan orang Romawi</a:t>
            </a:r>
          </a:p>
        </p:txBody>
      </p:sp>
      <p:pic>
        <p:nvPicPr>
          <p:cNvPr id="69636" name="Picture 4" descr="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M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925" y="0"/>
            <a:ext cx="5045075" cy="71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Rectangle 2" descr="Water droplets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724400"/>
            <a:ext cx="5943600" cy="2133600"/>
          </a:xfrm>
          <a:blipFill dpi="0" rotWithShape="1">
            <a:blip r:embed="rId4"/>
            <a:srcRect/>
            <a:tile tx="0" ty="0" sx="100000" sy="100000" flip="none" algn="tl"/>
          </a:blip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Teknologi Orang Romawi</a:t>
            </a:r>
          </a:p>
        </p:txBody>
      </p:sp>
      <p:sp>
        <p:nvSpPr>
          <p:cNvPr id="66565" name="Rectangle 5" descr="Water droplets"/>
          <p:cNvSpPr>
            <a:spLocks noRot="1" noChangeArrowheads="1"/>
          </p:cNvSpPr>
          <p:nvPr/>
        </p:nvSpPr>
        <p:spPr bwMode="auto">
          <a:xfrm>
            <a:off x="0" y="1371600"/>
            <a:ext cx="5257800" cy="1752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Penggilingan air ini dapat menggiling gandum cukup untuk memberi makan  80,000 orang!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Ro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1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5943600" cy="838200"/>
          </a:xfrm>
        </p:spPr>
        <p:txBody>
          <a:bodyPr/>
          <a:lstStyle/>
          <a:p>
            <a:r>
              <a:rPr lang="en-US"/>
              <a:t>Jalan-jalan &amp; Arsitektur</a:t>
            </a:r>
          </a:p>
        </p:txBody>
      </p:sp>
      <p:pic>
        <p:nvPicPr>
          <p:cNvPr id="56329" name="Picture 9" descr="Roads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700" y="-12700"/>
            <a:ext cx="21463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Line 10"/>
          <p:cNvSpPr>
            <a:spLocks noChangeShapeType="1"/>
          </p:cNvSpPr>
          <p:nvPr/>
        </p:nvSpPr>
        <p:spPr bwMode="auto">
          <a:xfrm>
            <a:off x="7086600" y="0"/>
            <a:ext cx="533400" cy="6858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Rectangle 17"/>
          <p:cNvSpPr>
            <a:spLocks noRot="1" noChangeArrowheads="1"/>
          </p:cNvSpPr>
          <p:nvPr/>
        </p:nvSpPr>
        <p:spPr bwMode="auto">
          <a:xfrm>
            <a:off x="3048000" y="1066800"/>
            <a:ext cx="3810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Jalan Lokal</a:t>
            </a:r>
            <a:b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Jalan orang </a:t>
            </a:r>
            <a:b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Romawi</a:t>
            </a:r>
          </a:p>
        </p:txBody>
      </p: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7132638" y="-20638"/>
            <a:ext cx="2336800" cy="4532313"/>
            <a:chOff x="4493" y="-13"/>
            <a:chExt cx="1472" cy="2855"/>
          </a:xfrm>
        </p:grpSpPr>
        <p:sp>
          <p:nvSpPr>
            <p:cNvPr id="56334" name="Freeform 14"/>
            <p:cNvSpPr>
              <a:spLocks/>
            </p:cNvSpPr>
            <p:nvPr/>
          </p:nvSpPr>
          <p:spPr bwMode="auto">
            <a:xfrm>
              <a:off x="4493" y="-13"/>
              <a:ext cx="832" cy="1581"/>
            </a:xfrm>
            <a:custGeom>
              <a:avLst/>
              <a:gdLst>
                <a:gd name="T0" fmla="*/ 0 w 832"/>
                <a:gd name="T1" fmla="*/ 0 h 1581"/>
                <a:gd name="T2" fmla="*/ 77 w 832"/>
                <a:gd name="T3" fmla="*/ 32 h 1581"/>
                <a:gd name="T4" fmla="*/ 179 w 832"/>
                <a:gd name="T5" fmla="*/ 71 h 1581"/>
                <a:gd name="T6" fmla="*/ 262 w 832"/>
                <a:gd name="T7" fmla="*/ 115 h 1581"/>
                <a:gd name="T8" fmla="*/ 326 w 832"/>
                <a:gd name="T9" fmla="*/ 154 h 1581"/>
                <a:gd name="T10" fmla="*/ 493 w 832"/>
                <a:gd name="T11" fmla="*/ 128 h 1581"/>
                <a:gd name="T12" fmla="*/ 576 w 832"/>
                <a:gd name="T13" fmla="*/ 141 h 1581"/>
                <a:gd name="T14" fmla="*/ 614 w 832"/>
                <a:gd name="T15" fmla="*/ 167 h 1581"/>
                <a:gd name="T16" fmla="*/ 627 w 832"/>
                <a:gd name="T17" fmla="*/ 186 h 1581"/>
                <a:gd name="T18" fmla="*/ 646 w 832"/>
                <a:gd name="T19" fmla="*/ 199 h 1581"/>
                <a:gd name="T20" fmla="*/ 685 w 832"/>
                <a:gd name="T21" fmla="*/ 250 h 1581"/>
                <a:gd name="T22" fmla="*/ 749 w 832"/>
                <a:gd name="T23" fmla="*/ 307 h 1581"/>
                <a:gd name="T24" fmla="*/ 787 w 832"/>
                <a:gd name="T25" fmla="*/ 359 h 1581"/>
                <a:gd name="T26" fmla="*/ 813 w 832"/>
                <a:gd name="T27" fmla="*/ 397 h 1581"/>
                <a:gd name="T28" fmla="*/ 832 w 832"/>
                <a:gd name="T29" fmla="*/ 627 h 1581"/>
                <a:gd name="T30" fmla="*/ 825 w 832"/>
                <a:gd name="T31" fmla="*/ 896 h 1581"/>
                <a:gd name="T32" fmla="*/ 774 w 832"/>
                <a:gd name="T33" fmla="*/ 973 h 1581"/>
                <a:gd name="T34" fmla="*/ 755 w 832"/>
                <a:gd name="T35" fmla="*/ 999 h 1581"/>
                <a:gd name="T36" fmla="*/ 742 w 832"/>
                <a:gd name="T37" fmla="*/ 1037 h 1581"/>
                <a:gd name="T38" fmla="*/ 704 w 832"/>
                <a:gd name="T39" fmla="*/ 1306 h 1581"/>
                <a:gd name="T40" fmla="*/ 665 w 832"/>
                <a:gd name="T41" fmla="*/ 1325 h 1581"/>
                <a:gd name="T42" fmla="*/ 685 w 832"/>
                <a:gd name="T43" fmla="*/ 158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2" h="1581">
                  <a:moveTo>
                    <a:pt x="0" y="0"/>
                  </a:moveTo>
                  <a:cubicBezTo>
                    <a:pt x="27" y="10"/>
                    <a:pt x="49" y="24"/>
                    <a:pt x="77" y="32"/>
                  </a:cubicBezTo>
                  <a:cubicBezTo>
                    <a:pt x="109" y="54"/>
                    <a:pt x="146" y="53"/>
                    <a:pt x="179" y="71"/>
                  </a:cubicBezTo>
                  <a:cubicBezTo>
                    <a:pt x="212" y="90"/>
                    <a:pt x="227" y="107"/>
                    <a:pt x="262" y="115"/>
                  </a:cubicBezTo>
                  <a:cubicBezTo>
                    <a:pt x="284" y="132"/>
                    <a:pt x="301" y="145"/>
                    <a:pt x="326" y="154"/>
                  </a:cubicBezTo>
                  <a:cubicBezTo>
                    <a:pt x="393" y="149"/>
                    <a:pt x="434" y="144"/>
                    <a:pt x="493" y="128"/>
                  </a:cubicBezTo>
                  <a:cubicBezTo>
                    <a:pt x="494" y="128"/>
                    <a:pt x="558" y="131"/>
                    <a:pt x="576" y="141"/>
                  </a:cubicBezTo>
                  <a:cubicBezTo>
                    <a:pt x="589" y="149"/>
                    <a:pt x="614" y="167"/>
                    <a:pt x="614" y="167"/>
                  </a:cubicBezTo>
                  <a:cubicBezTo>
                    <a:pt x="618" y="173"/>
                    <a:pt x="622" y="181"/>
                    <a:pt x="627" y="186"/>
                  </a:cubicBezTo>
                  <a:cubicBezTo>
                    <a:pt x="632" y="191"/>
                    <a:pt x="641" y="193"/>
                    <a:pt x="646" y="199"/>
                  </a:cubicBezTo>
                  <a:cubicBezTo>
                    <a:pt x="664" y="222"/>
                    <a:pt x="654" y="230"/>
                    <a:pt x="685" y="250"/>
                  </a:cubicBezTo>
                  <a:cubicBezTo>
                    <a:pt x="699" y="272"/>
                    <a:pt x="725" y="300"/>
                    <a:pt x="749" y="307"/>
                  </a:cubicBezTo>
                  <a:cubicBezTo>
                    <a:pt x="774" y="324"/>
                    <a:pt x="774" y="335"/>
                    <a:pt x="787" y="359"/>
                  </a:cubicBezTo>
                  <a:cubicBezTo>
                    <a:pt x="794" y="372"/>
                    <a:pt x="813" y="397"/>
                    <a:pt x="813" y="397"/>
                  </a:cubicBezTo>
                  <a:cubicBezTo>
                    <a:pt x="817" y="528"/>
                    <a:pt x="802" y="545"/>
                    <a:pt x="832" y="627"/>
                  </a:cubicBezTo>
                  <a:cubicBezTo>
                    <a:pt x="830" y="717"/>
                    <a:pt x="829" y="806"/>
                    <a:pt x="825" y="896"/>
                  </a:cubicBezTo>
                  <a:cubicBezTo>
                    <a:pt x="824" y="919"/>
                    <a:pt x="785" y="957"/>
                    <a:pt x="774" y="973"/>
                  </a:cubicBezTo>
                  <a:cubicBezTo>
                    <a:pt x="768" y="982"/>
                    <a:pt x="755" y="999"/>
                    <a:pt x="755" y="999"/>
                  </a:cubicBezTo>
                  <a:cubicBezTo>
                    <a:pt x="751" y="1012"/>
                    <a:pt x="743" y="1024"/>
                    <a:pt x="742" y="1037"/>
                  </a:cubicBezTo>
                  <a:cubicBezTo>
                    <a:pt x="739" y="1076"/>
                    <a:pt x="742" y="1258"/>
                    <a:pt x="704" y="1306"/>
                  </a:cubicBezTo>
                  <a:cubicBezTo>
                    <a:pt x="694" y="1318"/>
                    <a:pt x="679" y="1321"/>
                    <a:pt x="665" y="1325"/>
                  </a:cubicBezTo>
                  <a:cubicBezTo>
                    <a:pt x="669" y="1415"/>
                    <a:pt x="685" y="1494"/>
                    <a:pt x="685" y="158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auto">
            <a:xfrm>
              <a:off x="5173" y="1551"/>
              <a:ext cx="792" cy="1291"/>
            </a:xfrm>
            <a:custGeom>
              <a:avLst/>
              <a:gdLst>
                <a:gd name="T0" fmla="*/ 5 w 792"/>
                <a:gd name="T1" fmla="*/ 11 h 1291"/>
                <a:gd name="T2" fmla="*/ 24 w 792"/>
                <a:gd name="T3" fmla="*/ 49 h 1291"/>
                <a:gd name="T4" fmla="*/ 75 w 792"/>
                <a:gd name="T5" fmla="*/ 228 h 1291"/>
                <a:gd name="T6" fmla="*/ 107 w 792"/>
                <a:gd name="T7" fmla="*/ 337 h 1291"/>
                <a:gd name="T8" fmla="*/ 139 w 792"/>
                <a:gd name="T9" fmla="*/ 395 h 1291"/>
                <a:gd name="T10" fmla="*/ 152 w 792"/>
                <a:gd name="T11" fmla="*/ 414 h 1291"/>
                <a:gd name="T12" fmla="*/ 184 w 792"/>
                <a:gd name="T13" fmla="*/ 465 h 1291"/>
                <a:gd name="T14" fmla="*/ 229 w 792"/>
                <a:gd name="T15" fmla="*/ 516 h 1291"/>
                <a:gd name="T16" fmla="*/ 293 w 792"/>
                <a:gd name="T17" fmla="*/ 580 h 1291"/>
                <a:gd name="T18" fmla="*/ 312 w 792"/>
                <a:gd name="T19" fmla="*/ 599 h 1291"/>
                <a:gd name="T20" fmla="*/ 395 w 792"/>
                <a:gd name="T21" fmla="*/ 631 h 1291"/>
                <a:gd name="T22" fmla="*/ 459 w 792"/>
                <a:gd name="T23" fmla="*/ 766 h 1291"/>
                <a:gd name="T24" fmla="*/ 485 w 792"/>
                <a:gd name="T25" fmla="*/ 823 h 1291"/>
                <a:gd name="T26" fmla="*/ 504 w 792"/>
                <a:gd name="T27" fmla="*/ 881 h 1291"/>
                <a:gd name="T28" fmla="*/ 542 w 792"/>
                <a:gd name="T29" fmla="*/ 939 h 1291"/>
                <a:gd name="T30" fmla="*/ 561 w 792"/>
                <a:gd name="T31" fmla="*/ 996 h 1291"/>
                <a:gd name="T32" fmla="*/ 613 w 792"/>
                <a:gd name="T33" fmla="*/ 1073 h 1291"/>
                <a:gd name="T34" fmla="*/ 670 w 792"/>
                <a:gd name="T35" fmla="*/ 1156 h 1291"/>
                <a:gd name="T36" fmla="*/ 741 w 792"/>
                <a:gd name="T37" fmla="*/ 1246 h 1291"/>
                <a:gd name="T38" fmla="*/ 753 w 792"/>
                <a:gd name="T39" fmla="*/ 1265 h 1291"/>
                <a:gd name="T40" fmla="*/ 785 w 792"/>
                <a:gd name="T41" fmla="*/ 1284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2" h="1291">
                  <a:moveTo>
                    <a:pt x="5" y="11"/>
                  </a:moveTo>
                  <a:cubicBezTo>
                    <a:pt x="20" y="59"/>
                    <a:pt x="0" y="0"/>
                    <a:pt x="24" y="49"/>
                  </a:cubicBezTo>
                  <a:cubicBezTo>
                    <a:pt x="46" y="93"/>
                    <a:pt x="63" y="178"/>
                    <a:pt x="75" y="228"/>
                  </a:cubicBezTo>
                  <a:cubicBezTo>
                    <a:pt x="80" y="270"/>
                    <a:pt x="83" y="302"/>
                    <a:pt x="107" y="337"/>
                  </a:cubicBezTo>
                  <a:cubicBezTo>
                    <a:pt x="118" y="371"/>
                    <a:pt x="110" y="351"/>
                    <a:pt x="139" y="395"/>
                  </a:cubicBezTo>
                  <a:cubicBezTo>
                    <a:pt x="143" y="401"/>
                    <a:pt x="152" y="414"/>
                    <a:pt x="152" y="414"/>
                  </a:cubicBezTo>
                  <a:cubicBezTo>
                    <a:pt x="160" y="440"/>
                    <a:pt x="161" y="449"/>
                    <a:pt x="184" y="465"/>
                  </a:cubicBezTo>
                  <a:cubicBezTo>
                    <a:pt x="197" y="492"/>
                    <a:pt x="200" y="507"/>
                    <a:pt x="229" y="516"/>
                  </a:cubicBezTo>
                  <a:cubicBezTo>
                    <a:pt x="240" y="551"/>
                    <a:pt x="262" y="560"/>
                    <a:pt x="293" y="580"/>
                  </a:cubicBezTo>
                  <a:cubicBezTo>
                    <a:pt x="301" y="585"/>
                    <a:pt x="305" y="594"/>
                    <a:pt x="312" y="599"/>
                  </a:cubicBezTo>
                  <a:cubicBezTo>
                    <a:pt x="336" y="615"/>
                    <a:pt x="369" y="615"/>
                    <a:pt x="395" y="631"/>
                  </a:cubicBezTo>
                  <a:cubicBezTo>
                    <a:pt x="422" y="673"/>
                    <a:pt x="431" y="725"/>
                    <a:pt x="459" y="766"/>
                  </a:cubicBezTo>
                  <a:cubicBezTo>
                    <a:pt x="466" y="788"/>
                    <a:pt x="472" y="804"/>
                    <a:pt x="485" y="823"/>
                  </a:cubicBezTo>
                  <a:cubicBezTo>
                    <a:pt x="491" y="842"/>
                    <a:pt x="494" y="863"/>
                    <a:pt x="504" y="881"/>
                  </a:cubicBezTo>
                  <a:cubicBezTo>
                    <a:pt x="515" y="901"/>
                    <a:pt x="534" y="917"/>
                    <a:pt x="542" y="939"/>
                  </a:cubicBezTo>
                  <a:cubicBezTo>
                    <a:pt x="549" y="958"/>
                    <a:pt x="546" y="982"/>
                    <a:pt x="561" y="996"/>
                  </a:cubicBezTo>
                  <a:cubicBezTo>
                    <a:pt x="586" y="1020"/>
                    <a:pt x="594" y="1045"/>
                    <a:pt x="613" y="1073"/>
                  </a:cubicBezTo>
                  <a:cubicBezTo>
                    <a:pt x="622" y="1103"/>
                    <a:pt x="651" y="1131"/>
                    <a:pt x="670" y="1156"/>
                  </a:cubicBezTo>
                  <a:cubicBezTo>
                    <a:pt x="684" y="1195"/>
                    <a:pt x="706" y="1223"/>
                    <a:pt x="741" y="1246"/>
                  </a:cubicBezTo>
                  <a:cubicBezTo>
                    <a:pt x="745" y="1252"/>
                    <a:pt x="747" y="1261"/>
                    <a:pt x="753" y="1265"/>
                  </a:cubicBezTo>
                  <a:cubicBezTo>
                    <a:pt x="792" y="1291"/>
                    <a:pt x="771" y="1253"/>
                    <a:pt x="785" y="12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3273425" y="3810000"/>
            <a:ext cx="5870575" cy="3048000"/>
            <a:chOff x="2062" y="2400"/>
            <a:chExt cx="3698" cy="1920"/>
          </a:xfrm>
        </p:grpSpPr>
        <p:pic>
          <p:nvPicPr>
            <p:cNvPr id="56324" name="Picture 4" descr="Flyover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999"/>
            <a:stretch>
              <a:fillRect/>
            </a:stretch>
          </p:blipFill>
          <p:spPr bwMode="auto">
            <a:xfrm>
              <a:off x="2062" y="2592"/>
              <a:ext cx="369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7" name="Picture 7" descr="Flyover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71" t="33333"/>
            <a:stretch>
              <a:fillRect/>
            </a:stretch>
          </p:blipFill>
          <p:spPr bwMode="auto">
            <a:xfrm>
              <a:off x="4032" y="2400"/>
              <a:ext cx="1728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326" name="Rectangle 6"/>
          <p:cNvSpPr>
            <a:spLocks noRot="1" noChangeArrowheads="1"/>
          </p:cNvSpPr>
          <p:nvPr/>
        </p:nvSpPr>
        <p:spPr bwMode="auto">
          <a:xfrm>
            <a:off x="3048000" y="2514600"/>
            <a:ext cx="4038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Pemerintah Romawi menghentikan semua lalu lintas si Aldborough dengan membangun jalan raya</a:t>
            </a:r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486400" y="1295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5486400" y="1676400"/>
            <a:ext cx="685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Rectangle 20"/>
          <p:cNvSpPr>
            <a:spLocks noRot="1" noChangeArrowheads="1"/>
          </p:cNvSpPr>
          <p:nvPr/>
        </p:nvSpPr>
        <p:spPr bwMode="auto">
          <a:xfrm>
            <a:off x="0" y="5562600"/>
            <a:ext cx="3276600" cy="990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Jalan sepanjang 4,023 km!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8597900" y="76200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56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/>
      <p:bldP spid="56337" grpId="0" uiExpand="1" build="allAtOnce" animBg="1"/>
      <p:bldP spid="56326" grpId="0" animBg="1"/>
      <p:bldP spid="56338" grpId="0" animBg="1"/>
      <p:bldP spid="563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B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838325"/>
            <a:ext cx="61722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76200"/>
            <a:ext cx="7467600" cy="1143000"/>
          </a:xfrm>
        </p:spPr>
        <p:txBody>
          <a:bodyPr/>
          <a:lstStyle/>
          <a:p>
            <a:r>
              <a:rPr lang="en-US" sz="4000"/>
              <a:t>Orang-orang Herodian &amp; Roma</a:t>
            </a:r>
          </a:p>
        </p:txBody>
      </p:sp>
      <p:pic>
        <p:nvPicPr>
          <p:cNvPr id="20484" name="Picture 4" descr="Hero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1270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Her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2971800"/>
            <a:ext cx="7858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124200" y="6477000"/>
            <a:ext cx="60198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Tujuh langkah ke surga, cara Caracalla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00800" y="76200"/>
            <a:ext cx="2743200" cy="1219200"/>
          </a:xfrm>
        </p:spPr>
        <p:txBody>
          <a:bodyPr/>
          <a:lstStyle/>
          <a:p>
            <a:r>
              <a:rPr lang="en-US" sz="3700"/>
              <a:t>Terowongan Air</a:t>
            </a:r>
            <a:r>
              <a:rPr lang="en-US" sz="4000"/>
              <a:t>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3581400"/>
            <a:ext cx="28956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Terowongan air Uzes sampai  Nimes yang dibangun oleh Augustus hanya berkurang  17 dari  50 kilometer! </a:t>
            </a:r>
          </a:p>
        </p:txBody>
      </p:sp>
      <p:pic>
        <p:nvPicPr>
          <p:cNvPr id="75780" name="Picture 4" descr="Nimes Aqua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8563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8597900" y="76200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52600" y="0"/>
            <a:ext cx="5410200" cy="1096963"/>
          </a:xfrm>
        </p:spPr>
        <p:txBody>
          <a:bodyPr/>
          <a:lstStyle/>
          <a:p>
            <a:r>
              <a:rPr lang="en-US" sz="3600"/>
              <a:t>Semua Jalan Menuju ke Roma </a:t>
            </a:r>
          </a:p>
        </p:txBody>
      </p:sp>
      <p:pic>
        <p:nvPicPr>
          <p:cNvPr id="76804" name="Picture 4" descr="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25" y="1219200"/>
            <a:ext cx="556101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WaterP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773238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Sandwich R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488" y="4608513"/>
            <a:ext cx="1809750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Surveyo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6208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Surveyor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3" y="4894263"/>
            <a:ext cx="1620837" cy="1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8597900" y="76200"/>
            <a:ext cx="469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adrian's W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38" y="1589088"/>
            <a:ext cx="6646862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adrianWall"/>
          <p:cNvPicPr>
            <a:picLocks noChangeAspect="1" noChangeArrowheads="1"/>
          </p:cNvPicPr>
          <p:nvPr/>
        </p:nvPicPr>
        <p:blipFill>
          <a:blip r:embed="rId4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Freeform 8"/>
          <p:cNvSpPr>
            <a:spLocks/>
          </p:cNvSpPr>
          <p:nvPr/>
        </p:nvSpPr>
        <p:spPr bwMode="auto">
          <a:xfrm>
            <a:off x="1403350" y="1770063"/>
            <a:ext cx="958850" cy="112712"/>
          </a:xfrm>
          <a:custGeom>
            <a:avLst/>
            <a:gdLst>
              <a:gd name="T0" fmla="*/ 604 w 604"/>
              <a:gd name="T1" fmla="*/ 27 h 71"/>
              <a:gd name="T2" fmla="*/ 561 w 604"/>
              <a:gd name="T3" fmla="*/ 8 h 71"/>
              <a:gd name="T4" fmla="*/ 441 w 604"/>
              <a:gd name="T5" fmla="*/ 13 h 71"/>
              <a:gd name="T6" fmla="*/ 345 w 604"/>
              <a:gd name="T7" fmla="*/ 8 h 71"/>
              <a:gd name="T8" fmla="*/ 292 w 604"/>
              <a:gd name="T9" fmla="*/ 27 h 71"/>
              <a:gd name="T10" fmla="*/ 211 w 604"/>
              <a:gd name="T11" fmla="*/ 37 h 71"/>
              <a:gd name="T12" fmla="*/ 48 w 604"/>
              <a:gd name="T13" fmla="*/ 71 h 71"/>
              <a:gd name="T14" fmla="*/ 0 w 604"/>
              <a:gd name="T15" fmla="*/ 56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4" h="71">
                <a:moveTo>
                  <a:pt x="604" y="27"/>
                </a:moveTo>
                <a:cubicBezTo>
                  <a:pt x="591" y="19"/>
                  <a:pt x="561" y="8"/>
                  <a:pt x="561" y="8"/>
                </a:cubicBezTo>
                <a:cubicBezTo>
                  <a:pt x="507" y="15"/>
                  <a:pt x="503" y="18"/>
                  <a:pt x="441" y="13"/>
                </a:cubicBezTo>
                <a:cubicBezTo>
                  <a:pt x="403" y="0"/>
                  <a:pt x="393" y="4"/>
                  <a:pt x="345" y="8"/>
                </a:cubicBezTo>
                <a:cubicBezTo>
                  <a:pt x="325" y="12"/>
                  <a:pt x="310" y="22"/>
                  <a:pt x="292" y="27"/>
                </a:cubicBezTo>
                <a:cubicBezTo>
                  <a:pt x="286" y="29"/>
                  <a:pt x="214" y="36"/>
                  <a:pt x="211" y="37"/>
                </a:cubicBezTo>
                <a:cubicBezTo>
                  <a:pt x="156" y="45"/>
                  <a:pt x="103" y="63"/>
                  <a:pt x="48" y="71"/>
                </a:cubicBezTo>
                <a:cubicBezTo>
                  <a:pt x="45" y="71"/>
                  <a:pt x="0" y="70"/>
                  <a:pt x="0" y="56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67200" y="0"/>
            <a:ext cx="2895600" cy="17526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Tembok Hadrian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295400" y="5486400"/>
            <a:ext cx="77724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Di kemudian hari orang-orang Viktoria meruntuhkan bagian timur Tembok Hadrian dan menggunakannya untuk memperbaiki jalan-jalan!  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1524000" y="2590800"/>
            <a:ext cx="1219200" cy="1295400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 rot="-1726731">
            <a:off x="0" y="-762000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18437" name="Picture 5" descr="Hadri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0843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5548 L 0.13334 0.26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0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  <p:bldP spid="18438" grpId="0"/>
      <p:bldP spid="18441" grpId="0" animBg="1"/>
      <p:bldP spid="1844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 descr="HadrianWall0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4724400" cy="70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HadrianWall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958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648200" y="0"/>
            <a:ext cx="228600" cy="6934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76200" y="-152400"/>
            <a:ext cx="9296400" cy="914400"/>
          </a:xfr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</p:spPr>
        <p:txBody>
          <a:bodyPr/>
          <a:lstStyle/>
          <a:p>
            <a:r>
              <a:rPr lang="en-US"/>
              <a:t>Tembok Hadrian saat Musim Dingin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7" name="Picture 9" descr="Portrai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675" y="0"/>
            <a:ext cx="641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4953000"/>
            <a:ext cx="3276600" cy="1905000"/>
          </a:xfrm>
        </p:spPr>
        <p:txBody>
          <a:bodyPr/>
          <a:lstStyle/>
          <a:p>
            <a:pPr algn="r"/>
            <a:r>
              <a:rPr lang="en-US"/>
              <a:t>Potret orang Romawi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olycar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688" y="0"/>
            <a:ext cx="7402512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rgbClr val="006600"/>
          </a:solidFill>
        </p:spPr>
        <p:txBody>
          <a:bodyPr/>
          <a:lstStyle/>
          <a:p>
            <a:r>
              <a:rPr lang="en-US"/>
              <a:t>Kesyahidan Polycarp</a:t>
            </a:r>
          </a:p>
        </p:txBody>
      </p:sp>
      <p:sp>
        <p:nvSpPr>
          <p:cNvPr id="11270" name="Rectangle 6"/>
          <p:cNvSpPr>
            <a:spLocks noRot="1" noChangeArrowheads="1"/>
          </p:cNvSpPr>
          <p:nvPr/>
        </p:nvSpPr>
        <p:spPr bwMode="auto">
          <a:xfrm>
            <a:off x="0" y="914400"/>
            <a:ext cx="5181600" cy="14478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mr-IN" altLang="ja-JP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"</a:t>
            </a: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Darah para martir adalah biji Gereja</a:t>
            </a:r>
            <a:r>
              <a:rPr lang="mr-IN" altLang="ja-JP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"</a:t>
            </a: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(Tertullian, 160-225 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14958"/>
      </p:ext>
    </p:extLst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Latar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Perjanjian </a:t>
            </a:r>
            <a:r>
              <a:rPr lang="en-US" sz="2400" b="1" dirty="0" err="1" smtClean="0"/>
              <a:t>Baru</a:t>
            </a:r>
            <a:r>
              <a:rPr lang="en-US" sz="2400" b="1" dirty="0" smtClean="0"/>
              <a:t>—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4000" b="1" smtClean="0">
                <a:solidFill>
                  <a:srgbClr val="FFFFFF"/>
                </a:solidFill>
              </a:rPr>
              <a:t>Dapatkan slide ini tanpa biaya</a:t>
            </a:r>
            <a:endParaRPr lang="en-US" sz="1400" b="1" smtClean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Kejadian-kejadian apa di PB yang dihubungkan dengan Herodes Agung</a:t>
            </a:r>
          </a:p>
        </p:txBody>
      </p:sp>
      <p:pic>
        <p:nvPicPr>
          <p:cNvPr id="27652" name="Picture 4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620838"/>
            <a:ext cx="4097338" cy="51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Bethlehem</a:t>
            </a:r>
          </a:p>
        </p:txBody>
      </p:sp>
      <p:pic>
        <p:nvPicPr>
          <p:cNvPr id="34821" name="Picture 5" descr="Bethleh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51000"/>
            <a:ext cx="91440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shee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3988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r>
              <a:rPr lang="en-US" sz="4000"/>
              <a:t>Penggembala-penggembala Betlehem sedang mengawasi domba mereka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5033</TotalTime>
  <Words>1414</Words>
  <Application>Microsoft Macintosh PowerPoint</Application>
  <PresentationFormat>On-screen Show (4:3)</PresentationFormat>
  <Paragraphs>282</Paragraphs>
  <Slides>67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Stream</vt:lpstr>
      <vt:lpstr>Default Design</vt:lpstr>
      <vt:lpstr>Orbit</vt:lpstr>
      <vt:lpstr>1_Orbit</vt:lpstr>
      <vt:lpstr>Orang-orang Herodian &amp; Roma</vt:lpstr>
      <vt:lpstr>Pemungut Pajak: Mengapa dipandang hina?</vt:lpstr>
      <vt:lpstr>Keuntungan-keuntungan dari kewarganegaraan Roma</vt:lpstr>
      <vt:lpstr>Mengapa orang-orang Romawi mencurigai orang Kristen</vt:lpstr>
      <vt:lpstr>Periuk penyimpan tulang Yesus</vt:lpstr>
      <vt:lpstr>Orang-orang Herodian &amp; Roma</vt:lpstr>
      <vt:lpstr>Kejadian-kejadian apa di PB yang dihubungkan dengan Herodes Agung</vt:lpstr>
      <vt:lpstr>Bethlehem</vt:lpstr>
      <vt:lpstr>Penggembala-penggembala Betlehem sedang mengawasi domba mereka</vt:lpstr>
      <vt:lpstr>Gua Penggembala</vt:lpstr>
      <vt:lpstr>Gereja Shepherd's Field</vt:lpstr>
      <vt:lpstr>Gereja Nativiti</vt:lpstr>
      <vt:lpstr>Gua tempat kelahiran Yesus </vt:lpstr>
      <vt:lpstr>Gua dari belakang</vt:lpstr>
      <vt:lpstr>Herodium: Makam Herodes</vt:lpstr>
      <vt:lpstr>Palestina di bawah pimpinan Herodes Agung</vt:lpstr>
      <vt:lpstr>Urutan waktu dari Dinasti Herodes  (37 SM- 70 M) </vt:lpstr>
      <vt:lpstr>Susunan Silsilah dari Dinasti Herodes </vt:lpstr>
      <vt:lpstr>Dinasti Herodes</vt:lpstr>
      <vt:lpstr>Geografi Keluarga Herodes </vt:lpstr>
      <vt:lpstr>Ketiga anak Herodes yang memimpin</vt:lpstr>
      <vt:lpstr>Yesus diadili Pilatus</vt:lpstr>
      <vt:lpstr>Litostrotos </vt:lpstr>
      <vt:lpstr>Litostrotos</vt:lpstr>
      <vt:lpstr>Prasasti Pilatus</vt:lpstr>
      <vt:lpstr>Gereja Holy Sepulcher</vt:lpstr>
      <vt:lpstr>Perang antar Kubah</vt:lpstr>
      <vt:lpstr>Makam Kristus</vt:lpstr>
      <vt:lpstr>Dr. Lukas secara tepat mencatat banyak nama-nama pemimpin Romawi</vt:lpstr>
      <vt:lpstr>Feliks (52-59M) mengadili Paulus di Kaisarea, memenjarakannya dari  57-59 M (Kisah Para Rasul 24)</vt:lpstr>
      <vt:lpstr>Perkius Festus juga mengadili Paulus dan menemukannya tidak bersalah (Kisah Para Rasul 25)</vt:lpstr>
      <vt:lpstr>Cucu Herodes, Agripa I (37-44 M), dimakan oleh cacing-cacing</vt:lpstr>
      <vt:lpstr>Cucu dari Herodes Agung, Raja Agripa II, berpendapat Paulus tidak bersalah (Kisah Para Rasul 26:31)</vt:lpstr>
      <vt:lpstr>Paulus di hadapan  Herodes Agripa II</vt:lpstr>
      <vt:lpstr>Perang Yahudi (66-73 M)</vt:lpstr>
      <vt:lpstr>Tembok Pengepungan Yerusalem (70M)</vt:lpstr>
      <vt:lpstr>Bait Allah yang dibangun Herodes</vt:lpstr>
      <vt:lpstr>Tempat Suci di Bait Allah</vt:lpstr>
      <vt:lpstr>Bait Allah dilihat dari Timur</vt:lpstr>
      <vt:lpstr>Benteng Antonia </vt:lpstr>
      <vt:lpstr>Benteng Antonia diratakan</vt:lpstr>
      <vt:lpstr>Serangan di Bait Allah</vt:lpstr>
      <vt:lpstr>Apakah yang terjadi dengan orang-orang Kristen di Yerusalem?</vt:lpstr>
      <vt:lpstr>Doa-doa untuk Bait Allah ketiga</vt:lpstr>
      <vt:lpstr>Perang Yahudi (66-73 M)</vt:lpstr>
      <vt:lpstr>Perang Yahudi Melawan orang-orang Romawi</vt:lpstr>
      <vt:lpstr>Teknik-teknik Pengepungan orang Romawi</vt:lpstr>
      <vt:lpstr>Bagaimana Anda akan menaklukkan benteng ini?! </vt:lpstr>
      <vt:lpstr>Jalur melandai di antara semua jalur melandai</vt:lpstr>
      <vt:lpstr>The Fall of Masada (AD 73)</vt:lpstr>
      <vt:lpstr>Bagian Utara Istana Masada Herodes</vt:lpstr>
      <vt:lpstr>Roma Memiliki Tentara yang  sengit</vt:lpstr>
      <vt:lpstr>"Tidak akan Lagi!"</vt:lpstr>
      <vt:lpstr>Warisan dari Romawi</vt:lpstr>
      <vt:lpstr>Pengembangan Alfabet Rumawi </vt:lpstr>
      <vt:lpstr>Kalender Rumawi</vt:lpstr>
      <vt:lpstr>Permainan orang Romawi</vt:lpstr>
      <vt:lpstr>Teknologi Orang Romawi</vt:lpstr>
      <vt:lpstr>Jalan-jalan &amp; Arsitektur</vt:lpstr>
      <vt:lpstr>Terowongan Air </vt:lpstr>
      <vt:lpstr>Semua Jalan Menuju ke Roma </vt:lpstr>
      <vt:lpstr>Tembok Hadrian</vt:lpstr>
      <vt:lpstr>Tembok Hadrian saat Musim Dingin</vt:lpstr>
      <vt:lpstr>Potret orang Romawi</vt:lpstr>
      <vt:lpstr>Kesyahidan Polycarp</vt:lpstr>
      <vt:lpstr>Black</vt:lpstr>
      <vt:lpstr>Latar Belakang Perjanjian Baru—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Jewish War Against the Romans</dc:title>
  <dc:creator>Rick Griffith</dc:creator>
  <cp:lastModifiedBy>Rick Griffith</cp:lastModifiedBy>
  <cp:revision>299</cp:revision>
  <dcterms:created xsi:type="dcterms:W3CDTF">2002-11-13T03:48:37Z</dcterms:created>
  <dcterms:modified xsi:type="dcterms:W3CDTF">2016-11-10T15:12:34Z</dcterms:modified>
</cp:coreProperties>
</file>