
<file path=[Content_Types].xml><?xml version="1.0" encoding="utf-8"?>
<Types xmlns="http://schemas.openxmlformats.org/package/2006/content-types">
  <Default Extension="jpeg" ContentType="image/jpeg"/>
  <Default Extension="mpg" ContentType="vide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705" r:id="rId3"/>
    <p:sldMasterId id="2147483741" r:id="rId4"/>
    <p:sldMasterId id="2147483769" r:id="rId5"/>
    <p:sldMasterId id="2147483781" r:id="rId6"/>
    <p:sldMasterId id="2147483783" r:id="rId7"/>
    <p:sldMasterId id="2147483795" r:id="rId8"/>
    <p:sldMasterId id="2147483797" r:id="rId9"/>
  </p:sldMasterIdLst>
  <p:notesMasterIdLst>
    <p:notesMasterId r:id="rId80"/>
  </p:notesMasterIdLst>
  <p:sldIdLst>
    <p:sldId id="435" r:id="rId10"/>
    <p:sldId id="561" r:id="rId11"/>
    <p:sldId id="473" r:id="rId12"/>
    <p:sldId id="534" r:id="rId13"/>
    <p:sldId id="490" r:id="rId14"/>
    <p:sldId id="491" r:id="rId15"/>
    <p:sldId id="489" r:id="rId16"/>
    <p:sldId id="480" r:id="rId17"/>
    <p:sldId id="471" r:id="rId18"/>
    <p:sldId id="472" r:id="rId19"/>
    <p:sldId id="427" r:id="rId20"/>
    <p:sldId id="556" r:id="rId21"/>
    <p:sldId id="295" r:id="rId22"/>
    <p:sldId id="297" r:id="rId23"/>
    <p:sldId id="298" r:id="rId24"/>
    <p:sldId id="299" r:id="rId25"/>
    <p:sldId id="300" r:id="rId26"/>
    <p:sldId id="477" r:id="rId27"/>
    <p:sldId id="486" r:id="rId28"/>
    <p:sldId id="554" r:id="rId29"/>
    <p:sldId id="555" r:id="rId30"/>
    <p:sldId id="414" r:id="rId31"/>
    <p:sldId id="439" r:id="rId32"/>
    <p:sldId id="562" r:id="rId33"/>
    <p:sldId id="564" r:id="rId34"/>
    <p:sldId id="563" r:id="rId35"/>
    <p:sldId id="565" r:id="rId36"/>
    <p:sldId id="568" r:id="rId37"/>
    <p:sldId id="569" r:id="rId38"/>
    <p:sldId id="566" r:id="rId39"/>
    <p:sldId id="570" r:id="rId40"/>
    <p:sldId id="482" r:id="rId41"/>
    <p:sldId id="571" r:id="rId42"/>
    <p:sldId id="476" r:id="rId43"/>
    <p:sldId id="572" r:id="rId44"/>
    <p:sldId id="567" r:id="rId45"/>
    <p:sldId id="429" r:id="rId46"/>
    <p:sldId id="440" r:id="rId47"/>
    <p:sldId id="533" r:id="rId48"/>
    <p:sldId id="574" r:id="rId49"/>
    <p:sldId id="583" r:id="rId50"/>
    <p:sldId id="582" r:id="rId51"/>
    <p:sldId id="581" r:id="rId52"/>
    <p:sldId id="578" r:id="rId53"/>
    <p:sldId id="558" r:id="rId54"/>
    <p:sldId id="579" r:id="rId55"/>
    <p:sldId id="474" r:id="rId56"/>
    <p:sldId id="557" r:id="rId57"/>
    <p:sldId id="475" r:id="rId58"/>
    <p:sldId id="585" r:id="rId59"/>
    <p:sldId id="586" r:id="rId60"/>
    <p:sldId id="487" r:id="rId61"/>
    <p:sldId id="584" r:id="rId62"/>
    <p:sldId id="441" r:id="rId63"/>
    <p:sldId id="580" r:id="rId64"/>
    <p:sldId id="559" r:id="rId65"/>
    <p:sldId id="430" r:id="rId66"/>
    <p:sldId id="587" r:id="rId67"/>
    <p:sldId id="431" r:id="rId68"/>
    <p:sldId id="560" r:id="rId69"/>
    <p:sldId id="434" r:id="rId70"/>
    <p:sldId id="318" r:id="rId71"/>
    <p:sldId id="481" r:id="rId72"/>
    <p:sldId id="591" r:id="rId73"/>
    <p:sldId id="589" r:id="rId74"/>
    <p:sldId id="590" r:id="rId75"/>
    <p:sldId id="483" r:id="rId76"/>
    <p:sldId id="528" r:id="rId77"/>
    <p:sldId id="320" r:id="rId78"/>
    <p:sldId id="323" r:id="rId7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CD"/>
    <a:srgbClr val="0033E3"/>
    <a:srgbClr val="CCFE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8113" autoAdjust="0"/>
    <p:restoredTop sz="89167" autoAdjust="0"/>
  </p:normalViewPr>
  <p:slideViewPr>
    <p:cSldViewPr snapToGrid="0" snapToObjects="1">
      <p:cViewPr varScale="1">
        <p:scale>
          <a:sx n="91" d="100"/>
          <a:sy n="91" d="100"/>
        </p:scale>
        <p:origin x="192" y="1560"/>
      </p:cViewPr>
      <p:guideLst>
        <p:guide orient="horz" pos="2160"/>
        <p:guide pos="2880"/>
      </p:guideLst>
    </p:cSldViewPr>
  </p:slideViewPr>
  <p:outlineViewPr>
    <p:cViewPr>
      <p:scale>
        <a:sx n="33" d="100"/>
        <a:sy n="33" d="100"/>
      </p:scale>
      <p:origin x="0" y="624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tableStyles" Target="tableStyles.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viewProps" Target="viewProp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8/5/19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The </a:t>
            </a:r>
            <a:r>
              <a:rPr lang="en-US" sz="1200" kern="1200">
                <a:solidFill>
                  <a:schemeClr val="tx1"/>
                </a:solidFill>
                <a:effectLst/>
                <a:latin typeface="+mn-lt"/>
                <a:ea typeface="+mn-ea"/>
                <a:cs typeface="+mn-cs"/>
              </a:rPr>
              <a:t>Rapture (the coming of Christ for His own in the air to take the church from the earth prior to the Great Tribulation) differs from the Revelation (the coming of Christ with His own to judge unbelievers upon the earth after the Great Tribulation).</a:t>
            </a:r>
            <a:r>
              <a:rPr lang="en-SG">
                <a:effectLst/>
              </a:rPr>
              <a:t> </a:t>
            </a:r>
          </a:p>
          <a:p>
            <a:pPr marL="0" marR="0" lvl="3" indent="0" algn="l" defTabSz="457200" rtl="0" eaLnBrk="1" fontAlgn="auto" latinLnBrk="0" hangingPunct="1">
              <a:lnSpc>
                <a:spcPct val="100000"/>
              </a:lnSpc>
              <a:spcBef>
                <a:spcPts val="0"/>
              </a:spcBef>
              <a:spcAft>
                <a:spcPts val="0"/>
              </a:spcAft>
              <a:buClrTx/>
              <a:buSzTx/>
              <a:buFontTx/>
              <a:buNone/>
              <a:tabLst/>
              <a:defRPr/>
            </a:pPr>
            <a:r>
              <a:rPr lang="en-SG">
                <a:effectLst/>
                <a:latin typeface="Arial"/>
                <a:cs typeface="Arial"/>
              </a:rPr>
              <a:t>• </a:t>
            </a:r>
            <a:r>
              <a:rPr lang="en-US">
                <a:latin typeface="Arial"/>
                <a:cs typeface="Arial"/>
              </a:rPr>
              <a:t>Both events are literal returns.  Never does the Scripture refer to these events as only allegorical returns for in both instances Christ actually will return to the earth.</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 Both events find Christ as their central figure.  Although humanity is involved in both, Christ Himself is at the forefront.</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 Both events are still future.  They are yet to be seen on God's prophetic calendar.</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 Both events are sometimes referred to by the same word (e.g., "coming" refers to the Rapture in 1 Thessalonians 4:15 and the Revelation in Matthew 24:27).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xfrm>
            <a:off x="3886200" y="8864821"/>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907DCC-0C4C-7348-B17F-4059EFEC84B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1203" name="Rectangle 2"/>
          <p:cNvSpPr>
            <a:spLocks noGrp="1" noRot="1" noChangeAspect="1" noChangeArrowheads="1"/>
          </p:cNvSpPr>
          <p:nvPr>
            <p:ph type="sldImg"/>
          </p:nvPr>
        </p:nvSpPr>
        <p:spPr>
          <a:xfrm>
            <a:off x="2143125" y="685800"/>
            <a:ext cx="2571750" cy="3429000"/>
          </a:xfrm>
          <a:solidFill>
            <a:srgbClr val="FFFFFF"/>
          </a:solidFill>
          <a:ln/>
        </p:spPr>
      </p:sp>
      <p:sp>
        <p:nvSpPr>
          <p:cNvPr id="51204" name="Rectangle 3"/>
          <p:cNvSpPr>
            <a:spLocks noGrp="1" noChangeArrowheads="1"/>
          </p:cNvSpPr>
          <p:nvPr>
            <p:ph type="body" idx="1"/>
          </p:nvPr>
        </p:nvSpPr>
        <p:spPr>
          <a:xfrm>
            <a:off x="914921" y="4342894"/>
            <a:ext cx="5028161" cy="276991"/>
          </a:xfrm>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6" rIns="91434" bIns="45716"/>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76270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630F762-5FDC-8A43-87CF-E71D412FA1B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86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861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3073622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936B491-A53E-624F-B8E5-6C37B48B0D6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8850"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8851" name="Rectangle 1027"/>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1365064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3F1A198-96DF-284C-83A3-F2D2E994B68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80898"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0899" name="Rectangle 1027"/>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3491340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37CBBF-8C63-964A-AFD7-0908CDFC447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82946"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2947" name="Rectangle 1027"/>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403787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08F7676-E6A0-0A42-91FF-35FE84A3D0C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84994"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4995" name="Rectangle 1027"/>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792698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Today we will focus on the first stage: The Rapture.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So are you looking to Christ’s return at the Rapture? </a:t>
            </a: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What reasons can we give to anticipate Jesus coming back?</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This past month over Christmas we have focused upon the first coming of our Savior in Bethlehem. </a:t>
            </a:r>
          </a:p>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Arial"/>
                <a:ea typeface="+mn-ea"/>
                <a:cs typeface="Arial"/>
              </a:rPr>
              <a:t>My comments today will focus upon the first of these two events: the Rapture.  We'll be looking at the key passage in all Scripture relating to this very important event in God's timetable of the ages. Believers at Thessalonica had died and those left were wondering when and if they would see them again</a:t>
            </a:r>
            <a:r>
              <a:rPr lang="en-SG" sz="1200" kern="1200">
                <a:solidFill>
                  <a:schemeClr val="tx1"/>
                </a:solidFill>
                <a:effectLst/>
                <a:latin typeface="Arial"/>
                <a:ea typeface="+mn-ea"/>
                <a:cs typeface="Arial"/>
              </a:rPr>
              <a:t>.</a:t>
            </a:r>
            <a:endParaRPr lang="en-US">
              <a:latin typeface="Arial"/>
              <a:cs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Paul gave them three reasons to have hope in the Lord’s return. So today we’ll see these three reasons to look forward to the Lord’s return at the Rapture.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Knowing the destiny of Christians at death helps us to control our grief.</a:t>
            </a:r>
          </a:p>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Many people think that eschatology is unimportant.</a:t>
            </a: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This is seen in what some say about the time of the Rapture:</a:t>
            </a:r>
            <a:r>
              <a:rPr lang="en-US" baseline="0">
                <a:latin typeface="Arial"/>
                <a:cs typeface="Arial"/>
              </a:rPr>
              <a:t> I'm not pretrib, midtrib, or posttrib. I am pantrib, because it will all pan out in the end!</a:t>
            </a:r>
            <a:endParaRPr lang="en-US">
              <a:latin typeface="Arial"/>
              <a:cs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Why is it so important that we know about future things such as the destiny of believers?  Paul saw eschatology as vital because it affects our hope.  It's important because…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endParaRPr lang="en-US">
              <a:latin typeface="Arial"/>
              <a:cs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endParaRPr lang="en-US">
              <a:latin typeface="Arial"/>
              <a:cs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But my title today is "Are You Ready For the Lord's Return?"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Notice what Paul is really saying in this verse. </a:t>
            </a:r>
          </a:p>
          <a:p>
            <a:r>
              <a:rPr lang="en-US">
                <a:latin typeface="Arial"/>
                <a:cs typeface="Arial"/>
              </a:rPr>
              <a:t>He is not saying that Christians will not grieve.  </a:t>
            </a:r>
          </a:p>
          <a:p>
            <a:r>
              <a:rPr lang="en-US">
                <a:latin typeface="Arial"/>
                <a:cs typeface="Arial"/>
              </a:rPr>
              <a:t>He is only addressing the issue of how they should grieve.  They should grieve in such a way that shows hope—like when Jesus grieved over Lazarus.</a:t>
            </a:r>
          </a:p>
          <a:p>
            <a:endParaRPr lang="en-US">
              <a:latin typeface="Arial"/>
              <a:cs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sz="1200" kern="1200">
                <a:solidFill>
                  <a:schemeClr val="tx1"/>
                </a:solidFill>
                <a:effectLst/>
                <a:latin typeface="+mn-lt"/>
                <a:ea typeface="+mn-ea"/>
                <a:cs typeface="+mn-cs"/>
              </a:rPr>
              <a:t>Why did Paul say these things though?  What problem was he addressing in the church?</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Paul had already taught the believers about the Rapture when he was with them personally.  He told them that when Christ comes all who have trusted Him will be removed from the earth.</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Apparently the Thessalonians were confused regarding the destiny of believers who have died before the Rapture.</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—Perhaps some thought these would miss the Rapture and have to wait until the Great White Throne Judgment.</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—Perhaps some wondered whether they would be saved at all.</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endParaRPr lang="en-SG" sz="1200" kern="1200">
              <a:solidFill>
                <a:schemeClr val="tx1"/>
              </a:solidFill>
              <a:effectLst/>
              <a:latin typeface="+mn-lt"/>
              <a:ea typeface="+mn-ea"/>
              <a:cs typeface="+mn-cs"/>
            </a:endParaRPr>
          </a:p>
          <a:p>
            <a:endParaRPr lang="en-US">
              <a:latin typeface="Arial"/>
              <a:cs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endParaRPr lang="en-US">
              <a:latin typeface="Arial"/>
              <a:cs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The "if" here (in the NASB &amp; KJV) is better translated "since" (as in the NIV &amp; NLT) because of the Greek construction.</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1)</a:t>
            </a:r>
            <a:r>
              <a:rPr lang="en-US" baseline="0">
                <a:latin typeface="Arial"/>
                <a:cs typeface="Arial"/>
              </a:rPr>
              <a:t> </a:t>
            </a:r>
            <a:r>
              <a:rPr lang="en-US">
                <a:latin typeface="Arial"/>
                <a:cs typeface="Arial"/>
              </a:rPr>
              <a:t>Therefore, it really means "since we believe that Christ died…"</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2) Paul had no doubt regarding the validity of the resurrection.</a:t>
            </a:r>
          </a:p>
          <a:p>
            <a:pPr marL="0" marR="0" lvl="3" indent="0" algn="l" defTabSz="457200" rtl="0" eaLnBrk="1" fontAlgn="auto" latinLnBrk="0" hangingPunct="1">
              <a:lnSpc>
                <a:spcPct val="100000"/>
              </a:lnSpc>
              <a:spcBef>
                <a:spcPts val="0"/>
              </a:spcBef>
              <a:spcAft>
                <a:spcPts val="0"/>
              </a:spcAft>
              <a:buClrTx/>
              <a:buSzTx/>
              <a:buFontTx/>
              <a:buNone/>
              <a:tabLst/>
              <a:defRPr/>
            </a:pPr>
            <a:endParaRPr lang="en-US">
              <a:latin typeface="Arial"/>
              <a:cs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t>This historical basis provides assurance that the bodies of all Christians also will be raised (4:14b).</a:t>
            </a:r>
          </a:p>
          <a:p>
            <a:r>
              <a:rPr lang="en-US"/>
              <a:t>Paul declared that both Christ's resurrection and our resurrection stand or fall together.</a:t>
            </a:r>
          </a:p>
          <a:p>
            <a:r>
              <a:rPr lang="en-US"/>
              <a:t>This is taught in 1 Corinthians 15:12-20.</a:t>
            </a:r>
          </a:p>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So Paul has told us that when we undergo affliction to the point of death we shouldn't grieve hopelessly because all believers will be resurrected.  But how will this come about when Christ comes to receive His church?  Who will be the first to be bodily with the Lord—those who have died or those of us who are living? This leads us into the second reason to expect his return… </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We who are alive when the Rapture comes will be taken up only after the dead in Christ.</a:t>
            </a: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Now the living moving faster than the dead—but then the dead will move faster than the living! </a:t>
            </a:r>
          </a:p>
          <a:p>
            <a:endParaRPr lang="en-US">
              <a:latin typeface="Arial"/>
              <a:cs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1.	Notice how the verse expresses that this great truth wasn't something that Paul made up.  It was Christ's own promise.</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Perhaps this was an unrecorded statement of Christ (cf. Acts 20:35).</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Maybe Paul received this word by direct revelation.</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In either case, there was no need to worry since the dead will have a prominent place in the Rapture because they will rise even before the living.</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2.	Notice that Paul included himself among the living group and evidently expected to be living when Christ returned.</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Here we see more evidence for a pre-tribulation Rapture.</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According to Paul, the next event on God's timetable was the return of Christ since it could happen at any moment.</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endParaRPr lang="en-SG" sz="1200" kern="1200">
              <a:solidFill>
                <a:schemeClr val="tx1"/>
              </a:solidFill>
              <a:effectLst/>
              <a:latin typeface="+mn-lt"/>
              <a:ea typeface="+mn-ea"/>
              <a:cs typeface="+mn-cs"/>
            </a:endParaRPr>
          </a:p>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sz="1200" kern="1200">
                <a:solidFill>
                  <a:schemeClr val="tx1"/>
                </a:solidFill>
                <a:effectLst/>
                <a:latin typeface="+mn-lt"/>
                <a:ea typeface="+mn-ea"/>
                <a:cs typeface="+mn-cs"/>
              </a:rPr>
              <a:t>These four events will happen in the following order, each event beginning with the letter "R" (cf. Ryrie)…</a:t>
            </a:r>
            <a:r>
              <a:rPr lang="en-SG">
                <a:effectLst/>
              </a:rPr>
              <a:t> </a:t>
            </a:r>
            <a:endParaRPr lang="en-US">
              <a:latin typeface="Arial"/>
              <a:cs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Today as we experience the new year I believe the Scripture has some words of encouragement for us in regard to Christ's second coming to earth at the Rapture. </a:t>
            </a: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4</a:t>
            </a:fld>
            <a:endParaRPr lang="en-GB">
              <a:solidFill>
                <a:prstClr val="black"/>
              </a:solidFill>
              <a:latin typeface="Calibri"/>
            </a:endParaRPr>
          </a:p>
        </p:txBody>
      </p:sp>
    </p:spTree>
    <p:extLst>
      <p:ext uri="{BB962C8B-B14F-4D97-AF65-F5344CB8AC3E}">
        <p14:creationId xmlns:p14="http://schemas.microsoft.com/office/powerpoint/2010/main" val="28130399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Where is Christ right now?  In heaven seated at the right side of the Father.</a:t>
            </a:r>
          </a:p>
          <a:p>
            <a:r>
              <a:rPr lang="en-US">
                <a:latin typeface="Arial"/>
                <a:cs typeface="Arial"/>
              </a:rPr>
              <a:t>Christ Himself (not an angel) will return for the church.</a:t>
            </a:r>
          </a:p>
          <a:p>
            <a:r>
              <a:rPr lang="en-US">
                <a:latin typeface="Arial"/>
                <a:cs typeface="Arial"/>
              </a:rPr>
              <a:t>His return will be accompanied by three things:  </a:t>
            </a:r>
          </a:p>
          <a:p>
            <a:endParaRPr lang="en-US">
              <a:latin typeface="Arial"/>
              <a:cs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pPr marL="0" marR="0" lvl="5"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Is this from Christ or an angel or Michael the archangel?  The text isn't clear, but I like to think that it's from Christ.</a:t>
            </a:r>
          </a:p>
          <a:p>
            <a:pPr marL="0" marR="0" lvl="5"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The word for "loud command" or "shout" is "used of the cry of the charioteer to his horses or the hunter to his hounds; it is the shout of the ship's master to the rowers, or of the commander to his soldiers" (Morris). </a:t>
            </a:r>
          </a:p>
          <a:p>
            <a:pPr marL="0" marR="0" lvl="5"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What is the command?  "Rise!"  "Come forth!"  "It's time!" ????</a:t>
            </a:r>
          </a:p>
          <a:p>
            <a:pPr marL="0" marR="0" lvl="5"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The word carries with it a ring of authority and urgency.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lvl="5"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The Jews listed seven chief angels, but which one is the archangel?</a:t>
            </a:r>
          </a:p>
          <a:p>
            <a:pPr marL="0" marR="0" lvl="5"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The identity of this angel is somewhat unclear since Michael is the only angel in Scripture specifically referred to as an archangel, but here the word appears without a definite article.  </a:t>
            </a:r>
          </a:p>
          <a:p>
            <a:pPr marL="0" marR="0" lvl="5"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"Voice" also lacks the word "the" in the Greek.</a:t>
            </a:r>
          </a:p>
          <a:p>
            <a:pPr marL="0" marR="0" lvl="5"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However, a definite article is not necessary to be definite so this is probably Michael.</a:t>
            </a:r>
          </a:p>
          <a:p>
            <a:pPr marL="0" marR="0" lvl="5" indent="0" algn="l" defTabSz="457200" rtl="0" eaLnBrk="1" fontAlgn="auto" latinLnBrk="0" hangingPunct="1">
              <a:lnSpc>
                <a:spcPct val="100000"/>
              </a:lnSpc>
              <a:spcBef>
                <a:spcPts val="0"/>
              </a:spcBef>
              <a:spcAft>
                <a:spcPts val="0"/>
              </a:spcAft>
              <a:buClrTx/>
              <a:buSzTx/>
              <a:buFontTx/>
              <a:buNone/>
              <a:tabLst/>
              <a:defRPr/>
            </a:pPr>
            <a:endParaRPr lang="en-US">
              <a:latin typeface="Arial"/>
              <a:cs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indent="0">
              <a:buNone/>
            </a:pPr>
            <a:endParaRPr lang="en-US" sz="1200" kern="1200">
              <a:solidFill>
                <a:schemeClr val="tx1"/>
              </a:solidFill>
              <a:effectLst/>
              <a:latin typeface="Arial"/>
              <a:ea typeface="+mn-ea"/>
              <a:cs typeface="Arial"/>
            </a:endParaRPr>
          </a:p>
          <a:p>
            <a:pPr marL="0" indent="0">
              <a:buNone/>
            </a:pPr>
            <a:r>
              <a:rPr lang="en-US" sz="1200" kern="1200">
                <a:solidFill>
                  <a:schemeClr val="tx1"/>
                </a:solidFill>
                <a:effectLst/>
                <a:latin typeface="Arial"/>
                <a:ea typeface="+mn-ea"/>
                <a:cs typeface="Arial"/>
              </a:rPr>
              <a:t>Trumpets are associated with God's activity in the Bible:</a:t>
            </a:r>
            <a:endParaRPr lang="en-SG"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	-Ex 19:16 has a trumpet at Mt. Sinai</a:t>
            </a:r>
            <a:endParaRPr lang="en-SG"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	-Isa 27:13 uses the trumpet to signal the return to the land from Assyria</a:t>
            </a:r>
            <a:endParaRPr lang="en-SG"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	-Joel 2:1 mentions the trumpet sounding in judgment</a:t>
            </a:r>
            <a:endParaRPr lang="en-SG"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	-Matt 24:31 has a trumpet sound when Christ returns after the Tribulation</a:t>
            </a:r>
            <a:endParaRPr lang="en-SG"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Through the use of the trumpet God calls attention to this event as a majestic, dramatic, spectacular one worthy of Christ who is King of kings and Lord of lords.</a:t>
            </a:r>
            <a:endParaRPr lang="en-SG"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 </a:t>
            </a:r>
            <a:endParaRPr lang="en-SG" sz="1200" kern="1200">
              <a:solidFill>
                <a:schemeClr val="tx1"/>
              </a:solidFill>
              <a:effectLst/>
              <a:latin typeface="Arial"/>
              <a:ea typeface="+mn-ea"/>
              <a:cs typeface="Arial"/>
            </a:endParaRPr>
          </a:p>
          <a:p>
            <a:endParaRPr lang="en-US">
              <a:latin typeface="Arial"/>
              <a:cs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mn-ea"/>
                <a:cs typeface="Arial"/>
              </a:rPr>
              <a:t>Christians who have died during the church age will rise first.</a:t>
            </a:r>
          </a:p>
          <a:p>
            <a:r>
              <a:rPr lang="en-US">
                <a:latin typeface="Arial"/>
                <a:cs typeface="Arial"/>
              </a:rPr>
              <a:t>The designation "in Christ" refers only to those who have died since Christ's death and resurrection in the Church Age.</a:t>
            </a:r>
          </a:p>
          <a:p>
            <a:r>
              <a:rPr lang="en-US">
                <a:latin typeface="Arial"/>
                <a:cs typeface="Arial"/>
              </a:rPr>
              <a:t>So those who have died as Christians will be rejoined with their spirits which have already been with Christ.  </a:t>
            </a:r>
          </a:p>
          <a:p>
            <a:endParaRPr lang="en-US">
              <a:latin typeface="Arial"/>
              <a:cs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30840" indent="-281092">
              <a:defRPr sz="2400">
                <a:solidFill>
                  <a:schemeClr val="tx1"/>
                </a:solidFill>
                <a:latin typeface="Times New Roman" charset="0"/>
                <a:ea typeface="ＭＳ Ｐゴシック" charset="0"/>
              </a:defRPr>
            </a:lvl2pPr>
            <a:lvl3pPr marL="1124369" indent="-224874">
              <a:defRPr sz="2400">
                <a:solidFill>
                  <a:schemeClr val="tx1"/>
                </a:solidFill>
                <a:latin typeface="Times New Roman" charset="0"/>
                <a:ea typeface="ＭＳ Ｐゴシック" charset="0"/>
              </a:defRPr>
            </a:lvl3pPr>
            <a:lvl4pPr marL="1574117" indent="-224874">
              <a:defRPr sz="2400">
                <a:solidFill>
                  <a:schemeClr val="tx1"/>
                </a:solidFill>
                <a:latin typeface="Times New Roman" charset="0"/>
                <a:ea typeface="ＭＳ Ｐゴシック" charset="0"/>
              </a:defRPr>
            </a:lvl4pPr>
            <a:lvl5pPr marL="2023864" indent="-224874">
              <a:defRPr sz="2400">
                <a:solidFill>
                  <a:schemeClr val="tx1"/>
                </a:solidFill>
                <a:latin typeface="Times New Roman" charset="0"/>
                <a:ea typeface="ＭＳ Ｐゴシック" charset="0"/>
              </a:defRPr>
            </a:lvl5pPr>
            <a:lvl6pPr marL="2473612" indent="-224874" eaLnBrk="0" fontAlgn="base" hangingPunct="0">
              <a:spcBef>
                <a:spcPct val="0"/>
              </a:spcBef>
              <a:spcAft>
                <a:spcPct val="0"/>
              </a:spcAft>
              <a:defRPr sz="2400">
                <a:solidFill>
                  <a:schemeClr val="tx1"/>
                </a:solidFill>
                <a:latin typeface="Times New Roman" charset="0"/>
                <a:ea typeface="ＭＳ Ｐゴシック" charset="0"/>
              </a:defRPr>
            </a:lvl6pPr>
            <a:lvl7pPr marL="2923360" indent="-224874" eaLnBrk="0" fontAlgn="base" hangingPunct="0">
              <a:spcBef>
                <a:spcPct val="0"/>
              </a:spcBef>
              <a:spcAft>
                <a:spcPct val="0"/>
              </a:spcAft>
              <a:defRPr sz="2400">
                <a:solidFill>
                  <a:schemeClr val="tx1"/>
                </a:solidFill>
                <a:latin typeface="Times New Roman" charset="0"/>
                <a:ea typeface="ＭＳ Ｐゴシック" charset="0"/>
              </a:defRPr>
            </a:lvl7pPr>
            <a:lvl8pPr marL="3373107" indent="-224874" eaLnBrk="0" fontAlgn="base" hangingPunct="0">
              <a:spcBef>
                <a:spcPct val="0"/>
              </a:spcBef>
              <a:spcAft>
                <a:spcPct val="0"/>
              </a:spcAft>
              <a:defRPr sz="2400">
                <a:solidFill>
                  <a:schemeClr val="tx1"/>
                </a:solidFill>
                <a:latin typeface="Times New Roman" charset="0"/>
                <a:ea typeface="ＭＳ Ｐゴシック" charset="0"/>
              </a:defRPr>
            </a:lvl8pPr>
            <a:lvl9pPr marL="3822855" indent="-224874" eaLnBrk="0" fontAlgn="base" hangingPunct="0">
              <a:spcBef>
                <a:spcPct val="0"/>
              </a:spcBef>
              <a:spcAft>
                <a:spcPct val="0"/>
              </a:spcAft>
              <a:defRPr sz="2400">
                <a:solidFill>
                  <a:schemeClr val="tx1"/>
                </a:solidFill>
                <a:latin typeface="Times New Roman" charset="0"/>
                <a:ea typeface="ＭＳ Ｐゴシック" charset="0"/>
              </a:defRPr>
            </a:lvl9pPr>
          </a:lstStyle>
          <a:p>
            <a:fld id="{DC355283-6062-3E47-B905-D36181E84A5A}" type="slidenum">
              <a:rPr lang="en-US" sz="1200">
                <a:solidFill>
                  <a:srgbClr val="000000"/>
                </a:solidFill>
              </a:rPr>
              <a:pPr/>
              <a:t>45</a:t>
            </a:fld>
            <a:endParaRPr lang="en-US" sz="1200">
              <a:solidFill>
                <a:srgbClr val="000000"/>
              </a:solidFill>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a:ea typeface="ＭＳ Ｐゴシック" charset="0"/>
              <a:cs typeface="Arial"/>
            </a:endParaRPr>
          </a:p>
          <a:p>
            <a:r>
              <a:rPr lang="en-US">
                <a:latin typeface="Arial"/>
                <a:ea typeface="ＭＳ Ｐゴシック" charset="0"/>
                <a:cs typeface="Arial"/>
              </a:rPr>
              <a:t>But what happens to the bodies of these who have died?  Are they changed?  (RAPTURE transformation of the body= farmer's wife in elevator).</a:t>
            </a:r>
          </a:p>
          <a:p>
            <a:r>
              <a:rPr lang="en-US">
                <a:latin typeface="Arial"/>
                <a:ea typeface="ＭＳ Ｐゴシック" charset="0"/>
                <a:cs typeface="Arial"/>
              </a:rPr>
              <a:t>For sure!  Read 1 Corinthians 15:50-55.</a:t>
            </a:r>
          </a:p>
          <a:p>
            <a:r>
              <a:rPr lang="en-US">
                <a:latin typeface="Arial"/>
                <a:ea typeface="ＭＳ Ｐゴシック" charset="0"/>
                <a:cs typeface="Arial"/>
              </a:rPr>
              <a:t>Exactly how these bodies are reassembled and resurrected is not stated.</a:t>
            </a:r>
          </a:p>
          <a:p>
            <a:endParaRPr lang="en-US">
              <a:latin typeface="Arial"/>
              <a:ea typeface="ＭＳ Ｐゴシック" charset="0"/>
              <a:cs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409" name="Rectangle 2"/>
          <p:cNvSpPr>
            <a:spLocks noGrp="1" noRot="1" noChangeAspect="1" noChangeArrowheads="1"/>
          </p:cNvSpPr>
          <p:nvPr>
            <p:ph type="sldImg"/>
          </p:nvPr>
        </p:nvSpPr>
        <p:spPr>
          <a:solidFill>
            <a:srgbClr val="FFFFFF"/>
          </a:solidFill>
          <a:ln/>
        </p:spPr>
      </p:sp>
      <p:sp>
        <p:nvSpPr>
          <p:cNvPr id="1169410" name="Rectangle 3"/>
          <p:cNvSpPr>
            <a:spLocks noGrp="1" noChangeArrowheads="1"/>
          </p:cNvSpPr>
          <p:nvPr>
            <p:ph type="body" idx="1"/>
          </p:nvPr>
        </p:nvSpPr>
        <p:spPr>
          <a:xfrm>
            <a:off x="914400" y="4343400"/>
            <a:ext cx="5029200" cy="64928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The </a:t>
            </a:r>
            <a:r>
              <a:rPr lang="en-US" dirty="0" err="1">
                <a:latin typeface="Times New Roman" charset="0"/>
                <a:ea typeface="ＭＳ Ｐゴシック" charset="0"/>
                <a:cs typeface="ＭＳ Ｐゴシック" charset="0"/>
              </a:rPr>
              <a:t>Amil</a:t>
            </a:r>
            <a:r>
              <a:rPr lang="en-US" dirty="0">
                <a:latin typeface="Times New Roman" charset="0"/>
                <a:ea typeface="ＭＳ Ｐゴシック" charset="0"/>
                <a:cs typeface="ＭＳ Ｐゴシック" charset="0"/>
              </a:rPr>
              <a:t> view does not view the book of Revelation in chronological order.  It puts chapter 20 BEFORE chapter 19 as it sees the Rev 20 millennium as the present church age that is followed by Christ</a:t>
            </a:r>
            <a:r>
              <a:rPr lang="uk-UA"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return in Rev 19.</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mn-ea"/>
                <a:cs typeface="Arial"/>
              </a:rPr>
              <a:t>Paul already had a private "Rapture" to the “third heaven” in 2 Corinthians 12:2, 4</a:t>
            </a:r>
            <a:r>
              <a:rPr lang="en-SG">
                <a:effectLst/>
                <a:latin typeface="Arial"/>
                <a:cs typeface="Arial"/>
              </a:rPr>
              <a:t> </a:t>
            </a:r>
            <a:endParaRPr lang="en-US">
              <a:latin typeface="Arial"/>
              <a:cs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30840" indent="-281092">
              <a:defRPr sz="2400">
                <a:solidFill>
                  <a:schemeClr val="tx1"/>
                </a:solidFill>
                <a:latin typeface="Times New Roman" charset="0"/>
                <a:ea typeface="ＭＳ Ｐゴシック" charset="0"/>
              </a:defRPr>
            </a:lvl2pPr>
            <a:lvl3pPr marL="1124369" indent="-224874">
              <a:defRPr sz="2400">
                <a:solidFill>
                  <a:schemeClr val="tx1"/>
                </a:solidFill>
                <a:latin typeface="Times New Roman" charset="0"/>
                <a:ea typeface="ＭＳ Ｐゴシック" charset="0"/>
              </a:defRPr>
            </a:lvl3pPr>
            <a:lvl4pPr marL="1574117" indent="-224874">
              <a:defRPr sz="2400">
                <a:solidFill>
                  <a:schemeClr val="tx1"/>
                </a:solidFill>
                <a:latin typeface="Times New Roman" charset="0"/>
                <a:ea typeface="ＭＳ Ｐゴシック" charset="0"/>
              </a:defRPr>
            </a:lvl4pPr>
            <a:lvl5pPr marL="2023864" indent="-224874">
              <a:defRPr sz="2400">
                <a:solidFill>
                  <a:schemeClr val="tx1"/>
                </a:solidFill>
                <a:latin typeface="Times New Roman" charset="0"/>
                <a:ea typeface="ＭＳ Ｐゴシック" charset="0"/>
              </a:defRPr>
            </a:lvl5pPr>
            <a:lvl6pPr marL="2473612" indent="-224874" eaLnBrk="0" fontAlgn="base" hangingPunct="0">
              <a:spcBef>
                <a:spcPct val="0"/>
              </a:spcBef>
              <a:spcAft>
                <a:spcPct val="0"/>
              </a:spcAft>
              <a:defRPr sz="2400">
                <a:solidFill>
                  <a:schemeClr val="tx1"/>
                </a:solidFill>
                <a:latin typeface="Times New Roman" charset="0"/>
                <a:ea typeface="ＭＳ Ｐゴシック" charset="0"/>
              </a:defRPr>
            </a:lvl6pPr>
            <a:lvl7pPr marL="2923360" indent="-224874" eaLnBrk="0" fontAlgn="base" hangingPunct="0">
              <a:spcBef>
                <a:spcPct val="0"/>
              </a:spcBef>
              <a:spcAft>
                <a:spcPct val="0"/>
              </a:spcAft>
              <a:defRPr sz="2400">
                <a:solidFill>
                  <a:schemeClr val="tx1"/>
                </a:solidFill>
                <a:latin typeface="Times New Roman" charset="0"/>
                <a:ea typeface="ＭＳ Ｐゴシック" charset="0"/>
              </a:defRPr>
            </a:lvl7pPr>
            <a:lvl8pPr marL="3373107" indent="-224874" eaLnBrk="0" fontAlgn="base" hangingPunct="0">
              <a:spcBef>
                <a:spcPct val="0"/>
              </a:spcBef>
              <a:spcAft>
                <a:spcPct val="0"/>
              </a:spcAft>
              <a:defRPr sz="2400">
                <a:solidFill>
                  <a:schemeClr val="tx1"/>
                </a:solidFill>
                <a:latin typeface="Times New Roman" charset="0"/>
                <a:ea typeface="ＭＳ Ｐゴシック" charset="0"/>
              </a:defRPr>
            </a:lvl8pPr>
            <a:lvl9pPr marL="3822855" indent="-224874" eaLnBrk="0" fontAlgn="base" hangingPunct="0">
              <a:spcBef>
                <a:spcPct val="0"/>
              </a:spcBef>
              <a:spcAft>
                <a:spcPct val="0"/>
              </a:spcAft>
              <a:defRPr sz="2400">
                <a:solidFill>
                  <a:schemeClr val="tx1"/>
                </a:solidFill>
                <a:latin typeface="Times New Roman" charset="0"/>
                <a:ea typeface="ＭＳ Ｐゴシック" charset="0"/>
              </a:defRPr>
            </a:lvl9pPr>
          </a:lstStyle>
          <a:p>
            <a:fld id="{B55B11DA-B0FA-2846-9A7B-6C5B56E3DDCB}" type="slidenum">
              <a:rPr lang="en-US" sz="1200">
                <a:solidFill>
                  <a:prstClr val="black"/>
                </a:solidFill>
              </a:rPr>
              <a:pPr/>
              <a:t>56</a:t>
            </a:fld>
            <a:endParaRPr lang="en-US" sz="1200">
              <a:solidFill>
                <a:prstClr val="black"/>
              </a:solidFill>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pPr marL="0" marR="0" lvl="1"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The word for "comfort" (or "encourage") here literally means to "come alongside to help (Read Charles Swindoll, </a:t>
            </a:r>
            <a:r>
              <a:rPr lang="en-US" i="1">
                <a:latin typeface="Arial"/>
                <a:cs typeface="Arial"/>
              </a:rPr>
              <a:t>Contagious Christianity</a:t>
            </a:r>
            <a:r>
              <a:rPr lang="en-US">
                <a:latin typeface="Arial"/>
                <a:cs typeface="Arial"/>
              </a:rPr>
              <a:t>, 46-47).</a:t>
            </a:r>
          </a:p>
          <a:p>
            <a:pPr marL="0" marR="0" lvl="1"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We're also guaranteed escape from the coming wrath of the Tribulation, which is something to be encouraged about!  (A post-tribulation rapture would be no comfort to anyone!)</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a:latin typeface="Arial"/>
              <a:cs typeface="Arial"/>
            </a:endParaRPr>
          </a:p>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So are you looking to Christ’s return at the Rapture? </a:t>
            </a: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What reasons can we give to anticipate Jesus coming back?</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Restatement</a:t>
            </a:r>
          </a:p>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1457" name="Rectangle 2"/>
          <p:cNvSpPr>
            <a:spLocks noGrp="1" noRot="1" noChangeAspect="1" noChangeArrowheads="1"/>
          </p:cNvSpPr>
          <p:nvPr>
            <p:ph type="sldImg"/>
          </p:nvPr>
        </p:nvSpPr>
        <p:spPr>
          <a:solidFill>
            <a:srgbClr val="FFFFFF"/>
          </a:solidFill>
          <a:ln/>
        </p:spPr>
      </p:sp>
      <p:sp>
        <p:nvSpPr>
          <p:cNvPr id="1171458" name="Rectangle 3"/>
          <p:cNvSpPr>
            <a:spLocks noGrp="1" noChangeArrowheads="1"/>
          </p:cNvSpPr>
          <p:nvPr>
            <p:ph type="body" idx="1"/>
          </p:nvPr>
        </p:nvSpPr>
        <p:spPr>
          <a:xfrm>
            <a:off x="914400" y="4343400"/>
            <a:ext cx="5029200" cy="1201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Like the </a:t>
            </a:r>
            <a:r>
              <a:rPr lang="en-US" dirty="0" err="1">
                <a:latin typeface="Times New Roman" charset="0"/>
                <a:ea typeface="ＭＳ Ｐゴシック" charset="0"/>
                <a:cs typeface="ＭＳ Ｐゴシック" charset="0"/>
              </a:rPr>
              <a:t>Amil</a:t>
            </a:r>
            <a:r>
              <a:rPr lang="en-US" dirty="0">
                <a:latin typeface="Times New Roman" charset="0"/>
                <a:ea typeface="ＭＳ Ｐゴシック" charset="0"/>
                <a:cs typeface="ＭＳ Ｐゴシック" charset="0"/>
              </a:rPr>
              <a:t> view, the </a:t>
            </a:r>
            <a:r>
              <a:rPr lang="en-US" dirty="0" err="1">
                <a:latin typeface="Times New Roman" charset="0"/>
                <a:ea typeface="ＭＳ Ｐゴシック" charset="0"/>
                <a:cs typeface="ＭＳ Ｐゴシック" charset="0"/>
              </a:rPr>
              <a:t>Postmil</a:t>
            </a:r>
            <a:r>
              <a:rPr lang="en-US" dirty="0">
                <a:latin typeface="Times New Roman" charset="0"/>
                <a:ea typeface="ＭＳ Ｐゴシック" charset="0"/>
                <a:cs typeface="ＭＳ Ｐゴシック" charset="0"/>
              </a:rPr>
              <a:t> view also does not view the book of Revelation in chronological order.  It puts chapter 20 BEFORE chapter 19 as it sees the Rev 20 millennium as the present church age that is followed by Christ</a:t>
            </a:r>
            <a:r>
              <a:rPr lang="uk-UA"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return in Rev 19.  However, it has even more difficulties as it sees the judgments of Rev 6-18 during a millennium that supposedly gets better and better, while these chapters show the world getting progressively worse.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C4735BD-8F4B-E34C-BA8B-AAE774032D73}" type="slidenum">
              <a:rPr lang="en-GB" sz="1200">
                <a:solidFill>
                  <a:prstClr val="white"/>
                </a:solidFill>
              </a:rPr>
              <a:pPr/>
              <a:t>68</a:t>
            </a:fld>
            <a:endParaRPr lang="en-GB" sz="1200">
              <a:solidFill>
                <a:prstClr val="white"/>
              </a:solidFill>
            </a:endParaRPr>
          </a:p>
        </p:txBody>
      </p:sp>
      <p:sp>
        <p:nvSpPr>
          <p:cNvPr id="1434626" name="Rectangle 2"/>
          <p:cNvSpPr>
            <a:spLocks noGrp="1" noRot="1" noChangeAspect="1" noChangeArrowheads="1" noTextEdit="1"/>
          </p:cNvSpPr>
          <p:nvPr>
            <p:ph type="sldImg"/>
          </p:nvPr>
        </p:nvSpPr>
        <p:spPr>
          <a:ln/>
        </p:spPr>
      </p:sp>
      <p:sp>
        <p:nvSpPr>
          <p:cNvPr id="1434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DC4F915-AAB0-674C-9C3E-1342CDC216F7}" type="slidenum">
              <a:rPr lang="en-US" sz="1200">
                <a:solidFill>
                  <a:srgbClr val="000000"/>
                </a:solidFill>
                <a:ea typeface="MS PGothic" charset="0"/>
                <a:cs typeface="MS PGothic" charset="0"/>
              </a:rPr>
              <a:pPr/>
              <a:t>70</a:t>
            </a:fld>
            <a:endParaRPr lang="en-US" sz="1200">
              <a:solidFill>
                <a:srgbClr val="000000"/>
              </a:solidFill>
              <a:ea typeface="MS PGothic" charset="0"/>
              <a:cs typeface="MS PGothic" charset="0"/>
            </a:endParaRPr>
          </a:p>
        </p:txBody>
      </p:sp>
      <p:sp>
        <p:nvSpPr>
          <p:cNvPr id="13824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38243"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r>
              <a:rPr lang="en-US">
                <a:latin typeface="Arial" charset="0"/>
                <a:ea typeface="MS PGothic" charset="0"/>
                <a:cs typeface="MS PGothic" charset="0"/>
              </a:rPr>
              <a:t>New Testament Survey PPT in Bahasa Indonesia</a:t>
            </a:r>
          </a:p>
        </p:txBody>
      </p:sp>
    </p:spTree>
    <p:extLst>
      <p:ext uri="{BB962C8B-B14F-4D97-AF65-F5344CB8AC3E}">
        <p14:creationId xmlns:p14="http://schemas.microsoft.com/office/powerpoint/2010/main" val="1091161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3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DF53EB9-BA75-D84B-8575-B0F128243ED7}" type="slidenum">
              <a:rPr lang="en-GB" sz="1200">
                <a:solidFill>
                  <a:prstClr val="white"/>
                </a:solidFill>
              </a:rPr>
              <a:pPr/>
              <a:t>7</a:t>
            </a:fld>
            <a:endParaRPr lang="en-GB" sz="1200">
              <a:solidFill>
                <a:prstClr val="white"/>
              </a:solidFill>
            </a:endParaRPr>
          </a:p>
        </p:txBody>
      </p:sp>
      <p:sp>
        <p:nvSpPr>
          <p:cNvPr id="1173506" name="Rectangle 2"/>
          <p:cNvSpPr>
            <a:spLocks noGrp="1" noRot="1" noChangeAspect="1" noChangeArrowheads="1" noTextEdit="1"/>
          </p:cNvSpPr>
          <p:nvPr>
            <p:ph type="sldImg"/>
          </p:nvPr>
        </p:nvSpPr>
        <p:spPr>
          <a:solidFill>
            <a:srgbClr val="FFFFFF"/>
          </a:solidFill>
          <a:ln/>
        </p:spPr>
      </p:sp>
      <p:sp>
        <p:nvSpPr>
          <p:cNvPr id="1173507" name="Rectangle 3"/>
          <p:cNvSpPr>
            <a:spLocks noGrp="1" noChangeArrowheads="1"/>
          </p:cNvSpPr>
          <p:nvPr>
            <p:ph type="body" idx="1"/>
          </p:nvPr>
        </p:nvSpPr>
        <p:spPr>
          <a:xfrm>
            <a:off x="914400" y="4343400"/>
            <a:ext cx="5029200" cy="831850"/>
          </a:xfrm>
          <a:solidFill>
            <a:srgbClr val="FFFFFF"/>
          </a:solidFill>
          <a:ln>
            <a:solidFill>
              <a:srgbClr val="000000"/>
            </a:solidFill>
          </a:ln>
        </p:spPr>
        <p:txBody>
          <a:bodyPr/>
          <a:lstStyle/>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In my thinking, the Premil view is the most logical and biblical as it sees the chapters as a straightforward chronology.  It also does not see the binding of Satan as simply applying to nations but to all people who comprise these nations.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mn-ea"/>
                <a:cs typeface="Arial"/>
              </a:rPr>
              <a:t>But first let's define three terms: eschatology, the Rapture, and the Revelation</a:t>
            </a:r>
            <a:r>
              <a:rPr lang="en-SG" sz="1200" kern="1200">
                <a:solidFill>
                  <a:schemeClr val="tx1"/>
                </a:solidFill>
                <a:effectLst/>
                <a:latin typeface="Arial"/>
                <a:ea typeface="+mn-ea"/>
                <a:cs typeface="Arial"/>
              </a:rPr>
              <a:t>.</a:t>
            </a:r>
            <a:endParaRPr lang="en-US">
              <a:latin typeface="Arial"/>
              <a:cs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mn-ea"/>
                <a:cs typeface="Arial"/>
              </a:rPr>
              <a:t>Within that study an important doctrine is Christ’s Second Coming, but allow me to clarify what I mean by Christ's Second Coming.  I am really using this as an umbrella term that encompasses two events separated by seven years: the Rapture that is followed by the Revelation.</a:t>
            </a:r>
            <a:r>
              <a:rPr lang="en-SG">
                <a:effectLst/>
                <a:latin typeface="Arial"/>
                <a:cs typeface="Arial"/>
              </a:rPr>
              <a:t> </a:t>
            </a:r>
            <a:endParaRPr lang="en-US">
              <a:latin typeface="Arial"/>
              <a:cs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8423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3212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878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1255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1715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6577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491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45191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44941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58722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0776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73934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30882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20408860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26670821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1202451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1080239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5130655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42249898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37447323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29815377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3258460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14771400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19977650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6280C-7CFB-AA45-90CD-BC7DDF3B545B}" type="slidenum">
              <a:rPr lang="en-US"/>
              <a:pPr>
                <a:defRPr/>
              </a:pPr>
              <a:t>‹#›</a:t>
            </a:fld>
            <a:endParaRPr lang="en-US"/>
          </a:p>
        </p:txBody>
      </p:sp>
    </p:spTree>
    <p:extLst>
      <p:ext uri="{BB962C8B-B14F-4D97-AF65-F5344CB8AC3E}">
        <p14:creationId xmlns:p14="http://schemas.microsoft.com/office/powerpoint/2010/main" val="37957260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949A5-5EC4-5648-925F-1E2687881ADA}" type="slidenum">
              <a:rPr lang="en-US"/>
              <a:pPr>
                <a:defRPr/>
              </a:pPr>
              <a:t>‹#›</a:t>
            </a:fld>
            <a:endParaRPr lang="en-US"/>
          </a:p>
        </p:txBody>
      </p:sp>
    </p:spTree>
    <p:extLst>
      <p:ext uri="{BB962C8B-B14F-4D97-AF65-F5344CB8AC3E}">
        <p14:creationId xmlns:p14="http://schemas.microsoft.com/office/powerpoint/2010/main" val="3945571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263A17-4870-9845-B4DA-A9806237486E}" type="slidenum">
              <a:rPr lang="en-US"/>
              <a:pPr>
                <a:defRPr/>
              </a:pPr>
              <a:t>‹#›</a:t>
            </a:fld>
            <a:endParaRPr lang="en-US"/>
          </a:p>
        </p:txBody>
      </p:sp>
    </p:spTree>
    <p:extLst>
      <p:ext uri="{BB962C8B-B14F-4D97-AF65-F5344CB8AC3E}">
        <p14:creationId xmlns:p14="http://schemas.microsoft.com/office/powerpoint/2010/main" val="813553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119B6-02AE-6543-8AA0-2935C698A44F}" type="slidenum">
              <a:rPr lang="en-US"/>
              <a:pPr>
                <a:defRPr/>
              </a:pPr>
              <a:t>‹#›</a:t>
            </a:fld>
            <a:endParaRPr lang="en-US"/>
          </a:p>
        </p:txBody>
      </p:sp>
    </p:spTree>
    <p:extLst>
      <p:ext uri="{BB962C8B-B14F-4D97-AF65-F5344CB8AC3E}">
        <p14:creationId xmlns:p14="http://schemas.microsoft.com/office/powerpoint/2010/main" val="27269635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A63DA3-2469-F941-8308-BD7714E38545}" type="slidenum">
              <a:rPr lang="en-US"/>
              <a:pPr>
                <a:defRPr/>
              </a:pPr>
              <a:t>‹#›</a:t>
            </a:fld>
            <a:endParaRPr lang="en-US"/>
          </a:p>
        </p:txBody>
      </p:sp>
    </p:spTree>
    <p:extLst>
      <p:ext uri="{BB962C8B-B14F-4D97-AF65-F5344CB8AC3E}">
        <p14:creationId xmlns:p14="http://schemas.microsoft.com/office/powerpoint/2010/main" val="33137711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C65155-C3CF-D740-AF18-D9401A2BA51B}" type="slidenum">
              <a:rPr lang="en-US"/>
              <a:pPr>
                <a:defRPr/>
              </a:pPr>
              <a:t>‹#›</a:t>
            </a:fld>
            <a:endParaRPr lang="en-US"/>
          </a:p>
        </p:txBody>
      </p:sp>
    </p:spTree>
    <p:extLst>
      <p:ext uri="{BB962C8B-B14F-4D97-AF65-F5344CB8AC3E}">
        <p14:creationId xmlns:p14="http://schemas.microsoft.com/office/powerpoint/2010/main" val="42715304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0E9B9A-9E6D-0349-8331-247F2BF7565F}" type="slidenum">
              <a:rPr lang="en-US"/>
              <a:pPr>
                <a:defRPr/>
              </a:pPr>
              <a:t>‹#›</a:t>
            </a:fld>
            <a:endParaRPr lang="en-US"/>
          </a:p>
        </p:txBody>
      </p:sp>
    </p:spTree>
    <p:extLst>
      <p:ext uri="{BB962C8B-B14F-4D97-AF65-F5344CB8AC3E}">
        <p14:creationId xmlns:p14="http://schemas.microsoft.com/office/powerpoint/2010/main" val="6945047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F1B82-588C-5447-89B0-66E42864C0ED}" type="slidenum">
              <a:rPr lang="en-US"/>
              <a:pPr>
                <a:defRPr/>
              </a:pPr>
              <a:t>‹#›</a:t>
            </a:fld>
            <a:endParaRPr lang="en-US"/>
          </a:p>
        </p:txBody>
      </p:sp>
    </p:spTree>
    <p:extLst>
      <p:ext uri="{BB962C8B-B14F-4D97-AF65-F5344CB8AC3E}">
        <p14:creationId xmlns:p14="http://schemas.microsoft.com/office/powerpoint/2010/main" val="31544800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27FC42-6755-B844-88C2-57697E95B9F9}" type="slidenum">
              <a:rPr lang="en-US"/>
              <a:pPr>
                <a:defRPr/>
              </a:pPr>
              <a:t>‹#›</a:t>
            </a:fld>
            <a:endParaRPr lang="en-US"/>
          </a:p>
        </p:txBody>
      </p:sp>
    </p:spTree>
    <p:extLst>
      <p:ext uri="{BB962C8B-B14F-4D97-AF65-F5344CB8AC3E}">
        <p14:creationId xmlns:p14="http://schemas.microsoft.com/office/powerpoint/2010/main" val="2411898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D2568-13D5-9F47-8D9F-43FED1EE5D7B}" type="slidenum">
              <a:rPr lang="en-US"/>
              <a:pPr>
                <a:defRPr/>
              </a:pPr>
              <a:t>‹#›</a:t>
            </a:fld>
            <a:endParaRPr lang="en-US"/>
          </a:p>
        </p:txBody>
      </p:sp>
    </p:spTree>
    <p:extLst>
      <p:ext uri="{BB962C8B-B14F-4D97-AF65-F5344CB8AC3E}">
        <p14:creationId xmlns:p14="http://schemas.microsoft.com/office/powerpoint/2010/main" val="14992779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C2F4E-EC39-E64B-AD61-85FC0707C3E3}" type="slidenum">
              <a:rPr lang="en-US"/>
              <a:pPr>
                <a:defRPr/>
              </a:pPr>
              <a:t>‹#›</a:t>
            </a:fld>
            <a:endParaRPr lang="en-US"/>
          </a:p>
        </p:txBody>
      </p:sp>
    </p:spTree>
    <p:extLst>
      <p:ext uri="{BB962C8B-B14F-4D97-AF65-F5344CB8AC3E}">
        <p14:creationId xmlns:p14="http://schemas.microsoft.com/office/powerpoint/2010/main" val="40724698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EC7551-215F-7640-9EB5-9CECF2E2DB6C}" type="slidenum">
              <a:rPr lang="en-US"/>
              <a:pPr>
                <a:defRPr/>
              </a:pPr>
              <a:t>‹#›</a:t>
            </a:fld>
            <a:endParaRPr lang="en-US"/>
          </a:p>
        </p:txBody>
      </p:sp>
    </p:spTree>
    <p:extLst>
      <p:ext uri="{BB962C8B-B14F-4D97-AF65-F5344CB8AC3E}">
        <p14:creationId xmlns:p14="http://schemas.microsoft.com/office/powerpoint/2010/main" val="3513583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68A28CC-2447-134D-BB1B-790134D24095}" type="slidenum">
              <a:rPr lang="en-US"/>
              <a:pPr>
                <a:defRPr/>
              </a:pPr>
              <a:t>‹#›</a:t>
            </a:fld>
            <a:endParaRPr lang="en-US"/>
          </a:p>
        </p:txBody>
      </p:sp>
    </p:spTree>
    <p:extLst>
      <p:ext uri="{BB962C8B-B14F-4D97-AF65-F5344CB8AC3E}">
        <p14:creationId xmlns:p14="http://schemas.microsoft.com/office/powerpoint/2010/main" val="9587381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C376CD66-E074-BC44-B23B-1553C319D6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86414287"/>
      </p:ext>
    </p:extLst>
  </p:cSld>
  <p:clrMapOvr>
    <a:masterClrMapping/>
  </p:clrMapOvr>
  <p:transition spd="slow">
    <p:dissolv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0A7AEECC-0529-2549-AD7F-8B1EC73301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7532036"/>
      </p:ext>
    </p:extLst>
  </p:cSld>
  <p:clrMapOvr>
    <a:masterClrMapping/>
  </p:clrMapOvr>
  <p:transition spd="slow">
    <p:dissolv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AFBD0BD2-9893-6A47-9F81-D179D4C80E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3758913"/>
      </p:ext>
    </p:extLst>
  </p:cSld>
  <p:clrMapOvr>
    <a:masterClrMapping/>
  </p:clrMapOvr>
  <p:transition spd="slow">
    <p:dissolv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7" name="Rectangle 1038"/>
          <p:cNvSpPr>
            <a:spLocks noGrp="1" noChangeArrowheads="1"/>
          </p:cNvSpPr>
          <p:nvPr>
            <p:ph type="sldNum" sz="quarter" idx="12"/>
          </p:nvPr>
        </p:nvSpPr>
        <p:spPr/>
        <p:txBody>
          <a:bodyPr/>
          <a:lstStyle>
            <a:lvl1pPr>
              <a:defRPr/>
            </a:lvl1pPr>
          </a:lstStyle>
          <a:p>
            <a:pPr>
              <a:defRPr/>
            </a:pPr>
            <a:fld id="{9BF94A75-FC67-364C-8639-F516BA3347F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11392245"/>
      </p:ext>
    </p:extLst>
  </p:cSld>
  <p:clrMapOvr>
    <a:masterClrMapping/>
  </p:clrMapOvr>
  <p:transition spd="slow">
    <p:dissolv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8"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9" name="Rectangle 1038"/>
          <p:cNvSpPr>
            <a:spLocks noGrp="1" noChangeArrowheads="1"/>
          </p:cNvSpPr>
          <p:nvPr>
            <p:ph type="sldNum" sz="quarter" idx="12"/>
          </p:nvPr>
        </p:nvSpPr>
        <p:spPr/>
        <p:txBody>
          <a:bodyPr/>
          <a:lstStyle>
            <a:lvl1pPr>
              <a:defRPr/>
            </a:lvl1pPr>
          </a:lstStyle>
          <a:p>
            <a:pPr>
              <a:defRPr/>
            </a:pPr>
            <a:fld id="{99DE6B21-6198-1A45-8F11-7B66A8240A6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8564437"/>
      </p:ext>
    </p:extLst>
  </p:cSld>
  <p:clrMapOvr>
    <a:masterClrMapping/>
  </p:clrMapOvr>
  <p:transition spd="slow">
    <p:dissolv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4"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8"/>
          <p:cNvSpPr>
            <a:spLocks noGrp="1" noChangeArrowheads="1"/>
          </p:cNvSpPr>
          <p:nvPr>
            <p:ph type="sldNum" sz="quarter" idx="12"/>
          </p:nvPr>
        </p:nvSpPr>
        <p:spPr/>
        <p:txBody>
          <a:bodyPr/>
          <a:lstStyle>
            <a:lvl1pPr>
              <a:defRPr/>
            </a:lvl1pPr>
          </a:lstStyle>
          <a:p>
            <a:pPr>
              <a:defRPr/>
            </a:pPr>
            <a:fld id="{DD425644-BF1A-4247-A2FA-8EA989ED089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62089142"/>
      </p:ext>
    </p:extLst>
  </p:cSld>
  <p:clrMapOvr>
    <a:masterClrMapping/>
  </p:clrMapOvr>
  <p:transition spd="slow">
    <p:dissolv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3"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4" name="Rectangle 1038"/>
          <p:cNvSpPr>
            <a:spLocks noGrp="1" noChangeArrowheads="1"/>
          </p:cNvSpPr>
          <p:nvPr>
            <p:ph type="sldNum" sz="quarter" idx="12"/>
          </p:nvPr>
        </p:nvSpPr>
        <p:spPr/>
        <p:txBody>
          <a:bodyPr/>
          <a:lstStyle>
            <a:lvl1pPr>
              <a:defRPr/>
            </a:lvl1pPr>
          </a:lstStyle>
          <a:p>
            <a:pPr>
              <a:defRPr/>
            </a:pPr>
            <a:fld id="{FECD6A0F-BC15-674E-8AA4-CF8B3B03BE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28520274"/>
      </p:ext>
    </p:extLst>
  </p:cSld>
  <p:clrMapOvr>
    <a:masterClrMapping/>
  </p:clrMapOvr>
  <p:transition spd="slow">
    <p:dissolv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7" name="Rectangle 1038"/>
          <p:cNvSpPr>
            <a:spLocks noGrp="1" noChangeArrowheads="1"/>
          </p:cNvSpPr>
          <p:nvPr>
            <p:ph type="sldNum" sz="quarter" idx="12"/>
          </p:nvPr>
        </p:nvSpPr>
        <p:spPr/>
        <p:txBody>
          <a:bodyPr/>
          <a:lstStyle>
            <a:lvl1pPr>
              <a:defRPr/>
            </a:lvl1pPr>
          </a:lstStyle>
          <a:p>
            <a:pPr>
              <a:defRPr/>
            </a:pPr>
            <a:fld id="{E58A1738-B448-9D40-91CA-44ABCB536C6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2814171"/>
      </p:ext>
    </p:extLst>
  </p:cSld>
  <p:clrMapOvr>
    <a:masterClrMapping/>
  </p:clrMapOvr>
  <p:transition spd="slow">
    <p:dissolv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7" name="Rectangle 1038"/>
          <p:cNvSpPr>
            <a:spLocks noGrp="1" noChangeArrowheads="1"/>
          </p:cNvSpPr>
          <p:nvPr>
            <p:ph type="sldNum" sz="quarter" idx="12"/>
          </p:nvPr>
        </p:nvSpPr>
        <p:spPr/>
        <p:txBody>
          <a:bodyPr/>
          <a:lstStyle>
            <a:lvl1pPr>
              <a:defRPr/>
            </a:lvl1pPr>
          </a:lstStyle>
          <a:p>
            <a:pPr>
              <a:defRPr/>
            </a:pPr>
            <a:fld id="{145734EB-8C01-0242-B55D-4B89B5AD3B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87030409"/>
      </p:ext>
    </p:extLst>
  </p:cSld>
  <p:clrMapOvr>
    <a:masterClrMapping/>
  </p:clrMapOvr>
  <p:transition spd="slow">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6FF5CE7C-F33D-2D49-83B4-AEBC4E21C3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2806067"/>
      </p:ext>
    </p:extLst>
  </p:cSld>
  <p:clrMapOvr>
    <a:masterClrMapping/>
  </p:clrMapOvr>
  <p:transition spd="slow">
    <p:dissolv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EAAF3553-6D59-D44B-8604-FBFBAB6524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47799803"/>
      </p:ext>
    </p:extLst>
  </p:cSld>
  <p:clrMapOvr>
    <a:masterClrMapping/>
  </p:clrMapOvr>
  <p:transition spd="slow">
    <p:dissolv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1CE5AE67-1162-7C41-A73C-CDA2F63F56C0}" type="slidenum">
              <a:rPr lang="en-US"/>
              <a:pPr>
                <a:defRPr/>
              </a:pPr>
              <a:t>‹#›</a:t>
            </a:fld>
            <a:endParaRPr lang="en-US"/>
          </a:p>
        </p:txBody>
      </p:sp>
    </p:spTree>
    <p:extLst>
      <p:ext uri="{BB962C8B-B14F-4D97-AF65-F5344CB8AC3E}">
        <p14:creationId xmlns:p14="http://schemas.microsoft.com/office/powerpoint/2010/main" val="29317570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C54D27-E318-E54F-85CB-6322341577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49272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192A98-744D-C941-A5FD-F64BE2655C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79943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586B38-1845-0044-A9C1-512607A190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01605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04D451-B921-0244-92C1-480162255E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77996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66BC57-DEE7-D144-9AED-7456C7AC55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78161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1E456A-0A3C-1D4D-A855-4F51F6957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0760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38355BD-9545-1C42-9A8F-BB4E8D30EC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5559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924261-6DEF-7F4F-AAD0-6EC9CF0828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299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A08438-0132-F149-8AA5-F7C36C5BFF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42976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EF99A3-1447-7E45-AD71-B203D1D80E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04879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7BCA0C-98FD-FB47-896C-EB08B4A25B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82089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1E1688-DD86-0A40-963E-1144E2FC6A86}" type="slidenum">
              <a:rPr lang="en-US"/>
              <a:pPr>
                <a:defRPr/>
              </a:pPr>
              <a:t>‹#›</a:t>
            </a:fld>
            <a:endParaRPr lang="en-US"/>
          </a:p>
        </p:txBody>
      </p:sp>
    </p:spTree>
    <p:extLst>
      <p:ext uri="{BB962C8B-B14F-4D97-AF65-F5344CB8AC3E}">
        <p14:creationId xmlns:p14="http://schemas.microsoft.com/office/powerpoint/2010/main" val="5796223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3"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296B8D-A7D3-7644-8B13-6CE201C1FFD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2413719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F81450-3C3B-5541-9620-10CB409FAF10}"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42615866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3"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ED32D7-4CDB-934D-A577-E1DAF2CB4A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0254007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17A344-1D5C-6142-BE01-86162FD9AA8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6574252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16202EC-C05D-0F4A-9515-78B28B49747D}"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611263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1DFCDBC-EF12-1148-8F19-0E7A563B501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12548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0079363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81FE557-738D-6C45-9C50-7B8A6323D5E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9264408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8"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8F52A7-2580-1641-BF5F-6AFF693F538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9724921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D7958C-3819-5148-A099-0233DFD5DDC2}"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5360993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E969EE-C460-8E43-8A1B-C5B1581818B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906353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jpe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6.xml"/><Relationship Id="rId1" Type="http://schemas.openxmlformats.org/officeDocument/2006/relationships/slideLayout" Target="../slideLayouts/slideLayout62.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7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9.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3786135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280196455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1989A2FD-06B4-D54C-9D73-46E65C1129E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07687120"/>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0" y="3902075"/>
            <a:ext cx="3400425" cy="2949575"/>
            <a:chOff x="0" y="2458"/>
            <a:chExt cx="2142" cy="1858"/>
          </a:xfrm>
        </p:grpSpPr>
        <p:sp>
          <p:nvSpPr>
            <p:cNvPr id="6963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13324"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325"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326"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13315"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3316" name="Rectangle 1035"/>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44"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a typeface="ＭＳ Ｐゴシック"/>
              <a:cs typeface="ＭＳ Ｐゴシック"/>
            </a:endParaRPr>
          </a:p>
        </p:txBody>
      </p:sp>
      <p:sp>
        <p:nvSpPr>
          <p:cNvPr id="69645"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a typeface="ＭＳ Ｐゴシック"/>
              <a:cs typeface="ＭＳ Ｐゴシック"/>
            </a:endParaRPr>
          </a:p>
        </p:txBody>
      </p:sp>
      <p:sp>
        <p:nvSpPr>
          <p:cNvPr id="69646"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Arial" charset="0"/>
              </a:defRPr>
            </a:lvl1pPr>
          </a:lstStyle>
          <a:p>
            <a:pPr defTabSz="914400" fontAlgn="base">
              <a:spcBef>
                <a:spcPct val="0"/>
              </a:spcBef>
              <a:spcAft>
                <a:spcPct val="0"/>
              </a:spcAft>
              <a:defRPr/>
            </a:pPr>
            <a:fld id="{B5570984-E00C-AF45-8118-7708D4904CB5}"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782605538"/>
      </p:ext>
    </p:extLst>
  </p:cSld>
  <p:clrMap bg1="dk2" tx1="lt1" bg2="dk1"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899"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901"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7902"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904"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906"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908"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grpSp>
          <p:nvGrpSpPr>
            <p:cNvPr id="37932"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defTabSz="914400" fontAlgn="base">
              <a:spcBef>
                <a:spcPct val="0"/>
              </a:spcBef>
              <a:spcAft>
                <a:spcPct val="0"/>
              </a:spcAft>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defTabSz="914400" fontAlgn="base">
              <a:spcBef>
                <a:spcPct val="0"/>
              </a:spcBef>
              <a:spcAft>
                <a:spcPct val="0"/>
              </a:spcAft>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fld id="{B41CFF50-D79E-4246-A285-2C0C1A65E357}"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39990372"/>
      </p:ext>
    </p:extLst>
  </p:cSld>
  <p:clrMap bg1="dk2" tx1="lt1" bg2="dk1" tx2="lt2" accent1="accent1" accent2="accent2" accent3="accent3" accent4="accent4" accent5="accent5" accent6="accent6" hlink="hlink" folHlink="folHlink"/>
  <p:sldLayoutIdLst>
    <p:sldLayoutId id="2147483782"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3"/>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4"/>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ＭＳ Ｐゴシック" charset="-128"/>
          <a:cs typeface="ＭＳ Ｐゴシック" pitchFamily="-65" charset="-128"/>
        </a:defRPr>
      </a:lvl5pPr>
      <a:lvl6pPr marL="25146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FE175F16-B668-384F-AFDF-9DDC17B9EE38}" type="slidenum">
              <a:rPr lang="en-US">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2778026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D15A8E14-BC14-984E-A351-F2C71F682B07}" type="slidenum">
              <a:rPr lang="en-US"/>
              <a:pPr>
                <a:defRPr/>
              </a:pPr>
              <a:t>‹#›</a:t>
            </a:fld>
            <a:endParaRPr lang="en-US"/>
          </a:p>
        </p:txBody>
      </p:sp>
    </p:spTree>
    <p:extLst>
      <p:ext uri="{BB962C8B-B14F-4D97-AF65-F5344CB8AC3E}">
        <p14:creationId xmlns:p14="http://schemas.microsoft.com/office/powerpoint/2010/main" val="1165736042"/>
      </p:ext>
    </p:extLst>
  </p:cSld>
  <p:clrMap bg1="lt1" tx1="dk1" bg2="lt2" tx2="dk2" accent1="accent1" accent2="accent2" accent3="accent3" accent4="accent4" accent5="accent5" accent6="accent6" hlink="hlink" folHlink="folHlink"/>
  <p:sldLayoutIdLst>
    <p:sldLayoutId id="214748379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5CDFB2D-0F4B-2840-B608-83E7AB72ECF5}" type="slidenum">
              <a:rPr lang="en-US" smtClean="0">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824646319"/>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178" algn="ctr" rtl="0" eaLnBrk="0" fontAlgn="base" hangingPunct="0">
        <a:spcBef>
          <a:spcPct val="0"/>
        </a:spcBef>
        <a:spcAft>
          <a:spcPct val="0"/>
        </a:spcAft>
        <a:defRPr sz="4400">
          <a:solidFill>
            <a:schemeClr val="tx2"/>
          </a:solidFill>
          <a:latin typeface="Times New Roman" pitchFamily="-110" charset="0"/>
        </a:defRPr>
      </a:lvl6pPr>
      <a:lvl7pPr marL="914354" algn="ctr" rtl="0" eaLnBrk="0" fontAlgn="base" hangingPunct="0">
        <a:spcBef>
          <a:spcPct val="0"/>
        </a:spcBef>
        <a:spcAft>
          <a:spcPct val="0"/>
        </a:spcAft>
        <a:defRPr sz="4400">
          <a:solidFill>
            <a:schemeClr val="tx2"/>
          </a:solidFill>
          <a:latin typeface="Times New Roman" pitchFamily="-110" charset="0"/>
        </a:defRPr>
      </a:lvl7pPr>
      <a:lvl8pPr marL="1371532" algn="ctr" rtl="0" eaLnBrk="0" fontAlgn="base" hangingPunct="0">
        <a:spcBef>
          <a:spcPct val="0"/>
        </a:spcBef>
        <a:spcAft>
          <a:spcPct val="0"/>
        </a:spcAft>
        <a:defRPr sz="4400">
          <a:solidFill>
            <a:schemeClr val="tx2"/>
          </a:solidFill>
          <a:latin typeface="Times New Roman" pitchFamily="-110" charset="0"/>
        </a:defRPr>
      </a:lvl8pPr>
      <a:lvl9pPr marL="1828709" algn="ctr" rtl="0" eaLnBrk="0" fontAlgn="base" hangingPunct="0">
        <a:spcBef>
          <a:spcPct val="0"/>
        </a:spcBef>
        <a:spcAft>
          <a:spcPct val="0"/>
        </a:spcAft>
        <a:defRPr sz="4400">
          <a:solidFill>
            <a:schemeClr val="tx2"/>
          </a:solidFill>
          <a:latin typeface="Times New Roman" pitchFamily="-110" charset="0"/>
        </a:defRPr>
      </a:lvl9pPr>
    </p:titleStyle>
    <p:bodyStyle>
      <a:lvl1pPr marL="342883" indent="-342883"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13" indent="-285737"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2942" indent="-228588"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120" indent="-228588"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297" indent="-228588"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474" indent="-228588"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652" indent="-228588"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8828" indent="-228588"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006" indent="-228588"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3"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4.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3.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5.xml"/><Relationship Id="rId1" Type="http://schemas.openxmlformats.org/officeDocument/2006/relationships/slideLayout" Target="../slideLayouts/slideLayout62.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5.xml"/><Relationship Id="rId1" Type="http://schemas.openxmlformats.org/officeDocument/2006/relationships/slideLayout" Target="../slideLayouts/slideLayout69.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7.xml"/><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7284" y="-160416"/>
            <a:ext cx="8951017" cy="6879384"/>
          </a:xfrm>
          <a:prstGeom prst="rect">
            <a:avLst/>
          </a:prstGeom>
        </p:spPr>
      </p:pic>
      <p:sp>
        <p:nvSpPr>
          <p:cNvPr id="8" name="Rectangle 2"/>
          <p:cNvSpPr txBox="1">
            <a:spLocks noChangeArrowheads="1"/>
          </p:cNvSpPr>
          <p:nvPr/>
        </p:nvSpPr>
        <p:spPr bwMode="auto">
          <a:xfrm>
            <a:off x="23813" y="4941887"/>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1 Thessalonians 4:13-18</a:t>
            </a:r>
          </a:p>
        </p:txBody>
      </p:sp>
      <p:sp>
        <p:nvSpPr>
          <p:cNvPr id="900098" name="Rectangle 2"/>
          <p:cNvSpPr>
            <a:spLocks noGrp="1" noChangeArrowheads="1"/>
          </p:cNvSpPr>
          <p:nvPr>
            <p:ph type="ctrTitle"/>
          </p:nvPr>
        </p:nvSpPr>
        <p:spPr>
          <a:xfrm>
            <a:off x="23813" y="-1607069"/>
            <a:ext cx="9120187" cy="1446653"/>
          </a:xfrm>
          <a:effectLst>
            <a:outerShdw blurRad="63500" dist="35921" dir="2700000" algn="ctr" rotWithShape="0">
              <a:schemeClr val="tx2">
                <a:alpha val="74998"/>
              </a:schemeClr>
            </a:outerShdw>
          </a:effectLst>
        </p:spPr>
        <p:txBody>
          <a:bodyPr/>
          <a:lstStyle/>
          <a:p>
            <a:pPr>
              <a:defRPr/>
            </a:pPr>
            <a:r>
              <a:rPr lang="en-US" sz="6000" b="1" dirty="0">
                <a:effectLst>
                  <a:glow rad="127000">
                    <a:schemeClr val="tx1"/>
                  </a:glow>
                </a:effectLst>
                <a:latin typeface="Arial" charset="0"/>
                <a:ea typeface="ＭＳ Ｐゴシック" charset="0"/>
                <a:cs typeface="ＭＳ Ｐゴシック" charset="0"/>
              </a:rPr>
              <a:t>Are You Ready for the Lord’s Return?</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6928"/>
          </a:xfrm>
          <a:prstGeom prst="rect">
            <a:avLst/>
          </a:prstGeom>
        </p:spPr>
      </p:pic>
      <p:pic>
        <p:nvPicPr>
          <p:cNvPr id="3" name="Picture 2"/>
          <p:cNvPicPr>
            <a:picLocks noChangeAspect="1"/>
          </p:cNvPicPr>
          <p:nvPr/>
        </p:nvPicPr>
        <p:blipFill>
          <a:blip r:embed="rId4"/>
          <a:stretch>
            <a:fillRect/>
          </a:stretch>
        </p:blipFill>
        <p:spPr>
          <a:xfrm>
            <a:off x="-19346" y="-1072"/>
            <a:ext cx="4585291"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Two Stages of His Return</a:t>
            </a:r>
          </a:p>
        </p:txBody>
      </p:sp>
      <p:sp>
        <p:nvSpPr>
          <p:cNvPr id="5" name="Rectangle 2"/>
          <p:cNvSpPr txBox="1">
            <a:spLocks noChangeArrowheads="1"/>
          </p:cNvSpPr>
          <p:nvPr/>
        </p:nvSpPr>
        <p:spPr bwMode="auto">
          <a:xfrm>
            <a:off x="0" y="5250513"/>
            <a:ext cx="456594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Rapture</a:t>
            </a:r>
          </a:p>
        </p:txBody>
      </p:sp>
      <p:sp>
        <p:nvSpPr>
          <p:cNvPr id="6" name="Rectangle 2"/>
          <p:cNvSpPr txBox="1">
            <a:spLocks noChangeArrowheads="1"/>
          </p:cNvSpPr>
          <p:nvPr/>
        </p:nvSpPr>
        <p:spPr bwMode="auto">
          <a:xfrm>
            <a:off x="4578055" y="5268626"/>
            <a:ext cx="456594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Revelation</a:t>
            </a:r>
          </a:p>
        </p:txBody>
      </p:sp>
      <p:sp>
        <p:nvSpPr>
          <p:cNvPr id="7" name="Rectangle 2"/>
          <p:cNvSpPr txBox="1">
            <a:spLocks noChangeArrowheads="1"/>
          </p:cNvSpPr>
          <p:nvPr/>
        </p:nvSpPr>
        <p:spPr bwMode="auto">
          <a:xfrm>
            <a:off x="2478322" y="1424760"/>
            <a:ext cx="4565945" cy="384386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Literal</a:t>
            </a:r>
          </a:p>
          <a:p>
            <a:pPr>
              <a:defRPr/>
            </a:pPr>
            <a:r>
              <a:rPr lang="en-US" sz="5400" b="1" dirty="0">
                <a:effectLst>
                  <a:glow rad="127000">
                    <a:schemeClr val="tx1"/>
                  </a:glow>
                </a:effectLst>
                <a:latin typeface="Arial" charset="0"/>
                <a:ea typeface="ＭＳ Ｐゴシック" charset="0"/>
                <a:cs typeface="ＭＳ Ｐゴシック" charset="0"/>
              </a:rPr>
              <a:t>Christ</a:t>
            </a:r>
          </a:p>
          <a:p>
            <a:pPr>
              <a:defRPr/>
            </a:pPr>
            <a:r>
              <a:rPr lang="en-US" sz="5400" b="1" dirty="0">
                <a:effectLst>
                  <a:glow rad="127000">
                    <a:schemeClr val="tx1"/>
                  </a:glow>
                </a:effectLst>
                <a:latin typeface="Arial" charset="0"/>
                <a:ea typeface="ＭＳ Ｐゴシック" charset="0"/>
                <a:cs typeface="ＭＳ Ｐゴシック" charset="0"/>
              </a:rPr>
              <a:t>Future</a:t>
            </a:r>
          </a:p>
          <a:p>
            <a:pPr>
              <a:defRPr/>
            </a:pPr>
            <a:r>
              <a:rPr lang="en-US" sz="5400" b="1" dirty="0">
                <a:effectLst>
                  <a:glow rad="127000">
                    <a:schemeClr val="tx1"/>
                  </a:glow>
                </a:effectLst>
                <a:latin typeface="Arial" charset="0"/>
                <a:ea typeface="ＭＳ Ｐゴシック" charset="0"/>
                <a:cs typeface="ＭＳ Ｐゴシック" charset="0"/>
              </a:rPr>
              <a:t>"Coming"</a:t>
            </a:r>
          </a:p>
        </p:txBody>
      </p:sp>
    </p:spTree>
    <p:extLst>
      <p:ext uri="{BB962C8B-B14F-4D97-AF65-F5344CB8AC3E}">
        <p14:creationId xmlns:p14="http://schemas.microsoft.com/office/powerpoint/2010/main" val="325081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0178"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0179" name="Line 1027"/>
          <p:cNvSpPr>
            <a:spLocks noChangeShapeType="1"/>
          </p:cNvSpPr>
          <p:nvPr/>
        </p:nvSpPr>
        <p:spPr bwMode="auto">
          <a:xfrm>
            <a:off x="4535488"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0180" name="Text Box 1028"/>
          <p:cNvSpPr txBox="1">
            <a:spLocks noChangeArrowheads="1"/>
          </p:cNvSpPr>
          <p:nvPr/>
        </p:nvSpPr>
        <p:spPr bwMode="auto">
          <a:xfrm rot="-5400000">
            <a:off x="-678655" y="3746395"/>
            <a:ext cx="3125787" cy="646331"/>
          </a:xfrm>
          <a:prstGeom prst="rect">
            <a:avLst/>
          </a:prstGeom>
          <a:noFill/>
          <a:ln w="38100">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Arial"/>
                <a:ea typeface="ＭＳ Ｐゴシック" charset="0"/>
                <a:cs typeface="Arial"/>
              </a:rPr>
              <a:t>Masa</a:t>
            </a: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en-US" sz="3600" b="1" i="0" u="none" strike="noStrike" kern="1200" cap="none" spc="0" normalizeH="0" baseline="0" noProof="0" dirty="0" err="1">
                <a:ln>
                  <a:noFill/>
                </a:ln>
                <a:solidFill>
                  <a:srgbClr val="FFFFFF"/>
                </a:solidFill>
                <a:effectLst/>
                <a:uLnTx/>
                <a:uFillTx/>
                <a:latin typeface="Arial"/>
                <a:ea typeface="ＭＳ Ｐゴシック" charset="0"/>
                <a:cs typeface="Arial"/>
              </a:rPr>
              <a:t>Gereja</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0181" name="Text Box 1029"/>
          <p:cNvSpPr txBox="1">
            <a:spLocks noChangeArrowheads="1"/>
          </p:cNvSpPr>
          <p:nvPr/>
        </p:nvSpPr>
        <p:spPr bwMode="auto">
          <a:xfrm>
            <a:off x="2503715" y="1257303"/>
            <a:ext cx="2982687"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Arial"/>
                <a:ea typeface="ＭＳ Ｐゴシック" charset="0"/>
                <a:cs typeface="Arial"/>
              </a:rPr>
              <a:t>Kedatangan</a:t>
            </a:r>
            <a:r>
              <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rPr>
              <a:t> </a:t>
            </a:r>
            <a:r>
              <a:rPr kumimoji="0" lang="en-US" sz="3600" b="1" i="0" u="none" strike="noStrike" kern="1200" cap="none" spc="0" normalizeH="0" baseline="0" noProof="0" dirty="0" err="1">
                <a:ln>
                  <a:noFill/>
                </a:ln>
                <a:solidFill>
                  <a:srgbClr val="FFFF00"/>
                </a:solidFill>
                <a:effectLst/>
                <a:uLnTx/>
                <a:uFillTx/>
                <a:latin typeface="Arial"/>
                <a:ea typeface="ＭＳ Ｐゴシック" charset="0"/>
                <a:cs typeface="Arial"/>
              </a:rPr>
              <a:t>Kedua</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50182" name="Text Box 1030"/>
          <p:cNvSpPr txBox="1">
            <a:spLocks noChangeArrowheads="1"/>
          </p:cNvSpPr>
          <p:nvPr/>
        </p:nvSpPr>
        <p:spPr bwMode="auto">
          <a:xfrm>
            <a:off x="1233934" y="3276604"/>
            <a:ext cx="3283635"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Arial"/>
                <a:ea typeface="ＭＳ Ｐゴシック" charset="0"/>
                <a:cs typeface="Arial"/>
              </a:rPr>
              <a:t>Penganiayaan</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50183" name="Text Box 1031"/>
          <p:cNvSpPr txBox="1">
            <a:spLocks noChangeArrowheads="1"/>
          </p:cNvSpPr>
          <p:nvPr/>
        </p:nvSpPr>
        <p:spPr bwMode="auto">
          <a:xfrm>
            <a:off x="1905000" y="4267204"/>
            <a:ext cx="2362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rPr>
              <a:t>7 </a:t>
            </a:r>
            <a:r>
              <a:rPr kumimoji="0" lang="en-US" sz="3600" b="1" i="0" u="none" strike="noStrike" kern="1200" cap="none" spc="0" normalizeH="0" baseline="0" noProof="0" dirty="0" err="1">
                <a:ln>
                  <a:noFill/>
                </a:ln>
                <a:solidFill>
                  <a:srgbClr val="FFFF00"/>
                </a:solidFill>
                <a:effectLst/>
                <a:uLnTx/>
                <a:uFillTx/>
                <a:latin typeface="Arial"/>
                <a:ea typeface="ＭＳ Ｐゴシック" charset="0"/>
                <a:cs typeface="Arial"/>
              </a:rPr>
              <a:t>tahun</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50184" name="Text Box 1032"/>
          <p:cNvSpPr txBox="1">
            <a:spLocks noChangeArrowheads="1"/>
          </p:cNvSpPr>
          <p:nvPr/>
        </p:nvSpPr>
        <p:spPr bwMode="auto">
          <a:xfrm>
            <a:off x="4724400" y="3276604"/>
            <a:ext cx="29718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Arial"/>
                <a:ea typeface="ＭＳ Ｐゴシック" charset="0"/>
                <a:cs typeface="Arial"/>
              </a:rPr>
              <a:t>Milenium</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50185" name="Text Box 1033"/>
          <p:cNvSpPr txBox="1">
            <a:spLocks noChangeArrowheads="1"/>
          </p:cNvSpPr>
          <p:nvPr/>
        </p:nvSpPr>
        <p:spPr bwMode="auto">
          <a:xfrm>
            <a:off x="4953000" y="4267204"/>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rPr>
              <a:t>1000 </a:t>
            </a:r>
            <a:r>
              <a:rPr kumimoji="0" lang="en-US" sz="3600" b="1" i="0" u="none" strike="noStrike" kern="1200" cap="none" spc="0" normalizeH="0" baseline="0" noProof="0" dirty="0" err="1">
                <a:ln>
                  <a:noFill/>
                </a:ln>
                <a:solidFill>
                  <a:srgbClr val="FFFF00"/>
                </a:solidFill>
                <a:effectLst/>
                <a:uLnTx/>
                <a:uFillTx/>
                <a:latin typeface="Arial"/>
                <a:ea typeface="ＭＳ Ｐゴシック" charset="0"/>
                <a:cs typeface="Arial"/>
              </a:rPr>
              <a:t>tahun</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50186" name="Text Box 1034"/>
          <p:cNvSpPr txBox="1">
            <a:spLocks noChangeArrowheads="1"/>
          </p:cNvSpPr>
          <p:nvPr/>
        </p:nvSpPr>
        <p:spPr bwMode="auto">
          <a:xfrm rot="5400000" flipH="1">
            <a:off x="5989060" y="3866457"/>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err="1">
                <a:ln>
                  <a:noFill/>
                </a:ln>
                <a:solidFill>
                  <a:srgbClr val="FFCC00"/>
                </a:solidFill>
                <a:effectLst/>
                <a:uLnTx/>
                <a:uFillTx/>
                <a:latin typeface="Arial"/>
                <a:ea typeface="ＭＳ Ｐゴシック" charset="0"/>
                <a:cs typeface="Arial"/>
              </a:rPr>
              <a:t>Kerajaan</a:t>
            </a:r>
            <a:r>
              <a:rPr kumimoji="0" lang="en-US" sz="3600" b="1" i="0" u="none" strike="noStrike" kern="1200" cap="none" spc="0" normalizeH="0" baseline="0" noProof="0" dirty="0">
                <a:ln>
                  <a:noFill/>
                </a:ln>
                <a:solidFill>
                  <a:srgbClr val="FFCC00"/>
                </a:solidFill>
                <a:effectLst/>
                <a:uLnTx/>
                <a:uFillTx/>
                <a:latin typeface="Arial"/>
                <a:ea typeface="ＭＳ Ｐゴシック" charset="0"/>
                <a:cs typeface="Arial"/>
              </a:rPr>
              <a:t> </a:t>
            </a:r>
            <a:r>
              <a:rPr kumimoji="0" lang="en-US" sz="3600" b="1" i="0" u="none" strike="noStrike" kern="1200" cap="none" spc="0" normalizeH="0" baseline="0" noProof="0" dirty="0" err="1">
                <a:ln>
                  <a:noFill/>
                </a:ln>
                <a:solidFill>
                  <a:srgbClr val="FFCC00"/>
                </a:solidFill>
                <a:effectLst/>
                <a:uLnTx/>
                <a:uFillTx/>
                <a:latin typeface="Arial"/>
                <a:ea typeface="ＭＳ Ｐゴシック" charset="0"/>
                <a:cs typeface="Arial"/>
              </a:rPr>
              <a:t>Kekal</a:t>
            </a:r>
            <a:endParaRPr kumimoji="0" lang="en-US" sz="3600" b="1"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50187" name="Text Box 1035"/>
          <p:cNvSpPr txBox="1">
            <a:spLocks noChangeArrowheads="1"/>
          </p:cNvSpPr>
          <p:nvPr/>
        </p:nvSpPr>
        <p:spPr bwMode="auto">
          <a:xfrm rot="5381629">
            <a:off x="6343548" y="5592819"/>
            <a:ext cx="3295331" cy="523220"/>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Arial"/>
                <a:ea typeface="ＭＳ Ｐゴシック" charset="0"/>
                <a:cs typeface="Arial"/>
              </a:rPr>
              <a:t>Penghakiman</a:t>
            </a:r>
            <a:endParaRPr kumimoji="0" lang="en-US" sz="28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50188" name="Text Box 1036"/>
          <p:cNvSpPr txBox="1">
            <a:spLocks noChangeArrowheads="1"/>
          </p:cNvSpPr>
          <p:nvPr/>
        </p:nvSpPr>
        <p:spPr bwMode="auto">
          <a:xfrm>
            <a:off x="5334000" y="1257301"/>
            <a:ext cx="2438400" cy="112825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1" u="none" strike="noStrike" kern="1200" cap="none" spc="0" normalizeH="0" baseline="0" noProof="0" dirty="0">
                <a:ln>
                  <a:noFill/>
                </a:ln>
                <a:solidFill>
                  <a:srgbClr val="FFFF00"/>
                </a:solidFill>
                <a:effectLst/>
                <a:uLnTx/>
                <a:uFillTx/>
                <a:latin typeface="Arial"/>
                <a:ea typeface="ＭＳ Ｐゴシック" charset="0"/>
                <a:cs typeface="Arial"/>
              </a:rPr>
              <a:t>Advent</a:t>
            </a:r>
          </a:p>
          <a:p>
            <a:pPr marL="0" marR="0" lvl="0" indent="0" algn="l" defTabSz="914400" rtl="0" eaLnBrk="0" fontAlgn="base" latinLnBrk="0" hangingPunct="0">
              <a:lnSpc>
                <a:spcPct val="0"/>
              </a:lnSpc>
              <a:spcBef>
                <a:spcPct val="35000"/>
              </a:spcBef>
              <a:spcAft>
                <a:spcPct val="0"/>
              </a:spcAft>
              <a:buClrTx/>
              <a:buSzTx/>
              <a:buFontTx/>
              <a:buNone/>
              <a:tabLst/>
              <a:defRPr/>
            </a:pPr>
            <a:r>
              <a:rPr kumimoji="0" lang="en-US" sz="3600" b="1" i="1" u="none" strike="noStrike" kern="1200" cap="none" spc="0" normalizeH="0" baseline="0" noProof="0" dirty="0">
                <a:ln>
                  <a:noFill/>
                </a:ln>
                <a:solidFill>
                  <a:srgbClr val="FFFF00"/>
                </a:solidFill>
                <a:effectLst/>
                <a:uLnTx/>
                <a:uFillTx/>
                <a:latin typeface="Arial"/>
                <a:ea typeface="ＭＳ Ｐゴシック" charset="0"/>
                <a:cs typeface="Arial"/>
              </a:rPr>
              <a:t>=</a:t>
            </a:r>
          </a:p>
          <a:p>
            <a:pPr marL="0" marR="0" lvl="0" indent="0" algn="ctr" defTabSz="914400" rtl="0" eaLnBrk="0" fontAlgn="base" latinLnBrk="0" hangingPunct="0">
              <a:lnSpc>
                <a:spcPct val="0"/>
              </a:lnSpc>
              <a:spcBef>
                <a:spcPct val="50000"/>
              </a:spcBef>
              <a:spcAft>
                <a:spcPct val="0"/>
              </a:spcAft>
              <a:buClrTx/>
              <a:buSzTx/>
              <a:buFontTx/>
              <a:buNone/>
              <a:tabLst/>
              <a:defRPr/>
            </a:pPr>
            <a:r>
              <a:rPr kumimoji="0" lang="en-US" sz="3600" b="1" i="1" u="none" strike="noStrike" kern="1200" cap="none" spc="0" normalizeH="0" baseline="0" noProof="0" dirty="0" err="1">
                <a:ln>
                  <a:noFill/>
                </a:ln>
                <a:solidFill>
                  <a:srgbClr val="FFFF00"/>
                </a:solidFill>
                <a:effectLst/>
                <a:uLnTx/>
                <a:uFillTx/>
                <a:latin typeface="Arial"/>
                <a:ea typeface="ＭＳ Ｐゴシック" charset="0"/>
                <a:cs typeface="Arial"/>
              </a:rPr>
              <a:t>Kedua</a:t>
            </a:r>
            <a:endParaRPr kumimoji="0" lang="en-US" sz="3600" b="1" i="1"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50189" name="Rectangle 1037"/>
          <p:cNvSpPr>
            <a:spLocks noGrp="1" noChangeArrowheads="1"/>
          </p:cNvSpPr>
          <p:nvPr>
            <p:ph type="title" idx="4294967295"/>
          </p:nvPr>
        </p:nvSpPr>
        <p:spPr>
          <a:xfrm>
            <a:off x="685800" y="457200"/>
            <a:ext cx="7772400" cy="707886"/>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sz="4000" b="1" dirty="0" err="1">
                <a:solidFill>
                  <a:srgbClr val="FFFFFF"/>
                </a:solidFill>
                <a:ea typeface="ＭＳ Ｐゴシック" charset="-128"/>
              </a:rPr>
              <a:t>Premilenialisme</a:t>
            </a:r>
            <a:endParaRPr lang="en-US" sz="4000" b="1" dirty="0">
              <a:solidFill>
                <a:srgbClr val="FFFFFF"/>
              </a:solidFill>
              <a:ea typeface="ＭＳ Ｐゴシック" charset="-128"/>
            </a:endParaRPr>
          </a:p>
        </p:txBody>
      </p:sp>
      <p:sp>
        <p:nvSpPr>
          <p:cNvPr id="15" name="Text Box 7"/>
          <p:cNvSpPr txBox="1">
            <a:spLocks noChangeArrowheads="1"/>
          </p:cNvSpPr>
          <p:nvPr/>
        </p:nvSpPr>
        <p:spPr bwMode="auto">
          <a:xfrm rot="20751823">
            <a:off x="619456" y="4723705"/>
            <a:ext cx="5365245" cy="156966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SELURUH 5 PANDANGAN PENGANGKATAN ADALAH PREMILLENNIAL</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6" name="Text Box 1041"/>
          <p:cNvSpPr txBox="1">
            <a:spLocks noChangeArrowheads="1"/>
          </p:cNvSpPr>
          <p:nvPr/>
        </p:nvSpPr>
        <p:spPr bwMode="auto">
          <a:xfrm>
            <a:off x="9434213" y="-779525"/>
            <a:ext cx="69923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208</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433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7" name="Text Box 1041"/>
          <p:cNvSpPr txBox="1">
            <a:spLocks noChangeArrowheads="1"/>
          </p:cNvSpPr>
          <p:nvPr/>
        </p:nvSpPr>
        <p:spPr bwMode="auto">
          <a:xfrm>
            <a:off x="8288356" y="77723"/>
            <a:ext cx="70208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208</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433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65404366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par>
                          <p:cTn id="55" fill="hold" nodeType="afterGroup">
                            <p:stCondLst>
                              <p:cond delay="27000"/>
                            </p:stCondLst>
                            <p:childTnLst>
                              <p:par>
                                <p:cTn id="56" presetID="7" presetClass="entr" presetSubtype="1" fill="hold" grpId="0" nodeType="afterEffect">
                                  <p:stCondLst>
                                    <p:cond delay="1000"/>
                                  </p:stCondLst>
                                  <p:childTnLst>
                                    <p:set>
                                      <p:cBhvr>
                                        <p:cTn id="57" dur="1" fill="hold">
                                          <p:stCondLst>
                                            <p:cond delay="0"/>
                                          </p:stCondLst>
                                        </p:cTn>
                                        <p:tgtEl>
                                          <p:spTgt spid="50188"/>
                                        </p:tgtEl>
                                        <p:attrNameLst>
                                          <p:attrName>style.visibility</p:attrName>
                                        </p:attrNameLst>
                                      </p:cBhvr>
                                      <p:to>
                                        <p:strVal val="visible"/>
                                      </p:to>
                                    </p:set>
                                    <p:anim calcmode="lin" valueType="num">
                                      <p:cBhvr additive="base">
                                        <p:cTn id="58" dur="5000" fill="hold"/>
                                        <p:tgtEl>
                                          <p:spTgt spid="50188"/>
                                        </p:tgtEl>
                                        <p:attrNameLst>
                                          <p:attrName>ppt_x</p:attrName>
                                        </p:attrNameLst>
                                      </p:cBhvr>
                                      <p:tavLst>
                                        <p:tav tm="0">
                                          <p:val>
                                            <p:strVal val="#ppt_x"/>
                                          </p:val>
                                        </p:tav>
                                        <p:tav tm="100000">
                                          <p:val>
                                            <p:strVal val="#ppt_x"/>
                                          </p:val>
                                        </p:tav>
                                      </p:tavLst>
                                    </p:anim>
                                    <p:anim calcmode="lin" valueType="num">
                                      <p:cBhvr additive="base">
                                        <p:cTn id="59" dur="5000" fill="hold"/>
                                        <p:tgtEl>
                                          <p:spTgt spid="50188"/>
                                        </p:tgtEl>
                                        <p:attrNameLst>
                                          <p:attrName>ppt_y</p:attrName>
                                        </p:attrNameLst>
                                      </p:cBhvr>
                                      <p:tavLst>
                                        <p:tav tm="0">
                                          <p:val>
                                            <p:strVal val="0-#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P spid="50188" grpId="0" autoUpdateAnimBg="0"/>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43000" y="152400"/>
            <a:ext cx="6671733" cy="6671733"/>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rot="16200000">
            <a:off x="-286040" y="3697852"/>
            <a:ext cx="2825922" cy="573310"/>
          </a:xfrm>
          <a:prstGeom prst="rect">
            <a:avLst/>
          </a:prstGeom>
          <a:solidFill>
            <a:schemeClr val="bg1"/>
          </a:solid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800" b="1" dirty="0">
                <a:solidFill>
                  <a:schemeClr val="tx1"/>
                </a:solidFill>
                <a:latin typeface="Arial" charset="0"/>
                <a:ea typeface="ＭＳ Ｐゴシック" charset="0"/>
                <a:cs typeface="ＭＳ Ｐゴシック" charset="0"/>
              </a:rPr>
              <a:t>First Coming of Jesus</a:t>
            </a:r>
            <a:endParaRPr lang="en-US" sz="4000" b="1" dirty="0">
              <a:solidFill>
                <a:schemeClr val="tx1"/>
              </a:solidFill>
              <a:latin typeface="Arial" charset="0"/>
              <a:ea typeface="ＭＳ Ｐゴシック" charset="0"/>
              <a:cs typeface="ＭＳ Ｐゴシック" charset="0"/>
            </a:endParaRPr>
          </a:p>
        </p:txBody>
      </p:sp>
      <p:sp>
        <p:nvSpPr>
          <p:cNvPr id="2" name="Rectangle 1"/>
          <p:cNvSpPr/>
          <p:nvPr/>
        </p:nvSpPr>
        <p:spPr bwMode="auto">
          <a:xfrm>
            <a:off x="3149600" y="1383080"/>
            <a:ext cx="651933"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ectangle 7"/>
          <p:cNvSpPr/>
          <p:nvPr/>
        </p:nvSpPr>
        <p:spPr bwMode="auto">
          <a:xfrm>
            <a:off x="2726010" y="1573582"/>
            <a:ext cx="651933"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 name="Rectangle 8"/>
          <p:cNvSpPr/>
          <p:nvPr/>
        </p:nvSpPr>
        <p:spPr bwMode="auto">
          <a:xfrm>
            <a:off x="3585377" y="1573582"/>
            <a:ext cx="651933"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 name="Rectangle 2"/>
          <p:cNvSpPr txBox="1">
            <a:spLocks noChangeArrowheads="1"/>
          </p:cNvSpPr>
          <p:nvPr/>
        </p:nvSpPr>
        <p:spPr bwMode="auto">
          <a:xfrm>
            <a:off x="2700246" y="1350411"/>
            <a:ext cx="1621724"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000" b="1" dirty="0">
                <a:solidFill>
                  <a:schemeClr val="tx1"/>
                </a:solidFill>
                <a:latin typeface="Arial" charset="0"/>
                <a:ea typeface="ＭＳ Ｐゴシック" charset="0"/>
                <a:cs typeface="ＭＳ Ｐゴシック" charset="0"/>
              </a:rPr>
              <a:t>Rapture of the Church</a:t>
            </a:r>
            <a:endParaRPr lang="en-US" sz="2400" b="1" dirty="0">
              <a:solidFill>
                <a:schemeClr val="tx1"/>
              </a:solidFill>
              <a:latin typeface="Arial" charset="0"/>
              <a:ea typeface="ＭＳ Ｐゴシック" charset="0"/>
              <a:cs typeface="ＭＳ Ｐゴシック" charset="0"/>
            </a:endParaRPr>
          </a:p>
        </p:txBody>
      </p:sp>
      <p:sp>
        <p:nvSpPr>
          <p:cNvPr id="11" name="Rectangle 10"/>
          <p:cNvSpPr/>
          <p:nvPr/>
        </p:nvSpPr>
        <p:spPr bwMode="auto">
          <a:xfrm>
            <a:off x="3750477" y="2043481"/>
            <a:ext cx="829990"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2" name="Rectangle 11"/>
          <p:cNvSpPr/>
          <p:nvPr/>
        </p:nvSpPr>
        <p:spPr bwMode="auto">
          <a:xfrm>
            <a:off x="4986609" y="1814881"/>
            <a:ext cx="1117857"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3" name="Rectangle 2"/>
          <p:cNvSpPr txBox="1">
            <a:spLocks noChangeArrowheads="1"/>
          </p:cNvSpPr>
          <p:nvPr/>
        </p:nvSpPr>
        <p:spPr bwMode="auto">
          <a:xfrm>
            <a:off x="3513667" y="2043459"/>
            <a:ext cx="1223170"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000" b="1" dirty="0">
                <a:solidFill>
                  <a:schemeClr val="tx1"/>
                </a:solidFill>
                <a:latin typeface="Arial" charset="0"/>
                <a:ea typeface="ＭＳ Ｐゴシック" charset="0"/>
                <a:cs typeface="ＭＳ Ｐゴシック" charset="0"/>
              </a:rPr>
              <a:t>Tribulation</a:t>
            </a:r>
            <a:endParaRPr lang="en-US" sz="2400" b="1" dirty="0">
              <a:solidFill>
                <a:schemeClr val="tx1"/>
              </a:solidFill>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4826000" y="1820310"/>
            <a:ext cx="1507067"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000" b="1" dirty="0">
                <a:solidFill>
                  <a:schemeClr val="tx1"/>
                </a:solidFill>
                <a:latin typeface="Arial" charset="0"/>
                <a:ea typeface="ＭＳ Ｐゴシック" charset="0"/>
                <a:cs typeface="ＭＳ Ｐゴシック" charset="0"/>
              </a:rPr>
              <a:t>Millennium</a:t>
            </a:r>
            <a:endParaRPr lang="en-US" sz="2400" b="1" dirty="0">
              <a:solidFill>
                <a:schemeClr val="tx1"/>
              </a:solidFill>
              <a:latin typeface="Arial" charset="0"/>
              <a:ea typeface="ＭＳ Ｐゴシック" charset="0"/>
              <a:cs typeface="ＭＳ Ｐゴシック" charset="0"/>
            </a:endParaRPr>
          </a:p>
        </p:txBody>
      </p:sp>
      <p:sp>
        <p:nvSpPr>
          <p:cNvPr id="15" name="Rectangle 14"/>
          <p:cNvSpPr/>
          <p:nvPr/>
        </p:nvSpPr>
        <p:spPr bwMode="auto">
          <a:xfrm>
            <a:off x="4174067" y="541879"/>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00098" name="Rectangle 2"/>
          <p:cNvSpPr>
            <a:spLocks noGrp="1" noChangeArrowheads="1"/>
          </p:cNvSpPr>
          <p:nvPr>
            <p:ph type="ctrTitle"/>
          </p:nvPr>
        </p:nvSpPr>
        <p:spPr>
          <a:xfrm>
            <a:off x="0" y="-33869"/>
            <a:ext cx="9143999" cy="592680"/>
          </a:xfrm>
          <a:solidFill>
            <a:srgbClr val="000090"/>
          </a:solidFill>
          <a:effectLst/>
        </p:spPr>
        <p:txBody>
          <a:bodyPr/>
          <a:lstStyle/>
          <a:p>
            <a:pPr>
              <a:defRPr/>
            </a:pPr>
            <a:r>
              <a:rPr lang="en-US" sz="4000" b="1" dirty="0">
                <a:effectLst/>
                <a:latin typeface="Arial" charset="0"/>
                <a:ea typeface="ＭＳ Ｐゴシック" charset="0"/>
                <a:cs typeface="ＭＳ Ｐゴシック" charset="0"/>
              </a:rPr>
              <a:t>The Main Tribulation Views</a:t>
            </a:r>
          </a:p>
        </p:txBody>
      </p:sp>
      <p:sp>
        <p:nvSpPr>
          <p:cNvPr id="16" name="Rectangle 15"/>
          <p:cNvSpPr/>
          <p:nvPr/>
        </p:nvSpPr>
        <p:spPr bwMode="auto">
          <a:xfrm>
            <a:off x="6193367" y="1563080"/>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7" name="Rectangle 2"/>
          <p:cNvSpPr txBox="1">
            <a:spLocks noChangeArrowheads="1"/>
          </p:cNvSpPr>
          <p:nvPr/>
        </p:nvSpPr>
        <p:spPr bwMode="auto">
          <a:xfrm>
            <a:off x="4072466" y="558811"/>
            <a:ext cx="1507067" cy="309024"/>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000" b="1" dirty="0">
                <a:solidFill>
                  <a:schemeClr val="tx1"/>
                </a:solidFill>
                <a:latin typeface="Arial" charset="0"/>
                <a:ea typeface="ＭＳ Ｐゴシック" charset="0"/>
                <a:cs typeface="ＭＳ Ｐゴシック" charset="0"/>
              </a:rPr>
              <a:t>Second Coming </a:t>
            </a:r>
            <a:br>
              <a:rPr lang="en-US" sz="1000" b="1" dirty="0">
                <a:solidFill>
                  <a:schemeClr val="tx1"/>
                </a:solidFill>
                <a:latin typeface="Arial" charset="0"/>
                <a:ea typeface="ＭＳ Ｐゴシック" charset="0"/>
                <a:cs typeface="ＭＳ Ｐゴシック" charset="0"/>
              </a:rPr>
            </a:br>
            <a:r>
              <a:rPr lang="en-US" sz="1000" b="1" dirty="0">
                <a:solidFill>
                  <a:schemeClr val="tx1"/>
                </a:solidFill>
                <a:latin typeface="Arial" charset="0"/>
                <a:ea typeface="ＭＳ Ｐゴシック" charset="0"/>
                <a:cs typeface="ＭＳ Ｐゴシック" charset="0"/>
              </a:rPr>
              <a:t>with Church</a:t>
            </a:r>
            <a:endParaRPr lang="en-US" sz="2400" b="1" dirty="0">
              <a:solidFill>
                <a:schemeClr val="tx1"/>
              </a:solidFill>
              <a:latin typeface="Arial" charset="0"/>
              <a:ea typeface="ＭＳ Ｐゴシック" charset="0"/>
              <a:cs typeface="ＭＳ Ｐゴシック" charset="0"/>
            </a:endParaRPr>
          </a:p>
        </p:txBody>
      </p:sp>
      <p:sp>
        <p:nvSpPr>
          <p:cNvPr id="19" name="Rectangle 18"/>
          <p:cNvSpPr/>
          <p:nvPr/>
        </p:nvSpPr>
        <p:spPr bwMode="auto">
          <a:xfrm>
            <a:off x="7107767" y="2048696"/>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8" name="Rectangle 2"/>
          <p:cNvSpPr txBox="1">
            <a:spLocks noChangeArrowheads="1"/>
          </p:cNvSpPr>
          <p:nvPr/>
        </p:nvSpPr>
        <p:spPr bwMode="auto">
          <a:xfrm>
            <a:off x="6333067" y="1703295"/>
            <a:ext cx="2810932"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1000" b="1" dirty="0">
                <a:solidFill>
                  <a:schemeClr val="tx1"/>
                </a:solidFill>
                <a:latin typeface="Arial" charset="0"/>
                <a:ea typeface="ＭＳ Ｐゴシック" charset="0"/>
                <a:cs typeface="ＭＳ Ｐゴシック" charset="0"/>
              </a:rPr>
              <a:t>Last Judgment</a:t>
            </a:r>
            <a:endParaRPr lang="en-US" sz="2400" b="1" dirty="0">
              <a:solidFill>
                <a:schemeClr val="tx1"/>
              </a:solidFill>
              <a:latin typeface="Arial" charset="0"/>
              <a:ea typeface="ＭＳ Ｐゴシック" charset="0"/>
              <a:cs typeface="ＭＳ Ｐゴシック" charset="0"/>
            </a:endParaRPr>
          </a:p>
        </p:txBody>
      </p:sp>
      <p:sp>
        <p:nvSpPr>
          <p:cNvPr id="20" name="Rectangle 2"/>
          <p:cNvSpPr txBox="1">
            <a:spLocks noChangeArrowheads="1"/>
          </p:cNvSpPr>
          <p:nvPr/>
        </p:nvSpPr>
        <p:spPr bwMode="auto">
          <a:xfrm>
            <a:off x="7306732" y="2069560"/>
            <a:ext cx="1837267"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000" b="1" dirty="0">
                <a:solidFill>
                  <a:schemeClr val="tx1"/>
                </a:solidFill>
                <a:latin typeface="Arial" charset="0"/>
                <a:ea typeface="ＭＳ Ｐゴシック" charset="0"/>
                <a:cs typeface="ＭＳ Ｐゴシック" charset="0"/>
              </a:rPr>
              <a:t>Eternity</a:t>
            </a:r>
            <a:endParaRPr lang="en-US" sz="3600" b="1" dirty="0">
              <a:solidFill>
                <a:schemeClr val="tx1"/>
              </a:solidFill>
              <a:latin typeface="Arial" charset="0"/>
              <a:ea typeface="ＭＳ Ｐゴシック" charset="0"/>
              <a:cs typeface="ＭＳ Ｐゴシック" charset="0"/>
            </a:endParaRPr>
          </a:p>
        </p:txBody>
      </p:sp>
      <p:sp>
        <p:nvSpPr>
          <p:cNvPr id="21" name="Rectangle 2"/>
          <p:cNvSpPr txBox="1">
            <a:spLocks noChangeArrowheads="1"/>
          </p:cNvSpPr>
          <p:nvPr/>
        </p:nvSpPr>
        <p:spPr bwMode="auto">
          <a:xfrm>
            <a:off x="1608664" y="2509812"/>
            <a:ext cx="2645570" cy="223171"/>
          </a:xfrm>
          <a:prstGeom prst="rect">
            <a:avLst/>
          </a:prstGeom>
          <a:solidFill>
            <a:srgbClr val="FFFFFF"/>
          </a:solid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000" b="1" i="1" dirty="0">
                <a:solidFill>
                  <a:schemeClr val="tx1"/>
                </a:solidFill>
                <a:latin typeface="Arial" charset="0"/>
                <a:ea typeface="ＭＳ Ｐゴシック" charset="0"/>
                <a:cs typeface="ＭＳ Ｐゴシック" charset="0"/>
              </a:rPr>
              <a:t>1. Pretribulation</a:t>
            </a:r>
            <a:endParaRPr lang="en-US" sz="3600" b="1" i="1" dirty="0">
              <a:solidFill>
                <a:schemeClr val="tx1"/>
              </a:solidFill>
              <a:latin typeface="Arial" charset="0"/>
              <a:ea typeface="ＭＳ Ｐゴシック" charset="0"/>
              <a:cs typeface="ＭＳ Ｐゴシック" charset="0"/>
            </a:endParaRPr>
          </a:p>
        </p:txBody>
      </p:sp>
      <p:sp>
        <p:nvSpPr>
          <p:cNvPr id="34" name="Rectangle 33"/>
          <p:cNvSpPr/>
          <p:nvPr/>
        </p:nvSpPr>
        <p:spPr bwMode="auto">
          <a:xfrm>
            <a:off x="3670037" y="3420117"/>
            <a:ext cx="651933"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5" name="Rectangle 34"/>
          <p:cNvSpPr/>
          <p:nvPr/>
        </p:nvSpPr>
        <p:spPr bwMode="auto">
          <a:xfrm>
            <a:off x="3229769" y="3610619"/>
            <a:ext cx="651933"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6" name="Rectangle 35"/>
          <p:cNvSpPr/>
          <p:nvPr/>
        </p:nvSpPr>
        <p:spPr bwMode="auto">
          <a:xfrm>
            <a:off x="4101836" y="3579637"/>
            <a:ext cx="541611"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7" name="Rectangle 2"/>
          <p:cNvSpPr txBox="1">
            <a:spLocks noChangeArrowheads="1"/>
          </p:cNvSpPr>
          <p:nvPr/>
        </p:nvSpPr>
        <p:spPr bwMode="auto">
          <a:xfrm>
            <a:off x="3070840" y="3389329"/>
            <a:ext cx="1621724"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000" b="1" dirty="0">
                <a:solidFill>
                  <a:schemeClr val="tx1"/>
                </a:solidFill>
                <a:latin typeface="Arial" charset="0"/>
                <a:ea typeface="ＭＳ Ｐゴシック" charset="0"/>
                <a:cs typeface="ＭＳ Ｐゴシック" charset="0"/>
              </a:rPr>
              <a:t>Rapture of the Church</a:t>
            </a:r>
            <a:endParaRPr lang="en-US" sz="2400" b="1" dirty="0">
              <a:solidFill>
                <a:schemeClr val="tx1"/>
              </a:solidFill>
              <a:latin typeface="Arial" charset="0"/>
              <a:ea typeface="ＭＳ Ｐゴシック" charset="0"/>
              <a:cs typeface="ＭＳ Ｐゴシック" charset="0"/>
            </a:endParaRPr>
          </a:p>
        </p:txBody>
      </p:sp>
      <p:sp>
        <p:nvSpPr>
          <p:cNvPr id="38" name="Rectangle 37"/>
          <p:cNvSpPr/>
          <p:nvPr/>
        </p:nvSpPr>
        <p:spPr bwMode="auto">
          <a:xfrm>
            <a:off x="3779847" y="4170518"/>
            <a:ext cx="829990"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9" name="Rectangle 38"/>
          <p:cNvSpPr/>
          <p:nvPr/>
        </p:nvSpPr>
        <p:spPr bwMode="auto">
          <a:xfrm>
            <a:off x="5015979" y="3941918"/>
            <a:ext cx="1117857"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40" name="Rectangle 2"/>
          <p:cNvSpPr txBox="1">
            <a:spLocks noChangeArrowheads="1"/>
          </p:cNvSpPr>
          <p:nvPr/>
        </p:nvSpPr>
        <p:spPr bwMode="auto">
          <a:xfrm>
            <a:off x="3543037" y="4170496"/>
            <a:ext cx="1223170"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000" b="1" dirty="0">
                <a:solidFill>
                  <a:schemeClr val="tx1"/>
                </a:solidFill>
                <a:latin typeface="Arial" charset="0"/>
                <a:ea typeface="ＭＳ Ｐゴシック" charset="0"/>
                <a:cs typeface="ＭＳ Ｐゴシック" charset="0"/>
              </a:rPr>
              <a:t>Tribulation</a:t>
            </a:r>
            <a:endParaRPr lang="en-US" sz="2400" b="1" dirty="0">
              <a:solidFill>
                <a:schemeClr val="tx1"/>
              </a:solidFill>
              <a:latin typeface="Arial" charset="0"/>
              <a:ea typeface="ＭＳ Ｐゴシック" charset="0"/>
              <a:cs typeface="ＭＳ Ｐゴシック" charset="0"/>
            </a:endParaRPr>
          </a:p>
        </p:txBody>
      </p:sp>
      <p:sp>
        <p:nvSpPr>
          <p:cNvPr id="41" name="Rectangle 2"/>
          <p:cNvSpPr txBox="1">
            <a:spLocks noChangeArrowheads="1"/>
          </p:cNvSpPr>
          <p:nvPr/>
        </p:nvSpPr>
        <p:spPr bwMode="auto">
          <a:xfrm>
            <a:off x="4855370" y="3947347"/>
            <a:ext cx="1507067"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000" b="1" dirty="0">
                <a:solidFill>
                  <a:schemeClr val="tx1"/>
                </a:solidFill>
                <a:latin typeface="Arial" charset="0"/>
                <a:ea typeface="ＭＳ Ｐゴシック" charset="0"/>
                <a:cs typeface="ＭＳ Ｐゴシック" charset="0"/>
              </a:rPr>
              <a:t>Millennium</a:t>
            </a:r>
            <a:endParaRPr lang="en-US" sz="2400" b="1" dirty="0">
              <a:solidFill>
                <a:schemeClr val="tx1"/>
              </a:solidFill>
              <a:latin typeface="Arial" charset="0"/>
              <a:ea typeface="ＭＳ Ｐゴシック" charset="0"/>
              <a:cs typeface="ＭＳ Ｐゴシック" charset="0"/>
            </a:endParaRPr>
          </a:p>
        </p:txBody>
      </p:sp>
      <p:sp>
        <p:nvSpPr>
          <p:cNvPr id="42" name="Rectangle 41"/>
          <p:cNvSpPr/>
          <p:nvPr/>
        </p:nvSpPr>
        <p:spPr bwMode="auto">
          <a:xfrm>
            <a:off x="4203437" y="2639285"/>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43" name="Rectangle 42"/>
          <p:cNvSpPr/>
          <p:nvPr/>
        </p:nvSpPr>
        <p:spPr bwMode="auto">
          <a:xfrm>
            <a:off x="6222737" y="3690117"/>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44" name="Rectangle 2"/>
          <p:cNvSpPr txBox="1">
            <a:spLocks noChangeArrowheads="1"/>
          </p:cNvSpPr>
          <p:nvPr/>
        </p:nvSpPr>
        <p:spPr bwMode="auto">
          <a:xfrm>
            <a:off x="4029875" y="2626586"/>
            <a:ext cx="1507067" cy="309024"/>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000" b="1" dirty="0">
                <a:solidFill>
                  <a:schemeClr val="tx1"/>
                </a:solidFill>
                <a:latin typeface="Arial" charset="0"/>
                <a:ea typeface="ＭＳ Ｐゴシック" charset="0"/>
                <a:cs typeface="ＭＳ Ｐゴシック" charset="0"/>
              </a:rPr>
              <a:t>Second Coming </a:t>
            </a:r>
            <a:br>
              <a:rPr lang="en-US" sz="1000" b="1" dirty="0">
                <a:solidFill>
                  <a:schemeClr val="tx1"/>
                </a:solidFill>
                <a:latin typeface="Arial" charset="0"/>
                <a:ea typeface="ＭＳ Ｐゴシック" charset="0"/>
                <a:cs typeface="ＭＳ Ｐゴシック" charset="0"/>
              </a:rPr>
            </a:br>
            <a:r>
              <a:rPr lang="en-US" sz="1000" b="1" dirty="0">
                <a:solidFill>
                  <a:schemeClr val="tx1"/>
                </a:solidFill>
                <a:latin typeface="Arial" charset="0"/>
                <a:ea typeface="ＭＳ Ｐゴシック" charset="0"/>
                <a:cs typeface="ＭＳ Ｐゴシック" charset="0"/>
              </a:rPr>
              <a:t>with Church</a:t>
            </a:r>
            <a:endParaRPr lang="en-US" sz="2400" b="1" dirty="0">
              <a:solidFill>
                <a:schemeClr val="tx1"/>
              </a:solidFill>
              <a:latin typeface="Arial" charset="0"/>
              <a:ea typeface="ＭＳ Ｐゴシック" charset="0"/>
              <a:cs typeface="ＭＳ Ｐゴシック" charset="0"/>
            </a:endParaRPr>
          </a:p>
        </p:txBody>
      </p:sp>
      <p:sp>
        <p:nvSpPr>
          <p:cNvPr id="45" name="Rectangle 44"/>
          <p:cNvSpPr/>
          <p:nvPr/>
        </p:nvSpPr>
        <p:spPr bwMode="auto">
          <a:xfrm>
            <a:off x="7137137" y="4175733"/>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46" name="Rectangle 2"/>
          <p:cNvSpPr txBox="1">
            <a:spLocks noChangeArrowheads="1"/>
          </p:cNvSpPr>
          <p:nvPr/>
        </p:nvSpPr>
        <p:spPr bwMode="auto">
          <a:xfrm>
            <a:off x="6362437" y="3830332"/>
            <a:ext cx="2810932"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1000" b="1" dirty="0">
                <a:solidFill>
                  <a:schemeClr val="tx1"/>
                </a:solidFill>
                <a:latin typeface="Arial" charset="0"/>
                <a:ea typeface="ＭＳ Ｐゴシック" charset="0"/>
                <a:cs typeface="ＭＳ Ｐゴシック" charset="0"/>
              </a:rPr>
              <a:t>Last Judgment</a:t>
            </a:r>
            <a:endParaRPr lang="en-US" sz="2400" b="1" dirty="0">
              <a:solidFill>
                <a:schemeClr val="tx1"/>
              </a:solidFill>
              <a:latin typeface="Arial" charset="0"/>
              <a:ea typeface="ＭＳ Ｐゴシック" charset="0"/>
              <a:cs typeface="ＭＳ Ｐゴシック" charset="0"/>
            </a:endParaRPr>
          </a:p>
        </p:txBody>
      </p:sp>
      <p:sp>
        <p:nvSpPr>
          <p:cNvPr id="47" name="Rectangle 2"/>
          <p:cNvSpPr txBox="1">
            <a:spLocks noChangeArrowheads="1"/>
          </p:cNvSpPr>
          <p:nvPr/>
        </p:nvSpPr>
        <p:spPr bwMode="auto">
          <a:xfrm>
            <a:off x="7336102" y="4196597"/>
            <a:ext cx="1837267"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000" b="1" dirty="0">
                <a:solidFill>
                  <a:schemeClr val="tx1"/>
                </a:solidFill>
                <a:latin typeface="Arial" charset="0"/>
                <a:ea typeface="ＭＳ Ｐゴシック" charset="0"/>
                <a:cs typeface="ＭＳ Ｐゴシック" charset="0"/>
              </a:rPr>
              <a:t>Eternity</a:t>
            </a:r>
            <a:endParaRPr lang="en-US" sz="3600" b="1" dirty="0">
              <a:solidFill>
                <a:schemeClr val="tx1"/>
              </a:solidFill>
              <a:latin typeface="Arial" charset="0"/>
              <a:ea typeface="ＭＳ Ｐゴシック" charset="0"/>
              <a:cs typeface="ＭＳ Ｐゴシック" charset="0"/>
            </a:endParaRPr>
          </a:p>
        </p:txBody>
      </p:sp>
      <p:sp>
        <p:nvSpPr>
          <p:cNvPr id="48" name="Rectangle 2"/>
          <p:cNvSpPr txBox="1">
            <a:spLocks noChangeArrowheads="1"/>
          </p:cNvSpPr>
          <p:nvPr/>
        </p:nvSpPr>
        <p:spPr bwMode="auto">
          <a:xfrm>
            <a:off x="1638034" y="4628382"/>
            <a:ext cx="2645570" cy="223171"/>
          </a:xfrm>
          <a:prstGeom prst="rect">
            <a:avLst/>
          </a:prstGeom>
          <a:solidFill>
            <a:srgbClr val="FFFFFF"/>
          </a:solid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000" b="1" i="1" dirty="0">
                <a:solidFill>
                  <a:schemeClr val="tx1"/>
                </a:solidFill>
                <a:latin typeface="Arial" charset="0"/>
                <a:ea typeface="ＭＳ Ｐゴシック" charset="0"/>
                <a:cs typeface="ＭＳ Ｐゴシック" charset="0"/>
              </a:rPr>
              <a:t>2. Midtribulation</a:t>
            </a:r>
            <a:endParaRPr lang="en-US" sz="3600" b="1" i="1" dirty="0">
              <a:solidFill>
                <a:schemeClr val="tx1"/>
              </a:solidFill>
              <a:latin typeface="Arial" charset="0"/>
              <a:ea typeface="ＭＳ Ｐゴシック" charset="0"/>
              <a:cs typeface="ＭＳ Ｐゴシック" charset="0"/>
            </a:endParaRPr>
          </a:p>
        </p:txBody>
      </p:sp>
      <p:sp>
        <p:nvSpPr>
          <p:cNvPr id="49" name="Rectangle 48"/>
          <p:cNvSpPr/>
          <p:nvPr/>
        </p:nvSpPr>
        <p:spPr bwMode="auto">
          <a:xfrm>
            <a:off x="3644250" y="5467862"/>
            <a:ext cx="651933"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0" name="Rectangle 49"/>
          <p:cNvSpPr/>
          <p:nvPr/>
        </p:nvSpPr>
        <p:spPr bwMode="auto">
          <a:xfrm>
            <a:off x="3009638" y="5486830"/>
            <a:ext cx="651933"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1" name="Rectangle 50"/>
          <p:cNvSpPr/>
          <p:nvPr/>
        </p:nvSpPr>
        <p:spPr bwMode="auto">
          <a:xfrm>
            <a:off x="4122612" y="5500392"/>
            <a:ext cx="541611" cy="144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2" name="Rectangle 2"/>
          <p:cNvSpPr txBox="1">
            <a:spLocks noChangeArrowheads="1"/>
          </p:cNvSpPr>
          <p:nvPr/>
        </p:nvSpPr>
        <p:spPr bwMode="auto">
          <a:xfrm>
            <a:off x="3089062" y="5465665"/>
            <a:ext cx="1621724"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1000" b="1" dirty="0">
                <a:solidFill>
                  <a:schemeClr val="tx1"/>
                </a:solidFill>
                <a:latin typeface="Arial" charset="0"/>
                <a:ea typeface="ＭＳ Ｐゴシック" charset="0"/>
                <a:cs typeface="ＭＳ Ｐゴシック" charset="0"/>
              </a:rPr>
              <a:t>Rapture of the Church</a:t>
            </a:r>
            <a:endParaRPr lang="en-US" sz="2400" b="1" dirty="0">
              <a:solidFill>
                <a:schemeClr val="tx1"/>
              </a:solidFill>
              <a:latin typeface="Arial" charset="0"/>
              <a:ea typeface="ＭＳ Ｐゴシック" charset="0"/>
              <a:cs typeface="ＭＳ Ｐゴシック" charset="0"/>
            </a:endParaRPr>
          </a:p>
        </p:txBody>
      </p:sp>
      <p:sp>
        <p:nvSpPr>
          <p:cNvPr id="53" name="Rectangle 52"/>
          <p:cNvSpPr/>
          <p:nvPr/>
        </p:nvSpPr>
        <p:spPr bwMode="auto">
          <a:xfrm>
            <a:off x="3754060" y="6218263"/>
            <a:ext cx="829990"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4" name="Rectangle 53"/>
          <p:cNvSpPr/>
          <p:nvPr/>
        </p:nvSpPr>
        <p:spPr bwMode="auto">
          <a:xfrm>
            <a:off x="4990192" y="5989663"/>
            <a:ext cx="1117857"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5" name="Rectangle 2"/>
          <p:cNvSpPr txBox="1">
            <a:spLocks noChangeArrowheads="1"/>
          </p:cNvSpPr>
          <p:nvPr/>
        </p:nvSpPr>
        <p:spPr bwMode="auto">
          <a:xfrm>
            <a:off x="3517250" y="6218241"/>
            <a:ext cx="1223170"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000" b="1" dirty="0">
                <a:solidFill>
                  <a:schemeClr val="tx1"/>
                </a:solidFill>
                <a:latin typeface="Arial" charset="0"/>
                <a:ea typeface="ＭＳ Ｐゴシック" charset="0"/>
                <a:cs typeface="ＭＳ Ｐゴシック" charset="0"/>
              </a:rPr>
              <a:t>Tribulation</a:t>
            </a:r>
            <a:endParaRPr lang="en-US" sz="2400" b="1" dirty="0">
              <a:solidFill>
                <a:schemeClr val="tx1"/>
              </a:solidFill>
              <a:latin typeface="Arial" charset="0"/>
              <a:ea typeface="ＭＳ Ｐゴシック" charset="0"/>
              <a:cs typeface="ＭＳ Ｐゴシック" charset="0"/>
            </a:endParaRPr>
          </a:p>
        </p:txBody>
      </p:sp>
      <p:sp>
        <p:nvSpPr>
          <p:cNvPr id="56" name="Rectangle 2"/>
          <p:cNvSpPr txBox="1">
            <a:spLocks noChangeArrowheads="1"/>
          </p:cNvSpPr>
          <p:nvPr/>
        </p:nvSpPr>
        <p:spPr bwMode="auto">
          <a:xfrm>
            <a:off x="4829583" y="5995092"/>
            <a:ext cx="1507067"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000" b="1" dirty="0">
                <a:solidFill>
                  <a:schemeClr val="tx1"/>
                </a:solidFill>
                <a:latin typeface="Arial" charset="0"/>
                <a:ea typeface="ＭＳ Ｐゴシック" charset="0"/>
                <a:cs typeface="ＭＳ Ｐゴシック" charset="0"/>
              </a:rPr>
              <a:t>Millennium</a:t>
            </a:r>
            <a:endParaRPr lang="en-US" sz="2400" b="1" dirty="0">
              <a:solidFill>
                <a:schemeClr val="tx1"/>
              </a:solidFill>
              <a:latin typeface="Arial" charset="0"/>
              <a:ea typeface="ＭＳ Ｐゴシック" charset="0"/>
              <a:cs typeface="ＭＳ Ｐゴシック" charset="0"/>
            </a:endParaRPr>
          </a:p>
        </p:txBody>
      </p:sp>
      <p:sp>
        <p:nvSpPr>
          <p:cNvPr id="57" name="Rectangle 56"/>
          <p:cNvSpPr/>
          <p:nvPr/>
        </p:nvSpPr>
        <p:spPr bwMode="auto">
          <a:xfrm>
            <a:off x="4177650" y="4687030"/>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8" name="Rectangle 57"/>
          <p:cNvSpPr/>
          <p:nvPr/>
        </p:nvSpPr>
        <p:spPr bwMode="auto">
          <a:xfrm>
            <a:off x="6196950" y="5737862"/>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9" name="Rectangle 2"/>
          <p:cNvSpPr txBox="1">
            <a:spLocks noChangeArrowheads="1"/>
          </p:cNvSpPr>
          <p:nvPr/>
        </p:nvSpPr>
        <p:spPr bwMode="auto">
          <a:xfrm>
            <a:off x="4004088" y="4674331"/>
            <a:ext cx="1507067" cy="309024"/>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000" b="1" dirty="0">
                <a:solidFill>
                  <a:schemeClr val="tx1"/>
                </a:solidFill>
                <a:latin typeface="Arial" charset="0"/>
                <a:ea typeface="ＭＳ Ｐゴシック" charset="0"/>
                <a:cs typeface="ＭＳ Ｐゴシック" charset="0"/>
              </a:rPr>
              <a:t>Second Coming </a:t>
            </a:r>
            <a:br>
              <a:rPr lang="en-US" sz="1000" b="1" dirty="0">
                <a:solidFill>
                  <a:schemeClr val="tx1"/>
                </a:solidFill>
                <a:latin typeface="Arial" charset="0"/>
                <a:ea typeface="ＭＳ Ｐゴシック" charset="0"/>
                <a:cs typeface="ＭＳ Ｐゴシック" charset="0"/>
              </a:rPr>
            </a:br>
            <a:r>
              <a:rPr lang="en-US" sz="1000" b="1" dirty="0">
                <a:solidFill>
                  <a:schemeClr val="tx1"/>
                </a:solidFill>
                <a:latin typeface="Arial" charset="0"/>
                <a:ea typeface="ＭＳ Ｐゴシック" charset="0"/>
                <a:cs typeface="ＭＳ Ｐゴシック" charset="0"/>
              </a:rPr>
              <a:t>with Church</a:t>
            </a:r>
            <a:endParaRPr lang="en-US" sz="2400" b="1" dirty="0">
              <a:solidFill>
                <a:schemeClr val="tx1"/>
              </a:solidFill>
              <a:latin typeface="Arial" charset="0"/>
              <a:ea typeface="ＭＳ Ｐゴシック" charset="0"/>
              <a:cs typeface="ＭＳ Ｐゴシック" charset="0"/>
            </a:endParaRPr>
          </a:p>
        </p:txBody>
      </p:sp>
      <p:sp>
        <p:nvSpPr>
          <p:cNvPr id="60" name="Rectangle 59"/>
          <p:cNvSpPr/>
          <p:nvPr/>
        </p:nvSpPr>
        <p:spPr bwMode="auto">
          <a:xfrm>
            <a:off x="7111350" y="6223478"/>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1" name="Rectangle 2"/>
          <p:cNvSpPr txBox="1">
            <a:spLocks noChangeArrowheads="1"/>
          </p:cNvSpPr>
          <p:nvPr/>
        </p:nvSpPr>
        <p:spPr bwMode="auto">
          <a:xfrm>
            <a:off x="6336650" y="5878077"/>
            <a:ext cx="2810932"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1000" b="1" dirty="0">
                <a:solidFill>
                  <a:schemeClr val="tx1"/>
                </a:solidFill>
                <a:latin typeface="Arial" charset="0"/>
                <a:ea typeface="ＭＳ Ｐゴシック" charset="0"/>
                <a:cs typeface="ＭＳ Ｐゴシック" charset="0"/>
              </a:rPr>
              <a:t>Last Judgment</a:t>
            </a:r>
            <a:endParaRPr lang="en-US" sz="2400" b="1" dirty="0">
              <a:solidFill>
                <a:schemeClr val="tx1"/>
              </a:solidFill>
              <a:latin typeface="Arial" charset="0"/>
              <a:ea typeface="ＭＳ Ｐゴシック" charset="0"/>
              <a:cs typeface="ＭＳ Ｐゴシック" charset="0"/>
            </a:endParaRPr>
          </a:p>
        </p:txBody>
      </p:sp>
      <p:sp>
        <p:nvSpPr>
          <p:cNvPr id="62" name="Rectangle 2"/>
          <p:cNvSpPr txBox="1">
            <a:spLocks noChangeArrowheads="1"/>
          </p:cNvSpPr>
          <p:nvPr/>
        </p:nvSpPr>
        <p:spPr bwMode="auto">
          <a:xfrm>
            <a:off x="7310315" y="6244342"/>
            <a:ext cx="1837267"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000" b="1" dirty="0">
                <a:solidFill>
                  <a:schemeClr val="tx1"/>
                </a:solidFill>
                <a:latin typeface="Arial" charset="0"/>
                <a:ea typeface="ＭＳ Ｐゴシック" charset="0"/>
                <a:cs typeface="ＭＳ Ｐゴシック" charset="0"/>
              </a:rPr>
              <a:t>Eternity</a:t>
            </a:r>
            <a:endParaRPr lang="en-US" sz="3600" b="1" dirty="0">
              <a:solidFill>
                <a:schemeClr val="tx1"/>
              </a:solidFill>
              <a:latin typeface="Arial" charset="0"/>
              <a:ea typeface="ＭＳ Ｐゴシック" charset="0"/>
              <a:cs typeface="ＭＳ Ｐゴシック" charset="0"/>
            </a:endParaRPr>
          </a:p>
        </p:txBody>
      </p:sp>
      <p:sp>
        <p:nvSpPr>
          <p:cNvPr id="63" name="Rectangle 2"/>
          <p:cNvSpPr txBox="1">
            <a:spLocks noChangeArrowheads="1"/>
          </p:cNvSpPr>
          <p:nvPr/>
        </p:nvSpPr>
        <p:spPr bwMode="auto">
          <a:xfrm>
            <a:off x="1612247" y="6599933"/>
            <a:ext cx="2645570" cy="223171"/>
          </a:xfrm>
          <a:prstGeom prst="rect">
            <a:avLst/>
          </a:prstGeom>
          <a:solidFill>
            <a:srgbClr val="FFFFFF"/>
          </a:solid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000" b="1" i="1" dirty="0">
                <a:solidFill>
                  <a:schemeClr val="tx1"/>
                </a:solidFill>
                <a:latin typeface="Arial" charset="0"/>
                <a:ea typeface="ＭＳ Ｐゴシック" charset="0"/>
                <a:cs typeface="ＭＳ Ｐゴシック" charset="0"/>
              </a:rPr>
              <a:t>3. Posttribulation</a:t>
            </a:r>
            <a:endParaRPr lang="en-US" sz="3600" b="1" i="1" dirty="0">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4750099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7586"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7588" name="Text Box 1028"/>
          <p:cNvSpPr txBox="1">
            <a:spLocks noChangeArrowheads="1"/>
          </p:cNvSpPr>
          <p:nvPr/>
        </p:nvSpPr>
        <p:spPr bwMode="auto">
          <a:xfrm rot="-5400000">
            <a:off x="-641349" y="3675062"/>
            <a:ext cx="3359150" cy="708025"/>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Times New Roman" charset="0"/>
                <a:ea typeface="ＭＳ Ｐゴシック" charset="0"/>
              </a:rPr>
              <a:t>Zaman Gereja</a:t>
            </a:r>
            <a:endParaRPr kumimoji="0" lang="en-US" sz="40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1989" name="Text Box 1029"/>
          <p:cNvSpPr txBox="1">
            <a:spLocks noChangeArrowheads="1"/>
          </p:cNvSpPr>
          <p:nvPr/>
        </p:nvSpPr>
        <p:spPr bwMode="auto">
          <a:xfrm>
            <a:off x="3203575" y="1341438"/>
            <a:ext cx="3016250" cy="1322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00CCFF"/>
                </a:solidFill>
                <a:effectLst/>
                <a:uLnTx/>
                <a:uFillTx/>
                <a:latin typeface="Times New Roman" charset="0"/>
                <a:ea typeface="ＭＳ Ｐゴシック" charset="0"/>
              </a:rPr>
              <a:t> Kedatangan Kedua</a:t>
            </a: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990" name="Text Box 1030"/>
          <p:cNvSpPr txBox="1">
            <a:spLocks noChangeArrowheads="1"/>
          </p:cNvSpPr>
          <p:nvPr/>
        </p:nvSpPr>
        <p:spPr bwMode="auto">
          <a:xfrm>
            <a:off x="827088" y="1916113"/>
            <a:ext cx="2700337"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charset="0"/>
                <a:ea typeface="ＭＳ Ｐゴシック" charset="0"/>
              </a:rPr>
              <a:t>Pengangkatan</a:t>
            </a:r>
            <a:endParaRPr kumimoji="0" lang="en-US" sz="3200" b="0" i="0" u="none" strike="noStrike" kern="1200" cap="none" spc="0" normalizeH="0" baseline="0" noProof="0">
              <a:ln>
                <a:noFill/>
              </a:ln>
              <a:solidFill>
                <a:srgbClr val="FFFF00"/>
              </a:solidFill>
              <a:effectLst/>
              <a:uLnTx/>
              <a:uFillTx/>
              <a:latin typeface="Times New Roman" charset="0"/>
              <a:ea typeface="ＭＳ Ｐゴシック" charset="0"/>
            </a:endParaRPr>
          </a:p>
        </p:txBody>
      </p:sp>
      <p:sp>
        <p:nvSpPr>
          <p:cNvPr id="41991" name="Text Box 1031"/>
          <p:cNvSpPr txBox="1">
            <a:spLocks noChangeArrowheads="1"/>
          </p:cNvSpPr>
          <p:nvPr/>
        </p:nvSpPr>
        <p:spPr bwMode="auto">
          <a:xfrm>
            <a:off x="1828800" y="3276600"/>
            <a:ext cx="2514600" cy="708025"/>
          </a:xfrm>
          <a:prstGeom prst="rect">
            <a:avLst/>
          </a:prstGeom>
          <a:noFill/>
          <a:ln w="9525">
            <a:solidFill>
              <a:srgbClr val="FF66FF"/>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charset="0"/>
                <a:ea typeface="ＭＳ Ｐゴシック" charset="0"/>
              </a:rPr>
              <a:t>Tribulasi</a:t>
            </a: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992" name="Text Box 1032"/>
          <p:cNvSpPr txBox="1">
            <a:spLocks noChangeArrowheads="1"/>
          </p:cNvSpPr>
          <p:nvPr/>
        </p:nvSpPr>
        <p:spPr bwMode="auto">
          <a:xfrm>
            <a:off x="1905000" y="4267200"/>
            <a:ext cx="23622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0" i="0" u="none" strike="noStrike" kern="1200" cap="none" spc="0" normalizeH="0" baseline="0" noProof="0">
                <a:ln>
                  <a:noFill/>
                </a:ln>
                <a:solidFill>
                  <a:srgbClr val="FF66FF"/>
                </a:solidFill>
                <a:effectLst/>
                <a:uLnTx/>
                <a:uFillTx/>
                <a:latin typeface="Times New Roman" charset="0"/>
                <a:ea typeface="ＭＳ Ｐゴシック" charset="0"/>
              </a:rPr>
              <a:t>7 tahun</a:t>
            </a: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993" name="Text Box 1033"/>
          <p:cNvSpPr txBox="1">
            <a:spLocks noChangeArrowheads="1"/>
          </p:cNvSpPr>
          <p:nvPr/>
        </p:nvSpPr>
        <p:spPr bwMode="auto">
          <a:xfrm>
            <a:off x="4724400" y="3276600"/>
            <a:ext cx="2971800" cy="711200"/>
          </a:xfrm>
          <a:prstGeom prst="rect">
            <a:avLst/>
          </a:prstGeom>
          <a:noFill/>
          <a:ln w="9525">
            <a:solidFill>
              <a:srgbClr val="FF66FF"/>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charset="0"/>
                <a:ea typeface="ＭＳ Ｐゴシック" charset="0"/>
              </a:rPr>
              <a:t>Milenium</a:t>
            </a: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994" name="Text Box 1034"/>
          <p:cNvSpPr txBox="1">
            <a:spLocks noChangeArrowheads="1"/>
          </p:cNvSpPr>
          <p:nvPr/>
        </p:nvSpPr>
        <p:spPr bwMode="auto">
          <a:xfrm>
            <a:off x="4953000" y="4267200"/>
            <a:ext cx="27432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0" i="0" u="none" strike="noStrike" kern="1200" cap="none" spc="0" normalizeH="0" baseline="0" noProof="0">
                <a:ln>
                  <a:noFill/>
                </a:ln>
                <a:solidFill>
                  <a:srgbClr val="FF66FF"/>
                </a:solidFill>
                <a:effectLst/>
                <a:uLnTx/>
                <a:uFillTx/>
                <a:latin typeface="Times New Roman" charset="0"/>
                <a:ea typeface="ＭＳ Ｐゴシック" charset="0"/>
              </a:rPr>
              <a:t>1000 tahun</a:t>
            </a: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996" name="Text Box 1036"/>
          <p:cNvSpPr txBox="1">
            <a:spLocks noChangeArrowheads="1"/>
          </p:cNvSpPr>
          <p:nvPr/>
        </p:nvSpPr>
        <p:spPr bwMode="auto">
          <a:xfrm rot="5400000" flipH="1">
            <a:off x="5866607" y="3885406"/>
            <a:ext cx="4951412"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CC00"/>
                </a:solidFill>
                <a:effectLst/>
                <a:uLnTx/>
                <a:uFillTx/>
                <a:latin typeface="Times New Roman" charset="0"/>
                <a:ea typeface="ＭＳ Ｐゴシック" charset="0"/>
              </a:rPr>
              <a:t>Kerajaan Kekal</a:t>
            </a:r>
            <a:endParaRPr kumimoji="0" lang="en-US" sz="4000" b="0" i="0" u="none" strike="noStrike" kern="1200" cap="none" spc="0" normalizeH="0" baseline="0" noProof="0">
              <a:ln>
                <a:noFill/>
              </a:ln>
              <a:solidFill>
                <a:srgbClr val="FFCC00"/>
              </a:solidFill>
              <a:effectLst/>
              <a:uLnTx/>
              <a:uFillTx/>
              <a:latin typeface="Times New Roman" charset="0"/>
              <a:ea typeface="ＭＳ Ｐゴシック" charset="0"/>
            </a:endParaRPr>
          </a:p>
        </p:txBody>
      </p:sp>
      <p:sp>
        <p:nvSpPr>
          <p:cNvPr id="41997" name="Text Box 1037"/>
          <p:cNvSpPr txBox="1">
            <a:spLocks noChangeArrowheads="1"/>
          </p:cNvSpPr>
          <p:nvPr/>
        </p:nvSpPr>
        <p:spPr bwMode="auto">
          <a:xfrm rot="5381629">
            <a:off x="6545263" y="5232400"/>
            <a:ext cx="26670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0066"/>
                </a:solidFill>
                <a:effectLst/>
                <a:uLnTx/>
                <a:uFillTx/>
                <a:latin typeface="Times New Roman" charset="0"/>
                <a:ea typeface="ＭＳ Ｐゴシック" charset="0"/>
              </a:rPr>
              <a:t>Penghakiman</a:t>
            </a:r>
            <a:endParaRPr kumimoji="0" lang="en-US" sz="3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7599" name="Rectangle 1040"/>
          <p:cNvSpPr>
            <a:spLocks noGrp="1" noChangeArrowheads="1"/>
          </p:cNvSpPr>
          <p:nvPr>
            <p:ph type="title" idx="4294967295"/>
          </p:nvPr>
        </p:nvSpPr>
        <p:spPr>
          <a:xfrm>
            <a:off x="685800" y="533400"/>
            <a:ext cx="7772400" cy="769938"/>
          </a:xfrm>
          <a:noFill/>
        </p:spPr>
        <p:txBody>
          <a:bodyPr anchor="t">
            <a:spAutoFit/>
          </a:bodyPr>
          <a:lstStyle/>
          <a:p>
            <a:pPr>
              <a:spcBef>
                <a:spcPct val="50000"/>
              </a:spcBef>
            </a:pPr>
            <a:r>
              <a:rPr lang="en-US" b="1">
                <a:solidFill>
                  <a:srgbClr val="FFFF99"/>
                </a:solidFill>
                <a:latin typeface="Times New Roman" charset="0"/>
                <a:ea typeface="ＭＳ Ｐゴシック" charset="0"/>
                <a:cs typeface="ＭＳ Ｐゴシック" charset="0"/>
              </a:rPr>
              <a:t>Pengangkatan “Pre-Trib” </a:t>
            </a:r>
          </a:p>
        </p:txBody>
      </p:sp>
      <p:sp>
        <p:nvSpPr>
          <p:cNvPr id="67600" name="Text Box 18"/>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rPr>
              <a:t>208</a:t>
            </a: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15947736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animBg="1" autoUpdateAnimBg="0"/>
      <p:bldP spid="41992" grpId="0" autoUpdateAnimBg="0"/>
      <p:bldP spid="41993" grpId="0" animBg="1" autoUpdateAnimBg="0"/>
      <p:bldP spid="41994" grpId="0" autoUpdateAnimBg="0"/>
      <p:bldP spid="41996" grpId="0" autoUpdateAnimBg="0"/>
      <p:bldP spid="41997" grpId="0" autoUpdateAnimBg="0"/>
      <p:bldP spid="41998" grpId="0" animBg="1"/>
      <p:bldP spid="4199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250825" y="0"/>
            <a:ext cx="8207375" cy="708025"/>
          </a:xfrm>
        </p:spPr>
        <p:txBody>
          <a:bodyPr anchor="t">
            <a:spAutoFit/>
          </a:bodyPr>
          <a:lstStyle/>
          <a:p>
            <a:pPr>
              <a:spcBef>
                <a:spcPct val="50000"/>
              </a:spcBef>
              <a:defRPr/>
            </a:pPr>
            <a:r>
              <a:rPr lang="en-US" sz="4000" b="1">
                <a:solidFill>
                  <a:srgbClr val="FFFF99"/>
                </a:solidFill>
                <a:effectLst>
                  <a:outerShdw blurRad="38100" dist="38100" dir="2700000" algn="tl">
                    <a:srgbClr val="000000"/>
                  </a:outerShdw>
                </a:effectLst>
                <a:latin typeface="Arial" charset="0"/>
                <a:ea typeface="ＭＳ Ｐゴシック" charset="0"/>
                <a:cs typeface="Arial" charset="0"/>
              </a:rPr>
              <a:t>Tahap-tahap Kedatangan Kedua</a:t>
            </a:r>
          </a:p>
        </p:txBody>
      </p:sp>
      <p:sp>
        <p:nvSpPr>
          <p:cNvPr id="77827" name="Text Box 16"/>
          <p:cNvSpPr txBox="1">
            <a:spLocks noChangeArrowheads="1"/>
          </p:cNvSpPr>
          <p:nvPr/>
        </p:nvSpPr>
        <p:spPr bwMode="auto">
          <a:xfrm>
            <a:off x="8458200" y="71438"/>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rPr>
              <a:t>210</a:t>
            </a: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aphicFrame>
        <p:nvGraphicFramePr>
          <p:cNvPr id="6" name="Table 5"/>
          <p:cNvGraphicFramePr>
            <a:graphicFrameLocks noGrp="1"/>
          </p:cNvGraphicFramePr>
          <p:nvPr/>
        </p:nvGraphicFramePr>
        <p:xfrm>
          <a:off x="152400" y="838200"/>
          <a:ext cx="8915400" cy="6797675"/>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marT="45724" marB="45724"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Pengangkatan/Repture</a:t>
                      </a:r>
                    </a:p>
                  </a:txBody>
                  <a:tcPr marT="45724" marB="45724"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Penyataan/</a:t>
                      </a:r>
                    </a:p>
                  </a:txBody>
                  <a:tcPr marT="45724" marB="45724"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609657">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Pre-</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tribulasi (Wah. 3:10)</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Post-</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tribulasi (Wah. 19:11-21)</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219314">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2</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Kristus akan datang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di udara(1 </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Tes. 4:16)</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Kristus akan datang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ke bumi</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kaki-Nya akan berpijak di Bukit Zaitun (Zak 14:4)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1219314">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3</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Kedatangan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untuk</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orang kudus (Yoh 14:1-2; 1 Tes. 4:15-17)</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Kedatangan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bersama</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orang kudus(Mat. 25:31; 1 Tes. 3:13; Wah. 19:14)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2133799">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4</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Orang-orang Kudus</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(yg mati atau hidup) akan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diangkat</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(“raptured”) dari bumi bertemu Tuhan di udara dan diangkat ke surga (1 Tes. 4:16-17) </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Orang-orang Kudus</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yang sudah ada di bumi akan menetap di bumi(tidak ada pengangkatan) masuk ke dalam Kerajaan Seribu Tahun  (Kis 15:16; Wah. 5:10; bd. Mat. 6:10; ps. 24)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1219314">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5</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Menimbulkan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kedamaian dan harapan </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(1 Tes. 4:18)</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Menimbulkan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ketakutan dan tuduhan</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(Mat. 24:27-31; Luk 21:20-28; Wah. 6:15-17)</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17155078"/>
      </p:ext>
    </p:extLst>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179388" y="0"/>
            <a:ext cx="8278812" cy="708025"/>
          </a:xfrm>
        </p:spPr>
        <p:txBody>
          <a:bodyPr anchor="t">
            <a:spAutoFit/>
          </a:bodyPr>
          <a:lstStyle/>
          <a:p>
            <a:pPr>
              <a:spcBef>
                <a:spcPct val="50000"/>
              </a:spcBef>
              <a:defRPr/>
            </a:pPr>
            <a:r>
              <a:rPr lang="en-US" sz="4000" b="1">
                <a:solidFill>
                  <a:srgbClr val="FFFF99"/>
                </a:solidFill>
                <a:effectLst>
                  <a:outerShdw blurRad="38100" dist="38100" dir="2700000" algn="tl">
                    <a:srgbClr val="000000"/>
                  </a:outerShdw>
                </a:effectLst>
                <a:latin typeface="Arial" charset="0"/>
                <a:ea typeface="ＭＳ Ｐゴシック" charset="0"/>
                <a:cs typeface="Arial" charset="0"/>
              </a:rPr>
              <a:t>Tahap-tahap Kedatangan Kedua</a:t>
            </a:r>
          </a:p>
        </p:txBody>
      </p:sp>
      <p:graphicFrame>
        <p:nvGraphicFramePr>
          <p:cNvPr id="6" name="Table 5"/>
          <p:cNvGraphicFramePr>
            <a:graphicFrameLocks noGrp="1"/>
          </p:cNvGraphicFramePr>
          <p:nvPr/>
        </p:nvGraphicFramePr>
        <p:xfrm>
          <a:off x="152400" y="838200"/>
          <a:ext cx="8915400" cy="5738813"/>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284">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Pengangkatan/Rapture</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Penyataan/Revelation</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219335">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6</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Misteri</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kebenaran hanya dinyatakan dalam masa Perjanjian Baru (1 Kor. 15:51)</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Pusat</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di dalam nubuat PL di buat jelas dalam PB (Yr. 30:7; Zak 14:1-3; Mat. 24:30; Kol. 3:4)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524169">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7</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Tubuh jemaat kudus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dimuliakan</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 Kor. 15:51-58; Flp. 3:20-21) dan dibawah ke surga (1 Tess. 4:17)</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Bodies of tribulation saints left in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mortal</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state to continue to live on the earth in the millennium (Matt. 25:31-34)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1684524">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8</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Iminen</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tidak ada tanda (1 Thess. 4:16)</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Tidak iminen </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tetapi didahului dengantanda-tanda spektakuler di langit dan di (Mat. 24:29-31; Luk 21:25-28; Kis 2:19-21; Wah. 1:7; ps. 6-19)</a:t>
                      </a: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914501">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9</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Tujuan utama adalah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membebaskan </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orang kudus dari dunia ini(1 Thes. 1:10)</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Tujuan utama adalah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menghakimi</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orang-orang yang tidak(Matt. 25:31-46)</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79894" name="Text Box 16"/>
          <p:cNvSpPr txBox="1">
            <a:spLocks noChangeArrowheads="1"/>
          </p:cNvSpPr>
          <p:nvPr/>
        </p:nvSpPr>
        <p:spPr bwMode="auto">
          <a:xfrm>
            <a:off x="8458200" y="71438"/>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rPr>
              <a:t>210</a:t>
            </a: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940568782"/>
      </p:ext>
    </p:extLst>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646113"/>
          </a:xfrm>
        </p:spPr>
        <p:txBody>
          <a:bodyPr anchor="t">
            <a:spAutoFit/>
          </a:bodyPr>
          <a:lstStyle/>
          <a:p>
            <a:pPr>
              <a:spcBef>
                <a:spcPct val="50000"/>
              </a:spcBef>
              <a:defRPr/>
            </a:pPr>
            <a:r>
              <a:rPr lang="en-US" sz="3600" b="1">
                <a:solidFill>
                  <a:srgbClr val="FFFF99"/>
                </a:solidFill>
                <a:effectLst>
                  <a:outerShdw blurRad="38100" dist="38100" dir="2700000" algn="tl">
                    <a:srgbClr val="000000"/>
                  </a:outerShdw>
                </a:effectLst>
                <a:latin typeface="Arial" charset="0"/>
                <a:ea typeface="ＭＳ Ｐゴシック" charset="0"/>
                <a:cs typeface="Arial" charset="0"/>
              </a:rPr>
              <a:t>Tahap-tahap Kedatangan Kedua</a:t>
            </a:r>
          </a:p>
        </p:txBody>
      </p:sp>
      <p:graphicFrame>
        <p:nvGraphicFramePr>
          <p:cNvPr id="6" name="Table 5"/>
          <p:cNvGraphicFramePr>
            <a:graphicFrameLocks noGrp="1"/>
          </p:cNvGraphicFramePr>
          <p:nvPr/>
        </p:nvGraphicFramePr>
        <p:xfrm>
          <a:off x="152400" y="838200"/>
          <a:ext cx="8915400" cy="5883275"/>
        </p:xfrm>
        <a:graphic>
          <a:graphicData uri="http://schemas.openxmlformats.org/drawingml/2006/table">
            <a:tbl>
              <a:tblPr/>
              <a:tblGrid>
                <a:gridCol w="603250">
                  <a:extLst>
                    <a:ext uri="{9D8B030D-6E8A-4147-A177-3AD203B41FA5}">
                      <a16:colId xmlns:a16="http://schemas.microsoft.com/office/drawing/2014/main" val="20000"/>
                    </a:ext>
                  </a:extLst>
                </a:gridCol>
                <a:gridCol w="4103688">
                  <a:extLst>
                    <a:ext uri="{9D8B030D-6E8A-4147-A177-3AD203B41FA5}">
                      <a16:colId xmlns:a16="http://schemas.microsoft.com/office/drawing/2014/main" val="20001"/>
                    </a:ext>
                  </a:extLst>
                </a:gridCol>
                <a:gridCol w="4208462">
                  <a:extLst>
                    <a:ext uri="{9D8B030D-6E8A-4147-A177-3AD203B41FA5}">
                      <a16:colId xmlns:a16="http://schemas.microsoft.com/office/drawing/2014/main" val="20002"/>
                    </a:ext>
                  </a:extLst>
                </a:gridCol>
              </a:tblGrid>
              <a:tr h="396283">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Pengangkatan/Rapture</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Penyataan</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213383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10</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Tidak terlihat dan pribadi</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hanya orang percaya yang dapat melihat Kristus dan Allah mengirim penyesatan yang luar biasa melalui Antikristus. (2 Tes. 2:11)</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Tampak </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dan bersifat umum. “setiap mata akan melihat DIA”  (Wah. 1:7)</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828997">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11</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Pemenuhan janji kepada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Gereja </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dimana tidak ada pembedaan Yahudi-Gentile (non-Yahudi) (1 Tes. 4:15; bd. Yoh 14:1-3; Ef. 2:11-16)</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Pemenuhan janji dari Perjanjian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Israel</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yang dibuat dalam Perjanjian Lama(Kej. 12:1-3; Mzm. 89; Yes. 11:11-14; bd. Rom. 11:26-27)</a:t>
                      </a: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99">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12</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Kejahatan meningkat(2 Tes. 2:1-12)</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Kejahatan ditahan (2 Tes. 1:7; Mzm. 37:9-10)</a:t>
                      </a: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609666">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13</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Gereja</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diangkat (1 Tes. 4:13-18)</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Setan</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dilenyapkan (Rev. 20:1-3)</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81942" name="Text Box 16"/>
          <p:cNvSpPr txBox="1">
            <a:spLocks noChangeArrowheads="1"/>
          </p:cNvSpPr>
          <p:nvPr/>
        </p:nvSpPr>
        <p:spPr bwMode="auto">
          <a:xfrm>
            <a:off x="8458200" y="71438"/>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rPr>
              <a:t>210</a:t>
            </a: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864734935"/>
      </p:ext>
    </p:extLst>
  </p:cSld>
  <p:clrMapOvr>
    <a:masterClrMapping/>
  </p:clrMapOvr>
  <p:transition spd="med">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1323975"/>
          </a:xfrm>
        </p:spPr>
        <p:txBody>
          <a:bodyPr anchor="t">
            <a:spAutoFit/>
          </a:bodyPr>
          <a:lstStyle/>
          <a:p>
            <a:pPr>
              <a:spcBef>
                <a:spcPct val="50000"/>
              </a:spcBef>
              <a:defRPr/>
            </a:pPr>
            <a:r>
              <a:rPr lang="en-US" sz="4000" b="1">
                <a:solidFill>
                  <a:srgbClr val="FFFF99"/>
                </a:solidFill>
                <a:effectLst>
                  <a:outerShdw blurRad="38100" dist="38100" dir="2700000" algn="tl">
                    <a:srgbClr val="000000"/>
                  </a:outerShdw>
                </a:effectLst>
                <a:latin typeface="Arial" charset="0"/>
                <a:ea typeface="ＭＳ Ｐゴシック" charset="0"/>
                <a:cs typeface="Arial" charset="0"/>
              </a:rPr>
              <a:t>Tahap-tahap Kedatangan Kedua</a:t>
            </a:r>
          </a:p>
        </p:txBody>
      </p:sp>
      <p:graphicFrame>
        <p:nvGraphicFramePr>
          <p:cNvPr id="6" name="Table 5"/>
          <p:cNvGraphicFramePr>
            <a:graphicFrameLocks noGrp="1"/>
          </p:cNvGraphicFramePr>
          <p:nvPr/>
        </p:nvGraphicFramePr>
        <p:xfrm>
          <a:off x="152400" y="838200"/>
          <a:ext cx="8915400" cy="5273676"/>
        </p:xfrm>
        <a:graphic>
          <a:graphicData uri="http://schemas.openxmlformats.org/drawingml/2006/table">
            <a:tbl>
              <a:tblPr/>
              <a:tblGrid>
                <a:gridCol w="603250">
                  <a:extLst>
                    <a:ext uri="{9D8B030D-6E8A-4147-A177-3AD203B41FA5}">
                      <a16:colId xmlns:a16="http://schemas.microsoft.com/office/drawing/2014/main" val="20000"/>
                    </a:ext>
                  </a:extLst>
                </a:gridCol>
                <a:gridCol w="4032250">
                  <a:extLst>
                    <a:ext uri="{9D8B030D-6E8A-4147-A177-3AD203B41FA5}">
                      <a16:colId xmlns:a16="http://schemas.microsoft.com/office/drawing/2014/main" val="20001"/>
                    </a:ext>
                  </a:extLst>
                </a:gridCol>
                <a:gridCol w="4279900">
                  <a:extLst>
                    <a:ext uri="{9D8B030D-6E8A-4147-A177-3AD203B41FA5}">
                      <a16:colId xmlns:a16="http://schemas.microsoft.com/office/drawing/2014/main" val="20002"/>
                    </a:ext>
                  </a:extLst>
                </a:gridCol>
              </a:tblGrid>
              <a:tr h="3962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marT="45726" marB="45726"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Pengangkatan/Repture</a:t>
                      </a:r>
                    </a:p>
                  </a:txBody>
                  <a:tcPr marT="45726" marB="45726"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Penyataan</a:t>
                      </a:r>
                    </a:p>
                  </a:txBody>
                  <a:tcPr marT="45726" marB="45726"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219347">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14</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Kristus dipandang sebagai Kepala Gereja dan segala sesuatu (Ef. 1:10, 22; 4:15; Kol. 1:18; 2:10)</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Kristus  sebagai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Mesias</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utk Israel (Za. 14:3-4; bd. Kis 1:6 dg v. 11)</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524184">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15</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Penghakiman Tahta Kristus utk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orang percaya</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(2 Kor. 5:10; 1 Kor. 3:13)  </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Penghakiman untuk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Israel dan orang tidak percaya</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(Yeh. 20:34-38; Mat. 25; Za. 14:4; bd.hal. 160)</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51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16</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Tuhan</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sudah dekat (Flp. 4:5)</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Kerajaan Surga </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sudah dekat (Mat. 24:14)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1219347">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17</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Nature subsequently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ruined</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(Why. 6–16)</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Nature subsequently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restored</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(Rom. 8:19-22; Yes. 11:6-9; 35:9; 65:25)</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83990" name="Text Box 16"/>
          <p:cNvSpPr txBox="1">
            <a:spLocks noChangeArrowheads="1"/>
          </p:cNvSpPr>
          <p:nvPr/>
        </p:nvSpPr>
        <p:spPr bwMode="auto">
          <a:xfrm>
            <a:off x="8458200" y="71438"/>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rPr>
              <a:t>210</a:t>
            </a: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7929215"/>
      </p:ext>
    </p:extLst>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39900" y="0"/>
            <a:ext cx="5645960" cy="6858000"/>
          </a:xfrm>
          <a:prstGeom prst="rect">
            <a:avLst/>
          </a:prstGeom>
        </p:spPr>
      </p:pic>
      <p:sp>
        <p:nvSpPr>
          <p:cNvPr id="900098" name="Rectangle 2"/>
          <p:cNvSpPr>
            <a:spLocks noGrp="1" noChangeArrowheads="1"/>
          </p:cNvSpPr>
          <p:nvPr>
            <p:ph type="ctrTitle"/>
          </p:nvPr>
        </p:nvSpPr>
        <p:spPr>
          <a:xfrm>
            <a:off x="0" y="5904674"/>
            <a:ext cx="9144000" cy="769349"/>
          </a:xfrm>
          <a:effectLst>
            <a:outerShdw blurRad="63500" dist="35921" dir="2700000" algn="ctr" rotWithShape="0">
              <a:schemeClr val="tx2">
                <a:alpha val="74998"/>
              </a:schemeClr>
            </a:outerShdw>
          </a:effectLst>
        </p:spPr>
        <p:txBody>
          <a:bodyPr/>
          <a:lstStyle/>
          <a:p>
            <a:pPr>
              <a:defRPr/>
            </a:pPr>
            <a:r>
              <a:rPr lang="en-US" sz="5400" b="1" dirty="0" err="1">
                <a:effectLst>
                  <a:glow rad="127000">
                    <a:schemeClr val="tx1"/>
                  </a:glow>
                </a:effectLst>
                <a:latin typeface="Arial" charset="0"/>
                <a:ea typeface="ＭＳ Ｐゴシック" charset="0"/>
                <a:cs typeface="ＭＳ Ｐゴシック" charset="0"/>
              </a:rPr>
              <a:t>Pengangkatan</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32226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001357"/>
            <a:ext cx="9263859" cy="5856643"/>
          </a:xfrm>
          <a:prstGeom prst="rect">
            <a:avLst/>
          </a:prstGeom>
        </p:spPr>
      </p:pic>
      <p:sp>
        <p:nvSpPr>
          <p:cNvPr id="900098" name="Rectangle 2"/>
          <p:cNvSpPr>
            <a:spLocks noGrp="1" noChangeArrowheads="1"/>
          </p:cNvSpPr>
          <p:nvPr>
            <p:ph type="ctrTitle"/>
          </p:nvPr>
        </p:nvSpPr>
        <p:spPr>
          <a:xfrm>
            <a:off x="0" y="0"/>
            <a:ext cx="9144000" cy="1422400"/>
          </a:xfrm>
          <a:solidFill>
            <a:schemeClr val="tx1"/>
          </a:solid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Why should we look forward to the Rapture with </a:t>
            </a:r>
            <a:r>
              <a:rPr lang="en-US" b="1" dirty="0">
                <a:solidFill>
                  <a:srgbClr val="FFFF00"/>
                </a:solidFill>
                <a:effectLst>
                  <a:glow rad="127000">
                    <a:schemeClr val="tx1"/>
                  </a:glow>
                </a:effectLst>
                <a:latin typeface="Arial" charset="0"/>
                <a:ea typeface="ＭＳ Ｐゴシック" charset="0"/>
                <a:cs typeface="ＭＳ Ｐゴシック" charset="0"/>
              </a:rPr>
              <a:t>expectancy</a:t>
            </a:r>
            <a:r>
              <a:rPr lang="en-US"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84484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Christ's First Coming</a:t>
            </a:r>
          </a:p>
        </p:txBody>
      </p:sp>
      <p:pic>
        <p:nvPicPr>
          <p:cNvPr id="3" name="Picture 2"/>
          <p:cNvPicPr>
            <a:picLocks noChangeAspect="1"/>
          </p:cNvPicPr>
          <p:nvPr/>
        </p:nvPicPr>
        <p:blipFill>
          <a:blip r:embed="rId3"/>
          <a:stretch>
            <a:fillRect/>
          </a:stretch>
        </p:blipFill>
        <p:spPr>
          <a:xfrm>
            <a:off x="42334" y="1016000"/>
            <a:ext cx="9118861" cy="5468408"/>
          </a:xfrm>
          <a:prstGeom prst="rect">
            <a:avLst/>
          </a:prstGeom>
        </p:spPr>
      </p:pic>
    </p:spTree>
    <p:extLst>
      <p:ext uri="{BB962C8B-B14F-4D97-AF65-F5344CB8AC3E}">
        <p14:creationId xmlns:p14="http://schemas.microsoft.com/office/powerpoint/2010/main" val="331421641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6928"/>
          </a:xfrm>
          <a:prstGeom prst="rect">
            <a:avLst/>
          </a:prstGeom>
        </p:spPr>
      </p:pic>
      <p:pic>
        <p:nvPicPr>
          <p:cNvPr id="3" name="Picture 2"/>
          <p:cNvPicPr>
            <a:picLocks noChangeAspect="1"/>
          </p:cNvPicPr>
          <p:nvPr/>
        </p:nvPicPr>
        <p:blipFill>
          <a:blip r:embed="rId4"/>
          <a:stretch>
            <a:fillRect/>
          </a:stretch>
        </p:blipFill>
        <p:spPr>
          <a:xfrm>
            <a:off x="-19346" y="-1072"/>
            <a:ext cx="4585291"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Two Stages of His Return</a:t>
            </a:r>
          </a:p>
        </p:txBody>
      </p:sp>
      <p:sp>
        <p:nvSpPr>
          <p:cNvPr id="5" name="Rectangle 2"/>
          <p:cNvSpPr txBox="1">
            <a:spLocks noChangeArrowheads="1"/>
          </p:cNvSpPr>
          <p:nvPr/>
        </p:nvSpPr>
        <p:spPr bwMode="auto">
          <a:xfrm>
            <a:off x="0" y="5250513"/>
            <a:ext cx="456594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Rapture</a:t>
            </a:r>
          </a:p>
        </p:txBody>
      </p:sp>
      <p:sp>
        <p:nvSpPr>
          <p:cNvPr id="6" name="Rectangle 2"/>
          <p:cNvSpPr txBox="1">
            <a:spLocks noChangeArrowheads="1"/>
          </p:cNvSpPr>
          <p:nvPr/>
        </p:nvSpPr>
        <p:spPr bwMode="auto">
          <a:xfrm>
            <a:off x="4578055" y="5268626"/>
            <a:ext cx="456594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Revelation</a:t>
            </a:r>
          </a:p>
        </p:txBody>
      </p:sp>
    </p:spTree>
    <p:extLst>
      <p:ext uri="{BB962C8B-B14F-4D97-AF65-F5344CB8AC3E}">
        <p14:creationId xmlns:p14="http://schemas.microsoft.com/office/powerpoint/2010/main" val="4219603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001357"/>
            <a:ext cx="9263859" cy="5856643"/>
          </a:xfrm>
          <a:prstGeom prst="rect">
            <a:avLst/>
          </a:prstGeom>
        </p:spPr>
      </p:pic>
      <p:sp>
        <p:nvSpPr>
          <p:cNvPr id="900098" name="Rectangle 2"/>
          <p:cNvSpPr>
            <a:spLocks noGrp="1" noChangeArrowheads="1"/>
          </p:cNvSpPr>
          <p:nvPr>
            <p:ph type="ctrTitle"/>
          </p:nvPr>
        </p:nvSpPr>
        <p:spPr>
          <a:xfrm>
            <a:off x="0" y="0"/>
            <a:ext cx="9144000" cy="1422400"/>
          </a:xfrm>
          <a:solidFill>
            <a:schemeClr val="tx1"/>
          </a:solid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Why should we look forward to the Rapture with </a:t>
            </a:r>
            <a:r>
              <a:rPr lang="en-US" b="1" dirty="0">
                <a:solidFill>
                  <a:srgbClr val="FFFF00"/>
                </a:solidFill>
                <a:effectLst>
                  <a:glow rad="127000">
                    <a:schemeClr val="tx1"/>
                  </a:glow>
                </a:effectLst>
                <a:latin typeface="Arial" charset="0"/>
                <a:ea typeface="ＭＳ Ｐゴシック" charset="0"/>
                <a:cs typeface="ＭＳ Ｐゴシック" charset="0"/>
              </a:rPr>
              <a:t>expectancy</a:t>
            </a:r>
            <a:r>
              <a:rPr lang="en-US"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rot="20648883">
            <a:off x="2548448" y="4733865"/>
            <a:ext cx="6908800" cy="1203439"/>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000" b="1" dirty="0">
                <a:effectLst>
                  <a:glow rad="127000">
                    <a:schemeClr val="tx1"/>
                  </a:glow>
                </a:effectLst>
                <a:latin typeface="Arial" charset="0"/>
                <a:ea typeface="ＭＳ Ｐゴシック" charset="0"/>
                <a:cs typeface="ＭＳ Ｐゴシック" charset="0"/>
              </a:rPr>
              <a:t>3 Reasons</a:t>
            </a:r>
          </a:p>
        </p:txBody>
      </p:sp>
      <p:sp>
        <p:nvSpPr>
          <p:cNvPr id="5" name="Rectangle 2"/>
          <p:cNvSpPr txBox="1">
            <a:spLocks noChangeArrowheads="1"/>
          </p:cNvSpPr>
          <p:nvPr/>
        </p:nvSpPr>
        <p:spPr bwMode="auto">
          <a:xfrm rot="20648883">
            <a:off x="169043" y="2518768"/>
            <a:ext cx="8195061" cy="1203439"/>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1 Thessalonians 4:13-18</a:t>
            </a:r>
          </a:p>
        </p:txBody>
      </p:sp>
    </p:spTree>
    <p:extLst>
      <p:ext uri="{BB962C8B-B14F-4D97-AF65-F5344CB8AC3E}">
        <p14:creationId xmlns:p14="http://schemas.microsoft.com/office/powerpoint/2010/main" val="333141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114298"/>
            <a:ext cx="6654801" cy="4305300"/>
          </a:xfrm>
          <a:effectLst/>
        </p:spPr>
        <p:txBody>
          <a:bodyPr anchor="t"/>
          <a:lstStyle/>
          <a:p>
            <a:pPr marL="439738" indent="-439738" algn="l">
              <a:defRPr/>
            </a:pPr>
            <a:r>
              <a:rPr lang="en-US" sz="4800" b="1" dirty="0">
                <a:solidFill>
                  <a:schemeClr val="tx2"/>
                </a:solidFill>
                <a:effectLst>
                  <a:glow rad="127000">
                    <a:schemeClr val="bg1"/>
                  </a:glow>
                </a:effectLst>
                <a:latin typeface="Arial" charset="0"/>
                <a:ea typeface="ＭＳ Ｐゴシック" charset="0"/>
                <a:cs typeface="ＭＳ Ｐゴシック" charset="0"/>
              </a:rPr>
              <a:t>I. The Rapture helps us grieve with </a:t>
            </a:r>
            <a:r>
              <a:rPr lang="en-US" sz="11500" b="1" dirty="0">
                <a:solidFill>
                  <a:srgbClr val="0000FF"/>
                </a:solidFill>
                <a:effectLst>
                  <a:glow rad="127000">
                    <a:schemeClr val="bg1"/>
                  </a:glow>
                </a:effectLst>
                <a:latin typeface="Arial" charset="0"/>
                <a:ea typeface="ＭＳ Ｐゴシック" charset="0"/>
                <a:cs typeface="ＭＳ Ｐゴシック" charset="0"/>
              </a:rPr>
              <a:t>hope</a:t>
            </a:r>
            <a:r>
              <a:rPr lang="en-US" sz="11500" b="1" dirty="0">
                <a:solidFill>
                  <a:schemeClr val="tx2"/>
                </a:solidFill>
                <a:effectLst>
                  <a:glow rad="127000">
                    <a:schemeClr val="bg1"/>
                  </a:glow>
                </a:effectLst>
                <a:latin typeface="Arial" charset="0"/>
                <a:ea typeface="ＭＳ Ｐゴシック" charset="0"/>
                <a:cs typeface="ＭＳ Ｐゴシック" charset="0"/>
              </a:rPr>
              <a:t> </a:t>
            </a:r>
            <a:br>
              <a:rPr lang="en-US" sz="6600" b="1" dirty="0">
                <a:solidFill>
                  <a:schemeClr val="tx2"/>
                </a:solidFill>
                <a:effectLst>
                  <a:glow rad="127000">
                    <a:schemeClr val="bg1"/>
                  </a:glow>
                </a:effectLst>
                <a:latin typeface="Arial" charset="0"/>
                <a:ea typeface="ＭＳ Ｐゴシック" charset="0"/>
                <a:cs typeface="ＭＳ Ｐゴシック" charset="0"/>
              </a:rPr>
            </a:br>
            <a:r>
              <a:rPr lang="en-US" sz="4800" b="1" dirty="0">
                <a:solidFill>
                  <a:schemeClr val="tx2"/>
                </a:solidFill>
                <a:effectLst>
                  <a:glow rad="127000">
                    <a:schemeClr val="bg1"/>
                  </a:glow>
                </a:effectLst>
                <a:latin typeface="Arial" charset="0"/>
                <a:ea typeface="ＭＳ Ｐゴシック" charset="0"/>
                <a:cs typeface="ＭＳ Ｐゴシック" charset="0"/>
              </a:rPr>
              <a:t>(1 Thess 4:13-14).</a:t>
            </a:r>
          </a:p>
        </p:txBody>
      </p:sp>
    </p:spTree>
    <p:extLst>
      <p:ext uri="{BB962C8B-B14F-4D97-AF65-F5344CB8AC3E}">
        <p14:creationId xmlns:p14="http://schemas.microsoft.com/office/powerpoint/2010/main" val="143253738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699" y="-127001"/>
            <a:ext cx="9131301" cy="6985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 y="29467"/>
            <a:ext cx="3539065" cy="5981866"/>
          </a:xfrm>
          <a:effectLst/>
        </p:spPr>
        <p:txBody>
          <a:bodyPr anchor="t"/>
          <a:lstStyle/>
          <a:p>
            <a:pPr>
              <a:defRPr/>
            </a:pPr>
            <a:r>
              <a:rPr lang="ru-RU" sz="3600" b="1" dirty="0">
                <a:effectLst>
                  <a:glow rad="254000">
                    <a:schemeClr val="tx1"/>
                  </a:glow>
                </a:effectLst>
                <a:latin typeface="Arial" charset="0"/>
                <a:ea typeface="ＭＳ Ｐゴシック" charset="0"/>
                <a:cs typeface="ＭＳ Ｐゴシック" charset="0"/>
              </a:rPr>
              <a:t>"</a:t>
            </a:r>
            <a:r>
              <a:rPr lang="en-US" sz="3600" b="1" dirty="0">
                <a:effectLst>
                  <a:glow rad="254000">
                    <a:schemeClr val="tx1"/>
                  </a:glow>
                </a:effectLst>
                <a:latin typeface="Arial" charset="0"/>
                <a:ea typeface="ＭＳ Ｐゴシック" charset="0"/>
                <a:cs typeface="ＭＳ Ｐゴシック" charset="0"/>
              </a:rPr>
              <a:t>And now, dear brothers and sisters, we want you to know what will happen to the believers who have died...</a:t>
            </a:r>
            <a:r>
              <a:rPr lang="ru-RU" sz="3600" b="1" dirty="0">
                <a:effectLst>
                  <a:glow rad="254000">
                    <a:schemeClr val="tx1"/>
                  </a:glow>
                </a:effectLst>
                <a:latin typeface="Arial" charset="0"/>
                <a:ea typeface="ＭＳ Ｐゴシック" charset="0"/>
                <a:cs typeface="ＭＳ Ｐゴシック" charset="0"/>
              </a:rPr>
              <a:t>"</a:t>
            </a:r>
            <a:r>
              <a:rPr lang="en-US" sz="3600" b="1" dirty="0">
                <a:effectLst>
                  <a:glow rad="254000">
                    <a:schemeClr val="tx1"/>
                  </a:glow>
                </a:effectLst>
                <a:latin typeface="Arial" charset="0"/>
                <a:ea typeface="ＭＳ Ｐゴシック" charset="0"/>
                <a:cs typeface="ＭＳ Ｐゴシック" charset="0"/>
              </a:rPr>
              <a:t> </a:t>
            </a:r>
            <a:br>
              <a:rPr lang="en-US" sz="3600" b="1" dirty="0">
                <a:effectLst>
                  <a:glow rad="254000">
                    <a:schemeClr val="tx1"/>
                  </a:glow>
                </a:effectLst>
                <a:latin typeface="Arial" charset="0"/>
                <a:ea typeface="ＭＳ Ｐゴシック" charset="0"/>
                <a:cs typeface="ＭＳ Ｐゴシック" charset="0"/>
              </a:rPr>
            </a:br>
            <a:r>
              <a:rPr lang="en-US" sz="3600" b="1" dirty="0">
                <a:effectLst>
                  <a:glow rad="254000">
                    <a:schemeClr val="tx1"/>
                  </a:glow>
                </a:effectLst>
                <a:latin typeface="Arial" charset="0"/>
                <a:ea typeface="ＭＳ Ｐゴシック" charset="0"/>
                <a:cs typeface="ＭＳ Ｐゴシック" charset="0"/>
              </a:rPr>
              <a:t>(</a:t>
            </a:r>
            <a:r>
              <a:rPr lang="ru-RU" sz="3600" b="1" dirty="0">
                <a:effectLst>
                  <a:glow rad="254000">
                    <a:schemeClr val="tx1"/>
                  </a:glow>
                </a:effectLst>
                <a:latin typeface="Arial" charset="0"/>
                <a:ea typeface="ＭＳ Ｐゴシック" charset="0"/>
                <a:cs typeface="ＭＳ Ｐゴシック" charset="0"/>
              </a:rPr>
              <a:t>4:</a:t>
            </a:r>
            <a:r>
              <a:rPr lang="en-US" sz="3600" b="1" dirty="0">
                <a:effectLst>
                  <a:glow rad="254000">
                    <a:schemeClr val="tx1"/>
                  </a:glow>
                </a:effectLst>
                <a:latin typeface="Arial" charset="0"/>
                <a:ea typeface="ＭＳ Ｐゴシック" charset="0"/>
                <a:cs typeface="ＭＳ Ｐゴシック" charset="0"/>
              </a:rPr>
              <a:t>13a </a:t>
            </a:r>
            <a:r>
              <a:rPr lang="en-US" sz="3200" b="1" dirty="0">
                <a:effectLst>
                  <a:glow rad="254000">
                    <a:schemeClr val="tx1"/>
                  </a:glow>
                </a:effectLst>
                <a:latin typeface="Arial" charset="0"/>
                <a:ea typeface="ＭＳ Ｐゴシック" charset="0"/>
                <a:cs typeface="ＭＳ Ｐゴシック" charset="0"/>
              </a:rPr>
              <a:t>NLT</a:t>
            </a:r>
            <a:r>
              <a:rPr lang="en-US" sz="3600" b="1" dirty="0">
                <a:effectLst>
                  <a:glow rad="254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3596420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114655" cy="5723467"/>
          </a:xfrm>
          <a:prstGeom prst="rect">
            <a:avLst/>
          </a:prstGeom>
        </p:spPr>
      </p:pic>
      <p:sp>
        <p:nvSpPr>
          <p:cNvPr id="900098" name="Rectangle 2"/>
          <p:cNvSpPr>
            <a:spLocks noGrp="1" noChangeArrowheads="1"/>
          </p:cNvSpPr>
          <p:nvPr>
            <p:ph type="ctrTitle"/>
          </p:nvPr>
        </p:nvSpPr>
        <p:spPr>
          <a:xfrm>
            <a:off x="-29346" y="5181601"/>
            <a:ext cx="9144000" cy="1608668"/>
          </a:xfrm>
          <a:solidFill>
            <a:srgbClr val="000000"/>
          </a:solid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Know about the future destiny of believers who die (4:13a). </a:t>
            </a:r>
          </a:p>
        </p:txBody>
      </p:sp>
    </p:spTree>
    <p:extLst>
      <p:ext uri="{BB962C8B-B14F-4D97-AF65-F5344CB8AC3E}">
        <p14:creationId xmlns:p14="http://schemas.microsoft.com/office/powerpoint/2010/main" val="21116915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9346" y="602091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Grief is hard</a:t>
            </a:r>
          </a:p>
        </p:txBody>
      </p:sp>
      <p:pic>
        <p:nvPicPr>
          <p:cNvPr id="2" name="Picture 1"/>
          <p:cNvPicPr>
            <a:picLocks noChangeAspect="1"/>
          </p:cNvPicPr>
          <p:nvPr/>
        </p:nvPicPr>
        <p:blipFill>
          <a:blip r:embed="rId3"/>
          <a:stretch>
            <a:fillRect/>
          </a:stretch>
        </p:blipFill>
        <p:spPr>
          <a:xfrm>
            <a:off x="0" y="0"/>
            <a:ext cx="9144000" cy="6072188"/>
          </a:xfrm>
          <a:prstGeom prst="rect">
            <a:avLst/>
          </a:prstGeom>
        </p:spPr>
      </p:pic>
    </p:spTree>
    <p:extLst>
      <p:ext uri="{BB962C8B-B14F-4D97-AF65-F5344CB8AC3E}">
        <p14:creationId xmlns:p14="http://schemas.microsoft.com/office/powerpoint/2010/main" val="30965375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58800" y="0"/>
            <a:ext cx="8011886" cy="6858000"/>
          </a:xfrm>
          <a:prstGeom prst="rect">
            <a:avLst/>
          </a:prstGeom>
        </p:spPr>
      </p:pic>
      <p:sp>
        <p:nvSpPr>
          <p:cNvPr id="900098" name="Rectangle 2"/>
          <p:cNvSpPr>
            <a:spLocks noGrp="1" noChangeArrowheads="1"/>
          </p:cNvSpPr>
          <p:nvPr>
            <p:ph type="ctrTitle"/>
          </p:nvPr>
        </p:nvSpPr>
        <p:spPr>
          <a:xfrm>
            <a:off x="0" y="0"/>
            <a:ext cx="9144000" cy="1496211"/>
          </a:xfrm>
          <a:solidFill>
            <a:schemeClr val="tx1"/>
          </a:solidFill>
          <a:effectLst/>
        </p:spPr>
        <p:txBody>
          <a:bodyPr/>
          <a:lstStyle/>
          <a:p>
            <a:pPr>
              <a:defRPr/>
            </a:pPr>
            <a:r>
              <a:rPr lang="en-US" sz="3200" b="1" dirty="0">
                <a:effectLst>
                  <a:glow rad="127000">
                    <a:schemeClr val="tx1"/>
                  </a:glow>
                </a:effectLst>
                <a:latin typeface="Apple Chancery"/>
                <a:ea typeface="ＭＳ Ｐゴシック" charset="0"/>
                <a:cs typeface="Apple Chancery"/>
              </a:rPr>
              <a:t>"</a:t>
            </a:r>
            <a:r>
              <a:rPr lang="en-US" b="1" dirty="0">
                <a:effectLst>
                  <a:glow rad="127000">
                    <a:schemeClr val="tx1"/>
                  </a:glow>
                </a:effectLst>
                <a:latin typeface="Apple Chancery"/>
                <a:ea typeface="ＭＳ Ｐゴシック" charset="0"/>
                <a:cs typeface="Apple Chancery"/>
              </a:rPr>
              <a:t>Grief is the price we pay for love."</a:t>
            </a:r>
            <a:br>
              <a:rPr lang="en-US" b="1" dirty="0">
                <a:effectLst>
                  <a:glow rad="127000">
                    <a:schemeClr val="tx1"/>
                  </a:glow>
                </a:effectLst>
                <a:latin typeface="Apple Chancery"/>
                <a:ea typeface="ＭＳ Ｐゴシック" charset="0"/>
                <a:cs typeface="Apple Chancery"/>
              </a:rPr>
            </a:br>
            <a:r>
              <a:rPr lang="en-US" sz="3200" b="1" i="1" dirty="0">
                <a:effectLst>
                  <a:glow rad="127000">
                    <a:schemeClr val="tx1"/>
                  </a:glow>
                </a:effectLst>
                <a:latin typeface="Apple Chancery"/>
                <a:ea typeface="ＭＳ Ｐゴシック" charset="0"/>
                <a:cs typeface="Apple Chancery"/>
              </a:rPr>
              <a:t>Queen Elizabeth II</a:t>
            </a:r>
          </a:p>
        </p:txBody>
      </p:sp>
    </p:spTree>
    <p:extLst>
      <p:ext uri="{BB962C8B-B14F-4D97-AF65-F5344CB8AC3E}">
        <p14:creationId xmlns:p14="http://schemas.microsoft.com/office/powerpoint/2010/main" val="4277341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9346" y="4199467"/>
            <a:ext cx="9144000" cy="2590801"/>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Being informed about believers who have died will prevent us from hopeless grief (4:13b). </a:t>
            </a:r>
          </a:p>
        </p:txBody>
      </p:sp>
      <p:pic>
        <p:nvPicPr>
          <p:cNvPr id="3" name="Picture 2"/>
          <p:cNvPicPr>
            <a:picLocks noChangeAspect="1"/>
          </p:cNvPicPr>
          <p:nvPr/>
        </p:nvPicPr>
        <p:blipFill>
          <a:blip r:embed="rId3"/>
          <a:stretch>
            <a:fillRect/>
          </a:stretch>
        </p:blipFill>
        <p:spPr>
          <a:xfrm>
            <a:off x="0" y="-29620"/>
            <a:ext cx="9236316" cy="3856567"/>
          </a:xfrm>
          <a:prstGeom prst="rect">
            <a:avLst/>
          </a:prstGeom>
        </p:spPr>
      </p:pic>
    </p:spTree>
    <p:extLst>
      <p:ext uri="{BB962C8B-B14F-4D97-AF65-F5344CB8AC3E}">
        <p14:creationId xmlns:p14="http://schemas.microsoft.com/office/powerpoint/2010/main" val="13177011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699" y="-127001"/>
            <a:ext cx="9131301" cy="6985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 y="29467"/>
            <a:ext cx="4538132" cy="5981866"/>
          </a:xfrm>
          <a:effectLst/>
        </p:spPr>
        <p:txBody>
          <a:bodyPr anchor="t"/>
          <a:lstStyle/>
          <a:p>
            <a:pPr>
              <a:defRPr/>
            </a:pPr>
            <a:r>
              <a:rPr lang="ru-RU" sz="3600" b="1" dirty="0">
                <a:effectLst>
                  <a:glow rad="254000">
                    <a:schemeClr val="tx1"/>
                  </a:glow>
                </a:effectLst>
                <a:latin typeface="Arial" charset="0"/>
                <a:ea typeface="ＭＳ Ｐゴシック" charset="0"/>
                <a:cs typeface="ＭＳ Ｐゴシック" charset="0"/>
              </a:rPr>
              <a:t>"</a:t>
            </a:r>
            <a:r>
              <a:rPr lang="en-US" sz="3600" b="1" dirty="0">
                <a:effectLst>
                  <a:glow rad="254000">
                    <a:schemeClr val="tx1"/>
                  </a:glow>
                </a:effectLst>
                <a:latin typeface="Arial" charset="0"/>
                <a:ea typeface="ＭＳ Ｐゴシック" charset="0"/>
                <a:cs typeface="ＭＳ Ｐゴシック" charset="0"/>
              </a:rPr>
              <a:t>And now, dear brothers and sisters, we want you to know what will happen to the believers who have died </a:t>
            </a:r>
            <a:r>
              <a:rPr lang="en-US" sz="3600" b="1" dirty="0">
                <a:solidFill>
                  <a:srgbClr val="FFFF00"/>
                </a:solidFill>
                <a:effectLst>
                  <a:glow rad="254000">
                    <a:schemeClr val="tx1"/>
                  </a:glow>
                </a:effectLst>
                <a:latin typeface="Arial" charset="0"/>
                <a:ea typeface="ＭＳ Ｐゴシック" charset="0"/>
                <a:cs typeface="ＭＳ Ｐゴシック" charset="0"/>
              </a:rPr>
              <a:t>so you will not grieve like people who have no hope</a:t>
            </a:r>
            <a:r>
              <a:rPr lang="ru-RU" sz="3600" b="1" dirty="0">
                <a:effectLst>
                  <a:glow rad="254000">
                    <a:schemeClr val="tx1"/>
                  </a:glow>
                </a:effectLst>
                <a:latin typeface="Arial" charset="0"/>
                <a:ea typeface="ＭＳ Ｐゴシック" charset="0"/>
                <a:cs typeface="ＭＳ Ｐゴシック" charset="0"/>
              </a:rPr>
              <a:t>"</a:t>
            </a:r>
            <a:r>
              <a:rPr lang="en-US" sz="3600" b="1" dirty="0">
                <a:effectLst>
                  <a:glow rad="254000">
                    <a:schemeClr val="tx1"/>
                  </a:glow>
                </a:effectLst>
                <a:latin typeface="Arial" charset="0"/>
                <a:ea typeface="ＭＳ Ｐゴシック" charset="0"/>
                <a:cs typeface="ＭＳ Ｐゴシック" charset="0"/>
              </a:rPr>
              <a:t> </a:t>
            </a:r>
            <a:br>
              <a:rPr lang="en-US" sz="3600" b="1" dirty="0">
                <a:effectLst>
                  <a:glow rad="254000">
                    <a:schemeClr val="tx1"/>
                  </a:glow>
                </a:effectLst>
                <a:latin typeface="Arial" charset="0"/>
                <a:ea typeface="ＭＳ Ｐゴシック" charset="0"/>
                <a:cs typeface="ＭＳ Ｐゴシック" charset="0"/>
              </a:rPr>
            </a:br>
            <a:r>
              <a:rPr lang="en-US" sz="3600" b="1" dirty="0">
                <a:effectLst>
                  <a:glow rad="254000">
                    <a:schemeClr val="tx1"/>
                  </a:glow>
                </a:effectLst>
                <a:latin typeface="Arial" charset="0"/>
                <a:ea typeface="ＭＳ Ｐゴシック" charset="0"/>
                <a:cs typeface="ＭＳ Ｐゴシック" charset="0"/>
              </a:rPr>
              <a:t>(</a:t>
            </a:r>
            <a:r>
              <a:rPr lang="ru-RU" sz="3600" b="1" dirty="0">
                <a:effectLst>
                  <a:glow rad="254000">
                    <a:schemeClr val="tx1"/>
                  </a:glow>
                </a:effectLst>
                <a:latin typeface="Arial" charset="0"/>
                <a:ea typeface="ＭＳ Ｐゴシック" charset="0"/>
                <a:cs typeface="ＭＳ Ｐゴシック" charset="0"/>
              </a:rPr>
              <a:t>4:</a:t>
            </a:r>
            <a:r>
              <a:rPr lang="en-US" sz="3600" b="1" dirty="0">
                <a:effectLst>
                  <a:glow rad="254000">
                    <a:schemeClr val="tx1"/>
                  </a:glow>
                </a:effectLst>
                <a:latin typeface="Arial" charset="0"/>
                <a:ea typeface="ＭＳ Ｐゴシック" charset="0"/>
                <a:cs typeface="ＭＳ Ｐゴシック" charset="0"/>
              </a:rPr>
              <a:t>13 </a:t>
            </a:r>
            <a:r>
              <a:rPr lang="en-US" sz="3200" b="1" dirty="0">
                <a:effectLst>
                  <a:glow rad="254000">
                    <a:schemeClr val="tx1"/>
                  </a:glow>
                </a:effectLst>
                <a:latin typeface="Arial" charset="0"/>
                <a:ea typeface="ＭＳ Ｐゴシック" charset="0"/>
                <a:cs typeface="ＭＳ Ｐゴシック" charset="0"/>
              </a:rPr>
              <a:t>NLT</a:t>
            </a:r>
            <a:r>
              <a:rPr lang="en-US" sz="3600" b="1" dirty="0">
                <a:effectLst>
                  <a:glow rad="254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6066537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8568267" cy="6861441"/>
          </a:xfrm>
          <a:prstGeom prst="rect">
            <a:avLst/>
          </a:prstGeom>
        </p:spPr>
      </p:pic>
      <p:sp>
        <p:nvSpPr>
          <p:cNvPr id="900098" name="Rectangle 2"/>
          <p:cNvSpPr>
            <a:spLocks noGrp="1" noChangeArrowheads="1"/>
          </p:cNvSpPr>
          <p:nvPr>
            <p:ph type="ctrTitle"/>
          </p:nvPr>
        </p:nvSpPr>
        <p:spPr>
          <a:xfrm>
            <a:off x="3996266" y="-1"/>
            <a:ext cx="5118388" cy="679026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Should Christians grieve when a fellow believer dies?</a:t>
            </a:r>
          </a:p>
        </p:txBody>
      </p:sp>
    </p:spTree>
    <p:extLst>
      <p:ext uri="{BB962C8B-B14F-4D97-AF65-F5344CB8AC3E}">
        <p14:creationId xmlns:p14="http://schemas.microsoft.com/office/powerpoint/2010/main" val="2135611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47343"/>
            <a:ext cx="9144000" cy="76934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Are you ready for his return?</a:t>
            </a:r>
          </a:p>
        </p:txBody>
      </p:sp>
      <p:pic>
        <p:nvPicPr>
          <p:cNvPr id="2" name="Picture 1"/>
          <p:cNvPicPr>
            <a:picLocks noChangeAspect="1"/>
          </p:cNvPicPr>
          <p:nvPr/>
        </p:nvPicPr>
        <p:blipFill>
          <a:blip r:embed="rId3"/>
          <a:stretch>
            <a:fillRect/>
          </a:stretch>
        </p:blipFill>
        <p:spPr>
          <a:xfrm>
            <a:off x="0" y="1056098"/>
            <a:ext cx="9160750" cy="5039895"/>
          </a:xfrm>
          <a:prstGeom prst="rect">
            <a:avLst/>
          </a:prstGeom>
        </p:spPr>
      </p:pic>
    </p:spTree>
    <p:extLst>
      <p:ext uri="{BB962C8B-B14F-4D97-AF65-F5344CB8AC3E}">
        <p14:creationId xmlns:p14="http://schemas.microsoft.com/office/powerpoint/2010/main" val="4375997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effectLst/>
                <a:latin typeface="Arial" charset="0"/>
                <a:ea typeface="ＭＳ Ｐゴシック" charset="0"/>
                <a:cs typeface="ＭＳ Ｐゴシック" charset="0"/>
              </a:rPr>
              <a:t>Five Stages of Grief</a:t>
            </a:r>
          </a:p>
        </p:txBody>
      </p:sp>
      <p:pic>
        <p:nvPicPr>
          <p:cNvPr id="2" name="Picture 1"/>
          <p:cNvPicPr>
            <a:picLocks noChangeAspect="1"/>
          </p:cNvPicPr>
          <p:nvPr/>
        </p:nvPicPr>
        <p:blipFill>
          <a:blip r:embed="rId3"/>
          <a:stretch>
            <a:fillRect/>
          </a:stretch>
        </p:blipFill>
        <p:spPr>
          <a:xfrm>
            <a:off x="35790" y="1063541"/>
            <a:ext cx="8977333" cy="5794460"/>
          </a:xfrm>
          <a:prstGeom prst="rect">
            <a:avLst/>
          </a:prstGeom>
        </p:spPr>
      </p:pic>
      <p:sp>
        <p:nvSpPr>
          <p:cNvPr id="5" name="Rectangle 2"/>
          <p:cNvSpPr txBox="1">
            <a:spLocks noChangeArrowheads="1"/>
          </p:cNvSpPr>
          <p:nvPr/>
        </p:nvSpPr>
        <p:spPr bwMode="auto">
          <a:xfrm>
            <a:off x="2444199" y="5063581"/>
            <a:ext cx="1574377" cy="547213"/>
          </a:xfrm>
          <a:prstGeom prst="rect">
            <a:avLst/>
          </a:prstGeom>
          <a:solidFill>
            <a:srgbClr val="CCFEFF"/>
          </a:solidFill>
          <a:ln w="38100" cmpd="sng">
            <a:solidFill>
              <a:srgbClr val="0033E3"/>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800" b="1" dirty="0">
                <a:solidFill>
                  <a:srgbClr val="000090"/>
                </a:solidFill>
                <a:latin typeface="Arial" charset="0"/>
                <a:ea typeface="ＭＳ Ｐゴシック" charset="0"/>
                <a:cs typeface="ＭＳ Ｐゴシック" charset="0"/>
              </a:rPr>
              <a:t>Denial</a:t>
            </a:r>
            <a:endParaRPr lang="en-US" b="1" dirty="0">
              <a:solidFill>
                <a:srgbClr val="000090"/>
              </a:solidFill>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801711" y="5436816"/>
            <a:ext cx="1574377" cy="573310"/>
          </a:xfrm>
          <a:prstGeom prst="rect">
            <a:avLst/>
          </a:prstGeom>
          <a:solidFill>
            <a:srgbClr val="CCFEFF"/>
          </a:solidFill>
          <a:ln w="38100" cmpd="sng">
            <a:solidFill>
              <a:srgbClr val="0033E3"/>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b="1">
                <a:solidFill>
                  <a:srgbClr val="000090"/>
                </a:solidFill>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Depression</a:t>
            </a:r>
          </a:p>
        </p:txBody>
      </p:sp>
      <p:sp>
        <p:nvSpPr>
          <p:cNvPr id="7" name="Rectangle 2"/>
          <p:cNvSpPr txBox="1">
            <a:spLocks noChangeArrowheads="1"/>
          </p:cNvSpPr>
          <p:nvPr/>
        </p:nvSpPr>
        <p:spPr bwMode="auto">
          <a:xfrm>
            <a:off x="7438746" y="2018964"/>
            <a:ext cx="1574377" cy="573310"/>
          </a:xfrm>
          <a:prstGeom prst="rect">
            <a:avLst/>
          </a:prstGeom>
          <a:solidFill>
            <a:srgbClr val="CCFEFF"/>
          </a:solidFill>
          <a:ln w="38100" cmpd="sng">
            <a:solidFill>
              <a:srgbClr val="0033E3"/>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800" b="1" dirty="0">
                <a:solidFill>
                  <a:srgbClr val="000090"/>
                </a:solidFill>
                <a:latin typeface="Arial" charset="0"/>
                <a:ea typeface="ＭＳ Ｐゴシック" charset="0"/>
                <a:cs typeface="ＭＳ Ｐゴシック" charset="0"/>
              </a:rPr>
              <a:t>Acceptance</a:t>
            </a:r>
            <a:endParaRPr lang="en-US" b="1" dirty="0">
              <a:solidFill>
                <a:srgbClr val="000090"/>
              </a:solidFill>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5638215" y="2636586"/>
            <a:ext cx="1574377" cy="573310"/>
          </a:xfrm>
          <a:prstGeom prst="rect">
            <a:avLst/>
          </a:prstGeom>
          <a:solidFill>
            <a:srgbClr val="CCFEFF"/>
          </a:solidFill>
          <a:ln w="38100" cmpd="sng">
            <a:solidFill>
              <a:srgbClr val="0033E3"/>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800" b="1" dirty="0">
                <a:solidFill>
                  <a:srgbClr val="000090"/>
                </a:solidFill>
                <a:latin typeface="Arial" charset="0"/>
                <a:ea typeface="ＭＳ Ｐゴシック" charset="0"/>
                <a:cs typeface="ＭＳ Ｐゴシック" charset="0"/>
              </a:rPr>
              <a:t>Bargaining</a:t>
            </a:r>
            <a:endParaRPr lang="en-US" b="1" dirty="0">
              <a:solidFill>
                <a:srgbClr val="000090"/>
              </a:solidFill>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3828987" y="2002384"/>
            <a:ext cx="1574377" cy="573310"/>
          </a:xfrm>
          <a:prstGeom prst="rect">
            <a:avLst/>
          </a:prstGeom>
          <a:solidFill>
            <a:srgbClr val="CCFEFF"/>
          </a:solidFill>
          <a:ln w="38100" cmpd="sng">
            <a:solidFill>
              <a:srgbClr val="0033E3"/>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800" b="1" dirty="0">
                <a:solidFill>
                  <a:srgbClr val="000090"/>
                </a:solidFill>
                <a:latin typeface="Arial" charset="0"/>
                <a:ea typeface="ＭＳ Ｐゴシック" charset="0"/>
                <a:cs typeface="ＭＳ Ｐゴシック" charset="0"/>
              </a:rPr>
              <a:t>Anger</a:t>
            </a:r>
            <a:endParaRPr lang="en-US" b="1" dirty="0">
              <a:solidFill>
                <a:srgbClr val="000090"/>
              </a:solidFill>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35791" y="1897997"/>
            <a:ext cx="1312434" cy="573310"/>
          </a:xfrm>
          <a:prstGeom prst="rect">
            <a:avLst/>
          </a:prstGeom>
          <a:solidFill>
            <a:schemeClr val="bg1"/>
          </a:solid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800" b="1" dirty="0">
                <a:solidFill>
                  <a:srgbClr val="000090"/>
                </a:solidFill>
                <a:latin typeface="Arial" charset="0"/>
                <a:ea typeface="ＭＳ Ｐゴシック" charset="0"/>
                <a:cs typeface="ＭＳ Ｐゴシック" charset="0"/>
              </a:rPr>
              <a:t>Active</a:t>
            </a:r>
            <a:endParaRPr lang="en-US" sz="4000" b="1" dirty="0">
              <a:solidFill>
                <a:srgbClr val="000090"/>
              </a:solidFill>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35791" y="5646407"/>
            <a:ext cx="1312434" cy="573310"/>
          </a:xfrm>
          <a:prstGeom prst="rect">
            <a:avLst/>
          </a:prstGeom>
          <a:solidFill>
            <a:schemeClr val="bg1"/>
          </a:solid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800" b="1" dirty="0">
                <a:solidFill>
                  <a:srgbClr val="000090"/>
                </a:solidFill>
                <a:latin typeface="Arial" charset="0"/>
                <a:ea typeface="ＭＳ Ｐゴシック" charset="0"/>
                <a:cs typeface="ＭＳ Ｐゴシック" charset="0"/>
              </a:rPr>
              <a:t>Passive</a:t>
            </a:r>
            <a:endParaRPr lang="en-US" sz="4000" b="1" dirty="0">
              <a:solidFill>
                <a:srgbClr val="000090"/>
              </a:solidFill>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35790" y="3568184"/>
            <a:ext cx="1312434" cy="573310"/>
          </a:xfrm>
          <a:prstGeom prst="rect">
            <a:avLst/>
          </a:prstGeom>
          <a:solidFill>
            <a:schemeClr val="bg1"/>
          </a:solid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800" b="1" dirty="0">
                <a:solidFill>
                  <a:srgbClr val="000090"/>
                </a:solidFill>
                <a:latin typeface="Arial" charset="0"/>
                <a:ea typeface="ＭＳ Ｐゴシック" charset="0"/>
                <a:cs typeface="ＭＳ Ｐゴシック" charset="0"/>
              </a:rPr>
              <a:t>Emotional Response</a:t>
            </a:r>
            <a:endParaRPr lang="en-US" sz="4000" b="1" dirty="0">
              <a:solidFill>
                <a:srgbClr val="000090"/>
              </a:solidFill>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4090930" y="6285508"/>
            <a:ext cx="1312434" cy="573310"/>
          </a:xfrm>
          <a:prstGeom prst="rect">
            <a:avLst/>
          </a:prstGeom>
          <a:solidFill>
            <a:schemeClr val="bg1"/>
          </a:solid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800" b="1" dirty="0">
                <a:solidFill>
                  <a:srgbClr val="000090"/>
                </a:solidFill>
                <a:latin typeface="Arial" charset="0"/>
                <a:ea typeface="ＭＳ Ｐゴシック" charset="0"/>
                <a:cs typeface="ＭＳ Ｐゴシック" charset="0"/>
              </a:rPr>
              <a:t>Time</a:t>
            </a:r>
            <a:endParaRPr lang="en-US" sz="4000" b="1" dirty="0">
              <a:solidFill>
                <a:srgbClr val="000090"/>
              </a:solidFill>
              <a:latin typeface="Arial" charset="0"/>
              <a:ea typeface="ＭＳ Ｐゴシック" charset="0"/>
              <a:cs typeface="ＭＳ Ｐゴシック" charset="0"/>
            </a:endParaRPr>
          </a:p>
        </p:txBody>
      </p:sp>
      <p:sp>
        <p:nvSpPr>
          <p:cNvPr id="3" name="Cloud 2"/>
          <p:cNvSpPr/>
          <p:nvPr/>
        </p:nvSpPr>
        <p:spPr bwMode="auto">
          <a:xfrm>
            <a:off x="1757042" y="2480004"/>
            <a:ext cx="1871886" cy="1187133"/>
          </a:xfrm>
          <a:prstGeom prst="cloud">
            <a:avLst/>
          </a:prstGeom>
          <a:solidFill>
            <a:srgbClr val="CCFFCD"/>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4" name="Rectangle 2"/>
          <p:cNvSpPr txBox="1">
            <a:spLocks noChangeArrowheads="1"/>
          </p:cNvSpPr>
          <p:nvPr/>
        </p:nvSpPr>
        <p:spPr bwMode="auto">
          <a:xfrm>
            <a:off x="2003358" y="2649364"/>
            <a:ext cx="1312434" cy="83182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800" b="1" dirty="0">
                <a:solidFill>
                  <a:srgbClr val="000090"/>
                </a:solidFill>
                <a:latin typeface="Arial" charset="0"/>
                <a:ea typeface="ＭＳ Ｐゴシック" charset="0"/>
                <a:cs typeface="ＭＳ Ｐゴシック" charset="0"/>
              </a:rPr>
              <a:t>Receive the "bad" news</a:t>
            </a:r>
            <a:endParaRPr lang="en-US" sz="4000" b="1" dirty="0">
              <a:solidFill>
                <a:srgbClr val="00009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606290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699" y="-127001"/>
            <a:ext cx="9131301" cy="6985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 y="29467"/>
            <a:ext cx="4538132" cy="5981866"/>
          </a:xfrm>
          <a:effectLst/>
        </p:spPr>
        <p:txBody>
          <a:bodyPr anchor="t"/>
          <a:lstStyle/>
          <a:p>
            <a:pPr>
              <a:defRPr/>
            </a:pPr>
            <a:r>
              <a:rPr lang="ru-RU" sz="3600" b="1" dirty="0">
                <a:effectLst>
                  <a:glow rad="254000">
                    <a:schemeClr val="tx1"/>
                  </a:glow>
                </a:effectLst>
                <a:latin typeface="Arial" charset="0"/>
                <a:ea typeface="ＭＳ Ｐゴシック" charset="0"/>
                <a:cs typeface="ＭＳ Ｐゴシック" charset="0"/>
              </a:rPr>
              <a:t>"</a:t>
            </a:r>
            <a:r>
              <a:rPr lang="en-US" sz="3600" b="1" dirty="0">
                <a:effectLst>
                  <a:glow rad="254000">
                    <a:schemeClr val="tx1"/>
                  </a:glow>
                </a:effectLst>
                <a:latin typeface="Arial" charset="0"/>
                <a:ea typeface="ＭＳ Ｐゴシック" charset="0"/>
                <a:cs typeface="ＭＳ Ｐゴシック" charset="0"/>
              </a:rPr>
              <a:t>And now, dear brothers and sisters, we want you to know what will happen to the believers who have died </a:t>
            </a:r>
            <a:r>
              <a:rPr lang="en-US" sz="3600" b="1" dirty="0">
                <a:solidFill>
                  <a:srgbClr val="FFFF00"/>
                </a:solidFill>
                <a:effectLst>
                  <a:glow rad="254000">
                    <a:schemeClr val="tx1"/>
                  </a:glow>
                </a:effectLst>
                <a:latin typeface="Arial" charset="0"/>
                <a:ea typeface="ＭＳ Ｐゴシック" charset="0"/>
                <a:cs typeface="ＭＳ Ｐゴシック" charset="0"/>
              </a:rPr>
              <a:t>so you will not grieve like people who have no hope</a:t>
            </a:r>
            <a:r>
              <a:rPr lang="ru-RU" sz="3600" b="1" dirty="0">
                <a:effectLst>
                  <a:glow rad="254000">
                    <a:schemeClr val="tx1"/>
                  </a:glow>
                </a:effectLst>
                <a:latin typeface="Arial" charset="0"/>
                <a:ea typeface="ＭＳ Ｐゴシック" charset="0"/>
                <a:cs typeface="ＭＳ Ｐゴシック" charset="0"/>
              </a:rPr>
              <a:t>"</a:t>
            </a:r>
            <a:r>
              <a:rPr lang="en-US" sz="3600" b="1" dirty="0">
                <a:effectLst>
                  <a:glow rad="254000">
                    <a:schemeClr val="tx1"/>
                  </a:glow>
                </a:effectLst>
                <a:latin typeface="Arial" charset="0"/>
                <a:ea typeface="ＭＳ Ｐゴシック" charset="0"/>
                <a:cs typeface="ＭＳ Ｐゴシック" charset="0"/>
              </a:rPr>
              <a:t> </a:t>
            </a:r>
            <a:br>
              <a:rPr lang="en-US" sz="3600" b="1" dirty="0">
                <a:effectLst>
                  <a:glow rad="254000">
                    <a:schemeClr val="tx1"/>
                  </a:glow>
                </a:effectLst>
                <a:latin typeface="Arial" charset="0"/>
                <a:ea typeface="ＭＳ Ｐゴシック" charset="0"/>
                <a:cs typeface="ＭＳ Ｐゴシック" charset="0"/>
              </a:rPr>
            </a:br>
            <a:r>
              <a:rPr lang="en-US" sz="3600" b="1" dirty="0">
                <a:effectLst>
                  <a:glow rad="254000">
                    <a:schemeClr val="tx1"/>
                  </a:glow>
                </a:effectLst>
                <a:latin typeface="Arial" charset="0"/>
                <a:ea typeface="ＭＳ Ｐゴシック" charset="0"/>
                <a:cs typeface="ＭＳ Ｐゴシック" charset="0"/>
              </a:rPr>
              <a:t>(</a:t>
            </a:r>
            <a:r>
              <a:rPr lang="ru-RU" sz="3600" b="1" dirty="0">
                <a:effectLst>
                  <a:glow rad="254000">
                    <a:schemeClr val="tx1"/>
                  </a:glow>
                </a:effectLst>
                <a:latin typeface="Arial" charset="0"/>
                <a:ea typeface="ＭＳ Ｐゴシック" charset="0"/>
                <a:cs typeface="ＭＳ Ｐゴシック" charset="0"/>
              </a:rPr>
              <a:t>4:</a:t>
            </a:r>
            <a:r>
              <a:rPr lang="en-US" sz="3600" b="1" dirty="0">
                <a:effectLst>
                  <a:glow rad="254000">
                    <a:schemeClr val="tx1"/>
                  </a:glow>
                </a:effectLst>
                <a:latin typeface="Arial" charset="0"/>
                <a:ea typeface="ＭＳ Ｐゴシック" charset="0"/>
                <a:cs typeface="ＭＳ Ｐゴシック" charset="0"/>
              </a:rPr>
              <a:t>13 </a:t>
            </a:r>
            <a:r>
              <a:rPr lang="en-US" sz="3200" b="1" dirty="0">
                <a:effectLst>
                  <a:glow rad="254000">
                    <a:schemeClr val="tx1"/>
                  </a:glow>
                </a:effectLst>
                <a:latin typeface="Arial" charset="0"/>
                <a:ea typeface="ＭＳ Ｐゴシック" charset="0"/>
                <a:cs typeface="ＭＳ Ｐゴシック" charset="0"/>
              </a:rPr>
              <a:t>NLT</a:t>
            </a:r>
            <a:r>
              <a:rPr lang="en-US" sz="3600" b="1" dirty="0">
                <a:effectLst>
                  <a:glow rad="254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8196120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err="1">
                <a:effectLst>
                  <a:glow rad="127000">
                    <a:schemeClr val="tx1"/>
                  </a:glow>
                </a:effectLst>
                <a:latin typeface="Arial" charset="0"/>
                <a:ea typeface="ＭＳ Ｐゴシック" charset="0"/>
                <a:cs typeface="ＭＳ Ｐゴシック" charset="0"/>
              </a:rPr>
              <a:t>Pengangkatan</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426410"/>
            <a:ext cx="9144000" cy="5163671"/>
          </a:xfrm>
          <a:prstGeom prst="rect">
            <a:avLst/>
          </a:prstGeom>
        </p:spPr>
      </p:pic>
    </p:spTree>
    <p:extLst>
      <p:ext uri="{BB962C8B-B14F-4D97-AF65-F5344CB8AC3E}">
        <p14:creationId xmlns:p14="http://schemas.microsoft.com/office/powerpoint/2010/main" val="27455117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9346" y="4199467"/>
            <a:ext cx="9144000" cy="2590801"/>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Christ's resurrection guarantees the believer's resurrection (4:14).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2667" y="177800"/>
            <a:ext cx="3031066" cy="4572000"/>
          </a:xfrm>
          <a:prstGeom prst="rect">
            <a:avLst/>
          </a:prstGeom>
        </p:spPr>
      </p:pic>
      <p:pic>
        <p:nvPicPr>
          <p:cNvPr id="4" name="Picture 3"/>
          <p:cNvPicPr>
            <a:picLocks noChangeAspect="1"/>
          </p:cNvPicPr>
          <p:nvPr/>
        </p:nvPicPr>
        <p:blipFill>
          <a:blip r:embed="rId4"/>
          <a:stretch>
            <a:fillRect/>
          </a:stretch>
        </p:blipFill>
        <p:spPr>
          <a:xfrm>
            <a:off x="4565650" y="897466"/>
            <a:ext cx="4051300" cy="2794000"/>
          </a:xfrm>
          <a:prstGeom prst="rect">
            <a:avLst/>
          </a:prstGeom>
        </p:spPr>
      </p:pic>
      <p:sp>
        <p:nvSpPr>
          <p:cNvPr id="6" name="Notched Right Arrow 5"/>
          <p:cNvSpPr/>
          <p:nvPr/>
        </p:nvSpPr>
        <p:spPr bwMode="auto">
          <a:xfrm>
            <a:off x="2760133" y="1168400"/>
            <a:ext cx="2675467" cy="2523066"/>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Tree>
    <p:extLst>
      <p:ext uri="{BB962C8B-B14F-4D97-AF65-F5344CB8AC3E}">
        <p14:creationId xmlns:p14="http://schemas.microsoft.com/office/powerpoint/2010/main" val="172621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976533"/>
          </a:xfrm>
          <a:prstGeom prst="rect">
            <a:avLst/>
          </a:prstGeom>
        </p:spPr>
      </p:pic>
      <p:sp>
        <p:nvSpPr>
          <p:cNvPr id="900098" name="Rectangle 2"/>
          <p:cNvSpPr>
            <a:spLocks noGrp="1" noChangeArrowheads="1"/>
          </p:cNvSpPr>
          <p:nvPr>
            <p:ph type="ctrTitle"/>
          </p:nvPr>
        </p:nvSpPr>
        <p:spPr>
          <a:xfrm>
            <a:off x="2861734" y="-5054"/>
            <a:ext cx="6282266" cy="6625992"/>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"For since we believe that Jesus died and was raised to life again, we also believe that when Jesus returns, God will bring back with him the believers who have died" (4:14 </a:t>
            </a:r>
            <a:r>
              <a:rPr lang="en-US" sz="3600" b="1" dirty="0">
                <a:effectLst>
                  <a:glow rad="127000">
                    <a:schemeClr val="tx1"/>
                  </a:glow>
                </a:effectLst>
                <a:latin typeface="Arial" charset="0"/>
                <a:ea typeface="ＭＳ Ｐゴシック" charset="0"/>
                <a:cs typeface="ＭＳ Ｐゴシック" charset="0"/>
              </a:rPr>
              <a:t>NLT</a:t>
            </a:r>
            <a:r>
              <a:rPr lang="en-US"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8470024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Implictions</a:t>
            </a:r>
          </a:p>
        </p:txBody>
      </p:sp>
      <p:pic>
        <p:nvPicPr>
          <p:cNvPr id="2" name="Picture 1"/>
          <p:cNvPicPr>
            <a:picLocks noChangeAspect="1"/>
          </p:cNvPicPr>
          <p:nvPr/>
        </p:nvPicPr>
        <p:blipFill>
          <a:blip r:embed="rId3"/>
          <a:stretch>
            <a:fillRect/>
          </a:stretch>
        </p:blipFill>
        <p:spPr>
          <a:xfrm>
            <a:off x="0" y="850900"/>
            <a:ext cx="9144000" cy="5143500"/>
          </a:xfrm>
          <a:prstGeom prst="rect">
            <a:avLst/>
          </a:prstGeom>
        </p:spPr>
      </p:pic>
    </p:spTree>
    <p:extLst>
      <p:ext uri="{BB962C8B-B14F-4D97-AF65-F5344CB8AC3E}">
        <p14:creationId xmlns:p14="http://schemas.microsoft.com/office/powerpoint/2010/main" val="145827736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114298"/>
            <a:ext cx="6654801" cy="4305300"/>
          </a:xfrm>
          <a:effectLst/>
        </p:spPr>
        <p:txBody>
          <a:bodyPr anchor="t"/>
          <a:lstStyle/>
          <a:p>
            <a:pPr marL="439738" indent="-439738" algn="l">
              <a:defRPr/>
            </a:pPr>
            <a:r>
              <a:rPr lang="en-US" sz="4800" b="1" dirty="0">
                <a:solidFill>
                  <a:schemeClr val="tx2"/>
                </a:solidFill>
                <a:effectLst>
                  <a:glow rad="127000">
                    <a:schemeClr val="bg1"/>
                  </a:glow>
                </a:effectLst>
                <a:latin typeface="Arial" charset="0"/>
                <a:ea typeface="ＭＳ Ｐゴシック" charset="0"/>
                <a:cs typeface="ＭＳ Ｐゴシック" charset="0"/>
              </a:rPr>
              <a:t>I. The Rapture helps us grieve with </a:t>
            </a:r>
            <a:r>
              <a:rPr lang="en-US" sz="11500" b="1" dirty="0">
                <a:solidFill>
                  <a:srgbClr val="0000FF"/>
                </a:solidFill>
                <a:effectLst>
                  <a:glow rad="127000">
                    <a:schemeClr val="bg1"/>
                  </a:glow>
                </a:effectLst>
                <a:latin typeface="Arial" charset="0"/>
                <a:ea typeface="ＭＳ Ｐゴシック" charset="0"/>
                <a:cs typeface="ＭＳ Ｐゴシック" charset="0"/>
              </a:rPr>
              <a:t>hope</a:t>
            </a:r>
            <a:r>
              <a:rPr lang="en-US" sz="11500" b="1" dirty="0">
                <a:solidFill>
                  <a:schemeClr val="tx2"/>
                </a:solidFill>
                <a:effectLst>
                  <a:glow rad="127000">
                    <a:schemeClr val="bg1"/>
                  </a:glow>
                </a:effectLst>
                <a:latin typeface="Arial" charset="0"/>
                <a:ea typeface="ＭＳ Ｐゴシック" charset="0"/>
                <a:cs typeface="ＭＳ Ｐゴシック" charset="0"/>
              </a:rPr>
              <a:t> </a:t>
            </a:r>
            <a:br>
              <a:rPr lang="en-US" sz="6600" b="1" dirty="0">
                <a:solidFill>
                  <a:schemeClr val="tx2"/>
                </a:solidFill>
                <a:effectLst>
                  <a:glow rad="127000">
                    <a:schemeClr val="bg1"/>
                  </a:glow>
                </a:effectLst>
                <a:latin typeface="Arial" charset="0"/>
                <a:ea typeface="ＭＳ Ｐゴシック" charset="0"/>
                <a:cs typeface="ＭＳ Ｐゴシック" charset="0"/>
              </a:rPr>
            </a:br>
            <a:r>
              <a:rPr lang="en-US" sz="4800" b="1" dirty="0">
                <a:solidFill>
                  <a:schemeClr val="tx2"/>
                </a:solidFill>
                <a:effectLst>
                  <a:glow rad="127000">
                    <a:schemeClr val="bg1"/>
                  </a:glow>
                </a:effectLst>
                <a:latin typeface="Arial" charset="0"/>
                <a:ea typeface="ＭＳ Ｐゴシック" charset="0"/>
                <a:cs typeface="ＭＳ Ｐゴシック" charset="0"/>
              </a:rPr>
              <a:t>(1 Thess 4:13-14).</a:t>
            </a:r>
          </a:p>
        </p:txBody>
      </p:sp>
    </p:spTree>
    <p:extLst>
      <p:ext uri="{BB962C8B-B14F-4D97-AF65-F5344CB8AC3E}">
        <p14:creationId xmlns:p14="http://schemas.microsoft.com/office/powerpoint/2010/main" val="72205050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9250947" cy="693821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3506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Christians who have died will meet Christ in the air </a:t>
            </a:r>
            <a:r>
              <a:rPr lang="en-US" sz="6000" b="1" i="1" dirty="0">
                <a:solidFill>
                  <a:srgbClr val="FFFF00"/>
                </a:solidFill>
                <a:effectLst>
                  <a:glow rad="127000">
                    <a:schemeClr val="tx1"/>
                  </a:glow>
                </a:effectLst>
                <a:latin typeface="Arial" charset="0"/>
                <a:ea typeface="ＭＳ Ｐゴシック" charset="0"/>
                <a:cs typeface="ＭＳ Ｐゴシック" charset="0"/>
              </a:rPr>
              <a:t>before</a:t>
            </a:r>
            <a:r>
              <a:rPr lang="en-US" sz="6000" b="1" dirty="0">
                <a:effectLst>
                  <a:glow rad="127000">
                    <a:schemeClr val="tx1"/>
                  </a:glow>
                </a:effectLst>
                <a:latin typeface="Arial" charset="0"/>
                <a:ea typeface="ＭＳ Ｐゴシック" charset="0"/>
                <a:cs typeface="ＭＳ Ｐゴシック" charset="0"/>
              </a:rPr>
              <a:t> </a:t>
            </a:r>
            <a:r>
              <a:rPr lang="en-US" sz="4800" b="1" dirty="0">
                <a:effectLst>
                  <a:glow rad="127000">
                    <a:schemeClr val="tx1"/>
                  </a:glow>
                </a:effectLst>
                <a:latin typeface="Arial" charset="0"/>
                <a:ea typeface="ＭＳ Ｐゴシック" charset="0"/>
                <a:cs typeface="ＭＳ Ｐゴシック" charset="0"/>
              </a:rPr>
              <a:t>those living (4:15-17).</a:t>
            </a:r>
          </a:p>
        </p:txBody>
      </p:sp>
    </p:spTree>
    <p:extLst>
      <p:ext uri="{BB962C8B-B14F-4D97-AF65-F5344CB8AC3E}">
        <p14:creationId xmlns:p14="http://schemas.microsoft.com/office/powerpoint/2010/main" val="304235499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91259"/>
            <a:ext cx="9168368" cy="476674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2629064"/>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We tell you this directly from the Lord: We who are still living when the Lord returns will not meet him ahead of those who have died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(1 Thess </a:t>
            </a:r>
            <a:r>
              <a:rPr lang="ru-RU" sz="3200" b="1" dirty="0">
                <a:effectLst>
                  <a:glow rad="127000">
                    <a:schemeClr val="tx1"/>
                  </a:glow>
                </a:effectLst>
                <a:latin typeface="Arial" charset="0"/>
                <a:ea typeface="ＭＳ Ｐゴシック" charset="0"/>
                <a:cs typeface="ＭＳ Ｐゴシック" charset="0"/>
              </a:rPr>
              <a:t>4:</a:t>
            </a:r>
            <a:r>
              <a:rPr lang="en-US" sz="3200" b="1" dirty="0">
                <a:effectLst>
                  <a:glow rad="127000">
                    <a:schemeClr val="tx1"/>
                  </a:glow>
                </a:effectLst>
                <a:latin typeface="Arial" charset="0"/>
                <a:ea typeface="ＭＳ Ｐゴシック" charset="0"/>
                <a:cs typeface="ＭＳ Ｐゴシック" charset="0"/>
              </a:rPr>
              <a:t>15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3596420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7799" y="0"/>
            <a:ext cx="5024673" cy="6858000"/>
          </a:xfrm>
          <a:prstGeom prst="rect">
            <a:avLst/>
          </a:prstGeom>
        </p:spPr>
      </p:pic>
      <p:sp>
        <p:nvSpPr>
          <p:cNvPr id="900098" name="Rectangle 2"/>
          <p:cNvSpPr>
            <a:spLocks noGrp="1" noChangeArrowheads="1"/>
          </p:cNvSpPr>
          <p:nvPr>
            <p:ph type="ctrTitle"/>
          </p:nvPr>
        </p:nvSpPr>
        <p:spPr>
          <a:xfrm>
            <a:off x="3098800" y="0"/>
            <a:ext cx="6045199" cy="6858000"/>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Some future day </a:t>
            </a:r>
            <a:br>
              <a:rPr lang="en-US" sz="4800" b="1" dirty="0">
                <a:effectLst>
                  <a:glow rad="127000">
                    <a:schemeClr val="tx1"/>
                  </a:glow>
                </a:effectLst>
                <a:latin typeface="Arial" charset="0"/>
                <a:ea typeface="ＭＳ Ｐゴシック" charset="0"/>
                <a:cs typeface="ＭＳ Ｐゴシック" charset="0"/>
              </a:rPr>
            </a:br>
            <a:r>
              <a:rPr lang="en-US" sz="4800" b="1" dirty="0">
                <a:solidFill>
                  <a:srgbClr val="FFFF00"/>
                </a:solidFill>
                <a:effectLst>
                  <a:glow rad="127000">
                    <a:schemeClr val="tx1"/>
                  </a:glow>
                </a:effectLst>
                <a:latin typeface="Arial" charset="0"/>
                <a:ea typeface="ＭＳ Ｐゴシック" charset="0"/>
                <a:cs typeface="ＭＳ Ｐゴシック" charset="0"/>
              </a:rPr>
              <a:t>4 amazing events</a:t>
            </a:r>
            <a:r>
              <a:rPr lang="en-US" sz="4800" b="1" dirty="0">
                <a:effectLst>
                  <a:glow rad="127000">
                    <a:schemeClr val="tx1"/>
                  </a:glow>
                </a:effectLst>
                <a:latin typeface="Arial" charset="0"/>
                <a:ea typeface="ＭＳ Ｐゴシック" charset="0"/>
                <a:cs typeface="ＭＳ Ｐゴシック" charset="0"/>
              </a:rPr>
              <a:t> will happen without a moment's notice (4:16-17) </a:t>
            </a:r>
          </a:p>
        </p:txBody>
      </p:sp>
    </p:spTree>
    <p:extLst>
      <p:ext uri="{BB962C8B-B14F-4D97-AF65-F5344CB8AC3E}">
        <p14:creationId xmlns:p14="http://schemas.microsoft.com/office/powerpoint/2010/main" val="3877808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rev 22 edwards_crow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99437" y="74712"/>
            <a:ext cx="1706815" cy="2213170"/>
          </a:xfrm>
          <a:prstGeom prst="rect">
            <a:avLst/>
          </a:prstGeom>
        </p:spPr>
      </p:pic>
      <p:pic>
        <p:nvPicPr>
          <p:cNvPr id="6" name="Picture 5" descr="rev 22 Manger.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2076" y="0"/>
            <a:ext cx="4492789" cy="2988507"/>
          </a:xfrm>
          <a:prstGeom prst="rect">
            <a:avLst/>
          </a:prstGeom>
        </p:spPr>
      </p:pic>
      <p:sp>
        <p:nvSpPr>
          <p:cNvPr id="2" name="Title 1"/>
          <p:cNvSpPr>
            <a:spLocks noGrp="1"/>
          </p:cNvSpPr>
          <p:nvPr>
            <p:ph type="title"/>
          </p:nvPr>
        </p:nvSpPr>
        <p:spPr>
          <a:xfrm>
            <a:off x="623541" y="0"/>
            <a:ext cx="7772400" cy="647510"/>
          </a:xfrm>
        </p:spPr>
        <p:txBody>
          <a:bodyPr/>
          <a:lstStyle/>
          <a:p>
            <a:r>
              <a:rPr lang="en-US" sz="3200" b="1" dirty="0"/>
              <a:t>Christ</a:t>
            </a:r>
            <a:r>
              <a:rPr lang="fr-FR" sz="3200" b="1" dirty="0"/>
              <a:t>'</a:t>
            </a:r>
            <a:r>
              <a:rPr lang="en-US" sz="3200" b="1" dirty="0"/>
              <a:t>s Two Comings</a:t>
            </a:r>
          </a:p>
        </p:txBody>
      </p:sp>
      <p:graphicFrame>
        <p:nvGraphicFramePr>
          <p:cNvPr id="4" name="Table 3"/>
          <p:cNvGraphicFramePr>
            <a:graphicFrameLocks noGrp="1"/>
          </p:cNvGraphicFramePr>
          <p:nvPr>
            <p:extLst>
              <p:ext uri="{D42A27DB-BD31-4B8C-83A1-F6EECF244321}">
                <p14:modId xmlns:p14="http://schemas.microsoft.com/office/powerpoint/2010/main" val="1237082949"/>
              </p:ext>
            </p:extLst>
          </p:nvPr>
        </p:nvGraphicFramePr>
        <p:xfrm>
          <a:off x="0" y="2069413"/>
          <a:ext cx="9144000" cy="4319715"/>
        </p:xfrm>
        <a:graphic>
          <a:graphicData uri="http://schemas.openxmlformats.org/drawingml/2006/table">
            <a:tbl>
              <a:tblPr firstRow="1" bandRow="1">
                <a:tableStyleId>{37CE84F3-28C3-443E-9E96-99CF82512B78}</a:tableStyleId>
              </a:tblPr>
              <a:tblGrid>
                <a:gridCol w="4320637">
                  <a:extLst>
                    <a:ext uri="{9D8B030D-6E8A-4147-A177-3AD203B41FA5}">
                      <a16:colId xmlns:a16="http://schemas.microsoft.com/office/drawing/2014/main" val="20000"/>
                    </a:ext>
                  </a:extLst>
                </a:gridCol>
                <a:gridCol w="610119">
                  <a:extLst>
                    <a:ext uri="{9D8B030D-6E8A-4147-A177-3AD203B41FA5}">
                      <a16:colId xmlns:a16="http://schemas.microsoft.com/office/drawing/2014/main" val="20001"/>
                    </a:ext>
                  </a:extLst>
                </a:gridCol>
                <a:gridCol w="4213244">
                  <a:extLst>
                    <a:ext uri="{9D8B030D-6E8A-4147-A177-3AD203B41FA5}">
                      <a16:colId xmlns:a16="http://schemas.microsoft.com/office/drawing/2014/main" val="20002"/>
                    </a:ext>
                  </a:extLst>
                </a:gridCol>
              </a:tblGrid>
              <a:tr h="551739">
                <a:tc>
                  <a:txBody>
                    <a:bodyPr/>
                    <a:lstStyle/>
                    <a:p>
                      <a:pPr algn="ctr"/>
                      <a:r>
                        <a:rPr lang="en-US" sz="2800" b="1" dirty="0">
                          <a:latin typeface="Arial"/>
                          <a:cs typeface="Arial"/>
                        </a:rPr>
                        <a:t>FIRST COMING</a:t>
                      </a:r>
                    </a:p>
                  </a:txBody>
                  <a:tcPr>
                    <a:noFill/>
                  </a:tcPr>
                </a:tc>
                <a:tc rowSpan="8">
                  <a:txBody>
                    <a:bodyPr/>
                    <a:lstStyle/>
                    <a:p>
                      <a:pPr algn="ctr"/>
                      <a:r>
                        <a:rPr lang="en-US" sz="2800" b="1" dirty="0">
                          <a:latin typeface="Arial"/>
                          <a:cs typeface="Arial"/>
                        </a:rPr>
                        <a:t>(CHURCH AGE)</a:t>
                      </a:r>
                    </a:p>
                  </a:txBody>
                  <a:tcPr vert="vert270">
                    <a:noFill/>
                  </a:tcPr>
                </a:tc>
                <a:tc>
                  <a:txBody>
                    <a:bodyPr/>
                    <a:lstStyle/>
                    <a:p>
                      <a:pPr algn="ctr"/>
                      <a:r>
                        <a:rPr lang="en-US" sz="2800" b="1" dirty="0">
                          <a:latin typeface="Arial"/>
                          <a:cs typeface="Arial"/>
                        </a:rPr>
                        <a:t>SECOND COMING</a:t>
                      </a:r>
                    </a:p>
                  </a:txBody>
                  <a:tcPr>
                    <a:noFill/>
                  </a:tcPr>
                </a:tc>
                <a:extLst>
                  <a:ext uri="{0D108BD9-81ED-4DB2-BD59-A6C34878D82A}">
                    <a16:rowId xmlns:a16="http://schemas.microsoft.com/office/drawing/2014/main" val="10000"/>
                  </a:ext>
                </a:extLst>
              </a:tr>
              <a:tr h="551739">
                <a:tc>
                  <a:txBody>
                    <a:bodyPr/>
                    <a:lstStyle/>
                    <a:p>
                      <a:pPr marL="174625" indent="0"/>
                      <a:r>
                        <a:rPr lang="en-US" sz="2000" b="1" i="0" spc="-100" dirty="0">
                          <a:effectLst>
                            <a:outerShdw blurRad="38100" dist="38100" dir="2700000" algn="tl">
                              <a:srgbClr val="000000">
                                <a:alpha val="43137"/>
                              </a:srgbClr>
                            </a:outerShdw>
                          </a:effectLst>
                          <a:latin typeface="Arial"/>
                          <a:cs typeface="Arial"/>
                        </a:rPr>
                        <a:t>Laid</a:t>
                      </a:r>
                      <a:r>
                        <a:rPr lang="en-US" sz="2000" b="1" i="0" spc="-100" baseline="0" dirty="0">
                          <a:effectLst>
                            <a:outerShdw blurRad="38100" dist="38100" dir="2700000" algn="tl">
                              <a:srgbClr val="000000">
                                <a:alpha val="43137"/>
                              </a:srgbClr>
                            </a:outerShdw>
                          </a:effectLst>
                          <a:latin typeface="Arial"/>
                          <a:cs typeface="Arial"/>
                        </a:rPr>
                        <a:t> in a manger</a:t>
                      </a:r>
                      <a:endParaRPr lang="en-US" sz="2000" b="1" i="0" spc="-100" dirty="0">
                        <a:effectLst>
                          <a:outerShdw blurRad="38100" dist="38100" dir="2700000" algn="tl">
                            <a:srgbClr val="000000">
                              <a:alpha val="43137"/>
                            </a:srgbClr>
                          </a:outerShdw>
                        </a:effectLst>
                        <a:latin typeface="Arial"/>
                        <a:cs typeface="Arial"/>
                      </a:endParaRPr>
                    </a:p>
                  </a:txBody>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dirty="0">
                          <a:effectLst>
                            <a:outerShdw blurRad="38100" dist="38100" dir="2700000" algn="tl">
                              <a:srgbClr val="000000">
                                <a:alpha val="43137"/>
                              </a:srgbClr>
                            </a:outerShdw>
                          </a:effectLst>
                          <a:latin typeface="Arial"/>
                          <a:cs typeface="Arial"/>
                        </a:rPr>
                        <a:t>Lands on a mountain</a:t>
                      </a:r>
                    </a:p>
                  </a:txBody>
                  <a:tcPr/>
                </a:tc>
                <a:extLst>
                  <a:ext uri="{0D108BD9-81ED-4DB2-BD59-A6C34878D82A}">
                    <a16:rowId xmlns:a16="http://schemas.microsoft.com/office/drawing/2014/main" val="10001"/>
                  </a:ext>
                </a:extLst>
              </a:tr>
              <a:tr h="551739">
                <a:tc>
                  <a:txBody>
                    <a:bodyPr/>
                    <a:lstStyle/>
                    <a:p>
                      <a:pPr marL="174625" indent="0"/>
                      <a:r>
                        <a:rPr lang="en-US" sz="2000" b="1" i="0" spc="-100" dirty="0">
                          <a:effectLst>
                            <a:outerShdw blurRad="38100" dist="38100" dir="2700000" algn="tl">
                              <a:srgbClr val="000000">
                                <a:alpha val="43137"/>
                              </a:srgbClr>
                            </a:outerShdw>
                          </a:effectLst>
                          <a:latin typeface="Arial"/>
                          <a:cs typeface="Arial"/>
                        </a:rPr>
                        <a:t>Came</a:t>
                      </a:r>
                      <a:r>
                        <a:rPr lang="en-US" sz="2000" b="1" i="0" spc="-100" baseline="0" dirty="0">
                          <a:effectLst>
                            <a:outerShdw blurRad="38100" dist="38100" dir="2700000" algn="tl">
                              <a:srgbClr val="000000">
                                <a:alpha val="43137"/>
                              </a:srgbClr>
                            </a:outerShdw>
                          </a:effectLst>
                          <a:latin typeface="Arial"/>
                          <a:cs typeface="Arial"/>
                        </a:rPr>
                        <a:t> as a lamb</a:t>
                      </a:r>
                      <a:endParaRPr lang="en-US" sz="2000" b="1" i="0" spc="-100" dirty="0">
                        <a:effectLst>
                          <a:outerShdw blurRad="38100" dist="38100" dir="2700000" algn="tl">
                            <a:srgbClr val="000000">
                              <a:alpha val="43137"/>
                            </a:srgbClr>
                          </a:outerShdw>
                        </a:effectLst>
                        <a:latin typeface="Arial"/>
                        <a:cs typeface="Arial"/>
                      </a:endParaRPr>
                    </a:p>
                  </a:txBody>
                  <a:tcPr>
                    <a:solidFill>
                      <a:schemeClr val="accent6">
                        <a:lumMod val="50000"/>
                      </a:schemeClr>
                    </a:solidFill>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dirty="0">
                          <a:effectLst>
                            <a:outerShdw blurRad="38100" dist="38100" dir="2700000" algn="tl">
                              <a:srgbClr val="000000">
                                <a:alpha val="43137"/>
                              </a:srgbClr>
                            </a:outerShdw>
                          </a:effectLst>
                          <a:latin typeface="Arial"/>
                          <a:cs typeface="Arial"/>
                        </a:rPr>
                        <a:t>Comes as the Lord</a:t>
                      </a:r>
                    </a:p>
                  </a:txBody>
                  <a:tcPr>
                    <a:solidFill>
                      <a:srgbClr val="16165D"/>
                    </a:solidFill>
                  </a:tcPr>
                </a:tc>
                <a:extLst>
                  <a:ext uri="{0D108BD9-81ED-4DB2-BD59-A6C34878D82A}">
                    <a16:rowId xmlns:a16="http://schemas.microsoft.com/office/drawing/2014/main" val="10002"/>
                  </a:ext>
                </a:extLst>
              </a:tr>
              <a:tr h="551739">
                <a:tc>
                  <a:txBody>
                    <a:bodyPr/>
                    <a:lstStyle/>
                    <a:p>
                      <a:pPr marL="174625" indent="0"/>
                      <a:r>
                        <a:rPr lang="en-US" sz="2000" b="1" i="0" kern="1200" spc="-100" baseline="0" dirty="0">
                          <a:solidFill>
                            <a:schemeClr val="lt1"/>
                          </a:solidFill>
                          <a:effectLst>
                            <a:outerShdw blurRad="38100" dist="38100" dir="2700000" algn="tl">
                              <a:srgbClr val="000000">
                                <a:alpha val="43137"/>
                              </a:srgbClr>
                            </a:outerShdw>
                          </a:effectLst>
                          <a:latin typeface="Arial"/>
                          <a:ea typeface="+mn-ea"/>
                          <a:cs typeface="Arial"/>
                        </a:rPr>
                        <a:t>Lowly</a:t>
                      </a:r>
                      <a:r>
                        <a:rPr lang="en-US" sz="2000" b="1" i="0" spc="-100" dirty="0">
                          <a:effectLst>
                            <a:outerShdw blurRad="38100" dist="38100" dir="2700000" algn="tl">
                              <a:srgbClr val="000000">
                                <a:alpha val="43137"/>
                              </a:srgbClr>
                            </a:outerShdw>
                          </a:effectLst>
                          <a:latin typeface="Arial"/>
                          <a:cs typeface="Arial"/>
                        </a:rPr>
                        <a:t> and poor</a:t>
                      </a:r>
                    </a:p>
                  </a:txBody>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dirty="0">
                          <a:effectLst>
                            <a:outerShdw blurRad="38100" dist="38100" dir="2700000" algn="tl">
                              <a:srgbClr val="000000">
                                <a:alpha val="43137"/>
                              </a:srgbClr>
                            </a:outerShdw>
                          </a:effectLst>
                          <a:latin typeface="Arial"/>
                          <a:cs typeface="Arial"/>
                        </a:rPr>
                        <a:t>Lavish</a:t>
                      </a:r>
                      <a:r>
                        <a:rPr lang="en-US" sz="2000" b="1" spc="-100" baseline="0" dirty="0">
                          <a:effectLst>
                            <a:outerShdw blurRad="38100" dist="38100" dir="2700000" algn="tl">
                              <a:srgbClr val="000000">
                                <a:alpha val="43137"/>
                              </a:srgbClr>
                            </a:outerShdw>
                          </a:effectLst>
                          <a:latin typeface="Arial"/>
                          <a:cs typeface="Arial"/>
                        </a:rPr>
                        <a:t> and powerful</a:t>
                      </a:r>
                      <a:endParaRPr lang="en-US" sz="2000" b="1" spc="-100" dirty="0">
                        <a:effectLst>
                          <a:outerShdw blurRad="38100" dist="38100" dir="2700000" algn="tl">
                            <a:srgbClr val="000000">
                              <a:alpha val="43137"/>
                            </a:srgbClr>
                          </a:outerShdw>
                        </a:effectLst>
                        <a:latin typeface="Arial"/>
                        <a:cs typeface="Arial"/>
                      </a:endParaRPr>
                    </a:p>
                  </a:txBody>
                  <a:tcPr/>
                </a:tc>
                <a:extLst>
                  <a:ext uri="{0D108BD9-81ED-4DB2-BD59-A6C34878D82A}">
                    <a16:rowId xmlns:a16="http://schemas.microsoft.com/office/drawing/2014/main" val="10003"/>
                  </a:ext>
                </a:extLst>
              </a:tr>
              <a:tr h="551739">
                <a:tc>
                  <a:txBody>
                    <a:bodyPr/>
                    <a:lstStyle/>
                    <a:p>
                      <a:pPr marL="174625" indent="0"/>
                      <a:r>
                        <a:rPr lang="en-US" sz="2000" b="1" i="0" spc="-100" dirty="0">
                          <a:effectLst>
                            <a:outerShdw blurRad="38100" dist="38100" dir="2700000" algn="tl">
                              <a:srgbClr val="000000">
                                <a:alpha val="43137"/>
                              </a:srgbClr>
                            </a:outerShdw>
                          </a:effectLst>
                          <a:latin typeface="Arial"/>
                          <a:cs typeface="Arial"/>
                        </a:rPr>
                        <a:t>Died </a:t>
                      </a:r>
                      <a:r>
                        <a:rPr lang="en-US" sz="2000" b="1" i="1" spc="-100" dirty="0">
                          <a:effectLst>
                            <a:outerShdw blurRad="38100" dist="38100" dir="2700000" algn="tl">
                              <a:srgbClr val="000000">
                                <a:alpha val="43137"/>
                              </a:srgbClr>
                            </a:outerShdw>
                          </a:effectLst>
                          <a:latin typeface="Arial"/>
                          <a:cs typeface="Arial"/>
                        </a:rPr>
                        <a:t>for</a:t>
                      </a:r>
                      <a:r>
                        <a:rPr lang="en-US" sz="2000" b="1" i="0" spc="-100" dirty="0">
                          <a:effectLst>
                            <a:outerShdw blurRad="38100" dist="38100" dir="2700000" algn="tl">
                              <a:srgbClr val="000000">
                                <a:alpha val="43137"/>
                              </a:srgbClr>
                            </a:outerShdw>
                          </a:effectLst>
                          <a:latin typeface="Arial"/>
                          <a:cs typeface="Arial"/>
                        </a:rPr>
                        <a:t> His</a:t>
                      </a:r>
                      <a:r>
                        <a:rPr lang="en-US" sz="2000" b="1" i="0" spc="-100" baseline="0" dirty="0">
                          <a:effectLst>
                            <a:outerShdw blurRad="38100" dist="38100" dir="2700000" algn="tl">
                              <a:srgbClr val="000000">
                                <a:alpha val="43137"/>
                              </a:srgbClr>
                            </a:outerShdw>
                          </a:effectLst>
                          <a:latin typeface="Arial"/>
                          <a:cs typeface="Arial"/>
                        </a:rPr>
                        <a:t> enemies</a:t>
                      </a:r>
                      <a:endParaRPr lang="en-US" sz="2000" b="1" i="0" spc="-100" dirty="0">
                        <a:effectLst>
                          <a:outerShdw blurRad="38100" dist="38100" dir="2700000" algn="tl">
                            <a:srgbClr val="000000">
                              <a:alpha val="43137"/>
                            </a:srgbClr>
                          </a:outerShdw>
                        </a:effectLst>
                        <a:latin typeface="Arial"/>
                        <a:cs typeface="Arial"/>
                      </a:endParaRPr>
                    </a:p>
                  </a:txBody>
                  <a:tcPr>
                    <a:solidFill>
                      <a:srgbClr val="16165D"/>
                    </a:solidFill>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dirty="0">
                          <a:effectLst>
                            <a:outerShdw blurRad="38100" dist="38100" dir="2700000" algn="tl">
                              <a:srgbClr val="000000">
                                <a:alpha val="43137"/>
                              </a:srgbClr>
                            </a:outerShdw>
                          </a:effectLst>
                          <a:latin typeface="Arial"/>
                          <a:cs typeface="Arial"/>
                        </a:rPr>
                        <a:t>Death </a:t>
                      </a:r>
                      <a:r>
                        <a:rPr lang="en-US" sz="2000" b="1" i="1" spc="-100" dirty="0">
                          <a:effectLst>
                            <a:outerShdw blurRad="38100" dist="38100" dir="2700000" algn="tl">
                              <a:srgbClr val="000000">
                                <a:alpha val="43137"/>
                              </a:srgbClr>
                            </a:outerShdw>
                          </a:effectLst>
                          <a:latin typeface="Arial"/>
                          <a:cs typeface="Arial"/>
                        </a:rPr>
                        <a:t>to</a:t>
                      </a:r>
                      <a:r>
                        <a:rPr lang="en-US" sz="2000" b="1" spc="-100" dirty="0">
                          <a:effectLst>
                            <a:outerShdw blurRad="38100" dist="38100" dir="2700000" algn="tl">
                              <a:srgbClr val="000000">
                                <a:alpha val="43137"/>
                              </a:srgbClr>
                            </a:outerShdw>
                          </a:effectLst>
                          <a:latin typeface="Arial"/>
                          <a:cs typeface="Arial"/>
                        </a:rPr>
                        <a:t> His enemies</a:t>
                      </a:r>
                    </a:p>
                  </a:txBody>
                  <a:tcPr>
                    <a:solidFill>
                      <a:srgbClr val="16165D"/>
                    </a:solidFill>
                  </a:tcPr>
                </a:tc>
                <a:extLst>
                  <a:ext uri="{0D108BD9-81ED-4DB2-BD59-A6C34878D82A}">
                    <a16:rowId xmlns:a16="http://schemas.microsoft.com/office/drawing/2014/main" val="10004"/>
                  </a:ext>
                </a:extLst>
              </a:tr>
              <a:tr h="526297">
                <a:tc>
                  <a:txBody>
                    <a:bodyPr/>
                    <a:lstStyle/>
                    <a:p>
                      <a:pPr marL="174625" indent="0"/>
                      <a:r>
                        <a:rPr lang="en-US" sz="2000" b="1" i="0" spc="-100" dirty="0">
                          <a:effectLst>
                            <a:outerShdw blurRad="38100" dist="38100" dir="2700000" algn="tl">
                              <a:srgbClr val="000000">
                                <a:alpha val="43137"/>
                              </a:srgbClr>
                            </a:outerShdw>
                          </a:effectLst>
                          <a:latin typeface="Arial"/>
                          <a:cs typeface="Arial"/>
                        </a:rPr>
                        <a:t>Tempted by Satan</a:t>
                      </a:r>
                    </a:p>
                  </a:txBody>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dirty="0">
                          <a:effectLst>
                            <a:outerShdw blurRad="38100" dist="38100" dir="2700000" algn="tl">
                              <a:srgbClr val="000000">
                                <a:alpha val="43137"/>
                              </a:srgbClr>
                            </a:outerShdw>
                          </a:effectLst>
                          <a:latin typeface="Arial"/>
                          <a:cs typeface="Arial"/>
                        </a:rPr>
                        <a:t>Traps Satan in bottomless pit</a:t>
                      </a:r>
                    </a:p>
                  </a:txBody>
                  <a:tcPr/>
                </a:tc>
                <a:extLst>
                  <a:ext uri="{0D108BD9-81ED-4DB2-BD59-A6C34878D82A}">
                    <a16:rowId xmlns:a16="http://schemas.microsoft.com/office/drawing/2014/main" val="10005"/>
                  </a:ext>
                </a:extLst>
              </a:tr>
              <a:tr h="482984">
                <a:tc>
                  <a:txBody>
                    <a:bodyPr/>
                    <a:lstStyle/>
                    <a:p>
                      <a:pPr marL="174625" indent="0"/>
                      <a:r>
                        <a:rPr lang="en-US" sz="2000" b="1" i="0" spc="-100" dirty="0">
                          <a:effectLst>
                            <a:outerShdw blurRad="38100" dist="38100" dir="2700000" algn="tl">
                              <a:srgbClr val="000000">
                                <a:alpha val="43137"/>
                              </a:srgbClr>
                            </a:outerShdw>
                          </a:effectLst>
                          <a:latin typeface="Arial"/>
                          <a:cs typeface="Arial"/>
                        </a:rPr>
                        <a:t>Lived in a world</a:t>
                      </a:r>
                      <a:r>
                        <a:rPr lang="en-US" sz="2000" b="1" i="0" spc="-100" baseline="0" dirty="0">
                          <a:effectLst>
                            <a:outerShdw blurRad="38100" dist="38100" dir="2700000" algn="tl">
                              <a:srgbClr val="000000">
                                <a:alpha val="43137"/>
                              </a:srgbClr>
                            </a:outerShdw>
                          </a:effectLst>
                          <a:latin typeface="Arial"/>
                          <a:cs typeface="Arial"/>
                        </a:rPr>
                        <a:t> of unrighteousness</a:t>
                      </a:r>
                      <a:endParaRPr lang="en-US" sz="2000" b="1" i="0" spc="-100" dirty="0">
                        <a:effectLst>
                          <a:outerShdw blurRad="38100" dist="38100" dir="2700000" algn="tl">
                            <a:srgbClr val="000000">
                              <a:alpha val="43137"/>
                            </a:srgbClr>
                          </a:outerShdw>
                        </a:effectLst>
                        <a:latin typeface="Arial"/>
                        <a:cs typeface="Arial"/>
                      </a:endParaRPr>
                    </a:p>
                  </a:txBody>
                  <a:tcPr>
                    <a:solidFill>
                      <a:srgbClr val="16165D"/>
                    </a:solidFill>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dirty="0">
                          <a:effectLst>
                            <a:outerShdw blurRad="38100" dist="38100" dir="2700000" algn="tl">
                              <a:srgbClr val="000000">
                                <a:alpha val="43137"/>
                              </a:srgbClr>
                            </a:outerShdw>
                          </a:effectLst>
                          <a:latin typeface="Arial"/>
                          <a:cs typeface="Arial"/>
                        </a:rPr>
                        <a:t>Leads</a:t>
                      </a:r>
                      <a:r>
                        <a:rPr lang="en-US" sz="2000" b="1" spc="-100" baseline="0" dirty="0">
                          <a:effectLst>
                            <a:outerShdw blurRad="38100" dist="38100" dir="2700000" algn="tl">
                              <a:srgbClr val="000000">
                                <a:alpha val="43137"/>
                              </a:srgbClr>
                            </a:outerShdw>
                          </a:effectLst>
                          <a:latin typeface="Arial"/>
                          <a:cs typeface="Arial"/>
                        </a:rPr>
                        <a:t> the world in righteousness</a:t>
                      </a:r>
                      <a:endParaRPr lang="en-US" sz="2000" b="1" spc="-100" dirty="0">
                        <a:effectLst>
                          <a:outerShdw blurRad="38100" dist="38100" dir="2700000" algn="tl">
                            <a:srgbClr val="000000">
                              <a:alpha val="43137"/>
                            </a:srgbClr>
                          </a:outerShdw>
                        </a:effectLst>
                        <a:latin typeface="Arial"/>
                        <a:cs typeface="Arial"/>
                      </a:endParaRPr>
                    </a:p>
                  </a:txBody>
                  <a:tcPr>
                    <a:solidFill>
                      <a:srgbClr val="16165D"/>
                    </a:solidFill>
                  </a:tcPr>
                </a:tc>
                <a:extLst>
                  <a:ext uri="{0D108BD9-81ED-4DB2-BD59-A6C34878D82A}">
                    <a16:rowId xmlns:a16="http://schemas.microsoft.com/office/drawing/2014/main" val="10006"/>
                  </a:ext>
                </a:extLst>
              </a:tr>
              <a:tr h="551739">
                <a:tc>
                  <a:txBody>
                    <a:bodyPr/>
                    <a:lstStyle/>
                    <a:p>
                      <a:pPr marL="174625" indent="0"/>
                      <a:r>
                        <a:rPr lang="en-US" sz="2000" b="1" i="0" spc="-100" dirty="0">
                          <a:effectLst>
                            <a:outerShdw blurRad="38100" dist="38100" dir="2700000" algn="tl">
                              <a:srgbClr val="000000">
                                <a:alpha val="43137"/>
                              </a:srgbClr>
                            </a:outerShdw>
                          </a:effectLst>
                          <a:latin typeface="Arial"/>
                          <a:cs typeface="Arial"/>
                        </a:rPr>
                        <a:t>Died for sins and rose again</a:t>
                      </a:r>
                    </a:p>
                  </a:txBody>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dirty="0">
                          <a:effectLst>
                            <a:outerShdw blurRad="38100" dist="38100" dir="2700000" algn="tl">
                              <a:srgbClr val="000000">
                                <a:alpha val="43137"/>
                              </a:srgbClr>
                            </a:outerShdw>
                          </a:effectLst>
                          <a:latin typeface="Arial"/>
                          <a:cs typeface="Arial"/>
                        </a:rPr>
                        <a:t>Directs</a:t>
                      </a:r>
                      <a:r>
                        <a:rPr lang="en-US" sz="2000" b="1" spc="-100" baseline="0" dirty="0">
                          <a:effectLst>
                            <a:outerShdw blurRad="38100" dist="38100" dir="2700000" algn="tl">
                              <a:srgbClr val="000000">
                                <a:alpha val="43137"/>
                              </a:srgbClr>
                            </a:outerShdw>
                          </a:effectLst>
                          <a:latin typeface="Arial"/>
                          <a:cs typeface="Arial"/>
                        </a:rPr>
                        <a:t> and reigns</a:t>
                      </a:r>
                      <a:endParaRPr lang="en-US" sz="2000" b="1" spc="-100" dirty="0">
                        <a:effectLst>
                          <a:outerShdw blurRad="38100" dist="38100" dir="2700000" algn="tl">
                            <a:srgbClr val="000000">
                              <a:alpha val="43137"/>
                            </a:srgbClr>
                          </a:outerShdw>
                        </a:effectLst>
                        <a:latin typeface="Arial"/>
                        <a:cs typeface="Arial"/>
                      </a:endParaRPr>
                    </a:p>
                  </a:txBody>
                  <a:tcPr/>
                </a:tc>
                <a:extLst>
                  <a:ext uri="{0D108BD9-81ED-4DB2-BD59-A6C34878D82A}">
                    <a16:rowId xmlns:a16="http://schemas.microsoft.com/office/drawing/2014/main" val="10007"/>
                  </a:ext>
                </a:extLst>
              </a:tr>
            </a:tbl>
          </a:graphicData>
        </a:graphic>
      </p:graphicFrame>
      <p:sp>
        <p:nvSpPr>
          <p:cNvPr id="5" name="Text Box 4"/>
          <p:cNvSpPr txBox="1">
            <a:spLocks noChangeArrowheads="1"/>
          </p:cNvSpPr>
          <p:nvPr/>
        </p:nvSpPr>
        <p:spPr bwMode="auto">
          <a:xfrm>
            <a:off x="37353" y="6513246"/>
            <a:ext cx="9027268" cy="307777"/>
          </a:xfrm>
          <a:prstGeom prst="rect">
            <a:avLst/>
          </a:prstGeom>
          <a:noFill/>
          <a:ln>
            <a:noFill/>
          </a:ln>
          <a:effectLst/>
        </p:spPr>
        <p:txBody>
          <a:bodyPr wrap="square">
            <a:spAutoFit/>
          </a:bodyPr>
          <a:lstStyle/>
          <a:p>
            <a:pPr algn="r" defTabSz="914400" fontAlgn="base">
              <a:spcBef>
                <a:spcPct val="50000"/>
              </a:spcBef>
              <a:spcAft>
                <a:spcPct val="0"/>
              </a:spcAft>
              <a:defRPr/>
            </a:pPr>
            <a:r>
              <a:rPr lang="en-US" sz="1400" b="1" dirty="0">
                <a:solidFill>
                  <a:srgbClr val="FFFFFF"/>
                </a:solidFill>
                <a:effectLst>
                  <a:glow rad="241300">
                    <a:srgbClr val="000000">
                      <a:alpha val="75000"/>
                    </a:srgbClr>
                  </a:glow>
                </a:effectLst>
                <a:latin typeface="Arial"/>
                <a:ea typeface="ＭＳ Ｐゴシック" charset="0"/>
                <a:cs typeface="Arial"/>
              </a:rPr>
              <a:t>Ruth &amp; Larry Moody; cited by Terry Hall, </a:t>
            </a:r>
            <a:r>
              <a:rPr lang="en-US" sz="1400" b="1" i="1" dirty="0">
                <a:solidFill>
                  <a:srgbClr val="FFFFFF"/>
                </a:solidFill>
                <a:effectLst>
                  <a:glow rad="241300">
                    <a:srgbClr val="000000">
                      <a:alpha val="75000"/>
                    </a:srgbClr>
                  </a:glow>
                </a:effectLst>
                <a:latin typeface="Arial"/>
                <a:ea typeface="ＭＳ Ｐゴシック" charset="0"/>
                <a:cs typeface="Arial"/>
              </a:rPr>
              <a:t>Bible Panorama, </a:t>
            </a:r>
            <a:r>
              <a:rPr lang="en-US" sz="1400" b="1" dirty="0">
                <a:solidFill>
                  <a:srgbClr val="FFFFFF"/>
                </a:solidFill>
                <a:effectLst>
                  <a:glow rad="241300">
                    <a:srgbClr val="000000">
                      <a:alpha val="75000"/>
                    </a:srgbClr>
                  </a:glow>
                </a:effectLst>
                <a:latin typeface="Arial"/>
                <a:ea typeface="ＭＳ Ｐゴシック" charset="0"/>
                <a:cs typeface="Arial"/>
              </a:rPr>
              <a:t>117</a:t>
            </a:r>
          </a:p>
        </p:txBody>
      </p:sp>
      <p:sp>
        <p:nvSpPr>
          <p:cNvPr id="8" name="Text Box 37"/>
          <p:cNvSpPr txBox="1">
            <a:spLocks noChangeArrowheads="1"/>
          </p:cNvSpPr>
          <p:nvPr/>
        </p:nvSpPr>
        <p:spPr bwMode="auto">
          <a:xfrm>
            <a:off x="8413781" y="64606"/>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420</a:t>
            </a:r>
          </a:p>
        </p:txBody>
      </p:sp>
    </p:spTree>
    <p:extLst>
      <p:ext uri="{BB962C8B-B14F-4D97-AF65-F5344CB8AC3E}">
        <p14:creationId xmlns:p14="http://schemas.microsoft.com/office/powerpoint/2010/main" val="11350376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63500"/>
            <a:ext cx="9144000" cy="67288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Return</a:t>
            </a:r>
          </a:p>
        </p:txBody>
      </p:sp>
      <p:sp>
        <p:nvSpPr>
          <p:cNvPr id="4" name="Rectangle 2"/>
          <p:cNvSpPr txBox="1">
            <a:spLocks noChangeArrowheads="1"/>
          </p:cNvSpPr>
          <p:nvPr/>
        </p:nvSpPr>
        <p:spPr bwMode="auto">
          <a:xfrm>
            <a:off x="0" y="1219200"/>
            <a:ext cx="4792133" cy="52482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For the Lord himself will come down from heaven with a commanding </a:t>
            </a:r>
            <a:r>
              <a:rPr lang="en-US" sz="3600" b="1" dirty="0">
                <a:solidFill>
                  <a:srgbClr val="FFFF00"/>
                </a:solidFill>
                <a:effectLst>
                  <a:glow rad="127000">
                    <a:schemeClr val="tx1"/>
                  </a:glow>
                </a:effectLst>
                <a:latin typeface="Arial" charset="0"/>
                <a:ea typeface="ＭＳ Ｐゴシック" charset="0"/>
                <a:cs typeface="ＭＳ Ｐゴシック" charset="0"/>
              </a:rPr>
              <a:t>shout</a:t>
            </a:r>
            <a:r>
              <a:rPr lang="en-US" sz="3600" b="1" dirty="0">
                <a:effectLst>
                  <a:glow rad="127000">
                    <a:schemeClr val="tx1"/>
                  </a:glow>
                </a:effectLst>
                <a:latin typeface="Arial" charset="0"/>
                <a:ea typeface="ＭＳ Ｐゴシック" charset="0"/>
                <a:cs typeface="ＭＳ Ｐゴシック" charset="0"/>
              </a:rPr>
              <a:t>, with the </a:t>
            </a:r>
            <a:r>
              <a:rPr lang="en-US" sz="3600" b="1" dirty="0">
                <a:solidFill>
                  <a:srgbClr val="FFFF00"/>
                </a:solidFill>
                <a:effectLst>
                  <a:glow rad="127000">
                    <a:schemeClr val="tx1"/>
                  </a:glow>
                </a:effectLst>
                <a:latin typeface="Arial" charset="0"/>
                <a:ea typeface="ＭＳ Ｐゴシック" charset="0"/>
                <a:cs typeface="ＭＳ Ｐゴシック" charset="0"/>
              </a:rPr>
              <a:t>voice</a:t>
            </a:r>
            <a:r>
              <a:rPr lang="en-US" sz="3600" b="1" dirty="0">
                <a:effectLst>
                  <a:glow rad="127000">
                    <a:schemeClr val="tx1"/>
                  </a:glow>
                </a:effectLst>
                <a:latin typeface="Arial" charset="0"/>
                <a:ea typeface="ＭＳ Ｐゴシック" charset="0"/>
                <a:cs typeface="ＭＳ Ｐゴシック" charset="0"/>
              </a:rPr>
              <a:t> of the archangel, and with the </a:t>
            </a:r>
            <a:r>
              <a:rPr lang="en-US" sz="3600" b="1" dirty="0">
                <a:solidFill>
                  <a:srgbClr val="FFFF00"/>
                </a:solidFill>
                <a:effectLst>
                  <a:glow rad="127000">
                    <a:schemeClr val="tx1"/>
                  </a:glow>
                </a:effectLst>
                <a:latin typeface="Arial" charset="0"/>
                <a:ea typeface="ＭＳ Ｐゴシック" charset="0"/>
                <a:cs typeface="ＭＳ Ｐゴシック" charset="0"/>
              </a:rPr>
              <a:t>trumpet</a:t>
            </a:r>
            <a:r>
              <a:rPr lang="en-US" sz="3600" b="1" dirty="0">
                <a:effectLst>
                  <a:glow rad="127000">
                    <a:schemeClr val="tx1"/>
                  </a:glow>
                </a:effectLst>
                <a:latin typeface="Arial" charset="0"/>
                <a:ea typeface="ＭＳ Ｐゴシック" charset="0"/>
                <a:cs typeface="ＭＳ Ｐゴシック" charset="0"/>
              </a:rPr>
              <a:t> call of God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Thess </a:t>
            </a:r>
            <a:r>
              <a:rPr lang="ru-RU" sz="3600" b="1" dirty="0">
                <a:effectLst>
                  <a:glow rad="127000">
                    <a:schemeClr val="tx1"/>
                  </a:glow>
                </a:effectLst>
                <a:latin typeface="Arial" charset="0"/>
                <a:ea typeface="ＭＳ Ｐゴシック" charset="0"/>
                <a:cs typeface="ＭＳ Ｐゴシック" charset="0"/>
              </a:rPr>
              <a:t>4:</a:t>
            </a:r>
            <a:r>
              <a:rPr lang="en-US" sz="3600" b="1" dirty="0">
                <a:effectLst>
                  <a:glow rad="127000">
                    <a:schemeClr val="tx1"/>
                  </a:glow>
                </a:effectLst>
                <a:latin typeface="Arial" charset="0"/>
                <a:ea typeface="ＭＳ Ｐゴシック" charset="0"/>
                <a:cs typeface="ＭＳ Ｐゴシック" charset="0"/>
              </a:rPr>
              <a:t>16a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8188457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88651"/>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Christ's Commanding Shout</a:t>
            </a:r>
          </a:p>
        </p:txBody>
      </p:sp>
      <p:pic>
        <p:nvPicPr>
          <p:cNvPr id="3" name="Picture 2"/>
          <p:cNvPicPr>
            <a:picLocks noChangeAspect="1"/>
          </p:cNvPicPr>
          <p:nvPr/>
        </p:nvPicPr>
        <p:blipFill>
          <a:blip r:embed="rId3"/>
          <a:stretch>
            <a:fillRect/>
          </a:stretch>
        </p:blipFill>
        <p:spPr>
          <a:xfrm>
            <a:off x="0" y="279405"/>
            <a:ext cx="9144000" cy="5766816"/>
          </a:xfrm>
          <a:prstGeom prst="rect">
            <a:avLst/>
          </a:prstGeom>
        </p:spPr>
      </p:pic>
    </p:spTree>
    <p:extLst>
      <p:ext uri="{BB962C8B-B14F-4D97-AF65-F5344CB8AC3E}">
        <p14:creationId xmlns:p14="http://schemas.microsoft.com/office/powerpoint/2010/main" val="40636312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88651"/>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Voice of the Archangel</a:t>
            </a:r>
          </a:p>
        </p:txBody>
      </p:sp>
      <p:pic>
        <p:nvPicPr>
          <p:cNvPr id="2" name="Picture 1"/>
          <p:cNvPicPr>
            <a:picLocks noChangeAspect="1"/>
          </p:cNvPicPr>
          <p:nvPr/>
        </p:nvPicPr>
        <p:blipFill>
          <a:blip r:embed="rId3"/>
          <a:stretch>
            <a:fillRect/>
          </a:stretch>
        </p:blipFill>
        <p:spPr>
          <a:xfrm>
            <a:off x="0" y="0"/>
            <a:ext cx="9144000" cy="6096000"/>
          </a:xfrm>
          <a:prstGeom prst="rect">
            <a:avLst/>
          </a:prstGeom>
        </p:spPr>
      </p:pic>
    </p:spTree>
    <p:extLst>
      <p:ext uri="{BB962C8B-B14F-4D97-AF65-F5344CB8AC3E}">
        <p14:creationId xmlns:p14="http://schemas.microsoft.com/office/powerpoint/2010/main" val="5586700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20919"/>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The Trumpet Call of God</a:t>
            </a:r>
          </a:p>
        </p:txBody>
      </p:sp>
      <p:pic>
        <p:nvPicPr>
          <p:cNvPr id="3" name="Picture 2"/>
          <p:cNvPicPr>
            <a:picLocks noChangeAspect="1"/>
          </p:cNvPicPr>
          <p:nvPr/>
        </p:nvPicPr>
        <p:blipFill>
          <a:blip r:embed="rId3"/>
          <a:stretch>
            <a:fillRect/>
          </a:stretch>
        </p:blipFill>
        <p:spPr>
          <a:xfrm>
            <a:off x="0" y="863600"/>
            <a:ext cx="9144000" cy="5122960"/>
          </a:xfrm>
          <a:prstGeom prst="rect">
            <a:avLst/>
          </a:prstGeom>
        </p:spPr>
      </p:pic>
    </p:spTree>
    <p:extLst>
      <p:ext uri="{BB962C8B-B14F-4D97-AF65-F5344CB8AC3E}">
        <p14:creationId xmlns:p14="http://schemas.microsoft.com/office/powerpoint/2010/main" val="13578247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Resurrection</a:t>
            </a:r>
          </a:p>
        </p:txBody>
      </p:sp>
      <p:sp>
        <p:nvSpPr>
          <p:cNvPr id="4" name="Rectangle 2"/>
          <p:cNvSpPr txBox="1">
            <a:spLocks noChangeArrowheads="1"/>
          </p:cNvSpPr>
          <p:nvPr/>
        </p:nvSpPr>
        <p:spPr bwMode="auto">
          <a:xfrm>
            <a:off x="4622800" y="3640667"/>
            <a:ext cx="4521200" cy="32298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First, the Christians who have died will rise from their graves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Thess </a:t>
            </a:r>
            <a:r>
              <a:rPr lang="ru-RU" sz="3600" b="1" dirty="0">
                <a:effectLst>
                  <a:glow rad="127000">
                    <a:schemeClr val="tx1"/>
                  </a:glow>
                </a:effectLst>
                <a:latin typeface="Arial" charset="0"/>
                <a:ea typeface="ＭＳ Ｐゴシック" charset="0"/>
                <a:cs typeface="ＭＳ Ｐゴシック" charset="0"/>
              </a:rPr>
              <a:t>4:</a:t>
            </a:r>
            <a:r>
              <a:rPr lang="en-US" sz="3600" b="1" dirty="0">
                <a:effectLst>
                  <a:glow rad="127000">
                    <a:schemeClr val="tx1"/>
                  </a:glow>
                </a:effectLst>
                <a:latin typeface="Arial" charset="0"/>
                <a:ea typeface="ＭＳ Ｐゴシック" charset="0"/>
                <a:cs typeface="ＭＳ Ｐゴシック" charset="0"/>
              </a:rPr>
              <a:t>16b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2539619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9089" name="Picture 2" descr="img3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3" name="Rectangle 3"/>
          <p:cNvSpPr>
            <a:spLocks noGrp="1" noChangeArrowheads="1"/>
          </p:cNvSpPr>
          <p:nvPr>
            <p:ph type="title" idx="4294967295"/>
          </p:nvPr>
        </p:nvSpPr>
        <p:spPr>
          <a:xfrm>
            <a:off x="0" y="0"/>
            <a:ext cx="3810000" cy="2209800"/>
          </a:xfrm>
          <a:solidFill>
            <a:schemeClr val="bg2"/>
          </a:solidFill>
        </p:spPr>
        <p:txBody>
          <a:bodyPr/>
          <a:lstStyle/>
          <a:p>
            <a:pPr>
              <a:defRPr/>
            </a:pPr>
            <a:r>
              <a:rPr lang="ja-JP" altLang="en-US" sz="3600" b="1">
                <a:latin typeface="Arial" charset="0"/>
                <a:ea typeface="ＭＳ Ｐゴシック" charset="0"/>
                <a:cs typeface="ＭＳ Ｐゴシック" charset="0"/>
              </a:rPr>
              <a:t>“</a:t>
            </a:r>
            <a:r>
              <a:rPr lang="en-US" sz="3600" b="1">
                <a:latin typeface="Arial" charset="0"/>
                <a:ea typeface="ＭＳ Ｐゴシック" charset="0"/>
                <a:cs typeface="ＭＳ Ｐゴシック" charset="0"/>
              </a:rPr>
              <a:t>The dead in Christ will rise first</a:t>
            </a:r>
            <a:r>
              <a:rPr lang="ja-JP" altLang="en-US" sz="3600" b="1">
                <a:latin typeface="Arial" charset="0"/>
                <a:ea typeface="ＭＳ Ｐゴシック" charset="0"/>
                <a:cs typeface="ＭＳ Ｐゴシック" charset="0"/>
              </a:rPr>
              <a:t>”</a:t>
            </a:r>
            <a:r>
              <a:rPr lang="en-US" sz="3600" b="1">
                <a:latin typeface="Arial" charset="0"/>
                <a:ea typeface="ＭＳ Ｐゴシック" charset="0"/>
                <a:cs typeface="ＭＳ Ｐゴシック" charset="0"/>
              </a:rPr>
              <a:t> </a:t>
            </a:r>
            <a:br>
              <a:rPr lang="en-US" sz="3600" b="1">
                <a:latin typeface="Arial" charset="0"/>
                <a:ea typeface="ＭＳ Ｐゴシック" charset="0"/>
                <a:cs typeface="ＭＳ Ｐゴシック" charset="0"/>
              </a:rPr>
            </a:br>
            <a:r>
              <a:rPr lang="en-US" sz="3600" b="1">
                <a:latin typeface="Arial" charset="0"/>
                <a:ea typeface="ＭＳ Ｐゴシック" charset="0"/>
                <a:cs typeface="ＭＳ Ｐゴシック" charset="0"/>
              </a:rPr>
              <a:t>(1 Thess. 4:16b)</a:t>
            </a:r>
          </a:p>
        </p:txBody>
      </p:sp>
    </p:spTree>
    <p:extLst>
      <p:ext uri="{BB962C8B-B14F-4D97-AF65-F5344CB8AC3E}">
        <p14:creationId xmlns:p14="http://schemas.microsoft.com/office/powerpoint/2010/main" val="17096938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Rectangle 2"/>
          <p:cNvSpPr txBox="1">
            <a:spLocks noChangeArrowheads="1"/>
          </p:cNvSpPr>
          <p:nvPr/>
        </p:nvSpPr>
        <p:spPr bwMode="auto">
          <a:xfrm>
            <a:off x="0" y="3572927"/>
            <a:ext cx="4605867" cy="245533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"caught up"—not "disappear"</a:t>
            </a: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6401" y="29469"/>
            <a:ext cx="5232400" cy="829727"/>
          </a:xfrm>
          <a:effectLst>
            <a:outerShdw blurRad="63500" dist="35921" dir="2700000" algn="ctr" rotWithShape="0">
              <a:schemeClr val="tx2">
                <a:alpha val="74998"/>
              </a:schemeClr>
            </a:outerShdw>
          </a:effectLst>
        </p:spPr>
        <p:txBody>
          <a:bodyPr anchor="t"/>
          <a:lstStyle/>
          <a:p>
            <a:pPr algn="l">
              <a:defRPr/>
            </a:pPr>
            <a:r>
              <a:rPr lang="en-US" sz="5400" b="1" dirty="0">
                <a:effectLst>
                  <a:glow rad="127000">
                    <a:schemeClr val="tx1"/>
                  </a:glow>
                </a:effectLst>
                <a:latin typeface="Arial" charset="0"/>
                <a:ea typeface="ＭＳ Ｐゴシック" charset="0"/>
                <a:cs typeface="ＭＳ Ｐゴシック" charset="0"/>
              </a:rPr>
              <a:t>Rapture</a:t>
            </a:r>
          </a:p>
        </p:txBody>
      </p:sp>
      <p:sp>
        <p:nvSpPr>
          <p:cNvPr id="4" name="Rectangle 2"/>
          <p:cNvSpPr txBox="1">
            <a:spLocks noChangeArrowheads="1"/>
          </p:cNvSpPr>
          <p:nvPr/>
        </p:nvSpPr>
        <p:spPr bwMode="auto">
          <a:xfrm>
            <a:off x="5571067" y="-1"/>
            <a:ext cx="3572933" cy="685800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Then, together with them, we who are still alive and remain on the earth will be </a:t>
            </a:r>
            <a:r>
              <a:rPr lang="en-US" sz="3600" b="1" dirty="0">
                <a:solidFill>
                  <a:srgbClr val="FFFF00"/>
                </a:solidFill>
                <a:effectLst>
                  <a:glow rad="127000">
                    <a:schemeClr val="tx1"/>
                  </a:glow>
                </a:effectLst>
                <a:latin typeface="Arial" charset="0"/>
                <a:ea typeface="ＭＳ Ｐゴシック" charset="0"/>
                <a:cs typeface="ＭＳ Ｐゴシック" charset="0"/>
              </a:rPr>
              <a:t>caught up </a:t>
            </a:r>
            <a:r>
              <a:rPr lang="en-US" sz="3600" b="1" dirty="0">
                <a:effectLst>
                  <a:glow rad="127000">
                    <a:schemeClr val="tx1"/>
                  </a:glow>
                </a:effectLst>
                <a:latin typeface="Arial" charset="0"/>
                <a:ea typeface="ＭＳ Ｐゴシック" charset="0"/>
                <a:cs typeface="ＭＳ Ｐゴシック" charset="0"/>
              </a:rPr>
              <a:t>in the clouds to meet the Lord in the air</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Thess </a:t>
            </a:r>
            <a:r>
              <a:rPr lang="ru-RU" sz="3600" b="1" dirty="0">
                <a:effectLst>
                  <a:glow rad="127000">
                    <a:schemeClr val="tx1"/>
                  </a:glow>
                </a:effectLst>
                <a:latin typeface="Arial" charset="0"/>
                <a:ea typeface="ＭＳ Ｐゴシック" charset="0"/>
                <a:cs typeface="ＭＳ Ｐゴシック" charset="0"/>
              </a:rPr>
              <a:t>4:</a:t>
            </a:r>
            <a:r>
              <a:rPr lang="en-US" sz="3600" b="1" dirty="0">
                <a:effectLst>
                  <a:glow rad="127000">
                    <a:schemeClr val="tx1"/>
                  </a:glow>
                </a:effectLst>
                <a:latin typeface="Arial" charset="0"/>
                <a:ea typeface="ＭＳ Ｐゴシック" charset="0"/>
                <a:cs typeface="ＭＳ Ｐゴシック" charset="0"/>
              </a:rPr>
              <a:t>17a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2539619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31901"/>
            <a:ext cx="9144000" cy="2857500"/>
          </a:xfrm>
          <a:prstGeom prst="rect">
            <a:avLst/>
          </a:prstGeom>
        </p:spPr>
      </p:pic>
      <p:pic>
        <p:nvPicPr>
          <p:cNvPr id="3" name="Picture 2"/>
          <p:cNvPicPr>
            <a:picLocks noChangeAspect="1"/>
          </p:cNvPicPr>
          <p:nvPr/>
        </p:nvPicPr>
        <p:blipFill>
          <a:blip r:embed="rId4"/>
          <a:stretch>
            <a:fillRect/>
          </a:stretch>
        </p:blipFill>
        <p:spPr>
          <a:xfrm>
            <a:off x="1483896" y="855128"/>
            <a:ext cx="7660104" cy="5745078"/>
          </a:xfrm>
          <a:prstGeom prst="rect">
            <a:avLst/>
          </a:prstGeom>
        </p:spPr>
      </p:pic>
      <p:sp>
        <p:nvSpPr>
          <p:cNvPr id="900098" name="Rectangle 2"/>
          <p:cNvSpPr>
            <a:spLocks noGrp="1" noChangeArrowheads="1"/>
          </p:cNvSpPr>
          <p:nvPr>
            <p:ph type="ctrTitle"/>
          </p:nvPr>
        </p:nvSpPr>
        <p:spPr>
          <a:xfrm>
            <a:off x="1320801" y="1702917"/>
            <a:ext cx="4605866" cy="769349"/>
          </a:xfrm>
          <a:effectLst>
            <a:outerShdw blurRad="63500" dist="35921" dir="2700000" algn="ctr" rotWithShape="0">
              <a:schemeClr val="tx2">
                <a:alpha val="74998"/>
              </a:schemeClr>
            </a:outerShdw>
          </a:effectLst>
        </p:spPr>
        <p:txBody>
          <a:bodyPr/>
          <a:lstStyle/>
          <a:p>
            <a:pPr>
              <a:defRPr/>
            </a:pPr>
            <a:r>
              <a:rPr lang="en-US" b="1" spc="-200" dirty="0">
                <a:effectLst>
                  <a:glow rad="228600">
                    <a:schemeClr val="tx1"/>
                  </a:glow>
                </a:effectLst>
                <a:latin typeface="Arial" charset="0"/>
                <a:ea typeface="ＭＳ Ｐゴシック" charset="0"/>
                <a:cs typeface="ＭＳ Ｐゴシック" charset="0"/>
              </a:rPr>
              <a:t>THE RAPTURE</a:t>
            </a:r>
          </a:p>
        </p:txBody>
      </p:sp>
      <p:sp>
        <p:nvSpPr>
          <p:cNvPr id="5" name="Rectangle 2"/>
          <p:cNvSpPr txBox="1">
            <a:spLocks noChangeArrowheads="1"/>
          </p:cNvSpPr>
          <p:nvPr/>
        </p:nvSpPr>
        <p:spPr bwMode="auto">
          <a:xfrm>
            <a:off x="0" y="119645"/>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spc="-200" dirty="0">
                <a:effectLst>
                  <a:glow rad="228600">
                    <a:schemeClr val="tx1"/>
                  </a:glow>
                </a:effectLst>
                <a:latin typeface="Arial" charset="0"/>
                <a:ea typeface="ＭＳ Ｐゴシック" charset="0"/>
                <a:cs typeface="ＭＳ Ｐゴシック" charset="0"/>
              </a:rPr>
              <a:t>From </a:t>
            </a:r>
            <a:r>
              <a:rPr lang="en-US" b="1" i="1" spc="-200" dirty="0">
                <a:effectLst>
                  <a:glow rad="228600">
                    <a:schemeClr val="tx1"/>
                  </a:glow>
                </a:effectLst>
                <a:latin typeface="Arial" charset="0"/>
                <a:ea typeface="ＭＳ Ｐゴシック" charset="0"/>
                <a:cs typeface="ＭＳ Ｐゴシック" charset="0"/>
              </a:rPr>
              <a:t>rapturo,</a:t>
            </a:r>
            <a:r>
              <a:rPr lang="en-US" b="1" spc="-200" dirty="0">
                <a:effectLst>
                  <a:glow rad="228600">
                    <a:schemeClr val="tx1"/>
                  </a:glow>
                </a:effectLst>
                <a:latin typeface="Arial" charset="0"/>
                <a:ea typeface="ＭＳ Ｐゴシック" charset="0"/>
                <a:cs typeface="ＭＳ Ｐゴシック" charset="0"/>
              </a:rPr>
              <a:t> "to catch up" (Latin)</a:t>
            </a:r>
          </a:p>
        </p:txBody>
      </p:sp>
    </p:spTree>
    <p:extLst>
      <p:ext uri="{BB962C8B-B14F-4D97-AF65-F5344CB8AC3E}">
        <p14:creationId xmlns:p14="http://schemas.microsoft.com/office/powerpoint/2010/main" val="416788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09-I'm Gonna Miss That Dog.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388" y="-248"/>
            <a:ext cx="9144000" cy="6858000"/>
          </a:xfrm>
          <a:prstGeom prst="rect">
            <a:avLst/>
          </a:prstGeom>
        </p:spPr>
      </p:pic>
    </p:spTree>
    <p:extLst>
      <p:ext uri="{BB962C8B-B14F-4D97-AF65-F5344CB8AC3E}">
        <p14:creationId xmlns:p14="http://schemas.microsoft.com/office/powerpoint/2010/main" val="997847469"/>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6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Enoch</a:t>
            </a:r>
          </a:p>
        </p:txBody>
      </p:sp>
      <p:pic>
        <p:nvPicPr>
          <p:cNvPr id="2" name="Picture 1" descr="Gen 5v24 Enoch Take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28496"/>
          </a:xfrm>
          <a:prstGeom prst="rect">
            <a:avLst/>
          </a:prstGeom>
        </p:spPr>
      </p:pic>
    </p:spTree>
    <p:extLst>
      <p:ext uri="{BB962C8B-B14F-4D97-AF65-F5344CB8AC3E}">
        <p14:creationId xmlns:p14="http://schemas.microsoft.com/office/powerpoint/2010/main" val="2742859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shadeToTitle="1">
        <a:gradFill rotWithShape="0">
          <a:gsLst>
            <a:gs pos="0">
              <a:schemeClr val="accent1"/>
            </a:gs>
            <a:gs pos="100000">
              <a:schemeClr val="accent1">
                <a:gamma/>
                <a:shade val="46275"/>
                <a:invGamma/>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262146" name="Rectangle 2"/>
          <p:cNvSpPr>
            <a:spLocks noChangeArrowheads="1"/>
          </p:cNvSpPr>
          <p:nvPr/>
        </p:nvSpPr>
        <p:spPr bwMode="auto">
          <a:xfrm>
            <a:off x="0" y="0"/>
            <a:ext cx="9144000" cy="6858000"/>
          </a:xfrm>
          <a:prstGeom prst="rect">
            <a:avLst/>
          </a:prstGeom>
          <a:gradFill rotWithShape="0">
            <a:gsLst>
              <a:gs pos="0">
                <a:srgbClr val="660066"/>
              </a:gs>
              <a:gs pos="100000">
                <a:srgbClr val="660066">
                  <a:gamma/>
                  <a:shade val="46275"/>
                  <a:invGamma/>
                </a:srgbClr>
              </a:gs>
            </a:gsLst>
            <a:path path="shape">
              <a:fillToRect l="50000" t="50000" r="50000" b="50000"/>
            </a:path>
          </a:gra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262147" name="Line 3"/>
          <p:cNvSpPr>
            <a:spLocks noChangeShapeType="1"/>
          </p:cNvSpPr>
          <p:nvPr/>
        </p:nvSpPr>
        <p:spPr bwMode="auto">
          <a:xfrm flipV="1">
            <a:off x="395288" y="3500438"/>
            <a:ext cx="7497762" cy="23812"/>
          </a:xfrm>
          <a:prstGeom prst="line">
            <a:avLst/>
          </a:prstGeom>
          <a:noFill/>
          <a:ln w="76200">
            <a:solidFill>
              <a:srgbClr val="FFFFFF"/>
            </a:solidFill>
            <a:round/>
            <a:headEnd/>
            <a:tailEnd type="triangle" w="med" len="me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262148" name="Line 4"/>
          <p:cNvSpPr>
            <a:spLocks noChangeShapeType="1"/>
          </p:cNvSpPr>
          <p:nvPr/>
        </p:nvSpPr>
        <p:spPr bwMode="auto">
          <a:xfrm>
            <a:off x="6888163" y="2057400"/>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262149" name="Text Box 5"/>
          <p:cNvSpPr txBox="1">
            <a:spLocks noChangeArrowheads="1"/>
          </p:cNvSpPr>
          <p:nvPr/>
        </p:nvSpPr>
        <p:spPr bwMode="auto">
          <a:xfrm>
            <a:off x="395288" y="1778198"/>
            <a:ext cx="5329237" cy="58477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200" b="1" dirty="0">
                <a:solidFill>
                  <a:srgbClr val="FFFFFF"/>
                </a:solidFill>
                <a:latin typeface="Arial"/>
                <a:cs typeface="Arial"/>
              </a:rPr>
              <a:t>Millennium is Church Age:</a:t>
            </a:r>
            <a:endParaRPr lang="en-US" sz="3200" dirty="0">
              <a:solidFill>
                <a:srgbClr val="FFFFFF"/>
              </a:solidFill>
              <a:latin typeface="Arial"/>
              <a:cs typeface="Arial"/>
            </a:endParaRPr>
          </a:p>
        </p:txBody>
      </p:sp>
      <p:sp>
        <p:nvSpPr>
          <p:cNvPr id="262150" name="Text Box 6"/>
          <p:cNvSpPr txBox="1">
            <a:spLocks noChangeArrowheads="1"/>
          </p:cNvSpPr>
          <p:nvPr/>
        </p:nvSpPr>
        <p:spPr bwMode="auto">
          <a:xfrm rot="5400000" flipH="1">
            <a:off x="5777706" y="3156744"/>
            <a:ext cx="4951413"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dirty="0">
                <a:solidFill>
                  <a:srgbClr val="FFCC00"/>
                </a:solidFill>
                <a:latin typeface="Arial"/>
                <a:cs typeface="Arial"/>
              </a:rPr>
              <a:t>Eternal Kingdom</a:t>
            </a:r>
            <a:endParaRPr lang="en-US" sz="4000" dirty="0">
              <a:solidFill>
                <a:srgbClr val="FFCC00"/>
              </a:solidFill>
              <a:latin typeface="Arial"/>
              <a:cs typeface="Arial"/>
            </a:endParaRPr>
          </a:p>
        </p:txBody>
      </p:sp>
      <p:sp>
        <p:nvSpPr>
          <p:cNvPr id="262151" name="Text Box 7"/>
          <p:cNvSpPr txBox="1">
            <a:spLocks noChangeArrowheads="1"/>
          </p:cNvSpPr>
          <p:nvPr/>
        </p:nvSpPr>
        <p:spPr bwMode="auto">
          <a:xfrm>
            <a:off x="5746750" y="809625"/>
            <a:ext cx="2281238" cy="13239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dirty="0">
                <a:solidFill>
                  <a:srgbClr val="00CCFF"/>
                </a:solidFill>
                <a:latin typeface="Arial"/>
                <a:cs typeface="Arial"/>
              </a:rPr>
              <a:t>Second Coming</a:t>
            </a:r>
            <a:endParaRPr lang="en-US" sz="4000" dirty="0">
              <a:solidFill>
                <a:srgbClr val="000000"/>
              </a:solidFill>
              <a:latin typeface="Arial"/>
              <a:cs typeface="Arial"/>
            </a:endParaRPr>
          </a:p>
        </p:txBody>
      </p:sp>
      <p:sp>
        <p:nvSpPr>
          <p:cNvPr id="262152" name="Text Box 8"/>
          <p:cNvSpPr txBox="1">
            <a:spLocks noChangeArrowheads="1"/>
          </p:cNvSpPr>
          <p:nvPr/>
        </p:nvSpPr>
        <p:spPr bwMode="auto">
          <a:xfrm>
            <a:off x="1192213" y="2406650"/>
            <a:ext cx="3733800" cy="23907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eaLnBrk="0" fontAlgn="base" hangingPunct="0">
              <a:lnSpc>
                <a:spcPct val="80000"/>
              </a:lnSpc>
              <a:spcBef>
                <a:spcPct val="50000"/>
              </a:spcBef>
              <a:spcAft>
                <a:spcPct val="0"/>
              </a:spcAft>
              <a:defRPr/>
            </a:pPr>
            <a:r>
              <a:rPr lang="en-US" sz="4000" b="1" dirty="0">
                <a:solidFill>
                  <a:srgbClr val="FFFFFF"/>
                </a:solidFill>
                <a:latin typeface="Arial"/>
                <a:ea typeface="ＭＳ Ｐゴシック" charset="0"/>
                <a:cs typeface="Arial"/>
              </a:rPr>
              <a:t>Spiritual reign of Christ</a:t>
            </a:r>
          </a:p>
          <a:p>
            <a:pPr algn="ctr" defTabSz="914400" eaLnBrk="0" fontAlgn="base" hangingPunct="0">
              <a:lnSpc>
                <a:spcPct val="80000"/>
              </a:lnSpc>
              <a:spcBef>
                <a:spcPct val="50000"/>
              </a:spcBef>
              <a:spcAft>
                <a:spcPct val="0"/>
              </a:spcAft>
              <a:defRPr/>
            </a:pPr>
            <a:r>
              <a:rPr lang="en-US" sz="4000" b="1" dirty="0">
                <a:solidFill>
                  <a:srgbClr val="FFFFFF"/>
                </a:solidFill>
                <a:latin typeface="Arial"/>
                <a:ea typeface="ＭＳ Ｐゴシック" charset="0"/>
                <a:cs typeface="Arial"/>
              </a:rPr>
              <a:t>Tribulations</a:t>
            </a:r>
            <a:br>
              <a:rPr lang="en-US" sz="4000" b="1" dirty="0">
                <a:solidFill>
                  <a:srgbClr val="FFFFFF"/>
                </a:solidFill>
                <a:latin typeface="Arial"/>
                <a:ea typeface="ＭＳ Ｐゴシック" charset="0"/>
                <a:cs typeface="Arial"/>
              </a:rPr>
            </a:br>
            <a:r>
              <a:rPr lang="en-US" sz="4000" b="1" dirty="0">
                <a:solidFill>
                  <a:srgbClr val="FFFFFF"/>
                </a:solidFill>
                <a:latin typeface="Arial"/>
                <a:ea typeface="ＭＳ Ｐゴシック" charset="0"/>
                <a:cs typeface="Arial"/>
              </a:rPr>
              <a:t>Satan Bound</a:t>
            </a:r>
          </a:p>
        </p:txBody>
      </p:sp>
      <p:sp>
        <p:nvSpPr>
          <p:cNvPr id="262153" name="Rectangle 9"/>
          <p:cNvSpPr>
            <a:spLocks noChangeArrowheads="1"/>
          </p:cNvSpPr>
          <p:nvPr/>
        </p:nvSpPr>
        <p:spPr bwMode="auto">
          <a:xfrm>
            <a:off x="317500" y="1568450"/>
            <a:ext cx="5410200" cy="3657600"/>
          </a:xfrm>
          <a:prstGeom prst="rect">
            <a:avLst/>
          </a:prstGeom>
          <a:noFill/>
          <a:ln w="38100">
            <a:solidFill>
              <a:schemeClr val="accent1"/>
            </a:solidFill>
            <a:miter lim="800000"/>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262154" name="Text Box 10"/>
          <p:cNvSpPr txBox="1">
            <a:spLocks noChangeArrowheads="1"/>
          </p:cNvSpPr>
          <p:nvPr/>
        </p:nvSpPr>
        <p:spPr bwMode="auto">
          <a:xfrm rot="5381629">
            <a:off x="5499894" y="4537869"/>
            <a:ext cx="2835275" cy="70643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defRPr/>
            </a:pPr>
            <a:r>
              <a:rPr lang="en-US" sz="4000" b="1" dirty="0">
                <a:solidFill>
                  <a:srgbClr val="AAE2CA">
                    <a:lumMod val="20000"/>
                    <a:lumOff val="80000"/>
                  </a:srgbClr>
                </a:solidFill>
                <a:latin typeface="Arial"/>
                <a:cs typeface="Arial"/>
              </a:rPr>
              <a:t>Judgment</a:t>
            </a:r>
          </a:p>
        </p:txBody>
      </p:sp>
      <p:sp>
        <p:nvSpPr>
          <p:cNvPr id="262155" name="Rectangle 11"/>
          <p:cNvSpPr>
            <a:spLocks noGrp="1" noChangeArrowheads="1"/>
          </p:cNvSpPr>
          <p:nvPr>
            <p:ph type="title" idx="4294967295"/>
          </p:nvPr>
        </p:nvSpPr>
        <p:spPr>
          <a:xfrm>
            <a:off x="685800" y="44450"/>
            <a:ext cx="7772400" cy="762000"/>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b="1" dirty="0">
                <a:solidFill>
                  <a:srgbClr val="FFFFFF"/>
                </a:solidFill>
                <a:ea typeface="ＭＳ Ｐゴシック" pitchFamily="-111" charset="-128"/>
              </a:rPr>
              <a:t>Amillennialism</a:t>
            </a:r>
          </a:p>
        </p:txBody>
      </p:sp>
      <p:sp>
        <p:nvSpPr>
          <p:cNvPr id="824343" name="Text Box 23"/>
          <p:cNvSpPr txBox="1">
            <a:spLocks noChangeArrowheads="1"/>
          </p:cNvSpPr>
          <p:nvPr/>
        </p:nvSpPr>
        <p:spPr bwMode="auto">
          <a:xfrm>
            <a:off x="901700" y="5516563"/>
            <a:ext cx="4316413" cy="6477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dirty="0">
                <a:solidFill>
                  <a:srgbClr val="FFFFFF"/>
                </a:solidFill>
                <a:latin typeface="Arial"/>
                <a:ea typeface="ＭＳ Ｐゴシック" pitchFamily="-111" charset="-128"/>
                <a:cs typeface="Arial"/>
              </a:rPr>
              <a:t>Revelation 6–18</a:t>
            </a:r>
          </a:p>
        </p:txBody>
      </p:sp>
      <p:sp>
        <p:nvSpPr>
          <p:cNvPr id="824344" name="Text Box 24"/>
          <p:cNvSpPr txBox="1">
            <a:spLocks noChangeArrowheads="1"/>
          </p:cNvSpPr>
          <p:nvPr/>
        </p:nvSpPr>
        <p:spPr bwMode="auto">
          <a:xfrm>
            <a:off x="5956300" y="6156325"/>
            <a:ext cx="1905000"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a:solidFill>
                  <a:srgbClr val="FFFFFF"/>
                </a:solidFill>
                <a:latin typeface="Arial"/>
                <a:ea typeface="ＭＳ Ｐゴシック" pitchFamily="-111" charset="-128"/>
                <a:cs typeface="Arial"/>
              </a:rPr>
              <a:t>19</a:t>
            </a:r>
          </a:p>
        </p:txBody>
      </p:sp>
      <p:sp>
        <p:nvSpPr>
          <p:cNvPr id="824346" name="Text Box 26"/>
          <p:cNvSpPr txBox="1">
            <a:spLocks noChangeArrowheads="1"/>
          </p:cNvSpPr>
          <p:nvPr/>
        </p:nvSpPr>
        <p:spPr bwMode="auto">
          <a:xfrm>
            <a:off x="7480300" y="6156325"/>
            <a:ext cx="1663700"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dirty="0">
                <a:solidFill>
                  <a:srgbClr val="FFFFFF"/>
                </a:solidFill>
                <a:latin typeface="Arial"/>
                <a:ea typeface="ＭＳ Ｐゴシック" pitchFamily="-111" charset="-128"/>
                <a:cs typeface="Arial"/>
              </a:rPr>
              <a:t>21–22</a:t>
            </a:r>
          </a:p>
        </p:txBody>
      </p:sp>
      <p:sp>
        <p:nvSpPr>
          <p:cNvPr id="17" name="Text Box 23"/>
          <p:cNvSpPr txBox="1">
            <a:spLocks noChangeArrowheads="1"/>
          </p:cNvSpPr>
          <p:nvPr/>
        </p:nvSpPr>
        <p:spPr bwMode="auto">
          <a:xfrm>
            <a:off x="901700" y="6092825"/>
            <a:ext cx="4316413"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dirty="0">
                <a:solidFill>
                  <a:srgbClr val="FFFFFF"/>
                </a:solidFill>
                <a:latin typeface="Arial"/>
                <a:ea typeface="ＭＳ Ｐゴシック" pitchFamily="-111" charset="-128"/>
                <a:cs typeface="Arial"/>
              </a:rPr>
              <a:t>Revelation 20</a:t>
            </a:r>
          </a:p>
        </p:txBody>
      </p:sp>
      <p:sp>
        <p:nvSpPr>
          <p:cNvPr id="18" name="Text Box 37"/>
          <p:cNvSpPr txBox="1">
            <a:spLocks noChangeArrowheads="1"/>
          </p:cNvSpPr>
          <p:nvPr/>
        </p:nvSpPr>
        <p:spPr bwMode="auto">
          <a:xfrm>
            <a:off x="8448730" y="0"/>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433</a:t>
            </a:r>
          </a:p>
        </p:txBody>
      </p:sp>
    </p:spTree>
    <p:extLst>
      <p:ext uri="{BB962C8B-B14F-4D97-AF65-F5344CB8AC3E}">
        <p14:creationId xmlns:p14="http://schemas.microsoft.com/office/powerpoint/2010/main" val="18653422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2000"/>
                                  </p:stCondLst>
                                  <p:childTnLst>
                                    <p:set>
                                      <p:cBhvr>
                                        <p:cTn id="6" dur="1" fill="hold">
                                          <p:stCondLst>
                                            <p:cond delay="0"/>
                                          </p:stCondLst>
                                        </p:cTn>
                                        <p:tgtEl>
                                          <p:spTgt spid="262149"/>
                                        </p:tgtEl>
                                        <p:attrNameLst>
                                          <p:attrName>style.visibility</p:attrName>
                                        </p:attrNameLst>
                                      </p:cBhvr>
                                      <p:to>
                                        <p:strVal val="visible"/>
                                      </p:to>
                                    </p:set>
                                    <p:anim calcmode="lin" valueType="num">
                                      <p:cBhvr additive="base">
                                        <p:cTn id="7" dur="500" fill="hold"/>
                                        <p:tgtEl>
                                          <p:spTgt spid="262149"/>
                                        </p:tgtEl>
                                        <p:attrNameLst>
                                          <p:attrName>ppt_x</p:attrName>
                                        </p:attrNameLst>
                                      </p:cBhvr>
                                      <p:tavLst>
                                        <p:tav tm="0">
                                          <p:val>
                                            <p:strVal val="0-#ppt_w/2"/>
                                          </p:val>
                                        </p:tav>
                                        <p:tav tm="100000">
                                          <p:val>
                                            <p:strVal val="#ppt_x"/>
                                          </p:val>
                                        </p:tav>
                                      </p:tavLst>
                                    </p:anim>
                                    <p:anim calcmode="lin" valueType="num">
                                      <p:cBhvr additive="base">
                                        <p:cTn id="8" dur="500" fill="hold"/>
                                        <p:tgtEl>
                                          <p:spTgt spid="26214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500"/>
                            </p:stCondLst>
                            <p:childTnLst>
                              <p:par>
                                <p:cTn id="10" presetID="2" presetClass="entr" presetSubtype="8" fill="hold" grpId="0" nodeType="afterEffect">
                                  <p:stCondLst>
                                    <p:cond delay="0"/>
                                  </p:stCondLst>
                                  <p:childTnLst>
                                    <p:set>
                                      <p:cBhvr>
                                        <p:cTn id="11" dur="1" fill="hold">
                                          <p:stCondLst>
                                            <p:cond delay="0"/>
                                          </p:stCondLst>
                                        </p:cTn>
                                        <p:tgtEl>
                                          <p:spTgt spid="262153"/>
                                        </p:tgtEl>
                                        <p:attrNameLst>
                                          <p:attrName>style.visibility</p:attrName>
                                        </p:attrNameLst>
                                      </p:cBhvr>
                                      <p:to>
                                        <p:strVal val="visible"/>
                                      </p:to>
                                    </p:set>
                                    <p:anim calcmode="lin" valueType="num">
                                      <p:cBhvr additive="base">
                                        <p:cTn id="12" dur="500" fill="hold"/>
                                        <p:tgtEl>
                                          <p:spTgt spid="262153"/>
                                        </p:tgtEl>
                                        <p:attrNameLst>
                                          <p:attrName>ppt_x</p:attrName>
                                        </p:attrNameLst>
                                      </p:cBhvr>
                                      <p:tavLst>
                                        <p:tav tm="0">
                                          <p:val>
                                            <p:strVal val="0-#ppt_w/2"/>
                                          </p:val>
                                        </p:tav>
                                        <p:tav tm="100000">
                                          <p:val>
                                            <p:strVal val="#ppt_x"/>
                                          </p:val>
                                        </p:tav>
                                      </p:tavLst>
                                    </p:anim>
                                    <p:anim calcmode="lin" valueType="num">
                                      <p:cBhvr additive="base">
                                        <p:cTn id="13" dur="500" fill="hold"/>
                                        <p:tgtEl>
                                          <p:spTgt spid="262153"/>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2" presetClass="entr" presetSubtype="8" fill="hold" nodeType="afterEffect">
                                  <p:stCondLst>
                                    <p:cond delay="1000"/>
                                  </p:stCondLst>
                                  <p:childTnLst>
                                    <p:set>
                                      <p:cBhvr>
                                        <p:cTn id="16" dur="1" fill="hold">
                                          <p:stCondLst>
                                            <p:cond delay="0"/>
                                          </p:stCondLst>
                                        </p:cTn>
                                        <p:tgtEl>
                                          <p:spTgt spid="262147"/>
                                        </p:tgtEl>
                                        <p:attrNameLst>
                                          <p:attrName>style.visibility</p:attrName>
                                        </p:attrNameLst>
                                      </p:cBhvr>
                                      <p:to>
                                        <p:strVal val="visible"/>
                                      </p:to>
                                    </p:set>
                                    <p:animEffect transition="in" filter="wipe(left)">
                                      <p:cBhvr>
                                        <p:cTn id="17" dur="500"/>
                                        <p:tgtEl>
                                          <p:spTgt spid="262147"/>
                                        </p:tgtEl>
                                      </p:cBhvr>
                                    </p:animEffect>
                                  </p:childTnLst>
                                </p:cTn>
                              </p:par>
                            </p:childTnLst>
                          </p:cTn>
                        </p:par>
                        <p:par>
                          <p:cTn id="18" fill="hold" nodeType="afterGroup">
                            <p:stCondLst>
                              <p:cond delay="4500"/>
                            </p:stCondLst>
                            <p:childTnLst>
                              <p:par>
                                <p:cTn id="19" presetID="17" presetClass="entr" presetSubtype="8" fill="hold" grpId="0" nodeType="afterEffect">
                                  <p:stCondLst>
                                    <p:cond delay="2000"/>
                                  </p:stCondLst>
                                  <p:childTnLst>
                                    <p:set>
                                      <p:cBhvr>
                                        <p:cTn id="20" dur="1" fill="hold">
                                          <p:stCondLst>
                                            <p:cond delay="0"/>
                                          </p:stCondLst>
                                        </p:cTn>
                                        <p:tgtEl>
                                          <p:spTgt spid="262152"/>
                                        </p:tgtEl>
                                        <p:attrNameLst>
                                          <p:attrName>style.visibility</p:attrName>
                                        </p:attrNameLst>
                                      </p:cBhvr>
                                      <p:to>
                                        <p:strVal val="visible"/>
                                      </p:to>
                                    </p:set>
                                    <p:anim calcmode="lin" valueType="num">
                                      <p:cBhvr>
                                        <p:cTn id="21" dur="500" fill="hold"/>
                                        <p:tgtEl>
                                          <p:spTgt spid="262152"/>
                                        </p:tgtEl>
                                        <p:attrNameLst>
                                          <p:attrName>ppt_x</p:attrName>
                                        </p:attrNameLst>
                                      </p:cBhvr>
                                      <p:tavLst>
                                        <p:tav tm="0">
                                          <p:val>
                                            <p:strVal val="#ppt_x-#ppt_w/2"/>
                                          </p:val>
                                        </p:tav>
                                        <p:tav tm="100000">
                                          <p:val>
                                            <p:strVal val="#ppt_x"/>
                                          </p:val>
                                        </p:tav>
                                      </p:tavLst>
                                    </p:anim>
                                    <p:anim calcmode="lin" valueType="num">
                                      <p:cBhvr>
                                        <p:cTn id="22" dur="500" fill="hold"/>
                                        <p:tgtEl>
                                          <p:spTgt spid="262152"/>
                                        </p:tgtEl>
                                        <p:attrNameLst>
                                          <p:attrName>ppt_y</p:attrName>
                                        </p:attrNameLst>
                                      </p:cBhvr>
                                      <p:tavLst>
                                        <p:tav tm="0">
                                          <p:val>
                                            <p:strVal val="#ppt_y"/>
                                          </p:val>
                                        </p:tav>
                                        <p:tav tm="100000">
                                          <p:val>
                                            <p:strVal val="#ppt_y"/>
                                          </p:val>
                                        </p:tav>
                                      </p:tavLst>
                                    </p:anim>
                                    <p:anim calcmode="lin" valueType="num">
                                      <p:cBhvr>
                                        <p:cTn id="23" dur="500" fill="hold"/>
                                        <p:tgtEl>
                                          <p:spTgt spid="262152"/>
                                        </p:tgtEl>
                                        <p:attrNameLst>
                                          <p:attrName>ppt_w</p:attrName>
                                        </p:attrNameLst>
                                      </p:cBhvr>
                                      <p:tavLst>
                                        <p:tav tm="0">
                                          <p:val>
                                            <p:fltVal val="0"/>
                                          </p:val>
                                        </p:tav>
                                        <p:tav tm="100000">
                                          <p:val>
                                            <p:strVal val="#ppt_w"/>
                                          </p:val>
                                        </p:tav>
                                      </p:tavLst>
                                    </p:anim>
                                    <p:anim calcmode="lin" valueType="num">
                                      <p:cBhvr>
                                        <p:cTn id="24" dur="500" fill="hold"/>
                                        <p:tgtEl>
                                          <p:spTgt spid="26215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7000"/>
                            </p:stCondLst>
                            <p:childTnLst>
                              <p:par>
                                <p:cTn id="26" presetID="2" presetClass="entr" presetSubtype="1" fill="hold" nodeType="afterEffect">
                                  <p:stCondLst>
                                    <p:cond delay="5000"/>
                                  </p:stCondLst>
                                  <p:childTnLst>
                                    <p:set>
                                      <p:cBhvr>
                                        <p:cTn id="27" dur="1" fill="hold">
                                          <p:stCondLst>
                                            <p:cond delay="0"/>
                                          </p:stCondLst>
                                        </p:cTn>
                                        <p:tgtEl>
                                          <p:spTgt spid="262148"/>
                                        </p:tgtEl>
                                        <p:attrNameLst>
                                          <p:attrName>style.visibility</p:attrName>
                                        </p:attrNameLst>
                                      </p:cBhvr>
                                      <p:to>
                                        <p:strVal val="visible"/>
                                      </p:to>
                                    </p:set>
                                    <p:anim calcmode="lin" valueType="num">
                                      <p:cBhvr additive="base">
                                        <p:cTn id="28" dur="500" fill="hold"/>
                                        <p:tgtEl>
                                          <p:spTgt spid="262148"/>
                                        </p:tgtEl>
                                        <p:attrNameLst>
                                          <p:attrName>ppt_x</p:attrName>
                                        </p:attrNameLst>
                                      </p:cBhvr>
                                      <p:tavLst>
                                        <p:tav tm="0">
                                          <p:val>
                                            <p:strVal val="#ppt_x"/>
                                          </p:val>
                                        </p:tav>
                                        <p:tav tm="100000">
                                          <p:val>
                                            <p:strVal val="#ppt_x"/>
                                          </p:val>
                                        </p:tav>
                                      </p:tavLst>
                                    </p:anim>
                                    <p:anim calcmode="lin" valueType="num">
                                      <p:cBhvr additive="base">
                                        <p:cTn id="29" dur="500" fill="hold"/>
                                        <p:tgtEl>
                                          <p:spTgt spid="262148"/>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grpId="0" nodeType="afterEffect">
                                  <p:stCondLst>
                                    <p:cond delay="0"/>
                                  </p:stCondLst>
                                  <p:childTnLst>
                                    <p:set>
                                      <p:cBhvr>
                                        <p:cTn id="32" dur="1" fill="hold">
                                          <p:stCondLst>
                                            <p:cond delay="0"/>
                                          </p:stCondLst>
                                        </p:cTn>
                                        <p:tgtEl>
                                          <p:spTgt spid="262151"/>
                                        </p:tgtEl>
                                        <p:attrNameLst>
                                          <p:attrName>style.visibility</p:attrName>
                                        </p:attrNameLst>
                                      </p:cBhvr>
                                      <p:to>
                                        <p:strVal val="visible"/>
                                      </p:to>
                                    </p:set>
                                    <p:anim calcmode="lin" valueType="num">
                                      <p:cBhvr additive="base">
                                        <p:cTn id="33" dur="500" fill="hold"/>
                                        <p:tgtEl>
                                          <p:spTgt spid="262151"/>
                                        </p:tgtEl>
                                        <p:attrNameLst>
                                          <p:attrName>ppt_x</p:attrName>
                                        </p:attrNameLst>
                                      </p:cBhvr>
                                      <p:tavLst>
                                        <p:tav tm="0">
                                          <p:val>
                                            <p:strVal val="#ppt_x"/>
                                          </p:val>
                                        </p:tav>
                                        <p:tav tm="100000">
                                          <p:val>
                                            <p:strVal val="#ppt_x"/>
                                          </p:val>
                                        </p:tav>
                                      </p:tavLst>
                                    </p:anim>
                                    <p:anim calcmode="lin" valueType="num">
                                      <p:cBhvr additive="base">
                                        <p:cTn id="34" dur="500" fill="hold"/>
                                        <p:tgtEl>
                                          <p:spTgt spid="262151"/>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2" presetClass="entr" presetSubtype="4" fill="hold" grpId="0" nodeType="afterEffect">
                                  <p:stCondLst>
                                    <p:cond delay="1000"/>
                                  </p:stCondLst>
                                  <p:childTnLst>
                                    <p:set>
                                      <p:cBhvr>
                                        <p:cTn id="37" dur="1" fill="hold">
                                          <p:stCondLst>
                                            <p:cond delay="0"/>
                                          </p:stCondLst>
                                        </p:cTn>
                                        <p:tgtEl>
                                          <p:spTgt spid="262154"/>
                                        </p:tgtEl>
                                        <p:attrNameLst>
                                          <p:attrName>style.visibility</p:attrName>
                                        </p:attrNameLst>
                                      </p:cBhvr>
                                      <p:to>
                                        <p:strVal val="visible"/>
                                      </p:to>
                                    </p:set>
                                    <p:anim calcmode="lin" valueType="num">
                                      <p:cBhvr additive="base">
                                        <p:cTn id="38" dur="500" fill="hold"/>
                                        <p:tgtEl>
                                          <p:spTgt spid="262154"/>
                                        </p:tgtEl>
                                        <p:attrNameLst>
                                          <p:attrName>ppt_x</p:attrName>
                                        </p:attrNameLst>
                                      </p:cBhvr>
                                      <p:tavLst>
                                        <p:tav tm="0">
                                          <p:val>
                                            <p:strVal val="#ppt_x"/>
                                          </p:val>
                                        </p:tav>
                                        <p:tav tm="100000">
                                          <p:val>
                                            <p:strVal val="#ppt_x"/>
                                          </p:val>
                                        </p:tav>
                                      </p:tavLst>
                                    </p:anim>
                                    <p:anim calcmode="lin" valueType="num">
                                      <p:cBhvr additive="base">
                                        <p:cTn id="39" dur="500" fill="hold"/>
                                        <p:tgtEl>
                                          <p:spTgt spid="262154"/>
                                        </p:tgtEl>
                                        <p:attrNameLst>
                                          <p:attrName>ppt_y</p:attrName>
                                        </p:attrNameLst>
                                      </p:cBhvr>
                                      <p:tavLst>
                                        <p:tav tm="0">
                                          <p:val>
                                            <p:strVal val="1+#ppt_h/2"/>
                                          </p:val>
                                        </p:tav>
                                        <p:tav tm="100000">
                                          <p:val>
                                            <p:strVal val="#ppt_y"/>
                                          </p:val>
                                        </p:tav>
                                      </p:tavLst>
                                    </p:anim>
                                  </p:childTnLst>
                                </p:cTn>
                              </p:par>
                            </p:childTnLst>
                          </p:cTn>
                        </p:par>
                        <p:par>
                          <p:cTn id="40" fill="hold" nodeType="afterGroup">
                            <p:stCondLst>
                              <p:cond delay="14500"/>
                            </p:stCondLst>
                            <p:childTnLst>
                              <p:par>
                                <p:cTn id="41" presetID="2" presetClass="entr" presetSubtype="2" fill="hold" grpId="0" nodeType="afterEffect">
                                  <p:stCondLst>
                                    <p:cond delay="1000"/>
                                  </p:stCondLst>
                                  <p:childTnLst>
                                    <p:set>
                                      <p:cBhvr>
                                        <p:cTn id="42" dur="1" fill="hold">
                                          <p:stCondLst>
                                            <p:cond delay="0"/>
                                          </p:stCondLst>
                                        </p:cTn>
                                        <p:tgtEl>
                                          <p:spTgt spid="262150"/>
                                        </p:tgtEl>
                                        <p:attrNameLst>
                                          <p:attrName>style.visibility</p:attrName>
                                        </p:attrNameLst>
                                      </p:cBhvr>
                                      <p:to>
                                        <p:strVal val="visible"/>
                                      </p:to>
                                    </p:set>
                                    <p:anim calcmode="lin" valueType="num">
                                      <p:cBhvr additive="base">
                                        <p:cTn id="43" dur="500" fill="hold"/>
                                        <p:tgtEl>
                                          <p:spTgt spid="262150"/>
                                        </p:tgtEl>
                                        <p:attrNameLst>
                                          <p:attrName>ppt_x</p:attrName>
                                        </p:attrNameLst>
                                      </p:cBhvr>
                                      <p:tavLst>
                                        <p:tav tm="0">
                                          <p:val>
                                            <p:strVal val="1+#ppt_w/2"/>
                                          </p:val>
                                        </p:tav>
                                        <p:tav tm="100000">
                                          <p:val>
                                            <p:strVal val="#ppt_x"/>
                                          </p:val>
                                        </p:tav>
                                      </p:tavLst>
                                    </p:anim>
                                    <p:anim calcmode="lin" valueType="num">
                                      <p:cBhvr additive="base">
                                        <p:cTn id="44" dur="500" fill="hold"/>
                                        <p:tgtEl>
                                          <p:spTgt spid="262150"/>
                                        </p:tgtEl>
                                        <p:attrNameLst>
                                          <p:attrName>ppt_y</p:attrName>
                                        </p:attrNameLst>
                                      </p:cBhvr>
                                      <p:tavLst>
                                        <p:tav tm="0">
                                          <p:val>
                                            <p:strVal val="#ppt_y"/>
                                          </p:val>
                                        </p:tav>
                                        <p:tav tm="100000">
                                          <p:val>
                                            <p:strVal val="#ppt_y"/>
                                          </p:val>
                                        </p:tav>
                                      </p:tavLst>
                                    </p:anim>
                                  </p:childTnLst>
                                </p:cTn>
                              </p:par>
                            </p:childTnLst>
                          </p:cTn>
                        </p:par>
                        <p:par>
                          <p:cTn id="45" fill="hold" nodeType="afterGroup">
                            <p:stCondLst>
                              <p:cond delay="16000"/>
                            </p:stCondLst>
                            <p:childTnLst>
                              <p:par>
                                <p:cTn id="46" presetID="17" presetClass="entr" presetSubtype="8" fill="hold" grpId="0" nodeType="afterEffect">
                                  <p:stCondLst>
                                    <p:cond delay="1000"/>
                                  </p:stCondLst>
                                  <p:childTnLst>
                                    <p:set>
                                      <p:cBhvr>
                                        <p:cTn id="47" dur="1" fill="hold">
                                          <p:stCondLst>
                                            <p:cond delay="0"/>
                                          </p:stCondLst>
                                        </p:cTn>
                                        <p:tgtEl>
                                          <p:spTgt spid="824343"/>
                                        </p:tgtEl>
                                        <p:attrNameLst>
                                          <p:attrName>style.visibility</p:attrName>
                                        </p:attrNameLst>
                                      </p:cBhvr>
                                      <p:to>
                                        <p:strVal val="visible"/>
                                      </p:to>
                                    </p:set>
                                    <p:anim calcmode="lin" valueType="num">
                                      <p:cBhvr>
                                        <p:cTn id="48" dur="500" fill="hold"/>
                                        <p:tgtEl>
                                          <p:spTgt spid="824343"/>
                                        </p:tgtEl>
                                        <p:attrNameLst>
                                          <p:attrName>ppt_x</p:attrName>
                                        </p:attrNameLst>
                                      </p:cBhvr>
                                      <p:tavLst>
                                        <p:tav tm="0">
                                          <p:val>
                                            <p:strVal val="#ppt_x-#ppt_w/2"/>
                                          </p:val>
                                        </p:tav>
                                        <p:tav tm="100000">
                                          <p:val>
                                            <p:strVal val="#ppt_x"/>
                                          </p:val>
                                        </p:tav>
                                      </p:tavLst>
                                    </p:anim>
                                    <p:anim calcmode="lin" valueType="num">
                                      <p:cBhvr>
                                        <p:cTn id="49" dur="500" fill="hold"/>
                                        <p:tgtEl>
                                          <p:spTgt spid="824343"/>
                                        </p:tgtEl>
                                        <p:attrNameLst>
                                          <p:attrName>ppt_y</p:attrName>
                                        </p:attrNameLst>
                                      </p:cBhvr>
                                      <p:tavLst>
                                        <p:tav tm="0">
                                          <p:val>
                                            <p:strVal val="#ppt_y"/>
                                          </p:val>
                                        </p:tav>
                                        <p:tav tm="100000">
                                          <p:val>
                                            <p:strVal val="#ppt_y"/>
                                          </p:val>
                                        </p:tav>
                                      </p:tavLst>
                                    </p:anim>
                                    <p:anim calcmode="lin" valueType="num">
                                      <p:cBhvr>
                                        <p:cTn id="50" dur="500" fill="hold"/>
                                        <p:tgtEl>
                                          <p:spTgt spid="824343"/>
                                        </p:tgtEl>
                                        <p:attrNameLst>
                                          <p:attrName>ppt_w</p:attrName>
                                        </p:attrNameLst>
                                      </p:cBhvr>
                                      <p:tavLst>
                                        <p:tav tm="0">
                                          <p:val>
                                            <p:fltVal val="0"/>
                                          </p:val>
                                        </p:tav>
                                        <p:tav tm="100000">
                                          <p:val>
                                            <p:strVal val="#ppt_w"/>
                                          </p:val>
                                        </p:tav>
                                      </p:tavLst>
                                    </p:anim>
                                    <p:anim calcmode="lin" valueType="num">
                                      <p:cBhvr>
                                        <p:cTn id="51" dur="500" fill="hold"/>
                                        <p:tgtEl>
                                          <p:spTgt spid="824343"/>
                                        </p:tgtEl>
                                        <p:attrNameLst>
                                          <p:attrName>ppt_h</p:attrName>
                                        </p:attrNameLst>
                                      </p:cBhvr>
                                      <p:tavLst>
                                        <p:tav tm="0">
                                          <p:val>
                                            <p:strVal val="#ppt_h"/>
                                          </p:val>
                                        </p:tav>
                                        <p:tav tm="100000">
                                          <p:val>
                                            <p:strVal val="#ppt_h"/>
                                          </p:val>
                                        </p:tav>
                                      </p:tavLst>
                                    </p:anim>
                                  </p:childTnLst>
                                </p:cTn>
                              </p:par>
                            </p:childTnLst>
                          </p:cTn>
                        </p:par>
                        <p:par>
                          <p:cTn id="52" fill="hold" nodeType="afterGroup">
                            <p:stCondLst>
                              <p:cond delay="17500"/>
                            </p:stCondLst>
                            <p:childTnLst>
                              <p:par>
                                <p:cTn id="53" presetID="17" presetClass="entr" presetSubtype="8" fill="hold" grpId="0" nodeType="afterEffect">
                                  <p:stCondLst>
                                    <p:cond delay="1000"/>
                                  </p:stCondLst>
                                  <p:childTnLst>
                                    <p:set>
                                      <p:cBhvr>
                                        <p:cTn id="54" dur="1" fill="hold">
                                          <p:stCondLst>
                                            <p:cond delay="0"/>
                                          </p:stCondLst>
                                        </p:cTn>
                                        <p:tgtEl>
                                          <p:spTgt spid="824344"/>
                                        </p:tgtEl>
                                        <p:attrNameLst>
                                          <p:attrName>style.visibility</p:attrName>
                                        </p:attrNameLst>
                                      </p:cBhvr>
                                      <p:to>
                                        <p:strVal val="visible"/>
                                      </p:to>
                                    </p:set>
                                    <p:anim calcmode="lin" valueType="num">
                                      <p:cBhvr>
                                        <p:cTn id="55" dur="500" fill="hold"/>
                                        <p:tgtEl>
                                          <p:spTgt spid="824344"/>
                                        </p:tgtEl>
                                        <p:attrNameLst>
                                          <p:attrName>ppt_x</p:attrName>
                                        </p:attrNameLst>
                                      </p:cBhvr>
                                      <p:tavLst>
                                        <p:tav tm="0">
                                          <p:val>
                                            <p:strVal val="#ppt_x-#ppt_w/2"/>
                                          </p:val>
                                        </p:tav>
                                        <p:tav tm="100000">
                                          <p:val>
                                            <p:strVal val="#ppt_x"/>
                                          </p:val>
                                        </p:tav>
                                      </p:tavLst>
                                    </p:anim>
                                    <p:anim calcmode="lin" valueType="num">
                                      <p:cBhvr>
                                        <p:cTn id="56" dur="500" fill="hold"/>
                                        <p:tgtEl>
                                          <p:spTgt spid="824344"/>
                                        </p:tgtEl>
                                        <p:attrNameLst>
                                          <p:attrName>ppt_y</p:attrName>
                                        </p:attrNameLst>
                                      </p:cBhvr>
                                      <p:tavLst>
                                        <p:tav tm="0">
                                          <p:val>
                                            <p:strVal val="#ppt_y"/>
                                          </p:val>
                                        </p:tav>
                                        <p:tav tm="100000">
                                          <p:val>
                                            <p:strVal val="#ppt_y"/>
                                          </p:val>
                                        </p:tav>
                                      </p:tavLst>
                                    </p:anim>
                                    <p:anim calcmode="lin" valueType="num">
                                      <p:cBhvr>
                                        <p:cTn id="57" dur="500" fill="hold"/>
                                        <p:tgtEl>
                                          <p:spTgt spid="824344"/>
                                        </p:tgtEl>
                                        <p:attrNameLst>
                                          <p:attrName>ppt_w</p:attrName>
                                        </p:attrNameLst>
                                      </p:cBhvr>
                                      <p:tavLst>
                                        <p:tav tm="0">
                                          <p:val>
                                            <p:fltVal val="0"/>
                                          </p:val>
                                        </p:tav>
                                        <p:tav tm="100000">
                                          <p:val>
                                            <p:strVal val="#ppt_w"/>
                                          </p:val>
                                        </p:tav>
                                      </p:tavLst>
                                    </p:anim>
                                    <p:anim calcmode="lin" valueType="num">
                                      <p:cBhvr>
                                        <p:cTn id="58" dur="500" fill="hold"/>
                                        <p:tgtEl>
                                          <p:spTgt spid="824344"/>
                                        </p:tgtEl>
                                        <p:attrNameLst>
                                          <p:attrName>ppt_h</p:attrName>
                                        </p:attrNameLst>
                                      </p:cBhvr>
                                      <p:tavLst>
                                        <p:tav tm="0">
                                          <p:val>
                                            <p:strVal val="#ppt_h"/>
                                          </p:val>
                                        </p:tav>
                                        <p:tav tm="100000">
                                          <p:val>
                                            <p:strVal val="#ppt_h"/>
                                          </p:val>
                                        </p:tav>
                                      </p:tavLst>
                                    </p:anim>
                                  </p:childTnLst>
                                </p:cTn>
                              </p:par>
                            </p:childTnLst>
                          </p:cTn>
                        </p:par>
                        <p:par>
                          <p:cTn id="59" fill="hold" nodeType="afterGroup">
                            <p:stCondLst>
                              <p:cond delay="19000"/>
                            </p:stCondLst>
                            <p:childTnLst>
                              <p:par>
                                <p:cTn id="60" presetID="17" presetClass="entr" presetSubtype="8" fill="hold" grpId="0" nodeType="afterEffect">
                                  <p:stCondLst>
                                    <p:cond delay="100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ppt_x</p:attrName>
                                        </p:attrNameLst>
                                      </p:cBhvr>
                                      <p:tavLst>
                                        <p:tav tm="0">
                                          <p:val>
                                            <p:strVal val="#ppt_x-#ppt_w/2"/>
                                          </p:val>
                                        </p:tav>
                                        <p:tav tm="100000">
                                          <p:val>
                                            <p:strVal val="#ppt_x"/>
                                          </p:val>
                                        </p:tav>
                                      </p:tavLst>
                                    </p:anim>
                                    <p:anim calcmode="lin" valueType="num">
                                      <p:cBhvr>
                                        <p:cTn id="63" dur="500" fill="hold"/>
                                        <p:tgtEl>
                                          <p:spTgt spid="17"/>
                                        </p:tgtEl>
                                        <p:attrNameLst>
                                          <p:attrName>ppt_y</p:attrName>
                                        </p:attrNameLst>
                                      </p:cBhvr>
                                      <p:tavLst>
                                        <p:tav tm="0">
                                          <p:val>
                                            <p:strVal val="#ppt_y"/>
                                          </p:val>
                                        </p:tav>
                                        <p:tav tm="100000">
                                          <p:val>
                                            <p:strVal val="#ppt_y"/>
                                          </p:val>
                                        </p:tav>
                                      </p:tavLst>
                                    </p:anim>
                                    <p:anim calcmode="lin" valueType="num">
                                      <p:cBhvr>
                                        <p:cTn id="64" dur="500" fill="hold"/>
                                        <p:tgtEl>
                                          <p:spTgt spid="17"/>
                                        </p:tgtEl>
                                        <p:attrNameLst>
                                          <p:attrName>ppt_w</p:attrName>
                                        </p:attrNameLst>
                                      </p:cBhvr>
                                      <p:tavLst>
                                        <p:tav tm="0">
                                          <p:val>
                                            <p:fltVal val="0"/>
                                          </p:val>
                                        </p:tav>
                                        <p:tav tm="100000">
                                          <p:val>
                                            <p:strVal val="#ppt_w"/>
                                          </p:val>
                                        </p:tav>
                                      </p:tavLst>
                                    </p:anim>
                                    <p:anim calcmode="lin" valueType="num">
                                      <p:cBhvr>
                                        <p:cTn id="65" dur="500" fill="hold"/>
                                        <p:tgtEl>
                                          <p:spTgt spid="17"/>
                                        </p:tgtEl>
                                        <p:attrNameLst>
                                          <p:attrName>ppt_h</p:attrName>
                                        </p:attrNameLst>
                                      </p:cBhvr>
                                      <p:tavLst>
                                        <p:tav tm="0">
                                          <p:val>
                                            <p:strVal val="#ppt_h"/>
                                          </p:val>
                                        </p:tav>
                                        <p:tav tm="100000">
                                          <p:val>
                                            <p:strVal val="#ppt_h"/>
                                          </p:val>
                                        </p:tav>
                                      </p:tavLst>
                                    </p:anim>
                                  </p:childTnLst>
                                </p:cTn>
                              </p:par>
                            </p:childTnLst>
                          </p:cTn>
                        </p:par>
                        <p:par>
                          <p:cTn id="66" fill="hold" nodeType="afterGroup">
                            <p:stCondLst>
                              <p:cond delay="20500"/>
                            </p:stCondLst>
                            <p:childTnLst>
                              <p:par>
                                <p:cTn id="67" presetID="17" presetClass="entr" presetSubtype="8" fill="hold" grpId="0" nodeType="afterEffect">
                                  <p:stCondLst>
                                    <p:cond delay="1000"/>
                                  </p:stCondLst>
                                  <p:childTnLst>
                                    <p:set>
                                      <p:cBhvr>
                                        <p:cTn id="68" dur="1" fill="hold">
                                          <p:stCondLst>
                                            <p:cond delay="0"/>
                                          </p:stCondLst>
                                        </p:cTn>
                                        <p:tgtEl>
                                          <p:spTgt spid="824346"/>
                                        </p:tgtEl>
                                        <p:attrNameLst>
                                          <p:attrName>style.visibility</p:attrName>
                                        </p:attrNameLst>
                                      </p:cBhvr>
                                      <p:to>
                                        <p:strVal val="visible"/>
                                      </p:to>
                                    </p:set>
                                    <p:anim calcmode="lin" valueType="num">
                                      <p:cBhvr>
                                        <p:cTn id="69" dur="500" fill="hold"/>
                                        <p:tgtEl>
                                          <p:spTgt spid="824346"/>
                                        </p:tgtEl>
                                        <p:attrNameLst>
                                          <p:attrName>ppt_x</p:attrName>
                                        </p:attrNameLst>
                                      </p:cBhvr>
                                      <p:tavLst>
                                        <p:tav tm="0">
                                          <p:val>
                                            <p:strVal val="#ppt_x-#ppt_w/2"/>
                                          </p:val>
                                        </p:tav>
                                        <p:tav tm="100000">
                                          <p:val>
                                            <p:strVal val="#ppt_x"/>
                                          </p:val>
                                        </p:tav>
                                      </p:tavLst>
                                    </p:anim>
                                    <p:anim calcmode="lin" valueType="num">
                                      <p:cBhvr>
                                        <p:cTn id="70" dur="500" fill="hold"/>
                                        <p:tgtEl>
                                          <p:spTgt spid="824346"/>
                                        </p:tgtEl>
                                        <p:attrNameLst>
                                          <p:attrName>ppt_y</p:attrName>
                                        </p:attrNameLst>
                                      </p:cBhvr>
                                      <p:tavLst>
                                        <p:tav tm="0">
                                          <p:val>
                                            <p:strVal val="#ppt_y"/>
                                          </p:val>
                                        </p:tav>
                                        <p:tav tm="100000">
                                          <p:val>
                                            <p:strVal val="#ppt_y"/>
                                          </p:val>
                                        </p:tav>
                                      </p:tavLst>
                                    </p:anim>
                                    <p:anim calcmode="lin" valueType="num">
                                      <p:cBhvr>
                                        <p:cTn id="71" dur="500" fill="hold"/>
                                        <p:tgtEl>
                                          <p:spTgt spid="824346"/>
                                        </p:tgtEl>
                                        <p:attrNameLst>
                                          <p:attrName>ppt_w</p:attrName>
                                        </p:attrNameLst>
                                      </p:cBhvr>
                                      <p:tavLst>
                                        <p:tav tm="0">
                                          <p:val>
                                            <p:fltVal val="0"/>
                                          </p:val>
                                        </p:tav>
                                        <p:tav tm="100000">
                                          <p:val>
                                            <p:strVal val="#ppt_w"/>
                                          </p:val>
                                        </p:tav>
                                      </p:tavLst>
                                    </p:anim>
                                    <p:anim calcmode="lin" valueType="num">
                                      <p:cBhvr>
                                        <p:cTn id="72" dur="500" fill="hold"/>
                                        <p:tgtEl>
                                          <p:spTgt spid="8243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9" grpId="0" autoUpdateAnimBg="0"/>
      <p:bldP spid="262150" grpId="0" autoUpdateAnimBg="0"/>
      <p:bldP spid="262151" grpId="0" autoUpdateAnimBg="0"/>
      <p:bldP spid="262152" grpId="0" autoUpdateAnimBg="0"/>
      <p:bldP spid="262153" grpId="0" animBg="1"/>
      <p:bldP spid="262154" grpId="0" autoUpdateAnimBg="0"/>
      <p:bldP spid="824343" grpId="0" autoUpdateAnimBg="0"/>
      <p:bldP spid="824344" grpId="0" autoUpdateAnimBg="0"/>
      <p:bldP spid="824346" grpId="0" autoUpdateAnimBg="0"/>
      <p:bldP spid="17"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457008" y="232008"/>
            <a:ext cx="3686991" cy="33917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Christ Ascended</a:t>
            </a:r>
          </a:p>
        </p:txBody>
      </p:sp>
      <p:pic>
        <p:nvPicPr>
          <p:cNvPr id="3" name="Picture 2"/>
          <p:cNvPicPr>
            <a:picLocks noChangeAspect="1"/>
          </p:cNvPicPr>
          <p:nvPr/>
        </p:nvPicPr>
        <p:blipFill>
          <a:blip r:embed="rId3"/>
          <a:stretch>
            <a:fillRect/>
          </a:stretch>
        </p:blipFill>
        <p:spPr>
          <a:xfrm>
            <a:off x="0" y="0"/>
            <a:ext cx="5457009" cy="6858000"/>
          </a:xfrm>
          <a:prstGeom prst="rect">
            <a:avLst/>
          </a:prstGeom>
        </p:spPr>
      </p:pic>
    </p:spTree>
    <p:extLst>
      <p:ext uri="{BB962C8B-B14F-4D97-AF65-F5344CB8AC3E}">
        <p14:creationId xmlns:p14="http://schemas.microsoft.com/office/powerpoint/2010/main" val="139118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3866"/>
            <a:ext cx="9144000" cy="5959522"/>
          </a:xfrm>
          <a:prstGeom prst="rect">
            <a:avLst/>
          </a:prstGeom>
        </p:spPr>
      </p:pic>
      <p:sp>
        <p:nvSpPr>
          <p:cNvPr id="900098" name="Rectangle 2"/>
          <p:cNvSpPr>
            <a:spLocks noGrp="1" noChangeArrowheads="1"/>
          </p:cNvSpPr>
          <p:nvPr>
            <p:ph type="ctrTitle"/>
          </p:nvPr>
        </p:nvSpPr>
        <p:spPr>
          <a:xfrm>
            <a:off x="0" y="5723467"/>
            <a:ext cx="9144000" cy="1090069"/>
          </a:xfrm>
          <a:solidFill>
            <a:schemeClr val="tx1"/>
          </a:solidFill>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a:t>
            </a:r>
            <a:r>
              <a:rPr lang="en-SG" sz="3600" b="1"/>
              <a:t>I was caught up to the third heaven" </a:t>
            </a:r>
            <a:br>
              <a:rPr lang="en-SG" sz="3600" b="1"/>
            </a:br>
            <a:r>
              <a:rPr lang="en-SG" sz="3600" b="1"/>
              <a:t>(2 Cor 12:2 </a:t>
            </a:r>
            <a:r>
              <a:rPr lang="en-SG" sz="3200" b="1"/>
              <a:t>NLT</a:t>
            </a:r>
            <a:r>
              <a:rPr lang="en-SG" sz="3600" b="1"/>
              <a:t>)</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2844313" y="2609260"/>
            <a:ext cx="3418399" cy="879002"/>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lvl="1">
              <a:defRPr/>
            </a:pPr>
            <a:r>
              <a:rPr lang="en-US" sz="2000" b="1" dirty="0">
                <a:effectLst>
                  <a:glow rad="127000">
                    <a:schemeClr val="tx1"/>
                  </a:glow>
                </a:effectLst>
                <a:ea typeface="ＭＳ Ｐゴシック" charset="0"/>
                <a:cs typeface="ＭＳ Ｐゴシック" charset="0"/>
              </a:rPr>
              <a:t>THE SECOND HEAVEN</a:t>
            </a:r>
          </a:p>
          <a:p>
            <a:pPr marL="0" lvl="1">
              <a:defRPr/>
            </a:pPr>
            <a:r>
              <a:rPr lang="en-US" sz="2000" b="1" dirty="0">
                <a:effectLst>
                  <a:glow rad="127000">
                    <a:schemeClr val="tx1"/>
                  </a:glow>
                </a:effectLst>
                <a:ea typeface="ＭＳ Ｐゴシック" charset="0"/>
                <a:cs typeface="ＭＳ Ｐゴシック" charset="0"/>
              </a:rPr>
              <a:t>Starry Space</a:t>
            </a:r>
          </a:p>
        </p:txBody>
      </p:sp>
      <p:sp>
        <p:nvSpPr>
          <p:cNvPr id="5" name="Rectangle 2"/>
          <p:cNvSpPr txBox="1">
            <a:spLocks noChangeArrowheads="1"/>
          </p:cNvSpPr>
          <p:nvPr/>
        </p:nvSpPr>
        <p:spPr bwMode="auto">
          <a:xfrm>
            <a:off x="173961" y="3714021"/>
            <a:ext cx="3418399" cy="879002"/>
          </a:xfrm>
          <a:prstGeom prst="rect">
            <a:avLst/>
          </a:prstGeom>
          <a:solidFill>
            <a:schemeClr val="bg1">
              <a:lumMod val="75000"/>
            </a:schemeClr>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lvl="1">
              <a:defRPr/>
            </a:pPr>
            <a:r>
              <a:rPr lang="en-US" sz="2000" b="1" dirty="0">
                <a:solidFill>
                  <a:schemeClr val="tx1"/>
                </a:solidFill>
                <a:effectLst/>
                <a:ea typeface="ＭＳ Ｐゴシック" charset="0"/>
                <a:cs typeface="ＭＳ Ｐゴシック" charset="0"/>
              </a:rPr>
              <a:t>THE FIRST HEAVEN</a:t>
            </a:r>
          </a:p>
          <a:p>
            <a:pPr marL="0" lvl="1">
              <a:defRPr/>
            </a:pPr>
            <a:r>
              <a:rPr lang="en-US" sz="2000" b="1" dirty="0">
                <a:solidFill>
                  <a:schemeClr val="tx1"/>
                </a:solidFill>
                <a:effectLst/>
                <a:ea typeface="ＭＳ Ｐゴシック" charset="0"/>
                <a:cs typeface="ＭＳ Ｐゴシック" charset="0"/>
              </a:rPr>
              <a:t>The Atmosphere</a:t>
            </a:r>
          </a:p>
        </p:txBody>
      </p:sp>
      <p:sp>
        <p:nvSpPr>
          <p:cNvPr id="6" name="Rectangle 2"/>
          <p:cNvSpPr txBox="1">
            <a:spLocks noChangeArrowheads="1"/>
          </p:cNvSpPr>
          <p:nvPr/>
        </p:nvSpPr>
        <p:spPr bwMode="auto">
          <a:xfrm>
            <a:off x="5725601" y="3852791"/>
            <a:ext cx="3418399" cy="879002"/>
          </a:xfrm>
          <a:prstGeom prst="rect">
            <a:avLst/>
          </a:prstGeom>
          <a:solidFill>
            <a:schemeClr val="bg1">
              <a:lumMod val="75000"/>
            </a:schemeClr>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lvl="1">
              <a:defRPr/>
            </a:pPr>
            <a:r>
              <a:rPr lang="en-US" sz="2000" b="1" dirty="0">
                <a:solidFill>
                  <a:schemeClr val="tx1"/>
                </a:solidFill>
                <a:effectLst/>
                <a:ea typeface="ＭＳ Ｐゴシック" charset="0"/>
                <a:cs typeface="ＭＳ Ｐゴシック" charset="0"/>
              </a:rPr>
              <a:t>THE THIRD HEAVEN</a:t>
            </a:r>
          </a:p>
          <a:p>
            <a:pPr marL="0" lvl="1">
              <a:defRPr/>
            </a:pPr>
            <a:r>
              <a:rPr lang="en-US" sz="2000" b="1" dirty="0">
                <a:solidFill>
                  <a:schemeClr val="tx1"/>
                </a:solidFill>
                <a:effectLst/>
                <a:ea typeface="ＭＳ Ｐゴシック" charset="0"/>
                <a:cs typeface="ＭＳ Ｐゴシック" charset="0"/>
              </a:rPr>
              <a:t>God's Dwelling Place</a:t>
            </a:r>
          </a:p>
        </p:txBody>
      </p:sp>
      <p:sp>
        <p:nvSpPr>
          <p:cNvPr id="7" name="Rectangle 2"/>
          <p:cNvSpPr txBox="1">
            <a:spLocks noChangeArrowheads="1"/>
          </p:cNvSpPr>
          <p:nvPr/>
        </p:nvSpPr>
        <p:spPr bwMode="auto">
          <a:xfrm>
            <a:off x="2679051" y="4993171"/>
            <a:ext cx="5358101" cy="643307"/>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lvl="1">
              <a:defRPr/>
            </a:pPr>
            <a:r>
              <a:rPr lang="en-US" sz="2000" b="1" dirty="0">
                <a:solidFill>
                  <a:schemeClr val="tx1"/>
                </a:solidFill>
                <a:effectLst/>
                <a:ea typeface="ＭＳ Ｐゴシック" charset="0"/>
                <a:cs typeface="ＭＳ Ｐゴシック" charset="0"/>
              </a:rPr>
              <a:t>THE THREE HEAVENS OF THE BIBLE</a:t>
            </a:r>
          </a:p>
        </p:txBody>
      </p:sp>
    </p:spTree>
    <p:extLst>
      <p:ext uri="{BB962C8B-B14F-4D97-AF65-F5344CB8AC3E}">
        <p14:creationId xmlns:p14="http://schemas.microsoft.com/office/powerpoint/2010/main" val="40706622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4368800" cy="769349"/>
          </a:xfrm>
          <a:effectLst>
            <a:outerShdw blurRad="63500" dist="35921" dir="2700000" algn="ctr" rotWithShape="0">
              <a:schemeClr val="tx2">
                <a:alpha val="74998"/>
              </a:schemeClr>
            </a:outerShdw>
          </a:effectLst>
        </p:spPr>
        <p:txBody>
          <a:bodyPr/>
          <a:lstStyle/>
          <a:p>
            <a:pPr algn="l">
              <a:defRPr/>
            </a:pPr>
            <a:r>
              <a:rPr lang="en-US" b="1" dirty="0">
                <a:effectLst>
                  <a:glow rad="127000">
                    <a:schemeClr val="tx1"/>
                  </a:glow>
                </a:effectLst>
                <a:latin typeface="Arial" charset="0"/>
                <a:ea typeface="ＭＳ Ｐゴシック" charset="0"/>
                <a:cs typeface="ＭＳ Ｐゴシック" charset="0"/>
              </a:rPr>
              <a:t>Rapture Chaos</a:t>
            </a:r>
          </a:p>
        </p:txBody>
      </p:sp>
      <p:pic>
        <p:nvPicPr>
          <p:cNvPr id="2" name="Picture 1"/>
          <p:cNvPicPr>
            <a:picLocks noChangeAspect="1"/>
          </p:cNvPicPr>
          <p:nvPr/>
        </p:nvPicPr>
        <p:blipFill>
          <a:blip r:embed="rId3"/>
          <a:stretch>
            <a:fillRect/>
          </a:stretch>
        </p:blipFill>
        <p:spPr>
          <a:xfrm>
            <a:off x="0" y="1270000"/>
            <a:ext cx="4242372" cy="5588000"/>
          </a:xfrm>
          <a:prstGeom prst="rect">
            <a:avLst/>
          </a:prstGeom>
        </p:spPr>
      </p:pic>
      <p:pic>
        <p:nvPicPr>
          <p:cNvPr id="4" name="Picture 3"/>
          <p:cNvPicPr>
            <a:picLocks noChangeAspect="1"/>
          </p:cNvPicPr>
          <p:nvPr/>
        </p:nvPicPr>
        <p:blipFill>
          <a:blip r:embed="rId4"/>
          <a:stretch>
            <a:fillRect/>
          </a:stretch>
        </p:blipFill>
        <p:spPr>
          <a:xfrm>
            <a:off x="4462501" y="232008"/>
            <a:ext cx="5303367" cy="3517900"/>
          </a:xfrm>
          <a:prstGeom prst="rect">
            <a:avLst/>
          </a:prstGeom>
        </p:spPr>
      </p:pic>
      <p:pic>
        <p:nvPicPr>
          <p:cNvPr id="3" name="Picture 2"/>
          <p:cNvPicPr>
            <a:picLocks noChangeAspect="1"/>
          </p:cNvPicPr>
          <p:nvPr/>
        </p:nvPicPr>
        <p:blipFill>
          <a:blip r:embed="rId5"/>
          <a:stretch>
            <a:fillRect/>
          </a:stretch>
        </p:blipFill>
        <p:spPr>
          <a:xfrm>
            <a:off x="4411697" y="3970862"/>
            <a:ext cx="4685831" cy="3141133"/>
          </a:xfrm>
          <a:prstGeom prst="rect">
            <a:avLst/>
          </a:prstGeom>
        </p:spPr>
      </p:pic>
    </p:spTree>
    <p:extLst>
      <p:ext uri="{BB962C8B-B14F-4D97-AF65-F5344CB8AC3E}">
        <p14:creationId xmlns:p14="http://schemas.microsoft.com/office/powerpoint/2010/main" val="36958228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254000"/>
            <a:ext cx="9144000" cy="6338698"/>
          </a:xfrm>
          <a:prstGeom prst="rect">
            <a:avLst/>
          </a:prstGeom>
        </p:spPr>
      </p:pic>
      <p:sp>
        <p:nvSpPr>
          <p:cNvPr id="900098" name="Rectangle 2"/>
          <p:cNvSpPr>
            <a:spLocks noGrp="1" noChangeArrowheads="1"/>
          </p:cNvSpPr>
          <p:nvPr>
            <p:ph type="ctrTitle"/>
          </p:nvPr>
        </p:nvSpPr>
        <p:spPr>
          <a:xfrm>
            <a:off x="0" y="232008"/>
            <a:ext cx="4368800" cy="769349"/>
          </a:xfrm>
          <a:effectLst>
            <a:outerShdw blurRad="63500" dist="35921" dir="2700000" algn="ctr" rotWithShape="0">
              <a:schemeClr val="tx2">
                <a:alpha val="74998"/>
              </a:schemeClr>
            </a:outerShdw>
          </a:effectLst>
        </p:spPr>
        <p:txBody>
          <a:bodyPr/>
          <a:lstStyle/>
          <a:p>
            <a:pPr algn="l">
              <a:defRPr/>
            </a:pPr>
            <a:r>
              <a:rPr lang="en-US" b="1" dirty="0">
                <a:effectLst>
                  <a:glow rad="127000">
                    <a:schemeClr val="tx1"/>
                  </a:glow>
                </a:effectLst>
                <a:latin typeface="Arial" charset="0"/>
                <a:ea typeface="ＭＳ Ｐゴシック" charset="0"/>
                <a:cs typeface="ＭＳ Ｐゴシック" charset="0"/>
              </a:rPr>
              <a:t>Rapture Chaos</a:t>
            </a:r>
          </a:p>
        </p:txBody>
      </p:sp>
    </p:spTree>
    <p:extLst>
      <p:ext uri="{BB962C8B-B14F-4D97-AF65-F5344CB8AC3E}">
        <p14:creationId xmlns:p14="http://schemas.microsoft.com/office/powerpoint/2010/main" val="32477788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028273"/>
            <a:ext cx="9144000" cy="82972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The Translation</a:t>
            </a:r>
          </a:p>
        </p:txBody>
      </p:sp>
    </p:spTree>
    <p:extLst>
      <p:ext uri="{BB962C8B-B14F-4D97-AF65-F5344CB8AC3E}">
        <p14:creationId xmlns:p14="http://schemas.microsoft.com/office/powerpoint/2010/main" val="303596420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469"/>
            <a:ext cx="9144000"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Reunion</a:t>
            </a:r>
          </a:p>
        </p:txBody>
      </p:sp>
      <p:sp>
        <p:nvSpPr>
          <p:cNvPr id="4" name="Rectangle 2"/>
          <p:cNvSpPr txBox="1">
            <a:spLocks noChangeArrowheads="1"/>
          </p:cNvSpPr>
          <p:nvPr/>
        </p:nvSpPr>
        <p:spPr bwMode="auto">
          <a:xfrm>
            <a:off x="0" y="1401074"/>
            <a:ext cx="9144000" cy="13590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Then we will be with the Lord forever</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Thess </a:t>
            </a:r>
            <a:r>
              <a:rPr lang="ru-RU" sz="3600" b="1" dirty="0">
                <a:effectLst>
                  <a:glow rad="127000">
                    <a:schemeClr val="tx1"/>
                  </a:glow>
                </a:effectLst>
                <a:latin typeface="Arial" charset="0"/>
                <a:ea typeface="ＭＳ Ｐゴシック" charset="0"/>
                <a:cs typeface="ＭＳ Ｐゴシック" charset="0"/>
              </a:rPr>
              <a:t>4:</a:t>
            </a:r>
            <a:r>
              <a:rPr lang="en-US" sz="3600" b="1" dirty="0">
                <a:effectLst>
                  <a:glow rad="127000">
                    <a:schemeClr val="tx1"/>
                  </a:glow>
                </a:effectLst>
                <a:latin typeface="Arial" charset="0"/>
                <a:ea typeface="ＭＳ Ｐゴシック" charset="0"/>
                <a:cs typeface="ＭＳ Ｐゴシック" charset="0"/>
              </a:rPr>
              <a:t>17b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25396199"/>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1137" name="Picture 2" descr="angel_trump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38" name="Rectangle 3"/>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We will join him in the clouds</a:t>
            </a:r>
          </a:p>
        </p:txBody>
      </p:sp>
    </p:spTree>
    <p:extLst>
      <p:ext uri="{BB962C8B-B14F-4D97-AF65-F5344CB8AC3E}">
        <p14:creationId xmlns:p14="http://schemas.microsoft.com/office/powerpoint/2010/main" val="1389689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3500" y="0"/>
            <a:ext cx="900886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418667"/>
            <a:ext cx="9144000" cy="1439333"/>
          </a:xfrm>
          <a:solidFill>
            <a:srgbClr val="000000"/>
          </a:solidFill>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III. Christ’s return helps us </a:t>
            </a:r>
            <a:r>
              <a:rPr lang="en-US" b="1" dirty="0">
                <a:solidFill>
                  <a:srgbClr val="FFFF00"/>
                </a:solidFill>
                <a:effectLst>
                  <a:glow rad="127000">
                    <a:schemeClr val="tx1"/>
                  </a:glow>
                </a:effectLst>
                <a:latin typeface="Arial" charset="0"/>
                <a:ea typeface="ＭＳ Ｐゴシック" charset="0"/>
                <a:cs typeface="ＭＳ Ｐゴシック" charset="0"/>
              </a:rPr>
              <a:t>encourage</a:t>
            </a:r>
            <a:r>
              <a:rPr lang="en-US" b="1" dirty="0">
                <a:effectLst>
                  <a:glow rad="127000">
                    <a:schemeClr val="tx1"/>
                  </a:glow>
                </a:effectLst>
                <a:latin typeface="Arial" charset="0"/>
                <a:ea typeface="ＭＳ Ｐゴシック" charset="0"/>
                <a:cs typeface="ＭＳ Ｐゴシック" charset="0"/>
              </a:rPr>
              <a:t> one another (4:18).</a:t>
            </a:r>
          </a:p>
        </p:txBody>
      </p:sp>
    </p:spTree>
    <p:extLst>
      <p:ext uri="{BB962C8B-B14F-4D97-AF65-F5344CB8AC3E}">
        <p14:creationId xmlns:p14="http://schemas.microsoft.com/office/powerpoint/2010/main" val="296035875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001357"/>
            <a:ext cx="9263859" cy="5856643"/>
          </a:xfrm>
          <a:prstGeom prst="rect">
            <a:avLst/>
          </a:prstGeom>
        </p:spPr>
      </p:pic>
      <p:sp>
        <p:nvSpPr>
          <p:cNvPr id="900098" name="Rectangle 2"/>
          <p:cNvSpPr>
            <a:spLocks noGrp="1" noChangeArrowheads="1"/>
          </p:cNvSpPr>
          <p:nvPr>
            <p:ph type="ctrTitle"/>
          </p:nvPr>
        </p:nvSpPr>
        <p:spPr>
          <a:xfrm>
            <a:off x="0" y="0"/>
            <a:ext cx="9144000" cy="1422400"/>
          </a:xfrm>
          <a:solidFill>
            <a:schemeClr val="tx1"/>
          </a:solid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Why should we look forward to the Rapture with </a:t>
            </a:r>
            <a:r>
              <a:rPr lang="en-US" b="1" dirty="0">
                <a:solidFill>
                  <a:srgbClr val="FFFF00"/>
                </a:solidFill>
                <a:effectLst>
                  <a:glow rad="127000">
                    <a:schemeClr val="tx1"/>
                  </a:glow>
                </a:effectLst>
                <a:latin typeface="Arial" charset="0"/>
                <a:ea typeface="ＭＳ Ｐゴシック" charset="0"/>
                <a:cs typeface="ＭＳ Ｐゴシック" charset="0"/>
              </a:rPr>
              <a:t>expectancy</a:t>
            </a:r>
            <a:r>
              <a:rPr lang="en-US"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011437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695338" cy="6858000"/>
          </a:xfrm>
          <a:prstGeom prst="rect">
            <a:avLst/>
          </a:prstGeom>
        </p:spPr>
      </p:pic>
      <p:sp>
        <p:nvSpPr>
          <p:cNvPr id="900098" name="Rectangle 2"/>
          <p:cNvSpPr>
            <a:spLocks noGrp="1" noChangeArrowheads="1"/>
          </p:cNvSpPr>
          <p:nvPr>
            <p:ph type="ctrTitle"/>
          </p:nvPr>
        </p:nvSpPr>
        <p:spPr>
          <a:xfrm>
            <a:off x="-84668" y="5571067"/>
            <a:ext cx="9144000" cy="1151469"/>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4695338" y="322290"/>
            <a:ext cx="4448662" cy="47577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The Rapture gives hope and encouragement that he will come for </a:t>
            </a:r>
            <a:r>
              <a:rPr lang="en-US" b="1" dirty="0">
                <a:solidFill>
                  <a:srgbClr val="FFFF00"/>
                </a:solidFill>
                <a:effectLst>
                  <a:glow rad="127000">
                    <a:schemeClr val="tx1"/>
                  </a:glow>
                </a:effectLst>
                <a:latin typeface="Arial" charset="0"/>
                <a:ea typeface="ＭＳ Ｐゴシック" charset="0"/>
                <a:cs typeface="ＭＳ Ｐゴシック" charset="0"/>
              </a:rPr>
              <a:t>you</a:t>
            </a:r>
            <a:r>
              <a:rPr lang="en-US"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71552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bg>
      <p:bgPr shadeToTitle="1">
        <a:gradFill rotWithShape="0">
          <a:gsLst>
            <a:gs pos="0">
              <a:srgbClr val="5E4700"/>
            </a:gs>
            <a:gs pos="100000">
              <a:srgbClr val="CC9900"/>
            </a:gs>
          </a:gsLst>
          <a:path path="shape">
            <a:fillToRect l="50000" t="50000" r="50000" b="50000"/>
          </a:path>
        </a:gradFill>
        <a:effectLst/>
      </p:bgPr>
    </p:bg>
    <p:spTree>
      <p:nvGrpSpPr>
        <p:cNvPr id="1" name=""/>
        <p:cNvGrpSpPr/>
        <p:nvPr/>
      </p:nvGrpSpPr>
      <p:grpSpPr>
        <a:xfrm>
          <a:off x="0" y="0"/>
          <a:ext cx="0" cy="0"/>
          <a:chOff x="0" y="0"/>
          <a:chExt cx="0" cy="0"/>
        </a:xfrm>
      </p:grpSpPr>
      <p:sp>
        <p:nvSpPr>
          <p:cNvPr id="264194" name="Rectangle 2"/>
          <p:cNvSpPr>
            <a:spLocks noChangeArrowheads="1"/>
          </p:cNvSpPr>
          <p:nvPr/>
        </p:nvSpPr>
        <p:spPr bwMode="auto">
          <a:xfrm>
            <a:off x="0" y="0"/>
            <a:ext cx="9144000" cy="6858000"/>
          </a:xfrm>
          <a:prstGeom prst="rect">
            <a:avLst/>
          </a:prstGeom>
          <a:gradFill rotWithShape="0">
            <a:gsLst>
              <a:gs pos="0">
                <a:srgbClr val="2E5C2D"/>
              </a:gs>
              <a:gs pos="100000">
                <a:srgbClr val="2E5C2D">
                  <a:gamma/>
                  <a:shade val="52941"/>
                  <a:invGamma/>
                </a:srgbClr>
              </a:gs>
            </a:gsLst>
            <a:path path="shape">
              <a:fillToRect l="50000" t="50000" r="50000" b="50000"/>
            </a:path>
          </a:gra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264195" name="Line 3"/>
          <p:cNvSpPr>
            <a:spLocks noChangeShapeType="1"/>
          </p:cNvSpPr>
          <p:nvPr/>
        </p:nvSpPr>
        <p:spPr bwMode="auto">
          <a:xfrm>
            <a:off x="1187450" y="3471863"/>
            <a:ext cx="6705600" cy="0"/>
          </a:xfrm>
          <a:prstGeom prst="line">
            <a:avLst/>
          </a:prstGeom>
          <a:noFill/>
          <a:ln w="76200">
            <a:solidFill>
              <a:srgbClr val="FFFFFF"/>
            </a:solidFill>
            <a:round/>
            <a:headEnd/>
            <a:tailEnd type="triangle" w="med" len="me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264196" name="Line 4"/>
          <p:cNvSpPr>
            <a:spLocks noChangeShapeType="1"/>
          </p:cNvSpPr>
          <p:nvPr/>
        </p:nvSpPr>
        <p:spPr bwMode="auto">
          <a:xfrm>
            <a:off x="7126288" y="1995488"/>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264197" name="Text Box 5"/>
          <p:cNvSpPr txBox="1">
            <a:spLocks noChangeArrowheads="1"/>
          </p:cNvSpPr>
          <p:nvPr/>
        </p:nvSpPr>
        <p:spPr bwMode="auto">
          <a:xfrm rot="16200000">
            <a:off x="-815974" y="3011487"/>
            <a:ext cx="3124200"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a:solidFill>
                  <a:srgbClr val="FFFFFF"/>
                </a:solidFill>
                <a:latin typeface="Arial"/>
                <a:cs typeface="Arial"/>
              </a:rPr>
              <a:t>Church Age</a:t>
            </a:r>
            <a:endParaRPr lang="en-US" sz="4000">
              <a:solidFill>
                <a:srgbClr val="FFFFFF"/>
              </a:solidFill>
              <a:latin typeface="Arial"/>
              <a:cs typeface="Arial"/>
            </a:endParaRPr>
          </a:p>
        </p:txBody>
      </p:sp>
      <p:sp>
        <p:nvSpPr>
          <p:cNvPr id="264198" name="Text Box 6"/>
          <p:cNvSpPr txBox="1">
            <a:spLocks noChangeArrowheads="1"/>
          </p:cNvSpPr>
          <p:nvPr/>
        </p:nvSpPr>
        <p:spPr bwMode="auto">
          <a:xfrm>
            <a:off x="5940425" y="652463"/>
            <a:ext cx="2297113" cy="13239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dirty="0">
                <a:solidFill>
                  <a:srgbClr val="00CCFF"/>
                </a:solidFill>
                <a:latin typeface="Arial"/>
                <a:cs typeface="Arial"/>
              </a:rPr>
              <a:t>Second Coming</a:t>
            </a:r>
            <a:endParaRPr lang="en-US" sz="4000" dirty="0">
              <a:solidFill>
                <a:srgbClr val="000000"/>
              </a:solidFill>
              <a:latin typeface="Arial"/>
              <a:cs typeface="Arial"/>
            </a:endParaRPr>
          </a:p>
        </p:txBody>
      </p:sp>
      <p:sp>
        <p:nvSpPr>
          <p:cNvPr id="264199" name="Text Box 7"/>
          <p:cNvSpPr txBox="1">
            <a:spLocks noChangeArrowheads="1"/>
          </p:cNvSpPr>
          <p:nvPr/>
        </p:nvSpPr>
        <p:spPr bwMode="auto">
          <a:xfrm>
            <a:off x="1690688" y="1765670"/>
            <a:ext cx="3733800" cy="296491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eaLnBrk="0" fontAlgn="base" hangingPunct="0">
              <a:lnSpc>
                <a:spcPct val="80000"/>
              </a:lnSpc>
              <a:spcBef>
                <a:spcPct val="50000"/>
              </a:spcBef>
              <a:spcAft>
                <a:spcPct val="0"/>
              </a:spcAft>
              <a:defRPr/>
            </a:pPr>
            <a:r>
              <a:rPr lang="en-US" sz="3200" b="1" dirty="0">
                <a:solidFill>
                  <a:srgbClr val="FFFFFF"/>
                </a:solidFill>
                <a:latin typeface="Arial"/>
                <a:ea typeface="ＭＳ Ｐゴシック" charset="0"/>
                <a:cs typeface="Arial"/>
              </a:rPr>
              <a:t>Millennium Gradually Comes as Golden Age </a:t>
            </a:r>
            <a:br>
              <a:rPr lang="en-US" sz="3200" b="1" dirty="0">
                <a:solidFill>
                  <a:srgbClr val="FFFFFF"/>
                </a:solidFill>
                <a:latin typeface="Arial"/>
                <a:ea typeface="ＭＳ Ｐゴシック" charset="0"/>
                <a:cs typeface="Arial"/>
              </a:rPr>
            </a:br>
            <a:r>
              <a:rPr lang="en-US" sz="3200" b="1" dirty="0">
                <a:solidFill>
                  <a:srgbClr val="FFFFFF"/>
                </a:solidFill>
                <a:latin typeface="Arial"/>
                <a:ea typeface="ＭＳ Ｐゴシック" charset="0"/>
                <a:cs typeface="Arial"/>
              </a:rPr>
              <a:t>of the Gospel</a:t>
            </a:r>
          </a:p>
          <a:p>
            <a:pPr algn="ctr" defTabSz="914400" eaLnBrk="0" fontAlgn="base" hangingPunct="0">
              <a:lnSpc>
                <a:spcPct val="80000"/>
              </a:lnSpc>
              <a:spcBef>
                <a:spcPct val="50000"/>
              </a:spcBef>
              <a:spcAft>
                <a:spcPct val="0"/>
              </a:spcAft>
              <a:defRPr/>
            </a:pPr>
            <a:r>
              <a:rPr lang="en-US" sz="3200" b="1" dirty="0">
                <a:solidFill>
                  <a:srgbClr val="FFFFFF"/>
                </a:solidFill>
                <a:latin typeface="Arial"/>
                <a:ea typeface="ＭＳ Ｐゴシック" charset="0"/>
                <a:cs typeface="Arial"/>
              </a:rPr>
              <a:t>Tribulations</a:t>
            </a:r>
          </a:p>
          <a:p>
            <a:pPr algn="ctr" defTabSz="914400" eaLnBrk="0" fontAlgn="base" hangingPunct="0">
              <a:lnSpc>
                <a:spcPct val="80000"/>
              </a:lnSpc>
              <a:spcBef>
                <a:spcPct val="50000"/>
              </a:spcBef>
              <a:spcAft>
                <a:spcPct val="0"/>
              </a:spcAft>
              <a:defRPr/>
            </a:pPr>
            <a:r>
              <a:rPr lang="en-US" sz="3200" b="1" dirty="0">
                <a:solidFill>
                  <a:srgbClr val="FFFFFF"/>
                </a:solidFill>
                <a:latin typeface="Arial"/>
                <a:ea typeface="ＭＳ Ｐゴシック" charset="0"/>
                <a:cs typeface="Arial"/>
              </a:rPr>
              <a:t>Satan Bound</a:t>
            </a:r>
          </a:p>
        </p:txBody>
      </p:sp>
      <p:sp>
        <p:nvSpPr>
          <p:cNvPr id="264200" name="Text Box 8"/>
          <p:cNvSpPr txBox="1">
            <a:spLocks noChangeArrowheads="1"/>
          </p:cNvSpPr>
          <p:nvPr/>
        </p:nvSpPr>
        <p:spPr bwMode="auto">
          <a:xfrm rot="5400000" flipH="1">
            <a:off x="5993606" y="3236119"/>
            <a:ext cx="4951413"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dirty="0">
                <a:solidFill>
                  <a:srgbClr val="FFCC00"/>
                </a:solidFill>
                <a:latin typeface="Arial"/>
                <a:cs typeface="Arial"/>
              </a:rPr>
              <a:t>Eternal Kingdom</a:t>
            </a:r>
            <a:endParaRPr lang="en-US" sz="4000" dirty="0">
              <a:solidFill>
                <a:srgbClr val="FFCC00"/>
              </a:solidFill>
              <a:latin typeface="Arial"/>
              <a:cs typeface="Arial"/>
            </a:endParaRPr>
          </a:p>
        </p:txBody>
      </p:sp>
      <p:sp>
        <p:nvSpPr>
          <p:cNvPr id="264201" name="Text Box 9"/>
          <p:cNvSpPr txBox="1">
            <a:spLocks noChangeArrowheads="1"/>
          </p:cNvSpPr>
          <p:nvPr/>
        </p:nvSpPr>
        <p:spPr bwMode="auto">
          <a:xfrm rot="5381629">
            <a:off x="5781675" y="4646613"/>
            <a:ext cx="2905125"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defRPr/>
            </a:pPr>
            <a:r>
              <a:rPr lang="en-US" sz="4000" b="1" dirty="0">
                <a:solidFill>
                  <a:srgbClr val="EEF9F4"/>
                </a:solidFill>
                <a:latin typeface="Arial"/>
                <a:cs typeface="Arial"/>
              </a:rPr>
              <a:t>Judgment</a:t>
            </a:r>
          </a:p>
        </p:txBody>
      </p:sp>
      <p:sp>
        <p:nvSpPr>
          <p:cNvPr id="264202" name="AutoShape 10"/>
          <p:cNvSpPr>
            <a:spLocks noChangeArrowheads="1"/>
          </p:cNvSpPr>
          <p:nvPr/>
        </p:nvSpPr>
        <p:spPr bwMode="auto">
          <a:xfrm rot="5400000">
            <a:off x="966788" y="690563"/>
            <a:ext cx="4495800" cy="5486400"/>
          </a:xfrm>
          <a:custGeom>
            <a:avLst/>
            <a:gdLst>
              <a:gd name="G0" fmla="+- 3882 0 0"/>
              <a:gd name="G1" fmla="+- 21600 0 3882"/>
              <a:gd name="G2" fmla="*/ 3882 1 2"/>
              <a:gd name="G3" fmla="+- 21600 0 G2"/>
              <a:gd name="G4" fmla="+/ 3882 21600 2"/>
              <a:gd name="G5" fmla="+/ G1 0 2"/>
              <a:gd name="G6" fmla="*/ 21600 21600 3882"/>
              <a:gd name="G7" fmla="*/ G6 1 2"/>
              <a:gd name="G8" fmla="+- 21600 0 G7"/>
              <a:gd name="G9" fmla="*/ 21600 1 2"/>
              <a:gd name="G10" fmla="+- 3882 0 G9"/>
              <a:gd name="G11" fmla="?: G10 G8 0"/>
              <a:gd name="G12" fmla="?: G10 G7 21600"/>
              <a:gd name="T0" fmla="*/ 19659 w 21600"/>
              <a:gd name="T1" fmla="*/ 10800 h 21600"/>
              <a:gd name="T2" fmla="*/ 10800 w 21600"/>
              <a:gd name="T3" fmla="*/ 21600 h 21600"/>
              <a:gd name="T4" fmla="*/ 1941 w 21600"/>
              <a:gd name="T5" fmla="*/ 10800 h 21600"/>
              <a:gd name="T6" fmla="*/ 10800 w 21600"/>
              <a:gd name="T7" fmla="*/ 0 h 21600"/>
              <a:gd name="T8" fmla="*/ 3741 w 21600"/>
              <a:gd name="T9" fmla="*/ 3741 h 21600"/>
              <a:gd name="T10" fmla="*/ 17859 w 21600"/>
              <a:gd name="T11" fmla="*/ 17859 h 21600"/>
            </a:gdLst>
            <a:ahLst/>
            <a:cxnLst>
              <a:cxn ang="0">
                <a:pos x="T0" y="T1"/>
              </a:cxn>
              <a:cxn ang="0">
                <a:pos x="T2" y="T3"/>
              </a:cxn>
              <a:cxn ang="0">
                <a:pos x="T4" y="T5"/>
              </a:cxn>
              <a:cxn ang="0">
                <a:pos x="T6" y="T7"/>
              </a:cxn>
            </a:cxnLst>
            <a:rect l="T8" t="T9" r="T10" b="T11"/>
            <a:pathLst>
              <a:path w="21600" h="21600">
                <a:moveTo>
                  <a:pt x="0" y="0"/>
                </a:moveTo>
                <a:lnTo>
                  <a:pt x="3882" y="21600"/>
                </a:lnTo>
                <a:lnTo>
                  <a:pt x="17718" y="21600"/>
                </a:lnTo>
                <a:lnTo>
                  <a:pt x="21600" y="0"/>
                </a:lnTo>
                <a:close/>
              </a:path>
            </a:pathLst>
          </a:custGeom>
          <a:noFill/>
          <a:ln w="38100">
            <a:solidFill>
              <a:schemeClr val="accent1"/>
            </a:solidFill>
            <a:miter lim="800000"/>
            <a:headEnd/>
            <a:tailEnd/>
          </a:ln>
          <a:effectLst>
            <a:outerShdw blurRad="63500" dist="35921" dir="2700000" algn="ctr" rotWithShape="0">
              <a:srgbClr val="000000">
                <a:alpha val="74998"/>
              </a:srgbClr>
            </a:outerShdw>
          </a:effectLst>
        </p:spPr>
        <p:txBody>
          <a:bodyPr rot="10800000" vert="eaVert" wrap="none" anchor="ctr"/>
          <a:lstStyle/>
          <a:p>
            <a:pPr algn="ct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264203" name="Rectangle 11"/>
          <p:cNvSpPr>
            <a:spLocks noGrp="1" noChangeArrowheads="1"/>
          </p:cNvSpPr>
          <p:nvPr>
            <p:ph type="title" idx="4294967295"/>
          </p:nvPr>
        </p:nvSpPr>
        <p:spPr>
          <a:xfrm>
            <a:off x="685800" y="44450"/>
            <a:ext cx="7772400" cy="762000"/>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b="1">
                <a:solidFill>
                  <a:srgbClr val="FFFFFF"/>
                </a:solidFill>
                <a:ea typeface="ＭＳ Ｐゴシック" pitchFamily="-111" charset="-128"/>
              </a:rPr>
              <a:t>Postmillennialism</a:t>
            </a:r>
          </a:p>
        </p:txBody>
      </p:sp>
      <p:sp>
        <p:nvSpPr>
          <p:cNvPr id="824343" name="Text Box 23"/>
          <p:cNvSpPr txBox="1">
            <a:spLocks noChangeArrowheads="1"/>
          </p:cNvSpPr>
          <p:nvPr/>
        </p:nvSpPr>
        <p:spPr bwMode="auto">
          <a:xfrm>
            <a:off x="215900" y="6156325"/>
            <a:ext cx="4427538"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dirty="0">
                <a:solidFill>
                  <a:srgbClr val="FFFFFF"/>
                </a:solidFill>
                <a:latin typeface="Arial"/>
                <a:ea typeface="ＭＳ Ｐゴシック" pitchFamily="-111" charset="-128"/>
                <a:cs typeface="Arial"/>
              </a:rPr>
              <a:t>Revelation 6–18</a:t>
            </a:r>
          </a:p>
        </p:txBody>
      </p:sp>
      <p:sp>
        <p:nvSpPr>
          <p:cNvPr id="824344" name="Text Box 24"/>
          <p:cNvSpPr txBox="1">
            <a:spLocks noChangeArrowheads="1"/>
          </p:cNvSpPr>
          <p:nvPr/>
        </p:nvSpPr>
        <p:spPr bwMode="auto">
          <a:xfrm>
            <a:off x="6443663" y="6156325"/>
            <a:ext cx="1223962"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dirty="0">
                <a:solidFill>
                  <a:srgbClr val="FFFFFF"/>
                </a:solidFill>
                <a:latin typeface="Arial"/>
                <a:ea typeface="ＭＳ Ｐゴシック" pitchFamily="-111" charset="-128"/>
                <a:cs typeface="Arial"/>
              </a:rPr>
              <a:t>19</a:t>
            </a:r>
          </a:p>
        </p:txBody>
      </p:sp>
      <p:sp>
        <p:nvSpPr>
          <p:cNvPr id="824345" name="Text Box 25"/>
          <p:cNvSpPr txBox="1">
            <a:spLocks noChangeArrowheads="1"/>
          </p:cNvSpPr>
          <p:nvPr/>
        </p:nvSpPr>
        <p:spPr bwMode="auto">
          <a:xfrm>
            <a:off x="4749800" y="6156325"/>
            <a:ext cx="974725"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dirty="0">
                <a:solidFill>
                  <a:srgbClr val="FFFFFF"/>
                </a:solidFill>
                <a:latin typeface="Arial"/>
                <a:ea typeface="ＭＳ Ｐゴシック" pitchFamily="-111" charset="-128"/>
                <a:cs typeface="Arial"/>
              </a:rPr>
              <a:t>20</a:t>
            </a:r>
          </a:p>
        </p:txBody>
      </p:sp>
      <p:sp>
        <p:nvSpPr>
          <p:cNvPr id="824346" name="Text Box 26"/>
          <p:cNvSpPr txBox="1">
            <a:spLocks noChangeArrowheads="1"/>
          </p:cNvSpPr>
          <p:nvPr/>
        </p:nvSpPr>
        <p:spPr bwMode="auto">
          <a:xfrm>
            <a:off x="7524750" y="6156325"/>
            <a:ext cx="1700213"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dirty="0">
                <a:solidFill>
                  <a:srgbClr val="FFFFFF"/>
                </a:solidFill>
                <a:latin typeface="Arial"/>
                <a:ea typeface="ＭＳ Ｐゴシック" pitchFamily="-111" charset="-128"/>
                <a:cs typeface="Arial"/>
              </a:rPr>
              <a:t>21–22</a:t>
            </a:r>
          </a:p>
        </p:txBody>
      </p:sp>
      <p:sp>
        <p:nvSpPr>
          <p:cNvPr id="17" name="Text Box 37"/>
          <p:cNvSpPr txBox="1">
            <a:spLocks noChangeArrowheads="1"/>
          </p:cNvSpPr>
          <p:nvPr/>
        </p:nvSpPr>
        <p:spPr bwMode="auto">
          <a:xfrm>
            <a:off x="8448730" y="0"/>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433</a:t>
            </a:r>
          </a:p>
        </p:txBody>
      </p:sp>
    </p:spTree>
    <p:extLst>
      <p:ext uri="{BB962C8B-B14F-4D97-AF65-F5344CB8AC3E}">
        <p14:creationId xmlns:p14="http://schemas.microsoft.com/office/powerpoint/2010/main" val="177345682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3000"/>
                                  </p:stCondLst>
                                  <p:childTnLst>
                                    <p:set>
                                      <p:cBhvr>
                                        <p:cTn id="6" dur="1" fill="hold">
                                          <p:stCondLst>
                                            <p:cond delay="0"/>
                                          </p:stCondLst>
                                        </p:cTn>
                                        <p:tgtEl>
                                          <p:spTgt spid="264197"/>
                                        </p:tgtEl>
                                        <p:attrNameLst>
                                          <p:attrName>style.visibility</p:attrName>
                                        </p:attrNameLst>
                                      </p:cBhvr>
                                      <p:to>
                                        <p:strVal val="visible"/>
                                      </p:to>
                                    </p:set>
                                    <p:anim calcmode="lin" valueType="num">
                                      <p:cBhvr additive="base">
                                        <p:cTn id="7" dur="500" fill="hold"/>
                                        <p:tgtEl>
                                          <p:spTgt spid="264197"/>
                                        </p:tgtEl>
                                        <p:attrNameLst>
                                          <p:attrName>ppt_x</p:attrName>
                                        </p:attrNameLst>
                                      </p:cBhvr>
                                      <p:tavLst>
                                        <p:tav tm="0">
                                          <p:val>
                                            <p:strVal val="0-#ppt_w/2"/>
                                          </p:val>
                                        </p:tav>
                                        <p:tav tm="100000">
                                          <p:val>
                                            <p:strVal val="#ppt_x"/>
                                          </p:val>
                                        </p:tav>
                                      </p:tavLst>
                                    </p:anim>
                                    <p:anim calcmode="lin" valueType="num">
                                      <p:cBhvr additive="base">
                                        <p:cTn id="8" dur="500" fill="hold"/>
                                        <p:tgtEl>
                                          <p:spTgt spid="26419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3500"/>
                            </p:stCondLst>
                            <p:childTnLst>
                              <p:par>
                                <p:cTn id="10" presetID="22" presetClass="entr" presetSubtype="8" fill="hold" nodeType="afterEffect">
                                  <p:stCondLst>
                                    <p:cond delay="0"/>
                                  </p:stCondLst>
                                  <p:childTnLst>
                                    <p:set>
                                      <p:cBhvr>
                                        <p:cTn id="11" dur="1" fill="hold">
                                          <p:stCondLst>
                                            <p:cond delay="0"/>
                                          </p:stCondLst>
                                        </p:cTn>
                                        <p:tgtEl>
                                          <p:spTgt spid="264195"/>
                                        </p:tgtEl>
                                        <p:attrNameLst>
                                          <p:attrName>style.visibility</p:attrName>
                                        </p:attrNameLst>
                                      </p:cBhvr>
                                      <p:to>
                                        <p:strVal val="visible"/>
                                      </p:to>
                                    </p:set>
                                    <p:animEffect transition="in" filter="wipe(left)">
                                      <p:cBhvr>
                                        <p:cTn id="12" dur="500"/>
                                        <p:tgtEl>
                                          <p:spTgt spid="264195"/>
                                        </p:tgtEl>
                                      </p:cBhvr>
                                    </p:animEffect>
                                  </p:childTnLst>
                                </p:cTn>
                              </p:par>
                            </p:childTnLst>
                          </p:cTn>
                        </p:par>
                        <p:par>
                          <p:cTn id="13" fill="hold" nodeType="afterGroup">
                            <p:stCondLst>
                              <p:cond delay="4000"/>
                            </p:stCondLst>
                            <p:childTnLst>
                              <p:par>
                                <p:cTn id="14" presetID="7" presetClass="entr" presetSubtype="8" fill="hold" nodeType="afterEffect">
                                  <p:stCondLst>
                                    <p:cond delay="1000"/>
                                  </p:stCondLst>
                                  <p:childTnLst>
                                    <p:set>
                                      <p:cBhvr>
                                        <p:cTn id="15" dur="1" fill="hold">
                                          <p:stCondLst>
                                            <p:cond delay="0"/>
                                          </p:stCondLst>
                                        </p:cTn>
                                        <p:tgtEl>
                                          <p:spTgt spid="264202"/>
                                        </p:tgtEl>
                                        <p:attrNameLst>
                                          <p:attrName>style.visibility</p:attrName>
                                        </p:attrNameLst>
                                      </p:cBhvr>
                                      <p:to>
                                        <p:strVal val="visible"/>
                                      </p:to>
                                    </p:set>
                                    <p:anim calcmode="lin" valueType="num">
                                      <p:cBhvr additive="base">
                                        <p:cTn id="16" dur="5000" fill="hold"/>
                                        <p:tgtEl>
                                          <p:spTgt spid="264202"/>
                                        </p:tgtEl>
                                        <p:attrNameLst>
                                          <p:attrName>ppt_x</p:attrName>
                                        </p:attrNameLst>
                                      </p:cBhvr>
                                      <p:tavLst>
                                        <p:tav tm="0">
                                          <p:val>
                                            <p:strVal val="0-#ppt_w/2"/>
                                          </p:val>
                                        </p:tav>
                                        <p:tav tm="100000">
                                          <p:val>
                                            <p:strVal val="#ppt_x"/>
                                          </p:val>
                                        </p:tav>
                                      </p:tavLst>
                                    </p:anim>
                                    <p:anim calcmode="lin" valueType="num">
                                      <p:cBhvr additive="base">
                                        <p:cTn id="17" dur="5000" fill="hold"/>
                                        <p:tgtEl>
                                          <p:spTgt spid="264202"/>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0000"/>
                            </p:stCondLst>
                            <p:childTnLst>
                              <p:par>
                                <p:cTn id="19" presetID="17" presetClass="entr" presetSubtype="8" fill="hold" grpId="0" nodeType="afterEffect">
                                  <p:stCondLst>
                                    <p:cond delay="1000"/>
                                  </p:stCondLst>
                                  <p:childTnLst>
                                    <p:set>
                                      <p:cBhvr>
                                        <p:cTn id="20" dur="1" fill="hold">
                                          <p:stCondLst>
                                            <p:cond delay="0"/>
                                          </p:stCondLst>
                                        </p:cTn>
                                        <p:tgtEl>
                                          <p:spTgt spid="264199"/>
                                        </p:tgtEl>
                                        <p:attrNameLst>
                                          <p:attrName>style.visibility</p:attrName>
                                        </p:attrNameLst>
                                      </p:cBhvr>
                                      <p:to>
                                        <p:strVal val="visible"/>
                                      </p:to>
                                    </p:set>
                                    <p:anim calcmode="lin" valueType="num">
                                      <p:cBhvr>
                                        <p:cTn id="21" dur="500" fill="hold"/>
                                        <p:tgtEl>
                                          <p:spTgt spid="264199"/>
                                        </p:tgtEl>
                                        <p:attrNameLst>
                                          <p:attrName>ppt_x</p:attrName>
                                        </p:attrNameLst>
                                      </p:cBhvr>
                                      <p:tavLst>
                                        <p:tav tm="0">
                                          <p:val>
                                            <p:strVal val="#ppt_x-#ppt_w/2"/>
                                          </p:val>
                                        </p:tav>
                                        <p:tav tm="100000">
                                          <p:val>
                                            <p:strVal val="#ppt_x"/>
                                          </p:val>
                                        </p:tav>
                                      </p:tavLst>
                                    </p:anim>
                                    <p:anim calcmode="lin" valueType="num">
                                      <p:cBhvr>
                                        <p:cTn id="22" dur="500" fill="hold"/>
                                        <p:tgtEl>
                                          <p:spTgt spid="264199"/>
                                        </p:tgtEl>
                                        <p:attrNameLst>
                                          <p:attrName>ppt_y</p:attrName>
                                        </p:attrNameLst>
                                      </p:cBhvr>
                                      <p:tavLst>
                                        <p:tav tm="0">
                                          <p:val>
                                            <p:strVal val="#ppt_y"/>
                                          </p:val>
                                        </p:tav>
                                        <p:tav tm="100000">
                                          <p:val>
                                            <p:strVal val="#ppt_y"/>
                                          </p:val>
                                        </p:tav>
                                      </p:tavLst>
                                    </p:anim>
                                    <p:anim calcmode="lin" valueType="num">
                                      <p:cBhvr>
                                        <p:cTn id="23" dur="500" fill="hold"/>
                                        <p:tgtEl>
                                          <p:spTgt spid="264199"/>
                                        </p:tgtEl>
                                        <p:attrNameLst>
                                          <p:attrName>ppt_w</p:attrName>
                                        </p:attrNameLst>
                                      </p:cBhvr>
                                      <p:tavLst>
                                        <p:tav tm="0">
                                          <p:val>
                                            <p:fltVal val="0"/>
                                          </p:val>
                                        </p:tav>
                                        <p:tav tm="100000">
                                          <p:val>
                                            <p:strVal val="#ppt_w"/>
                                          </p:val>
                                        </p:tav>
                                      </p:tavLst>
                                    </p:anim>
                                    <p:anim calcmode="lin" valueType="num">
                                      <p:cBhvr>
                                        <p:cTn id="24" dur="500" fill="hold"/>
                                        <p:tgtEl>
                                          <p:spTgt spid="264199"/>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11500"/>
                            </p:stCondLst>
                            <p:childTnLst>
                              <p:par>
                                <p:cTn id="26" presetID="2" presetClass="entr" presetSubtype="1" fill="hold" grpId="0" nodeType="afterEffect">
                                  <p:stCondLst>
                                    <p:cond delay="5000"/>
                                  </p:stCondLst>
                                  <p:childTnLst>
                                    <p:set>
                                      <p:cBhvr>
                                        <p:cTn id="27" dur="1" fill="hold">
                                          <p:stCondLst>
                                            <p:cond delay="0"/>
                                          </p:stCondLst>
                                        </p:cTn>
                                        <p:tgtEl>
                                          <p:spTgt spid="264198"/>
                                        </p:tgtEl>
                                        <p:attrNameLst>
                                          <p:attrName>style.visibility</p:attrName>
                                        </p:attrNameLst>
                                      </p:cBhvr>
                                      <p:to>
                                        <p:strVal val="visible"/>
                                      </p:to>
                                    </p:set>
                                    <p:anim calcmode="lin" valueType="num">
                                      <p:cBhvr additive="base">
                                        <p:cTn id="28" dur="500" fill="hold"/>
                                        <p:tgtEl>
                                          <p:spTgt spid="264198"/>
                                        </p:tgtEl>
                                        <p:attrNameLst>
                                          <p:attrName>ppt_x</p:attrName>
                                        </p:attrNameLst>
                                      </p:cBhvr>
                                      <p:tavLst>
                                        <p:tav tm="0">
                                          <p:val>
                                            <p:strVal val="#ppt_x"/>
                                          </p:val>
                                        </p:tav>
                                        <p:tav tm="100000">
                                          <p:val>
                                            <p:strVal val="#ppt_x"/>
                                          </p:val>
                                        </p:tav>
                                      </p:tavLst>
                                    </p:anim>
                                    <p:anim calcmode="lin" valueType="num">
                                      <p:cBhvr additive="base">
                                        <p:cTn id="29" dur="500" fill="hold"/>
                                        <p:tgtEl>
                                          <p:spTgt spid="264198"/>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7000"/>
                            </p:stCondLst>
                            <p:childTnLst>
                              <p:par>
                                <p:cTn id="31" presetID="2" presetClass="entr" presetSubtype="1" fill="hold" nodeType="afterEffect">
                                  <p:stCondLst>
                                    <p:cond delay="0"/>
                                  </p:stCondLst>
                                  <p:childTnLst>
                                    <p:set>
                                      <p:cBhvr>
                                        <p:cTn id="32" dur="1" fill="hold">
                                          <p:stCondLst>
                                            <p:cond delay="0"/>
                                          </p:stCondLst>
                                        </p:cTn>
                                        <p:tgtEl>
                                          <p:spTgt spid="264196"/>
                                        </p:tgtEl>
                                        <p:attrNameLst>
                                          <p:attrName>style.visibility</p:attrName>
                                        </p:attrNameLst>
                                      </p:cBhvr>
                                      <p:to>
                                        <p:strVal val="visible"/>
                                      </p:to>
                                    </p:set>
                                    <p:anim calcmode="lin" valueType="num">
                                      <p:cBhvr additive="base">
                                        <p:cTn id="33" dur="500" fill="hold"/>
                                        <p:tgtEl>
                                          <p:spTgt spid="264196"/>
                                        </p:tgtEl>
                                        <p:attrNameLst>
                                          <p:attrName>ppt_x</p:attrName>
                                        </p:attrNameLst>
                                      </p:cBhvr>
                                      <p:tavLst>
                                        <p:tav tm="0">
                                          <p:val>
                                            <p:strVal val="#ppt_x"/>
                                          </p:val>
                                        </p:tav>
                                        <p:tav tm="100000">
                                          <p:val>
                                            <p:strVal val="#ppt_x"/>
                                          </p:val>
                                        </p:tav>
                                      </p:tavLst>
                                    </p:anim>
                                    <p:anim calcmode="lin" valueType="num">
                                      <p:cBhvr additive="base">
                                        <p:cTn id="34" dur="500" fill="hold"/>
                                        <p:tgtEl>
                                          <p:spTgt spid="264196"/>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7500"/>
                            </p:stCondLst>
                            <p:childTnLst>
                              <p:par>
                                <p:cTn id="36" presetID="2" presetClass="entr" presetSubtype="4" fill="hold" grpId="0" nodeType="afterEffect">
                                  <p:stCondLst>
                                    <p:cond delay="1000"/>
                                  </p:stCondLst>
                                  <p:childTnLst>
                                    <p:set>
                                      <p:cBhvr>
                                        <p:cTn id="37" dur="1" fill="hold">
                                          <p:stCondLst>
                                            <p:cond delay="0"/>
                                          </p:stCondLst>
                                        </p:cTn>
                                        <p:tgtEl>
                                          <p:spTgt spid="264201"/>
                                        </p:tgtEl>
                                        <p:attrNameLst>
                                          <p:attrName>style.visibility</p:attrName>
                                        </p:attrNameLst>
                                      </p:cBhvr>
                                      <p:to>
                                        <p:strVal val="visible"/>
                                      </p:to>
                                    </p:set>
                                    <p:anim calcmode="lin" valueType="num">
                                      <p:cBhvr additive="base">
                                        <p:cTn id="38" dur="500" fill="hold"/>
                                        <p:tgtEl>
                                          <p:spTgt spid="264201"/>
                                        </p:tgtEl>
                                        <p:attrNameLst>
                                          <p:attrName>ppt_x</p:attrName>
                                        </p:attrNameLst>
                                      </p:cBhvr>
                                      <p:tavLst>
                                        <p:tav tm="0">
                                          <p:val>
                                            <p:strVal val="#ppt_x"/>
                                          </p:val>
                                        </p:tav>
                                        <p:tav tm="100000">
                                          <p:val>
                                            <p:strVal val="#ppt_x"/>
                                          </p:val>
                                        </p:tav>
                                      </p:tavLst>
                                    </p:anim>
                                    <p:anim calcmode="lin" valueType="num">
                                      <p:cBhvr additive="base">
                                        <p:cTn id="39" dur="500" fill="hold"/>
                                        <p:tgtEl>
                                          <p:spTgt spid="264201"/>
                                        </p:tgtEl>
                                        <p:attrNameLst>
                                          <p:attrName>ppt_y</p:attrName>
                                        </p:attrNameLst>
                                      </p:cBhvr>
                                      <p:tavLst>
                                        <p:tav tm="0">
                                          <p:val>
                                            <p:strVal val="1+#ppt_h/2"/>
                                          </p:val>
                                        </p:tav>
                                        <p:tav tm="100000">
                                          <p:val>
                                            <p:strVal val="#ppt_y"/>
                                          </p:val>
                                        </p:tav>
                                      </p:tavLst>
                                    </p:anim>
                                  </p:childTnLst>
                                </p:cTn>
                              </p:par>
                            </p:childTnLst>
                          </p:cTn>
                        </p:par>
                        <p:par>
                          <p:cTn id="40" fill="hold" nodeType="afterGroup">
                            <p:stCondLst>
                              <p:cond delay="19000"/>
                            </p:stCondLst>
                            <p:childTnLst>
                              <p:par>
                                <p:cTn id="41" presetID="2" presetClass="entr" presetSubtype="2" fill="hold" grpId="0" nodeType="afterEffect">
                                  <p:stCondLst>
                                    <p:cond delay="1000"/>
                                  </p:stCondLst>
                                  <p:childTnLst>
                                    <p:set>
                                      <p:cBhvr>
                                        <p:cTn id="42" dur="1" fill="hold">
                                          <p:stCondLst>
                                            <p:cond delay="0"/>
                                          </p:stCondLst>
                                        </p:cTn>
                                        <p:tgtEl>
                                          <p:spTgt spid="264200"/>
                                        </p:tgtEl>
                                        <p:attrNameLst>
                                          <p:attrName>style.visibility</p:attrName>
                                        </p:attrNameLst>
                                      </p:cBhvr>
                                      <p:to>
                                        <p:strVal val="visible"/>
                                      </p:to>
                                    </p:set>
                                    <p:anim calcmode="lin" valueType="num">
                                      <p:cBhvr additive="base">
                                        <p:cTn id="43" dur="500" fill="hold"/>
                                        <p:tgtEl>
                                          <p:spTgt spid="264200"/>
                                        </p:tgtEl>
                                        <p:attrNameLst>
                                          <p:attrName>ppt_x</p:attrName>
                                        </p:attrNameLst>
                                      </p:cBhvr>
                                      <p:tavLst>
                                        <p:tav tm="0">
                                          <p:val>
                                            <p:strVal val="1+#ppt_w/2"/>
                                          </p:val>
                                        </p:tav>
                                        <p:tav tm="100000">
                                          <p:val>
                                            <p:strVal val="#ppt_x"/>
                                          </p:val>
                                        </p:tav>
                                      </p:tavLst>
                                    </p:anim>
                                    <p:anim calcmode="lin" valueType="num">
                                      <p:cBhvr additive="base">
                                        <p:cTn id="44" dur="500" fill="hold"/>
                                        <p:tgtEl>
                                          <p:spTgt spid="264200"/>
                                        </p:tgtEl>
                                        <p:attrNameLst>
                                          <p:attrName>ppt_y</p:attrName>
                                        </p:attrNameLst>
                                      </p:cBhvr>
                                      <p:tavLst>
                                        <p:tav tm="0">
                                          <p:val>
                                            <p:strVal val="#ppt_y"/>
                                          </p:val>
                                        </p:tav>
                                        <p:tav tm="100000">
                                          <p:val>
                                            <p:strVal val="#ppt_y"/>
                                          </p:val>
                                        </p:tav>
                                      </p:tavLst>
                                    </p:anim>
                                  </p:childTnLst>
                                </p:cTn>
                              </p:par>
                            </p:childTnLst>
                          </p:cTn>
                        </p:par>
                        <p:par>
                          <p:cTn id="45" fill="hold" nodeType="afterGroup">
                            <p:stCondLst>
                              <p:cond delay="20500"/>
                            </p:stCondLst>
                            <p:childTnLst>
                              <p:par>
                                <p:cTn id="46" presetID="17" presetClass="entr" presetSubtype="8" fill="hold" grpId="0" nodeType="afterEffect">
                                  <p:stCondLst>
                                    <p:cond delay="1000"/>
                                  </p:stCondLst>
                                  <p:childTnLst>
                                    <p:set>
                                      <p:cBhvr>
                                        <p:cTn id="47" dur="1" fill="hold">
                                          <p:stCondLst>
                                            <p:cond delay="0"/>
                                          </p:stCondLst>
                                        </p:cTn>
                                        <p:tgtEl>
                                          <p:spTgt spid="824343"/>
                                        </p:tgtEl>
                                        <p:attrNameLst>
                                          <p:attrName>style.visibility</p:attrName>
                                        </p:attrNameLst>
                                      </p:cBhvr>
                                      <p:to>
                                        <p:strVal val="visible"/>
                                      </p:to>
                                    </p:set>
                                    <p:anim calcmode="lin" valueType="num">
                                      <p:cBhvr>
                                        <p:cTn id="48" dur="500" fill="hold"/>
                                        <p:tgtEl>
                                          <p:spTgt spid="824343"/>
                                        </p:tgtEl>
                                        <p:attrNameLst>
                                          <p:attrName>ppt_x</p:attrName>
                                        </p:attrNameLst>
                                      </p:cBhvr>
                                      <p:tavLst>
                                        <p:tav tm="0">
                                          <p:val>
                                            <p:strVal val="#ppt_x-#ppt_w/2"/>
                                          </p:val>
                                        </p:tav>
                                        <p:tav tm="100000">
                                          <p:val>
                                            <p:strVal val="#ppt_x"/>
                                          </p:val>
                                        </p:tav>
                                      </p:tavLst>
                                    </p:anim>
                                    <p:anim calcmode="lin" valueType="num">
                                      <p:cBhvr>
                                        <p:cTn id="49" dur="500" fill="hold"/>
                                        <p:tgtEl>
                                          <p:spTgt spid="824343"/>
                                        </p:tgtEl>
                                        <p:attrNameLst>
                                          <p:attrName>ppt_y</p:attrName>
                                        </p:attrNameLst>
                                      </p:cBhvr>
                                      <p:tavLst>
                                        <p:tav tm="0">
                                          <p:val>
                                            <p:strVal val="#ppt_y"/>
                                          </p:val>
                                        </p:tav>
                                        <p:tav tm="100000">
                                          <p:val>
                                            <p:strVal val="#ppt_y"/>
                                          </p:val>
                                        </p:tav>
                                      </p:tavLst>
                                    </p:anim>
                                    <p:anim calcmode="lin" valueType="num">
                                      <p:cBhvr>
                                        <p:cTn id="50" dur="500" fill="hold"/>
                                        <p:tgtEl>
                                          <p:spTgt spid="824343"/>
                                        </p:tgtEl>
                                        <p:attrNameLst>
                                          <p:attrName>ppt_w</p:attrName>
                                        </p:attrNameLst>
                                      </p:cBhvr>
                                      <p:tavLst>
                                        <p:tav tm="0">
                                          <p:val>
                                            <p:fltVal val="0"/>
                                          </p:val>
                                        </p:tav>
                                        <p:tav tm="100000">
                                          <p:val>
                                            <p:strVal val="#ppt_w"/>
                                          </p:val>
                                        </p:tav>
                                      </p:tavLst>
                                    </p:anim>
                                    <p:anim calcmode="lin" valueType="num">
                                      <p:cBhvr>
                                        <p:cTn id="51" dur="500" fill="hold"/>
                                        <p:tgtEl>
                                          <p:spTgt spid="824343"/>
                                        </p:tgtEl>
                                        <p:attrNameLst>
                                          <p:attrName>ppt_h</p:attrName>
                                        </p:attrNameLst>
                                      </p:cBhvr>
                                      <p:tavLst>
                                        <p:tav tm="0">
                                          <p:val>
                                            <p:strVal val="#ppt_h"/>
                                          </p:val>
                                        </p:tav>
                                        <p:tav tm="100000">
                                          <p:val>
                                            <p:strVal val="#ppt_h"/>
                                          </p:val>
                                        </p:tav>
                                      </p:tavLst>
                                    </p:anim>
                                  </p:childTnLst>
                                </p:cTn>
                              </p:par>
                            </p:childTnLst>
                          </p:cTn>
                        </p:par>
                        <p:par>
                          <p:cTn id="52" fill="hold" nodeType="afterGroup">
                            <p:stCondLst>
                              <p:cond delay="22000"/>
                            </p:stCondLst>
                            <p:childTnLst>
                              <p:par>
                                <p:cTn id="53" presetID="17" presetClass="entr" presetSubtype="8" fill="hold" grpId="0" nodeType="afterEffect">
                                  <p:stCondLst>
                                    <p:cond delay="1000"/>
                                  </p:stCondLst>
                                  <p:childTnLst>
                                    <p:set>
                                      <p:cBhvr>
                                        <p:cTn id="54" dur="1" fill="hold">
                                          <p:stCondLst>
                                            <p:cond delay="0"/>
                                          </p:stCondLst>
                                        </p:cTn>
                                        <p:tgtEl>
                                          <p:spTgt spid="824344"/>
                                        </p:tgtEl>
                                        <p:attrNameLst>
                                          <p:attrName>style.visibility</p:attrName>
                                        </p:attrNameLst>
                                      </p:cBhvr>
                                      <p:to>
                                        <p:strVal val="visible"/>
                                      </p:to>
                                    </p:set>
                                    <p:anim calcmode="lin" valueType="num">
                                      <p:cBhvr>
                                        <p:cTn id="55" dur="500" fill="hold"/>
                                        <p:tgtEl>
                                          <p:spTgt spid="824344"/>
                                        </p:tgtEl>
                                        <p:attrNameLst>
                                          <p:attrName>ppt_x</p:attrName>
                                        </p:attrNameLst>
                                      </p:cBhvr>
                                      <p:tavLst>
                                        <p:tav tm="0">
                                          <p:val>
                                            <p:strVal val="#ppt_x-#ppt_w/2"/>
                                          </p:val>
                                        </p:tav>
                                        <p:tav tm="100000">
                                          <p:val>
                                            <p:strVal val="#ppt_x"/>
                                          </p:val>
                                        </p:tav>
                                      </p:tavLst>
                                    </p:anim>
                                    <p:anim calcmode="lin" valueType="num">
                                      <p:cBhvr>
                                        <p:cTn id="56" dur="500" fill="hold"/>
                                        <p:tgtEl>
                                          <p:spTgt spid="824344"/>
                                        </p:tgtEl>
                                        <p:attrNameLst>
                                          <p:attrName>ppt_y</p:attrName>
                                        </p:attrNameLst>
                                      </p:cBhvr>
                                      <p:tavLst>
                                        <p:tav tm="0">
                                          <p:val>
                                            <p:strVal val="#ppt_y"/>
                                          </p:val>
                                        </p:tav>
                                        <p:tav tm="100000">
                                          <p:val>
                                            <p:strVal val="#ppt_y"/>
                                          </p:val>
                                        </p:tav>
                                      </p:tavLst>
                                    </p:anim>
                                    <p:anim calcmode="lin" valueType="num">
                                      <p:cBhvr>
                                        <p:cTn id="57" dur="500" fill="hold"/>
                                        <p:tgtEl>
                                          <p:spTgt spid="824344"/>
                                        </p:tgtEl>
                                        <p:attrNameLst>
                                          <p:attrName>ppt_w</p:attrName>
                                        </p:attrNameLst>
                                      </p:cBhvr>
                                      <p:tavLst>
                                        <p:tav tm="0">
                                          <p:val>
                                            <p:fltVal val="0"/>
                                          </p:val>
                                        </p:tav>
                                        <p:tav tm="100000">
                                          <p:val>
                                            <p:strVal val="#ppt_w"/>
                                          </p:val>
                                        </p:tav>
                                      </p:tavLst>
                                    </p:anim>
                                    <p:anim calcmode="lin" valueType="num">
                                      <p:cBhvr>
                                        <p:cTn id="58" dur="500" fill="hold"/>
                                        <p:tgtEl>
                                          <p:spTgt spid="824344"/>
                                        </p:tgtEl>
                                        <p:attrNameLst>
                                          <p:attrName>ppt_h</p:attrName>
                                        </p:attrNameLst>
                                      </p:cBhvr>
                                      <p:tavLst>
                                        <p:tav tm="0">
                                          <p:val>
                                            <p:strVal val="#ppt_h"/>
                                          </p:val>
                                        </p:tav>
                                        <p:tav tm="100000">
                                          <p:val>
                                            <p:strVal val="#ppt_h"/>
                                          </p:val>
                                        </p:tav>
                                      </p:tavLst>
                                    </p:anim>
                                  </p:childTnLst>
                                </p:cTn>
                              </p:par>
                            </p:childTnLst>
                          </p:cTn>
                        </p:par>
                        <p:par>
                          <p:cTn id="59" fill="hold" nodeType="afterGroup">
                            <p:stCondLst>
                              <p:cond delay="23500"/>
                            </p:stCondLst>
                            <p:childTnLst>
                              <p:par>
                                <p:cTn id="60" presetID="17" presetClass="entr" presetSubtype="8" fill="hold" grpId="0" nodeType="afterEffect">
                                  <p:stCondLst>
                                    <p:cond delay="1000"/>
                                  </p:stCondLst>
                                  <p:childTnLst>
                                    <p:set>
                                      <p:cBhvr>
                                        <p:cTn id="61" dur="1" fill="hold">
                                          <p:stCondLst>
                                            <p:cond delay="0"/>
                                          </p:stCondLst>
                                        </p:cTn>
                                        <p:tgtEl>
                                          <p:spTgt spid="824345"/>
                                        </p:tgtEl>
                                        <p:attrNameLst>
                                          <p:attrName>style.visibility</p:attrName>
                                        </p:attrNameLst>
                                      </p:cBhvr>
                                      <p:to>
                                        <p:strVal val="visible"/>
                                      </p:to>
                                    </p:set>
                                    <p:anim calcmode="lin" valueType="num">
                                      <p:cBhvr>
                                        <p:cTn id="62" dur="500" fill="hold"/>
                                        <p:tgtEl>
                                          <p:spTgt spid="824345"/>
                                        </p:tgtEl>
                                        <p:attrNameLst>
                                          <p:attrName>ppt_x</p:attrName>
                                        </p:attrNameLst>
                                      </p:cBhvr>
                                      <p:tavLst>
                                        <p:tav tm="0">
                                          <p:val>
                                            <p:strVal val="#ppt_x-#ppt_w/2"/>
                                          </p:val>
                                        </p:tav>
                                        <p:tav tm="100000">
                                          <p:val>
                                            <p:strVal val="#ppt_x"/>
                                          </p:val>
                                        </p:tav>
                                      </p:tavLst>
                                    </p:anim>
                                    <p:anim calcmode="lin" valueType="num">
                                      <p:cBhvr>
                                        <p:cTn id="63" dur="500" fill="hold"/>
                                        <p:tgtEl>
                                          <p:spTgt spid="824345"/>
                                        </p:tgtEl>
                                        <p:attrNameLst>
                                          <p:attrName>ppt_y</p:attrName>
                                        </p:attrNameLst>
                                      </p:cBhvr>
                                      <p:tavLst>
                                        <p:tav tm="0">
                                          <p:val>
                                            <p:strVal val="#ppt_y"/>
                                          </p:val>
                                        </p:tav>
                                        <p:tav tm="100000">
                                          <p:val>
                                            <p:strVal val="#ppt_y"/>
                                          </p:val>
                                        </p:tav>
                                      </p:tavLst>
                                    </p:anim>
                                    <p:anim calcmode="lin" valueType="num">
                                      <p:cBhvr>
                                        <p:cTn id="64" dur="500" fill="hold"/>
                                        <p:tgtEl>
                                          <p:spTgt spid="824345"/>
                                        </p:tgtEl>
                                        <p:attrNameLst>
                                          <p:attrName>ppt_w</p:attrName>
                                        </p:attrNameLst>
                                      </p:cBhvr>
                                      <p:tavLst>
                                        <p:tav tm="0">
                                          <p:val>
                                            <p:fltVal val="0"/>
                                          </p:val>
                                        </p:tav>
                                        <p:tav tm="100000">
                                          <p:val>
                                            <p:strVal val="#ppt_w"/>
                                          </p:val>
                                        </p:tav>
                                      </p:tavLst>
                                    </p:anim>
                                    <p:anim calcmode="lin" valueType="num">
                                      <p:cBhvr>
                                        <p:cTn id="65" dur="500" fill="hold"/>
                                        <p:tgtEl>
                                          <p:spTgt spid="824345"/>
                                        </p:tgtEl>
                                        <p:attrNameLst>
                                          <p:attrName>ppt_h</p:attrName>
                                        </p:attrNameLst>
                                      </p:cBhvr>
                                      <p:tavLst>
                                        <p:tav tm="0">
                                          <p:val>
                                            <p:strVal val="#ppt_h"/>
                                          </p:val>
                                        </p:tav>
                                        <p:tav tm="100000">
                                          <p:val>
                                            <p:strVal val="#ppt_h"/>
                                          </p:val>
                                        </p:tav>
                                      </p:tavLst>
                                    </p:anim>
                                  </p:childTnLst>
                                </p:cTn>
                              </p:par>
                            </p:childTnLst>
                          </p:cTn>
                        </p:par>
                        <p:par>
                          <p:cTn id="66" fill="hold" nodeType="afterGroup">
                            <p:stCondLst>
                              <p:cond delay="25000"/>
                            </p:stCondLst>
                            <p:childTnLst>
                              <p:par>
                                <p:cTn id="67" presetID="17" presetClass="entr" presetSubtype="8" fill="hold" grpId="0" nodeType="afterEffect">
                                  <p:stCondLst>
                                    <p:cond delay="1000"/>
                                  </p:stCondLst>
                                  <p:childTnLst>
                                    <p:set>
                                      <p:cBhvr>
                                        <p:cTn id="68" dur="1" fill="hold">
                                          <p:stCondLst>
                                            <p:cond delay="0"/>
                                          </p:stCondLst>
                                        </p:cTn>
                                        <p:tgtEl>
                                          <p:spTgt spid="824346"/>
                                        </p:tgtEl>
                                        <p:attrNameLst>
                                          <p:attrName>style.visibility</p:attrName>
                                        </p:attrNameLst>
                                      </p:cBhvr>
                                      <p:to>
                                        <p:strVal val="visible"/>
                                      </p:to>
                                    </p:set>
                                    <p:anim calcmode="lin" valueType="num">
                                      <p:cBhvr>
                                        <p:cTn id="69" dur="500" fill="hold"/>
                                        <p:tgtEl>
                                          <p:spTgt spid="824346"/>
                                        </p:tgtEl>
                                        <p:attrNameLst>
                                          <p:attrName>ppt_x</p:attrName>
                                        </p:attrNameLst>
                                      </p:cBhvr>
                                      <p:tavLst>
                                        <p:tav tm="0">
                                          <p:val>
                                            <p:strVal val="#ppt_x-#ppt_w/2"/>
                                          </p:val>
                                        </p:tav>
                                        <p:tav tm="100000">
                                          <p:val>
                                            <p:strVal val="#ppt_x"/>
                                          </p:val>
                                        </p:tav>
                                      </p:tavLst>
                                    </p:anim>
                                    <p:anim calcmode="lin" valueType="num">
                                      <p:cBhvr>
                                        <p:cTn id="70" dur="500" fill="hold"/>
                                        <p:tgtEl>
                                          <p:spTgt spid="824346"/>
                                        </p:tgtEl>
                                        <p:attrNameLst>
                                          <p:attrName>ppt_y</p:attrName>
                                        </p:attrNameLst>
                                      </p:cBhvr>
                                      <p:tavLst>
                                        <p:tav tm="0">
                                          <p:val>
                                            <p:strVal val="#ppt_y"/>
                                          </p:val>
                                        </p:tav>
                                        <p:tav tm="100000">
                                          <p:val>
                                            <p:strVal val="#ppt_y"/>
                                          </p:val>
                                        </p:tav>
                                      </p:tavLst>
                                    </p:anim>
                                    <p:anim calcmode="lin" valueType="num">
                                      <p:cBhvr>
                                        <p:cTn id="71" dur="500" fill="hold"/>
                                        <p:tgtEl>
                                          <p:spTgt spid="824346"/>
                                        </p:tgtEl>
                                        <p:attrNameLst>
                                          <p:attrName>ppt_w</p:attrName>
                                        </p:attrNameLst>
                                      </p:cBhvr>
                                      <p:tavLst>
                                        <p:tav tm="0">
                                          <p:val>
                                            <p:fltVal val="0"/>
                                          </p:val>
                                        </p:tav>
                                        <p:tav tm="100000">
                                          <p:val>
                                            <p:strVal val="#ppt_w"/>
                                          </p:val>
                                        </p:tav>
                                      </p:tavLst>
                                    </p:anim>
                                    <p:anim calcmode="lin" valueType="num">
                                      <p:cBhvr>
                                        <p:cTn id="72" dur="500" fill="hold"/>
                                        <p:tgtEl>
                                          <p:spTgt spid="8243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7" grpId="0" autoUpdateAnimBg="0"/>
      <p:bldP spid="264198" grpId="0" autoUpdateAnimBg="0"/>
      <p:bldP spid="264199" grpId="0" autoUpdateAnimBg="0"/>
      <p:bldP spid="264200" grpId="0" autoUpdateAnimBg="0"/>
      <p:bldP spid="264201" grpId="0" autoUpdateAnimBg="0"/>
      <p:bldP spid="824343" grpId="0" autoUpdateAnimBg="0"/>
      <p:bldP spid="824344" grpId="0" autoUpdateAnimBg="0"/>
      <p:bldP spid="824345" grpId="0" autoUpdateAnimBg="0"/>
      <p:bldP spid="824346"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788361"/>
            <a:ext cx="9144000" cy="6069639"/>
          </a:xfrm>
          <a:prstGeom prst="rect">
            <a:avLst/>
          </a:prstGeom>
        </p:spPr>
      </p:pic>
      <p:sp>
        <p:nvSpPr>
          <p:cNvPr id="900098" name="Rectangle 2"/>
          <p:cNvSpPr>
            <a:spLocks noGrp="1" noChangeArrowheads="1"/>
          </p:cNvSpPr>
          <p:nvPr>
            <p:ph type="ctrTitle"/>
          </p:nvPr>
        </p:nvSpPr>
        <p:spPr>
          <a:xfrm>
            <a:off x="0" y="49784"/>
            <a:ext cx="9144000" cy="949283"/>
          </a:xfrm>
          <a:solidFill>
            <a:schemeClr val="tx2"/>
          </a:solidFill>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"I've got time..."</a:t>
            </a:r>
          </a:p>
        </p:txBody>
      </p:sp>
    </p:spTree>
    <p:extLst>
      <p:ext uri="{BB962C8B-B14F-4D97-AF65-F5344CB8AC3E}">
        <p14:creationId xmlns:p14="http://schemas.microsoft.com/office/powerpoint/2010/main" val="1572855441"/>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6865495"/>
          </a:xfrm>
          <a:prstGeom prst="rect">
            <a:avLst/>
          </a:prstGeom>
        </p:spPr>
      </p:pic>
      <p:sp>
        <p:nvSpPr>
          <p:cNvPr id="900098" name="Rectangle 2"/>
          <p:cNvSpPr>
            <a:spLocks noGrp="1" noChangeArrowheads="1"/>
          </p:cNvSpPr>
          <p:nvPr>
            <p:ph type="ctrTitle"/>
          </p:nvPr>
        </p:nvSpPr>
        <p:spPr>
          <a:xfrm>
            <a:off x="-8695" y="387606"/>
            <a:ext cx="4027274" cy="3100657"/>
          </a:xfrm>
          <a:noFill/>
          <a:effectLst>
            <a:outerShdw blurRad="63500" dist="35921" dir="2700000" algn="ctr" rotWithShape="0">
              <a:schemeClr val="tx2">
                <a:alpha val="74998"/>
              </a:schemeClr>
            </a:outerShdw>
          </a:effectLst>
        </p:spPr>
        <p:txBody>
          <a:bodyPr/>
          <a:lstStyle/>
          <a:p>
            <a:pPr>
              <a:defRPr/>
            </a:pPr>
            <a:r>
              <a:rPr lang="en-US" sz="5400" b="1" dirty="0">
                <a:effectLst>
                  <a:glow rad="635000">
                    <a:schemeClr val="tx1"/>
                  </a:glow>
                </a:effectLst>
                <a:latin typeface="Arial" charset="0"/>
                <a:ea typeface="ＭＳ Ｐゴシック" charset="0"/>
                <a:cs typeface="ＭＳ Ｐゴシック" charset="0"/>
              </a:rPr>
              <a:t>Behold</a:t>
            </a:r>
            <a:r>
              <a:rPr lang="en-US" sz="4800" b="1" dirty="0">
                <a:effectLst>
                  <a:glow rad="635000">
                    <a:schemeClr val="tx1"/>
                  </a:glow>
                </a:effectLst>
                <a:latin typeface="Arial" charset="0"/>
                <a:ea typeface="ＭＳ Ｐゴシック" charset="0"/>
                <a:cs typeface="ＭＳ Ｐゴシック" charset="0"/>
              </a:rPr>
              <a:t>, </a:t>
            </a:r>
            <a:br>
              <a:rPr lang="en-US" sz="4800" b="1" dirty="0">
                <a:effectLst>
                  <a:glow rad="635000">
                    <a:schemeClr val="tx1"/>
                  </a:glow>
                </a:effectLst>
                <a:latin typeface="Arial" charset="0"/>
                <a:ea typeface="ＭＳ Ｐゴシック" charset="0"/>
                <a:cs typeface="ＭＳ Ｐゴシック" charset="0"/>
              </a:rPr>
            </a:br>
            <a:r>
              <a:rPr lang="en-US" sz="6600" b="1" dirty="0">
                <a:effectLst>
                  <a:glow rad="635000">
                    <a:schemeClr val="tx1"/>
                  </a:glow>
                </a:effectLst>
                <a:latin typeface="Arial" charset="0"/>
                <a:ea typeface="ＭＳ Ｐゴシック" charset="0"/>
                <a:cs typeface="ＭＳ Ｐゴシック" charset="0"/>
              </a:rPr>
              <a:t>I COME QUICKLY</a:t>
            </a:r>
            <a:endParaRPr lang="en-US" sz="4800" b="1" dirty="0">
              <a:effectLst>
                <a:glow rad="635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7108617" y="98617"/>
            <a:ext cx="2035383" cy="664963"/>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i="1" dirty="0">
                <a:effectLst>
                  <a:glow rad="127000">
                    <a:schemeClr val="tx1"/>
                  </a:glow>
                </a:effectLst>
                <a:latin typeface="Arial" charset="0"/>
                <a:ea typeface="ＭＳ Ｐゴシック" charset="0"/>
                <a:cs typeface="ＭＳ Ｐゴシック" charset="0"/>
              </a:rPr>
              <a:t>Rev 3:11</a:t>
            </a:r>
          </a:p>
        </p:txBody>
      </p:sp>
    </p:spTree>
    <p:extLst>
      <p:ext uri="{BB962C8B-B14F-4D97-AF65-F5344CB8AC3E}">
        <p14:creationId xmlns:p14="http://schemas.microsoft.com/office/powerpoint/2010/main" val="24508632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989053"/>
            <a:ext cx="9144000" cy="751472"/>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1 Thessalonians 5:2</a:t>
            </a:r>
          </a:p>
        </p:txBody>
      </p:sp>
      <p:pic>
        <p:nvPicPr>
          <p:cNvPr id="2" name="Picture 1"/>
          <p:cNvPicPr>
            <a:picLocks noChangeAspect="1"/>
          </p:cNvPicPr>
          <p:nvPr/>
        </p:nvPicPr>
        <p:blipFill>
          <a:blip r:embed="rId3"/>
          <a:stretch>
            <a:fillRect/>
          </a:stretch>
        </p:blipFill>
        <p:spPr>
          <a:xfrm>
            <a:off x="0" y="1143000"/>
            <a:ext cx="9144000" cy="4553389"/>
          </a:xfrm>
          <a:prstGeom prst="rect">
            <a:avLst/>
          </a:prstGeom>
        </p:spPr>
      </p:pic>
      <p:sp>
        <p:nvSpPr>
          <p:cNvPr id="5" name="Rectangle 2"/>
          <p:cNvSpPr txBox="1">
            <a:spLocks noChangeArrowheads="1"/>
          </p:cNvSpPr>
          <p:nvPr/>
        </p:nvSpPr>
        <p:spPr bwMode="auto">
          <a:xfrm>
            <a:off x="8693" y="186883"/>
            <a:ext cx="9144000" cy="751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dirty="0">
                <a:effectLst>
                  <a:glow rad="127000">
                    <a:schemeClr val="tx1"/>
                  </a:glow>
                </a:effectLst>
                <a:latin typeface="Arial" charset="0"/>
                <a:ea typeface="ＭＳ Ｐゴシック" charset="0"/>
                <a:cs typeface="ＭＳ Ｐゴシック" charset="0"/>
              </a:rPr>
              <a:t>"like a thief in the night"</a:t>
            </a:r>
          </a:p>
        </p:txBody>
      </p:sp>
    </p:spTree>
    <p:extLst>
      <p:ext uri="{BB962C8B-B14F-4D97-AF65-F5344CB8AC3E}">
        <p14:creationId xmlns:p14="http://schemas.microsoft.com/office/powerpoint/2010/main" val="22497932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707"/>
            <a:ext cx="9144000" cy="610021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 to live?</a:t>
            </a:r>
          </a:p>
        </p:txBody>
      </p:sp>
      <p:sp>
        <p:nvSpPr>
          <p:cNvPr id="4"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effectLst>
                  <a:glow rad="127000">
                    <a:schemeClr val="tx1"/>
                  </a:glow>
                </a:effectLst>
                <a:latin typeface="Arial" charset="0"/>
                <a:ea typeface="ＭＳ Ｐゴシック" charset="0"/>
                <a:cs typeface="ＭＳ Ｐゴシック" charset="0"/>
              </a:rPr>
              <a:t>Charles R. Swindoll, </a:t>
            </a:r>
            <a:r>
              <a:rPr lang="en-US" sz="2400" b="1" i="1" dirty="0">
                <a:effectLst>
                  <a:glow rad="127000">
                    <a:schemeClr val="tx1"/>
                  </a:glow>
                </a:effectLst>
                <a:latin typeface="Arial" charset="0"/>
                <a:ea typeface="ＭＳ Ｐゴシック" charset="0"/>
                <a:cs typeface="ＭＳ Ｐゴシック" charset="0"/>
              </a:rPr>
              <a:t>Contagious Christiantiy</a:t>
            </a:r>
            <a:r>
              <a:rPr lang="en-US" sz="2400" b="1" dirty="0">
                <a:effectLst>
                  <a:glow rad="127000">
                    <a:schemeClr val="tx1"/>
                  </a:glow>
                </a:effectLst>
                <a:latin typeface="Arial" charset="0"/>
                <a:ea typeface="ＭＳ Ｐゴシック" charset="0"/>
                <a:cs typeface="ＭＳ Ｐゴシック" charset="0"/>
              </a:rPr>
              <a:t>, 47</a:t>
            </a:r>
          </a:p>
        </p:txBody>
      </p:sp>
    </p:spTree>
    <p:extLst>
      <p:ext uri="{BB962C8B-B14F-4D97-AF65-F5344CB8AC3E}">
        <p14:creationId xmlns:p14="http://schemas.microsoft.com/office/powerpoint/2010/main" val="4724333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Make sure that you have received the salvation God freely offers you (Titus 2:11 </a:t>
            </a:r>
            <a:r>
              <a:rPr lang="en-US" sz="3600" b="1" dirty="0">
                <a:effectLst>
                  <a:glow rad="127000">
                    <a:schemeClr val="tx1"/>
                  </a:glow>
                </a:effectLst>
                <a:latin typeface="Arial" charset="0"/>
                <a:ea typeface="ＭＳ Ｐゴシック" charset="0"/>
                <a:cs typeface="ＭＳ Ｐゴシック" charset="0"/>
              </a:rPr>
              <a:t>NLT</a:t>
            </a:r>
            <a:r>
              <a:rPr lang="en-US" sz="40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29756" y="2478757"/>
            <a:ext cx="4169708" cy="426261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SG" sz="3600" b="1">
                <a:solidFill>
                  <a:srgbClr val="FFFFFF"/>
                </a:solidFill>
                <a:effectLst>
                  <a:glow rad="127000">
                    <a:srgbClr val="000000"/>
                  </a:glow>
                </a:effectLst>
                <a:latin typeface="Arial" charset="0"/>
                <a:ea typeface="ＭＳ Ｐゴシック" charset="0"/>
                <a:cs typeface="ＭＳ Ｐゴシック" charset="0"/>
              </a:rPr>
              <a:t>For the grace of God has been revealed, bringing salvation to all people."</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400" b="1" dirty="0">
                <a:solidFill>
                  <a:srgbClr val="FFFFFF"/>
                </a:solidFill>
                <a:effectLst>
                  <a:glow rad="127000">
                    <a:srgbClr val="000000"/>
                  </a:glow>
                </a:effectLst>
                <a:latin typeface="Arial" charset="0"/>
                <a:ea typeface="ＭＳ Ｐゴシック" charset="0"/>
                <a:cs typeface="ＭＳ Ｐゴシック" charset="0"/>
              </a:rPr>
              <a:t>Charles R. Swindoll, </a:t>
            </a:r>
            <a:r>
              <a:rPr lang="en-US" sz="2400" b="1" i="1" dirty="0">
                <a:solidFill>
                  <a:srgbClr val="FFFFFF"/>
                </a:solidFill>
                <a:effectLst>
                  <a:glow rad="127000">
                    <a:srgbClr val="000000"/>
                  </a:glow>
                </a:effectLst>
                <a:latin typeface="Arial" charset="0"/>
                <a:ea typeface="ＭＳ Ｐゴシック" charset="0"/>
                <a:cs typeface="ＭＳ Ｐゴシック" charset="0"/>
              </a:rPr>
              <a:t>Contagious Christiantiy</a:t>
            </a:r>
            <a:r>
              <a:rPr lang="en-US" sz="2400" b="1" dirty="0">
                <a:solidFill>
                  <a:srgbClr val="FFFFFF"/>
                </a:solidFill>
                <a:effectLst>
                  <a:glow rad="127000">
                    <a:srgbClr val="000000"/>
                  </a:glow>
                </a:effectLst>
                <a:latin typeface="Arial" charset="0"/>
                <a:ea typeface="ＭＳ Ｐゴシック" charset="0"/>
                <a:cs typeface="ＭＳ Ｐゴシック" charset="0"/>
              </a:rPr>
              <a:t>, 47</a:t>
            </a:r>
          </a:p>
        </p:txBody>
      </p:sp>
      <p:pic>
        <p:nvPicPr>
          <p:cNvPr id="3" name="Picture 2"/>
          <p:cNvPicPr>
            <a:picLocks noChangeAspect="1"/>
          </p:cNvPicPr>
          <p:nvPr/>
        </p:nvPicPr>
        <p:blipFill>
          <a:blip r:embed="rId3"/>
          <a:stretch>
            <a:fillRect/>
          </a:stretch>
        </p:blipFill>
        <p:spPr>
          <a:xfrm>
            <a:off x="4079076" y="2478757"/>
            <a:ext cx="4895012" cy="3240360"/>
          </a:xfrm>
          <a:prstGeom prst="rect">
            <a:avLst/>
          </a:prstGeom>
        </p:spPr>
      </p:pic>
    </p:spTree>
    <p:extLst>
      <p:ext uri="{BB962C8B-B14F-4D97-AF65-F5344CB8AC3E}">
        <p14:creationId xmlns:p14="http://schemas.microsoft.com/office/powerpoint/2010/main" val="1783682592"/>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Continue to resist a corrupt lifestyle  (Titus 2:12a </a:t>
            </a:r>
            <a:r>
              <a:rPr lang="en-US" sz="3600" b="1" dirty="0">
                <a:effectLst>
                  <a:glow rad="127000">
                    <a:schemeClr val="tx1"/>
                  </a:glow>
                </a:effectLst>
                <a:latin typeface="Arial" charset="0"/>
                <a:ea typeface="ＭＳ Ｐゴシック" charset="0"/>
                <a:cs typeface="ＭＳ Ｐゴシック" charset="0"/>
              </a:rPr>
              <a:t>NLT</a:t>
            </a:r>
            <a:r>
              <a:rPr lang="en-US" sz="40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4826001" y="2200274"/>
            <a:ext cx="4114800" cy="43010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a:effectLst>
                  <a:glow rad="127000">
                    <a:schemeClr val="tx1"/>
                  </a:glow>
                </a:effectLst>
                <a:latin typeface="Arial" charset="0"/>
                <a:ea typeface="ＭＳ Ｐゴシック" charset="0"/>
                <a:cs typeface="ＭＳ Ｐゴシック" charset="0"/>
              </a:rPr>
              <a:t>And we are instructed to turn from godless living and sinful pleasures."</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effectLst>
                  <a:glow rad="127000">
                    <a:schemeClr val="tx1"/>
                  </a:glow>
                </a:effectLst>
                <a:latin typeface="Arial" charset="0"/>
                <a:ea typeface="ＭＳ Ｐゴシック" charset="0"/>
                <a:cs typeface="ＭＳ Ｐゴシック" charset="0"/>
              </a:rPr>
              <a:t>Charles R. Swindoll, </a:t>
            </a:r>
            <a:r>
              <a:rPr lang="en-US" sz="2400" b="1" i="1" dirty="0">
                <a:effectLst>
                  <a:glow rad="127000">
                    <a:schemeClr val="tx1"/>
                  </a:glow>
                </a:effectLst>
                <a:latin typeface="Arial" charset="0"/>
                <a:ea typeface="ＭＳ Ｐゴシック" charset="0"/>
                <a:cs typeface="ＭＳ Ｐゴシック" charset="0"/>
              </a:rPr>
              <a:t>Contagious Christiantiy</a:t>
            </a:r>
            <a:r>
              <a:rPr lang="en-US" sz="2400" b="1" dirty="0">
                <a:effectLst>
                  <a:glow rad="127000">
                    <a:schemeClr val="tx1"/>
                  </a:glow>
                </a:effectLst>
                <a:latin typeface="Arial" charset="0"/>
                <a:ea typeface="ＭＳ Ｐゴシック" charset="0"/>
                <a:cs typeface="ＭＳ Ｐゴシック" charset="0"/>
              </a:rPr>
              <a:t>, 47</a:t>
            </a:r>
          </a:p>
        </p:txBody>
      </p:sp>
    </p:spTree>
    <p:extLst>
      <p:ext uri="{BB962C8B-B14F-4D97-AF65-F5344CB8AC3E}">
        <p14:creationId xmlns:p14="http://schemas.microsoft.com/office/powerpoint/2010/main" val="422644884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14500"/>
            <a:ext cx="9144000" cy="5143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Live in a sensible, godly manner   (Titus 2:12b-13 </a:t>
            </a:r>
            <a:r>
              <a:rPr lang="en-US" sz="3600" b="1" dirty="0">
                <a:effectLst>
                  <a:glow rad="127000">
                    <a:schemeClr val="tx1"/>
                  </a:glow>
                </a:effectLst>
                <a:latin typeface="Arial" charset="0"/>
                <a:ea typeface="ＭＳ Ｐゴシック" charset="0"/>
                <a:cs typeface="ＭＳ Ｐゴシック" charset="0"/>
              </a:rPr>
              <a:t>NLT</a:t>
            </a:r>
            <a:r>
              <a:rPr lang="en-US" sz="40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0" y="2370666"/>
            <a:ext cx="9025467" cy="40968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a:effectLst>
                  <a:glow rad="127000">
                    <a:schemeClr val="tx1"/>
                  </a:glow>
                </a:effectLst>
                <a:latin typeface="Arial" charset="0"/>
                <a:ea typeface="ＭＳ Ｐゴシック" charset="0"/>
                <a:cs typeface="ＭＳ Ｐゴシック" charset="0"/>
              </a:rPr>
              <a:t>We should live in this evil world with wisdom, righteousness, and devotion to God,  </a:t>
            </a:r>
            <a:r>
              <a:rPr lang="en-SG" sz="3600" b="1" baseline="30000">
                <a:effectLst>
                  <a:glow rad="127000">
                    <a:schemeClr val="tx1"/>
                  </a:glow>
                </a:effectLst>
                <a:latin typeface="Arial" charset="0"/>
                <a:ea typeface="ＭＳ Ｐゴシック" charset="0"/>
                <a:cs typeface="ＭＳ Ｐゴシック" charset="0"/>
              </a:rPr>
              <a:t>13</a:t>
            </a:r>
            <a:r>
              <a:rPr lang="en-SG" sz="3600" b="1">
                <a:effectLst>
                  <a:glow rad="127000">
                    <a:schemeClr val="tx1"/>
                  </a:glow>
                </a:effectLst>
                <a:latin typeface="Arial" charset="0"/>
                <a:ea typeface="ＭＳ Ｐゴシック" charset="0"/>
                <a:cs typeface="ＭＳ Ｐゴシック" charset="0"/>
              </a:rPr>
              <a:t>while we look forward with hope to that wonderful day when the glory of our great God and Savior, Jesus Christ, will be revealed."</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effectLst>
                  <a:glow rad="127000">
                    <a:schemeClr val="tx1"/>
                  </a:glow>
                </a:effectLst>
                <a:latin typeface="Arial" charset="0"/>
                <a:ea typeface="ＭＳ Ｐゴシック" charset="0"/>
                <a:cs typeface="ＭＳ Ｐゴシック" charset="0"/>
              </a:rPr>
              <a:t>Charles R. Swindoll, </a:t>
            </a:r>
            <a:r>
              <a:rPr lang="en-US" sz="2400" b="1" i="1" dirty="0">
                <a:effectLst>
                  <a:glow rad="127000">
                    <a:schemeClr val="tx1"/>
                  </a:glow>
                </a:effectLst>
                <a:latin typeface="Arial" charset="0"/>
                <a:ea typeface="ＭＳ Ｐゴシック" charset="0"/>
                <a:cs typeface="ＭＳ Ｐゴシック" charset="0"/>
              </a:rPr>
              <a:t>Contagious Christiantiy</a:t>
            </a:r>
            <a:r>
              <a:rPr lang="en-US" sz="2400" b="1" dirty="0">
                <a:effectLst>
                  <a:glow rad="127000">
                    <a:schemeClr val="tx1"/>
                  </a:glow>
                </a:effectLst>
                <a:latin typeface="Arial" charset="0"/>
                <a:ea typeface="ＭＳ Ｐゴシック" charset="0"/>
                <a:cs typeface="ＭＳ Ｐゴシック" charset="0"/>
              </a:rPr>
              <a:t>, 47</a:t>
            </a:r>
          </a:p>
        </p:txBody>
      </p:sp>
    </p:spTree>
    <p:extLst>
      <p:ext uri="{BB962C8B-B14F-4D97-AF65-F5344CB8AC3E}">
        <p14:creationId xmlns:p14="http://schemas.microsoft.com/office/powerpoint/2010/main" val="7005011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858000"/>
          </a:xfrm>
          <a:prstGeom prst="rect">
            <a:avLst/>
          </a:prstGeom>
        </p:spPr>
      </p:pic>
      <p:sp>
        <p:nvSpPr>
          <p:cNvPr id="900098" name="Rectangle 2"/>
          <p:cNvSpPr>
            <a:spLocks noGrp="1" noChangeArrowheads="1"/>
          </p:cNvSpPr>
          <p:nvPr>
            <p:ph type="ctrTitle"/>
          </p:nvPr>
        </p:nvSpPr>
        <p:spPr>
          <a:xfrm>
            <a:off x="0" y="5943600"/>
            <a:ext cx="9144000" cy="994008"/>
          </a:xfrm>
          <a:solidFill>
            <a:schemeClr val="tx1"/>
          </a:solidFill>
          <a:effectLst/>
        </p:spPr>
        <p:txBody>
          <a:bodyPr/>
          <a:lstStyle/>
          <a:p>
            <a:pPr>
              <a:defRPr/>
            </a:pPr>
            <a:r>
              <a:rPr lang="en-US" b="1" dirty="0">
                <a:effectLst>
                  <a:glow rad="127000">
                    <a:schemeClr val="tx1"/>
                  </a:glow>
                </a:effectLst>
                <a:latin typeface="Arial" charset="0"/>
                <a:ea typeface="ＭＳ Ｐゴシック" charset="0"/>
                <a:cs typeface="ＭＳ Ｐゴシック" charset="0"/>
              </a:rPr>
              <a:t>The faithful will reign with Christ</a:t>
            </a:r>
          </a:p>
        </p:txBody>
      </p:sp>
    </p:spTree>
    <p:extLst>
      <p:ext uri="{BB962C8B-B14F-4D97-AF65-F5344CB8AC3E}">
        <p14:creationId xmlns:p14="http://schemas.microsoft.com/office/powerpoint/2010/main" val="21503048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02" name="Rectangle 5"/>
          <p:cNvSpPr>
            <a:spLocks noGrp="1" noChangeArrowheads="1"/>
          </p:cNvSpPr>
          <p:nvPr>
            <p:ph type="title"/>
          </p:nvPr>
        </p:nvSpPr>
        <p:spPr/>
        <p:txBody>
          <a:bodyPr/>
          <a:lstStyle/>
          <a:p>
            <a:r>
              <a:rPr lang="en-US">
                <a:latin typeface="Times New Roman" charset="0"/>
                <a:ea typeface="ＭＳ Ｐゴシック" charset="0"/>
                <a:cs typeface="ＭＳ Ｐゴシック" charset="0"/>
              </a:rPr>
              <a:t>Black</a:t>
            </a:r>
          </a:p>
        </p:txBody>
      </p:sp>
      <p:sp>
        <p:nvSpPr>
          <p:cNvPr id="1433603" name="Rectangle 2"/>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2" name="Picture 1" descr="rev 22 jesus holding ligh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2754"/>
            <a:ext cx="9144000" cy="6805246"/>
          </a:xfrm>
          <a:prstGeom prst="rect">
            <a:avLst/>
          </a:prstGeom>
        </p:spPr>
      </p:pic>
    </p:spTree>
    <p:extLst>
      <p:ext uri="{BB962C8B-B14F-4D97-AF65-F5344CB8AC3E}">
        <p14:creationId xmlns:p14="http://schemas.microsoft.com/office/powerpoint/2010/main" val="20230260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4322" name="Rectangle 2"/>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400">
              <a:solidFill>
                <a:srgbClr val="000000"/>
              </a:solidFill>
              <a:latin typeface="Arial"/>
              <a:ea typeface="ＭＳ Ｐゴシック" pitchFamily="-111" charset="-128"/>
              <a:cs typeface="Arial"/>
            </a:endParaRPr>
          </a:p>
        </p:txBody>
      </p:sp>
      <p:sp>
        <p:nvSpPr>
          <p:cNvPr id="824323" name="Line 3"/>
          <p:cNvSpPr>
            <a:spLocks noChangeShapeType="1"/>
          </p:cNvSpPr>
          <p:nvPr/>
        </p:nvSpPr>
        <p:spPr bwMode="auto">
          <a:xfrm>
            <a:off x="1447800" y="3625850"/>
            <a:ext cx="6705600" cy="0"/>
          </a:xfrm>
          <a:prstGeom prst="line">
            <a:avLst/>
          </a:prstGeom>
          <a:noFill/>
          <a:ln w="76200">
            <a:solidFill>
              <a:schemeClr val="bg1"/>
            </a:solidFill>
            <a:round/>
            <a:headEnd/>
            <a:tailEnd type="triangle" w="med" len="med"/>
          </a:ln>
          <a:effectLst>
            <a:outerShdw blurRad="63500" dist="38099"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824324" name="Line 4"/>
          <p:cNvSpPr>
            <a:spLocks noChangeShapeType="1"/>
          </p:cNvSpPr>
          <p:nvPr/>
        </p:nvSpPr>
        <p:spPr bwMode="auto">
          <a:xfrm>
            <a:off x="4438650" y="2178050"/>
            <a:ext cx="0" cy="1371600"/>
          </a:xfrm>
          <a:prstGeom prst="line">
            <a:avLst/>
          </a:prstGeom>
          <a:noFill/>
          <a:ln w="38100">
            <a:solidFill>
              <a:srgbClr val="00CCFF"/>
            </a:solidFill>
            <a:round/>
            <a:headEnd/>
            <a:tailEnd type="triangle" w="med" len="med"/>
          </a:ln>
          <a:effectLst>
            <a:outerShdw blurRad="63500" dist="38099"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824325" name="Text Box 5"/>
          <p:cNvSpPr txBox="1">
            <a:spLocks noChangeArrowheads="1"/>
          </p:cNvSpPr>
          <p:nvPr/>
        </p:nvSpPr>
        <p:spPr bwMode="auto">
          <a:xfrm rot="16200000">
            <a:off x="-2216150" y="2997200"/>
            <a:ext cx="5635625" cy="701675"/>
          </a:xfrm>
          <a:prstGeom prst="rect">
            <a:avLst/>
          </a:prstGeom>
          <a:noFill/>
          <a:ln w="38100">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4000" b="1" dirty="0">
                <a:solidFill>
                  <a:srgbClr val="FFFFFF"/>
                </a:solidFill>
                <a:latin typeface="Arial"/>
                <a:ea typeface="ＭＳ Ｐゴシック" pitchFamily="-111" charset="-128"/>
                <a:cs typeface="Arial"/>
              </a:rPr>
              <a:t>Church Age (no signs)</a:t>
            </a:r>
          </a:p>
        </p:txBody>
      </p:sp>
      <p:sp>
        <p:nvSpPr>
          <p:cNvPr id="824326" name="Text Box 6"/>
          <p:cNvSpPr txBox="1">
            <a:spLocks noChangeArrowheads="1"/>
          </p:cNvSpPr>
          <p:nvPr/>
        </p:nvSpPr>
        <p:spPr bwMode="auto">
          <a:xfrm>
            <a:off x="3141663" y="768350"/>
            <a:ext cx="2222500" cy="13239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dirty="0">
                <a:solidFill>
                  <a:srgbClr val="00CC99">
                    <a:lumMod val="20000"/>
                    <a:lumOff val="80000"/>
                  </a:srgbClr>
                </a:solidFill>
                <a:latin typeface="Arial"/>
                <a:cs typeface="Arial"/>
              </a:rPr>
              <a:t>Second Coming</a:t>
            </a:r>
          </a:p>
        </p:txBody>
      </p:sp>
      <p:sp>
        <p:nvSpPr>
          <p:cNvPr id="824327" name="Text Box 7"/>
          <p:cNvSpPr txBox="1">
            <a:spLocks noChangeArrowheads="1"/>
          </p:cNvSpPr>
          <p:nvPr/>
        </p:nvSpPr>
        <p:spPr bwMode="auto">
          <a:xfrm>
            <a:off x="1258888" y="2787650"/>
            <a:ext cx="3025775" cy="7080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dirty="0">
                <a:solidFill>
                  <a:srgbClr val="FFFF00"/>
                </a:solidFill>
                <a:latin typeface="Arial"/>
                <a:cs typeface="Arial"/>
              </a:rPr>
              <a:t>Tribulation</a:t>
            </a:r>
          </a:p>
        </p:txBody>
      </p:sp>
      <p:sp>
        <p:nvSpPr>
          <p:cNvPr id="824328" name="Text Box 8"/>
          <p:cNvSpPr txBox="1">
            <a:spLocks noChangeArrowheads="1"/>
          </p:cNvSpPr>
          <p:nvPr/>
        </p:nvSpPr>
        <p:spPr bwMode="auto">
          <a:xfrm>
            <a:off x="1760538" y="3778250"/>
            <a:ext cx="2362200"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dirty="0">
                <a:solidFill>
                  <a:srgbClr val="FFFF00"/>
                </a:solidFill>
                <a:latin typeface="Arial"/>
                <a:cs typeface="Arial"/>
              </a:rPr>
              <a:t>7 years</a:t>
            </a:r>
          </a:p>
        </p:txBody>
      </p:sp>
      <p:sp>
        <p:nvSpPr>
          <p:cNvPr id="824329" name="Text Box 9"/>
          <p:cNvSpPr txBox="1">
            <a:spLocks noChangeArrowheads="1"/>
          </p:cNvSpPr>
          <p:nvPr/>
        </p:nvSpPr>
        <p:spPr bwMode="auto">
          <a:xfrm>
            <a:off x="4724400" y="2787650"/>
            <a:ext cx="2971800" cy="711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a:solidFill>
                  <a:srgbClr val="FFFF00"/>
                </a:solidFill>
                <a:latin typeface="Arial"/>
                <a:cs typeface="Arial"/>
              </a:rPr>
              <a:t>Millennium</a:t>
            </a:r>
          </a:p>
        </p:txBody>
      </p:sp>
      <p:sp>
        <p:nvSpPr>
          <p:cNvPr id="824330" name="Text Box 10"/>
          <p:cNvSpPr txBox="1">
            <a:spLocks noChangeArrowheads="1"/>
          </p:cNvSpPr>
          <p:nvPr/>
        </p:nvSpPr>
        <p:spPr bwMode="auto">
          <a:xfrm>
            <a:off x="4643438" y="3778250"/>
            <a:ext cx="3168650" cy="18161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dirty="0">
                <a:solidFill>
                  <a:srgbClr val="FFFF00"/>
                </a:solidFill>
                <a:latin typeface="Arial"/>
                <a:cs typeface="Arial"/>
              </a:rPr>
              <a:t>1000 years</a:t>
            </a:r>
            <a:br>
              <a:rPr lang="en-US" sz="4000" b="1" dirty="0">
                <a:solidFill>
                  <a:srgbClr val="FFFF00"/>
                </a:solidFill>
                <a:latin typeface="Arial"/>
                <a:cs typeface="Arial"/>
              </a:rPr>
            </a:br>
            <a:r>
              <a:rPr lang="en-US" sz="3600" b="1" dirty="0">
                <a:solidFill>
                  <a:srgbClr val="FFFFFF"/>
                </a:solidFill>
                <a:latin typeface="Arial"/>
                <a:cs typeface="Arial"/>
              </a:rPr>
              <a:t>Satan Bound</a:t>
            </a:r>
            <a:br>
              <a:rPr lang="en-US" sz="3600" b="1" dirty="0">
                <a:solidFill>
                  <a:srgbClr val="FFFFFF"/>
                </a:solidFill>
                <a:latin typeface="Arial"/>
                <a:cs typeface="Arial"/>
              </a:rPr>
            </a:br>
            <a:r>
              <a:rPr lang="en-US" sz="3600" b="1" dirty="0">
                <a:solidFill>
                  <a:srgbClr val="FFFFFF"/>
                </a:solidFill>
                <a:latin typeface="Arial"/>
                <a:cs typeface="Arial"/>
              </a:rPr>
              <a:t>Saints Reign</a:t>
            </a:r>
            <a:endParaRPr lang="en-US" sz="4000" b="1" dirty="0">
              <a:solidFill>
                <a:srgbClr val="FFFFFF"/>
              </a:solidFill>
              <a:latin typeface="Arial"/>
              <a:cs typeface="Arial"/>
            </a:endParaRPr>
          </a:p>
        </p:txBody>
      </p:sp>
      <p:sp>
        <p:nvSpPr>
          <p:cNvPr id="824331" name="Text Box 11"/>
          <p:cNvSpPr txBox="1">
            <a:spLocks noChangeArrowheads="1"/>
          </p:cNvSpPr>
          <p:nvPr/>
        </p:nvSpPr>
        <p:spPr bwMode="auto">
          <a:xfrm rot="5400000" flipH="1">
            <a:off x="6209507" y="3291681"/>
            <a:ext cx="4951412"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4000" b="1">
                <a:solidFill>
                  <a:srgbClr val="FFCC00"/>
                </a:solidFill>
                <a:latin typeface="Arial"/>
                <a:ea typeface="ＭＳ Ｐゴシック" pitchFamily="-111" charset="-128"/>
                <a:cs typeface="Arial"/>
              </a:rPr>
              <a:t>Eternal Kingdom</a:t>
            </a:r>
          </a:p>
        </p:txBody>
      </p:sp>
      <p:sp>
        <p:nvSpPr>
          <p:cNvPr id="824332" name="Text Box 12"/>
          <p:cNvSpPr txBox="1">
            <a:spLocks noChangeArrowheads="1"/>
          </p:cNvSpPr>
          <p:nvPr/>
        </p:nvSpPr>
        <p:spPr bwMode="auto">
          <a:xfrm rot="5381629">
            <a:off x="6640513" y="4649787"/>
            <a:ext cx="2755900" cy="7080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defRPr/>
            </a:pPr>
            <a:r>
              <a:rPr lang="en-US" sz="4000" b="1" dirty="0">
                <a:solidFill>
                  <a:srgbClr val="CCFFCC"/>
                </a:solidFill>
                <a:latin typeface="Arial"/>
                <a:cs typeface="Arial"/>
              </a:rPr>
              <a:t>Judgment</a:t>
            </a:r>
          </a:p>
        </p:txBody>
      </p:sp>
      <p:sp>
        <p:nvSpPr>
          <p:cNvPr id="824333" name="Text Box 13"/>
          <p:cNvSpPr txBox="1">
            <a:spLocks noChangeArrowheads="1"/>
          </p:cNvSpPr>
          <p:nvPr/>
        </p:nvSpPr>
        <p:spPr bwMode="auto">
          <a:xfrm>
            <a:off x="5334000" y="768350"/>
            <a:ext cx="2438400" cy="13335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4000" b="1" i="1" dirty="0">
                <a:solidFill>
                  <a:srgbClr val="00CC99">
                    <a:lumMod val="20000"/>
                    <a:lumOff val="80000"/>
                  </a:srgbClr>
                </a:solidFill>
                <a:latin typeface="Arial"/>
                <a:ea typeface="ＭＳ Ｐゴシック" pitchFamily="-111" charset="-128"/>
                <a:cs typeface="Arial"/>
              </a:rPr>
              <a:t>Second</a:t>
            </a:r>
          </a:p>
          <a:p>
            <a:pPr defTabSz="914400" eaLnBrk="0" fontAlgn="base" hangingPunct="0">
              <a:lnSpc>
                <a:spcPct val="0"/>
              </a:lnSpc>
              <a:spcBef>
                <a:spcPct val="35000"/>
              </a:spcBef>
              <a:spcAft>
                <a:spcPct val="0"/>
              </a:spcAft>
              <a:defRPr/>
            </a:pPr>
            <a:r>
              <a:rPr lang="en-US" sz="4000" b="1" i="1" dirty="0">
                <a:solidFill>
                  <a:srgbClr val="00CC99">
                    <a:lumMod val="20000"/>
                    <a:lumOff val="80000"/>
                  </a:srgbClr>
                </a:solidFill>
                <a:latin typeface="Arial"/>
                <a:ea typeface="ＭＳ Ｐゴシック" pitchFamily="-111" charset="-128"/>
                <a:cs typeface="Arial"/>
              </a:rPr>
              <a:t>=</a:t>
            </a:r>
            <a:endParaRPr lang="en-US" sz="2800" b="1" i="1" dirty="0">
              <a:solidFill>
                <a:srgbClr val="00CC99">
                  <a:lumMod val="20000"/>
                  <a:lumOff val="80000"/>
                </a:srgbClr>
              </a:solidFill>
              <a:latin typeface="Arial"/>
              <a:ea typeface="ＭＳ Ｐゴシック" pitchFamily="-111" charset="-128"/>
              <a:cs typeface="Arial"/>
            </a:endParaRPr>
          </a:p>
          <a:p>
            <a:pPr algn="ctr" defTabSz="914400" eaLnBrk="0" fontAlgn="base" hangingPunct="0">
              <a:lnSpc>
                <a:spcPct val="0"/>
              </a:lnSpc>
              <a:spcBef>
                <a:spcPct val="50000"/>
              </a:spcBef>
              <a:spcAft>
                <a:spcPct val="0"/>
              </a:spcAft>
              <a:defRPr/>
            </a:pPr>
            <a:r>
              <a:rPr lang="en-US" sz="4000" b="1" i="1" dirty="0">
                <a:solidFill>
                  <a:srgbClr val="00CC99">
                    <a:lumMod val="20000"/>
                    <a:lumOff val="80000"/>
                  </a:srgbClr>
                </a:solidFill>
                <a:latin typeface="Arial"/>
                <a:ea typeface="ＭＳ Ｐゴシック" pitchFamily="-111" charset="-128"/>
                <a:cs typeface="Arial"/>
              </a:rPr>
              <a:t>Advent</a:t>
            </a:r>
          </a:p>
        </p:txBody>
      </p:sp>
      <p:sp>
        <p:nvSpPr>
          <p:cNvPr id="824334" name="Rectangle 14"/>
          <p:cNvSpPr>
            <a:spLocks noGrp="1" noChangeArrowheads="1"/>
          </p:cNvSpPr>
          <p:nvPr>
            <p:ph type="title" idx="4294967295"/>
          </p:nvPr>
        </p:nvSpPr>
        <p:spPr>
          <a:xfrm>
            <a:off x="685800" y="-31750"/>
            <a:ext cx="7772400" cy="762000"/>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b="1">
                <a:solidFill>
                  <a:srgbClr val="FFFFFF"/>
                </a:solidFill>
                <a:ea typeface="ＭＳ Ｐゴシック" pitchFamily="-111" charset="-128"/>
              </a:rPr>
              <a:t>Premillennialism</a:t>
            </a:r>
          </a:p>
        </p:txBody>
      </p:sp>
      <p:sp>
        <p:nvSpPr>
          <p:cNvPr id="824336" name="Text Box 16"/>
          <p:cNvSpPr txBox="1">
            <a:spLocks noChangeArrowheads="1"/>
          </p:cNvSpPr>
          <p:nvPr/>
        </p:nvSpPr>
        <p:spPr bwMode="auto">
          <a:xfrm rot="5381629">
            <a:off x="3122613" y="4649787"/>
            <a:ext cx="2755900" cy="7080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defRPr/>
            </a:pPr>
            <a:r>
              <a:rPr lang="en-US" sz="4000" b="1" dirty="0">
                <a:solidFill>
                  <a:srgbClr val="CCFFCC"/>
                </a:solidFill>
                <a:latin typeface="Arial"/>
                <a:cs typeface="Arial"/>
              </a:rPr>
              <a:t>Judgment</a:t>
            </a:r>
          </a:p>
        </p:txBody>
      </p:sp>
      <p:grpSp>
        <p:nvGrpSpPr>
          <p:cNvPr id="2" name="Group 17"/>
          <p:cNvGrpSpPr>
            <a:grpSpLocks/>
          </p:cNvGrpSpPr>
          <p:nvPr/>
        </p:nvGrpSpPr>
        <p:grpSpPr bwMode="auto">
          <a:xfrm>
            <a:off x="1460500" y="1949450"/>
            <a:ext cx="2895600" cy="990600"/>
            <a:chOff x="1008" y="1536"/>
            <a:chExt cx="1824" cy="624"/>
          </a:xfrm>
        </p:grpSpPr>
        <p:sp>
          <p:nvSpPr>
            <p:cNvPr id="1172504" name="AutoShape 18"/>
            <p:cNvSpPr>
              <a:spLocks noChangeArrowheads="1"/>
            </p:cNvSpPr>
            <p:nvPr/>
          </p:nvSpPr>
          <p:spPr bwMode="auto">
            <a:xfrm rot="-5400000">
              <a:off x="1608" y="936"/>
              <a:ext cx="624" cy="1824"/>
            </a:xfrm>
            <a:prstGeom prst="triangle">
              <a:avLst>
                <a:gd name="adj" fmla="val 50000"/>
              </a:avLst>
            </a:prstGeom>
            <a:solidFill>
              <a:schemeClr val="accent1">
                <a:lumMod val="40000"/>
                <a:lumOff val="60000"/>
              </a:schemeClr>
            </a:solidFill>
            <a:ln w="9525">
              <a:solidFill>
                <a:schemeClr val="tx1"/>
              </a:solidFill>
              <a:miter lim="800000"/>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172505" name="Text Box 19"/>
            <p:cNvSpPr txBox="1">
              <a:spLocks noChangeArrowheads="1"/>
            </p:cNvSpPr>
            <p:nvPr/>
          </p:nvSpPr>
          <p:spPr bwMode="auto">
            <a:xfrm>
              <a:off x="2064" y="1686"/>
              <a:ext cx="617"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000000"/>
                  </a:solidFill>
                  <a:latin typeface="Arial" charset="0"/>
                  <a:cs typeface="Arial" charset="0"/>
                </a:rPr>
                <a:t>signs</a:t>
              </a:r>
            </a:p>
          </p:txBody>
        </p:sp>
      </p:grpSp>
      <p:sp>
        <p:nvSpPr>
          <p:cNvPr id="824340" name="Text Box 20"/>
          <p:cNvSpPr txBox="1">
            <a:spLocks noChangeArrowheads="1"/>
          </p:cNvSpPr>
          <p:nvPr/>
        </p:nvSpPr>
        <p:spPr bwMode="auto">
          <a:xfrm>
            <a:off x="838200" y="730250"/>
            <a:ext cx="2220913" cy="7080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a:solidFill>
                  <a:srgbClr val="00CC99">
                    <a:lumMod val="20000"/>
                    <a:lumOff val="80000"/>
                  </a:srgbClr>
                </a:solidFill>
                <a:latin typeface="Arial"/>
                <a:cs typeface="Arial"/>
              </a:rPr>
              <a:t>Rapture</a:t>
            </a:r>
          </a:p>
        </p:txBody>
      </p:sp>
      <p:sp>
        <p:nvSpPr>
          <p:cNvPr id="824341" name="Line 21"/>
          <p:cNvSpPr>
            <a:spLocks noChangeShapeType="1"/>
          </p:cNvSpPr>
          <p:nvPr/>
        </p:nvSpPr>
        <p:spPr bwMode="auto">
          <a:xfrm>
            <a:off x="1219200" y="1568450"/>
            <a:ext cx="0" cy="1371600"/>
          </a:xfrm>
          <a:prstGeom prst="line">
            <a:avLst/>
          </a:prstGeom>
          <a:noFill/>
          <a:ln w="38100">
            <a:solidFill>
              <a:srgbClr val="00CCFF"/>
            </a:solidFill>
            <a:round/>
            <a:headEnd/>
            <a:tailEnd type="triangle" w="med" len="med"/>
          </a:ln>
          <a:effectLst>
            <a:outerShdw blurRad="63500" dist="38099"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824342" name="Line 22"/>
          <p:cNvSpPr>
            <a:spLocks noChangeShapeType="1"/>
          </p:cNvSpPr>
          <p:nvPr/>
        </p:nvSpPr>
        <p:spPr bwMode="auto">
          <a:xfrm rot="10800000">
            <a:off x="1371600" y="1568450"/>
            <a:ext cx="0" cy="1371600"/>
          </a:xfrm>
          <a:prstGeom prst="line">
            <a:avLst/>
          </a:prstGeom>
          <a:noFill/>
          <a:ln w="38100">
            <a:solidFill>
              <a:srgbClr val="00CCFF"/>
            </a:solidFill>
            <a:round/>
            <a:headEnd/>
            <a:tailEnd type="triangle" w="med" len="med"/>
          </a:ln>
          <a:effectLst>
            <a:outerShdw blurRad="63500" dist="38099"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824343" name="Text Box 23"/>
          <p:cNvSpPr txBox="1">
            <a:spLocks noChangeArrowheads="1"/>
          </p:cNvSpPr>
          <p:nvPr/>
        </p:nvSpPr>
        <p:spPr bwMode="auto">
          <a:xfrm>
            <a:off x="0" y="6232525"/>
            <a:ext cx="4211638"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dirty="0">
                <a:solidFill>
                  <a:srgbClr val="FFFFFF"/>
                </a:solidFill>
                <a:latin typeface="Arial"/>
                <a:ea typeface="ＭＳ Ｐゴシック" pitchFamily="-111" charset="-128"/>
                <a:cs typeface="Arial"/>
              </a:rPr>
              <a:t>Revelation 6–18</a:t>
            </a:r>
          </a:p>
        </p:txBody>
      </p:sp>
      <p:sp>
        <p:nvSpPr>
          <p:cNvPr id="824344" name="Text Box 24"/>
          <p:cNvSpPr txBox="1">
            <a:spLocks noChangeArrowheads="1"/>
          </p:cNvSpPr>
          <p:nvPr/>
        </p:nvSpPr>
        <p:spPr bwMode="auto">
          <a:xfrm>
            <a:off x="3581400" y="6232525"/>
            <a:ext cx="1905000"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a:solidFill>
                  <a:srgbClr val="FFFFFF"/>
                </a:solidFill>
                <a:latin typeface="Arial"/>
                <a:ea typeface="ＭＳ Ｐゴシック" pitchFamily="-111" charset="-128"/>
                <a:cs typeface="Arial"/>
              </a:rPr>
              <a:t>19</a:t>
            </a:r>
          </a:p>
        </p:txBody>
      </p:sp>
      <p:sp>
        <p:nvSpPr>
          <p:cNvPr id="824345" name="Text Box 25"/>
          <p:cNvSpPr txBox="1">
            <a:spLocks noChangeArrowheads="1"/>
          </p:cNvSpPr>
          <p:nvPr/>
        </p:nvSpPr>
        <p:spPr bwMode="auto">
          <a:xfrm>
            <a:off x="5257800" y="6232525"/>
            <a:ext cx="1905000"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a:solidFill>
                  <a:srgbClr val="FFFFFF"/>
                </a:solidFill>
                <a:latin typeface="Arial"/>
                <a:ea typeface="ＭＳ Ｐゴシック" pitchFamily="-111" charset="-128"/>
                <a:cs typeface="Arial"/>
              </a:rPr>
              <a:t>20</a:t>
            </a:r>
          </a:p>
        </p:txBody>
      </p:sp>
      <p:sp>
        <p:nvSpPr>
          <p:cNvPr id="824346" name="Text Box 26"/>
          <p:cNvSpPr txBox="1">
            <a:spLocks noChangeArrowheads="1"/>
          </p:cNvSpPr>
          <p:nvPr/>
        </p:nvSpPr>
        <p:spPr bwMode="auto">
          <a:xfrm>
            <a:off x="7451725" y="6232525"/>
            <a:ext cx="1692275"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dirty="0">
                <a:solidFill>
                  <a:srgbClr val="FFFFFF"/>
                </a:solidFill>
                <a:latin typeface="Arial"/>
                <a:ea typeface="ＭＳ Ｐゴシック" pitchFamily="-111" charset="-128"/>
                <a:cs typeface="Arial"/>
              </a:rPr>
              <a:t>21–22</a:t>
            </a:r>
          </a:p>
        </p:txBody>
      </p:sp>
      <p:sp>
        <p:nvSpPr>
          <p:cNvPr id="28" name="Text Box 37"/>
          <p:cNvSpPr txBox="1">
            <a:spLocks noChangeArrowheads="1"/>
          </p:cNvSpPr>
          <p:nvPr/>
        </p:nvSpPr>
        <p:spPr bwMode="auto">
          <a:xfrm>
            <a:off x="8448730" y="0"/>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433</a:t>
            </a:r>
          </a:p>
        </p:txBody>
      </p:sp>
    </p:spTree>
    <p:extLst>
      <p:ext uri="{BB962C8B-B14F-4D97-AF65-F5344CB8AC3E}">
        <p14:creationId xmlns:p14="http://schemas.microsoft.com/office/powerpoint/2010/main" val="66950774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24325"/>
                                        </p:tgtEl>
                                        <p:attrNameLst>
                                          <p:attrName>style.visibility</p:attrName>
                                        </p:attrNameLst>
                                      </p:cBhvr>
                                      <p:to>
                                        <p:strVal val="visible"/>
                                      </p:to>
                                    </p:set>
                                    <p:anim calcmode="lin" valueType="num">
                                      <p:cBhvr additive="base">
                                        <p:cTn id="7" dur="500" fill="hold"/>
                                        <p:tgtEl>
                                          <p:spTgt spid="824325"/>
                                        </p:tgtEl>
                                        <p:attrNameLst>
                                          <p:attrName>ppt_x</p:attrName>
                                        </p:attrNameLst>
                                      </p:cBhvr>
                                      <p:tavLst>
                                        <p:tav tm="0">
                                          <p:val>
                                            <p:strVal val="0-#ppt_w/2"/>
                                          </p:val>
                                        </p:tav>
                                        <p:tav tm="100000">
                                          <p:val>
                                            <p:strVal val="#ppt_x"/>
                                          </p:val>
                                        </p:tav>
                                      </p:tavLst>
                                    </p:anim>
                                    <p:anim calcmode="lin" valueType="num">
                                      <p:cBhvr additive="base">
                                        <p:cTn id="8" dur="500" fill="hold"/>
                                        <p:tgtEl>
                                          <p:spTgt spid="82432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1" fill="hold" grpId="0" nodeType="afterEffect">
                                  <p:stCondLst>
                                    <p:cond delay="2000"/>
                                  </p:stCondLst>
                                  <p:childTnLst>
                                    <p:set>
                                      <p:cBhvr>
                                        <p:cTn id="11" dur="1" fill="hold">
                                          <p:stCondLst>
                                            <p:cond delay="0"/>
                                          </p:stCondLst>
                                        </p:cTn>
                                        <p:tgtEl>
                                          <p:spTgt spid="824340"/>
                                        </p:tgtEl>
                                        <p:attrNameLst>
                                          <p:attrName>style.visibility</p:attrName>
                                        </p:attrNameLst>
                                      </p:cBhvr>
                                      <p:to>
                                        <p:strVal val="visible"/>
                                      </p:to>
                                    </p:set>
                                    <p:anim calcmode="lin" valueType="num">
                                      <p:cBhvr additive="base">
                                        <p:cTn id="12" dur="500" fill="hold"/>
                                        <p:tgtEl>
                                          <p:spTgt spid="824340"/>
                                        </p:tgtEl>
                                        <p:attrNameLst>
                                          <p:attrName>ppt_x</p:attrName>
                                        </p:attrNameLst>
                                      </p:cBhvr>
                                      <p:tavLst>
                                        <p:tav tm="0">
                                          <p:val>
                                            <p:strVal val="#ppt_x"/>
                                          </p:val>
                                        </p:tav>
                                        <p:tav tm="100000">
                                          <p:val>
                                            <p:strVal val="#ppt_x"/>
                                          </p:val>
                                        </p:tav>
                                      </p:tavLst>
                                    </p:anim>
                                    <p:anim calcmode="lin" valueType="num">
                                      <p:cBhvr additive="base">
                                        <p:cTn id="13" dur="500" fill="hold"/>
                                        <p:tgtEl>
                                          <p:spTgt spid="824340"/>
                                        </p:tgtEl>
                                        <p:attrNameLst>
                                          <p:attrName>ppt_y</p:attrName>
                                        </p:attrNameLst>
                                      </p:cBhvr>
                                      <p:tavLst>
                                        <p:tav tm="0">
                                          <p:val>
                                            <p:strVal val="0-#ppt_h/2"/>
                                          </p:val>
                                        </p:tav>
                                        <p:tav tm="100000">
                                          <p:val>
                                            <p:strVal val="#ppt_y"/>
                                          </p:val>
                                        </p:tav>
                                      </p:tavLst>
                                    </p:anim>
                                  </p:childTnLst>
                                </p:cTn>
                              </p:par>
                              <p:par>
                                <p:cTn id="14" presetID="22" presetClass="entr" presetSubtype="1" fill="hold" nodeType="withEffect">
                                  <p:stCondLst>
                                    <p:cond delay="0"/>
                                  </p:stCondLst>
                                  <p:childTnLst>
                                    <p:set>
                                      <p:cBhvr>
                                        <p:cTn id="15" dur="1" fill="hold">
                                          <p:stCondLst>
                                            <p:cond delay="0"/>
                                          </p:stCondLst>
                                        </p:cTn>
                                        <p:tgtEl>
                                          <p:spTgt spid="824341"/>
                                        </p:tgtEl>
                                        <p:attrNameLst>
                                          <p:attrName>style.visibility</p:attrName>
                                        </p:attrNameLst>
                                      </p:cBhvr>
                                      <p:to>
                                        <p:strVal val="visible"/>
                                      </p:to>
                                    </p:set>
                                    <p:animEffect transition="in" filter="wipe(up)">
                                      <p:cBhvr>
                                        <p:cTn id="16" dur="500"/>
                                        <p:tgtEl>
                                          <p:spTgt spid="824341"/>
                                        </p:tgtEl>
                                      </p:cBhvr>
                                    </p:animEffect>
                                  </p:childTnLst>
                                </p:cTn>
                              </p:par>
                            </p:childTnLst>
                          </p:cTn>
                        </p:par>
                        <p:par>
                          <p:cTn id="17" fill="hold" nodeType="afterGroup">
                            <p:stCondLst>
                              <p:cond delay="4000"/>
                            </p:stCondLst>
                            <p:childTnLst>
                              <p:par>
                                <p:cTn id="18" presetID="22" presetClass="entr" presetSubtype="4" fill="hold" nodeType="afterEffect">
                                  <p:stCondLst>
                                    <p:cond delay="0"/>
                                  </p:stCondLst>
                                  <p:childTnLst>
                                    <p:set>
                                      <p:cBhvr>
                                        <p:cTn id="19" dur="1" fill="hold">
                                          <p:stCondLst>
                                            <p:cond delay="0"/>
                                          </p:stCondLst>
                                        </p:cTn>
                                        <p:tgtEl>
                                          <p:spTgt spid="824342"/>
                                        </p:tgtEl>
                                        <p:attrNameLst>
                                          <p:attrName>style.visibility</p:attrName>
                                        </p:attrNameLst>
                                      </p:cBhvr>
                                      <p:to>
                                        <p:strVal val="visible"/>
                                      </p:to>
                                    </p:set>
                                    <p:animEffect transition="in" filter="wipe(down)">
                                      <p:cBhvr>
                                        <p:cTn id="20" dur="500"/>
                                        <p:tgtEl>
                                          <p:spTgt spid="824342"/>
                                        </p:tgtEl>
                                      </p:cBhvr>
                                    </p:animEffect>
                                  </p:childTnLst>
                                </p:cTn>
                              </p:par>
                            </p:childTnLst>
                          </p:cTn>
                        </p:par>
                        <p:par>
                          <p:cTn id="21" fill="hold" nodeType="afterGroup">
                            <p:stCondLst>
                              <p:cond delay="4500"/>
                            </p:stCondLst>
                            <p:childTnLst>
                              <p:par>
                                <p:cTn id="22" presetID="22" presetClass="entr" presetSubtype="8" fill="hold" nodeType="afterEffect">
                                  <p:stCondLst>
                                    <p:cond delay="0"/>
                                  </p:stCondLst>
                                  <p:childTnLst>
                                    <p:set>
                                      <p:cBhvr>
                                        <p:cTn id="23" dur="1" fill="hold">
                                          <p:stCondLst>
                                            <p:cond delay="0"/>
                                          </p:stCondLst>
                                        </p:cTn>
                                        <p:tgtEl>
                                          <p:spTgt spid="824323"/>
                                        </p:tgtEl>
                                        <p:attrNameLst>
                                          <p:attrName>style.visibility</p:attrName>
                                        </p:attrNameLst>
                                      </p:cBhvr>
                                      <p:to>
                                        <p:strVal val="visible"/>
                                      </p:to>
                                    </p:set>
                                    <p:animEffect transition="in" filter="wipe(left)">
                                      <p:cBhvr>
                                        <p:cTn id="24" dur="500"/>
                                        <p:tgtEl>
                                          <p:spTgt spid="824323"/>
                                        </p:tgtEl>
                                      </p:cBhvr>
                                    </p:animEffect>
                                  </p:childTnLst>
                                </p:cTn>
                              </p:par>
                            </p:childTnLst>
                          </p:cTn>
                        </p:par>
                        <p:par>
                          <p:cTn id="25" fill="hold" nodeType="afterGroup">
                            <p:stCondLst>
                              <p:cond delay="5000"/>
                            </p:stCondLst>
                            <p:childTnLst>
                              <p:par>
                                <p:cTn id="26" presetID="17" presetClass="entr" presetSubtype="8" fill="hold" grpId="0" nodeType="afterEffect">
                                  <p:stCondLst>
                                    <p:cond delay="1000"/>
                                  </p:stCondLst>
                                  <p:childTnLst>
                                    <p:set>
                                      <p:cBhvr>
                                        <p:cTn id="27" dur="1" fill="hold">
                                          <p:stCondLst>
                                            <p:cond delay="0"/>
                                          </p:stCondLst>
                                        </p:cTn>
                                        <p:tgtEl>
                                          <p:spTgt spid="824328"/>
                                        </p:tgtEl>
                                        <p:attrNameLst>
                                          <p:attrName>style.visibility</p:attrName>
                                        </p:attrNameLst>
                                      </p:cBhvr>
                                      <p:to>
                                        <p:strVal val="visible"/>
                                      </p:to>
                                    </p:set>
                                    <p:anim calcmode="lin" valueType="num">
                                      <p:cBhvr>
                                        <p:cTn id="28" dur="500" fill="hold"/>
                                        <p:tgtEl>
                                          <p:spTgt spid="824328"/>
                                        </p:tgtEl>
                                        <p:attrNameLst>
                                          <p:attrName>ppt_x</p:attrName>
                                        </p:attrNameLst>
                                      </p:cBhvr>
                                      <p:tavLst>
                                        <p:tav tm="0">
                                          <p:val>
                                            <p:strVal val="#ppt_x-#ppt_w/2"/>
                                          </p:val>
                                        </p:tav>
                                        <p:tav tm="100000">
                                          <p:val>
                                            <p:strVal val="#ppt_x"/>
                                          </p:val>
                                        </p:tav>
                                      </p:tavLst>
                                    </p:anim>
                                    <p:anim calcmode="lin" valueType="num">
                                      <p:cBhvr>
                                        <p:cTn id="29" dur="500" fill="hold"/>
                                        <p:tgtEl>
                                          <p:spTgt spid="824328"/>
                                        </p:tgtEl>
                                        <p:attrNameLst>
                                          <p:attrName>ppt_y</p:attrName>
                                        </p:attrNameLst>
                                      </p:cBhvr>
                                      <p:tavLst>
                                        <p:tav tm="0">
                                          <p:val>
                                            <p:strVal val="#ppt_y"/>
                                          </p:val>
                                        </p:tav>
                                        <p:tav tm="100000">
                                          <p:val>
                                            <p:strVal val="#ppt_y"/>
                                          </p:val>
                                        </p:tav>
                                      </p:tavLst>
                                    </p:anim>
                                    <p:anim calcmode="lin" valueType="num">
                                      <p:cBhvr>
                                        <p:cTn id="30" dur="500" fill="hold"/>
                                        <p:tgtEl>
                                          <p:spTgt spid="824328"/>
                                        </p:tgtEl>
                                        <p:attrNameLst>
                                          <p:attrName>ppt_w</p:attrName>
                                        </p:attrNameLst>
                                      </p:cBhvr>
                                      <p:tavLst>
                                        <p:tav tm="0">
                                          <p:val>
                                            <p:fltVal val="0"/>
                                          </p:val>
                                        </p:tav>
                                        <p:tav tm="100000">
                                          <p:val>
                                            <p:strVal val="#ppt_w"/>
                                          </p:val>
                                        </p:tav>
                                      </p:tavLst>
                                    </p:anim>
                                    <p:anim calcmode="lin" valueType="num">
                                      <p:cBhvr>
                                        <p:cTn id="31" dur="500" fill="hold"/>
                                        <p:tgtEl>
                                          <p:spTgt spid="824328"/>
                                        </p:tgtEl>
                                        <p:attrNameLst>
                                          <p:attrName>ppt_h</p:attrName>
                                        </p:attrNameLst>
                                      </p:cBhvr>
                                      <p:tavLst>
                                        <p:tav tm="0">
                                          <p:val>
                                            <p:strVal val="#ppt_h"/>
                                          </p:val>
                                        </p:tav>
                                        <p:tav tm="100000">
                                          <p:val>
                                            <p:strVal val="#ppt_h"/>
                                          </p:val>
                                        </p:tav>
                                      </p:tavLst>
                                    </p:anim>
                                  </p:childTnLst>
                                </p:cTn>
                              </p:par>
                            </p:childTnLst>
                          </p:cTn>
                        </p:par>
                        <p:par>
                          <p:cTn id="32" fill="hold" nodeType="afterGroup">
                            <p:stCondLst>
                              <p:cond delay="6500"/>
                            </p:stCondLst>
                            <p:childTnLst>
                              <p:par>
                                <p:cTn id="33" presetID="17" presetClass="entr" presetSubtype="10" fill="hold" grpId="0" nodeType="afterEffect">
                                  <p:stCondLst>
                                    <p:cond delay="1000"/>
                                  </p:stCondLst>
                                  <p:childTnLst>
                                    <p:set>
                                      <p:cBhvr>
                                        <p:cTn id="34" dur="1" fill="hold">
                                          <p:stCondLst>
                                            <p:cond delay="0"/>
                                          </p:stCondLst>
                                        </p:cTn>
                                        <p:tgtEl>
                                          <p:spTgt spid="824327"/>
                                        </p:tgtEl>
                                        <p:attrNameLst>
                                          <p:attrName>style.visibility</p:attrName>
                                        </p:attrNameLst>
                                      </p:cBhvr>
                                      <p:to>
                                        <p:strVal val="visible"/>
                                      </p:to>
                                    </p:set>
                                    <p:anim calcmode="lin" valueType="num">
                                      <p:cBhvr>
                                        <p:cTn id="35" dur="500" fill="hold"/>
                                        <p:tgtEl>
                                          <p:spTgt spid="824327"/>
                                        </p:tgtEl>
                                        <p:attrNameLst>
                                          <p:attrName>ppt_w</p:attrName>
                                        </p:attrNameLst>
                                      </p:cBhvr>
                                      <p:tavLst>
                                        <p:tav tm="0">
                                          <p:val>
                                            <p:fltVal val="0"/>
                                          </p:val>
                                        </p:tav>
                                        <p:tav tm="100000">
                                          <p:val>
                                            <p:strVal val="#ppt_w"/>
                                          </p:val>
                                        </p:tav>
                                      </p:tavLst>
                                    </p:anim>
                                    <p:anim calcmode="lin" valueType="num">
                                      <p:cBhvr>
                                        <p:cTn id="36" dur="500" fill="hold"/>
                                        <p:tgtEl>
                                          <p:spTgt spid="824327"/>
                                        </p:tgtEl>
                                        <p:attrNameLst>
                                          <p:attrName>ppt_h</p:attrName>
                                        </p:attrNameLst>
                                      </p:cBhvr>
                                      <p:tavLst>
                                        <p:tav tm="0">
                                          <p:val>
                                            <p:strVal val="#ppt_h"/>
                                          </p:val>
                                        </p:tav>
                                        <p:tav tm="100000">
                                          <p:val>
                                            <p:strVal val="#ppt_h"/>
                                          </p:val>
                                        </p:tav>
                                      </p:tavLst>
                                    </p:anim>
                                  </p:childTnLst>
                                </p:cTn>
                              </p:par>
                            </p:childTnLst>
                          </p:cTn>
                        </p:par>
                        <p:par>
                          <p:cTn id="37" fill="hold" nodeType="afterGroup">
                            <p:stCondLst>
                              <p:cond delay="8000"/>
                            </p:stCondLst>
                            <p:childTnLst>
                              <p:par>
                                <p:cTn id="38" presetID="22" presetClass="entr" presetSubtype="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left)">
                                      <p:cBhvr>
                                        <p:cTn id="40" dur="500"/>
                                        <p:tgtEl>
                                          <p:spTgt spid="2"/>
                                        </p:tgtEl>
                                      </p:cBhvr>
                                    </p:animEffect>
                                  </p:childTnLst>
                                </p:cTn>
                              </p:par>
                            </p:childTnLst>
                          </p:cTn>
                        </p:par>
                        <p:par>
                          <p:cTn id="41" fill="hold" nodeType="afterGroup">
                            <p:stCondLst>
                              <p:cond delay="8500"/>
                            </p:stCondLst>
                            <p:childTnLst>
                              <p:par>
                                <p:cTn id="42" presetID="2" presetClass="entr" presetSubtype="1" fill="hold" nodeType="afterEffect">
                                  <p:stCondLst>
                                    <p:cond delay="0"/>
                                  </p:stCondLst>
                                  <p:childTnLst>
                                    <p:set>
                                      <p:cBhvr>
                                        <p:cTn id="43" dur="1" fill="hold">
                                          <p:stCondLst>
                                            <p:cond delay="0"/>
                                          </p:stCondLst>
                                        </p:cTn>
                                        <p:tgtEl>
                                          <p:spTgt spid="824324"/>
                                        </p:tgtEl>
                                        <p:attrNameLst>
                                          <p:attrName>style.visibility</p:attrName>
                                        </p:attrNameLst>
                                      </p:cBhvr>
                                      <p:to>
                                        <p:strVal val="visible"/>
                                      </p:to>
                                    </p:set>
                                    <p:anim calcmode="lin" valueType="num">
                                      <p:cBhvr additive="base">
                                        <p:cTn id="44" dur="500" fill="hold"/>
                                        <p:tgtEl>
                                          <p:spTgt spid="824324"/>
                                        </p:tgtEl>
                                        <p:attrNameLst>
                                          <p:attrName>ppt_x</p:attrName>
                                        </p:attrNameLst>
                                      </p:cBhvr>
                                      <p:tavLst>
                                        <p:tav tm="0">
                                          <p:val>
                                            <p:strVal val="#ppt_x"/>
                                          </p:val>
                                        </p:tav>
                                        <p:tav tm="100000">
                                          <p:val>
                                            <p:strVal val="#ppt_x"/>
                                          </p:val>
                                        </p:tav>
                                      </p:tavLst>
                                    </p:anim>
                                    <p:anim calcmode="lin" valueType="num">
                                      <p:cBhvr additive="base">
                                        <p:cTn id="45" dur="500" fill="hold"/>
                                        <p:tgtEl>
                                          <p:spTgt spid="824324"/>
                                        </p:tgtEl>
                                        <p:attrNameLst>
                                          <p:attrName>ppt_y</p:attrName>
                                        </p:attrNameLst>
                                      </p:cBhvr>
                                      <p:tavLst>
                                        <p:tav tm="0">
                                          <p:val>
                                            <p:strVal val="0-#ppt_h/2"/>
                                          </p:val>
                                        </p:tav>
                                        <p:tav tm="100000">
                                          <p:val>
                                            <p:strVal val="#ppt_y"/>
                                          </p:val>
                                        </p:tav>
                                      </p:tavLst>
                                    </p:anim>
                                  </p:childTnLst>
                                </p:cTn>
                              </p:par>
                            </p:childTnLst>
                          </p:cTn>
                        </p:par>
                        <p:par>
                          <p:cTn id="46" fill="hold" nodeType="afterGroup">
                            <p:stCondLst>
                              <p:cond delay="9000"/>
                            </p:stCondLst>
                            <p:childTnLst>
                              <p:par>
                                <p:cTn id="47" presetID="2" presetClass="entr" presetSubtype="1" fill="hold" grpId="0" nodeType="afterEffect">
                                  <p:stCondLst>
                                    <p:cond delay="0"/>
                                  </p:stCondLst>
                                  <p:childTnLst>
                                    <p:set>
                                      <p:cBhvr>
                                        <p:cTn id="48" dur="1" fill="hold">
                                          <p:stCondLst>
                                            <p:cond delay="0"/>
                                          </p:stCondLst>
                                        </p:cTn>
                                        <p:tgtEl>
                                          <p:spTgt spid="824326"/>
                                        </p:tgtEl>
                                        <p:attrNameLst>
                                          <p:attrName>style.visibility</p:attrName>
                                        </p:attrNameLst>
                                      </p:cBhvr>
                                      <p:to>
                                        <p:strVal val="visible"/>
                                      </p:to>
                                    </p:set>
                                    <p:anim calcmode="lin" valueType="num">
                                      <p:cBhvr additive="base">
                                        <p:cTn id="49" dur="500" fill="hold"/>
                                        <p:tgtEl>
                                          <p:spTgt spid="824326"/>
                                        </p:tgtEl>
                                        <p:attrNameLst>
                                          <p:attrName>ppt_x</p:attrName>
                                        </p:attrNameLst>
                                      </p:cBhvr>
                                      <p:tavLst>
                                        <p:tav tm="0">
                                          <p:val>
                                            <p:strVal val="#ppt_x"/>
                                          </p:val>
                                        </p:tav>
                                        <p:tav tm="100000">
                                          <p:val>
                                            <p:strVal val="#ppt_x"/>
                                          </p:val>
                                        </p:tav>
                                      </p:tavLst>
                                    </p:anim>
                                    <p:anim calcmode="lin" valueType="num">
                                      <p:cBhvr additive="base">
                                        <p:cTn id="50" dur="500" fill="hold"/>
                                        <p:tgtEl>
                                          <p:spTgt spid="824326"/>
                                        </p:tgtEl>
                                        <p:attrNameLst>
                                          <p:attrName>ppt_y</p:attrName>
                                        </p:attrNameLst>
                                      </p:cBhvr>
                                      <p:tavLst>
                                        <p:tav tm="0">
                                          <p:val>
                                            <p:strVal val="0-#ppt_h/2"/>
                                          </p:val>
                                        </p:tav>
                                        <p:tav tm="100000">
                                          <p:val>
                                            <p:strVal val="#ppt_y"/>
                                          </p:val>
                                        </p:tav>
                                      </p:tavLst>
                                    </p:anim>
                                  </p:childTnLst>
                                </p:cTn>
                              </p:par>
                              <p:par>
                                <p:cTn id="51" presetID="7" presetClass="entr" presetSubtype="1" fill="hold" grpId="0" nodeType="withEffect">
                                  <p:stCondLst>
                                    <p:cond delay="1000"/>
                                  </p:stCondLst>
                                  <p:childTnLst>
                                    <p:set>
                                      <p:cBhvr>
                                        <p:cTn id="52" dur="1" fill="hold">
                                          <p:stCondLst>
                                            <p:cond delay="0"/>
                                          </p:stCondLst>
                                        </p:cTn>
                                        <p:tgtEl>
                                          <p:spTgt spid="824333"/>
                                        </p:tgtEl>
                                        <p:attrNameLst>
                                          <p:attrName>style.visibility</p:attrName>
                                        </p:attrNameLst>
                                      </p:cBhvr>
                                      <p:to>
                                        <p:strVal val="visible"/>
                                      </p:to>
                                    </p:set>
                                    <p:anim calcmode="lin" valueType="num">
                                      <p:cBhvr additive="base">
                                        <p:cTn id="53" dur="5000" fill="hold"/>
                                        <p:tgtEl>
                                          <p:spTgt spid="824333"/>
                                        </p:tgtEl>
                                        <p:attrNameLst>
                                          <p:attrName>ppt_x</p:attrName>
                                        </p:attrNameLst>
                                      </p:cBhvr>
                                      <p:tavLst>
                                        <p:tav tm="0">
                                          <p:val>
                                            <p:strVal val="#ppt_x"/>
                                          </p:val>
                                        </p:tav>
                                        <p:tav tm="100000">
                                          <p:val>
                                            <p:strVal val="#ppt_x"/>
                                          </p:val>
                                        </p:tav>
                                      </p:tavLst>
                                    </p:anim>
                                    <p:anim calcmode="lin" valueType="num">
                                      <p:cBhvr additive="base">
                                        <p:cTn id="54" dur="5000" fill="hold"/>
                                        <p:tgtEl>
                                          <p:spTgt spid="824333"/>
                                        </p:tgtEl>
                                        <p:attrNameLst>
                                          <p:attrName>ppt_y</p:attrName>
                                        </p:attrNameLst>
                                      </p:cBhvr>
                                      <p:tavLst>
                                        <p:tav tm="0">
                                          <p:val>
                                            <p:strVal val="0-#ppt_h/2"/>
                                          </p:val>
                                        </p:tav>
                                        <p:tav tm="100000">
                                          <p:val>
                                            <p:strVal val="#ppt_y"/>
                                          </p:val>
                                        </p:tav>
                                      </p:tavLst>
                                    </p:anim>
                                  </p:childTnLst>
                                </p:cTn>
                              </p:par>
                            </p:childTnLst>
                          </p:cTn>
                        </p:par>
                        <p:par>
                          <p:cTn id="55" fill="hold" nodeType="afterGroup">
                            <p:stCondLst>
                              <p:cond delay="15000"/>
                            </p:stCondLst>
                            <p:childTnLst>
                              <p:par>
                                <p:cTn id="56" presetID="2" presetClass="entr" presetSubtype="4" fill="hold" grpId="0" nodeType="afterEffect">
                                  <p:stCondLst>
                                    <p:cond delay="2000"/>
                                  </p:stCondLst>
                                  <p:childTnLst>
                                    <p:set>
                                      <p:cBhvr>
                                        <p:cTn id="57" dur="1" fill="hold">
                                          <p:stCondLst>
                                            <p:cond delay="0"/>
                                          </p:stCondLst>
                                        </p:cTn>
                                        <p:tgtEl>
                                          <p:spTgt spid="824336"/>
                                        </p:tgtEl>
                                        <p:attrNameLst>
                                          <p:attrName>style.visibility</p:attrName>
                                        </p:attrNameLst>
                                      </p:cBhvr>
                                      <p:to>
                                        <p:strVal val="visible"/>
                                      </p:to>
                                    </p:set>
                                    <p:anim calcmode="lin" valueType="num">
                                      <p:cBhvr additive="base">
                                        <p:cTn id="58" dur="500" fill="hold"/>
                                        <p:tgtEl>
                                          <p:spTgt spid="824336"/>
                                        </p:tgtEl>
                                        <p:attrNameLst>
                                          <p:attrName>ppt_x</p:attrName>
                                        </p:attrNameLst>
                                      </p:cBhvr>
                                      <p:tavLst>
                                        <p:tav tm="0">
                                          <p:val>
                                            <p:strVal val="#ppt_x"/>
                                          </p:val>
                                        </p:tav>
                                        <p:tav tm="100000">
                                          <p:val>
                                            <p:strVal val="#ppt_x"/>
                                          </p:val>
                                        </p:tav>
                                      </p:tavLst>
                                    </p:anim>
                                    <p:anim calcmode="lin" valueType="num">
                                      <p:cBhvr additive="base">
                                        <p:cTn id="59" dur="500" fill="hold"/>
                                        <p:tgtEl>
                                          <p:spTgt spid="824336"/>
                                        </p:tgtEl>
                                        <p:attrNameLst>
                                          <p:attrName>ppt_y</p:attrName>
                                        </p:attrNameLst>
                                      </p:cBhvr>
                                      <p:tavLst>
                                        <p:tav tm="0">
                                          <p:val>
                                            <p:strVal val="1+#ppt_h/2"/>
                                          </p:val>
                                        </p:tav>
                                        <p:tav tm="100000">
                                          <p:val>
                                            <p:strVal val="#ppt_y"/>
                                          </p:val>
                                        </p:tav>
                                      </p:tavLst>
                                    </p:anim>
                                  </p:childTnLst>
                                </p:cTn>
                              </p:par>
                            </p:childTnLst>
                          </p:cTn>
                        </p:par>
                        <p:par>
                          <p:cTn id="60" fill="hold" nodeType="afterGroup">
                            <p:stCondLst>
                              <p:cond delay="17500"/>
                            </p:stCondLst>
                            <p:childTnLst>
                              <p:par>
                                <p:cTn id="61" presetID="17" presetClass="entr" presetSubtype="10" fill="hold" grpId="0" nodeType="afterEffect">
                                  <p:stCondLst>
                                    <p:cond delay="1000"/>
                                  </p:stCondLst>
                                  <p:childTnLst>
                                    <p:set>
                                      <p:cBhvr>
                                        <p:cTn id="62" dur="1" fill="hold">
                                          <p:stCondLst>
                                            <p:cond delay="0"/>
                                          </p:stCondLst>
                                        </p:cTn>
                                        <p:tgtEl>
                                          <p:spTgt spid="824330"/>
                                        </p:tgtEl>
                                        <p:attrNameLst>
                                          <p:attrName>style.visibility</p:attrName>
                                        </p:attrNameLst>
                                      </p:cBhvr>
                                      <p:to>
                                        <p:strVal val="visible"/>
                                      </p:to>
                                    </p:set>
                                    <p:anim calcmode="lin" valueType="num">
                                      <p:cBhvr>
                                        <p:cTn id="63" dur="500" fill="hold"/>
                                        <p:tgtEl>
                                          <p:spTgt spid="824330"/>
                                        </p:tgtEl>
                                        <p:attrNameLst>
                                          <p:attrName>ppt_w</p:attrName>
                                        </p:attrNameLst>
                                      </p:cBhvr>
                                      <p:tavLst>
                                        <p:tav tm="0">
                                          <p:val>
                                            <p:fltVal val="0"/>
                                          </p:val>
                                        </p:tav>
                                        <p:tav tm="100000">
                                          <p:val>
                                            <p:strVal val="#ppt_w"/>
                                          </p:val>
                                        </p:tav>
                                      </p:tavLst>
                                    </p:anim>
                                    <p:anim calcmode="lin" valueType="num">
                                      <p:cBhvr>
                                        <p:cTn id="64" dur="500" fill="hold"/>
                                        <p:tgtEl>
                                          <p:spTgt spid="824330"/>
                                        </p:tgtEl>
                                        <p:attrNameLst>
                                          <p:attrName>ppt_h</p:attrName>
                                        </p:attrNameLst>
                                      </p:cBhvr>
                                      <p:tavLst>
                                        <p:tav tm="0">
                                          <p:val>
                                            <p:strVal val="#ppt_h"/>
                                          </p:val>
                                        </p:tav>
                                        <p:tav tm="100000">
                                          <p:val>
                                            <p:strVal val="#ppt_h"/>
                                          </p:val>
                                        </p:tav>
                                      </p:tavLst>
                                    </p:anim>
                                  </p:childTnLst>
                                </p:cTn>
                              </p:par>
                            </p:childTnLst>
                          </p:cTn>
                        </p:par>
                        <p:par>
                          <p:cTn id="65" fill="hold" nodeType="afterGroup">
                            <p:stCondLst>
                              <p:cond delay="19000"/>
                            </p:stCondLst>
                            <p:childTnLst>
                              <p:par>
                                <p:cTn id="66" presetID="17" presetClass="entr" presetSubtype="10" fill="hold" grpId="0" nodeType="afterEffect">
                                  <p:stCondLst>
                                    <p:cond delay="1000"/>
                                  </p:stCondLst>
                                  <p:childTnLst>
                                    <p:set>
                                      <p:cBhvr>
                                        <p:cTn id="67" dur="1" fill="hold">
                                          <p:stCondLst>
                                            <p:cond delay="0"/>
                                          </p:stCondLst>
                                        </p:cTn>
                                        <p:tgtEl>
                                          <p:spTgt spid="824329"/>
                                        </p:tgtEl>
                                        <p:attrNameLst>
                                          <p:attrName>style.visibility</p:attrName>
                                        </p:attrNameLst>
                                      </p:cBhvr>
                                      <p:to>
                                        <p:strVal val="visible"/>
                                      </p:to>
                                    </p:set>
                                    <p:anim calcmode="lin" valueType="num">
                                      <p:cBhvr>
                                        <p:cTn id="68" dur="500" fill="hold"/>
                                        <p:tgtEl>
                                          <p:spTgt spid="824329"/>
                                        </p:tgtEl>
                                        <p:attrNameLst>
                                          <p:attrName>ppt_w</p:attrName>
                                        </p:attrNameLst>
                                      </p:cBhvr>
                                      <p:tavLst>
                                        <p:tav tm="0">
                                          <p:val>
                                            <p:fltVal val="0"/>
                                          </p:val>
                                        </p:tav>
                                        <p:tav tm="100000">
                                          <p:val>
                                            <p:strVal val="#ppt_w"/>
                                          </p:val>
                                        </p:tav>
                                      </p:tavLst>
                                    </p:anim>
                                    <p:anim calcmode="lin" valueType="num">
                                      <p:cBhvr>
                                        <p:cTn id="69" dur="500" fill="hold"/>
                                        <p:tgtEl>
                                          <p:spTgt spid="824329"/>
                                        </p:tgtEl>
                                        <p:attrNameLst>
                                          <p:attrName>ppt_h</p:attrName>
                                        </p:attrNameLst>
                                      </p:cBhvr>
                                      <p:tavLst>
                                        <p:tav tm="0">
                                          <p:val>
                                            <p:strVal val="#ppt_h"/>
                                          </p:val>
                                        </p:tav>
                                        <p:tav tm="100000">
                                          <p:val>
                                            <p:strVal val="#ppt_h"/>
                                          </p:val>
                                        </p:tav>
                                      </p:tavLst>
                                    </p:anim>
                                  </p:childTnLst>
                                </p:cTn>
                              </p:par>
                            </p:childTnLst>
                          </p:cTn>
                        </p:par>
                        <p:par>
                          <p:cTn id="70" fill="hold" nodeType="afterGroup">
                            <p:stCondLst>
                              <p:cond delay="20500"/>
                            </p:stCondLst>
                            <p:childTnLst>
                              <p:par>
                                <p:cTn id="71" presetID="2" presetClass="entr" presetSubtype="4" fill="hold" grpId="0" nodeType="afterEffect">
                                  <p:stCondLst>
                                    <p:cond delay="1000"/>
                                  </p:stCondLst>
                                  <p:childTnLst>
                                    <p:set>
                                      <p:cBhvr>
                                        <p:cTn id="72" dur="1" fill="hold">
                                          <p:stCondLst>
                                            <p:cond delay="0"/>
                                          </p:stCondLst>
                                        </p:cTn>
                                        <p:tgtEl>
                                          <p:spTgt spid="824332"/>
                                        </p:tgtEl>
                                        <p:attrNameLst>
                                          <p:attrName>style.visibility</p:attrName>
                                        </p:attrNameLst>
                                      </p:cBhvr>
                                      <p:to>
                                        <p:strVal val="visible"/>
                                      </p:to>
                                    </p:set>
                                    <p:anim calcmode="lin" valueType="num">
                                      <p:cBhvr additive="base">
                                        <p:cTn id="73" dur="500" fill="hold"/>
                                        <p:tgtEl>
                                          <p:spTgt spid="824332"/>
                                        </p:tgtEl>
                                        <p:attrNameLst>
                                          <p:attrName>ppt_x</p:attrName>
                                        </p:attrNameLst>
                                      </p:cBhvr>
                                      <p:tavLst>
                                        <p:tav tm="0">
                                          <p:val>
                                            <p:strVal val="#ppt_x"/>
                                          </p:val>
                                        </p:tav>
                                        <p:tav tm="100000">
                                          <p:val>
                                            <p:strVal val="#ppt_x"/>
                                          </p:val>
                                        </p:tav>
                                      </p:tavLst>
                                    </p:anim>
                                    <p:anim calcmode="lin" valueType="num">
                                      <p:cBhvr additive="base">
                                        <p:cTn id="74" dur="500" fill="hold"/>
                                        <p:tgtEl>
                                          <p:spTgt spid="824332"/>
                                        </p:tgtEl>
                                        <p:attrNameLst>
                                          <p:attrName>ppt_y</p:attrName>
                                        </p:attrNameLst>
                                      </p:cBhvr>
                                      <p:tavLst>
                                        <p:tav tm="0">
                                          <p:val>
                                            <p:strVal val="1+#ppt_h/2"/>
                                          </p:val>
                                        </p:tav>
                                        <p:tav tm="100000">
                                          <p:val>
                                            <p:strVal val="#ppt_y"/>
                                          </p:val>
                                        </p:tav>
                                      </p:tavLst>
                                    </p:anim>
                                  </p:childTnLst>
                                </p:cTn>
                              </p:par>
                            </p:childTnLst>
                          </p:cTn>
                        </p:par>
                        <p:par>
                          <p:cTn id="75" fill="hold" nodeType="afterGroup">
                            <p:stCondLst>
                              <p:cond delay="22000"/>
                            </p:stCondLst>
                            <p:childTnLst>
                              <p:par>
                                <p:cTn id="76" presetID="2" presetClass="entr" presetSubtype="2" fill="hold" grpId="0" nodeType="afterEffect">
                                  <p:stCondLst>
                                    <p:cond delay="1000"/>
                                  </p:stCondLst>
                                  <p:childTnLst>
                                    <p:set>
                                      <p:cBhvr>
                                        <p:cTn id="77" dur="1" fill="hold">
                                          <p:stCondLst>
                                            <p:cond delay="0"/>
                                          </p:stCondLst>
                                        </p:cTn>
                                        <p:tgtEl>
                                          <p:spTgt spid="824331"/>
                                        </p:tgtEl>
                                        <p:attrNameLst>
                                          <p:attrName>style.visibility</p:attrName>
                                        </p:attrNameLst>
                                      </p:cBhvr>
                                      <p:to>
                                        <p:strVal val="visible"/>
                                      </p:to>
                                    </p:set>
                                    <p:anim calcmode="lin" valueType="num">
                                      <p:cBhvr additive="base">
                                        <p:cTn id="78" dur="500" fill="hold"/>
                                        <p:tgtEl>
                                          <p:spTgt spid="824331"/>
                                        </p:tgtEl>
                                        <p:attrNameLst>
                                          <p:attrName>ppt_x</p:attrName>
                                        </p:attrNameLst>
                                      </p:cBhvr>
                                      <p:tavLst>
                                        <p:tav tm="0">
                                          <p:val>
                                            <p:strVal val="1+#ppt_w/2"/>
                                          </p:val>
                                        </p:tav>
                                        <p:tav tm="100000">
                                          <p:val>
                                            <p:strVal val="#ppt_x"/>
                                          </p:val>
                                        </p:tav>
                                      </p:tavLst>
                                    </p:anim>
                                    <p:anim calcmode="lin" valueType="num">
                                      <p:cBhvr additive="base">
                                        <p:cTn id="79" dur="500" fill="hold"/>
                                        <p:tgtEl>
                                          <p:spTgt spid="824331"/>
                                        </p:tgtEl>
                                        <p:attrNameLst>
                                          <p:attrName>ppt_y</p:attrName>
                                        </p:attrNameLst>
                                      </p:cBhvr>
                                      <p:tavLst>
                                        <p:tav tm="0">
                                          <p:val>
                                            <p:strVal val="#ppt_y"/>
                                          </p:val>
                                        </p:tav>
                                        <p:tav tm="100000">
                                          <p:val>
                                            <p:strVal val="#ppt_y"/>
                                          </p:val>
                                        </p:tav>
                                      </p:tavLst>
                                    </p:anim>
                                  </p:childTnLst>
                                </p:cTn>
                              </p:par>
                            </p:childTnLst>
                          </p:cTn>
                        </p:par>
                        <p:par>
                          <p:cTn id="80" fill="hold" nodeType="afterGroup">
                            <p:stCondLst>
                              <p:cond delay="23500"/>
                            </p:stCondLst>
                            <p:childTnLst>
                              <p:par>
                                <p:cTn id="81" presetID="17" presetClass="entr" presetSubtype="8" fill="hold" grpId="0" nodeType="afterEffect">
                                  <p:stCondLst>
                                    <p:cond delay="0"/>
                                  </p:stCondLst>
                                  <p:childTnLst>
                                    <p:set>
                                      <p:cBhvr>
                                        <p:cTn id="82" dur="1" fill="hold">
                                          <p:stCondLst>
                                            <p:cond delay="0"/>
                                          </p:stCondLst>
                                        </p:cTn>
                                        <p:tgtEl>
                                          <p:spTgt spid="824343"/>
                                        </p:tgtEl>
                                        <p:attrNameLst>
                                          <p:attrName>style.visibility</p:attrName>
                                        </p:attrNameLst>
                                      </p:cBhvr>
                                      <p:to>
                                        <p:strVal val="visible"/>
                                      </p:to>
                                    </p:set>
                                    <p:anim calcmode="lin" valueType="num">
                                      <p:cBhvr>
                                        <p:cTn id="83" dur="500" fill="hold"/>
                                        <p:tgtEl>
                                          <p:spTgt spid="824343"/>
                                        </p:tgtEl>
                                        <p:attrNameLst>
                                          <p:attrName>ppt_x</p:attrName>
                                        </p:attrNameLst>
                                      </p:cBhvr>
                                      <p:tavLst>
                                        <p:tav tm="0">
                                          <p:val>
                                            <p:strVal val="#ppt_x-#ppt_w/2"/>
                                          </p:val>
                                        </p:tav>
                                        <p:tav tm="100000">
                                          <p:val>
                                            <p:strVal val="#ppt_x"/>
                                          </p:val>
                                        </p:tav>
                                      </p:tavLst>
                                    </p:anim>
                                    <p:anim calcmode="lin" valueType="num">
                                      <p:cBhvr>
                                        <p:cTn id="84" dur="500" fill="hold"/>
                                        <p:tgtEl>
                                          <p:spTgt spid="824343"/>
                                        </p:tgtEl>
                                        <p:attrNameLst>
                                          <p:attrName>ppt_y</p:attrName>
                                        </p:attrNameLst>
                                      </p:cBhvr>
                                      <p:tavLst>
                                        <p:tav tm="0">
                                          <p:val>
                                            <p:strVal val="#ppt_y"/>
                                          </p:val>
                                        </p:tav>
                                        <p:tav tm="100000">
                                          <p:val>
                                            <p:strVal val="#ppt_y"/>
                                          </p:val>
                                        </p:tav>
                                      </p:tavLst>
                                    </p:anim>
                                    <p:anim calcmode="lin" valueType="num">
                                      <p:cBhvr>
                                        <p:cTn id="85" dur="500" fill="hold"/>
                                        <p:tgtEl>
                                          <p:spTgt spid="824343"/>
                                        </p:tgtEl>
                                        <p:attrNameLst>
                                          <p:attrName>ppt_w</p:attrName>
                                        </p:attrNameLst>
                                      </p:cBhvr>
                                      <p:tavLst>
                                        <p:tav tm="0">
                                          <p:val>
                                            <p:fltVal val="0"/>
                                          </p:val>
                                        </p:tav>
                                        <p:tav tm="100000">
                                          <p:val>
                                            <p:strVal val="#ppt_w"/>
                                          </p:val>
                                        </p:tav>
                                      </p:tavLst>
                                    </p:anim>
                                    <p:anim calcmode="lin" valueType="num">
                                      <p:cBhvr>
                                        <p:cTn id="86" dur="500" fill="hold"/>
                                        <p:tgtEl>
                                          <p:spTgt spid="824343"/>
                                        </p:tgtEl>
                                        <p:attrNameLst>
                                          <p:attrName>ppt_h</p:attrName>
                                        </p:attrNameLst>
                                      </p:cBhvr>
                                      <p:tavLst>
                                        <p:tav tm="0">
                                          <p:val>
                                            <p:strVal val="#ppt_h"/>
                                          </p:val>
                                        </p:tav>
                                        <p:tav tm="100000">
                                          <p:val>
                                            <p:strVal val="#ppt_h"/>
                                          </p:val>
                                        </p:tav>
                                      </p:tavLst>
                                    </p:anim>
                                  </p:childTnLst>
                                </p:cTn>
                              </p:par>
                            </p:childTnLst>
                          </p:cTn>
                        </p:par>
                        <p:par>
                          <p:cTn id="87" fill="hold" nodeType="afterGroup">
                            <p:stCondLst>
                              <p:cond delay="24000"/>
                            </p:stCondLst>
                            <p:childTnLst>
                              <p:par>
                                <p:cTn id="88" presetID="17" presetClass="entr" presetSubtype="8" fill="hold" grpId="0" nodeType="afterEffect">
                                  <p:stCondLst>
                                    <p:cond delay="1000"/>
                                  </p:stCondLst>
                                  <p:childTnLst>
                                    <p:set>
                                      <p:cBhvr>
                                        <p:cTn id="89" dur="1" fill="hold">
                                          <p:stCondLst>
                                            <p:cond delay="0"/>
                                          </p:stCondLst>
                                        </p:cTn>
                                        <p:tgtEl>
                                          <p:spTgt spid="824344"/>
                                        </p:tgtEl>
                                        <p:attrNameLst>
                                          <p:attrName>style.visibility</p:attrName>
                                        </p:attrNameLst>
                                      </p:cBhvr>
                                      <p:to>
                                        <p:strVal val="visible"/>
                                      </p:to>
                                    </p:set>
                                    <p:anim calcmode="lin" valueType="num">
                                      <p:cBhvr>
                                        <p:cTn id="90" dur="500" fill="hold"/>
                                        <p:tgtEl>
                                          <p:spTgt spid="824344"/>
                                        </p:tgtEl>
                                        <p:attrNameLst>
                                          <p:attrName>ppt_x</p:attrName>
                                        </p:attrNameLst>
                                      </p:cBhvr>
                                      <p:tavLst>
                                        <p:tav tm="0">
                                          <p:val>
                                            <p:strVal val="#ppt_x-#ppt_w/2"/>
                                          </p:val>
                                        </p:tav>
                                        <p:tav tm="100000">
                                          <p:val>
                                            <p:strVal val="#ppt_x"/>
                                          </p:val>
                                        </p:tav>
                                      </p:tavLst>
                                    </p:anim>
                                    <p:anim calcmode="lin" valueType="num">
                                      <p:cBhvr>
                                        <p:cTn id="91" dur="500" fill="hold"/>
                                        <p:tgtEl>
                                          <p:spTgt spid="824344"/>
                                        </p:tgtEl>
                                        <p:attrNameLst>
                                          <p:attrName>ppt_y</p:attrName>
                                        </p:attrNameLst>
                                      </p:cBhvr>
                                      <p:tavLst>
                                        <p:tav tm="0">
                                          <p:val>
                                            <p:strVal val="#ppt_y"/>
                                          </p:val>
                                        </p:tav>
                                        <p:tav tm="100000">
                                          <p:val>
                                            <p:strVal val="#ppt_y"/>
                                          </p:val>
                                        </p:tav>
                                      </p:tavLst>
                                    </p:anim>
                                    <p:anim calcmode="lin" valueType="num">
                                      <p:cBhvr>
                                        <p:cTn id="92" dur="500" fill="hold"/>
                                        <p:tgtEl>
                                          <p:spTgt spid="824344"/>
                                        </p:tgtEl>
                                        <p:attrNameLst>
                                          <p:attrName>ppt_w</p:attrName>
                                        </p:attrNameLst>
                                      </p:cBhvr>
                                      <p:tavLst>
                                        <p:tav tm="0">
                                          <p:val>
                                            <p:fltVal val="0"/>
                                          </p:val>
                                        </p:tav>
                                        <p:tav tm="100000">
                                          <p:val>
                                            <p:strVal val="#ppt_w"/>
                                          </p:val>
                                        </p:tav>
                                      </p:tavLst>
                                    </p:anim>
                                    <p:anim calcmode="lin" valueType="num">
                                      <p:cBhvr>
                                        <p:cTn id="93" dur="500" fill="hold"/>
                                        <p:tgtEl>
                                          <p:spTgt spid="824344"/>
                                        </p:tgtEl>
                                        <p:attrNameLst>
                                          <p:attrName>ppt_h</p:attrName>
                                        </p:attrNameLst>
                                      </p:cBhvr>
                                      <p:tavLst>
                                        <p:tav tm="0">
                                          <p:val>
                                            <p:strVal val="#ppt_h"/>
                                          </p:val>
                                        </p:tav>
                                        <p:tav tm="100000">
                                          <p:val>
                                            <p:strVal val="#ppt_h"/>
                                          </p:val>
                                        </p:tav>
                                      </p:tavLst>
                                    </p:anim>
                                  </p:childTnLst>
                                </p:cTn>
                              </p:par>
                            </p:childTnLst>
                          </p:cTn>
                        </p:par>
                        <p:par>
                          <p:cTn id="94" fill="hold" nodeType="afterGroup">
                            <p:stCondLst>
                              <p:cond delay="25500"/>
                            </p:stCondLst>
                            <p:childTnLst>
                              <p:par>
                                <p:cTn id="95" presetID="17" presetClass="entr" presetSubtype="8" fill="hold" grpId="0" nodeType="afterEffect">
                                  <p:stCondLst>
                                    <p:cond delay="1000"/>
                                  </p:stCondLst>
                                  <p:childTnLst>
                                    <p:set>
                                      <p:cBhvr>
                                        <p:cTn id="96" dur="1" fill="hold">
                                          <p:stCondLst>
                                            <p:cond delay="0"/>
                                          </p:stCondLst>
                                        </p:cTn>
                                        <p:tgtEl>
                                          <p:spTgt spid="824345"/>
                                        </p:tgtEl>
                                        <p:attrNameLst>
                                          <p:attrName>style.visibility</p:attrName>
                                        </p:attrNameLst>
                                      </p:cBhvr>
                                      <p:to>
                                        <p:strVal val="visible"/>
                                      </p:to>
                                    </p:set>
                                    <p:anim calcmode="lin" valueType="num">
                                      <p:cBhvr>
                                        <p:cTn id="97" dur="500" fill="hold"/>
                                        <p:tgtEl>
                                          <p:spTgt spid="824345"/>
                                        </p:tgtEl>
                                        <p:attrNameLst>
                                          <p:attrName>ppt_x</p:attrName>
                                        </p:attrNameLst>
                                      </p:cBhvr>
                                      <p:tavLst>
                                        <p:tav tm="0">
                                          <p:val>
                                            <p:strVal val="#ppt_x-#ppt_w/2"/>
                                          </p:val>
                                        </p:tav>
                                        <p:tav tm="100000">
                                          <p:val>
                                            <p:strVal val="#ppt_x"/>
                                          </p:val>
                                        </p:tav>
                                      </p:tavLst>
                                    </p:anim>
                                    <p:anim calcmode="lin" valueType="num">
                                      <p:cBhvr>
                                        <p:cTn id="98" dur="500" fill="hold"/>
                                        <p:tgtEl>
                                          <p:spTgt spid="824345"/>
                                        </p:tgtEl>
                                        <p:attrNameLst>
                                          <p:attrName>ppt_y</p:attrName>
                                        </p:attrNameLst>
                                      </p:cBhvr>
                                      <p:tavLst>
                                        <p:tav tm="0">
                                          <p:val>
                                            <p:strVal val="#ppt_y"/>
                                          </p:val>
                                        </p:tav>
                                        <p:tav tm="100000">
                                          <p:val>
                                            <p:strVal val="#ppt_y"/>
                                          </p:val>
                                        </p:tav>
                                      </p:tavLst>
                                    </p:anim>
                                    <p:anim calcmode="lin" valueType="num">
                                      <p:cBhvr>
                                        <p:cTn id="99" dur="500" fill="hold"/>
                                        <p:tgtEl>
                                          <p:spTgt spid="824345"/>
                                        </p:tgtEl>
                                        <p:attrNameLst>
                                          <p:attrName>ppt_w</p:attrName>
                                        </p:attrNameLst>
                                      </p:cBhvr>
                                      <p:tavLst>
                                        <p:tav tm="0">
                                          <p:val>
                                            <p:fltVal val="0"/>
                                          </p:val>
                                        </p:tav>
                                        <p:tav tm="100000">
                                          <p:val>
                                            <p:strVal val="#ppt_w"/>
                                          </p:val>
                                        </p:tav>
                                      </p:tavLst>
                                    </p:anim>
                                    <p:anim calcmode="lin" valueType="num">
                                      <p:cBhvr>
                                        <p:cTn id="100" dur="500" fill="hold"/>
                                        <p:tgtEl>
                                          <p:spTgt spid="824345"/>
                                        </p:tgtEl>
                                        <p:attrNameLst>
                                          <p:attrName>ppt_h</p:attrName>
                                        </p:attrNameLst>
                                      </p:cBhvr>
                                      <p:tavLst>
                                        <p:tav tm="0">
                                          <p:val>
                                            <p:strVal val="#ppt_h"/>
                                          </p:val>
                                        </p:tav>
                                        <p:tav tm="100000">
                                          <p:val>
                                            <p:strVal val="#ppt_h"/>
                                          </p:val>
                                        </p:tav>
                                      </p:tavLst>
                                    </p:anim>
                                  </p:childTnLst>
                                </p:cTn>
                              </p:par>
                            </p:childTnLst>
                          </p:cTn>
                        </p:par>
                        <p:par>
                          <p:cTn id="101" fill="hold" nodeType="afterGroup">
                            <p:stCondLst>
                              <p:cond delay="27000"/>
                            </p:stCondLst>
                            <p:childTnLst>
                              <p:par>
                                <p:cTn id="102" presetID="17" presetClass="entr" presetSubtype="8" fill="hold" grpId="0" nodeType="afterEffect">
                                  <p:stCondLst>
                                    <p:cond delay="1000"/>
                                  </p:stCondLst>
                                  <p:childTnLst>
                                    <p:set>
                                      <p:cBhvr>
                                        <p:cTn id="103" dur="1" fill="hold">
                                          <p:stCondLst>
                                            <p:cond delay="0"/>
                                          </p:stCondLst>
                                        </p:cTn>
                                        <p:tgtEl>
                                          <p:spTgt spid="824346"/>
                                        </p:tgtEl>
                                        <p:attrNameLst>
                                          <p:attrName>style.visibility</p:attrName>
                                        </p:attrNameLst>
                                      </p:cBhvr>
                                      <p:to>
                                        <p:strVal val="visible"/>
                                      </p:to>
                                    </p:set>
                                    <p:anim calcmode="lin" valueType="num">
                                      <p:cBhvr>
                                        <p:cTn id="104" dur="500" fill="hold"/>
                                        <p:tgtEl>
                                          <p:spTgt spid="824346"/>
                                        </p:tgtEl>
                                        <p:attrNameLst>
                                          <p:attrName>ppt_x</p:attrName>
                                        </p:attrNameLst>
                                      </p:cBhvr>
                                      <p:tavLst>
                                        <p:tav tm="0">
                                          <p:val>
                                            <p:strVal val="#ppt_x-#ppt_w/2"/>
                                          </p:val>
                                        </p:tav>
                                        <p:tav tm="100000">
                                          <p:val>
                                            <p:strVal val="#ppt_x"/>
                                          </p:val>
                                        </p:tav>
                                      </p:tavLst>
                                    </p:anim>
                                    <p:anim calcmode="lin" valueType="num">
                                      <p:cBhvr>
                                        <p:cTn id="105" dur="500" fill="hold"/>
                                        <p:tgtEl>
                                          <p:spTgt spid="824346"/>
                                        </p:tgtEl>
                                        <p:attrNameLst>
                                          <p:attrName>ppt_y</p:attrName>
                                        </p:attrNameLst>
                                      </p:cBhvr>
                                      <p:tavLst>
                                        <p:tav tm="0">
                                          <p:val>
                                            <p:strVal val="#ppt_y"/>
                                          </p:val>
                                        </p:tav>
                                        <p:tav tm="100000">
                                          <p:val>
                                            <p:strVal val="#ppt_y"/>
                                          </p:val>
                                        </p:tav>
                                      </p:tavLst>
                                    </p:anim>
                                    <p:anim calcmode="lin" valueType="num">
                                      <p:cBhvr>
                                        <p:cTn id="106" dur="500" fill="hold"/>
                                        <p:tgtEl>
                                          <p:spTgt spid="824346"/>
                                        </p:tgtEl>
                                        <p:attrNameLst>
                                          <p:attrName>ppt_w</p:attrName>
                                        </p:attrNameLst>
                                      </p:cBhvr>
                                      <p:tavLst>
                                        <p:tav tm="0">
                                          <p:val>
                                            <p:fltVal val="0"/>
                                          </p:val>
                                        </p:tav>
                                        <p:tav tm="100000">
                                          <p:val>
                                            <p:strVal val="#ppt_w"/>
                                          </p:val>
                                        </p:tav>
                                      </p:tavLst>
                                    </p:anim>
                                    <p:anim calcmode="lin" valueType="num">
                                      <p:cBhvr>
                                        <p:cTn id="107" dur="500" fill="hold"/>
                                        <p:tgtEl>
                                          <p:spTgt spid="8243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4325" grpId="0" autoUpdateAnimBg="0"/>
      <p:bldP spid="824326" grpId="0" autoUpdateAnimBg="0"/>
      <p:bldP spid="824327" grpId="0"/>
      <p:bldP spid="824328" grpId="0" autoUpdateAnimBg="0"/>
      <p:bldP spid="824329" grpId="0"/>
      <p:bldP spid="824330" grpId="0" autoUpdateAnimBg="0"/>
      <p:bldP spid="824331" grpId="0" autoUpdateAnimBg="0"/>
      <p:bldP spid="824332" grpId="0" autoUpdateAnimBg="0"/>
      <p:bldP spid="824333" grpId="0" autoUpdateAnimBg="0"/>
      <p:bldP spid="824336" grpId="0" autoUpdateAnimBg="0"/>
      <p:bldP spid="824340" grpId="0" autoUpdateAnimBg="0"/>
      <p:bldP spid="824343" grpId="0" autoUpdateAnimBg="0"/>
      <p:bldP spid="824344" grpId="0" autoUpdateAnimBg="0"/>
      <p:bldP spid="824345" grpId="0" autoUpdateAnimBg="0"/>
      <p:bldP spid="824346"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Link </a:t>
            </a:r>
            <a:r>
              <a:rPr lang="en-US" sz="2800" b="1" dirty="0" err="1">
                <a:solidFill>
                  <a:srgbClr val="FFFFFF"/>
                </a:solidFill>
                <a:latin typeface="Arial" charset="0"/>
                <a:ea typeface="ＭＳ Ｐゴシック" charset="0"/>
              </a:rPr>
              <a:t>Eskatologi</a:t>
            </a:r>
            <a:r>
              <a:rPr lang="en-US" sz="2800" b="1" dirty="0">
                <a:solidFill>
                  <a:srgbClr val="FFFFFF"/>
                </a:solidFill>
                <a:latin typeface="Arial" charset="0"/>
                <a:ea typeface="ＭＳ Ｐゴシック" charset="0"/>
              </a:rPr>
              <a:t> di BibleStudyDownloads.org</a:t>
            </a:r>
            <a:endParaRPr lang="en-US" sz="1000" b="1" dirty="0">
              <a:solidFill>
                <a:srgbClr val="FFFFFF"/>
              </a:solidFill>
              <a:latin typeface="Arial" charset="0"/>
              <a:ea typeface="MS PGothic" charset="0"/>
            </a:endParaRPr>
          </a:p>
        </p:txBody>
      </p:sp>
      <p:sp>
        <p:nvSpPr>
          <p:cNvPr id="137218"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ea typeface="MS PGothic" charset="0"/>
                <a:cs typeface="MS PGothic" charset="0"/>
              </a:rPr>
              <a:t>Dapatkan slide ini tanpa biaya</a:t>
            </a:r>
            <a:endParaRPr lang="en-US" sz="1400" b="1">
              <a:solidFill>
                <a:srgbClr val="FFFFFF"/>
              </a:solidFill>
              <a:latin typeface="Arial" charset="0"/>
              <a:ea typeface="MS PGothic" charset="0"/>
              <a:cs typeface="MS PGothic" charset="0"/>
            </a:endParaRPr>
          </a:p>
        </p:txBody>
      </p:sp>
      <p:pic>
        <p:nvPicPr>
          <p:cNvPr id="137219" name="Picture 7" descr="Screen Shot 2016-02-02 at 5.41.18 PM.png"/>
          <p:cNvPicPr>
            <a:picLocks noChangeAspect="1"/>
          </p:cNvPicPr>
          <p:nvPr/>
        </p:nvPicPr>
        <p:blipFill>
          <a:blip r:embed="rId3" cstate="screen">
            <a:extLst>
              <a:ext uri="{28A0092B-C50C-407E-A947-70E740481C1C}">
                <a14:useLocalDpi xmlns:a14="http://schemas.microsoft.com/office/drawing/2010/main"/>
              </a:ext>
            </a:extLst>
          </a:blip>
          <a:srcRect t="2841"/>
          <a:stretch>
            <a:fillRect/>
          </a:stretch>
        </p:blipFill>
        <p:spPr bwMode="auto">
          <a:xfrm>
            <a:off x="-44450" y="636588"/>
            <a:ext cx="9232900" cy="564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07975" y="2222500"/>
            <a:ext cx="6153150" cy="348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060783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nodeType="afterGroup">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4276"/>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Eschatology</a:t>
            </a:r>
          </a:p>
        </p:txBody>
      </p:sp>
      <p:pic>
        <p:nvPicPr>
          <p:cNvPr id="2" name="Picture 1"/>
          <p:cNvPicPr>
            <a:picLocks noChangeAspect="1"/>
          </p:cNvPicPr>
          <p:nvPr/>
        </p:nvPicPr>
        <p:blipFill>
          <a:blip r:embed="rId3"/>
          <a:stretch>
            <a:fillRect/>
          </a:stretch>
        </p:blipFill>
        <p:spPr>
          <a:xfrm>
            <a:off x="1410369" y="1155700"/>
            <a:ext cx="5842000" cy="5702300"/>
          </a:xfrm>
          <a:prstGeom prst="rect">
            <a:avLst/>
          </a:prstGeom>
        </p:spPr>
      </p:pic>
      <p:sp>
        <p:nvSpPr>
          <p:cNvPr id="4" name="Rectangle 2"/>
          <p:cNvSpPr txBox="1">
            <a:spLocks noChangeArrowheads="1"/>
          </p:cNvSpPr>
          <p:nvPr/>
        </p:nvSpPr>
        <p:spPr bwMode="auto">
          <a:xfrm>
            <a:off x="0" y="1155700"/>
            <a:ext cx="39116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i="1" dirty="0">
                <a:effectLst>
                  <a:glow rad="127000">
                    <a:schemeClr val="tx1"/>
                  </a:glow>
                </a:effectLst>
                <a:latin typeface="Arial" charset="0"/>
                <a:ea typeface="ＭＳ Ｐゴシック" charset="0"/>
                <a:cs typeface="ＭＳ Ｐゴシック" charset="0"/>
              </a:rPr>
              <a:t>eschatos</a:t>
            </a:r>
          </a:p>
        </p:txBody>
      </p:sp>
      <p:sp>
        <p:nvSpPr>
          <p:cNvPr id="5" name="Rectangle 2"/>
          <p:cNvSpPr txBox="1">
            <a:spLocks noChangeArrowheads="1"/>
          </p:cNvSpPr>
          <p:nvPr/>
        </p:nvSpPr>
        <p:spPr bwMode="auto">
          <a:xfrm>
            <a:off x="0" y="2154767"/>
            <a:ext cx="39116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"last"</a:t>
            </a:r>
          </a:p>
        </p:txBody>
      </p:sp>
      <p:sp>
        <p:nvSpPr>
          <p:cNvPr id="6" name="Rectangle 2"/>
          <p:cNvSpPr txBox="1">
            <a:spLocks noChangeArrowheads="1"/>
          </p:cNvSpPr>
          <p:nvPr/>
        </p:nvSpPr>
        <p:spPr bwMode="auto">
          <a:xfrm>
            <a:off x="5296569" y="1155700"/>
            <a:ext cx="39116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i="1" dirty="0">
                <a:effectLst>
                  <a:glow rad="127000">
                    <a:schemeClr val="tx1"/>
                  </a:glow>
                </a:effectLst>
                <a:latin typeface="Arial" charset="0"/>
                <a:ea typeface="ＭＳ Ｐゴシック" charset="0"/>
                <a:cs typeface="ＭＳ Ｐゴシック" charset="0"/>
              </a:rPr>
              <a:t>ology</a:t>
            </a:r>
          </a:p>
        </p:txBody>
      </p:sp>
      <p:sp>
        <p:nvSpPr>
          <p:cNvPr id="7" name="Rectangle 2"/>
          <p:cNvSpPr txBox="1">
            <a:spLocks noChangeArrowheads="1"/>
          </p:cNvSpPr>
          <p:nvPr/>
        </p:nvSpPr>
        <p:spPr bwMode="auto">
          <a:xfrm>
            <a:off x="5296569" y="2154767"/>
            <a:ext cx="39116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"study of"</a:t>
            </a:r>
          </a:p>
        </p:txBody>
      </p:sp>
      <p:sp>
        <p:nvSpPr>
          <p:cNvPr id="8" name="Rectangle 2"/>
          <p:cNvSpPr txBox="1">
            <a:spLocks noChangeArrowheads="1"/>
          </p:cNvSpPr>
          <p:nvPr/>
        </p:nvSpPr>
        <p:spPr bwMode="auto">
          <a:xfrm>
            <a:off x="3352800" y="1201446"/>
            <a:ext cx="2658533"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1500" b="1" dirty="0">
                <a:effectLst>
                  <a:glow rad="127000">
                    <a:schemeClr val="tx1"/>
                  </a:glow>
                </a:effectLst>
                <a:latin typeface="Arial" charset="0"/>
                <a:ea typeface="ＭＳ Ｐゴシック" charset="0"/>
                <a:cs typeface="ＭＳ Ｐゴシック" charset="0"/>
              </a:rPr>
              <a:t>+</a:t>
            </a:r>
          </a:p>
        </p:txBody>
      </p:sp>
      <p:sp>
        <p:nvSpPr>
          <p:cNvPr id="9" name="Rectangle 2"/>
          <p:cNvSpPr txBox="1">
            <a:spLocks noChangeArrowheads="1"/>
          </p:cNvSpPr>
          <p:nvPr/>
        </p:nvSpPr>
        <p:spPr bwMode="auto">
          <a:xfrm>
            <a:off x="0" y="4859863"/>
            <a:ext cx="9144000" cy="18457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 study of the last things (future)</a:t>
            </a:r>
          </a:p>
        </p:txBody>
      </p:sp>
    </p:spTree>
    <p:extLst>
      <p:ext uri="{BB962C8B-B14F-4D97-AF65-F5344CB8AC3E}">
        <p14:creationId xmlns:p14="http://schemas.microsoft.com/office/powerpoint/2010/main" val="330117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Two Stages of His Return</a:t>
            </a:r>
          </a:p>
        </p:txBody>
      </p:sp>
      <p:pic>
        <p:nvPicPr>
          <p:cNvPr id="4" name="Picture 3"/>
          <p:cNvPicPr>
            <a:picLocks noChangeAspect="1"/>
          </p:cNvPicPr>
          <p:nvPr/>
        </p:nvPicPr>
        <p:blipFill>
          <a:blip r:embed="rId3"/>
          <a:stretch>
            <a:fillRect/>
          </a:stretch>
        </p:blipFill>
        <p:spPr>
          <a:xfrm>
            <a:off x="0" y="1307226"/>
            <a:ext cx="9144000" cy="5189838"/>
          </a:xfrm>
          <a:prstGeom prst="rect">
            <a:avLst/>
          </a:prstGeom>
        </p:spPr>
      </p:pic>
    </p:spTree>
    <p:extLst>
      <p:ext uri="{BB962C8B-B14F-4D97-AF65-F5344CB8AC3E}">
        <p14:creationId xmlns:p14="http://schemas.microsoft.com/office/powerpoint/2010/main" val="1156511423"/>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2754</TotalTime>
  <Words>3185</Words>
  <Application>Microsoft Macintosh PowerPoint</Application>
  <PresentationFormat>On-screen Show (4:3)</PresentationFormat>
  <Paragraphs>494</Paragraphs>
  <Slides>70</Slides>
  <Notes>68</Notes>
  <HiddenSlides>58</HiddenSlides>
  <MMClips>1</MMClips>
  <ScaleCrop>false</ScaleCrop>
  <HeadingPairs>
    <vt:vector size="6" baseType="variant">
      <vt:variant>
        <vt:lpstr>Fonts Used</vt:lpstr>
      </vt:variant>
      <vt:variant>
        <vt:i4>6</vt:i4>
      </vt:variant>
      <vt:variant>
        <vt:lpstr>Theme</vt:lpstr>
      </vt:variant>
      <vt:variant>
        <vt:i4>9</vt:i4>
      </vt:variant>
      <vt:variant>
        <vt:lpstr>Slide Titles</vt:lpstr>
      </vt:variant>
      <vt:variant>
        <vt:i4>70</vt:i4>
      </vt:variant>
    </vt:vector>
  </HeadingPairs>
  <TitlesOfParts>
    <vt:vector size="85" baseType="lpstr">
      <vt:lpstr>Apple Chancery</vt:lpstr>
      <vt:lpstr>Arial</vt:lpstr>
      <vt:lpstr>Calibri</vt:lpstr>
      <vt:lpstr>Comic Sans MS</vt:lpstr>
      <vt:lpstr>Times New Roman</vt:lpstr>
      <vt:lpstr>Wingdings</vt:lpstr>
      <vt:lpstr>49_Blank Presentation</vt:lpstr>
      <vt:lpstr>46_Blank Presentation</vt:lpstr>
      <vt:lpstr>預設簡報設計</vt:lpstr>
      <vt:lpstr>10_Blank Presentation</vt:lpstr>
      <vt:lpstr>Orbit</vt:lpstr>
      <vt:lpstr>Beam</vt:lpstr>
      <vt:lpstr>1_Blank Presentation</vt:lpstr>
      <vt:lpstr>Blank Presentation</vt:lpstr>
      <vt:lpstr>22_Blank Presentation</vt:lpstr>
      <vt:lpstr>Are You Ready for the Lord’s Return?</vt:lpstr>
      <vt:lpstr>Christ's First Coming</vt:lpstr>
      <vt:lpstr>Are you ready for his return?</vt:lpstr>
      <vt:lpstr>Christ's Two Comings</vt:lpstr>
      <vt:lpstr>Amillennialism</vt:lpstr>
      <vt:lpstr>Postmillennialism</vt:lpstr>
      <vt:lpstr>Premillennialism</vt:lpstr>
      <vt:lpstr>Eschatology</vt:lpstr>
      <vt:lpstr>Two Stages of His Return</vt:lpstr>
      <vt:lpstr>Two Stages of His Return</vt:lpstr>
      <vt:lpstr>Premilenialisme</vt:lpstr>
      <vt:lpstr>The Main Tribulation Views</vt:lpstr>
      <vt:lpstr>Pengangkatan “Pre-Trib” </vt:lpstr>
      <vt:lpstr>Tahap-tahap Kedatangan Kedua</vt:lpstr>
      <vt:lpstr>Tahap-tahap Kedatangan Kedua</vt:lpstr>
      <vt:lpstr>Tahap-tahap Kedatangan Kedua</vt:lpstr>
      <vt:lpstr>Tahap-tahap Kedatangan Kedua</vt:lpstr>
      <vt:lpstr>Pengangkatan</vt:lpstr>
      <vt:lpstr>Why should we look forward to the Rapture with expectancy?</vt:lpstr>
      <vt:lpstr>Two Stages of His Return</vt:lpstr>
      <vt:lpstr>Why should we look forward to the Rapture with expectancy?</vt:lpstr>
      <vt:lpstr>I. The Rapture helps us grieve with hope  (1 Thess 4:13-14).</vt:lpstr>
      <vt:lpstr>"And now, dear brothers and sisters, we want you to know what will happen to the believers who have died..."  (4:13a NLT).</vt:lpstr>
      <vt:lpstr>Know about the future destiny of believers who die (4:13a). </vt:lpstr>
      <vt:lpstr>Grief is hard</vt:lpstr>
      <vt:lpstr>"Grief is the price we pay for love." Queen Elizabeth II</vt:lpstr>
      <vt:lpstr>Being informed about believers who have died will prevent us from hopeless grief (4:13b). </vt:lpstr>
      <vt:lpstr>"And now, dear brothers and sisters, we want you to know what will happen to the believers who have died so you will not grieve like people who have no hope"  (4:13 NLT).</vt:lpstr>
      <vt:lpstr>Should Christians grieve when a fellow believer dies?</vt:lpstr>
      <vt:lpstr>Five Stages of Grief</vt:lpstr>
      <vt:lpstr>"And now, dear brothers and sisters, we want you to know what will happen to the believers who have died so you will not grieve like people who have no hope"  (4:13 NLT).</vt:lpstr>
      <vt:lpstr>Pengangkatan</vt:lpstr>
      <vt:lpstr>Christ's resurrection guarantees the believer's resurrection (4:14). </vt:lpstr>
      <vt:lpstr>"For since we believe that Jesus died and was raised to life again, we also believe that when Jesus returns, God will bring back with him the believers who have died" (4:14 NLT).</vt:lpstr>
      <vt:lpstr>The Implictions</vt:lpstr>
      <vt:lpstr>I. The Rapture helps us grieve with hope  (1 Thess 4:13-14).</vt:lpstr>
      <vt:lpstr>II. Christians who have died will meet Christ in the air before those living (4:15-17).</vt:lpstr>
      <vt:lpstr>"We tell you this directly from the Lord: We who are still living when the Lord returns will not meet him ahead of those who have died"  (1 Thess 4:15 NLT).</vt:lpstr>
      <vt:lpstr>Some future day  4 amazing events will happen without a moment's notice (4:16-17) </vt:lpstr>
      <vt:lpstr>Return</vt:lpstr>
      <vt:lpstr>Christ's Commanding Shout</vt:lpstr>
      <vt:lpstr>Voice of the Archangel</vt:lpstr>
      <vt:lpstr>The Trumpet Call of God</vt:lpstr>
      <vt:lpstr>Resurrection</vt:lpstr>
      <vt:lpstr>“The dead in Christ will rise first”  (1 Thess. 4:16b)</vt:lpstr>
      <vt:lpstr>Rapture</vt:lpstr>
      <vt:lpstr>THE RAPTURE</vt:lpstr>
      <vt:lpstr>PowerPoint Presentation</vt:lpstr>
      <vt:lpstr>Enoch</vt:lpstr>
      <vt:lpstr>Christ Ascended</vt:lpstr>
      <vt:lpstr>"I was caught up to the third heaven"  (2 Cor 12:2 NLT)</vt:lpstr>
      <vt:lpstr>Rapture Chaos</vt:lpstr>
      <vt:lpstr>Rapture Chaos</vt:lpstr>
      <vt:lpstr>The Translation</vt:lpstr>
      <vt:lpstr>Reunion</vt:lpstr>
      <vt:lpstr>We will join him in the clouds</vt:lpstr>
      <vt:lpstr>III. Christ’s return helps us encourage one another (4:18).</vt:lpstr>
      <vt:lpstr>Why should we look forward to the Rapture with expectancy?</vt:lpstr>
      <vt:lpstr>Main Idea</vt:lpstr>
      <vt:lpstr>"I've got time..."</vt:lpstr>
      <vt:lpstr>Behold,  I COME QUICKLY</vt:lpstr>
      <vt:lpstr>1 Thessalonians 5:2</vt:lpstr>
      <vt:lpstr>How to live?</vt:lpstr>
      <vt:lpstr>Make sure that you have received the salvation God freely offers you (Titus 2:11 NLT). </vt:lpstr>
      <vt:lpstr>Continue to resist a corrupt lifestyle  (Titus 2:12a NLT). </vt:lpstr>
      <vt:lpstr>Live in a sensible, godly manner   (Titus 2:12b-13 NLT). </vt:lpstr>
      <vt:lpstr>The faithful will reign with Christ</vt:lpstr>
      <vt:lpstr>Black</vt:lpstr>
      <vt:lpstr>Black</vt:lpstr>
      <vt:lpstr>Link Eskatologi di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267</cp:revision>
  <dcterms:created xsi:type="dcterms:W3CDTF">2014-08-02T06:39:19Z</dcterms:created>
  <dcterms:modified xsi:type="dcterms:W3CDTF">2019-08-05T13:08:34Z</dcterms:modified>
</cp:coreProperties>
</file>