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2.xml" ContentType="application/vnd.openxmlformats-officedocument.themeOverride+xml"/>
  <Override PartName="/ppt/notesSlides/notesSlide31.xml" ContentType="application/vnd.openxmlformats-officedocument.presentationml.notesSlide+xml"/>
  <Override PartName="/ppt/theme/themeOverride3.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69" r:id="rId2"/>
    <p:sldMasterId id="2147483742" r:id="rId3"/>
    <p:sldMasterId id="2147484098" r:id="rId4"/>
    <p:sldMasterId id="2147484218" r:id="rId5"/>
    <p:sldMasterId id="2147484242" r:id="rId6"/>
    <p:sldMasterId id="2147484254" r:id="rId7"/>
  </p:sldMasterIdLst>
  <p:notesMasterIdLst>
    <p:notesMasterId r:id="rId49"/>
  </p:notesMasterIdLst>
  <p:sldIdLst>
    <p:sldId id="288" r:id="rId8"/>
    <p:sldId id="289" r:id="rId9"/>
    <p:sldId id="290" r:id="rId10"/>
    <p:sldId id="292" r:id="rId11"/>
    <p:sldId id="291" r:id="rId12"/>
    <p:sldId id="275" r:id="rId13"/>
    <p:sldId id="276" r:id="rId14"/>
    <p:sldId id="277" r:id="rId15"/>
    <p:sldId id="278" r:id="rId16"/>
    <p:sldId id="279" r:id="rId17"/>
    <p:sldId id="280" r:id="rId18"/>
    <p:sldId id="281" r:id="rId19"/>
    <p:sldId id="283" r:id="rId20"/>
    <p:sldId id="282" r:id="rId21"/>
    <p:sldId id="301" r:id="rId22"/>
    <p:sldId id="284" r:id="rId23"/>
    <p:sldId id="285" r:id="rId24"/>
    <p:sldId id="286" r:id="rId25"/>
    <p:sldId id="287" r:id="rId26"/>
    <p:sldId id="256" r:id="rId27"/>
    <p:sldId id="298" r:id="rId28"/>
    <p:sldId id="297" r:id="rId29"/>
    <p:sldId id="257" r:id="rId30"/>
    <p:sldId id="271" r:id="rId31"/>
    <p:sldId id="300" r:id="rId32"/>
    <p:sldId id="326" r:id="rId33"/>
    <p:sldId id="258" r:id="rId34"/>
    <p:sldId id="259" r:id="rId35"/>
    <p:sldId id="265" r:id="rId36"/>
    <p:sldId id="266" r:id="rId37"/>
    <p:sldId id="267" r:id="rId38"/>
    <p:sldId id="268" r:id="rId39"/>
    <p:sldId id="315" r:id="rId40"/>
    <p:sldId id="316" r:id="rId41"/>
    <p:sldId id="269" r:id="rId42"/>
    <p:sldId id="274" r:id="rId43"/>
    <p:sldId id="273" r:id="rId44"/>
    <p:sldId id="270" r:id="rId45"/>
    <p:sldId id="272" r:id="rId46"/>
    <p:sldId id="294" r:id="rId47"/>
    <p:sldId id="323"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Dominican Small Caps"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Dominican Small Caps"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Dominican Small Caps"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Dominican Small Caps"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Dominican Small Caps" charset="0"/>
        <a:ea typeface="ＭＳ Ｐゴシック" charset="0"/>
        <a:cs typeface="ＭＳ Ｐゴシック" charset="0"/>
      </a:defRPr>
    </a:lvl5pPr>
    <a:lvl6pPr marL="2286000" algn="l" defTabSz="457200" rtl="0" eaLnBrk="1" latinLnBrk="0" hangingPunct="1">
      <a:defRPr kern="1200">
        <a:solidFill>
          <a:schemeClr val="tx1"/>
        </a:solidFill>
        <a:latin typeface="Dominican Small Caps" charset="0"/>
        <a:ea typeface="ＭＳ Ｐゴシック" charset="0"/>
        <a:cs typeface="ＭＳ Ｐゴシック" charset="0"/>
      </a:defRPr>
    </a:lvl6pPr>
    <a:lvl7pPr marL="2743200" algn="l" defTabSz="457200" rtl="0" eaLnBrk="1" latinLnBrk="0" hangingPunct="1">
      <a:defRPr kern="1200">
        <a:solidFill>
          <a:schemeClr val="tx1"/>
        </a:solidFill>
        <a:latin typeface="Dominican Small Caps" charset="0"/>
        <a:ea typeface="ＭＳ Ｐゴシック" charset="0"/>
        <a:cs typeface="ＭＳ Ｐゴシック" charset="0"/>
      </a:defRPr>
    </a:lvl7pPr>
    <a:lvl8pPr marL="3200400" algn="l" defTabSz="457200" rtl="0" eaLnBrk="1" latinLnBrk="0" hangingPunct="1">
      <a:defRPr kern="1200">
        <a:solidFill>
          <a:schemeClr val="tx1"/>
        </a:solidFill>
        <a:latin typeface="Dominican Small Caps" charset="0"/>
        <a:ea typeface="ＭＳ Ｐゴシック" charset="0"/>
        <a:cs typeface="ＭＳ Ｐゴシック" charset="0"/>
      </a:defRPr>
    </a:lvl8pPr>
    <a:lvl9pPr marL="3657600" algn="l" defTabSz="457200" rtl="0" eaLnBrk="1" latinLnBrk="0" hangingPunct="1">
      <a:defRPr kern="1200">
        <a:solidFill>
          <a:schemeClr val="tx1"/>
        </a:solidFill>
        <a:latin typeface="Dominican Small Cap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p:restoredTop sz="86039" autoAdjust="0"/>
  </p:normalViewPr>
  <p:slideViewPr>
    <p:cSldViewPr>
      <p:cViewPr>
        <p:scale>
          <a:sx n="89" d="100"/>
          <a:sy n="89" d="100"/>
        </p:scale>
        <p:origin x="368" y="7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21" charset="0"/>
                <a:ea typeface="Arial" pitchFamily="21" charset="0"/>
                <a:cs typeface="Arial" pitchFamily="21" charset="0"/>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21" charset="0"/>
                <a:ea typeface="Arial" pitchFamily="21" charset="0"/>
                <a:cs typeface="Arial" pitchFamily="21"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21" charset="0"/>
                <a:ea typeface="Arial" pitchFamily="21" charset="0"/>
                <a:cs typeface="Arial" pitchFamily="21" charset="0"/>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1EA79EE-D39C-6B4C-A250-4DBF92E02343}" type="slidenum">
              <a:rPr lang="en-US"/>
              <a:pPr>
                <a:defRPr/>
              </a:pPr>
              <a:t>‹#›</a:t>
            </a:fld>
            <a:endParaRPr lang="en-US"/>
          </a:p>
        </p:txBody>
      </p:sp>
    </p:spTree>
    <p:extLst>
      <p:ext uri="{BB962C8B-B14F-4D97-AF65-F5344CB8AC3E}">
        <p14:creationId xmlns:p14="http://schemas.microsoft.com/office/powerpoint/2010/main" val="463370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charset="0"/>
        <a:cs typeface="Arial" pitchFamily="-110" charset="0"/>
      </a:defRPr>
    </a:lvl1pPr>
    <a:lvl2pPr marL="4572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2pPr>
    <a:lvl3pPr marL="9144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3pPr>
    <a:lvl4pPr marL="13716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4pPr>
    <a:lvl5pPr marL="18288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abda.org/sabdaweb/bible/verse/?b=49&amp;c=4&amp;v=9"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sabda.org/sabdaweb/bible/verse/?b=49&amp;c=4&amp;v=10"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42C14451-5106-5A4C-8DBE-43B823FF6261}" type="slidenum">
              <a:rPr lang="en-US" sz="1200">
                <a:latin typeface="Arial" charset="0"/>
              </a:rPr>
              <a:pPr eaLnBrk="1" hangingPunct="1"/>
              <a:t>1</a:t>
            </a:fld>
            <a:endParaRPr lang="en-US" sz="1200">
              <a:latin typeface="Arial" charset="0"/>
            </a:endParaRPr>
          </a:p>
        </p:txBody>
      </p:sp>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xfrm>
            <a:off x="914400" y="4343400"/>
            <a:ext cx="5029200" cy="12271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B06A6BD1-CEF6-E64D-B659-C8927B779FB8}" type="slidenum">
              <a:rPr lang="en-US" sz="1200">
                <a:latin typeface="Arial" charset="0"/>
              </a:rPr>
              <a:pPr eaLnBrk="1" hangingPunct="1"/>
              <a:t>12</a:t>
            </a:fld>
            <a:endParaRPr lang="en-US" sz="1200">
              <a:latin typeface="Arial"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38D96A33-BBB9-F949-940F-8B58E1F23F58}" type="slidenum">
              <a:rPr lang="en-US" sz="1200">
                <a:latin typeface="Arial" charset="0"/>
              </a:rPr>
              <a:pPr eaLnBrk="1" hangingPunct="1"/>
              <a:t>13</a:t>
            </a:fld>
            <a:endParaRPr lang="en-US" sz="1200">
              <a:latin typeface="Arial"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3BD2A339-0D4E-C345-AAD0-56CE4A78191B}" type="slidenum">
              <a:rPr lang="en-US" sz="1200">
                <a:latin typeface="Arial" charset="0"/>
              </a:rPr>
              <a:pPr eaLnBrk="1" hangingPunct="1"/>
              <a:t>14</a:t>
            </a:fld>
            <a:endParaRPr lang="en-US" sz="1200">
              <a:latin typeface="Arial"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a:ln/>
        </p:spPr>
      </p:sp>
      <p:sp>
        <p:nvSpPr>
          <p:cNvPr id="1812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charset="0"/>
              </a:rPr>
              <a:t>This movie exalts death.  The robot who "lives" 200 years is finally granted the "privilege" to legally die in the end, which is deemed to make him human.  What a twisted theology!</a:t>
            </a:r>
          </a:p>
        </p:txBody>
      </p:sp>
      <p:sp>
        <p:nvSpPr>
          <p:cNvPr id="1812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C5D041FE-47A3-4D46-A2F9-B18D02EDC67F}" type="slidenum">
              <a:rPr lang="en-US" sz="1200">
                <a:latin typeface="Arial" charset="0"/>
                <a:cs typeface="Arial" charset="0"/>
              </a:rPr>
              <a:pPr eaLnBrk="1" hangingPunct="1"/>
              <a:t>15</a:t>
            </a:fld>
            <a:endParaRPr lang="en-US" sz="120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A8AE64FD-4C1A-DB48-9B63-D540A0E28982}" type="slidenum">
              <a:rPr lang="en-US" sz="1200">
                <a:latin typeface="Arial" charset="0"/>
              </a:rPr>
              <a:pPr eaLnBrk="1" hangingPunct="1"/>
              <a:t>16</a:t>
            </a:fld>
            <a:endParaRPr lang="en-US" sz="1200">
              <a:latin typeface="Arial"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4D538524-3212-EC49-8A22-47ACA4D5711E}" type="slidenum">
              <a:rPr lang="en-US" sz="1200">
                <a:latin typeface="Arial" charset="0"/>
              </a:rPr>
              <a:pPr eaLnBrk="1" hangingPunct="1"/>
              <a:t>17</a:t>
            </a:fld>
            <a:endParaRPr lang="en-US" sz="1200">
              <a:latin typeface="Arial"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CEC3EEC0-347E-3C49-A83F-1BC17AA4F7A1}" type="slidenum">
              <a:rPr lang="en-US" sz="1200">
                <a:latin typeface="Arial" charset="0"/>
              </a:rPr>
              <a:pPr eaLnBrk="1" hangingPunct="1"/>
              <a:t>18</a:t>
            </a:fld>
            <a:endParaRPr lang="en-US" sz="1200">
              <a:latin typeface="Arial"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F4C0D83F-2E4E-A141-9739-96B18023B10B}" type="slidenum">
              <a:rPr lang="en-US" sz="1200">
                <a:latin typeface="Arial" charset="0"/>
              </a:rPr>
              <a:pPr eaLnBrk="1" hangingPunct="1"/>
              <a:t>19</a:t>
            </a:fld>
            <a:endParaRPr lang="en-US" sz="1200">
              <a:latin typeface="Arial"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E676EE4A-B923-4D4B-ADD8-85CEE8D3CB89}" type="slidenum">
              <a:rPr lang="en-US" sz="1200">
                <a:latin typeface="Arial" charset="0"/>
              </a:rPr>
              <a:pPr eaLnBrk="1" hangingPunct="1"/>
              <a:t>20</a:t>
            </a:fld>
            <a:endParaRPr lang="en-US" sz="1200">
              <a:latin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870ED4CD-0F3B-CC40-8D40-0C1CA687740B}" type="slidenum">
              <a:rPr lang="en-US" sz="1200">
                <a:latin typeface="Arial" charset="0"/>
              </a:rPr>
              <a:pPr eaLnBrk="1" hangingPunct="1"/>
              <a:t>21</a:t>
            </a:fld>
            <a:endParaRPr lang="en-US" sz="1200">
              <a:latin typeface="Arial"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rPr>
              <a:t>Death is talked about in a flippant way today…</a:t>
            </a:r>
          </a:p>
        </p:txBody>
      </p:sp>
      <p:sp>
        <p:nvSpPr>
          <p:cNvPr id="5939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0DAA4854-893D-D149-BA5F-339BCF2CABE5}" type="slidenum">
              <a:rPr lang="en-US" sz="1200">
                <a:latin typeface="Arial" charset="0"/>
              </a:rPr>
              <a:pPr eaLnBrk="1" hangingPunct="1"/>
              <a:t>4</a:t>
            </a:fld>
            <a:endParaRPr lang="en-US" sz="120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B13DCA78-5137-A44C-B18D-C70CAFED39FD}" type="slidenum">
              <a:rPr lang="en-US" sz="1200">
                <a:latin typeface="Arial" charset="0"/>
              </a:rPr>
              <a:pPr eaLnBrk="1" hangingPunct="1"/>
              <a:t>22</a:t>
            </a:fld>
            <a:endParaRPr lang="en-US" sz="1200">
              <a:latin typeface="Arial"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FDF0EBA3-E483-484B-9868-A90F96592A7F}" type="slidenum">
              <a:rPr lang="en-US" sz="1200">
                <a:latin typeface="Arial" charset="0"/>
              </a:rPr>
              <a:pPr eaLnBrk="1" hangingPunct="1"/>
              <a:t>23</a:t>
            </a:fld>
            <a:endParaRPr lang="en-US" sz="1200">
              <a:latin typeface="Arial"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eaLnBrk="1" hangingPunct="1"/>
            <a:r>
              <a:rPr lang="en-US">
                <a:latin typeface="Arial" charset="0"/>
              </a:rPr>
              <a:t>Here are some views of the intermediate state as held by the early Christian Church. </a:t>
            </a:r>
          </a:p>
          <a:p>
            <a:pPr eaLnBrk="1" hangingPunct="1"/>
            <a:endParaRPr lang="en-US">
              <a:latin typeface="Arial" charset="0"/>
            </a:endParaRPr>
          </a:p>
          <a:p>
            <a:pPr eaLnBrk="1" hangingPunct="1"/>
            <a:r>
              <a:rPr lang="en-US">
                <a:latin typeface="Arial" charset="0"/>
              </a:rPr>
              <a:t>Which is essentially the Roman Catholic Theory of Purgatory.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26604F67-A9DE-C44F-A7B6-BF843A246B60}" type="slidenum">
              <a:rPr lang="en-US" sz="1200">
                <a:latin typeface="Arial" charset="0"/>
              </a:rPr>
              <a:pPr eaLnBrk="1" hangingPunct="1"/>
              <a:t>24</a:t>
            </a:fld>
            <a:endParaRPr lang="en-US" sz="1200">
              <a:latin typeface="Arial"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Here are some views of the intermediate state as held by the early Christian Church. </a:t>
            </a:r>
          </a:p>
          <a:p>
            <a:pPr eaLnBrk="1" hangingPunct="1"/>
            <a:endParaRPr lang="en-US">
              <a:latin typeface="Arial" charset="0"/>
            </a:endParaRPr>
          </a:p>
          <a:p>
            <a:pPr eaLnBrk="1" hangingPunct="1"/>
            <a:r>
              <a:rPr lang="en-US">
                <a:latin typeface="Arial" charset="0"/>
              </a:rPr>
              <a:t>Which is essentially the Roman Catholic Theory of Purgatory.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67021B2D-7B39-3640-A75F-0F9253382423}" type="slidenum">
              <a:rPr lang="en-US" sz="1200">
                <a:latin typeface="Arial" charset="0"/>
              </a:rPr>
              <a:pPr eaLnBrk="1" hangingPunct="1"/>
              <a:t>25</a:t>
            </a:fld>
            <a:endParaRPr lang="en-US" sz="1200">
              <a:latin typeface="Arial"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Here are some views of the intermediate state as held by the early Christian Church. </a:t>
            </a:r>
          </a:p>
          <a:p>
            <a:pPr eaLnBrk="1" hangingPunct="1"/>
            <a:endParaRPr lang="en-US">
              <a:latin typeface="Arial" charset="0"/>
            </a:endParaRPr>
          </a:p>
          <a:p>
            <a:pPr eaLnBrk="1" hangingPunct="1"/>
            <a:r>
              <a:rPr lang="en-US">
                <a:latin typeface="Arial" charset="0"/>
              </a:rPr>
              <a:t>Which is essentially the Roman Catholic Theory of Purgatory.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kern="1200" dirty="0" err="1">
                <a:solidFill>
                  <a:schemeClr val="tx1"/>
                </a:solidFill>
                <a:effectLst/>
                <a:latin typeface="Arial" pitchFamily="24" charset="0"/>
                <a:ea typeface="MS PGothic" pitchFamily="34" charset="-128"/>
                <a:cs typeface="Arial" pitchFamily="24" charset="0"/>
              </a:rPr>
              <a:t>Itulah</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sebabnya</a:t>
            </a:r>
            <a:r>
              <a:rPr lang="en-ID" sz="1200" kern="1200" dirty="0">
                <a:solidFill>
                  <a:schemeClr val="tx1"/>
                </a:solidFill>
                <a:effectLst/>
                <a:latin typeface="Arial" pitchFamily="24" charset="0"/>
                <a:ea typeface="MS PGothic" pitchFamily="34" charset="-128"/>
                <a:cs typeface="Arial" pitchFamily="24" charset="0"/>
              </a:rPr>
              <a:t> kata </a:t>
            </a:r>
            <a:r>
              <a:rPr lang="en-ID" sz="1200" kern="1200" dirty="0" err="1">
                <a:solidFill>
                  <a:schemeClr val="tx1"/>
                </a:solidFill>
                <a:effectLst/>
                <a:latin typeface="Arial" pitchFamily="24" charset="0"/>
                <a:ea typeface="MS PGothic" pitchFamily="34" charset="-128"/>
                <a:cs typeface="Arial" pitchFamily="24" charset="0"/>
              </a:rPr>
              <a:t>nas</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Tatkala</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Ia</a:t>
            </a:r>
            <a:r>
              <a:rPr lang="en-ID" sz="1200" kern="1200" dirty="0">
                <a:solidFill>
                  <a:schemeClr val="tx1"/>
                </a:solidFill>
                <a:effectLst/>
                <a:latin typeface="Arial" pitchFamily="24" charset="0"/>
                <a:ea typeface="MS PGothic" pitchFamily="34" charset="-128"/>
                <a:cs typeface="Arial" pitchFamily="24" charset="0"/>
              </a:rPr>
              <a:t> naik </a:t>
            </a:r>
            <a:r>
              <a:rPr lang="en-ID" sz="1200" kern="1200" dirty="0" err="1">
                <a:solidFill>
                  <a:schemeClr val="tx1"/>
                </a:solidFill>
                <a:effectLst/>
                <a:latin typeface="Arial" pitchFamily="24" charset="0"/>
                <a:ea typeface="MS PGothic" pitchFamily="34" charset="-128"/>
                <a:cs typeface="Arial" pitchFamily="24" charset="0"/>
              </a:rPr>
              <a:t>ke</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tempat</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tinggi</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Ia</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membawa</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tawanan-tawanan</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Ia</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memberikan</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pemberian-pemberian</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kepada</a:t>
            </a:r>
            <a:r>
              <a:rPr lang="en-ID" sz="1200" kern="1200" dirty="0">
                <a:solidFill>
                  <a:schemeClr val="tx1"/>
                </a:solidFill>
                <a:effectLst/>
                <a:latin typeface="Arial" pitchFamily="24" charset="0"/>
                <a:ea typeface="MS PGothic" pitchFamily="34" charset="-128"/>
                <a:cs typeface="Arial" pitchFamily="24" charset="0"/>
              </a:rPr>
              <a:t> manusia."</a:t>
            </a:r>
            <a:r>
              <a:rPr lang="en-ID" sz="1200" kern="1200" dirty="0">
                <a:solidFill>
                  <a:schemeClr val="tx1"/>
                </a:solidFill>
                <a:effectLst/>
                <a:latin typeface="Arial" pitchFamily="24" charset="0"/>
                <a:ea typeface="MS PGothic" pitchFamily="34" charset="-128"/>
                <a:cs typeface="Arial" pitchFamily="24" charset="0"/>
                <a:hlinkClick r:id="rId3"/>
              </a:rPr>
              <a:t>4:9</a:t>
            </a:r>
            <a:r>
              <a:rPr lang="en-ID" sz="1200" kern="1200" dirty="0">
                <a:solidFill>
                  <a:schemeClr val="tx1"/>
                </a:solidFill>
                <a:effectLst/>
                <a:latin typeface="Arial" pitchFamily="24" charset="0"/>
                <a:ea typeface="MS PGothic" pitchFamily="34" charset="-128"/>
                <a:cs typeface="Arial" pitchFamily="24" charset="0"/>
              </a:rPr>
              <a:t>Bukankah "</a:t>
            </a:r>
            <a:r>
              <a:rPr lang="en-ID" sz="1200" kern="1200" dirty="0" err="1">
                <a:solidFill>
                  <a:schemeClr val="tx1"/>
                </a:solidFill>
                <a:effectLst/>
                <a:latin typeface="Arial" pitchFamily="24" charset="0"/>
                <a:ea typeface="MS PGothic" pitchFamily="34" charset="-128"/>
                <a:cs typeface="Arial" pitchFamily="24" charset="0"/>
              </a:rPr>
              <a:t>Ia</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telah</a:t>
            </a:r>
            <a:r>
              <a:rPr lang="en-ID" sz="1200" kern="1200" dirty="0">
                <a:solidFill>
                  <a:schemeClr val="tx1"/>
                </a:solidFill>
                <a:effectLst/>
                <a:latin typeface="Arial" pitchFamily="24" charset="0"/>
                <a:ea typeface="MS PGothic" pitchFamily="34" charset="-128"/>
                <a:cs typeface="Arial" pitchFamily="24" charset="0"/>
              </a:rPr>
              <a:t> naik" </a:t>
            </a:r>
            <a:r>
              <a:rPr lang="en-ID" sz="1200" kern="1200" dirty="0" err="1">
                <a:solidFill>
                  <a:schemeClr val="tx1"/>
                </a:solidFill>
                <a:effectLst/>
                <a:latin typeface="Arial" pitchFamily="24" charset="0"/>
                <a:ea typeface="MS PGothic" pitchFamily="34" charset="-128"/>
                <a:cs typeface="Arial" pitchFamily="24" charset="0"/>
              </a:rPr>
              <a:t>berarti</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bahwa</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Ia</a:t>
            </a:r>
            <a:r>
              <a:rPr lang="en-ID" sz="1200" kern="1200" dirty="0">
                <a:solidFill>
                  <a:schemeClr val="tx1"/>
                </a:solidFill>
                <a:effectLst/>
                <a:latin typeface="Arial" pitchFamily="24" charset="0"/>
                <a:ea typeface="MS PGothic" pitchFamily="34" charset="-128"/>
                <a:cs typeface="Arial" pitchFamily="24" charset="0"/>
              </a:rPr>
              <a:t> juga </a:t>
            </a:r>
            <a:r>
              <a:rPr lang="en-ID" sz="1200" kern="1200" dirty="0" err="1">
                <a:solidFill>
                  <a:schemeClr val="tx1"/>
                </a:solidFill>
                <a:effectLst/>
                <a:latin typeface="Arial" pitchFamily="24" charset="0"/>
                <a:ea typeface="MS PGothic" pitchFamily="34" charset="-128"/>
                <a:cs typeface="Arial" pitchFamily="24" charset="0"/>
              </a:rPr>
              <a:t>telah</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turun</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ke</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bagian</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bumi</a:t>
            </a:r>
            <a:r>
              <a:rPr lang="en-ID" sz="1200" kern="1200" dirty="0">
                <a:solidFill>
                  <a:schemeClr val="tx1"/>
                </a:solidFill>
                <a:effectLst/>
                <a:latin typeface="Arial" pitchFamily="24" charset="0"/>
                <a:ea typeface="MS PGothic" pitchFamily="34" charset="-128"/>
                <a:cs typeface="Arial" pitchFamily="24" charset="0"/>
              </a:rPr>
              <a:t> yang paling bawah?</a:t>
            </a:r>
            <a:r>
              <a:rPr lang="en-ID" sz="1200" kern="1200" dirty="0">
                <a:solidFill>
                  <a:schemeClr val="tx1"/>
                </a:solidFill>
                <a:effectLst/>
                <a:latin typeface="Arial" pitchFamily="24" charset="0"/>
                <a:ea typeface="MS PGothic" pitchFamily="34" charset="-128"/>
                <a:cs typeface="Arial" pitchFamily="24" charset="0"/>
                <a:hlinkClick r:id="rId4"/>
              </a:rPr>
              <a:t>4:10</a:t>
            </a:r>
            <a:r>
              <a:rPr lang="en-ID" sz="1200" kern="1200" dirty="0">
                <a:solidFill>
                  <a:schemeClr val="tx1"/>
                </a:solidFill>
                <a:effectLst/>
                <a:latin typeface="Arial" pitchFamily="24" charset="0"/>
                <a:ea typeface="MS PGothic" pitchFamily="34" charset="-128"/>
                <a:cs typeface="Arial" pitchFamily="24" charset="0"/>
              </a:rPr>
              <a:t>Ia yang </a:t>
            </a:r>
            <a:r>
              <a:rPr lang="en-ID" sz="1200" kern="1200" dirty="0" err="1">
                <a:solidFill>
                  <a:schemeClr val="tx1"/>
                </a:solidFill>
                <a:effectLst/>
                <a:latin typeface="Arial" pitchFamily="24" charset="0"/>
                <a:ea typeface="MS PGothic" pitchFamily="34" charset="-128"/>
                <a:cs typeface="Arial" pitchFamily="24" charset="0"/>
              </a:rPr>
              <a:t>telah</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turun</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Ia</a:t>
            </a:r>
            <a:r>
              <a:rPr lang="en-ID" sz="1200" kern="1200" dirty="0">
                <a:solidFill>
                  <a:schemeClr val="tx1"/>
                </a:solidFill>
                <a:effectLst/>
                <a:latin typeface="Arial" pitchFamily="24" charset="0"/>
                <a:ea typeface="MS PGothic" pitchFamily="34" charset="-128"/>
                <a:cs typeface="Arial" pitchFamily="24" charset="0"/>
              </a:rPr>
              <a:t> juga yang </a:t>
            </a:r>
            <a:r>
              <a:rPr lang="en-ID" sz="1200" kern="1200" dirty="0" err="1">
                <a:solidFill>
                  <a:schemeClr val="tx1"/>
                </a:solidFill>
                <a:effectLst/>
                <a:latin typeface="Arial" pitchFamily="24" charset="0"/>
                <a:ea typeface="MS PGothic" pitchFamily="34" charset="-128"/>
                <a:cs typeface="Arial" pitchFamily="24" charset="0"/>
              </a:rPr>
              <a:t>telah</a:t>
            </a:r>
            <a:r>
              <a:rPr lang="en-ID" sz="1200" kern="1200" dirty="0">
                <a:solidFill>
                  <a:schemeClr val="tx1"/>
                </a:solidFill>
                <a:effectLst/>
                <a:latin typeface="Arial" pitchFamily="24" charset="0"/>
                <a:ea typeface="MS PGothic" pitchFamily="34" charset="-128"/>
                <a:cs typeface="Arial" pitchFamily="24" charset="0"/>
              </a:rPr>
              <a:t> naik </a:t>
            </a:r>
            <a:r>
              <a:rPr lang="en-ID" sz="1200" kern="1200" dirty="0" err="1">
                <a:solidFill>
                  <a:schemeClr val="tx1"/>
                </a:solidFill>
                <a:effectLst/>
                <a:latin typeface="Arial" pitchFamily="24" charset="0"/>
                <a:ea typeface="MS PGothic" pitchFamily="34" charset="-128"/>
                <a:cs typeface="Arial" pitchFamily="24" charset="0"/>
              </a:rPr>
              <a:t>jauh</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lebih</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tinggi</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dari</a:t>
            </a:r>
            <a:r>
              <a:rPr lang="en-ID" sz="1200" kern="1200" dirty="0">
                <a:solidFill>
                  <a:schemeClr val="tx1"/>
                </a:solidFill>
                <a:effectLst/>
                <a:latin typeface="Arial" pitchFamily="24" charset="0"/>
                <a:ea typeface="MS PGothic" pitchFamily="34" charset="-128"/>
                <a:cs typeface="Arial" pitchFamily="24" charset="0"/>
              </a:rPr>
              <a:t> pada </a:t>
            </a:r>
            <a:r>
              <a:rPr lang="en-ID" sz="1200" kern="1200" dirty="0" err="1">
                <a:solidFill>
                  <a:schemeClr val="tx1"/>
                </a:solidFill>
                <a:effectLst/>
                <a:latin typeface="Arial" pitchFamily="24" charset="0"/>
                <a:ea typeface="MS PGothic" pitchFamily="34" charset="-128"/>
                <a:cs typeface="Arial" pitchFamily="24" charset="0"/>
              </a:rPr>
              <a:t>semua</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langit</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untuk</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memenuhkan</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segala</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sesuatu</a:t>
            </a:r>
            <a:r>
              <a:rPr lang="en-ID" sz="1200" kern="1200" dirty="0">
                <a:solidFill>
                  <a:schemeClr val="tx1"/>
                </a:solidFill>
                <a:effectLst/>
                <a:latin typeface="Arial" pitchFamily="24" charset="0"/>
                <a:ea typeface="MS PGothic" pitchFamily="34" charset="-128"/>
                <a:cs typeface="Arial" pitchFamily="24" charset="0"/>
              </a:rPr>
              <a:t>.</a:t>
            </a:r>
          </a:p>
          <a:p>
            <a:endParaRPr lang="en-ID" sz="1200" kern="1200" dirty="0">
              <a:solidFill>
                <a:schemeClr val="tx1"/>
              </a:solidFill>
              <a:effectLst/>
              <a:latin typeface="Arial" pitchFamily="24" charset="0"/>
              <a:ea typeface="MS PGothic" pitchFamily="34" charset="-128"/>
              <a:cs typeface="Arial" pitchFamily="24" charset="0"/>
            </a:endParaRPr>
          </a:p>
          <a:p>
            <a:r>
              <a:rPr lang="en-ID" sz="1200" kern="1200" dirty="0">
                <a:solidFill>
                  <a:schemeClr val="tx1"/>
                </a:solidFill>
                <a:effectLst/>
                <a:latin typeface="Arial" pitchFamily="24" charset="0"/>
                <a:ea typeface="MS PGothic" pitchFamily="34" charset="-128"/>
                <a:cs typeface="Arial" pitchFamily="24" charset="0"/>
              </a:rPr>
              <a:t>OB-38-Salvation-45</a:t>
            </a:r>
          </a:p>
          <a:p>
            <a:r>
              <a:rPr lang="en-ID" sz="1200" kern="1200" dirty="0">
                <a:solidFill>
                  <a:schemeClr val="tx1"/>
                </a:solidFill>
                <a:effectLst/>
                <a:latin typeface="Arial" pitchFamily="24" charset="0"/>
                <a:ea typeface="MS PGothic" pitchFamily="34" charset="-128"/>
                <a:cs typeface="Arial" pitchFamily="24" charset="0"/>
              </a:rPr>
              <a:t>FU-02-Death &amp; Intermediate State-26</a:t>
            </a:r>
            <a:endParaRPr lang="en-ID" dirty="0"/>
          </a:p>
          <a:p>
            <a:r>
              <a:rPr lang="en-US" dirty="0"/>
              <a:t>NS-21-1 Peter-157</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9999"/>
              </a:buClr>
              <a:buSzTx/>
              <a:buFont typeface="Wingdings" pitchFamily="2" charset="2"/>
              <a:buNone/>
              <a:tabLst/>
              <a:defRPr/>
            </a:pPr>
            <a:fld id="{A74A40C7-2DEF-4BDC-A62E-A0F788849419}"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20000"/>
                </a:spcBef>
                <a:spcAft>
                  <a:spcPct val="0"/>
                </a:spcAft>
                <a:buClr>
                  <a:srgbClr val="009999"/>
                </a:buClr>
                <a:buSzTx/>
                <a:buFont typeface="Wingdings" pitchFamily="2" charset="2"/>
                <a:buNone/>
                <a:tabLst/>
                <a:defRPr/>
              </a:pPr>
              <a:t>26</a:t>
            </a:fld>
            <a:endPar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3285994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32B2D3EE-EB47-B34B-BB6C-30595531F2CE}" type="slidenum">
              <a:rPr lang="en-US" sz="1200">
                <a:latin typeface="Arial" charset="0"/>
              </a:rPr>
              <a:pPr eaLnBrk="1" hangingPunct="1"/>
              <a:t>27</a:t>
            </a:fld>
            <a:endParaRPr lang="en-US" sz="1200">
              <a:latin typeface="Arial"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5F14915B-BE55-F640-82DA-1EE270964CC5}" type="slidenum">
              <a:rPr lang="en-US" sz="1200">
                <a:latin typeface="Arial" charset="0"/>
              </a:rPr>
              <a:pPr eaLnBrk="1" hangingPunct="1"/>
              <a:t>28</a:t>
            </a:fld>
            <a:endParaRPr lang="en-US" sz="1200">
              <a:latin typeface="Arial"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9130AB8A-624E-8E47-A6E4-FFF1163C798E}" type="slidenum">
              <a:rPr lang="en-US" sz="1200">
                <a:latin typeface="Arial" charset="0"/>
              </a:rPr>
              <a:pPr eaLnBrk="1" hangingPunct="1"/>
              <a:t>29</a:t>
            </a:fld>
            <a:endParaRPr lang="en-US" sz="1200">
              <a:latin typeface="Arial"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Another view: Annihilation of the unbeliever at death. Both soul and physical body..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EB0BB77E-B02C-7040-987F-710E1A6F9E3F}" type="slidenum">
              <a:rPr lang="en-US" sz="1200">
                <a:latin typeface="Arial" charset="0"/>
              </a:rPr>
              <a:pPr eaLnBrk="1" hangingPunct="1"/>
              <a:t>30</a:t>
            </a:fld>
            <a:endParaRPr lang="en-US" sz="1200">
              <a:latin typeface="Arial"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There are 2 verses which destroys the concept of soul sleep even if just taken at face value. </a:t>
            </a:r>
          </a:p>
          <a:p>
            <a:pPr eaLnBrk="1" hangingPunct="1"/>
            <a:endParaRPr lang="en-US">
              <a:latin typeface="Arial" charset="0"/>
            </a:endParaRPr>
          </a:p>
          <a:p>
            <a:pPr eaLnBrk="1" hangingPunct="1"/>
            <a:r>
              <a:rPr lang="en-US">
                <a:latin typeface="Arial" charset="0"/>
              </a:rPr>
              <a:t>There is a separation of the body and soul after death, and not a state of sleep.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060812F8-8F55-B949-9909-BB83ADB6D93F}" type="slidenum">
              <a:rPr lang="en-US" sz="1200">
                <a:latin typeface="Arial" charset="0"/>
              </a:rPr>
              <a:pPr eaLnBrk="1" hangingPunct="1"/>
              <a:t>31</a:t>
            </a:fld>
            <a:endParaRPr lang="en-US" sz="1200">
              <a:latin typeface="Arial" charset="0"/>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Although there is not yet a resurrection of the body for the believer, the believer still consciously enjoys the glorious presence of Christ in paradise while the unbeliever consciously exists in a place of punishment till the resurrection of the unsaved.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charset="0"/>
              </a:rPr>
              <a:t>~Queue the evil music~ Now that</a:t>
            </a:r>
            <a:r>
              <a:rPr lang="fr-FR" altLang="ja-JP" dirty="0">
                <a:latin typeface="Arial" charset="0"/>
              </a:rPr>
              <a:t>'</a:t>
            </a:r>
            <a:r>
              <a:rPr lang="en-US" altLang="ja-JP" dirty="0">
                <a:latin typeface="Arial" charset="0"/>
              </a:rPr>
              <a:t>s weird. Beautiful, but weird. Here are the proposed specs: 521-feet-high, 104,182 square meters, 382 rooms and over 35 floors. I</a:t>
            </a:r>
            <a:r>
              <a:rPr lang="fr-FR" altLang="ja-JP" dirty="0">
                <a:latin typeface="Arial" charset="0"/>
              </a:rPr>
              <a:t>'</a:t>
            </a:r>
            <a:r>
              <a:rPr lang="en-US" altLang="ja-JP" dirty="0">
                <a:latin typeface="Arial" charset="0"/>
              </a:rPr>
              <a:t>m sure the new construction will offer first-class amenities! Who</a:t>
            </a:r>
            <a:r>
              <a:rPr lang="fr-FR" altLang="ja-JP" dirty="0">
                <a:latin typeface="Arial" charset="0"/>
              </a:rPr>
              <a:t>'</a:t>
            </a:r>
            <a:r>
              <a:rPr lang="en-US" altLang="ja-JP" dirty="0">
                <a:latin typeface="Arial" charset="0"/>
              </a:rPr>
              <a:t>s on board for a trip to Baku?!  From http://www.4hotels.us/death-star-hotel/</a:t>
            </a:r>
            <a:endParaRPr lang="en-US" dirty="0">
              <a:latin typeface="Arial" charset="0"/>
            </a:endParaRPr>
          </a:p>
        </p:txBody>
      </p:sp>
      <p:sp>
        <p:nvSpPr>
          <p:cNvPr id="614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E83D878F-969E-E041-99C2-A68925B6EBD6}" type="slidenum">
              <a:rPr lang="en-US" sz="1200">
                <a:latin typeface="Arial" charset="0"/>
              </a:rPr>
              <a:pPr eaLnBrk="1" hangingPunct="1"/>
              <a:t>5</a:t>
            </a:fld>
            <a:endParaRPr lang="en-US" sz="120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DE9A7625-AF37-F74C-90ED-326F4C4663D6}" type="slidenum">
              <a:rPr lang="en-US" sz="1200">
                <a:latin typeface="Arial" charset="0"/>
              </a:rPr>
              <a:pPr eaLnBrk="1" hangingPunct="1"/>
              <a:t>32</a:t>
            </a:fld>
            <a:endParaRPr lang="en-US" sz="1200">
              <a:latin typeface="Arial" charset="0"/>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DC4A96-43BC-C641-AF8F-0A333758063F}"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charset="0"/>
                <a:ea typeface="ＭＳ Ｐゴシック" charset="0"/>
                <a:cs typeface="ＭＳ Ｐゴシック" charset="0"/>
              </a:rPr>
              <a:t>FU-02-Death &amp; Intermediate State-33</a:t>
            </a:r>
          </a:p>
          <a:p>
            <a:pPr eaLnBrk="1" hangingPunct="1"/>
            <a:r>
              <a:rPr lang="en-US" dirty="0">
                <a:latin typeface="Times New Roman" charset="0"/>
                <a:ea typeface="ＭＳ Ｐゴシック" charset="0"/>
                <a:cs typeface="ＭＳ Ｐゴシック" charset="0"/>
              </a:rPr>
              <a:t>NS-09-Galatians-110</a:t>
            </a:r>
          </a:p>
        </p:txBody>
      </p:sp>
    </p:spTree>
    <p:extLst>
      <p:ext uri="{BB962C8B-B14F-4D97-AF65-F5344CB8AC3E}">
        <p14:creationId xmlns:p14="http://schemas.microsoft.com/office/powerpoint/2010/main" val="2852880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DBF670-6D9D-D44A-9A94-12D11613B73B}"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161122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9F5BB580-ACEE-3947-A352-639444F05138}" type="slidenum">
              <a:rPr lang="en-US" sz="1200">
                <a:latin typeface="Arial" charset="0"/>
              </a:rPr>
              <a:pPr eaLnBrk="1" hangingPunct="1"/>
              <a:t>35</a:t>
            </a:fld>
            <a:endParaRPr lang="en-US" sz="1200">
              <a:latin typeface="Arial"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just" eaLnBrk="1" hangingPunct="1"/>
            <a:endParaRPr lang="en-US">
              <a:latin typeface="Arial" charset="0"/>
              <a:ea typeface="宋体" charset="0"/>
              <a:cs typeface="宋体"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C577EC40-9144-B447-9A7A-E66055079ACE}" type="slidenum">
              <a:rPr lang="en-US" sz="1200">
                <a:latin typeface="Arial" charset="0"/>
              </a:rPr>
              <a:pPr eaLnBrk="1" hangingPunct="1"/>
              <a:t>36</a:t>
            </a:fld>
            <a:endParaRPr lang="en-US" sz="1200">
              <a:latin typeface="Arial"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E4B557CF-3E00-A64C-B9CD-0ED1D52592E6}" type="slidenum">
              <a:rPr lang="en-US" sz="1200">
                <a:latin typeface="Arial" charset="0"/>
              </a:rPr>
              <a:pPr eaLnBrk="1" hangingPunct="1"/>
              <a:t>37</a:t>
            </a:fld>
            <a:endParaRPr lang="en-US" sz="1200">
              <a:latin typeface="Arial" charset="0"/>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just" eaLnBrk="1" hangingPunct="1"/>
            <a:endParaRPr lang="en-US">
              <a:latin typeface="Arial" charset="0"/>
              <a:ea typeface="宋体" charset="0"/>
              <a:cs typeface="宋体"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DE1191B3-7FB4-7541-BAC5-0CA836EA7ED0}" type="slidenum">
              <a:rPr lang="en-US" sz="1200">
                <a:latin typeface="Arial" charset="0"/>
              </a:rPr>
              <a:pPr eaLnBrk="1" hangingPunct="1"/>
              <a:t>38</a:t>
            </a:fld>
            <a:endParaRPr lang="en-US" sz="1200">
              <a:latin typeface="Arial" charset="0"/>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82EA9E2A-01E9-C243-8A31-F40505274E5C}" type="slidenum">
              <a:rPr lang="en-US" sz="1200">
                <a:latin typeface="Arial" charset="0"/>
              </a:rPr>
              <a:pPr eaLnBrk="1" hangingPunct="1"/>
              <a:t>39</a:t>
            </a:fld>
            <a:endParaRPr lang="en-US" sz="1200">
              <a:latin typeface="Arial" charset="0"/>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eaLnBrk="1" hangingPunct="1">
              <a:buFontTx/>
              <a:buChar char="-"/>
            </a:pPr>
            <a:r>
              <a:rPr lang="en-US" altLang="zh-CN">
                <a:latin typeface="Arial" charset="0"/>
                <a:ea typeface="宋体" charset="0"/>
                <a:cs typeface="宋体" charset="0"/>
              </a:rPr>
              <a:t>Another passage which suggests this is Phil 1:21-23, where Paul believes that death meant to be in the presence of Christ</a:t>
            </a:r>
            <a:r>
              <a:rPr lang="en-US" altLang="zh-CN" sz="900">
                <a:latin typeface="Arial" charset="0"/>
                <a:ea typeface="宋体" charset="0"/>
                <a:cs typeface="宋体" charset="0"/>
              </a:rPr>
              <a:t>.</a:t>
            </a:r>
          </a:p>
          <a:p>
            <a:pPr marL="228600" indent="-228600" eaLnBrk="1" hangingPunct="1">
              <a:buFontTx/>
              <a:buChar char="-"/>
            </a:pPr>
            <a:r>
              <a:rPr lang="en-US">
                <a:latin typeface="Arial" charset="0"/>
              </a:rPr>
              <a:t>There is not a lot of information regarding this intermediate state because our hope is in the resurrection when all will be complete.</a:t>
            </a:r>
          </a:p>
          <a:p>
            <a:pPr marL="228600" indent="-228600" eaLnBrk="1" hangingPunct="1">
              <a:buFontTx/>
              <a:buChar char="-"/>
            </a:pPr>
            <a:r>
              <a:rPr lang="en-US">
                <a:latin typeface="Arial" charset="0"/>
              </a:rPr>
              <a:t>However, there are some certainties given by the Scriptures regarding what happens to the believer at death.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9CBB3B53-3060-C94C-AF13-D699EF92EDF1}" type="slidenum">
              <a:rPr lang="en-US" sz="1200">
                <a:solidFill>
                  <a:srgbClr val="000000"/>
                </a:solidFill>
                <a:latin typeface="Arial" charset="0"/>
              </a:rPr>
              <a:pPr eaLnBrk="1" hangingPunct="1"/>
              <a:t>40</a:t>
            </a:fld>
            <a:endParaRPr lang="en-US" sz="1200">
              <a:solidFill>
                <a:srgbClr val="000000"/>
              </a:solidFill>
              <a:latin typeface="Arial" charset="0"/>
            </a:endParaRPr>
          </a:p>
        </p:txBody>
      </p:sp>
      <p:sp>
        <p:nvSpPr>
          <p:cNvPr id="130050" name="Rectangle 2"/>
          <p:cNvSpPr>
            <a:spLocks noGrp="1" noRot="1" noChangeAspect="1" noChangeArrowheads="1"/>
          </p:cNvSpPr>
          <p:nvPr>
            <p:ph type="sldImg"/>
          </p:nvPr>
        </p:nvSpPr>
        <p:spPr>
          <a:solidFill>
            <a:srgbClr val="FFFFFF"/>
          </a:solidFill>
          <a:ln/>
        </p:spPr>
      </p:sp>
      <p:sp>
        <p:nvSpPr>
          <p:cNvPr id="130051"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DC4F915-AAB0-674C-9C3E-1342CDC216F7}" type="slidenum">
              <a:rPr lang="en-US" sz="1200">
                <a:solidFill>
                  <a:srgbClr val="000000"/>
                </a:solidFill>
                <a:ea typeface="MS PGothic" charset="0"/>
                <a:cs typeface="MS PGothic" charset="0"/>
              </a:rPr>
              <a:pPr/>
              <a:t>41</a:t>
            </a:fld>
            <a:endParaRPr lang="en-US" sz="1200">
              <a:solidFill>
                <a:srgbClr val="000000"/>
              </a:solidFill>
              <a:ea typeface="MS PGothic" charset="0"/>
              <a:cs typeface="MS PGothic" charset="0"/>
            </a:endParaRPr>
          </a:p>
        </p:txBody>
      </p:sp>
      <p:sp>
        <p:nvSpPr>
          <p:cNvPr id="1382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38243"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r>
              <a:rPr lang="en-US">
                <a:latin typeface="Arial" charset="0"/>
                <a:ea typeface="MS PGothic" charset="0"/>
                <a:cs typeface="MS PGothic" charset="0"/>
              </a:rPr>
              <a:t>New Testament Survey PPT in Bahasa Indonesia</a:t>
            </a:r>
          </a:p>
        </p:txBody>
      </p:sp>
    </p:spTree>
    <p:extLst>
      <p:ext uri="{BB962C8B-B14F-4D97-AF65-F5344CB8AC3E}">
        <p14:creationId xmlns:p14="http://schemas.microsoft.com/office/powerpoint/2010/main" val="258366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CFDD7C86-B368-6D4E-B811-A6FF1B9993F1}" type="slidenum">
              <a:rPr lang="en-US" sz="1200">
                <a:latin typeface="Arial" charset="0"/>
              </a:rPr>
              <a:pPr eaLnBrk="1" hangingPunct="1"/>
              <a:t>6</a:t>
            </a:fld>
            <a:endParaRPr lang="en-US" sz="1200">
              <a:latin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B70EF6E1-666D-7244-A659-45F038C97646}" type="slidenum">
              <a:rPr lang="en-US" sz="1200">
                <a:latin typeface="Arial" charset="0"/>
              </a:rPr>
              <a:pPr eaLnBrk="1" hangingPunct="1"/>
              <a:t>7</a:t>
            </a:fld>
            <a:endParaRPr lang="en-US" sz="1200">
              <a:latin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3FD0829B-244D-1441-A11E-B71D09BAEC2C}" type="slidenum">
              <a:rPr lang="en-US" sz="1200">
                <a:latin typeface="Arial" charset="0"/>
              </a:rPr>
              <a:pPr eaLnBrk="1" hangingPunct="1"/>
              <a:t>8</a:t>
            </a:fld>
            <a:endParaRPr lang="en-US" sz="1200">
              <a:latin typeface="Arial"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398ADC6C-2EDD-0F43-BC17-76CC10D48E1D}" type="slidenum">
              <a:rPr lang="en-US" sz="1200">
                <a:latin typeface="Arial" charset="0"/>
              </a:rPr>
              <a:pPr eaLnBrk="1" hangingPunct="1"/>
              <a:t>9</a:t>
            </a:fld>
            <a:endParaRPr lang="en-US" sz="1200">
              <a:latin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C7452D58-83A3-B645-A7D8-0180CDC6909B}" type="slidenum">
              <a:rPr lang="en-US" sz="1200">
                <a:latin typeface="Arial" charset="0"/>
              </a:rPr>
              <a:pPr eaLnBrk="1" hangingPunct="1"/>
              <a:t>10</a:t>
            </a:fld>
            <a:endParaRPr lang="en-US" sz="1200">
              <a:latin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2E2A42BD-55A4-2448-8C99-2DC587D7B9AE}" type="slidenum">
              <a:rPr lang="en-US" sz="1200">
                <a:latin typeface="Arial" charset="0"/>
              </a:rPr>
              <a:pPr eaLnBrk="1" hangingPunct="1"/>
              <a:t>11</a:t>
            </a:fld>
            <a:endParaRPr lang="en-US" sz="1200">
              <a:latin typeface="Arial"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1434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434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A398C1D8-EB18-0947-9B7D-EF9486C3A247}" type="slidenum">
              <a:rPr lang="en-US"/>
              <a:pPr>
                <a:defRPr/>
              </a:pPr>
              <a:t>‹#›</a:t>
            </a:fld>
            <a:endParaRPr lang="en-US"/>
          </a:p>
        </p:txBody>
      </p:sp>
    </p:spTree>
    <p:extLst>
      <p:ext uri="{BB962C8B-B14F-4D97-AF65-F5344CB8AC3E}">
        <p14:creationId xmlns:p14="http://schemas.microsoft.com/office/powerpoint/2010/main" val="402577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BE5EAB4-816A-F24C-91CE-D263892BDA80}"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965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927C758-89B1-6E4C-B97D-D60812802C5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62239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A7251F-3EBC-FB47-9087-695DD2427B2F}" type="slidenum">
              <a:rPr lang="en-US"/>
              <a:pPr>
                <a:defRPr/>
              </a:pPr>
              <a:t>‹#›</a:t>
            </a:fld>
            <a:endParaRPr lang="en-US"/>
          </a:p>
        </p:txBody>
      </p:sp>
    </p:spTree>
    <p:extLst>
      <p:ext uri="{BB962C8B-B14F-4D97-AF65-F5344CB8AC3E}">
        <p14:creationId xmlns:p14="http://schemas.microsoft.com/office/powerpoint/2010/main" val="305647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997B15-DFA2-C64C-8D69-2E38BA29A299}" type="slidenum">
              <a:rPr lang="en-US"/>
              <a:pPr>
                <a:defRPr/>
              </a:pPr>
              <a:t>‹#›</a:t>
            </a:fld>
            <a:endParaRPr lang="en-US"/>
          </a:p>
        </p:txBody>
      </p:sp>
    </p:spTree>
    <p:extLst>
      <p:ext uri="{BB962C8B-B14F-4D97-AF65-F5344CB8AC3E}">
        <p14:creationId xmlns:p14="http://schemas.microsoft.com/office/powerpoint/2010/main" val="1035646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F4114315-80CE-C743-B731-2AE1044AB015}" type="slidenum">
              <a:rPr lang="en-US"/>
              <a:pPr>
                <a:defRPr/>
              </a:pPr>
              <a:t>‹#›</a:t>
            </a:fld>
            <a:endParaRPr lang="en-US"/>
          </a:p>
        </p:txBody>
      </p:sp>
    </p:spTree>
    <p:extLst>
      <p:ext uri="{BB962C8B-B14F-4D97-AF65-F5344CB8AC3E}">
        <p14:creationId xmlns:p14="http://schemas.microsoft.com/office/powerpoint/2010/main" val="65902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FC802B92-B64D-2746-A092-8E1B7E196FDD}" type="slidenum">
              <a:rPr lang="en-US"/>
              <a:pPr>
                <a:defRPr/>
              </a:pPr>
              <a:t>‹#›</a:t>
            </a:fld>
            <a:endParaRPr lang="en-US"/>
          </a:p>
        </p:txBody>
      </p:sp>
    </p:spTree>
    <p:extLst>
      <p:ext uri="{BB962C8B-B14F-4D97-AF65-F5344CB8AC3E}">
        <p14:creationId xmlns:p14="http://schemas.microsoft.com/office/powerpoint/2010/main" val="1682693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7E2ACEF8-9D98-9941-93D4-FBD28510CBEA}" type="slidenum">
              <a:rPr lang="en-US"/>
              <a:pPr>
                <a:defRPr/>
              </a:pPr>
              <a:t>‹#›</a:t>
            </a:fld>
            <a:endParaRPr lang="en-US"/>
          </a:p>
        </p:txBody>
      </p:sp>
    </p:spTree>
    <p:extLst>
      <p:ext uri="{BB962C8B-B14F-4D97-AF65-F5344CB8AC3E}">
        <p14:creationId xmlns:p14="http://schemas.microsoft.com/office/powerpoint/2010/main" val="3044537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41468665-2D4A-3B4A-AC19-46DEEC3DE11E}" type="slidenum">
              <a:rPr lang="en-US"/>
              <a:pPr>
                <a:defRPr/>
              </a:pPr>
              <a:t>‹#›</a:t>
            </a:fld>
            <a:endParaRPr lang="en-US"/>
          </a:p>
        </p:txBody>
      </p:sp>
    </p:spTree>
    <p:extLst>
      <p:ext uri="{BB962C8B-B14F-4D97-AF65-F5344CB8AC3E}">
        <p14:creationId xmlns:p14="http://schemas.microsoft.com/office/powerpoint/2010/main" val="1591334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B4082EB0-A79D-0F4F-9F06-B21BA2FC2D89}" type="slidenum">
              <a:rPr lang="en-US"/>
              <a:pPr>
                <a:defRPr/>
              </a:pPr>
              <a:t>‹#›</a:t>
            </a:fld>
            <a:endParaRPr lang="en-US"/>
          </a:p>
        </p:txBody>
      </p:sp>
    </p:spTree>
    <p:extLst>
      <p:ext uri="{BB962C8B-B14F-4D97-AF65-F5344CB8AC3E}">
        <p14:creationId xmlns:p14="http://schemas.microsoft.com/office/powerpoint/2010/main" val="2133638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6B7A34F9-92BB-9D49-AB2E-FF244FFEC2F4}" type="slidenum">
              <a:rPr lang="en-US"/>
              <a:pPr>
                <a:defRPr/>
              </a:pPr>
              <a:t>‹#›</a:t>
            </a:fld>
            <a:endParaRPr lang="en-US"/>
          </a:p>
        </p:txBody>
      </p:sp>
    </p:spTree>
    <p:extLst>
      <p:ext uri="{BB962C8B-B14F-4D97-AF65-F5344CB8AC3E}">
        <p14:creationId xmlns:p14="http://schemas.microsoft.com/office/powerpoint/2010/main" val="396414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FEE9789-8B05-014F-B817-64FA0517010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29226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16B28875-21BE-2949-89DA-0C0B3B6EC997}" type="slidenum">
              <a:rPr lang="en-US"/>
              <a:pPr>
                <a:defRPr/>
              </a:pPr>
              <a:t>‹#›</a:t>
            </a:fld>
            <a:endParaRPr lang="en-US"/>
          </a:p>
        </p:txBody>
      </p:sp>
    </p:spTree>
    <p:extLst>
      <p:ext uri="{BB962C8B-B14F-4D97-AF65-F5344CB8AC3E}">
        <p14:creationId xmlns:p14="http://schemas.microsoft.com/office/powerpoint/2010/main" val="3630376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CC7F6178-99C4-BF4B-B37E-93850A6E376E}" type="slidenum">
              <a:rPr lang="en-US"/>
              <a:pPr>
                <a:defRPr/>
              </a:pPr>
              <a:t>‹#›</a:t>
            </a:fld>
            <a:endParaRPr lang="en-US"/>
          </a:p>
        </p:txBody>
      </p:sp>
    </p:spTree>
    <p:extLst>
      <p:ext uri="{BB962C8B-B14F-4D97-AF65-F5344CB8AC3E}">
        <p14:creationId xmlns:p14="http://schemas.microsoft.com/office/powerpoint/2010/main" val="2260610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5378F313-5766-FA4A-9007-FECD40FC4F99}" type="slidenum">
              <a:rPr lang="en-US"/>
              <a:pPr>
                <a:defRPr/>
              </a:pPr>
              <a:t>‹#›</a:t>
            </a:fld>
            <a:endParaRPr lang="en-US"/>
          </a:p>
        </p:txBody>
      </p:sp>
    </p:spTree>
    <p:extLst>
      <p:ext uri="{BB962C8B-B14F-4D97-AF65-F5344CB8AC3E}">
        <p14:creationId xmlns:p14="http://schemas.microsoft.com/office/powerpoint/2010/main" val="2240854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1063656B-152C-9642-92EB-B88713336C07}" type="slidenum">
              <a:rPr lang="en-US"/>
              <a:pPr>
                <a:defRPr/>
              </a:pPr>
              <a:t>‹#›</a:t>
            </a:fld>
            <a:endParaRPr lang="en-US"/>
          </a:p>
        </p:txBody>
      </p:sp>
    </p:spTree>
    <p:extLst>
      <p:ext uri="{BB962C8B-B14F-4D97-AF65-F5344CB8AC3E}">
        <p14:creationId xmlns:p14="http://schemas.microsoft.com/office/powerpoint/2010/main" val="28031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C81E9BFA-2630-4644-A350-61FCA36E5606}" type="slidenum">
              <a:rPr lang="en-US"/>
              <a:pPr>
                <a:defRPr/>
              </a:pPr>
              <a:t>‹#›</a:t>
            </a:fld>
            <a:endParaRPr lang="en-US"/>
          </a:p>
        </p:txBody>
      </p:sp>
    </p:spTree>
    <p:extLst>
      <p:ext uri="{BB962C8B-B14F-4D97-AF65-F5344CB8AC3E}">
        <p14:creationId xmlns:p14="http://schemas.microsoft.com/office/powerpoint/2010/main" val="2855479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71BAFD6-3B53-674A-A2BD-76B80A86B9F2}" type="slidenum">
              <a:rPr lang="en-US"/>
              <a:pPr>
                <a:defRPr/>
              </a:pPr>
              <a:t>‹#›</a:t>
            </a:fld>
            <a:endParaRPr lang="en-US"/>
          </a:p>
        </p:txBody>
      </p:sp>
    </p:spTree>
    <p:extLst>
      <p:ext uri="{BB962C8B-B14F-4D97-AF65-F5344CB8AC3E}">
        <p14:creationId xmlns:p14="http://schemas.microsoft.com/office/powerpoint/2010/main" val="83027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F5AFAE7-0E42-6C48-ADA3-037F614A289B}" type="slidenum">
              <a:rPr lang="en-US"/>
              <a:pPr>
                <a:defRPr/>
              </a:pPr>
              <a:t>‹#›</a:t>
            </a:fld>
            <a:endParaRPr lang="en-US"/>
          </a:p>
        </p:txBody>
      </p:sp>
    </p:spTree>
    <p:extLst>
      <p:ext uri="{BB962C8B-B14F-4D97-AF65-F5344CB8AC3E}">
        <p14:creationId xmlns:p14="http://schemas.microsoft.com/office/powerpoint/2010/main" val="3343612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72A77F8-16C6-3344-B45C-56DEE0D05936}" type="slidenum">
              <a:rPr lang="en-US"/>
              <a:pPr>
                <a:defRPr/>
              </a:pPr>
              <a:t>‹#›</a:t>
            </a:fld>
            <a:endParaRPr lang="en-US"/>
          </a:p>
        </p:txBody>
      </p:sp>
    </p:spTree>
    <p:extLst>
      <p:ext uri="{BB962C8B-B14F-4D97-AF65-F5344CB8AC3E}">
        <p14:creationId xmlns:p14="http://schemas.microsoft.com/office/powerpoint/2010/main" val="2702736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DADC8AD1-2B0F-624E-8618-8BF7179EAF1D}" type="slidenum">
              <a:rPr lang="en-US"/>
              <a:pPr>
                <a:defRPr/>
              </a:pPr>
              <a:t>‹#›</a:t>
            </a:fld>
            <a:endParaRPr lang="en-US"/>
          </a:p>
        </p:txBody>
      </p:sp>
    </p:spTree>
    <p:extLst>
      <p:ext uri="{BB962C8B-B14F-4D97-AF65-F5344CB8AC3E}">
        <p14:creationId xmlns:p14="http://schemas.microsoft.com/office/powerpoint/2010/main" val="1018076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E6DFA0F1-D72D-CF44-8193-80B0FF9EB1ED}" type="slidenum">
              <a:rPr lang="en-US"/>
              <a:pPr>
                <a:defRPr/>
              </a:pPr>
              <a:t>‹#›</a:t>
            </a:fld>
            <a:endParaRPr lang="en-US"/>
          </a:p>
        </p:txBody>
      </p:sp>
    </p:spTree>
    <p:extLst>
      <p:ext uri="{BB962C8B-B14F-4D97-AF65-F5344CB8AC3E}">
        <p14:creationId xmlns:p14="http://schemas.microsoft.com/office/powerpoint/2010/main" val="47807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63A8A1-B618-F348-B14C-2A8C2DFBB2C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27924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96FC3B33-B3BA-C84A-9403-C94F238C770D}" type="slidenum">
              <a:rPr lang="en-US"/>
              <a:pPr>
                <a:defRPr/>
              </a:pPr>
              <a:t>‹#›</a:t>
            </a:fld>
            <a:endParaRPr lang="en-US"/>
          </a:p>
        </p:txBody>
      </p:sp>
    </p:spTree>
    <p:extLst>
      <p:ext uri="{BB962C8B-B14F-4D97-AF65-F5344CB8AC3E}">
        <p14:creationId xmlns:p14="http://schemas.microsoft.com/office/powerpoint/2010/main" val="2664964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8D4ED14D-3DD7-BC4C-AF0F-B13215B8B27D}" type="slidenum">
              <a:rPr lang="en-US"/>
              <a:pPr>
                <a:defRPr/>
              </a:pPr>
              <a:t>‹#›</a:t>
            </a:fld>
            <a:endParaRPr lang="en-US"/>
          </a:p>
        </p:txBody>
      </p:sp>
    </p:spTree>
    <p:extLst>
      <p:ext uri="{BB962C8B-B14F-4D97-AF65-F5344CB8AC3E}">
        <p14:creationId xmlns:p14="http://schemas.microsoft.com/office/powerpoint/2010/main" val="1151649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9C2320B7-3911-CF49-8AE1-3FFE23773451}" type="slidenum">
              <a:rPr lang="en-US"/>
              <a:pPr>
                <a:defRPr/>
              </a:pPr>
              <a:t>‹#›</a:t>
            </a:fld>
            <a:endParaRPr lang="en-US"/>
          </a:p>
        </p:txBody>
      </p:sp>
    </p:spTree>
    <p:extLst>
      <p:ext uri="{BB962C8B-B14F-4D97-AF65-F5344CB8AC3E}">
        <p14:creationId xmlns:p14="http://schemas.microsoft.com/office/powerpoint/2010/main" val="1436065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623EF57B-4420-5A42-92E4-5B09C9EE3C16}" type="slidenum">
              <a:rPr lang="en-US"/>
              <a:pPr>
                <a:defRPr/>
              </a:pPr>
              <a:t>‹#›</a:t>
            </a:fld>
            <a:endParaRPr lang="en-US"/>
          </a:p>
        </p:txBody>
      </p:sp>
    </p:spTree>
    <p:extLst>
      <p:ext uri="{BB962C8B-B14F-4D97-AF65-F5344CB8AC3E}">
        <p14:creationId xmlns:p14="http://schemas.microsoft.com/office/powerpoint/2010/main" val="2533401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C964E43D-F723-7246-8E79-9A53A5D6D269}" type="slidenum">
              <a:rPr lang="en-US"/>
              <a:pPr>
                <a:defRPr/>
              </a:pPr>
              <a:t>‹#›</a:t>
            </a:fld>
            <a:endParaRPr lang="en-US"/>
          </a:p>
        </p:txBody>
      </p:sp>
    </p:spTree>
    <p:extLst>
      <p:ext uri="{BB962C8B-B14F-4D97-AF65-F5344CB8AC3E}">
        <p14:creationId xmlns:p14="http://schemas.microsoft.com/office/powerpoint/2010/main" val="1522504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7F113459-42CC-3B4F-8F99-99D5CAE9FD84}" type="slidenum">
              <a:rPr lang="en-US"/>
              <a:pPr>
                <a:defRPr/>
              </a:pPr>
              <a:t>‹#›</a:t>
            </a:fld>
            <a:endParaRPr lang="en-US"/>
          </a:p>
        </p:txBody>
      </p:sp>
    </p:spTree>
    <p:extLst>
      <p:ext uri="{BB962C8B-B14F-4D97-AF65-F5344CB8AC3E}">
        <p14:creationId xmlns:p14="http://schemas.microsoft.com/office/powerpoint/2010/main" val="1281895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FC46154E-CA44-4F4D-8196-3B379D124DC9}" type="slidenum">
              <a:rPr lang="en-US"/>
              <a:pPr>
                <a:defRPr/>
              </a:pPr>
              <a:t>‹#›</a:t>
            </a:fld>
            <a:endParaRPr lang="en-US"/>
          </a:p>
        </p:txBody>
      </p:sp>
    </p:spTree>
    <p:extLst>
      <p:ext uri="{BB962C8B-B14F-4D97-AF65-F5344CB8AC3E}">
        <p14:creationId xmlns:p14="http://schemas.microsoft.com/office/powerpoint/2010/main" val="3032265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3ABEAEC9-D71D-6747-A5D4-B007DB799B28}" type="slidenum">
              <a:rPr lang="en-US"/>
              <a:pPr>
                <a:defRPr/>
              </a:pPr>
              <a:t>‹#›</a:t>
            </a:fld>
            <a:endParaRPr lang="en-US"/>
          </a:p>
        </p:txBody>
      </p:sp>
    </p:spTree>
    <p:extLst>
      <p:ext uri="{BB962C8B-B14F-4D97-AF65-F5344CB8AC3E}">
        <p14:creationId xmlns:p14="http://schemas.microsoft.com/office/powerpoint/2010/main" val="2881332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2438127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6133898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A734B84-A9DA-4844-9705-FAFC76A4D7B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34456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51181822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70779315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5223848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0665603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9226129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65644311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10653833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97431642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74227811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5"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6"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575B2930-619D-4F9A-B3B3-FA53CDDC025D}" type="slidenum">
              <a:rPr lang="en-US" altLang="en-US"/>
              <a:pPr/>
              <a:t>‹#›</a:t>
            </a:fld>
            <a:endParaRPr lang="en-US" altLang="en-US"/>
          </a:p>
        </p:txBody>
      </p:sp>
    </p:spTree>
    <p:extLst>
      <p:ext uri="{BB962C8B-B14F-4D97-AF65-F5344CB8AC3E}">
        <p14:creationId xmlns:p14="http://schemas.microsoft.com/office/powerpoint/2010/main" val="641354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08E8CB2A-D764-5D4E-98EB-F3780FFF2E29}"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7493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5"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6"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7ED09035-2F85-4D41-B34C-F8F5AAC63D2D}" type="slidenum">
              <a:rPr lang="en-US" altLang="en-US"/>
              <a:pPr/>
              <a:t>‹#›</a:t>
            </a:fld>
            <a:endParaRPr lang="en-US" altLang="en-US"/>
          </a:p>
        </p:txBody>
      </p:sp>
    </p:spTree>
    <p:extLst>
      <p:ext uri="{BB962C8B-B14F-4D97-AF65-F5344CB8AC3E}">
        <p14:creationId xmlns:p14="http://schemas.microsoft.com/office/powerpoint/2010/main" val="30629135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5"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6"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608D626A-E95A-4DC9-9F6E-216EBD573243}" type="slidenum">
              <a:rPr lang="en-US" altLang="en-US"/>
              <a:pPr/>
              <a:t>‹#›</a:t>
            </a:fld>
            <a:endParaRPr lang="en-US" altLang="en-US"/>
          </a:p>
        </p:txBody>
      </p:sp>
    </p:spTree>
    <p:extLst>
      <p:ext uri="{BB962C8B-B14F-4D97-AF65-F5344CB8AC3E}">
        <p14:creationId xmlns:p14="http://schemas.microsoft.com/office/powerpoint/2010/main" val="421671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6"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7"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F5C947F4-3DD8-414E-A7B2-975DFF57D644}" type="slidenum">
              <a:rPr lang="en-US" altLang="en-US"/>
              <a:pPr/>
              <a:t>‹#›</a:t>
            </a:fld>
            <a:endParaRPr lang="en-US" altLang="en-US"/>
          </a:p>
        </p:txBody>
      </p:sp>
    </p:spTree>
    <p:extLst>
      <p:ext uri="{BB962C8B-B14F-4D97-AF65-F5344CB8AC3E}">
        <p14:creationId xmlns:p14="http://schemas.microsoft.com/office/powerpoint/2010/main" val="3703443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8"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9"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89DB7282-BD63-41C3-8B64-B69D931959AC}" type="slidenum">
              <a:rPr lang="en-US" altLang="en-US"/>
              <a:pPr/>
              <a:t>‹#›</a:t>
            </a:fld>
            <a:endParaRPr lang="en-US" altLang="en-US"/>
          </a:p>
        </p:txBody>
      </p:sp>
    </p:spTree>
    <p:extLst>
      <p:ext uri="{BB962C8B-B14F-4D97-AF65-F5344CB8AC3E}">
        <p14:creationId xmlns:p14="http://schemas.microsoft.com/office/powerpoint/2010/main" val="22466539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4"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5"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0535398A-E990-4AB4-A41E-DD035DB0232D}" type="slidenum">
              <a:rPr lang="en-US" altLang="en-US"/>
              <a:pPr/>
              <a:t>‹#›</a:t>
            </a:fld>
            <a:endParaRPr lang="en-US" altLang="en-US"/>
          </a:p>
        </p:txBody>
      </p:sp>
    </p:spTree>
    <p:extLst>
      <p:ext uri="{BB962C8B-B14F-4D97-AF65-F5344CB8AC3E}">
        <p14:creationId xmlns:p14="http://schemas.microsoft.com/office/powerpoint/2010/main" val="29944551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3"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4"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39A8F3E6-4EDC-4935-B50E-153834827B94}" type="slidenum">
              <a:rPr lang="en-US" altLang="en-US"/>
              <a:pPr/>
              <a:t>‹#›</a:t>
            </a:fld>
            <a:endParaRPr lang="en-US" altLang="en-US"/>
          </a:p>
        </p:txBody>
      </p:sp>
    </p:spTree>
    <p:extLst>
      <p:ext uri="{BB962C8B-B14F-4D97-AF65-F5344CB8AC3E}">
        <p14:creationId xmlns:p14="http://schemas.microsoft.com/office/powerpoint/2010/main" val="30965483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6"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7"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1B22B6F3-873E-43EE-B799-8C1933689C0F}" type="slidenum">
              <a:rPr lang="en-US" altLang="en-US"/>
              <a:pPr/>
              <a:t>‹#›</a:t>
            </a:fld>
            <a:endParaRPr lang="en-US" altLang="en-US"/>
          </a:p>
        </p:txBody>
      </p:sp>
    </p:spTree>
    <p:extLst>
      <p:ext uri="{BB962C8B-B14F-4D97-AF65-F5344CB8AC3E}">
        <p14:creationId xmlns:p14="http://schemas.microsoft.com/office/powerpoint/2010/main" val="27308183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6"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7"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F0B31646-F69C-48D9-BB52-97762A1A0813}" type="slidenum">
              <a:rPr lang="en-US" altLang="en-US"/>
              <a:pPr/>
              <a:t>‹#›</a:t>
            </a:fld>
            <a:endParaRPr lang="en-US" altLang="en-US"/>
          </a:p>
        </p:txBody>
      </p:sp>
    </p:spTree>
    <p:extLst>
      <p:ext uri="{BB962C8B-B14F-4D97-AF65-F5344CB8AC3E}">
        <p14:creationId xmlns:p14="http://schemas.microsoft.com/office/powerpoint/2010/main" val="3374446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5"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6"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78ACAAF4-8658-479C-90DE-82240AF45F07}" type="slidenum">
              <a:rPr lang="en-US" altLang="en-US"/>
              <a:pPr/>
              <a:t>‹#›</a:t>
            </a:fld>
            <a:endParaRPr lang="en-US" altLang="en-US"/>
          </a:p>
        </p:txBody>
      </p:sp>
    </p:spTree>
    <p:extLst>
      <p:ext uri="{BB962C8B-B14F-4D97-AF65-F5344CB8AC3E}">
        <p14:creationId xmlns:p14="http://schemas.microsoft.com/office/powerpoint/2010/main" val="16290496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5"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6"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C7578FAB-09FD-428E-8ACA-C6B8B6687A90}" type="slidenum">
              <a:rPr lang="en-US" altLang="en-US"/>
              <a:pPr/>
              <a:t>‹#›</a:t>
            </a:fld>
            <a:endParaRPr lang="en-US" altLang="en-US"/>
          </a:p>
        </p:txBody>
      </p:sp>
    </p:spTree>
    <p:extLst>
      <p:ext uri="{BB962C8B-B14F-4D97-AF65-F5344CB8AC3E}">
        <p14:creationId xmlns:p14="http://schemas.microsoft.com/office/powerpoint/2010/main" val="208732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5E9EDB8-275D-934C-83F1-C450FA72979C}"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877525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0"/>
            <a:ext cx="825500" cy="6858000"/>
          </a:xfrm>
          <a:prstGeom prst="rect">
            <a:avLst/>
          </a:prstGeom>
          <a:solidFill>
            <a:schemeClr val="tx2">
              <a:alpha val="50195"/>
            </a:schemeClr>
          </a:solidFill>
          <a:ln w="9525">
            <a:noFill/>
            <a:miter lim="800000"/>
            <a:headEnd/>
            <a:tailEnd/>
          </a:ln>
        </p:spPr>
        <p:txBody>
          <a:bodyPr wrap="none" anchor="ctr"/>
          <a:lstStyle/>
          <a:p>
            <a:pPr algn="ctr">
              <a:defRPr/>
            </a:pPr>
            <a:endParaRPr kumimoji="1" lang="en-US">
              <a:solidFill>
                <a:srgbClr val="FFFFFF"/>
              </a:solidFill>
              <a:latin typeface="Times New Roman" pitchFamily="-1" charset="0"/>
              <a:ea typeface="+mn-ea"/>
              <a:cs typeface="+mn-cs"/>
            </a:endParaRPr>
          </a:p>
        </p:txBody>
      </p:sp>
      <p:sp>
        <p:nvSpPr>
          <p:cNvPr id="5" name="Rectangle 4"/>
          <p:cNvSpPr>
            <a:spLocks noChangeArrowheads="1"/>
          </p:cNvSpPr>
          <p:nvPr/>
        </p:nvSpPr>
        <p:spPr bwMode="ltGray">
          <a:xfrm>
            <a:off x="0" y="3543300"/>
            <a:ext cx="3343275" cy="122238"/>
          </a:xfrm>
          <a:prstGeom prst="rect">
            <a:avLst/>
          </a:prstGeom>
          <a:solidFill>
            <a:schemeClr val="bg2">
              <a:alpha val="50195"/>
            </a:schemeClr>
          </a:solidFill>
          <a:ln w="9525">
            <a:noFill/>
            <a:miter lim="800000"/>
            <a:headEnd/>
            <a:tailEnd/>
          </a:ln>
        </p:spPr>
        <p:txBody>
          <a:bodyPr wrap="none" anchor="ctr"/>
          <a:lstStyle/>
          <a:p>
            <a:pPr algn="ctr">
              <a:defRPr/>
            </a:pPr>
            <a:endParaRPr kumimoji="1" lang="en-US">
              <a:solidFill>
                <a:srgbClr val="FFFFFF"/>
              </a:solidFill>
              <a:latin typeface="Times New Roman" pitchFamily="-1" charset="0"/>
              <a:ea typeface="+mn-ea"/>
              <a:cs typeface="+mn-cs"/>
            </a:endParaRPr>
          </a:p>
        </p:txBody>
      </p:sp>
      <p:sp>
        <p:nvSpPr>
          <p:cNvPr id="9219" name="Rectangle 3"/>
          <p:cNvSpPr>
            <a:spLocks noGrp="1" noChangeArrowheads="1"/>
          </p:cNvSpPr>
          <p:nvPr>
            <p:ph type="ctrTitle"/>
          </p:nvPr>
        </p:nvSpPr>
        <p:spPr>
          <a:xfrm>
            <a:off x="990600" y="1171575"/>
            <a:ext cx="7467600" cy="2105025"/>
          </a:xfrm>
        </p:spPr>
        <p:txBody>
          <a:bodyPr>
            <a:spAutoFit/>
          </a:bodyPr>
          <a:lstStyle>
            <a:lvl1pPr>
              <a:defRPr sz="6600">
                <a:solidFill>
                  <a:srgbClr val="CCFFFF"/>
                </a:solidFill>
              </a:defRPr>
            </a:lvl1pPr>
          </a:lstStyle>
          <a:p>
            <a:r>
              <a:rPr lang="en-US"/>
              <a:t>Click to edit Master title style</a:t>
            </a:r>
          </a:p>
        </p:txBody>
      </p:sp>
      <p:sp>
        <p:nvSpPr>
          <p:cNvPr id="9220" name="Rectangle 4"/>
          <p:cNvSpPr>
            <a:spLocks noGrp="1" noChangeArrowheads="1"/>
          </p:cNvSpPr>
          <p:nvPr>
            <p:ph type="subTitle" idx="1"/>
          </p:nvPr>
        </p:nvSpPr>
        <p:spPr>
          <a:xfrm>
            <a:off x="1447800" y="3886200"/>
            <a:ext cx="6400800" cy="1752600"/>
          </a:xfrm>
        </p:spPr>
        <p:txBody>
          <a:bodyPr/>
          <a:lstStyle>
            <a:lvl1pPr marL="0" indent="0" algn="ctr">
              <a:buFont typeface="Wingdings" pitchFamily="-112" charset="2"/>
              <a:buNone/>
              <a:defRPr sz="4000">
                <a:solidFill>
                  <a:srgbClr val="CCECFF"/>
                </a:solidFill>
              </a:defRPr>
            </a:lvl1pPr>
          </a:lstStyle>
          <a:p>
            <a:r>
              <a:rPr lang="en-US"/>
              <a:t>Click to edit Master subtitle style</a:t>
            </a:r>
          </a:p>
        </p:txBody>
      </p:sp>
      <p:sp>
        <p:nvSpPr>
          <p:cNvPr id="6" name="Rectangle 5"/>
          <p:cNvSpPr>
            <a:spLocks noGrp="1" noChangeArrowheads="1"/>
          </p:cNvSpPr>
          <p:nvPr>
            <p:ph type="dt" sz="half" idx="10"/>
          </p:nvPr>
        </p:nvSpPr>
        <p:spPr>
          <a:xfrm>
            <a:off x="838200" y="6248400"/>
            <a:ext cx="1752600" cy="457200"/>
          </a:xfrm>
        </p:spPr>
        <p:txBody>
          <a:bodyPr/>
          <a:lstStyle>
            <a:lvl1pPr>
              <a:defRPr>
                <a:solidFill>
                  <a:srgbClr val="CCECFF"/>
                </a:solidFill>
              </a:defRPr>
            </a:lvl1pPr>
          </a:lstStyle>
          <a:p>
            <a:pPr>
              <a:defRPr/>
            </a:pPr>
            <a:endParaRPr lang="en-US"/>
          </a:p>
        </p:txBody>
      </p:sp>
      <p:sp>
        <p:nvSpPr>
          <p:cNvPr id="7" name="Rectangle 6"/>
          <p:cNvSpPr>
            <a:spLocks noGrp="1" noChangeArrowheads="1"/>
          </p:cNvSpPr>
          <p:nvPr>
            <p:ph type="ftr" sz="quarter" idx="11"/>
          </p:nvPr>
        </p:nvSpPr>
        <p:spPr>
          <a:xfrm>
            <a:off x="3276600" y="6248400"/>
            <a:ext cx="2895600" cy="457200"/>
          </a:xfrm>
        </p:spPr>
        <p:txBody>
          <a:bodyPr/>
          <a:lstStyle>
            <a:lvl1pPr>
              <a:defRPr>
                <a:solidFill>
                  <a:srgbClr val="CCECFF"/>
                </a:solidFill>
              </a:defRPr>
            </a:lvl1pPr>
          </a:lstStyle>
          <a:p>
            <a:pPr>
              <a:defRPr/>
            </a:pPr>
            <a:endParaRPr lang="en-US"/>
          </a:p>
        </p:txBody>
      </p:sp>
      <p:sp>
        <p:nvSpPr>
          <p:cNvPr id="8" name="Rectangle 7"/>
          <p:cNvSpPr>
            <a:spLocks noGrp="1" noChangeArrowheads="1"/>
          </p:cNvSpPr>
          <p:nvPr>
            <p:ph type="sldNum" sz="quarter" idx="12"/>
          </p:nvPr>
        </p:nvSpPr>
        <p:spPr>
          <a:xfrm>
            <a:off x="6934200" y="6248400"/>
            <a:ext cx="1905000" cy="457200"/>
          </a:xfrm>
        </p:spPr>
        <p:txBody>
          <a:bodyPr/>
          <a:lstStyle>
            <a:lvl1pPr>
              <a:defRPr>
                <a:solidFill>
                  <a:srgbClr val="CCECFF"/>
                </a:solidFill>
              </a:defRPr>
            </a:lvl1pPr>
          </a:lstStyle>
          <a:p>
            <a:fld id="{D9E655CD-36AC-2042-A302-AEB888016722}" type="slidenum">
              <a:rPr lang="en-US"/>
              <a:pPr/>
              <a:t>‹#›</a:t>
            </a:fld>
            <a:endParaRPr lang="en-US"/>
          </a:p>
        </p:txBody>
      </p:sp>
    </p:spTree>
    <p:extLst>
      <p:ext uri="{BB962C8B-B14F-4D97-AF65-F5344CB8AC3E}">
        <p14:creationId xmlns:p14="http://schemas.microsoft.com/office/powerpoint/2010/main" val="2196766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5DEBCC5-E673-9942-B845-366BF94E951B}" type="slidenum">
              <a:rPr lang="en-US"/>
              <a:pPr/>
              <a:t>‹#›</a:t>
            </a:fld>
            <a:endParaRPr lang="en-US"/>
          </a:p>
        </p:txBody>
      </p:sp>
    </p:spTree>
    <p:extLst>
      <p:ext uri="{BB962C8B-B14F-4D97-AF65-F5344CB8AC3E}">
        <p14:creationId xmlns:p14="http://schemas.microsoft.com/office/powerpoint/2010/main" val="12530869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95FE30-0CF4-7246-B660-1FA61DD9C70D}" type="slidenum">
              <a:rPr lang="en-US"/>
              <a:pPr/>
              <a:t>‹#›</a:t>
            </a:fld>
            <a:endParaRPr lang="en-US"/>
          </a:p>
        </p:txBody>
      </p:sp>
    </p:spTree>
    <p:extLst>
      <p:ext uri="{BB962C8B-B14F-4D97-AF65-F5344CB8AC3E}">
        <p14:creationId xmlns:p14="http://schemas.microsoft.com/office/powerpoint/2010/main" val="9440737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070FF64-2B7A-784F-9EE3-6B6F442A0175}" type="slidenum">
              <a:rPr lang="en-US"/>
              <a:pPr/>
              <a:t>‹#›</a:t>
            </a:fld>
            <a:endParaRPr lang="en-US"/>
          </a:p>
        </p:txBody>
      </p:sp>
    </p:spTree>
    <p:extLst>
      <p:ext uri="{BB962C8B-B14F-4D97-AF65-F5344CB8AC3E}">
        <p14:creationId xmlns:p14="http://schemas.microsoft.com/office/powerpoint/2010/main" val="18407409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78EF799-FD42-E04A-B9CB-4F201250AA4D}" type="slidenum">
              <a:rPr lang="en-US"/>
              <a:pPr/>
              <a:t>‹#›</a:t>
            </a:fld>
            <a:endParaRPr lang="en-US"/>
          </a:p>
        </p:txBody>
      </p:sp>
    </p:spTree>
    <p:extLst>
      <p:ext uri="{BB962C8B-B14F-4D97-AF65-F5344CB8AC3E}">
        <p14:creationId xmlns:p14="http://schemas.microsoft.com/office/powerpoint/2010/main" val="39707540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4DEE56F-279D-134A-812A-BD0098A789CF}" type="slidenum">
              <a:rPr lang="en-US"/>
              <a:pPr/>
              <a:t>‹#›</a:t>
            </a:fld>
            <a:endParaRPr lang="en-US"/>
          </a:p>
        </p:txBody>
      </p:sp>
    </p:spTree>
    <p:extLst>
      <p:ext uri="{BB962C8B-B14F-4D97-AF65-F5344CB8AC3E}">
        <p14:creationId xmlns:p14="http://schemas.microsoft.com/office/powerpoint/2010/main" val="14099866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CF332D-E56C-C440-81D2-B6C5B0A66A97}" type="slidenum">
              <a:rPr lang="en-US"/>
              <a:pPr/>
              <a:t>‹#›</a:t>
            </a:fld>
            <a:endParaRPr lang="en-US"/>
          </a:p>
        </p:txBody>
      </p:sp>
    </p:spTree>
    <p:extLst>
      <p:ext uri="{BB962C8B-B14F-4D97-AF65-F5344CB8AC3E}">
        <p14:creationId xmlns:p14="http://schemas.microsoft.com/office/powerpoint/2010/main" val="5951854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3BF8469-8D23-F841-97CF-0EAAFF97F7B9}" type="slidenum">
              <a:rPr lang="en-US"/>
              <a:pPr/>
              <a:t>‹#›</a:t>
            </a:fld>
            <a:endParaRPr lang="en-US"/>
          </a:p>
        </p:txBody>
      </p:sp>
    </p:spTree>
    <p:extLst>
      <p:ext uri="{BB962C8B-B14F-4D97-AF65-F5344CB8AC3E}">
        <p14:creationId xmlns:p14="http://schemas.microsoft.com/office/powerpoint/2010/main" val="5333778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20144D5-35B9-6648-A68A-81988453D8B0}" type="slidenum">
              <a:rPr lang="en-US"/>
              <a:pPr/>
              <a:t>‹#›</a:t>
            </a:fld>
            <a:endParaRPr lang="en-US"/>
          </a:p>
        </p:txBody>
      </p:sp>
    </p:spTree>
    <p:extLst>
      <p:ext uri="{BB962C8B-B14F-4D97-AF65-F5344CB8AC3E}">
        <p14:creationId xmlns:p14="http://schemas.microsoft.com/office/powerpoint/2010/main" val="40198697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4D4C84-DA80-9646-8D30-D4A24B2BAA6C}" type="slidenum">
              <a:rPr lang="en-US"/>
              <a:pPr/>
              <a:t>‹#›</a:t>
            </a:fld>
            <a:endParaRPr lang="en-US"/>
          </a:p>
        </p:txBody>
      </p:sp>
    </p:spTree>
    <p:extLst>
      <p:ext uri="{BB962C8B-B14F-4D97-AF65-F5344CB8AC3E}">
        <p14:creationId xmlns:p14="http://schemas.microsoft.com/office/powerpoint/2010/main" val="56794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049E99D8-0ED3-0E42-9B4C-F61A3694176C}"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257891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4B844D-6E7C-6442-85CF-600FF49A2D16}" type="slidenum">
              <a:rPr lang="en-US"/>
              <a:pPr/>
              <a:t>‹#›</a:t>
            </a:fld>
            <a:endParaRPr lang="en-US"/>
          </a:p>
        </p:txBody>
      </p:sp>
    </p:spTree>
    <p:extLst>
      <p:ext uri="{BB962C8B-B14F-4D97-AF65-F5344CB8AC3E}">
        <p14:creationId xmlns:p14="http://schemas.microsoft.com/office/powerpoint/2010/main" val="2621605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C76055C-D7A1-9F45-AF17-BFEFCFFBC8A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086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29A8686-9D68-4744-82A6-7DAEBEFB6C7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13278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21" charset="0"/>
                <a:ea typeface="Arial" pitchFamily="21" charset="0"/>
                <a:cs typeface="Arial" pitchFamily="21" charset="0"/>
              </a:defRPr>
            </a:lvl1pPr>
          </a:lstStyle>
          <a:p>
            <a:pPr>
              <a:defRPr/>
            </a:pPr>
            <a:endParaRPr lang="en-US"/>
          </a:p>
        </p:txBody>
      </p:sp>
      <p:sp>
        <p:nvSpPr>
          <p:cNvPr id="1331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FE5F29C-C2D5-634B-BF1D-6C44501CFE4E}"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331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1331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1332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2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grpSp>
        <p:sp>
          <p:nvSpPr>
            <p:cNvPr id="1332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1332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2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21" charset="0"/>
                <a:ea typeface="Arial" pitchFamily="21" charset="0"/>
                <a:cs typeface="Arial" pitchFamily="21" charset="0"/>
              </a:defRPr>
            </a:lvl1pPr>
          </a:lstStyle>
          <a:p>
            <a:pPr>
              <a:defRPr/>
            </a:pPr>
            <a:endParaRPr lang="en-US"/>
          </a:p>
        </p:txBody>
      </p:sp>
      <p:sp>
        <p:nvSpPr>
          <p:cNvPr id="1332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171"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charset="0"/>
          <a:cs typeface="Arial" pitchFamily="-110"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charset="0"/>
          <a:cs typeface="Arial" pitchFamily="-110"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charset="0"/>
          <a:cs typeface="Arial" pitchFamily="-110"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charset="0"/>
          <a:cs typeface="Arial" pitchFamily="-110"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Arial" pitchFamily="-110" charset="0"/>
          <a:cs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Arial" pitchFamily="-110" charset="0"/>
          <a:cs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Arial" pitchFamily="-110" charset="0"/>
          <a:cs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Arial" pitchFamily="-110" charset="0"/>
          <a:cs typeface="Arial" pitchFamily="-110"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Dominican Small Caps" pitchFamily="2" charset="0"/>
                <a:ea typeface="Arial" pitchFamily="21" charset="0"/>
                <a:cs typeface="Arial" pitchFamily="21"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Dominican Small Caps" pitchFamily="2" charset="0"/>
                <a:ea typeface="Arial" pitchFamily="21" charset="0"/>
                <a:cs typeface="Arial" pitchFamily="21"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cs typeface="Arial" charset="0"/>
              </a:defRPr>
            </a:lvl1pPr>
          </a:lstStyle>
          <a:p>
            <a:pPr>
              <a:defRPr/>
            </a:pPr>
            <a:fld id="{67A54B47-0BDA-414F-B336-B09E02463A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9" r:id="rId1"/>
    <p:sldLayoutId id="214748417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AAE8EDAA-629D-3148-B540-6B4CF8B404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5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a:defRPr/>
            </a:pPr>
            <a:fld id="{91A481A0-3178-2646-B827-49A68EBD14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27955196"/>
      </p:ext>
    </p:extLst>
  </p:cSld>
  <p:clrMap bg1="dk2" tx1="lt1" bg2="dk1" tx2="lt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1860"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400">
                <a:solidFill>
                  <a:srgbClr val="FFFFFF"/>
                </a:solidFill>
                <a:effectLst/>
                <a:latin typeface="Arial Black" pitchFamily="34" charset="0"/>
              </a:defRPr>
            </a:lvl1pPr>
          </a:lstStyle>
          <a:p>
            <a:endParaRPr lang="en-US" altLang="en-US"/>
          </a:p>
        </p:txBody>
      </p:sp>
      <p:sp>
        <p:nvSpPr>
          <p:cNvPr id="121861"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0" hangingPunct="0">
              <a:spcBef>
                <a:spcPct val="0"/>
              </a:spcBef>
              <a:buClrTx/>
              <a:buFontTx/>
              <a:buNone/>
              <a:defRPr sz="1400">
                <a:solidFill>
                  <a:srgbClr val="FFFFFF"/>
                </a:solidFill>
                <a:effectLst/>
                <a:latin typeface="Arial Black" pitchFamily="34" charset="0"/>
              </a:defRPr>
            </a:lvl1pPr>
          </a:lstStyle>
          <a:p>
            <a:endParaRPr lang="en-US" altLang="en-US"/>
          </a:p>
        </p:txBody>
      </p:sp>
      <p:sp>
        <p:nvSpPr>
          <p:cNvPr id="121862"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400">
                <a:solidFill>
                  <a:srgbClr val="FFFFFF"/>
                </a:solidFill>
                <a:effectLst/>
                <a:latin typeface="Arial Black" pitchFamily="34" charset="0"/>
              </a:defRPr>
            </a:lvl1pPr>
          </a:lstStyle>
          <a:p>
            <a:fld id="{2863442C-BC2E-43D6-B953-91CAF66CEFB9}" type="slidenum">
              <a:rPr lang="en-US" altLang="en-US"/>
              <a:pPr/>
              <a:t>‹#›</a:t>
            </a:fld>
            <a:endParaRPr lang="en-US" altLang="en-US"/>
          </a:p>
        </p:txBody>
      </p:sp>
    </p:spTree>
    <p:extLst>
      <p:ext uri="{BB962C8B-B14F-4D97-AF65-F5344CB8AC3E}">
        <p14:creationId xmlns:p14="http://schemas.microsoft.com/office/powerpoint/2010/main" val="4126707828"/>
      </p:ext>
    </p:extLst>
  </p:cSld>
  <p:clrMap bg1="dk2" tx1="lt1" bg2="dk1"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xStyles>
    <p:titleStyle>
      <a:lvl1pPr algn="ctr" rtl="0" eaLnBrk="0" fontAlgn="base" hangingPunct="0">
        <a:spcBef>
          <a:spcPct val="0"/>
        </a:spcBef>
        <a:spcAft>
          <a:spcPct val="0"/>
        </a:spcAft>
        <a:defRPr sz="4400">
          <a:solidFill>
            <a:schemeClr val="tx2"/>
          </a:solidFill>
          <a:latin typeface="Arial"/>
          <a:ea typeface="MS PGothic" pitchFamily="34" charset="-128"/>
          <a:cs typeface="Arial"/>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pitchFamily="34"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MS PGothic" pitchFamily="34"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MS PGothic" pitchFamily="34"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MS PGothic" pitchFamily="34"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MS PGothic" pitchFamily="34" charset="-128"/>
          <a:cs typeface="Arial"/>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Times New Roman" pitchFamily="-112" charset="0"/>
                <a:ea typeface="+mn-ea"/>
                <a:cs typeface="+mn-cs"/>
              </a:defRPr>
            </a:lvl1pPr>
          </a:lstStyle>
          <a:p>
            <a:pPr>
              <a:defRPr/>
            </a:pPr>
            <a:endParaRPr lang="en-US"/>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Times New Roman" pitchFamily="-112" charset="0"/>
                <a:ea typeface="+mn-ea"/>
                <a:cs typeface="+mn-cs"/>
              </a:defRPr>
            </a:lvl1pPr>
          </a:lstStyle>
          <a:p>
            <a:pPr>
              <a:defRPr/>
            </a:pPr>
            <a:endParaRPr lang="en-US"/>
          </a:p>
        </p:txBody>
      </p:sp>
      <p:sp>
        <p:nvSpPr>
          <p:cNvPr id="81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ea typeface="ＭＳ Ｐゴシック" charset="0"/>
                <a:cs typeface="ＭＳ Ｐゴシック" charset="0"/>
              </a:defRPr>
            </a:lvl1pPr>
          </a:lstStyle>
          <a:p>
            <a:fld id="{3A89C81D-5ED4-024C-A72F-4F67B40A78F5}" type="slidenum">
              <a:rPr lang="en-US"/>
              <a:pPr/>
              <a:t>‹#›</a:t>
            </a:fld>
            <a:endParaRPr lang="en-US"/>
          </a:p>
        </p:txBody>
      </p:sp>
      <p:sp>
        <p:nvSpPr>
          <p:cNvPr id="23559" name="Rectangle 7"/>
          <p:cNvSpPr>
            <a:spLocks noChangeArrowheads="1"/>
          </p:cNvSpPr>
          <p:nvPr/>
        </p:nvSpPr>
        <p:spPr bwMode="gray">
          <a:xfrm>
            <a:off x="0" y="1638300"/>
            <a:ext cx="3343275" cy="122238"/>
          </a:xfrm>
          <a:prstGeom prst="rect">
            <a:avLst/>
          </a:prstGeom>
          <a:solidFill>
            <a:schemeClr val="bg2">
              <a:alpha val="50195"/>
            </a:schemeClr>
          </a:solidFill>
          <a:ln w="9525">
            <a:noFill/>
            <a:miter lim="800000"/>
            <a:headEnd/>
            <a:tailEnd/>
          </a:ln>
        </p:spPr>
        <p:txBody>
          <a:bodyPr wrap="none" anchor="ctr"/>
          <a:lstStyle/>
          <a:p>
            <a:pPr algn="ctr">
              <a:defRPr/>
            </a:pPr>
            <a:endParaRPr kumimoji="1" lang="en-US">
              <a:solidFill>
                <a:srgbClr val="FFFFFF"/>
              </a:solidFill>
              <a:latin typeface="Times New Roman" pitchFamily="-1" charset="0"/>
              <a:ea typeface="+mn-ea"/>
              <a:cs typeface="+mn-cs"/>
            </a:endParaRPr>
          </a:p>
        </p:txBody>
      </p:sp>
    </p:spTree>
    <p:extLst>
      <p:ext uri="{BB962C8B-B14F-4D97-AF65-F5344CB8AC3E}">
        <p14:creationId xmlns:p14="http://schemas.microsoft.com/office/powerpoint/2010/main" val="4199551109"/>
      </p:ext>
    </p:extLst>
  </p:cSld>
  <p:clrMap bg1="dk2" tx1="lt1" bg2="dk1" tx2="lt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accent1"/>
        </a:buClr>
        <a:buSzPct val="65000"/>
        <a:buFont typeface="Wingdings" charset="0"/>
        <a:buChar char="n"/>
        <a:defRPr sz="2400">
          <a:solidFill>
            <a:schemeClr val="tx1"/>
          </a:solidFill>
          <a:effectLst>
            <a:outerShdw blurRad="38100" dist="38100" dir="2700000" algn="tl">
              <a:srgbClr val="000000"/>
            </a:outerShdw>
          </a:effectLst>
          <a:latin typeface="+mn-lt"/>
          <a:ea typeface="ヒラギノ角ゴ Pro W3" pitchFamily="-1" charset="-128"/>
          <a:cs typeface="ヒラギノ角ゴ Pro W3" pitchFamily="-1"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ヒラギノ角ゴ Pro W3" pitchFamily="-1" charset="-128"/>
          <a:cs typeface="ヒラギノ角ゴ Pro W3" charset="0"/>
        </a:defRPr>
      </a:lvl4pPr>
      <a:lvl5pPr marL="2057400" indent="-228600" algn="l" rtl="0" eaLnBrk="0" fontAlgn="base" hangingPunct="0">
        <a:spcBef>
          <a:spcPct val="20000"/>
        </a:spcBef>
        <a:spcAft>
          <a:spcPct val="0"/>
        </a:spcAft>
        <a:buClr>
          <a:schemeClr val="tx2"/>
        </a:buClr>
        <a:buSzPct val="55000"/>
        <a:buFont typeface="Wingdings" charset="0"/>
        <a:buChar char="n"/>
        <a:defRPr sz="2000">
          <a:solidFill>
            <a:schemeClr val="tx1"/>
          </a:solidFill>
          <a:effectLst>
            <a:outerShdw blurRad="38100" dist="38100" dir="2700000" algn="tl">
              <a:srgbClr val="000000"/>
            </a:outerShdw>
          </a:effectLst>
          <a:latin typeface="+mn-lt"/>
          <a:ea typeface="ヒラギノ角ゴ Pro W3" pitchFamily="-1" charset="-128"/>
          <a:cs typeface="ヒラギノ角ゴ Pro W3" charset="0"/>
        </a:defRPr>
      </a:lvl5pPr>
      <a:lvl6pPr marL="25146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50.xml"/><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6.xml"/><Relationship Id="rId1" Type="http://schemas.openxmlformats.org/officeDocument/2006/relationships/themeOverride" Target="../theme/themeOverride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6.xml"/><Relationship Id="rId1" Type="http://schemas.openxmlformats.org/officeDocument/2006/relationships/themeOverride" Target="../theme/themeOverride3.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48.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0" y="838200"/>
            <a:ext cx="9124262" cy="5124794"/>
          </a:xfrm>
          <a:prstGeom prst="rect">
            <a:avLst/>
          </a:prstGeom>
        </p:spPr>
      </p:pic>
      <p:sp>
        <p:nvSpPr>
          <p:cNvPr id="6" name="Rectangle 3"/>
          <p:cNvSpPr txBox="1">
            <a:spLocks noChangeArrowheads="1"/>
          </p:cNvSpPr>
          <p:nvPr/>
        </p:nvSpPr>
        <p:spPr bwMode="auto">
          <a:xfrm>
            <a:off x="2349" y="76200"/>
            <a:ext cx="9296399" cy="1828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a:lstStyle>
          <a:p>
            <a:pPr eaLnBrk="1" hangingPunct="1">
              <a:defRPr/>
            </a:pPr>
            <a:r>
              <a:rPr lang="en-US" sz="5400" b="1" dirty="0">
                <a:solidFill>
                  <a:schemeClr val="bg1"/>
                </a:solidFill>
                <a:effectLst>
                  <a:glow rad="749300">
                    <a:schemeClr val="tx1"/>
                  </a:glow>
                </a:effectLst>
                <a:latin typeface="Arial" charset="0"/>
                <a:ea typeface="ＭＳ Ｐゴシック" charset="0"/>
                <a:cs typeface="ＭＳ Ｐゴシック" charset="0"/>
              </a:rPr>
              <a:t>Kematian &amp; Keadaan Peralihan</a:t>
            </a:r>
            <a:endParaRPr lang="en-US" sz="1800" b="1" dirty="0">
              <a:solidFill>
                <a:schemeClr val="bg1"/>
              </a:solidFill>
              <a:effectLst>
                <a:glow rad="749300">
                  <a:schemeClr val="tx1"/>
                </a:glow>
              </a:effectLst>
              <a:latin typeface="Arial" charset="0"/>
              <a:ea typeface="ＭＳ Ｐゴシック" charset="0"/>
              <a:cs typeface="ＭＳ Ｐゴシック" charset="0"/>
            </a:endParaRPr>
          </a:p>
        </p:txBody>
      </p:sp>
      <p:sp>
        <p:nvSpPr>
          <p:cNvPr id="3076" name="Rectangle 4"/>
          <p:cNvSpPr>
            <a:spLocks noChangeArrowheads="1"/>
          </p:cNvSpPr>
          <p:nvPr/>
        </p:nvSpPr>
        <p:spPr bwMode="auto">
          <a:xfrm>
            <a:off x="449263" y="4876800"/>
            <a:ext cx="8243887" cy="1225550"/>
          </a:xfrm>
          <a:prstGeom prst="rect">
            <a:avLst/>
          </a:prstGeom>
          <a:noFill/>
          <a:ln w="9525">
            <a:noFill/>
            <a:miter lim="800000"/>
            <a:headEnd/>
            <a:tailEnd/>
          </a:ln>
          <a:effectLst>
            <a:outerShdw blurRad="63500" dist="107763" dir="13500000" algn="ctr" rotWithShape="0">
              <a:srgbClr val="000000">
                <a:alpha val="74998"/>
              </a:srgbClr>
            </a:outerShdw>
          </a:effectLst>
        </p:spPr>
        <p:txBody>
          <a:bodyPr anchor="ctr"/>
          <a:lstStyle/>
          <a:p>
            <a:pPr algn="ctr">
              <a:defRPr/>
            </a:pPr>
            <a:r>
              <a:rPr lang="en-US" sz="4400" b="1" dirty="0">
                <a:solidFill>
                  <a:srgbClr val="FFFFFF"/>
                </a:solidFill>
                <a:latin typeface="Arial" charset="0"/>
                <a:ea typeface="ＭＳ Ｐゴシック" charset="0"/>
              </a:rPr>
              <a:t>Eskatologi</a:t>
            </a:r>
            <a:endParaRPr lang="en-US" sz="1400" b="1" i="1" dirty="0">
              <a:solidFill>
                <a:schemeClr val="bg1"/>
              </a:solidFill>
              <a:cs typeface="Arial" charset="0"/>
            </a:endParaRPr>
          </a:p>
        </p:txBody>
      </p:sp>
      <p:sp>
        <p:nvSpPr>
          <p:cNvPr id="7" name="Rectangle 6"/>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0" y="0"/>
            <a:ext cx="9144000" cy="1470025"/>
          </a:xfrm>
        </p:spPr>
        <p:txBody>
          <a:bodyPr/>
          <a:lstStyle/>
          <a:p>
            <a:pPr eaLnBrk="1" hangingPunct="1">
              <a:defRPr/>
            </a:pPr>
            <a:r>
              <a:rPr lang="en-US" altLang="ko-KR" b="0" u="sng">
                <a:solidFill>
                  <a:srgbClr val="FFFF00"/>
                </a:solidFill>
                <a:latin typeface="Dominican Small Caps" charset="0"/>
                <a:ea typeface="굴림" charset="0"/>
                <a:cs typeface="굴림" charset="0"/>
              </a:rPr>
              <a:t>Physical Death</a:t>
            </a:r>
          </a:p>
        </p:txBody>
      </p:sp>
      <p:sp>
        <p:nvSpPr>
          <p:cNvPr id="60419" name="Rectangle 3"/>
          <p:cNvSpPr>
            <a:spLocks noGrp="1" noChangeArrowheads="1"/>
          </p:cNvSpPr>
          <p:nvPr>
            <p:ph type="subTitle" idx="1"/>
          </p:nvPr>
        </p:nvSpPr>
        <p:spPr>
          <a:xfrm>
            <a:off x="228600" y="2133600"/>
            <a:ext cx="5867400" cy="4267200"/>
          </a:xfrm>
        </p:spPr>
        <p:txBody>
          <a:bodyPr/>
          <a:lstStyle/>
          <a:p>
            <a:pPr algn="l" eaLnBrk="1" hangingPunct="1">
              <a:lnSpc>
                <a:spcPct val="90000"/>
              </a:lnSpc>
              <a:buFont typeface="Wingdings" charset="0"/>
              <a:buNone/>
              <a:defRPr/>
            </a:pPr>
            <a:r>
              <a:rPr lang="en-US" altLang="zh-CN" u="sng" dirty="0">
                <a:latin typeface="Arial" charset="0"/>
                <a:ea typeface="宋体" charset="0"/>
                <a:cs typeface="宋体" charset="0"/>
              </a:rPr>
              <a:t>Natural or Unnatural?</a:t>
            </a:r>
          </a:p>
          <a:p>
            <a:pPr algn="l" eaLnBrk="1" hangingPunct="1">
              <a:lnSpc>
                <a:spcPct val="90000"/>
              </a:lnSpc>
              <a:buFont typeface="Wingdings" charset="0"/>
              <a:buNone/>
              <a:defRPr/>
            </a:pPr>
            <a:r>
              <a:rPr lang="en-US" altLang="zh-CN" dirty="0">
                <a:latin typeface="Arial" charset="0"/>
                <a:ea typeface="宋体" charset="0"/>
                <a:cs typeface="宋体" charset="0"/>
              </a:rPr>
              <a:t> </a:t>
            </a:r>
            <a:endParaRPr lang="en-US" altLang="ko-KR" dirty="0">
              <a:latin typeface="Arial" charset="0"/>
              <a:ea typeface="宋体" charset="0"/>
              <a:cs typeface="宋体" charset="0"/>
            </a:endParaRPr>
          </a:p>
          <a:p>
            <a:pPr algn="l" eaLnBrk="1" hangingPunct="1">
              <a:lnSpc>
                <a:spcPct val="90000"/>
              </a:lnSpc>
              <a:buFont typeface="Wingdings" charset="0"/>
              <a:buNone/>
              <a:defRPr/>
            </a:pPr>
            <a:r>
              <a:rPr lang="en-US" altLang="ko-KR" dirty="0">
                <a:latin typeface="Arial" charset="0"/>
                <a:ea typeface="宋体" charset="0"/>
                <a:cs typeface="宋体" charset="0"/>
              </a:rPr>
              <a:t>"Physical death was </a:t>
            </a:r>
            <a:r>
              <a:rPr lang="en-US" altLang="ko-KR" dirty="0">
                <a:solidFill>
                  <a:srgbClr val="FFFF00"/>
                </a:solidFill>
                <a:latin typeface="Arial" charset="0"/>
                <a:ea typeface="宋体" charset="0"/>
                <a:cs typeface="宋体" charset="0"/>
              </a:rPr>
              <a:t>not an original part </a:t>
            </a:r>
            <a:r>
              <a:rPr lang="en-US" altLang="ko-KR" dirty="0">
                <a:latin typeface="Arial" charset="0"/>
                <a:ea typeface="宋体" charset="0"/>
                <a:cs typeface="宋体" charset="0"/>
              </a:rPr>
              <a:t>of the human condition. It is something foreign and hostile. Paul pictures it as an enemy </a:t>
            </a:r>
          </a:p>
          <a:p>
            <a:pPr algn="l" eaLnBrk="1" hangingPunct="1">
              <a:lnSpc>
                <a:spcPct val="90000"/>
              </a:lnSpc>
              <a:buFont typeface="Wingdings" charset="0"/>
              <a:buNone/>
              <a:defRPr/>
            </a:pPr>
            <a:r>
              <a:rPr lang="en-US" altLang="ko-KR" dirty="0">
                <a:latin typeface="Arial" charset="0"/>
                <a:ea typeface="宋体" charset="0"/>
                <a:cs typeface="宋体" charset="0"/>
              </a:rPr>
              <a:t>(1 Cor. 15:26)" </a:t>
            </a:r>
          </a:p>
          <a:p>
            <a:pPr algn="l" eaLnBrk="1" hangingPunct="1">
              <a:lnSpc>
                <a:spcPct val="90000"/>
              </a:lnSpc>
              <a:buFont typeface="Wingdings" charset="0"/>
              <a:buNone/>
              <a:defRPr/>
            </a:pPr>
            <a:r>
              <a:rPr lang="en-US" altLang="ko-KR" dirty="0">
                <a:latin typeface="Arial" charset="0"/>
                <a:ea typeface="宋体" charset="0"/>
                <a:cs typeface="宋体" charset="0"/>
              </a:rPr>
              <a:t>                                                   </a:t>
            </a:r>
            <a:endParaRPr lang="en-US" altLang="zh-CN" dirty="0">
              <a:latin typeface="Arial" charset="0"/>
              <a:ea typeface="宋体" charset="0"/>
              <a:cs typeface="宋体" charset="0"/>
            </a:endParaRPr>
          </a:p>
        </p:txBody>
      </p:sp>
      <p:sp>
        <p:nvSpPr>
          <p:cNvPr id="60420" name="Rectangle 4"/>
          <p:cNvSpPr>
            <a:spLocks noChangeArrowheads="1"/>
          </p:cNvSpPr>
          <p:nvPr/>
        </p:nvSpPr>
        <p:spPr bwMode="auto">
          <a:xfrm>
            <a:off x="2438400" y="6477000"/>
            <a:ext cx="6705600" cy="38100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a:spcBef>
                <a:spcPct val="20000"/>
              </a:spcBef>
              <a:buClr>
                <a:schemeClr val="hlink"/>
              </a:buClr>
              <a:buSzPct val="70000"/>
              <a:buFont typeface="Wingdings" charset="0"/>
              <a:buNone/>
            </a:pPr>
            <a:r>
              <a:rPr lang="en-US" altLang="ko-KR" b="1" dirty="0">
                <a:effectLst>
                  <a:outerShdw blurRad="38100" dist="38100" dir="2700000" algn="tl">
                    <a:srgbClr val="000000"/>
                  </a:outerShdw>
                </a:effectLst>
                <a:latin typeface="Arial"/>
                <a:ea typeface="宋体" charset="0"/>
                <a:cs typeface="Arial"/>
              </a:rPr>
              <a:t>Erickson, </a:t>
            </a:r>
            <a:r>
              <a:rPr lang="en-US" altLang="ko-KR" b="1" i="1" dirty="0">
                <a:effectLst>
                  <a:outerShdw blurRad="38100" dist="38100" dir="2700000" algn="tl">
                    <a:srgbClr val="000000"/>
                  </a:outerShdw>
                </a:effectLst>
                <a:latin typeface="Arial"/>
                <a:ea typeface="宋体" charset="0"/>
                <a:cs typeface="Arial"/>
              </a:rPr>
              <a:t>Christian Theology</a:t>
            </a:r>
            <a:r>
              <a:rPr lang="en-US" altLang="ko-KR" b="1" dirty="0">
                <a:effectLst>
                  <a:outerShdw blurRad="38100" dist="38100" dir="2700000" algn="tl">
                    <a:srgbClr val="000000"/>
                  </a:outerShdw>
                </a:effectLst>
                <a:latin typeface="Arial"/>
                <a:ea typeface="宋体" charset="0"/>
                <a:cs typeface="Arial"/>
              </a:rPr>
              <a:t>, 1177</a:t>
            </a:r>
          </a:p>
        </p:txBody>
      </p:sp>
      <p:pic>
        <p:nvPicPr>
          <p:cNvPr id="70660" name="Picture 6" descr="Hooded434px-Death.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53163" y="2133600"/>
            <a:ext cx="2890837" cy="399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0419">
                                            <p:txEl>
                                              <p:pRg st="2" end="2"/>
                                            </p:txEl>
                                          </p:spTgt>
                                        </p:tgtEl>
                                        <p:attrNameLst>
                                          <p:attrName>style.visibility</p:attrName>
                                        </p:attrNameLst>
                                      </p:cBhvr>
                                      <p:to>
                                        <p:strVal val="visible"/>
                                      </p:to>
                                    </p:set>
                                    <p:animEffect transition="in" filter="slide(fromBottom)">
                                      <p:cBhvr>
                                        <p:cTn id="7" dur="500"/>
                                        <p:tgtEl>
                                          <p:spTgt spid="60419">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60419">
                                            <p:txEl>
                                              <p:pRg st="3" end="3"/>
                                            </p:txEl>
                                          </p:spTgt>
                                        </p:tgtEl>
                                        <p:attrNameLst>
                                          <p:attrName>style.visibility</p:attrName>
                                        </p:attrNameLst>
                                      </p:cBhvr>
                                      <p:to>
                                        <p:strVal val="visible"/>
                                      </p:to>
                                    </p:set>
                                    <p:animEffect transition="in" filter="slide(fromBottom)">
                                      <p:cBhvr>
                                        <p:cTn id="10" dur="5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0" y="0"/>
            <a:ext cx="9144000" cy="1470025"/>
          </a:xfrm>
        </p:spPr>
        <p:txBody>
          <a:bodyPr/>
          <a:lstStyle/>
          <a:p>
            <a:pPr eaLnBrk="1" hangingPunct="1">
              <a:defRPr/>
            </a:pPr>
            <a:r>
              <a:rPr lang="en-US" altLang="ko-KR" b="0" u="sng">
                <a:solidFill>
                  <a:srgbClr val="FFFF00"/>
                </a:solidFill>
                <a:latin typeface="Dominican Small Caps" charset="0"/>
                <a:ea typeface="굴림" charset="0"/>
                <a:cs typeface="굴림" charset="0"/>
              </a:rPr>
              <a:t>Physical Death</a:t>
            </a:r>
          </a:p>
        </p:txBody>
      </p:sp>
      <p:sp>
        <p:nvSpPr>
          <p:cNvPr id="62467" name="Rectangle 3"/>
          <p:cNvSpPr>
            <a:spLocks noGrp="1" noChangeArrowheads="1"/>
          </p:cNvSpPr>
          <p:nvPr>
            <p:ph type="subTitle" idx="1"/>
          </p:nvPr>
        </p:nvSpPr>
        <p:spPr>
          <a:xfrm>
            <a:off x="152400" y="1752600"/>
            <a:ext cx="5791200" cy="4267200"/>
          </a:xfrm>
        </p:spPr>
        <p:txBody>
          <a:bodyPr/>
          <a:lstStyle/>
          <a:p>
            <a:pPr algn="l" eaLnBrk="1" hangingPunct="1">
              <a:lnSpc>
                <a:spcPct val="90000"/>
              </a:lnSpc>
              <a:buFont typeface="Wingdings" charset="0"/>
              <a:buNone/>
              <a:defRPr/>
            </a:pPr>
            <a:r>
              <a:rPr lang="en-US" altLang="zh-CN" u="sng" dirty="0">
                <a:latin typeface="Arial" charset="0"/>
                <a:ea typeface="宋体" charset="0"/>
                <a:cs typeface="宋体" charset="0"/>
              </a:rPr>
              <a:t>Natural or Unnatural?</a:t>
            </a:r>
          </a:p>
          <a:p>
            <a:pPr algn="l" eaLnBrk="1" hangingPunct="1">
              <a:lnSpc>
                <a:spcPct val="90000"/>
              </a:lnSpc>
              <a:buFont typeface="Wingdings" charset="0"/>
              <a:buNone/>
              <a:defRPr/>
            </a:pPr>
            <a:r>
              <a:rPr lang="en-US" altLang="zh-CN" dirty="0">
                <a:latin typeface="Arial" charset="0"/>
                <a:ea typeface="宋体" charset="0"/>
                <a:cs typeface="宋体" charset="0"/>
              </a:rPr>
              <a:t> </a:t>
            </a:r>
            <a:endParaRPr lang="en-US" altLang="ko-KR" dirty="0">
              <a:latin typeface="Arial" charset="0"/>
              <a:ea typeface="宋体" charset="0"/>
              <a:cs typeface="宋体" charset="0"/>
            </a:endParaRPr>
          </a:p>
          <a:p>
            <a:pPr algn="l" eaLnBrk="1" hangingPunct="1">
              <a:lnSpc>
                <a:spcPct val="90000"/>
              </a:lnSpc>
              <a:buFont typeface="Wingdings" charset="0"/>
              <a:buNone/>
              <a:defRPr/>
            </a:pPr>
            <a:r>
              <a:rPr lang="en-US" altLang="ko-KR" dirty="0">
                <a:latin typeface="Arial" charset="0"/>
                <a:ea typeface="宋体" charset="0"/>
                <a:cs typeface="宋体" charset="0"/>
              </a:rPr>
              <a:t>"We must still remember that death is </a:t>
            </a:r>
            <a:r>
              <a:rPr lang="en-US" altLang="ko-KR" dirty="0">
                <a:solidFill>
                  <a:srgbClr val="FFFF00"/>
                </a:solidFill>
                <a:latin typeface="Arial" charset="0"/>
                <a:ea typeface="宋体" charset="0"/>
                <a:cs typeface="宋体" charset="0"/>
              </a:rPr>
              <a:t>not natural</a:t>
            </a:r>
            <a:r>
              <a:rPr lang="en-US" altLang="ko-KR" dirty="0">
                <a:latin typeface="Arial" charset="0"/>
                <a:ea typeface="宋体" charset="0"/>
                <a:cs typeface="宋体" charset="0"/>
              </a:rPr>
              <a:t>, it is not right; and in a world created by God it is something that ought not to be. It is an enemy, something that Christ will finally destroy (1 Cor. 15:26)" </a:t>
            </a:r>
          </a:p>
          <a:p>
            <a:pPr algn="l" eaLnBrk="1" hangingPunct="1">
              <a:lnSpc>
                <a:spcPct val="90000"/>
              </a:lnSpc>
              <a:buFont typeface="Wingdings" charset="0"/>
              <a:buNone/>
              <a:defRPr/>
            </a:pPr>
            <a:r>
              <a:rPr lang="en-US" altLang="ko-KR" dirty="0">
                <a:latin typeface="Arial" charset="0"/>
                <a:ea typeface="宋体" charset="0"/>
                <a:cs typeface="宋体" charset="0"/>
              </a:rPr>
              <a:t>                                                   </a:t>
            </a:r>
            <a:endParaRPr lang="en-US" altLang="zh-CN" dirty="0">
              <a:latin typeface="Arial" charset="0"/>
              <a:ea typeface="宋体" charset="0"/>
              <a:cs typeface="宋体" charset="0"/>
            </a:endParaRPr>
          </a:p>
        </p:txBody>
      </p:sp>
      <p:sp>
        <p:nvSpPr>
          <p:cNvPr id="62468" name="Rectangle 4"/>
          <p:cNvSpPr>
            <a:spLocks noChangeArrowheads="1"/>
          </p:cNvSpPr>
          <p:nvPr/>
        </p:nvSpPr>
        <p:spPr bwMode="auto">
          <a:xfrm>
            <a:off x="3733800" y="6400800"/>
            <a:ext cx="5257800" cy="45720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a:spcBef>
                <a:spcPct val="20000"/>
              </a:spcBef>
              <a:buClr>
                <a:schemeClr val="hlink"/>
              </a:buClr>
              <a:buSzPct val="70000"/>
              <a:buFont typeface="Wingdings" charset="0"/>
              <a:buNone/>
            </a:pPr>
            <a:r>
              <a:rPr lang="en-US" altLang="ko-KR" b="1" dirty="0">
                <a:effectLst>
                  <a:outerShdw blurRad="38100" dist="38100" dir="2700000" algn="tl">
                    <a:srgbClr val="000000"/>
                  </a:outerShdw>
                </a:effectLst>
                <a:latin typeface="Arial"/>
                <a:ea typeface="宋体" charset="0"/>
                <a:cs typeface="Arial"/>
              </a:rPr>
              <a:t>Grudem, </a:t>
            </a:r>
            <a:r>
              <a:rPr lang="en-US" altLang="ko-KR" b="1" i="1" dirty="0">
                <a:effectLst>
                  <a:outerShdw blurRad="38100" dist="38100" dir="2700000" algn="tl">
                    <a:srgbClr val="000000"/>
                  </a:outerShdw>
                </a:effectLst>
                <a:latin typeface="Arial"/>
                <a:ea typeface="宋体" charset="0"/>
                <a:cs typeface="Arial"/>
              </a:rPr>
              <a:t>Systematic Theology</a:t>
            </a:r>
            <a:r>
              <a:rPr lang="en-US" altLang="ko-KR" b="1" dirty="0">
                <a:effectLst>
                  <a:outerShdw blurRad="38100" dist="38100" dir="2700000" algn="tl">
                    <a:srgbClr val="000000"/>
                  </a:outerShdw>
                </a:effectLst>
                <a:latin typeface="Arial"/>
                <a:ea typeface="宋体" charset="0"/>
                <a:cs typeface="Arial"/>
              </a:rPr>
              <a:t>, 812</a:t>
            </a:r>
          </a:p>
        </p:txBody>
      </p:sp>
      <p:pic>
        <p:nvPicPr>
          <p:cNvPr id="72708" name="Picture 6" descr="death gami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05500" y="2971800"/>
            <a:ext cx="323850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anim calcmode="lin" valueType="num">
                                      <p:cBhvr additive="base">
                                        <p:cTn id="7"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0" y="0"/>
            <a:ext cx="9144000" cy="1470025"/>
          </a:xfrm>
        </p:spPr>
        <p:txBody>
          <a:bodyPr/>
          <a:lstStyle/>
          <a:p>
            <a:pPr eaLnBrk="1" hangingPunct="1">
              <a:defRPr/>
            </a:pPr>
            <a:r>
              <a:rPr lang="en-US" altLang="ko-KR" b="0" u="sng">
                <a:solidFill>
                  <a:srgbClr val="FFFF00"/>
                </a:solidFill>
                <a:latin typeface="Dominican Small Caps" charset="0"/>
                <a:ea typeface="굴림" charset="0"/>
                <a:cs typeface="굴림" charset="0"/>
              </a:rPr>
              <a:t>Death</a:t>
            </a:r>
          </a:p>
        </p:txBody>
      </p:sp>
      <p:pic>
        <p:nvPicPr>
          <p:cNvPr id="74754" name="Picture 5" descr="cat-asks-where-the-sting-of-death-i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15" name="Rectangle 3"/>
          <p:cNvSpPr>
            <a:spLocks noGrp="1" noChangeArrowheads="1"/>
          </p:cNvSpPr>
          <p:nvPr>
            <p:ph type="subTitle" idx="1"/>
          </p:nvPr>
        </p:nvSpPr>
        <p:spPr>
          <a:xfrm>
            <a:off x="0" y="1752600"/>
            <a:ext cx="9144000" cy="4876800"/>
          </a:xfrm>
        </p:spPr>
        <p:txBody>
          <a:bodyPr/>
          <a:lstStyle/>
          <a:p>
            <a:pPr marL="3175" eaLnBrk="1" hangingPunct="1">
              <a:lnSpc>
                <a:spcPct val="80000"/>
              </a:lnSpc>
              <a:buFont typeface="Wingdings" charset="0"/>
              <a:buNone/>
              <a:defRPr/>
            </a:pPr>
            <a:r>
              <a:rPr lang="en-US" altLang="zh-CN" sz="3600" b="1" dirty="0">
                <a:effectLst>
                  <a:glow rad="177800">
                    <a:schemeClr val="bg2">
                      <a:alpha val="98000"/>
                    </a:schemeClr>
                  </a:glow>
                </a:effectLst>
                <a:latin typeface="Arial" charset="0"/>
                <a:ea typeface="宋体" charset="0"/>
                <a:cs typeface="宋体" charset="0"/>
              </a:rPr>
              <a:t> </a:t>
            </a:r>
            <a:r>
              <a:rPr lang="en-US" altLang="ko-KR" b="1" dirty="0">
                <a:effectLst>
                  <a:glow rad="177800">
                    <a:schemeClr val="bg2">
                      <a:alpha val="98000"/>
                    </a:schemeClr>
                  </a:glow>
                </a:effectLst>
                <a:latin typeface="Arial" charset="0"/>
                <a:ea typeface="宋体" charset="0"/>
                <a:cs typeface="宋体" charset="0"/>
              </a:rPr>
              <a:t>Death is not natural because it is the penalty for sin and needs to be destroyed.</a:t>
            </a:r>
            <a:r>
              <a:rPr lang="en-US" altLang="zh-CN" b="1" dirty="0">
                <a:effectLst>
                  <a:glow rad="177800">
                    <a:schemeClr val="bg2">
                      <a:alpha val="98000"/>
                    </a:schemeClr>
                  </a:glow>
                </a:effectLst>
                <a:latin typeface="Arial" charset="0"/>
                <a:ea typeface="宋体" charset="0"/>
                <a:cs typeface="宋体" charset="0"/>
              </a:rPr>
              <a:t> </a:t>
            </a:r>
            <a:endParaRPr lang="en-US" altLang="zh-CN" sz="3600" b="1" dirty="0">
              <a:effectLst>
                <a:glow rad="177800">
                  <a:schemeClr val="bg2">
                    <a:alpha val="98000"/>
                  </a:schemeClr>
                </a:glow>
              </a:effectLst>
              <a:latin typeface="Arial" charset="0"/>
              <a:ea typeface="宋体" charset="0"/>
              <a:cs typeface="宋体" charset="0"/>
            </a:endParaRPr>
          </a:p>
          <a:p>
            <a:pPr marL="3175" lvl="2" indent="0" algn="ctr" eaLnBrk="1" hangingPunct="1">
              <a:lnSpc>
                <a:spcPct val="80000"/>
              </a:lnSpc>
              <a:buFontTx/>
              <a:buNone/>
              <a:defRPr/>
            </a:pPr>
            <a:endParaRPr lang="en-US" altLang="ko-KR" sz="2800" b="1" dirty="0">
              <a:effectLst>
                <a:glow rad="177800">
                  <a:schemeClr val="bg2">
                    <a:alpha val="98000"/>
                  </a:schemeClr>
                </a:glow>
              </a:effectLst>
              <a:latin typeface="Arial" charset="0"/>
              <a:ea typeface="宋体" charset="0"/>
              <a:cs typeface="宋体" charset="0"/>
            </a:endParaRPr>
          </a:p>
          <a:p>
            <a:pPr marL="3175" lvl="2" indent="0" algn="ctr" eaLnBrk="1" hangingPunct="1">
              <a:lnSpc>
                <a:spcPct val="80000"/>
              </a:lnSpc>
              <a:buFontTx/>
              <a:buNone/>
              <a:defRPr/>
            </a:pPr>
            <a:r>
              <a:rPr lang="en-US" altLang="ko-KR" sz="2800" b="1" dirty="0">
                <a:effectLst>
                  <a:glow rad="177800">
                    <a:schemeClr val="bg2">
                      <a:alpha val="98000"/>
                    </a:schemeClr>
                  </a:glow>
                </a:effectLst>
                <a:latin typeface="Arial" charset="0"/>
                <a:ea typeface="宋体" charset="0"/>
                <a:cs typeface="宋体" charset="0"/>
              </a:rPr>
              <a:t>"For the wages of sin is death, but the gift of God is eternal life in Christ Jesus our Lord" </a:t>
            </a:r>
          </a:p>
          <a:p>
            <a:pPr marL="3175" lvl="2" indent="0" algn="ctr" eaLnBrk="1" hangingPunct="1">
              <a:lnSpc>
                <a:spcPct val="80000"/>
              </a:lnSpc>
              <a:buFontTx/>
              <a:buNone/>
              <a:defRPr/>
            </a:pPr>
            <a:r>
              <a:rPr lang="en-US" altLang="ko-KR" sz="2800" b="1" dirty="0">
                <a:effectLst>
                  <a:glow rad="177800">
                    <a:schemeClr val="bg2">
                      <a:alpha val="98000"/>
                    </a:schemeClr>
                  </a:glow>
                </a:effectLst>
                <a:latin typeface="Arial" charset="0"/>
                <a:ea typeface="宋体" charset="0"/>
                <a:cs typeface="宋体" charset="0"/>
              </a:rPr>
              <a:t>(Rom. 6:23)</a:t>
            </a:r>
          </a:p>
          <a:p>
            <a:pPr marL="3175" lvl="2" indent="0" algn="ctr" eaLnBrk="1" hangingPunct="1">
              <a:lnSpc>
                <a:spcPct val="80000"/>
              </a:lnSpc>
              <a:buFontTx/>
              <a:buNone/>
              <a:defRPr/>
            </a:pPr>
            <a:endParaRPr lang="en-US" altLang="ko-KR" sz="2800" b="1" dirty="0">
              <a:effectLst>
                <a:glow rad="177800">
                  <a:schemeClr val="bg2">
                    <a:alpha val="98000"/>
                  </a:schemeClr>
                </a:glow>
              </a:effectLst>
              <a:latin typeface="Arial" charset="0"/>
              <a:ea typeface="宋体" charset="0"/>
              <a:cs typeface="宋体" charset="0"/>
            </a:endParaRPr>
          </a:p>
          <a:p>
            <a:pPr marL="3175" lvl="2" indent="0" algn="ctr" eaLnBrk="1" hangingPunct="1">
              <a:lnSpc>
                <a:spcPct val="80000"/>
              </a:lnSpc>
              <a:buFontTx/>
              <a:buNone/>
              <a:defRPr/>
            </a:pPr>
            <a:r>
              <a:rPr lang="en-US" altLang="ko-KR" sz="2800" b="1" dirty="0">
                <a:effectLst>
                  <a:glow rad="177800">
                    <a:schemeClr val="bg2">
                      <a:alpha val="98000"/>
                    </a:schemeClr>
                  </a:glow>
                </a:effectLst>
                <a:latin typeface="Arial" charset="0"/>
                <a:ea typeface="宋体" charset="0"/>
                <a:cs typeface="宋体" charset="0"/>
              </a:rPr>
              <a:t>"The last enemy to be destroyed is death" </a:t>
            </a:r>
          </a:p>
          <a:p>
            <a:pPr marL="3175" lvl="2" indent="0" algn="ctr" eaLnBrk="1" hangingPunct="1">
              <a:lnSpc>
                <a:spcPct val="80000"/>
              </a:lnSpc>
              <a:buFontTx/>
              <a:buNone/>
              <a:defRPr/>
            </a:pPr>
            <a:r>
              <a:rPr lang="en-US" altLang="ko-KR" sz="2800" b="1" dirty="0">
                <a:effectLst>
                  <a:glow rad="177800">
                    <a:schemeClr val="bg2">
                      <a:alpha val="98000"/>
                    </a:schemeClr>
                  </a:glow>
                </a:effectLst>
                <a:latin typeface="Arial" charset="0"/>
                <a:ea typeface="宋体" charset="0"/>
                <a:cs typeface="宋体" charset="0"/>
              </a:rPr>
              <a:t>(1 Cor. 15:26)</a:t>
            </a:r>
            <a:endParaRPr lang="en-US" altLang="zh-CN" sz="2800" b="1" dirty="0">
              <a:effectLst>
                <a:glow rad="177800">
                  <a:schemeClr val="bg2">
                    <a:alpha val="98000"/>
                  </a:schemeClr>
                </a:glow>
              </a:effectLst>
              <a:latin typeface="Arial" charset="0"/>
              <a:ea typeface="宋体" charset="0"/>
              <a:cs typeface="宋体" charset="0"/>
            </a:endParaRPr>
          </a:p>
          <a:p>
            <a:pPr marL="3175" eaLnBrk="1" hangingPunct="1">
              <a:lnSpc>
                <a:spcPct val="80000"/>
              </a:lnSpc>
              <a:buFontTx/>
              <a:buNone/>
              <a:defRPr/>
            </a:pPr>
            <a:endParaRPr lang="en-US" altLang="zh-CN" sz="1600" b="1" dirty="0">
              <a:effectLst>
                <a:glow rad="177800">
                  <a:schemeClr val="bg2">
                    <a:alpha val="98000"/>
                  </a:schemeClr>
                </a:glow>
              </a:effectLst>
              <a:latin typeface="Arial" charset="0"/>
              <a:ea typeface="宋体" charset="0"/>
              <a:cs typeface="宋体" charset="0"/>
            </a:endParaRPr>
          </a:p>
        </p:txBody>
      </p:sp>
      <p:sp>
        <p:nvSpPr>
          <p:cNvPr id="5" name="Rectangle 3"/>
          <p:cNvSpPr txBox="1">
            <a:spLocks noChangeArrowheads="1"/>
          </p:cNvSpPr>
          <p:nvPr/>
        </p:nvSpPr>
        <p:spPr bwMode="auto">
          <a:xfrm>
            <a:off x="4571703" y="-596"/>
            <a:ext cx="4603217" cy="1295995"/>
          </a:xfrm>
          <a:prstGeom prst="rect">
            <a:avLst/>
          </a:prstGeom>
          <a:solidFill>
            <a:srgbClr val="000514"/>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3175" eaLnBrk="1" hangingPunct="1">
              <a:lnSpc>
                <a:spcPct val="80000"/>
              </a:lnSpc>
              <a:buFont typeface="Wingdings" charset="0"/>
              <a:buNone/>
              <a:defRPr/>
            </a:pPr>
            <a:r>
              <a:rPr lang="en-US" altLang="zh-CN" sz="6000" b="1" dirty="0">
                <a:effectLst>
                  <a:glow rad="177800">
                    <a:schemeClr val="bg2">
                      <a:alpha val="98000"/>
                    </a:schemeClr>
                  </a:glow>
                </a:effectLst>
                <a:latin typeface="Arial" charset="0"/>
                <a:ea typeface="宋体" charset="0"/>
                <a:cs typeface="宋体" charset="0"/>
              </a:rPr>
              <a:t>Oh death!</a:t>
            </a:r>
            <a:endParaRPr lang="en-US" altLang="zh-CN" b="1" dirty="0">
              <a:effectLst>
                <a:glow rad="177800">
                  <a:schemeClr val="bg2">
                    <a:alpha val="98000"/>
                  </a:schemeClr>
                </a:glow>
              </a:effectLst>
              <a:latin typeface="Arial" charset="0"/>
              <a:ea typeface="宋体" charset="0"/>
              <a:cs typeface="宋体" charset="0"/>
            </a:endParaRPr>
          </a:p>
        </p:txBody>
      </p:sp>
      <p:sp>
        <p:nvSpPr>
          <p:cNvPr id="6" name="Rectangle 3"/>
          <p:cNvSpPr txBox="1">
            <a:spLocks noChangeArrowheads="1"/>
          </p:cNvSpPr>
          <p:nvPr/>
        </p:nvSpPr>
        <p:spPr bwMode="auto">
          <a:xfrm>
            <a:off x="0" y="5562005"/>
            <a:ext cx="9144000" cy="1295995"/>
          </a:xfrm>
          <a:prstGeom prst="rect">
            <a:avLst/>
          </a:prstGeom>
          <a:solidFill>
            <a:srgbClr val="000514"/>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3175" eaLnBrk="1" hangingPunct="1">
              <a:lnSpc>
                <a:spcPct val="80000"/>
              </a:lnSpc>
              <a:buFont typeface="Wingdings" charset="0"/>
              <a:buNone/>
              <a:defRPr/>
            </a:pPr>
            <a:r>
              <a:rPr lang="en-US" altLang="zh-CN" sz="6000" b="1" dirty="0">
                <a:effectLst>
                  <a:glow rad="177800">
                    <a:schemeClr val="bg2">
                      <a:alpha val="98000"/>
                    </a:schemeClr>
                  </a:glow>
                </a:effectLst>
                <a:latin typeface="Arial" charset="0"/>
                <a:ea typeface="宋体" charset="0"/>
                <a:cs typeface="宋体" charset="0"/>
              </a:rPr>
              <a:t>Where is thy sting?</a:t>
            </a:r>
            <a:endParaRPr lang="en-US" altLang="zh-CN" b="1" dirty="0">
              <a:effectLst>
                <a:glow rad="177800">
                  <a:schemeClr val="bg2">
                    <a:alpha val="98000"/>
                  </a:schemeClr>
                </a:glow>
              </a:effectLst>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4515">
                                            <p:txEl>
                                              <p:pRg st="0" end="0"/>
                                            </p:txEl>
                                          </p:spTgt>
                                        </p:tgtEl>
                                        <p:attrNameLst>
                                          <p:attrName>ppt_x</p:attrName>
                                        </p:attrNameLst>
                                      </p:cBhvr>
                                    </p:anim>
                                    <p:anim from="0" to="-1.0" calcmode="lin" valueType="num">
                                      <p:cBhvr>
                                        <p:cTn id="8" dur="200" decel="50000" autoRev="1" fill="hold">
                                          <p:stCondLst>
                                            <p:cond delay="600"/>
                                          </p:stCondLst>
                                        </p:cTn>
                                        <p:tgtEl>
                                          <p:spTgt spid="64515">
                                            <p:txEl>
                                              <p:pRg st="0" end="0"/>
                                            </p:txEl>
                                          </p:spTgt>
                                        </p:tgtEl>
                                        <p:attrNameLst>
                                          <p:attrName>xshear</p:attrName>
                                        </p:attrNameLst>
                                      </p:cBhvr>
                                    </p:anim>
                                    <p:animScale>
                                      <p:cBhvr>
                                        <p:cTn id="9" dur="200" decel="100000" autoRev="1" fill="hold">
                                          <p:stCondLst>
                                            <p:cond delay="600"/>
                                          </p:stCondLst>
                                        </p:cTn>
                                        <p:tgtEl>
                                          <p:spTgt spid="64515">
                                            <p:txEl>
                                              <p:pRg st="0" end="0"/>
                                            </p:txEl>
                                          </p:spTgt>
                                        </p:tgtEl>
                                      </p:cBhvr>
                                      <p:from x="100000" y="100000"/>
                                      <p:to x="80000" y="100000"/>
                                    </p:animScale>
                                    <p:anim by="(#ppt_h/3+#ppt_w*0.1)" calcmode="lin" valueType="num">
                                      <p:cBhvr additive="sum">
                                        <p:cTn id="10" dur="200" decel="100000" autoRev="1" fill="hold">
                                          <p:stCondLst>
                                            <p:cond delay="600"/>
                                          </p:stCondLst>
                                        </p:cTn>
                                        <p:tgtEl>
                                          <p:spTgt spid="64515">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anim calcmode="lin" valueType="num">
                                      <p:cBhvr>
                                        <p:cTn id="15" dur="500" fill="hold"/>
                                        <p:tgtEl>
                                          <p:spTgt spid="64515">
                                            <p:txEl>
                                              <p:pRg st="2" end="2"/>
                                            </p:txEl>
                                          </p:spTgt>
                                        </p:tgtEl>
                                        <p:attrNameLst>
                                          <p:attrName>ppt_w</p:attrName>
                                        </p:attrNameLst>
                                      </p:cBhvr>
                                      <p:tavLst>
                                        <p:tav tm="0">
                                          <p:val>
                                            <p:strVal val="#ppt_w*0.05"/>
                                          </p:val>
                                        </p:tav>
                                        <p:tav tm="100000">
                                          <p:val>
                                            <p:strVal val="#ppt_w"/>
                                          </p:val>
                                        </p:tav>
                                      </p:tavLst>
                                    </p:anim>
                                    <p:anim calcmode="lin" valueType="num">
                                      <p:cBhvr>
                                        <p:cTn id="16" dur="500" fill="hold"/>
                                        <p:tgtEl>
                                          <p:spTgt spid="64515">
                                            <p:txEl>
                                              <p:pRg st="2" end="2"/>
                                            </p:txEl>
                                          </p:spTgt>
                                        </p:tgtEl>
                                        <p:attrNameLst>
                                          <p:attrName>ppt_h</p:attrName>
                                        </p:attrNameLst>
                                      </p:cBhvr>
                                      <p:tavLst>
                                        <p:tav tm="0">
                                          <p:val>
                                            <p:strVal val="#ppt_h"/>
                                          </p:val>
                                        </p:tav>
                                        <p:tav tm="100000">
                                          <p:val>
                                            <p:strVal val="#ppt_h"/>
                                          </p:val>
                                        </p:tav>
                                      </p:tavLst>
                                    </p:anim>
                                    <p:anim calcmode="lin" valueType="num">
                                      <p:cBhvr>
                                        <p:cTn id="17" dur="500" fill="hold"/>
                                        <p:tgtEl>
                                          <p:spTgt spid="64515">
                                            <p:txEl>
                                              <p:pRg st="2" end="2"/>
                                            </p:txEl>
                                          </p:spTgt>
                                        </p:tgtEl>
                                        <p:attrNameLst>
                                          <p:attrName>ppt_x</p:attrName>
                                        </p:attrNameLst>
                                      </p:cBhvr>
                                      <p:tavLst>
                                        <p:tav tm="0">
                                          <p:val>
                                            <p:strVal val="#ppt_x-.2"/>
                                          </p:val>
                                        </p:tav>
                                        <p:tav tm="100000">
                                          <p:val>
                                            <p:strVal val="#ppt_x"/>
                                          </p:val>
                                        </p:tav>
                                      </p:tavLst>
                                    </p:anim>
                                    <p:anim calcmode="lin" valueType="num">
                                      <p:cBhvr>
                                        <p:cTn id="18" dur="500" fill="hold"/>
                                        <p:tgtEl>
                                          <p:spTgt spid="64515">
                                            <p:txEl>
                                              <p:pRg st="2" end="2"/>
                                            </p:txEl>
                                          </p:spTgt>
                                        </p:tgtEl>
                                        <p:attrNameLst>
                                          <p:attrName>ppt_y</p:attrName>
                                        </p:attrNameLst>
                                      </p:cBhvr>
                                      <p:tavLst>
                                        <p:tav tm="0">
                                          <p:val>
                                            <p:strVal val="#ppt_y"/>
                                          </p:val>
                                        </p:tav>
                                        <p:tav tm="100000">
                                          <p:val>
                                            <p:strVal val="#ppt_y"/>
                                          </p:val>
                                        </p:tav>
                                      </p:tavLst>
                                    </p:anim>
                                    <p:animEffect transition="in" filter="fade">
                                      <p:cBhvr>
                                        <p:cTn id="19" dur="500"/>
                                        <p:tgtEl>
                                          <p:spTgt spid="64515">
                                            <p:txEl>
                                              <p:pRg st="2" end="2"/>
                                            </p:txEl>
                                          </p:spTgt>
                                        </p:tgtEl>
                                      </p:cBhvr>
                                    </p:animEffect>
                                  </p:childTnLst>
                                </p:cTn>
                              </p:par>
                              <p:par>
                                <p:cTn id="20" presetID="54" presetClass="entr" presetSubtype="0" accel="100000" fill="hold" nodeType="with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 calcmode="lin" valueType="num">
                                      <p:cBhvr>
                                        <p:cTn id="22" dur="500" fill="hold"/>
                                        <p:tgtEl>
                                          <p:spTgt spid="64515">
                                            <p:txEl>
                                              <p:pRg st="3" end="3"/>
                                            </p:txEl>
                                          </p:spTgt>
                                        </p:tgtEl>
                                        <p:attrNameLst>
                                          <p:attrName>ppt_w</p:attrName>
                                        </p:attrNameLst>
                                      </p:cBhvr>
                                      <p:tavLst>
                                        <p:tav tm="0">
                                          <p:val>
                                            <p:strVal val="#ppt_w*0.05"/>
                                          </p:val>
                                        </p:tav>
                                        <p:tav tm="100000">
                                          <p:val>
                                            <p:strVal val="#ppt_w"/>
                                          </p:val>
                                        </p:tav>
                                      </p:tavLst>
                                    </p:anim>
                                    <p:anim calcmode="lin" valueType="num">
                                      <p:cBhvr>
                                        <p:cTn id="23" dur="500" fill="hold"/>
                                        <p:tgtEl>
                                          <p:spTgt spid="64515">
                                            <p:txEl>
                                              <p:pRg st="3" end="3"/>
                                            </p:txEl>
                                          </p:spTgt>
                                        </p:tgtEl>
                                        <p:attrNameLst>
                                          <p:attrName>ppt_h</p:attrName>
                                        </p:attrNameLst>
                                      </p:cBhvr>
                                      <p:tavLst>
                                        <p:tav tm="0">
                                          <p:val>
                                            <p:strVal val="#ppt_h"/>
                                          </p:val>
                                        </p:tav>
                                        <p:tav tm="100000">
                                          <p:val>
                                            <p:strVal val="#ppt_h"/>
                                          </p:val>
                                        </p:tav>
                                      </p:tavLst>
                                    </p:anim>
                                    <p:anim calcmode="lin" valueType="num">
                                      <p:cBhvr>
                                        <p:cTn id="24" dur="500" fill="hold"/>
                                        <p:tgtEl>
                                          <p:spTgt spid="64515">
                                            <p:txEl>
                                              <p:pRg st="3" end="3"/>
                                            </p:txEl>
                                          </p:spTgt>
                                        </p:tgtEl>
                                        <p:attrNameLst>
                                          <p:attrName>ppt_x</p:attrName>
                                        </p:attrNameLst>
                                      </p:cBhvr>
                                      <p:tavLst>
                                        <p:tav tm="0">
                                          <p:val>
                                            <p:strVal val="#ppt_x-.2"/>
                                          </p:val>
                                        </p:tav>
                                        <p:tav tm="100000">
                                          <p:val>
                                            <p:strVal val="#ppt_x"/>
                                          </p:val>
                                        </p:tav>
                                      </p:tavLst>
                                    </p:anim>
                                    <p:anim calcmode="lin" valueType="num">
                                      <p:cBhvr>
                                        <p:cTn id="25" dur="500" fill="hold"/>
                                        <p:tgtEl>
                                          <p:spTgt spid="64515">
                                            <p:txEl>
                                              <p:pRg st="3" end="3"/>
                                            </p:txEl>
                                          </p:spTgt>
                                        </p:tgtEl>
                                        <p:attrNameLst>
                                          <p:attrName>ppt_y</p:attrName>
                                        </p:attrNameLst>
                                      </p:cBhvr>
                                      <p:tavLst>
                                        <p:tav tm="0">
                                          <p:val>
                                            <p:strVal val="#ppt_y"/>
                                          </p:val>
                                        </p:tav>
                                        <p:tav tm="100000">
                                          <p:val>
                                            <p:strVal val="#ppt_y"/>
                                          </p:val>
                                        </p:tav>
                                      </p:tavLst>
                                    </p:anim>
                                    <p:animEffect transition="in" filter="fade">
                                      <p:cBhvr>
                                        <p:cTn id="26" dur="500"/>
                                        <p:tgtEl>
                                          <p:spTgt spid="6451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64515">
                                            <p:txEl>
                                              <p:pRg st="5" end="5"/>
                                            </p:txEl>
                                          </p:spTgt>
                                        </p:tgtEl>
                                        <p:attrNameLst>
                                          <p:attrName>style.visibility</p:attrName>
                                        </p:attrNameLst>
                                      </p:cBhvr>
                                      <p:to>
                                        <p:strVal val="visible"/>
                                      </p:to>
                                    </p:set>
                                    <p:anim calcmode="lin" valueType="num">
                                      <p:cBhvr>
                                        <p:cTn id="31" dur="500" fill="hold"/>
                                        <p:tgtEl>
                                          <p:spTgt spid="64515">
                                            <p:txEl>
                                              <p:pRg st="5" end="5"/>
                                            </p:txEl>
                                          </p:spTgt>
                                        </p:tgtEl>
                                        <p:attrNameLst>
                                          <p:attrName>ppt_w</p:attrName>
                                        </p:attrNameLst>
                                      </p:cBhvr>
                                      <p:tavLst>
                                        <p:tav tm="0">
                                          <p:val>
                                            <p:strVal val="#ppt_w*2.5"/>
                                          </p:val>
                                        </p:tav>
                                        <p:tav tm="100000">
                                          <p:val>
                                            <p:strVal val="#ppt_w"/>
                                          </p:val>
                                        </p:tav>
                                      </p:tavLst>
                                    </p:anim>
                                    <p:anim calcmode="lin" valueType="num">
                                      <p:cBhvr>
                                        <p:cTn id="32" dur="500" fill="hold"/>
                                        <p:tgtEl>
                                          <p:spTgt spid="64515">
                                            <p:txEl>
                                              <p:pRg st="5" end="5"/>
                                            </p:txEl>
                                          </p:spTgt>
                                        </p:tgtEl>
                                        <p:attrNameLst>
                                          <p:attrName>ppt_h</p:attrName>
                                        </p:attrNameLst>
                                      </p:cBhvr>
                                      <p:tavLst>
                                        <p:tav tm="0">
                                          <p:val>
                                            <p:strVal val="#ppt_h*0.01"/>
                                          </p:val>
                                        </p:tav>
                                        <p:tav tm="100000">
                                          <p:val>
                                            <p:strVal val="#ppt_h"/>
                                          </p:val>
                                        </p:tav>
                                      </p:tavLst>
                                    </p:anim>
                                    <p:anim calcmode="lin" valueType="num">
                                      <p:cBhvr>
                                        <p:cTn id="33" dur="500" fill="hold"/>
                                        <p:tgtEl>
                                          <p:spTgt spid="6451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4515">
                                            <p:txEl>
                                              <p:pRg st="5" end="5"/>
                                            </p:txEl>
                                          </p:spTgt>
                                        </p:tgtEl>
                                        <p:attrNameLst>
                                          <p:attrName>ppt_y</p:attrName>
                                        </p:attrNameLst>
                                      </p:cBhvr>
                                      <p:tavLst>
                                        <p:tav tm="0">
                                          <p:val>
                                            <p:strVal val="#ppt_h+1"/>
                                          </p:val>
                                        </p:tav>
                                        <p:tav tm="100000">
                                          <p:val>
                                            <p:strVal val="#ppt_y"/>
                                          </p:val>
                                        </p:tav>
                                      </p:tavLst>
                                    </p:anim>
                                    <p:animEffect transition="in" filter="fade">
                                      <p:cBhvr>
                                        <p:cTn id="35" dur="500"/>
                                        <p:tgtEl>
                                          <p:spTgt spid="64515">
                                            <p:txEl>
                                              <p:pRg st="5" end="5"/>
                                            </p:txEl>
                                          </p:spTgt>
                                        </p:tgtEl>
                                      </p:cBhvr>
                                    </p:animEffect>
                                  </p:childTnLst>
                                </p:cTn>
                              </p:par>
                              <p:par>
                                <p:cTn id="36" presetID="58" presetClass="entr" presetSubtype="0" accel="100000" fill="hold" nodeType="withEffect">
                                  <p:stCondLst>
                                    <p:cond delay="0"/>
                                  </p:stCondLst>
                                  <p:childTnLst>
                                    <p:set>
                                      <p:cBhvr>
                                        <p:cTn id="37" dur="1" fill="hold">
                                          <p:stCondLst>
                                            <p:cond delay="0"/>
                                          </p:stCondLst>
                                        </p:cTn>
                                        <p:tgtEl>
                                          <p:spTgt spid="64515">
                                            <p:txEl>
                                              <p:pRg st="6" end="6"/>
                                            </p:txEl>
                                          </p:spTgt>
                                        </p:tgtEl>
                                        <p:attrNameLst>
                                          <p:attrName>style.visibility</p:attrName>
                                        </p:attrNameLst>
                                      </p:cBhvr>
                                      <p:to>
                                        <p:strVal val="visible"/>
                                      </p:to>
                                    </p:set>
                                    <p:anim calcmode="lin" valueType="num">
                                      <p:cBhvr>
                                        <p:cTn id="38" dur="500" fill="hold"/>
                                        <p:tgtEl>
                                          <p:spTgt spid="64515">
                                            <p:txEl>
                                              <p:pRg st="6" end="6"/>
                                            </p:txEl>
                                          </p:spTgt>
                                        </p:tgtEl>
                                        <p:attrNameLst>
                                          <p:attrName>ppt_w</p:attrName>
                                        </p:attrNameLst>
                                      </p:cBhvr>
                                      <p:tavLst>
                                        <p:tav tm="0">
                                          <p:val>
                                            <p:strVal val="#ppt_w*2.5"/>
                                          </p:val>
                                        </p:tav>
                                        <p:tav tm="100000">
                                          <p:val>
                                            <p:strVal val="#ppt_w"/>
                                          </p:val>
                                        </p:tav>
                                      </p:tavLst>
                                    </p:anim>
                                    <p:anim calcmode="lin" valueType="num">
                                      <p:cBhvr>
                                        <p:cTn id="39" dur="500" fill="hold"/>
                                        <p:tgtEl>
                                          <p:spTgt spid="64515">
                                            <p:txEl>
                                              <p:pRg st="6" end="6"/>
                                            </p:txEl>
                                          </p:spTgt>
                                        </p:tgtEl>
                                        <p:attrNameLst>
                                          <p:attrName>ppt_h</p:attrName>
                                        </p:attrNameLst>
                                      </p:cBhvr>
                                      <p:tavLst>
                                        <p:tav tm="0">
                                          <p:val>
                                            <p:strVal val="#ppt_h*0.01"/>
                                          </p:val>
                                        </p:tav>
                                        <p:tav tm="100000">
                                          <p:val>
                                            <p:strVal val="#ppt_h"/>
                                          </p:val>
                                        </p:tav>
                                      </p:tavLst>
                                    </p:anim>
                                    <p:anim calcmode="lin" valueType="num">
                                      <p:cBhvr>
                                        <p:cTn id="40" dur="500" fill="hold"/>
                                        <p:tgtEl>
                                          <p:spTgt spid="64515">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64515">
                                            <p:txEl>
                                              <p:pRg st="6" end="6"/>
                                            </p:txEl>
                                          </p:spTgt>
                                        </p:tgtEl>
                                        <p:attrNameLst>
                                          <p:attrName>ppt_y</p:attrName>
                                        </p:attrNameLst>
                                      </p:cBhvr>
                                      <p:tavLst>
                                        <p:tav tm="0">
                                          <p:val>
                                            <p:strVal val="#ppt_h+1"/>
                                          </p:val>
                                        </p:tav>
                                        <p:tav tm="100000">
                                          <p:val>
                                            <p:strVal val="#ppt_y"/>
                                          </p:val>
                                        </p:tav>
                                      </p:tavLst>
                                    </p:anim>
                                    <p:animEffect transition="in" filter="fade">
                                      <p:cBhvr>
                                        <p:cTn id="42" dur="500"/>
                                        <p:tgtEl>
                                          <p:spTgt spid="6451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from="(-#ppt_w/2)" to="(#ppt_x)" calcmode="lin" valueType="num">
                                      <p:cBhvr>
                                        <p:cTn id="47" dur="600" fill="hold">
                                          <p:stCondLst>
                                            <p:cond delay="0"/>
                                          </p:stCondLst>
                                        </p:cTn>
                                        <p:tgtEl>
                                          <p:spTgt spid="5">
                                            <p:txEl>
                                              <p:pRg st="0" end="0"/>
                                            </p:txEl>
                                          </p:spTgt>
                                        </p:tgtEl>
                                        <p:attrNameLst>
                                          <p:attrName>ppt_x</p:attrName>
                                        </p:attrNameLst>
                                      </p:cBhvr>
                                    </p:anim>
                                    <p:anim from="0" to="-1.0" calcmode="lin" valueType="num">
                                      <p:cBhvr>
                                        <p:cTn id="48" dur="200" decel="50000" autoRev="1" fill="hold">
                                          <p:stCondLst>
                                            <p:cond delay="600"/>
                                          </p:stCondLst>
                                        </p:cTn>
                                        <p:tgtEl>
                                          <p:spTgt spid="5">
                                            <p:txEl>
                                              <p:pRg st="0" end="0"/>
                                            </p:txEl>
                                          </p:spTgt>
                                        </p:tgtEl>
                                        <p:attrNameLst>
                                          <p:attrName>xshear</p:attrName>
                                        </p:attrNameLst>
                                      </p:cBhvr>
                                    </p:anim>
                                    <p:animScale>
                                      <p:cBhvr>
                                        <p:cTn id="49" dur="200" decel="100000" autoRev="1" fill="hold">
                                          <p:stCondLst>
                                            <p:cond delay="600"/>
                                          </p:stCondLst>
                                        </p:cTn>
                                        <p:tgtEl>
                                          <p:spTgt spid="5">
                                            <p:txEl>
                                              <p:pRg st="0" end="0"/>
                                            </p:txEl>
                                          </p:spTgt>
                                        </p:tgtEl>
                                      </p:cBhvr>
                                      <p:from x="100000" y="100000"/>
                                      <p:to x="80000" y="100000"/>
                                    </p:animScale>
                                    <p:anim by="(#ppt_h/3+#ppt_w*0.1)" calcmode="lin" valueType="num">
                                      <p:cBhvr additive="sum">
                                        <p:cTn id="50" dur="200" decel="100000" autoRev="1" fill="hold">
                                          <p:stCondLst>
                                            <p:cond delay="600"/>
                                          </p:stCondLst>
                                        </p:cTn>
                                        <p:tgtEl>
                                          <p:spTgt spid="5">
                                            <p:txEl>
                                              <p:pRg st="0" end="0"/>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from="(-#ppt_w/2)" to="(#ppt_x)" calcmode="lin" valueType="num">
                                      <p:cBhvr>
                                        <p:cTn id="55" dur="600" fill="hold">
                                          <p:stCondLst>
                                            <p:cond delay="0"/>
                                          </p:stCondLst>
                                        </p:cTn>
                                        <p:tgtEl>
                                          <p:spTgt spid="6">
                                            <p:txEl>
                                              <p:pRg st="0" end="0"/>
                                            </p:txEl>
                                          </p:spTgt>
                                        </p:tgtEl>
                                        <p:attrNameLst>
                                          <p:attrName>ppt_x</p:attrName>
                                        </p:attrNameLst>
                                      </p:cBhvr>
                                    </p:anim>
                                    <p:anim from="0" to="-1.0" calcmode="lin" valueType="num">
                                      <p:cBhvr>
                                        <p:cTn id="56" dur="200" decel="50000" autoRev="1" fill="hold">
                                          <p:stCondLst>
                                            <p:cond delay="600"/>
                                          </p:stCondLst>
                                        </p:cTn>
                                        <p:tgtEl>
                                          <p:spTgt spid="6">
                                            <p:txEl>
                                              <p:pRg st="0" end="0"/>
                                            </p:txEl>
                                          </p:spTgt>
                                        </p:tgtEl>
                                        <p:attrNameLst>
                                          <p:attrName>xshear</p:attrName>
                                        </p:attrNameLst>
                                      </p:cBhvr>
                                    </p:anim>
                                    <p:animScale>
                                      <p:cBhvr>
                                        <p:cTn id="57" dur="200" decel="100000" autoRev="1" fill="hold">
                                          <p:stCondLst>
                                            <p:cond delay="600"/>
                                          </p:stCondLst>
                                        </p:cTn>
                                        <p:tgtEl>
                                          <p:spTgt spid="6">
                                            <p:txEl>
                                              <p:pRg st="0" end="0"/>
                                            </p:txEl>
                                          </p:spTgt>
                                        </p:tgtEl>
                                      </p:cBhvr>
                                      <p:from x="100000" y="100000"/>
                                      <p:to x="80000" y="100000"/>
                                    </p:animScale>
                                    <p:anim by="(#ppt_h/3+#ppt_w*0.1)" calcmode="lin" valueType="num">
                                      <p:cBhvr additive="sum">
                                        <p:cTn id="58" dur="200" decel="100000" autoRev="1" fill="hold">
                                          <p:stCondLst>
                                            <p:cond delay="600"/>
                                          </p:stCondLst>
                                        </p:cTn>
                                        <p:tgtEl>
                                          <p:spTgt spid="6">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680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614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610" name="Rectangle 2"/>
          <p:cNvSpPr>
            <a:spLocks noGrp="1" noChangeArrowheads="1"/>
          </p:cNvSpPr>
          <p:nvPr>
            <p:ph type="ctrTitle"/>
          </p:nvPr>
        </p:nvSpPr>
        <p:spPr>
          <a:xfrm>
            <a:off x="0" y="0"/>
            <a:ext cx="9144000" cy="1470025"/>
          </a:xfrm>
        </p:spPr>
        <p:txBody>
          <a:bodyPr/>
          <a:lstStyle/>
          <a:p>
            <a:pPr eaLnBrk="1" hangingPunct="1">
              <a:defRPr/>
            </a:pPr>
            <a:r>
              <a:rPr lang="en-US" altLang="ko-KR" b="0" u="sng" dirty="0">
                <a:solidFill>
                  <a:srgbClr val="FFFF00"/>
                </a:solidFill>
                <a:latin typeface="Dominican Small Caps" charset="0"/>
                <a:ea typeface="굴림" charset="0"/>
                <a:cs typeface="굴림" charset="0"/>
              </a:rPr>
              <a:t>Reponses to Death</a:t>
            </a:r>
          </a:p>
        </p:txBody>
      </p:sp>
      <p:sp>
        <p:nvSpPr>
          <p:cNvPr id="68611" name="Rectangle 3"/>
          <p:cNvSpPr>
            <a:spLocks noGrp="1" noChangeArrowheads="1"/>
          </p:cNvSpPr>
          <p:nvPr>
            <p:ph type="subTitle" idx="1"/>
          </p:nvPr>
        </p:nvSpPr>
        <p:spPr>
          <a:xfrm>
            <a:off x="228600" y="2438400"/>
            <a:ext cx="8839200" cy="4114800"/>
          </a:xfrm>
        </p:spPr>
        <p:txBody>
          <a:bodyPr/>
          <a:lstStyle/>
          <a:p>
            <a:pPr marL="419100" indent="-419100" algn="l" eaLnBrk="1" hangingPunct="1">
              <a:lnSpc>
                <a:spcPct val="80000"/>
              </a:lnSpc>
              <a:buFont typeface="Arial" charset="0"/>
              <a:buChar char="•"/>
              <a:defRPr/>
            </a:pPr>
            <a:r>
              <a:rPr lang="en-US" altLang="ko-KR" sz="3600" b="1" dirty="0">
                <a:effectLst>
                  <a:glow rad="101600">
                    <a:schemeClr val="bg2">
                      <a:alpha val="75000"/>
                    </a:schemeClr>
                  </a:glow>
                  <a:outerShdw blurRad="50800" dist="76200" dir="2700000" algn="tl" rotWithShape="0">
                    <a:srgbClr val="000000"/>
                  </a:outerShdw>
                </a:effectLst>
                <a:latin typeface="Arial" charset="0"/>
                <a:ea typeface="宋体" charset="0"/>
                <a:cs typeface="宋体" charset="0"/>
              </a:rPr>
              <a:t>Death is a curse, penalty, &amp; enemy. </a:t>
            </a:r>
          </a:p>
          <a:p>
            <a:pPr marL="419100" indent="-419100" algn="l" eaLnBrk="1" hangingPunct="1">
              <a:lnSpc>
                <a:spcPct val="80000"/>
              </a:lnSpc>
              <a:buClr>
                <a:srgbClr val="FFCC00"/>
              </a:buClr>
              <a:buFont typeface="Arial" charset="0"/>
              <a:buChar char="•"/>
              <a:defRPr/>
            </a:pPr>
            <a:endParaRPr lang="en-US" altLang="ko-KR" sz="1800" b="1" dirty="0">
              <a:solidFill>
                <a:srgbClr val="FFFFFF"/>
              </a:solidFill>
              <a:effectLst>
                <a:glow rad="101600">
                  <a:schemeClr val="bg2">
                    <a:alpha val="75000"/>
                  </a:schemeClr>
                </a:glow>
                <a:outerShdw blurRad="50800" dist="76200" dir="2700000" algn="tl" rotWithShape="0">
                  <a:srgbClr val="000000"/>
                </a:outerShdw>
              </a:effectLst>
              <a:latin typeface="Arial" charset="0"/>
              <a:ea typeface="宋体" charset="0"/>
              <a:cs typeface="宋体" charset="0"/>
            </a:endParaRPr>
          </a:p>
          <a:p>
            <a:pPr marL="419100" indent="-419100" algn="l" eaLnBrk="1" hangingPunct="1">
              <a:lnSpc>
                <a:spcPct val="80000"/>
              </a:lnSpc>
              <a:buFont typeface="Arial" charset="0"/>
              <a:buChar char="•"/>
              <a:defRPr/>
            </a:pPr>
            <a:r>
              <a:rPr lang="en-US" altLang="ko-KR" sz="3600" b="1" dirty="0">
                <a:effectLst>
                  <a:glow rad="101600">
                    <a:schemeClr val="bg2">
                      <a:alpha val="75000"/>
                    </a:schemeClr>
                  </a:glow>
                  <a:outerShdw blurRad="50800" dist="76200" dir="2700000" algn="tl" rotWithShape="0">
                    <a:srgbClr val="000000"/>
                  </a:outerShdw>
                </a:effectLst>
                <a:latin typeface="Arial" charset="0"/>
                <a:ea typeface="宋体" charset="0"/>
                <a:cs typeface="宋体" charset="0"/>
              </a:rPr>
              <a:t>They will experience physical, spiritual, and eternal death for not believing in Christ as their Savior.</a:t>
            </a:r>
          </a:p>
          <a:p>
            <a:pPr marL="419100" indent="-419100" algn="l" eaLnBrk="1" hangingPunct="1">
              <a:lnSpc>
                <a:spcPct val="80000"/>
              </a:lnSpc>
              <a:buFont typeface="Arial" charset="0"/>
              <a:buChar char="•"/>
              <a:defRPr/>
            </a:pPr>
            <a:endParaRPr lang="en-US" altLang="ko-KR" sz="1800" b="1" dirty="0">
              <a:effectLst>
                <a:glow rad="101600">
                  <a:schemeClr val="bg2">
                    <a:alpha val="75000"/>
                  </a:schemeClr>
                </a:glow>
                <a:outerShdw blurRad="50800" dist="76200" dir="2700000" algn="tl" rotWithShape="0">
                  <a:srgbClr val="000000"/>
                </a:outerShdw>
              </a:effectLst>
              <a:latin typeface="Arial" charset="0"/>
              <a:ea typeface="宋体" charset="0"/>
              <a:cs typeface="宋体" charset="0"/>
            </a:endParaRPr>
          </a:p>
          <a:p>
            <a:pPr marL="419100" indent="-419100" algn="l" eaLnBrk="1" hangingPunct="1">
              <a:lnSpc>
                <a:spcPct val="80000"/>
              </a:lnSpc>
              <a:buFont typeface="Arial" charset="0"/>
              <a:buChar char="•"/>
              <a:defRPr/>
            </a:pPr>
            <a:r>
              <a:rPr lang="en-US" altLang="ko-KR" sz="3600" b="1" dirty="0">
                <a:effectLst>
                  <a:glow rad="101600">
                    <a:schemeClr val="bg2">
                      <a:alpha val="75000"/>
                    </a:schemeClr>
                  </a:glow>
                  <a:outerShdw blurRad="50800" dist="76200" dir="2700000" algn="tl" rotWithShape="0">
                    <a:srgbClr val="000000"/>
                  </a:outerShdw>
                </a:effectLst>
                <a:latin typeface="Arial" charset="0"/>
                <a:ea typeface="宋体" charset="0"/>
                <a:cs typeface="宋体" charset="0"/>
              </a:rPr>
              <a:t>Therefore, the penalty for sin is upon them in these three areas of death (Rom. 6:23).</a:t>
            </a:r>
            <a:endParaRPr lang="en-US" altLang="zh-CN" sz="3600" b="1" dirty="0">
              <a:effectLst>
                <a:glow rad="101600">
                  <a:schemeClr val="bg2">
                    <a:alpha val="75000"/>
                  </a:schemeClr>
                </a:glow>
                <a:outerShdw blurRad="50800" dist="76200" dir="2700000" algn="tl" rotWithShape="0">
                  <a:srgbClr val="000000"/>
                </a:outerShdw>
              </a:effectLst>
              <a:latin typeface="Arial" charset="0"/>
              <a:ea typeface="宋体" charset="0"/>
              <a:cs typeface="宋体" charset="0"/>
            </a:endParaRPr>
          </a:p>
        </p:txBody>
      </p:sp>
      <p:sp>
        <p:nvSpPr>
          <p:cNvPr id="4" name="Rectangle 3"/>
          <p:cNvSpPr txBox="1">
            <a:spLocks noChangeArrowheads="1"/>
          </p:cNvSpPr>
          <p:nvPr/>
        </p:nvSpPr>
        <p:spPr bwMode="auto">
          <a:xfrm>
            <a:off x="296863" y="1447800"/>
            <a:ext cx="8839200" cy="7620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algn="l" eaLnBrk="1" hangingPunct="1">
              <a:lnSpc>
                <a:spcPct val="80000"/>
              </a:lnSpc>
              <a:buFont typeface="Wingdings" charset="0"/>
              <a:buNone/>
              <a:defRPr/>
            </a:pPr>
            <a:r>
              <a:rPr lang="en-US" altLang="ko-KR" sz="4000" b="1" u="sng" dirty="0">
                <a:effectLst>
                  <a:glow rad="101600">
                    <a:schemeClr val="bg2">
                      <a:alpha val="75000"/>
                    </a:schemeClr>
                  </a:glow>
                  <a:outerShdw blurRad="50800" dist="76200" dir="2700000" algn="tl" rotWithShape="0">
                    <a:srgbClr val="000000"/>
                  </a:outerShdw>
                </a:effectLst>
                <a:latin typeface="Arial" charset="0"/>
                <a:ea typeface="宋体" charset="0"/>
                <a:cs typeface="宋体" charset="0"/>
              </a:rPr>
              <a:t>Death to the Unsaved = Fear</a:t>
            </a:r>
            <a:r>
              <a:rPr lang="en-US" altLang="zh-CN" sz="4000" b="1" u="sng" dirty="0">
                <a:effectLst>
                  <a:glow rad="101600">
                    <a:schemeClr val="bg2">
                      <a:alpha val="75000"/>
                    </a:schemeClr>
                  </a:glow>
                  <a:outerShdw blurRad="50800" dist="76200" dir="2700000" algn="tl" rotWithShape="0">
                    <a:srgbClr val="000000"/>
                  </a:outerShdw>
                </a:effectLst>
                <a:latin typeface="Arial" charset="0"/>
                <a:ea typeface="宋体" charset="0"/>
                <a:cs typeface="宋体" charset="0"/>
              </a:rPr>
              <a:t>:</a:t>
            </a:r>
            <a:endParaRPr lang="en-US" altLang="zh-CN" sz="3600" b="1" dirty="0">
              <a:effectLst>
                <a:glow rad="101600">
                  <a:schemeClr val="bg2">
                    <a:alpha val="75000"/>
                  </a:schemeClr>
                </a:glow>
                <a:outerShdw blurRad="50800" dist="76200" dir="2700000" algn="tl" rotWithShape="0">
                  <a:srgbClr val="000000"/>
                </a:outerShdw>
              </a:effectLst>
              <a:latin typeface="Arial" charset="0"/>
              <a:ea typeface="宋体" charset="0"/>
              <a:cs typeface="宋体" charset="0"/>
            </a:endParaRPr>
          </a:p>
        </p:txBody>
      </p:sp>
      <p:sp>
        <p:nvSpPr>
          <p:cNvPr id="76805"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8611">
                                            <p:txEl>
                                              <p:pRg st="0" end="0"/>
                                            </p:txEl>
                                          </p:spTgt>
                                        </p:tgtEl>
                                        <p:attrNameLst>
                                          <p:attrName>style.visibility</p:attrName>
                                        </p:attrNameLst>
                                      </p:cBhvr>
                                      <p:to>
                                        <p:strVal val="visible"/>
                                      </p:to>
                                    </p:set>
                                    <p:anim calcmode="lin" valueType="num">
                                      <p:cBhvr>
                                        <p:cTn id="16" dur="500" fill="hold"/>
                                        <p:tgtEl>
                                          <p:spTgt spid="6861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6861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6861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6861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6861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68611">
                                            <p:txEl>
                                              <p:pRg st="2" end="2"/>
                                            </p:txEl>
                                          </p:spTgt>
                                        </p:tgtEl>
                                        <p:attrNameLst>
                                          <p:attrName>style.visibility</p:attrName>
                                        </p:attrNameLst>
                                      </p:cBhvr>
                                      <p:to>
                                        <p:strVal val="visible"/>
                                      </p:to>
                                    </p:set>
                                    <p:animEffect transition="in" filter="checkerboard(across)">
                                      <p:cBhvr>
                                        <p:cTn id="25" dur="500"/>
                                        <p:tgtEl>
                                          <p:spTgt spid="6861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68611">
                                            <p:txEl>
                                              <p:pRg st="4" end="4"/>
                                            </p:txEl>
                                          </p:spTgt>
                                        </p:tgtEl>
                                        <p:attrNameLst>
                                          <p:attrName>style.visibility</p:attrName>
                                        </p:attrNameLst>
                                      </p:cBhvr>
                                      <p:to>
                                        <p:strVal val="visible"/>
                                      </p:to>
                                    </p:set>
                                    <p:animEffect transition="in" filter="checkerboard(across)">
                                      <p:cBhvr>
                                        <p:cTn id="30"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0" y="0"/>
            <a:ext cx="9144000" cy="1470025"/>
          </a:xfrm>
        </p:spPr>
        <p:txBody>
          <a:bodyPr/>
          <a:lstStyle/>
          <a:p>
            <a:pPr eaLnBrk="1" hangingPunct="1">
              <a:defRPr/>
            </a:pPr>
            <a:r>
              <a:rPr lang="en-US" altLang="ko-KR" b="0" u="sng" dirty="0">
                <a:solidFill>
                  <a:srgbClr val="FFFF00"/>
                </a:solidFill>
                <a:latin typeface="Dominican Small Caps" charset="0"/>
                <a:ea typeface="굴림" charset="0"/>
                <a:cs typeface="굴림" charset="0"/>
              </a:rPr>
              <a:t>Reponses to Death</a:t>
            </a:r>
          </a:p>
        </p:txBody>
      </p:sp>
      <p:sp>
        <p:nvSpPr>
          <p:cNvPr id="66563" name="Rectangle 3"/>
          <p:cNvSpPr>
            <a:spLocks noGrp="1" noChangeArrowheads="1"/>
          </p:cNvSpPr>
          <p:nvPr>
            <p:ph type="subTitle" idx="1"/>
          </p:nvPr>
        </p:nvSpPr>
        <p:spPr>
          <a:xfrm>
            <a:off x="228600" y="3733800"/>
            <a:ext cx="8763000" cy="2819400"/>
          </a:xfrm>
        </p:spPr>
        <p:txBody>
          <a:bodyPr/>
          <a:lstStyle/>
          <a:p>
            <a:pPr marL="358775" lvl="2" indent="-355600" eaLnBrk="1" hangingPunct="1">
              <a:lnSpc>
                <a:spcPct val="80000"/>
              </a:lnSpc>
              <a:defRPr/>
            </a:pPr>
            <a:r>
              <a:rPr lang="en-US" altLang="ko-KR" sz="3200" b="1" dirty="0">
                <a:latin typeface="Arial" charset="0"/>
                <a:ea typeface="宋体" charset="0"/>
                <a:cs typeface="宋体" charset="0"/>
              </a:rPr>
              <a:t>The believer still dies physically, but its curse is gone because Christ himself become a curse for us by dying on the cros</a:t>
            </a:r>
            <a:r>
              <a:rPr lang="en-US" altLang="zh-CN" sz="3200" b="1" dirty="0">
                <a:latin typeface="Arial" charset="0"/>
                <a:ea typeface="宋体" charset="0"/>
                <a:cs typeface="宋体" charset="0"/>
              </a:rPr>
              <a:t>s (Gal. 3:13).</a:t>
            </a:r>
          </a:p>
          <a:p>
            <a:pPr marL="358775" lvl="2" indent="-355600" eaLnBrk="1" hangingPunct="1">
              <a:lnSpc>
                <a:spcPct val="80000"/>
              </a:lnSpc>
              <a:defRPr/>
            </a:pPr>
            <a:endParaRPr lang="en-US" altLang="zh-CN" sz="3200" b="1" dirty="0">
              <a:latin typeface="Arial" charset="0"/>
              <a:ea typeface="宋体" charset="0"/>
              <a:cs typeface="宋体" charset="0"/>
            </a:endParaRPr>
          </a:p>
          <a:p>
            <a:pPr marL="358775" lvl="2" indent="-355600" eaLnBrk="1" hangingPunct="1">
              <a:lnSpc>
                <a:spcPct val="80000"/>
              </a:lnSpc>
              <a:defRPr/>
            </a:pPr>
            <a:r>
              <a:rPr lang="en-US" altLang="ko-KR" sz="3200" b="1" dirty="0">
                <a:latin typeface="Arial" charset="0"/>
                <a:ea typeface="宋体" charset="0"/>
                <a:cs typeface="宋体" charset="0"/>
              </a:rPr>
              <a:t>While believers still die physically, they do not experience spiritual and eternal death.</a:t>
            </a:r>
            <a:endParaRPr lang="en-US" altLang="zh-CN" sz="3200" b="1" dirty="0">
              <a:latin typeface="Arial" charset="0"/>
              <a:ea typeface="宋体" charset="0"/>
              <a:cs typeface="宋体" charset="0"/>
            </a:endParaRPr>
          </a:p>
          <a:p>
            <a:pPr marL="3175" algn="l" eaLnBrk="1" hangingPunct="1">
              <a:lnSpc>
                <a:spcPct val="80000"/>
              </a:lnSpc>
              <a:buFont typeface="Arial" charset="0"/>
              <a:buChar char="•"/>
              <a:defRPr/>
            </a:pPr>
            <a:endParaRPr lang="en-US" altLang="zh-CN" sz="1800" b="1" dirty="0">
              <a:latin typeface="Arial" charset="0"/>
              <a:ea typeface="宋体" charset="0"/>
              <a:cs typeface="宋体" charset="0"/>
            </a:endParaRPr>
          </a:p>
        </p:txBody>
      </p:sp>
      <p:sp>
        <p:nvSpPr>
          <p:cNvPr id="78851"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13</a:t>
            </a:r>
          </a:p>
        </p:txBody>
      </p:sp>
      <p:pic>
        <p:nvPicPr>
          <p:cNvPr id="7885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38800" y="1295400"/>
            <a:ext cx="3365500" cy="241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228600" y="1676400"/>
            <a:ext cx="5334000" cy="7620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3175" algn="l" eaLnBrk="1" hangingPunct="1">
              <a:lnSpc>
                <a:spcPct val="80000"/>
              </a:lnSpc>
              <a:buFont typeface="Wingdings" charset="0"/>
              <a:buNone/>
              <a:defRPr/>
            </a:pPr>
            <a:r>
              <a:rPr lang="en-US" altLang="ko-KR" sz="4000" b="1" u="sng" dirty="0">
                <a:latin typeface="Arial" charset="0"/>
                <a:ea typeface="宋体" charset="0"/>
                <a:cs typeface="宋体" charset="0"/>
              </a:rPr>
              <a:t>Death of t</a:t>
            </a:r>
            <a:r>
              <a:rPr lang="en-US" altLang="zh-CN" sz="4000" b="1" u="sng" dirty="0">
                <a:latin typeface="Arial" charset="0"/>
                <a:ea typeface="宋体" charset="0"/>
                <a:cs typeface="宋体" charset="0"/>
              </a:rPr>
              <a:t>he Believer</a:t>
            </a:r>
            <a:endParaRPr lang="en-US" altLang="zh-CN" sz="1800" b="1" dirty="0">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checkerboard(across)">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animEffect transition="in" filter="checkerboard(across)">
                                      <p:cBhvr>
                                        <p:cTn id="12"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0225" name="Rectangle 6"/>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sz="2400">
              <a:solidFill>
                <a:srgbClr val="FFFFFF"/>
              </a:solidFill>
              <a:latin typeface="Comic Sans MS" charset="0"/>
            </a:endParaRPr>
          </a:p>
        </p:txBody>
      </p:sp>
      <p:pic>
        <p:nvPicPr>
          <p:cNvPr id="18022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527175"/>
            <a:ext cx="9167813" cy="533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0227" name="Title 3"/>
          <p:cNvSpPr>
            <a:spLocks noGrp="1"/>
          </p:cNvSpPr>
          <p:nvPr>
            <p:ph type="title" idx="4294967295"/>
          </p:nvPr>
        </p:nvSpPr>
        <p:spPr>
          <a:xfrm>
            <a:off x="0" y="19050"/>
            <a:ext cx="5356225" cy="1508125"/>
          </a:xfrm>
        </p:spPr>
        <p:txBody>
          <a:bodyPr/>
          <a:lstStyle/>
          <a:p>
            <a:r>
              <a:rPr lang="en-US" sz="5400" b="1">
                <a:latin typeface="Arial" charset="0"/>
                <a:ea typeface="ＭＳ Ｐゴシック" charset="0"/>
              </a:rPr>
              <a:t>Bicentennial Man (1998)</a:t>
            </a:r>
          </a:p>
        </p:txBody>
      </p:sp>
      <p:pic>
        <p:nvPicPr>
          <p:cNvPr id="180228"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356225" y="533400"/>
            <a:ext cx="3292475"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0" y="0"/>
            <a:ext cx="9144000" cy="1470025"/>
          </a:xfrm>
        </p:spPr>
        <p:txBody>
          <a:bodyPr/>
          <a:lstStyle/>
          <a:p>
            <a:pPr eaLnBrk="1" hangingPunct="1">
              <a:defRPr/>
            </a:pPr>
            <a:r>
              <a:rPr lang="en-US" altLang="ko-KR" b="0" u="sng" dirty="0">
                <a:solidFill>
                  <a:srgbClr val="FFFF00"/>
                </a:solidFill>
                <a:latin typeface="Dominican Small Caps" charset="0"/>
                <a:ea typeface="굴림" charset="0"/>
                <a:cs typeface="굴림" charset="0"/>
              </a:rPr>
              <a:t>Reponses to Death</a:t>
            </a:r>
          </a:p>
        </p:txBody>
      </p:sp>
      <p:sp>
        <p:nvSpPr>
          <p:cNvPr id="80898"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13</a:t>
            </a:r>
          </a:p>
        </p:txBody>
      </p:sp>
      <p:pic>
        <p:nvPicPr>
          <p:cNvPr id="8089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15000" y="1295400"/>
            <a:ext cx="3429000" cy="257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59" name="Rectangle 3"/>
          <p:cNvSpPr>
            <a:spLocks noGrp="1" noChangeArrowheads="1"/>
          </p:cNvSpPr>
          <p:nvPr>
            <p:ph type="subTitle" idx="1"/>
          </p:nvPr>
        </p:nvSpPr>
        <p:spPr>
          <a:xfrm>
            <a:off x="228600" y="1600200"/>
            <a:ext cx="8686800" cy="4876800"/>
          </a:xfrm>
        </p:spPr>
        <p:txBody>
          <a:bodyPr/>
          <a:lstStyle/>
          <a:p>
            <a:pPr algn="l" eaLnBrk="1" hangingPunct="1">
              <a:lnSpc>
                <a:spcPct val="80000"/>
              </a:lnSpc>
              <a:buFont typeface="Wingdings" charset="0"/>
              <a:buNone/>
              <a:defRPr/>
            </a:pPr>
            <a:r>
              <a:rPr lang="en-US" altLang="ko-KR" sz="4000" b="1" i="1" dirty="0">
                <a:latin typeface="Arial" charset="0"/>
                <a:ea typeface="宋体" charset="0"/>
                <a:cs typeface="宋体" charset="0"/>
              </a:rPr>
              <a:t>How should we think </a:t>
            </a:r>
            <a:br>
              <a:rPr lang="en-US" altLang="ko-KR" sz="4000" b="1" i="1" dirty="0">
                <a:latin typeface="Arial" charset="0"/>
                <a:ea typeface="宋体" charset="0"/>
                <a:cs typeface="宋体" charset="0"/>
              </a:rPr>
            </a:br>
            <a:r>
              <a:rPr lang="en-US" altLang="ko-KR" sz="4000" b="1" i="1" dirty="0">
                <a:latin typeface="Arial" charset="0"/>
                <a:ea typeface="宋体" charset="0"/>
                <a:cs typeface="宋体" charset="0"/>
              </a:rPr>
              <a:t>of our own death?</a:t>
            </a:r>
          </a:p>
          <a:p>
            <a:pPr algn="l" eaLnBrk="1" hangingPunct="1">
              <a:lnSpc>
                <a:spcPct val="80000"/>
              </a:lnSpc>
              <a:buFont typeface="Wingdings" charset="0"/>
              <a:buNone/>
              <a:defRPr/>
            </a:pPr>
            <a:endParaRPr lang="en-US" altLang="zh-CN" sz="4000" b="1" i="1" dirty="0">
              <a:latin typeface="Arial" charset="0"/>
              <a:ea typeface="宋体" charset="0"/>
              <a:cs typeface="宋体" charset="0"/>
            </a:endParaRPr>
          </a:p>
          <a:p>
            <a:pPr algn="l" eaLnBrk="1" hangingPunct="1">
              <a:lnSpc>
                <a:spcPct val="80000"/>
              </a:lnSpc>
              <a:buFont typeface="Wingdings" charset="0"/>
              <a:buNone/>
              <a:defRPr/>
            </a:pPr>
            <a:endParaRPr lang="en-US" altLang="zh-CN" sz="4000" b="1" i="1" dirty="0">
              <a:latin typeface="Arial" charset="0"/>
              <a:ea typeface="宋体" charset="0"/>
              <a:cs typeface="宋体" charset="0"/>
            </a:endParaRPr>
          </a:p>
          <a:p>
            <a:pPr marL="1433513" lvl="2" indent="-519113" eaLnBrk="1" hangingPunct="1">
              <a:lnSpc>
                <a:spcPct val="80000"/>
              </a:lnSpc>
              <a:defRPr/>
            </a:pPr>
            <a:r>
              <a:rPr lang="en-US" altLang="ko-KR" sz="3200" b="1" dirty="0">
                <a:latin typeface="Arial" charset="0"/>
                <a:ea typeface="宋体" charset="0"/>
                <a:cs typeface="宋体" charset="0"/>
              </a:rPr>
              <a:t>We do not fear our own death because when we die, our spirit will be with the Lord (2 Cor. 5:8). </a:t>
            </a:r>
          </a:p>
          <a:p>
            <a:pPr marL="1433513" lvl="2" indent="-519113" eaLnBrk="1" hangingPunct="1">
              <a:lnSpc>
                <a:spcPct val="80000"/>
              </a:lnSpc>
              <a:defRPr/>
            </a:pPr>
            <a:r>
              <a:rPr lang="en-US" altLang="ko-KR" sz="3200" b="1" dirty="0">
                <a:latin typeface="Arial" charset="0"/>
                <a:ea typeface="宋体" charset="0"/>
                <a:cs typeface="宋体" charset="0"/>
              </a:rPr>
              <a:t>Scripture also assures us that death cannot separate us from the love of God in Jesus Christ (Rom. 8:38-39).</a:t>
            </a:r>
            <a:endParaRPr lang="en-US" altLang="zh-CN" sz="2800" b="1" dirty="0">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1000"/>
                                        <p:tgtEl>
                                          <p:spTgt spid="70659">
                                            <p:txEl>
                                              <p:pRg st="0" end="0"/>
                                            </p:txEl>
                                          </p:spTgt>
                                        </p:tgtEl>
                                      </p:cBhvr>
                                    </p:animEffect>
                                    <p:anim calcmode="lin" valueType="num">
                                      <p:cBhvr>
                                        <p:cTn id="8" dur="10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06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70659">
                                            <p:txEl>
                                              <p:pRg st="3" end="3"/>
                                            </p:txEl>
                                          </p:spTgt>
                                        </p:tgtEl>
                                        <p:attrNameLst>
                                          <p:attrName>style.visibility</p:attrName>
                                        </p:attrNameLst>
                                      </p:cBhvr>
                                      <p:to>
                                        <p:strVal val="visible"/>
                                      </p:to>
                                    </p:set>
                                    <p:animEffect transition="in" filter="box(in)">
                                      <p:cBhvr>
                                        <p:cTn id="14" dur="500"/>
                                        <p:tgtEl>
                                          <p:spTgt spid="70659">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70659">
                                            <p:txEl>
                                              <p:pRg st="4" end="4"/>
                                            </p:txEl>
                                          </p:spTgt>
                                        </p:tgtEl>
                                        <p:attrNameLst>
                                          <p:attrName>style.visibility</p:attrName>
                                        </p:attrNameLst>
                                      </p:cBhvr>
                                      <p:to>
                                        <p:strVal val="visible"/>
                                      </p:to>
                                    </p:set>
                                    <p:animEffect transition="in" filter="box(in)">
                                      <p:cBhvr>
                                        <p:cTn id="19" dur="500"/>
                                        <p:tgtEl>
                                          <p:spTgt spid="706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0" y="0"/>
            <a:ext cx="9144000" cy="1470025"/>
          </a:xfrm>
        </p:spPr>
        <p:txBody>
          <a:bodyPr/>
          <a:lstStyle/>
          <a:p>
            <a:pPr eaLnBrk="1" hangingPunct="1">
              <a:defRPr/>
            </a:pPr>
            <a:r>
              <a:rPr lang="en-US" altLang="ko-KR" b="0" u="sng" dirty="0">
                <a:solidFill>
                  <a:srgbClr val="FFFF00"/>
                </a:solidFill>
                <a:latin typeface="Dominican Small Caps" charset="0"/>
                <a:ea typeface="굴림" charset="0"/>
                <a:cs typeface="굴림" charset="0"/>
              </a:rPr>
              <a:t>Reponses to Death</a:t>
            </a:r>
          </a:p>
        </p:txBody>
      </p:sp>
      <p:sp>
        <p:nvSpPr>
          <p:cNvPr id="72707" name="Rectangle 3"/>
          <p:cNvSpPr>
            <a:spLocks noGrp="1" noChangeArrowheads="1"/>
          </p:cNvSpPr>
          <p:nvPr>
            <p:ph type="subTitle" idx="1"/>
          </p:nvPr>
        </p:nvSpPr>
        <p:spPr>
          <a:xfrm>
            <a:off x="0" y="1447800"/>
            <a:ext cx="5486400" cy="2133600"/>
          </a:xfrm>
        </p:spPr>
        <p:txBody>
          <a:bodyPr/>
          <a:lstStyle/>
          <a:p>
            <a:pPr algn="l" eaLnBrk="1" hangingPunct="1">
              <a:lnSpc>
                <a:spcPct val="80000"/>
              </a:lnSpc>
              <a:defRPr/>
            </a:pPr>
            <a:r>
              <a:rPr lang="en-US" altLang="ko-KR" sz="4400" b="1" i="1" dirty="0">
                <a:latin typeface="Arial" charset="0"/>
                <a:ea typeface="宋体" charset="0"/>
                <a:cs typeface="宋体" charset="0"/>
              </a:rPr>
              <a:t>How should we think of the death of Christian friends and relatives?</a:t>
            </a:r>
            <a:endParaRPr lang="en-US" altLang="zh-CN" sz="1800" b="1" dirty="0">
              <a:latin typeface="Arial" charset="0"/>
              <a:ea typeface="宋体" charset="0"/>
              <a:cs typeface="宋体" charset="0"/>
            </a:endParaRPr>
          </a:p>
        </p:txBody>
      </p:sp>
      <p:sp>
        <p:nvSpPr>
          <p:cNvPr id="82947"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13</a:t>
            </a:r>
          </a:p>
        </p:txBody>
      </p:sp>
      <p:sp>
        <p:nvSpPr>
          <p:cNvPr id="5" name="Rectangle 3"/>
          <p:cNvSpPr txBox="1">
            <a:spLocks noChangeArrowheads="1"/>
          </p:cNvSpPr>
          <p:nvPr/>
        </p:nvSpPr>
        <p:spPr bwMode="auto">
          <a:xfrm>
            <a:off x="0" y="4267200"/>
            <a:ext cx="9144000" cy="30480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1617663" lvl="2" indent="-703263" eaLnBrk="1" hangingPunct="1">
              <a:lnSpc>
                <a:spcPct val="80000"/>
              </a:lnSpc>
              <a:defRPr/>
            </a:pPr>
            <a:r>
              <a:rPr lang="en-US" altLang="ko-KR" sz="3200" b="1" dirty="0">
                <a:latin typeface="Arial" charset="0"/>
                <a:ea typeface="宋体" charset="0"/>
                <a:cs typeface="宋体" charset="0"/>
              </a:rPr>
              <a:t>We may mourn for them in sorrow. </a:t>
            </a:r>
          </a:p>
          <a:p>
            <a:pPr marL="1617663" lvl="2" indent="-703263" eaLnBrk="1" hangingPunct="1">
              <a:lnSpc>
                <a:spcPct val="80000"/>
              </a:lnSpc>
              <a:defRPr/>
            </a:pPr>
            <a:r>
              <a:rPr lang="en-US" altLang="ko-KR" sz="3200" b="1" dirty="0">
                <a:latin typeface="Arial" charset="0"/>
                <a:ea typeface="宋体" charset="0"/>
                <a:cs typeface="宋体" charset="0"/>
              </a:rPr>
              <a:t>However, at the same time we have hope and joy because they will be with the Lord (2 Cor. 5:8) and they will live with the Lord (1 Thess. 5:10). </a:t>
            </a:r>
          </a:p>
          <a:p>
            <a:pPr marL="1617663" lvl="2" indent="-703263" eaLnBrk="1" hangingPunct="1">
              <a:lnSpc>
                <a:spcPct val="80000"/>
              </a:lnSpc>
              <a:buFontTx/>
              <a:buNone/>
              <a:defRPr/>
            </a:pPr>
            <a:endParaRPr lang="en-US" altLang="zh-CN" sz="3200" b="1" dirty="0">
              <a:latin typeface="Arial" charset="0"/>
              <a:ea typeface="宋体" charset="0"/>
              <a:cs typeface="宋体" charset="0"/>
            </a:endParaRPr>
          </a:p>
          <a:p>
            <a:pPr algn="l" eaLnBrk="1" hangingPunct="1">
              <a:lnSpc>
                <a:spcPct val="80000"/>
              </a:lnSpc>
              <a:buFontTx/>
              <a:buNone/>
              <a:defRPr/>
            </a:pPr>
            <a:endParaRPr lang="en-US" altLang="zh-CN" sz="1800" b="1" dirty="0">
              <a:latin typeface="Arial" charset="0"/>
              <a:ea typeface="宋体" charset="0"/>
              <a:cs typeface="宋体" charset="0"/>
            </a:endParaRPr>
          </a:p>
        </p:txBody>
      </p:sp>
      <p:pic>
        <p:nvPicPr>
          <p:cNvPr id="8294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0200" y="1295400"/>
            <a:ext cx="3454400" cy="297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1000"/>
                                        <p:tgtEl>
                                          <p:spTgt spid="72707">
                                            <p:txEl>
                                              <p:pRg st="0" end="0"/>
                                            </p:txEl>
                                          </p:spTgt>
                                        </p:tgtEl>
                                      </p:cBhvr>
                                    </p:animEffect>
                                    <p:anim calcmode="lin" valueType="num">
                                      <p:cBhvr>
                                        <p:cTn id="8" dur="10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27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500" fill="hold"/>
                                        <p:tgtEl>
                                          <p:spTgt spid="5">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0"/>
            <a:ext cx="9144000" cy="1470025"/>
          </a:xfrm>
        </p:spPr>
        <p:txBody>
          <a:bodyPr/>
          <a:lstStyle/>
          <a:p>
            <a:pPr eaLnBrk="1" hangingPunct="1">
              <a:defRPr/>
            </a:pPr>
            <a:r>
              <a:rPr lang="en-US" altLang="ko-KR" b="0" u="sng" dirty="0">
                <a:solidFill>
                  <a:srgbClr val="FFFF00"/>
                </a:solidFill>
                <a:latin typeface="Dominican Small Caps" charset="0"/>
                <a:ea typeface="굴림" charset="0"/>
                <a:cs typeface="굴림" charset="0"/>
              </a:rPr>
              <a:t>Reponses to Death</a:t>
            </a:r>
          </a:p>
        </p:txBody>
      </p:sp>
      <p:sp>
        <p:nvSpPr>
          <p:cNvPr id="74755" name="Rectangle 3"/>
          <p:cNvSpPr>
            <a:spLocks noGrp="1" noChangeArrowheads="1"/>
          </p:cNvSpPr>
          <p:nvPr>
            <p:ph type="subTitle" idx="1"/>
          </p:nvPr>
        </p:nvSpPr>
        <p:spPr>
          <a:xfrm>
            <a:off x="0" y="1752600"/>
            <a:ext cx="9144000" cy="4876800"/>
          </a:xfrm>
        </p:spPr>
        <p:txBody>
          <a:bodyPr/>
          <a:lstStyle/>
          <a:p>
            <a:pPr algn="l" eaLnBrk="1" hangingPunct="1">
              <a:lnSpc>
                <a:spcPct val="80000"/>
              </a:lnSpc>
              <a:buFont typeface="Wingdings" charset="0"/>
              <a:buNone/>
              <a:defRPr/>
            </a:pPr>
            <a:r>
              <a:rPr lang="en-US" altLang="ko-KR" sz="4400" b="1" i="1" dirty="0">
                <a:latin typeface="Arial" charset="0"/>
                <a:ea typeface="宋体" charset="0"/>
                <a:cs typeface="宋体" charset="0"/>
              </a:rPr>
              <a:t>How should we think of the death of unbelievers?</a:t>
            </a:r>
          </a:p>
          <a:p>
            <a:pPr marL="914400" lvl="2" indent="0" eaLnBrk="1" hangingPunct="1">
              <a:lnSpc>
                <a:spcPct val="80000"/>
              </a:lnSpc>
              <a:buFontTx/>
              <a:buNone/>
              <a:defRPr/>
            </a:pPr>
            <a:endParaRPr lang="en-US" altLang="ko-KR" sz="4400" b="1" i="1" dirty="0">
              <a:latin typeface="Arial" charset="0"/>
              <a:ea typeface="宋体" charset="0"/>
              <a:cs typeface="宋体" charset="0"/>
            </a:endParaRPr>
          </a:p>
          <a:p>
            <a:pPr marL="914400" lvl="2" indent="0" eaLnBrk="1" hangingPunct="1">
              <a:lnSpc>
                <a:spcPct val="80000"/>
              </a:lnSpc>
              <a:buFontTx/>
              <a:buNone/>
              <a:defRPr/>
            </a:pPr>
            <a:r>
              <a:rPr lang="en-US" altLang="ko-KR" sz="3200" b="1" dirty="0">
                <a:latin typeface="Arial" charset="0"/>
                <a:ea typeface="宋体" charset="0"/>
                <a:cs typeface="宋体" charset="0"/>
              </a:rPr>
              <a:t>Our sorrow will be very deep because they will go through spiritual and eternal death forever.</a:t>
            </a:r>
            <a:endParaRPr lang="en-US" altLang="zh-CN" sz="3200" b="1" dirty="0">
              <a:latin typeface="Arial" charset="0"/>
              <a:ea typeface="宋体" charset="0"/>
              <a:cs typeface="宋体" charset="0"/>
            </a:endParaRPr>
          </a:p>
        </p:txBody>
      </p:sp>
      <p:pic>
        <p:nvPicPr>
          <p:cNvPr id="8499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29200" y="4852988"/>
            <a:ext cx="4000500" cy="20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74755">
                                            <p:txEl>
                                              <p:pRg st="0" end="0"/>
                                            </p:txEl>
                                          </p:spTgt>
                                        </p:tgtEl>
                                        <p:attrNameLst>
                                          <p:attrName>ppt_x</p:attrName>
                                        </p:attrNameLst>
                                      </p:cBhvr>
                                    </p:anim>
                                    <p:anim from="0" to="-1.0" calcmode="lin" valueType="num">
                                      <p:cBhvr>
                                        <p:cTn id="8" dur="200" decel="50000" autoRev="1" fill="hold">
                                          <p:stCondLst>
                                            <p:cond delay="600"/>
                                          </p:stCondLst>
                                        </p:cTn>
                                        <p:tgtEl>
                                          <p:spTgt spid="74755">
                                            <p:txEl>
                                              <p:pRg st="0" end="0"/>
                                            </p:txEl>
                                          </p:spTgt>
                                        </p:tgtEl>
                                        <p:attrNameLst>
                                          <p:attrName>xshear</p:attrName>
                                        </p:attrNameLst>
                                      </p:cBhvr>
                                    </p:anim>
                                    <p:animScale>
                                      <p:cBhvr>
                                        <p:cTn id="9" dur="200" decel="100000" autoRev="1" fill="hold">
                                          <p:stCondLst>
                                            <p:cond delay="600"/>
                                          </p:stCondLst>
                                        </p:cTn>
                                        <p:tgtEl>
                                          <p:spTgt spid="74755">
                                            <p:txEl>
                                              <p:pRg st="0" end="0"/>
                                            </p:txEl>
                                          </p:spTgt>
                                        </p:tgtEl>
                                      </p:cBhvr>
                                      <p:from x="100000" y="100000"/>
                                      <p:to x="80000" y="100000"/>
                                    </p:animScale>
                                    <p:anim by="(#ppt_h/3+#ppt_w*0.1)" calcmode="lin" valueType="num">
                                      <p:cBhvr additive="sum">
                                        <p:cTn id="10" dur="200" decel="100000" autoRev="1" fill="hold">
                                          <p:stCondLst>
                                            <p:cond delay="600"/>
                                          </p:stCondLst>
                                        </p:cTn>
                                        <p:tgtEl>
                                          <p:spTgt spid="74755">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anim calcmode="lin" valueType="num">
                                      <p:cBhvr>
                                        <p:cTn id="15" dur="500" fill="hold"/>
                                        <p:tgtEl>
                                          <p:spTgt spid="74755">
                                            <p:txEl>
                                              <p:pRg st="2" end="2"/>
                                            </p:txEl>
                                          </p:spTgt>
                                        </p:tgtEl>
                                        <p:attrNameLst>
                                          <p:attrName>ppt_w</p:attrName>
                                        </p:attrNameLst>
                                      </p:cBhvr>
                                      <p:tavLst>
                                        <p:tav tm="0">
                                          <p:val>
                                            <p:strVal val="#ppt_w*0.05"/>
                                          </p:val>
                                        </p:tav>
                                        <p:tav tm="100000">
                                          <p:val>
                                            <p:strVal val="#ppt_w"/>
                                          </p:val>
                                        </p:tav>
                                      </p:tavLst>
                                    </p:anim>
                                    <p:anim calcmode="lin" valueType="num">
                                      <p:cBhvr>
                                        <p:cTn id="16" dur="500" fill="hold"/>
                                        <p:tgtEl>
                                          <p:spTgt spid="74755">
                                            <p:txEl>
                                              <p:pRg st="2" end="2"/>
                                            </p:txEl>
                                          </p:spTgt>
                                        </p:tgtEl>
                                        <p:attrNameLst>
                                          <p:attrName>ppt_h</p:attrName>
                                        </p:attrNameLst>
                                      </p:cBhvr>
                                      <p:tavLst>
                                        <p:tav tm="0">
                                          <p:val>
                                            <p:strVal val="#ppt_h"/>
                                          </p:val>
                                        </p:tav>
                                        <p:tav tm="100000">
                                          <p:val>
                                            <p:strVal val="#ppt_h"/>
                                          </p:val>
                                        </p:tav>
                                      </p:tavLst>
                                    </p:anim>
                                    <p:anim calcmode="lin" valueType="num">
                                      <p:cBhvr>
                                        <p:cTn id="17" dur="500" fill="hold"/>
                                        <p:tgtEl>
                                          <p:spTgt spid="74755">
                                            <p:txEl>
                                              <p:pRg st="2" end="2"/>
                                            </p:txEl>
                                          </p:spTgt>
                                        </p:tgtEl>
                                        <p:attrNameLst>
                                          <p:attrName>ppt_x</p:attrName>
                                        </p:attrNameLst>
                                      </p:cBhvr>
                                      <p:tavLst>
                                        <p:tav tm="0">
                                          <p:val>
                                            <p:strVal val="#ppt_x-.2"/>
                                          </p:val>
                                        </p:tav>
                                        <p:tav tm="100000">
                                          <p:val>
                                            <p:strVal val="#ppt_x"/>
                                          </p:val>
                                        </p:tav>
                                      </p:tavLst>
                                    </p:anim>
                                    <p:anim calcmode="lin" valueType="num">
                                      <p:cBhvr>
                                        <p:cTn id="18" dur="500" fill="hold"/>
                                        <p:tgtEl>
                                          <p:spTgt spid="74755">
                                            <p:txEl>
                                              <p:pRg st="2" end="2"/>
                                            </p:txEl>
                                          </p:spTgt>
                                        </p:tgtEl>
                                        <p:attrNameLst>
                                          <p:attrName>ppt_y</p:attrName>
                                        </p:attrNameLst>
                                      </p:cBhvr>
                                      <p:tavLst>
                                        <p:tav tm="0">
                                          <p:val>
                                            <p:strVal val="#ppt_y"/>
                                          </p:val>
                                        </p:tav>
                                        <p:tav tm="100000">
                                          <p:val>
                                            <p:strVal val="#ppt_y"/>
                                          </p:val>
                                        </p:tav>
                                      </p:tavLst>
                                    </p:anim>
                                    <p:animEffect transition="in" filter="fade">
                                      <p:cBhvr>
                                        <p:cTn id="19" dur="500"/>
                                        <p:tgtEl>
                                          <p:spTgt spid="74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457200" y="0"/>
            <a:ext cx="8686800" cy="1470025"/>
          </a:xfrm>
        </p:spPr>
        <p:txBody>
          <a:bodyPr/>
          <a:lstStyle/>
          <a:p>
            <a:pPr eaLnBrk="1" hangingPunct="1">
              <a:defRPr/>
            </a:pPr>
            <a:r>
              <a:rPr lang="en-US" altLang="ko-KR" b="0" u="sng" dirty="0">
                <a:solidFill>
                  <a:srgbClr val="FFFF00"/>
                </a:solidFill>
                <a:latin typeface="Dominican Small Caps" charset="0"/>
                <a:ea typeface="굴림" charset="0"/>
                <a:cs typeface="굴림" charset="0"/>
              </a:rPr>
              <a:t>Summary</a:t>
            </a:r>
          </a:p>
        </p:txBody>
      </p:sp>
      <p:sp>
        <p:nvSpPr>
          <p:cNvPr id="76803" name="Rectangle 3"/>
          <p:cNvSpPr>
            <a:spLocks noGrp="1" noChangeArrowheads="1"/>
          </p:cNvSpPr>
          <p:nvPr>
            <p:ph type="subTitle" idx="1"/>
          </p:nvPr>
        </p:nvSpPr>
        <p:spPr>
          <a:xfrm>
            <a:off x="0" y="3276600"/>
            <a:ext cx="4267200" cy="3352800"/>
          </a:xfrm>
        </p:spPr>
        <p:txBody>
          <a:bodyPr/>
          <a:lstStyle/>
          <a:p>
            <a:pPr marL="419100" indent="-419100" algn="l" eaLnBrk="1" hangingPunct="1">
              <a:lnSpc>
                <a:spcPct val="80000"/>
              </a:lnSpc>
              <a:buFont typeface="Wingdings" charset="0"/>
              <a:buNone/>
              <a:defRPr/>
            </a:pPr>
            <a:r>
              <a:rPr lang="en-US" altLang="ko-KR" b="1" u="sng" dirty="0">
                <a:latin typeface="Arial" charset="0"/>
                <a:ea typeface="宋体" charset="0"/>
                <a:cs typeface="宋体" charset="0"/>
              </a:rPr>
              <a:t>Death is…</a:t>
            </a:r>
          </a:p>
          <a:p>
            <a:pPr marL="419100" indent="-419100" algn="l" eaLnBrk="1" hangingPunct="1">
              <a:lnSpc>
                <a:spcPct val="80000"/>
              </a:lnSpc>
              <a:buFont typeface="Arial" charset="0"/>
              <a:buChar char="•"/>
              <a:defRPr/>
            </a:pPr>
            <a:r>
              <a:rPr lang="en-US" altLang="ko-KR" b="1" dirty="0">
                <a:latin typeface="Arial" charset="0"/>
                <a:ea typeface="宋体" charset="0"/>
                <a:cs typeface="宋体" charset="0"/>
              </a:rPr>
              <a:t>unnatural</a:t>
            </a:r>
          </a:p>
          <a:p>
            <a:pPr marL="419100" indent="-419100" algn="l" eaLnBrk="1" hangingPunct="1">
              <a:lnSpc>
                <a:spcPct val="80000"/>
              </a:lnSpc>
              <a:buFont typeface="Arial" charset="0"/>
              <a:buChar char="•"/>
              <a:defRPr/>
            </a:pPr>
            <a:r>
              <a:rPr lang="en-US" altLang="ko-KR" b="1" dirty="0">
                <a:latin typeface="Arial" charset="0"/>
                <a:ea typeface="宋体" charset="0"/>
                <a:cs typeface="宋体" charset="0"/>
              </a:rPr>
              <a:t>not God</a:t>
            </a:r>
            <a:r>
              <a:rPr lang="fr-FR" altLang="ko-KR" b="1" dirty="0">
                <a:latin typeface="Arial" charset="0"/>
                <a:ea typeface="宋体" charset="0"/>
                <a:cs typeface="宋体" charset="0"/>
              </a:rPr>
              <a:t>'</a:t>
            </a:r>
            <a:r>
              <a:rPr lang="en-US" altLang="ko-KR" b="1" dirty="0">
                <a:latin typeface="Arial" charset="0"/>
                <a:ea typeface="宋体" charset="0"/>
                <a:cs typeface="宋体" charset="0"/>
              </a:rPr>
              <a:t>s intention</a:t>
            </a:r>
          </a:p>
          <a:p>
            <a:pPr marL="419100" indent="-419100" algn="l" eaLnBrk="1" hangingPunct="1">
              <a:lnSpc>
                <a:spcPct val="80000"/>
              </a:lnSpc>
              <a:buFont typeface="Arial" charset="0"/>
              <a:buChar char="•"/>
              <a:defRPr/>
            </a:pPr>
            <a:r>
              <a:rPr lang="en-US" altLang="ko-KR" b="1" dirty="0">
                <a:latin typeface="Arial" charset="0"/>
                <a:ea typeface="宋体" charset="0"/>
                <a:cs typeface="宋体" charset="0"/>
              </a:rPr>
              <a:t>penalty for sin</a:t>
            </a:r>
          </a:p>
          <a:p>
            <a:pPr marL="419100" indent="-419100" algn="l" eaLnBrk="1" hangingPunct="1">
              <a:lnSpc>
                <a:spcPct val="80000"/>
              </a:lnSpc>
              <a:buFont typeface="Arial" charset="0"/>
              <a:buChar char="•"/>
              <a:defRPr/>
            </a:pPr>
            <a:r>
              <a:rPr lang="en-US" altLang="ko-KR" b="1" dirty="0">
                <a:latin typeface="Arial" charset="0"/>
                <a:ea typeface="宋体" charset="0"/>
                <a:cs typeface="宋体" charset="0"/>
              </a:rPr>
              <a:t>not extinction</a:t>
            </a:r>
          </a:p>
        </p:txBody>
      </p:sp>
      <p:pic>
        <p:nvPicPr>
          <p:cNvPr id="87043" name="Picture 4" descr="resurre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198813"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3657600" y="1828800"/>
            <a:ext cx="5486400" cy="4876800"/>
          </a:xfrm>
          <a:prstGeom prst="rect">
            <a:avLst/>
          </a:prstGeom>
          <a:noFill/>
          <a:ln w="9525">
            <a:noFill/>
            <a:miter lim="800000"/>
            <a:headEnd/>
            <a:tailEnd/>
          </a:ln>
          <a:effectLst/>
        </p:spPr>
        <p:txBody>
          <a:bodyPr/>
          <a:lstStyle>
            <a:lvl1pPr eaLnBrk="0" hangingPunct="0">
              <a:defRPr sz="2400">
                <a:solidFill>
                  <a:schemeClr val="tx1"/>
                </a:solidFill>
                <a:latin typeface="Dominican Small Caps" charset="0"/>
                <a:ea typeface="ＭＳ Ｐゴシック" charset="0"/>
                <a:cs typeface="Arial" charset="0"/>
              </a:defRPr>
            </a:lvl1pPr>
            <a:lvl2pPr marL="37931725" indent="-37474525" eaLnBrk="0" hangingPunct="0">
              <a:defRPr sz="2400">
                <a:solidFill>
                  <a:schemeClr val="tx1"/>
                </a:solidFill>
                <a:latin typeface="Dominican Small Caps" charset="0"/>
                <a:ea typeface="Arial" charset="0"/>
                <a:cs typeface="Arial" charset="0"/>
              </a:defRPr>
            </a:lvl2pPr>
            <a:lvl3pPr eaLnBrk="0" hangingPunct="0">
              <a:defRPr sz="2400">
                <a:solidFill>
                  <a:schemeClr val="tx1"/>
                </a:solidFill>
                <a:latin typeface="Dominican Small Caps" charset="0"/>
                <a:ea typeface="Arial" charset="0"/>
                <a:cs typeface="Arial" charset="0"/>
              </a:defRPr>
            </a:lvl3pPr>
            <a:lvl4pPr eaLnBrk="0" hangingPunct="0">
              <a:defRPr sz="2400">
                <a:solidFill>
                  <a:schemeClr val="tx1"/>
                </a:solidFill>
                <a:latin typeface="Dominican Small Caps" charset="0"/>
                <a:ea typeface="Arial" charset="0"/>
                <a:cs typeface="Arial" charset="0"/>
              </a:defRPr>
            </a:lvl4pPr>
            <a:lvl5pPr eaLnBrk="0" hangingPunct="0">
              <a:defRPr sz="2400">
                <a:solidFill>
                  <a:schemeClr val="tx1"/>
                </a:solidFill>
                <a:latin typeface="Dominican Small Caps" charset="0"/>
                <a:ea typeface="Arial" charset="0"/>
                <a:cs typeface="Arial" charset="0"/>
              </a:defRPr>
            </a:lvl5pPr>
            <a:lvl6pPr marL="457200" eaLnBrk="0" fontAlgn="base" hangingPunct="0">
              <a:spcBef>
                <a:spcPct val="0"/>
              </a:spcBef>
              <a:spcAft>
                <a:spcPct val="0"/>
              </a:spcAft>
              <a:defRPr sz="2400">
                <a:solidFill>
                  <a:schemeClr val="tx1"/>
                </a:solidFill>
                <a:latin typeface="Dominican Small Caps" charset="0"/>
                <a:ea typeface="Arial" charset="0"/>
                <a:cs typeface="Arial" charset="0"/>
              </a:defRPr>
            </a:lvl6pPr>
            <a:lvl7pPr marL="914400" eaLnBrk="0" fontAlgn="base" hangingPunct="0">
              <a:spcBef>
                <a:spcPct val="0"/>
              </a:spcBef>
              <a:spcAft>
                <a:spcPct val="0"/>
              </a:spcAft>
              <a:defRPr sz="2400">
                <a:solidFill>
                  <a:schemeClr val="tx1"/>
                </a:solidFill>
                <a:latin typeface="Dominican Small Caps" charset="0"/>
                <a:ea typeface="Arial" charset="0"/>
                <a:cs typeface="Arial" charset="0"/>
              </a:defRPr>
            </a:lvl7pPr>
            <a:lvl8pPr marL="1371600" eaLnBrk="0" fontAlgn="base" hangingPunct="0">
              <a:spcBef>
                <a:spcPct val="0"/>
              </a:spcBef>
              <a:spcAft>
                <a:spcPct val="0"/>
              </a:spcAft>
              <a:defRPr sz="2400">
                <a:solidFill>
                  <a:schemeClr val="tx1"/>
                </a:solidFill>
                <a:latin typeface="Dominican Small Caps" charset="0"/>
                <a:ea typeface="Arial" charset="0"/>
                <a:cs typeface="Arial" charset="0"/>
              </a:defRPr>
            </a:lvl8pPr>
            <a:lvl9pPr marL="1828800" eaLnBrk="0" fontAlgn="base" hangingPunct="0">
              <a:spcBef>
                <a:spcPct val="0"/>
              </a:spcBef>
              <a:spcAft>
                <a:spcPct val="0"/>
              </a:spcAft>
              <a:defRPr sz="2400">
                <a:solidFill>
                  <a:schemeClr val="tx1"/>
                </a:solidFill>
                <a:latin typeface="Dominican Small Caps" charset="0"/>
                <a:ea typeface="Arial" charset="0"/>
                <a:cs typeface="Arial" charset="0"/>
              </a:defRPr>
            </a:lvl9pPr>
          </a:lstStyle>
          <a:p>
            <a:pPr marL="479425" indent="-479425" eaLnBrk="1" hangingPunct="1">
              <a:lnSpc>
                <a:spcPct val="80000"/>
              </a:lnSpc>
              <a:spcBef>
                <a:spcPct val="20000"/>
              </a:spcBef>
              <a:buClr>
                <a:schemeClr val="hlink"/>
              </a:buClr>
              <a:buSzPct val="70000"/>
              <a:buFont typeface="Wingdings" charset="0"/>
              <a:buNone/>
              <a:defRPr/>
            </a:pPr>
            <a:r>
              <a:rPr lang="en-US" altLang="ko-KR" sz="3200" b="1" u="sng" dirty="0">
                <a:effectLst>
                  <a:outerShdw blurRad="38100" dist="38100" dir="2700000" algn="tl">
                    <a:srgbClr val="000000"/>
                  </a:outerShdw>
                </a:effectLst>
                <a:latin typeface="Arial" charset="0"/>
                <a:ea typeface="宋体" charset="0"/>
                <a:cs typeface="宋体" charset="0"/>
              </a:rPr>
              <a:t>For Believers…</a:t>
            </a:r>
          </a:p>
          <a:p>
            <a:pPr marL="479425" indent="-479425" eaLnBrk="1" hangingPunct="1">
              <a:lnSpc>
                <a:spcPct val="80000"/>
              </a:lnSpc>
              <a:spcBef>
                <a:spcPct val="20000"/>
              </a:spcBef>
              <a:buClr>
                <a:schemeClr val="hlink"/>
              </a:buClr>
              <a:buSzPct val="70000"/>
              <a:buFont typeface="Arial" charset="0"/>
              <a:buChar char="•"/>
              <a:defRPr/>
            </a:pPr>
            <a:r>
              <a:rPr lang="en-US" altLang="ko-KR" sz="3200" b="1" dirty="0">
                <a:effectLst>
                  <a:outerShdw blurRad="38100" dist="38100" dir="2700000" algn="tl">
                    <a:srgbClr val="000000"/>
                  </a:outerShdw>
                </a:effectLst>
                <a:latin typeface="Arial" charset="0"/>
                <a:ea typeface="宋体" charset="0"/>
                <a:cs typeface="宋体" charset="0"/>
              </a:rPr>
              <a:t>Our penalty for sin was paid by Jesus Christ. </a:t>
            </a:r>
          </a:p>
          <a:p>
            <a:pPr marL="479425" indent="-479425" eaLnBrk="1" hangingPunct="1">
              <a:lnSpc>
                <a:spcPct val="80000"/>
              </a:lnSpc>
              <a:spcBef>
                <a:spcPct val="20000"/>
              </a:spcBef>
              <a:buClr>
                <a:schemeClr val="hlink"/>
              </a:buClr>
              <a:buSzPct val="70000"/>
              <a:buFont typeface="Arial" charset="0"/>
              <a:buChar char="•"/>
              <a:defRPr/>
            </a:pPr>
            <a:r>
              <a:rPr lang="en-US" altLang="ko-KR" sz="3200" b="1" dirty="0">
                <a:effectLst>
                  <a:outerShdw blurRad="38100" dist="38100" dir="2700000" algn="tl">
                    <a:srgbClr val="000000"/>
                  </a:outerShdw>
                </a:effectLst>
                <a:latin typeface="Arial" charset="0"/>
                <a:ea typeface="宋体" charset="0"/>
                <a:cs typeface="宋体" charset="0"/>
              </a:rPr>
              <a:t>We should not fear death though we will die someday.</a:t>
            </a:r>
          </a:p>
          <a:p>
            <a:pPr marL="479425" indent="-479425" eaLnBrk="1" hangingPunct="1">
              <a:lnSpc>
                <a:spcPct val="80000"/>
              </a:lnSpc>
              <a:spcBef>
                <a:spcPct val="20000"/>
              </a:spcBef>
              <a:buClr>
                <a:schemeClr val="hlink"/>
              </a:buClr>
              <a:buSzPct val="70000"/>
              <a:buFont typeface="Arial" charset="0"/>
              <a:buChar char="•"/>
              <a:defRPr/>
            </a:pPr>
            <a:r>
              <a:rPr lang="en-US" altLang="ko-KR" sz="3200" b="1" dirty="0">
                <a:effectLst>
                  <a:outerShdw blurRad="38100" dist="38100" dir="2700000" algn="tl">
                    <a:srgbClr val="000000"/>
                  </a:outerShdw>
                </a:effectLst>
                <a:latin typeface="Arial" charset="0"/>
                <a:ea typeface="宋体" charset="0"/>
                <a:cs typeface="宋体" charset="0"/>
              </a:rPr>
              <a:t>We will be with our Lord Jesus when we die. </a:t>
            </a:r>
          </a:p>
          <a:p>
            <a:pPr marL="479425" indent="-479425" eaLnBrk="1" hangingPunct="1">
              <a:lnSpc>
                <a:spcPct val="80000"/>
              </a:lnSpc>
              <a:spcBef>
                <a:spcPct val="20000"/>
              </a:spcBef>
              <a:buClr>
                <a:schemeClr val="hlink"/>
              </a:buClr>
              <a:buSzPct val="70000"/>
              <a:buFont typeface="Arial" charset="0"/>
              <a:buChar char="•"/>
              <a:defRPr/>
            </a:pPr>
            <a:r>
              <a:rPr lang="en-US" altLang="ko-KR" sz="3200" b="1" dirty="0">
                <a:effectLst>
                  <a:outerShdw blurRad="38100" dist="38100" dir="2700000" algn="tl">
                    <a:srgbClr val="000000"/>
                  </a:outerShdw>
                </a:effectLst>
                <a:latin typeface="Arial" charset="0"/>
                <a:ea typeface="宋体" charset="0"/>
                <a:cs typeface="宋体" charset="0"/>
              </a:rPr>
              <a:t>Death is but an entrance into a better mode of life.</a:t>
            </a:r>
            <a:endParaRPr lang="en-US" altLang="zh-CN" sz="3200" b="1" dirty="0">
              <a:effectLst>
                <a:outerShdw blurRad="38100" dist="38100" dir="2700000" algn="tl">
                  <a:srgbClr val="000000"/>
                </a:outerShdw>
              </a:effectLst>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1000"/>
                                        <p:tgtEl>
                                          <p:spTgt spid="76803">
                                            <p:txEl>
                                              <p:pRg st="0" end="0"/>
                                            </p:txEl>
                                          </p:spTgt>
                                        </p:tgtEl>
                                      </p:cBhvr>
                                    </p:animEffect>
                                    <p:anim calcmode="lin" valueType="num">
                                      <p:cBhvr>
                                        <p:cTn id="8"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68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76803">
                                            <p:txEl>
                                              <p:pRg st="1" end="1"/>
                                            </p:txEl>
                                          </p:spTgt>
                                        </p:tgtEl>
                                        <p:attrNameLst>
                                          <p:attrName>style.visibility</p:attrName>
                                        </p:attrNameLst>
                                      </p:cBhvr>
                                      <p:to>
                                        <p:strVal val="visible"/>
                                      </p:to>
                                    </p:set>
                                    <p:animEffect transition="in" filter="fade">
                                      <p:cBhvr>
                                        <p:cTn id="14" dur="1000"/>
                                        <p:tgtEl>
                                          <p:spTgt spid="76803">
                                            <p:txEl>
                                              <p:pRg st="1" end="1"/>
                                            </p:txEl>
                                          </p:spTgt>
                                        </p:tgtEl>
                                      </p:cBhvr>
                                    </p:animEffect>
                                    <p:anim calcmode="lin" valueType="num">
                                      <p:cBhvr>
                                        <p:cTn id="15"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68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76803">
                                            <p:txEl>
                                              <p:pRg st="2" end="2"/>
                                            </p:txEl>
                                          </p:spTgt>
                                        </p:tgtEl>
                                        <p:attrNameLst>
                                          <p:attrName>style.visibility</p:attrName>
                                        </p:attrNameLst>
                                      </p:cBhvr>
                                      <p:to>
                                        <p:strVal val="visible"/>
                                      </p:to>
                                    </p:set>
                                    <p:animEffect transition="in" filter="fade">
                                      <p:cBhvr>
                                        <p:cTn id="21" dur="1000"/>
                                        <p:tgtEl>
                                          <p:spTgt spid="76803">
                                            <p:txEl>
                                              <p:pRg st="2" end="2"/>
                                            </p:txEl>
                                          </p:spTgt>
                                        </p:tgtEl>
                                      </p:cBhvr>
                                    </p:animEffect>
                                    <p:anim calcmode="lin" valueType="num">
                                      <p:cBhvr>
                                        <p:cTn id="22" dur="10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68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76803">
                                            <p:txEl>
                                              <p:pRg st="3" end="3"/>
                                            </p:txEl>
                                          </p:spTgt>
                                        </p:tgtEl>
                                        <p:attrNameLst>
                                          <p:attrName>style.visibility</p:attrName>
                                        </p:attrNameLst>
                                      </p:cBhvr>
                                      <p:to>
                                        <p:strVal val="visible"/>
                                      </p:to>
                                    </p:set>
                                    <p:animEffect transition="in" filter="fade">
                                      <p:cBhvr>
                                        <p:cTn id="28" dur="1000"/>
                                        <p:tgtEl>
                                          <p:spTgt spid="76803">
                                            <p:txEl>
                                              <p:pRg st="3" end="3"/>
                                            </p:txEl>
                                          </p:spTgt>
                                        </p:tgtEl>
                                      </p:cBhvr>
                                    </p:animEffect>
                                    <p:anim calcmode="lin" valueType="num">
                                      <p:cBhvr>
                                        <p:cTn id="29" dur="10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68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76803">
                                            <p:txEl>
                                              <p:pRg st="4" end="4"/>
                                            </p:txEl>
                                          </p:spTgt>
                                        </p:tgtEl>
                                        <p:attrNameLst>
                                          <p:attrName>style.visibility</p:attrName>
                                        </p:attrNameLst>
                                      </p:cBhvr>
                                      <p:to>
                                        <p:strVal val="visible"/>
                                      </p:to>
                                    </p:set>
                                    <p:animEffect transition="in" filter="fade">
                                      <p:cBhvr>
                                        <p:cTn id="35" dur="1000"/>
                                        <p:tgtEl>
                                          <p:spTgt spid="76803">
                                            <p:txEl>
                                              <p:pRg st="4" end="4"/>
                                            </p:txEl>
                                          </p:spTgt>
                                        </p:tgtEl>
                                      </p:cBhvr>
                                    </p:animEffect>
                                    <p:anim calcmode="lin" valueType="num">
                                      <p:cBhvr>
                                        <p:cTn id="36" dur="10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68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5943600" y="609600"/>
            <a:ext cx="3200400" cy="5638800"/>
          </a:xfrm>
        </p:spPr>
        <p:txBody>
          <a:bodyPr/>
          <a:lstStyle/>
          <a:p>
            <a:pPr eaLnBrk="1" hangingPunct="1"/>
            <a:r>
              <a:rPr lang="en-US" b="1">
                <a:latin typeface="Arial" charset="0"/>
                <a:ea typeface="ＭＳ Ｐゴシック" charset="0"/>
                <a:cs typeface="ＭＳ Ｐゴシック" charset="0"/>
              </a:rPr>
              <a:t>Many ignore prophecy today and put their head in the sand.</a:t>
            </a:r>
          </a:p>
        </p:txBody>
      </p:sp>
      <p:pic>
        <p:nvPicPr>
          <p:cNvPr id="56322" name="Picture 4" descr="Head in San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7451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470025"/>
          </a:xfrm>
        </p:spPr>
        <p:txBody>
          <a:bodyPr/>
          <a:lstStyle/>
          <a:p>
            <a:pPr eaLnBrk="1" hangingPunct="1">
              <a:defRPr/>
            </a:pPr>
            <a:r>
              <a:rPr lang="en-US" sz="4800" u="sng">
                <a:solidFill>
                  <a:srgbClr val="FFFF00"/>
                </a:solidFill>
                <a:latin typeface="Arial"/>
                <a:cs typeface="Arial"/>
              </a:rPr>
              <a:t>The Intermediate State</a:t>
            </a:r>
          </a:p>
        </p:txBody>
      </p:sp>
      <p:sp>
        <p:nvSpPr>
          <p:cNvPr id="89090"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13</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12725" y="1219200"/>
            <a:ext cx="8702675"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470025"/>
          </a:xfrm>
        </p:spPr>
        <p:txBody>
          <a:bodyPr/>
          <a:lstStyle/>
          <a:p>
            <a:pPr eaLnBrk="1" hangingPunct="1">
              <a:defRPr/>
            </a:pPr>
            <a:r>
              <a:rPr lang="en-US" sz="4800" u="sng">
                <a:solidFill>
                  <a:srgbClr val="FFFF00"/>
                </a:solidFill>
                <a:latin typeface="Arial"/>
                <a:cs typeface="Arial"/>
              </a:rPr>
              <a:t>The Intermediate State</a:t>
            </a:r>
          </a:p>
        </p:txBody>
      </p:sp>
      <p:sp>
        <p:nvSpPr>
          <p:cNvPr id="2051" name="Rectangle 3"/>
          <p:cNvSpPr>
            <a:spLocks noGrp="1" noChangeArrowheads="1"/>
          </p:cNvSpPr>
          <p:nvPr>
            <p:ph type="subTitle" idx="1"/>
          </p:nvPr>
        </p:nvSpPr>
        <p:spPr>
          <a:xfrm>
            <a:off x="0" y="1371600"/>
            <a:ext cx="9144000" cy="3962400"/>
          </a:xfrm>
        </p:spPr>
        <p:txBody>
          <a:bodyPr/>
          <a:lstStyle/>
          <a:p>
            <a:pPr eaLnBrk="1" hangingPunct="1">
              <a:buFont typeface="Wingdings" charset="0"/>
              <a:buNone/>
              <a:defRPr/>
            </a:pPr>
            <a:r>
              <a:rPr lang="en-US" sz="3600" b="1" i="1" dirty="0">
                <a:latin typeface="Arial"/>
                <a:cs typeface="Arial"/>
              </a:rPr>
              <a:t>What does it mean?</a:t>
            </a:r>
          </a:p>
          <a:p>
            <a:pPr eaLnBrk="1" hangingPunct="1">
              <a:buFont typeface="Wingdings" charset="0"/>
              <a:buNone/>
              <a:defRPr/>
            </a:pPr>
            <a:endParaRPr lang="en-US" sz="1100" b="1" dirty="0">
              <a:latin typeface="Arial"/>
              <a:cs typeface="Arial"/>
            </a:endParaRPr>
          </a:p>
          <a:p>
            <a:pPr eaLnBrk="1" hangingPunct="1">
              <a:defRPr/>
            </a:pPr>
            <a:r>
              <a:rPr lang="en-US" b="1" dirty="0">
                <a:latin typeface="Arial"/>
              </a:rPr>
              <a:t>The intermediate state debate is </a:t>
            </a:r>
            <a:r>
              <a:rPr lang="en-US" b="1" dirty="0">
                <a:solidFill>
                  <a:srgbClr val="FFFF00"/>
                </a:solidFill>
                <a:latin typeface="Arial"/>
              </a:rPr>
              <a:t>not about the body</a:t>
            </a:r>
            <a:r>
              <a:rPr lang="en-US" b="1" dirty="0">
                <a:latin typeface="Arial"/>
              </a:rPr>
              <a:t> since it "suffers dissolution into its component chemical elements… As a result the body goes back to the dust from whence it came, until the resurrection (Gen. 2:7; 3:19; Eccles. 3:20)" (Hoyt, 34)</a:t>
            </a:r>
            <a:endParaRPr lang="en-US" altLang="zh-CN" b="1" dirty="0">
              <a:latin typeface="Arial"/>
              <a:ea typeface="宋体" charset="0"/>
              <a:cs typeface="Arial"/>
            </a:endParaRPr>
          </a:p>
        </p:txBody>
      </p:sp>
      <p:pic>
        <p:nvPicPr>
          <p:cNvPr id="2054" name="Picture 6" descr="RI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473700"/>
            <a:ext cx="17526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1140"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13</a:t>
            </a:r>
          </a:p>
        </p:txBody>
      </p:sp>
      <p:sp>
        <p:nvSpPr>
          <p:cNvPr id="7" name="Rectangle 3"/>
          <p:cNvSpPr txBox="1">
            <a:spLocks noChangeArrowheads="1"/>
          </p:cNvSpPr>
          <p:nvPr/>
        </p:nvSpPr>
        <p:spPr bwMode="auto">
          <a:xfrm>
            <a:off x="1752600" y="5867400"/>
            <a:ext cx="7391400" cy="1001713"/>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eaLnBrk="1" hangingPunct="1">
              <a:buFont typeface="Wingdings" charset="0"/>
              <a:buNone/>
              <a:defRPr/>
            </a:pPr>
            <a:r>
              <a:rPr lang="en-US" sz="3600" b="1" i="1" dirty="0">
                <a:latin typeface="Arial"/>
                <a:cs typeface="Arial"/>
              </a:rPr>
              <a:t>It</a:t>
            </a:r>
            <a:r>
              <a:rPr lang="fr-FR" sz="3600" b="1" i="1" dirty="0">
                <a:latin typeface="Arial"/>
                <a:cs typeface="Arial"/>
              </a:rPr>
              <a:t>'</a:t>
            </a:r>
            <a:r>
              <a:rPr lang="en-US" sz="3600" b="1" i="1" dirty="0">
                <a:latin typeface="Arial"/>
                <a:cs typeface="Arial"/>
              </a:rPr>
              <a:t>s about the soul and spirit!</a:t>
            </a:r>
            <a:endParaRPr lang="en-US" altLang="zh-CN" b="1" dirty="0">
              <a:latin typeface="Arial"/>
              <a:ea typeface="宋体"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blinds(horizontal)">
                                      <p:cBhvr>
                                        <p:cTn id="7" dur="500"/>
                                        <p:tgtEl>
                                          <p:spTgt spid="2051">
                                            <p:txEl>
                                              <p:pRg st="0" end="0"/>
                                            </p:txEl>
                                          </p:spTgt>
                                        </p:tgtEl>
                                      </p:cBhvr>
                                    </p:animEffect>
                                  </p:childTnLst>
                                </p:cTn>
                              </p:par>
                              <p:par>
                                <p:cTn id="8" presetID="7" presetClass="entr" presetSubtype="4"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 calcmode="lin" valueType="num">
                                      <p:cBhvr additive="base">
                                        <p:cTn id="10" dur="5000" fill="hold"/>
                                        <p:tgtEl>
                                          <p:spTgt spid="2054"/>
                                        </p:tgtEl>
                                        <p:attrNameLst>
                                          <p:attrName>ppt_x</p:attrName>
                                        </p:attrNameLst>
                                      </p:cBhvr>
                                      <p:tavLst>
                                        <p:tav tm="0">
                                          <p:val>
                                            <p:strVal val="#ppt_x"/>
                                          </p:val>
                                        </p:tav>
                                        <p:tav tm="100000">
                                          <p:val>
                                            <p:strVal val="#ppt_x"/>
                                          </p:val>
                                        </p:tav>
                                      </p:tavLst>
                                    </p:anim>
                                    <p:anim calcmode="lin" valueType="num">
                                      <p:cBhvr additive="base">
                                        <p:cTn id="11" dur="50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051">
                                            <p:txEl>
                                              <p:pRg st="2" end="2"/>
                                            </p:txEl>
                                          </p:spTgt>
                                        </p:tgtEl>
                                        <p:attrNameLst>
                                          <p:attrName>style.visibility</p:attrName>
                                        </p:attrNameLst>
                                      </p:cBhvr>
                                      <p:to>
                                        <p:strVal val="visible"/>
                                      </p:to>
                                    </p:set>
                                    <p:animEffect transition="in" filter="blinds(horizontal)">
                                      <p:cBhvr>
                                        <p:cTn id="16" dur="500"/>
                                        <p:tgtEl>
                                          <p:spTgt spid="205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blinds(horizontal)">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470025"/>
          </a:xfrm>
        </p:spPr>
        <p:txBody>
          <a:bodyPr/>
          <a:lstStyle/>
          <a:p>
            <a:pPr eaLnBrk="1" hangingPunct="1">
              <a:defRPr/>
            </a:pPr>
            <a:r>
              <a:rPr lang="en-US" sz="4800" u="sng">
                <a:solidFill>
                  <a:srgbClr val="FFFF00"/>
                </a:solidFill>
                <a:latin typeface="Arial"/>
                <a:cs typeface="Arial"/>
              </a:rPr>
              <a:t>The Intermediate State</a:t>
            </a:r>
          </a:p>
        </p:txBody>
      </p:sp>
      <p:sp>
        <p:nvSpPr>
          <p:cNvPr id="2051" name="Rectangle 3"/>
          <p:cNvSpPr>
            <a:spLocks noGrp="1" noChangeArrowheads="1"/>
          </p:cNvSpPr>
          <p:nvPr>
            <p:ph type="subTitle" idx="1"/>
          </p:nvPr>
        </p:nvSpPr>
        <p:spPr>
          <a:xfrm>
            <a:off x="0" y="3581400"/>
            <a:ext cx="2819400" cy="1371600"/>
          </a:xfrm>
          <a:solidFill>
            <a:schemeClr val="bg2"/>
          </a:solidFill>
        </p:spPr>
        <p:txBody>
          <a:bodyPr/>
          <a:lstStyle/>
          <a:p>
            <a:pPr eaLnBrk="1" hangingPunct="1">
              <a:buFont typeface="Wingdings" charset="0"/>
              <a:buNone/>
              <a:defRPr/>
            </a:pPr>
            <a:r>
              <a:rPr lang="en-US" sz="3600" b="1" i="1" dirty="0">
                <a:latin typeface="Arial"/>
                <a:cs typeface="Arial"/>
              </a:rPr>
              <a:t>Death of the Body</a:t>
            </a:r>
          </a:p>
        </p:txBody>
      </p:sp>
      <p:sp>
        <p:nvSpPr>
          <p:cNvPr id="2053" name="Rectangle 5"/>
          <p:cNvSpPr>
            <a:spLocks noChangeArrowheads="1"/>
          </p:cNvSpPr>
          <p:nvPr/>
        </p:nvSpPr>
        <p:spPr bwMode="auto">
          <a:xfrm>
            <a:off x="0" y="5486400"/>
            <a:ext cx="9144000" cy="1143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spcBef>
                <a:spcPct val="20000"/>
              </a:spcBef>
              <a:buClr>
                <a:schemeClr val="hlink"/>
              </a:buClr>
              <a:buSzPct val="70000"/>
              <a:buFont typeface="Wingdings" charset="0"/>
              <a:buNone/>
            </a:pPr>
            <a:r>
              <a:rPr lang="en-US" altLang="zh-CN" sz="3200" b="1" dirty="0">
                <a:solidFill>
                  <a:srgbClr val="0000F2"/>
                </a:solidFill>
                <a:latin typeface="Arial" charset="0"/>
                <a:cs typeface="Arial" charset="0"/>
              </a:rPr>
              <a:t>"The condition of humans between their death and the resurrection" – Millard Erickson</a:t>
            </a:r>
            <a:endParaRPr lang="en-US" sz="3200" b="1" dirty="0">
              <a:solidFill>
                <a:srgbClr val="0000F2"/>
              </a:solidFill>
              <a:latin typeface="Arial" charset="0"/>
              <a:cs typeface="Arial" charset="0"/>
            </a:endParaRPr>
          </a:p>
        </p:txBody>
      </p:sp>
      <p:sp>
        <p:nvSpPr>
          <p:cNvPr id="93188"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13</a:t>
            </a:r>
          </a:p>
        </p:txBody>
      </p:sp>
      <p:sp>
        <p:nvSpPr>
          <p:cNvPr id="7" name="Rectangle 3"/>
          <p:cNvSpPr txBox="1">
            <a:spLocks noChangeArrowheads="1"/>
          </p:cNvSpPr>
          <p:nvPr/>
        </p:nvSpPr>
        <p:spPr bwMode="auto">
          <a:xfrm>
            <a:off x="5715000" y="3581400"/>
            <a:ext cx="3429000" cy="1371600"/>
          </a:xfrm>
          <a:prstGeom prst="rect">
            <a:avLst/>
          </a:prstGeom>
          <a:solidFill>
            <a:schemeClr val="bg2"/>
          </a:solid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eaLnBrk="1" hangingPunct="1">
              <a:buFont typeface="Wingdings" charset="0"/>
              <a:buNone/>
              <a:defRPr/>
            </a:pPr>
            <a:r>
              <a:rPr lang="en-US" sz="3600" b="1" i="1" dirty="0">
                <a:latin typeface="Arial"/>
                <a:cs typeface="Arial"/>
              </a:rPr>
              <a:t>Resurrection of the Body</a:t>
            </a:r>
          </a:p>
        </p:txBody>
      </p:sp>
      <p:grpSp>
        <p:nvGrpSpPr>
          <p:cNvPr id="3" name="Group 2"/>
          <p:cNvGrpSpPr>
            <a:grpSpLocks/>
          </p:cNvGrpSpPr>
          <p:nvPr/>
        </p:nvGrpSpPr>
        <p:grpSpPr bwMode="auto">
          <a:xfrm>
            <a:off x="2590800" y="1828800"/>
            <a:ext cx="3276600" cy="1676400"/>
            <a:chOff x="2590800" y="1828800"/>
            <a:chExt cx="3276600" cy="1676400"/>
          </a:xfrm>
        </p:grpSpPr>
        <p:sp>
          <p:nvSpPr>
            <p:cNvPr id="2" name="Cloud 1"/>
            <p:cNvSpPr/>
            <p:nvPr/>
          </p:nvSpPr>
          <p:spPr>
            <a:xfrm>
              <a:off x="2590800" y="1828800"/>
              <a:ext cx="3276600" cy="1676400"/>
            </a:xfrm>
            <a:prstGeom prst="cloud">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3"/>
            <p:cNvSpPr txBox="1">
              <a:spLocks noChangeArrowheads="1"/>
            </p:cNvSpPr>
            <p:nvPr/>
          </p:nvSpPr>
          <p:spPr bwMode="auto">
            <a:xfrm>
              <a:off x="2819400" y="1981200"/>
              <a:ext cx="2819400" cy="13716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eaLnBrk="1" hangingPunct="1">
                <a:buFont typeface="Wingdings" charset="0"/>
                <a:buNone/>
                <a:defRPr/>
              </a:pPr>
              <a:r>
                <a:rPr lang="en-US" sz="3600" b="1" i="1" dirty="0">
                  <a:solidFill>
                    <a:schemeClr val="tx2">
                      <a:lumMod val="50000"/>
                    </a:schemeClr>
                  </a:solidFill>
                  <a:latin typeface="Arial"/>
                  <a:cs typeface="Arial"/>
                </a:rPr>
                <a:t>Spirit of the Person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1">
                                            <p:bg/>
                                          </p:spTgt>
                                        </p:tgtEl>
                                        <p:attrNameLst>
                                          <p:attrName>style.visibility</p:attrName>
                                        </p:attrNameLst>
                                      </p:cBhvr>
                                      <p:to>
                                        <p:strVal val="visible"/>
                                      </p:to>
                                    </p:set>
                                    <p:animEffect transition="in" filter="blinds(horizontal)">
                                      <p:cBhvr>
                                        <p:cTn id="7" dur="500"/>
                                        <p:tgtEl>
                                          <p:spTgt spid="2051">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blinds(horizontal)">
                                      <p:cBhvr>
                                        <p:cTn id="10" dur="500"/>
                                        <p:tgtEl>
                                          <p:spTgt spid="205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blinds(horizontal)">
                                      <p:cBhvr>
                                        <p:cTn id="25"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nimBg="1"/>
      <p:bldP spid="2053"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16387" name="Rectangle 3"/>
          <p:cNvSpPr>
            <a:spLocks noGrp="1" noChangeArrowheads="1"/>
          </p:cNvSpPr>
          <p:nvPr>
            <p:ph type="subTitle" idx="1"/>
          </p:nvPr>
        </p:nvSpPr>
        <p:spPr>
          <a:xfrm>
            <a:off x="152400" y="1295400"/>
            <a:ext cx="8915400" cy="2667000"/>
          </a:xfrm>
        </p:spPr>
        <p:txBody>
          <a:bodyPr/>
          <a:lstStyle/>
          <a:p>
            <a:pPr marL="0" lvl="1" indent="0" eaLnBrk="1" hangingPunct="1">
              <a:lnSpc>
                <a:spcPct val="90000"/>
              </a:lnSpc>
              <a:buFont typeface="Wingdings" charset="0"/>
              <a:buNone/>
              <a:defRPr/>
            </a:pPr>
            <a:r>
              <a:rPr lang="en-US" altLang="zh-CN" sz="3200" b="1" dirty="0">
                <a:latin typeface="Arial"/>
                <a:ea typeface="宋体" charset="0"/>
                <a:cs typeface="Arial"/>
              </a:rPr>
              <a:t>The early Catholic church held that the intermediate state had four distinct areas:</a:t>
            </a:r>
          </a:p>
          <a:p>
            <a:pPr marL="990600" lvl="1" indent="-533400" eaLnBrk="1" hangingPunct="1">
              <a:lnSpc>
                <a:spcPct val="90000"/>
              </a:lnSpc>
              <a:buFont typeface="Wingdings" charset="0"/>
              <a:buNone/>
              <a:defRPr/>
            </a:pPr>
            <a:endParaRPr lang="en-US" altLang="zh-CN" sz="3200" b="1" dirty="0">
              <a:latin typeface="Arial"/>
              <a:ea typeface="宋体" charset="0"/>
              <a:cs typeface="Arial"/>
            </a:endParaRPr>
          </a:p>
          <a:p>
            <a:pPr marL="609600" indent="-609600" algn="l" eaLnBrk="1" hangingPunct="1">
              <a:lnSpc>
                <a:spcPct val="90000"/>
              </a:lnSpc>
              <a:buFont typeface="Wingdings" charset="0"/>
              <a:buAutoNum type="arabicPeriod"/>
              <a:defRPr/>
            </a:pPr>
            <a:r>
              <a:rPr lang="en-US" altLang="zh-CN" b="1" u="sng" dirty="0">
                <a:latin typeface="Arial"/>
                <a:ea typeface="宋体" charset="0"/>
                <a:cs typeface="Arial"/>
              </a:rPr>
              <a:t>Hades:</a:t>
            </a:r>
            <a:r>
              <a:rPr lang="en-US" altLang="zh-CN" b="1" dirty="0">
                <a:latin typeface="Arial"/>
                <a:ea typeface="宋体" charset="0"/>
                <a:cs typeface="Arial"/>
              </a:rPr>
              <a:t> the realm of the dead with a separate place for the evil and righteous.</a:t>
            </a:r>
            <a:r>
              <a:rPr lang="en-US" altLang="zh-CN" sz="3600" b="1" dirty="0">
                <a:latin typeface="Arial"/>
                <a:ea typeface="宋体" charset="0"/>
                <a:cs typeface="Arial"/>
              </a:rPr>
              <a:t> </a:t>
            </a:r>
          </a:p>
        </p:txBody>
      </p:sp>
      <p:pic>
        <p:nvPicPr>
          <p:cNvPr id="9523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43600" y="4038600"/>
            <a:ext cx="3035300" cy="267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52400" y="3997325"/>
            <a:ext cx="5943600" cy="2632075"/>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609600" indent="-609600" algn="l" eaLnBrk="1" hangingPunct="1">
              <a:lnSpc>
                <a:spcPct val="90000"/>
              </a:lnSpc>
              <a:buFont typeface="+mj-lt"/>
              <a:buAutoNum type="arabicPeriod" startAt="2"/>
              <a:defRPr/>
            </a:pPr>
            <a:r>
              <a:rPr lang="en-US" altLang="zh-CN" b="1" u="sng" dirty="0">
                <a:latin typeface="Arial"/>
                <a:ea typeface="宋体" charset="0"/>
                <a:cs typeface="Arial"/>
              </a:rPr>
              <a:t>Purgatory</a:t>
            </a:r>
            <a:r>
              <a:rPr lang="en-US" altLang="zh-CN" b="1" dirty="0">
                <a:latin typeface="Arial"/>
                <a:ea typeface="宋体" charset="0"/>
                <a:cs typeface="Arial"/>
              </a:rPr>
              <a:t>. Those who would enter heaven could be cleansed ("purged") of their remaining sins through suffering.</a:t>
            </a:r>
            <a:r>
              <a:rPr lang="en-US" altLang="zh-CN" sz="3600" b="1" dirty="0">
                <a:latin typeface="Arial"/>
                <a:ea typeface="宋体" charset="0"/>
                <a:cs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7" dur="500"/>
                                        <p:tgtEl>
                                          <p:spTgt spid="1638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43011" name="Rectangle 3"/>
          <p:cNvSpPr>
            <a:spLocks noGrp="1" noChangeArrowheads="1"/>
          </p:cNvSpPr>
          <p:nvPr>
            <p:ph type="subTitle" idx="1"/>
          </p:nvPr>
        </p:nvSpPr>
        <p:spPr>
          <a:xfrm>
            <a:off x="76200" y="1676400"/>
            <a:ext cx="5486400" cy="4800600"/>
          </a:xfrm>
        </p:spPr>
        <p:txBody>
          <a:bodyPr/>
          <a:lstStyle/>
          <a:p>
            <a:pPr marL="609600" indent="-609600" algn="l" eaLnBrk="1" hangingPunct="1">
              <a:buFont typeface="Wingdings" charset="0"/>
              <a:buAutoNum type="arabicPeriod" startAt="3"/>
              <a:defRPr/>
            </a:pPr>
            <a:r>
              <a:rPr lang="en-US" altLang="zh-CN" b="1" u="sng" dirty="0" err="1">
                <a:latin typeface="Arial"/>
                <a:ea typeface="宋体" charset="0"/>
                <a:cs typeface="Arial"/>
              </a:rPr>
              <a:t>Limbus</a:t>
            </a:r>
            <a:r>
              <a:rPr lang="en-US" altLang="zh-CN" b="1" u="sng" dirty="0">
                <a:latin typeface="Arial"/>
                <a:ea typeface="宋体" charset="0"/>
                <a:cs typeface="Arial"/>
              </a:rPr>
              <a:t> </a:t>
            </a:r>
            <a:r>
              <a:rPr lang="en-US" altLang="zh-CN" b="1" u="sng" dirty="0" err="1">
                <a:latin typeface="Arial"/>
                <a:ea typeface="宋体" charset="0"/>
                <a:cs typeface="Arial"/>
              </a:rPr>
              <a:t>Patrum</a:t>
            </a:r>
            <a:r>
              <a:rPr lang="en-US" altLang="zh-CN" b="1" dirty="0">
                <a:latin typeface="Arial"/>
                <a:ea typeface="宋体" charset="0"/>
                <a:cs typeface="Arial"/>
              </a:rPr>
              <a:t>: OT saints who waited for Christ</a:t>
            </a:r>
            <a:r>
              <a:rPr lang="fr-FR" altLang="zh-CN" b="1" dirty="0">
                <a:latin typeface="Arial"/>
                <a:ea typeface="宋体" charset="0"/>
                <a:cs typeface="Arial"/>
              </a:rPr>
              <a:t>'</a:t>
            </a:r>
            <a:r>
              <a:rPr lang="en-US" altLang="zh-CN" b="1" dirty="0">
                <a:latin typeface="Arial"/>
                <a:ea typeface="宋体" charset="0"/>
                <a:cs typeface="Arial"/>
              </a:rPr>
              <a:t>s death and resurrection to take them to heaven</a:t>
            </a:r>
          </a:p>
          <a:p>
            <a:pPr marL="609600" indent="-609600" algn="l" eaLnBrk="1" hangingPunct="1">
              <a:buFont typeface="Wingdings" charset="0"/>
              <a:buAutoNum type="arabicPeriod" startAt="3"/>
              <a:defRPr/>
            </a:pPr>
            <a:endParaRPr lang="en-US" altLang="zh-CN" b="1" u="sng" dirty="0">
              <a:latin typeface="Arial"/>
              <a:ea typeface="宋体" charset="0"/>
              <a:cs typeface="Arial"/>
            </a:endParaRPr>
          </a:p>
          <a:p>
            <a:pPr marL="609600" indent="-609600" algn="l" eaLnBrk="1" hangingPunct="1">
              <a:buFont typeface="Wingdings" charset="0"/>
              <a:buAutoNum type="arabicPeriod" startAt="3"/>
              <a:defRPr/>
            </a:pPr>
            <a:r>
              <a:rPr lang="en-US" altLang="zh-CN" b="1" u="sng" dirty="0" err="1">
                <a:latin typeface="Arial"/>
                <a:ea typeface="宋体" charset="0"/>
                <a:cs typeface="Arial"/>
              </a:rPr>
              <a:t>Limbus</a:t>
            </a:r>
            <a:r>
              <a:rPr lang="en-US" altLang="zh-CN" b="1" u="sng" dirty="0">
                <a:latin typeface="Arial"/>
                <a:ea typeface="宋体" charset="0"/>
                <a:cs typeface="Arial"/>
              </a:rPr>
              <a:t> </a:t>
            </a:r>
            <a:r>
              <a:rPr lang="en-US" altLang="zh-CN" b="1" u="sng" dirty="0" err="1">
                <a:latin typeface="Arial"/>
                <a:ea typeface="宋体" charset="0"/>
                <a:cs typeface="Arial"/>
              </a:rPr>
              <a:t>Infantum</a:t>
            </a:r>
            <a:r>
              <a:rPr lang="en-US" altLang="zh-CN" b="1" dirty="0">
                <a:latin typeface="Arial"/>
                <a:ea typeface="宋体" charset="0"/>
                <a:cs typeface="Arial"/>
              </a:rPr>
              <a:t>: Souls of all infants who died without being baptized</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86400" y="4229100"/>
            <a:ext cx="3530600" cy="247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487988" y="1582738"/>
            <a:ext cx="3516312" cy="2633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blinds(horizontal)">
                                      <p:cBhvr>
                                        <p:cTn id="12" dur="500"/>
                                        <p:tgtEl>
                                          <p:spTgt spid="43011">
                                            <p:txEl>
                                              <p:pRg st="2" end="2"/>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3" name="Rectangle 2"/>
          <p:cNvSpPr/>
          <p:nvPr/>
        </p:nvSpPr>
        <p:spPr>
          <a:xfrm>
            <a:off x="0" y="0"/>
            <a:ext cx="12192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9331"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65088"/>
            <a:ext cx="8077200" cy="691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43011" name="Rectangle 3"/>
          <p:cNvSpPr>
            <a:spLocks noGrp="1" noChangeArrowheads="1"/>
          </p:cNvSpPr>
          <p:nvPr>
            <p:ph type="subTitle" idx="1"/>
          </p:nvPr>
        </p:nvSpPr>
        <p:spPr>
          <a:xfrm>
            <a:off x="0" y="1600200"/>
            <a:ext cx="3657600" cy="1371600"/>
          </a:xfrm>
        </p:spPr>
        <p:txBody>
          <a:bodyPr/>
          <a:lstStyle/>
          <a:p>
            <a:pPr algn="l" eaLnBrk="1" hangingPunct="1">
              <a:defRPr/>
            </a:pPr>
            <a:r>
              <a:rPr lang="en-US" altLang="zh-CN" b="1" u="sng" dirty="0">
                <a:solidFill>
                  <a:srgbClr val="FFFFFF"/>
                </a:solidFill>
                <a:latin typeface="Arial"/>
                <a:ea typeface="宋体" charset="0"/>
                <a:cs typeface="Arial"/>
              </a:rPr>
              <a:t>The Importance of this Doctrine</a:t>
            </a:r>
            <a:endParaRPr lang="en-US" altLang="zh-CN" b="1" i="1" dirty="0">
              <a:solidFill>
                <a:srgbClr val="FFFFFF"/>
              </a:solidFill>
              <a:latin typeface="Arial"/>
              <a:ea typeface="宋体" charset="0"/>
              <a:cs typeface="Arial"/>
            </a:endParaRPr>
          </a:p>
        </p:txBody>
      </p:sp>
      <p:sp>
        <p:nvSpPr>
          <p:cNvPr id="6" name="Rectangle 3"/>
          <p:cNvSpPr txBox="1">
            <a:spLocks noChangeArrowheads="1"/>
          </p:cNvSpPr>
          <p:nvPr/>
        </p:nvSpPr>
        <p:spPr bwMode="auto">
          <a:xfrm>
            <a:off x="0" y="2971800"/>
            <a:ext cx="3505200" cy="31242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algn="l" eaLnBrk="1" hangingPunct="1">
              <a:defRPr/>
            </a:pPr>
            <a:r>
              <a:rPr lang="en-US" altLang="zh-CN" b="1" i="1" dirty="0">
                <a:solidFill>
                  <a:srgbClr val="FFFFFF"/>
                </a:solidFill>
                <a:latin typeface="Arial"/>
                <a:ea typeface="宋体" charset="0"/>
                <a:cs typeface="Arial"/>
              </a:rPr>
              <a:t>We must have practical answers for bereaved people on this question</a:t>
            </a:r>
          </a:p>
        </p:txBody>
      </p:sp>
      <p:sp>
        <p:nvSpPr>
          <p:cNvPr id="99335"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6"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407" name="Picture 5" descr="Rev 20v15 Lake Of Fire.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546850" y="4910138"/>
            <a:ext cx="259715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
          <p:cNvSpPr txBox="1">
            <a:spLocks noChangeArrowheads="1"/>
          </p:cNvSpPr>
          <p:nvPr/>
        </p:nvSpPr>
        <p:spPr bwMode="auto">
          <a:xfrm>
            <a:off x="6172200" y="5334000"/>
            <a:ext cx="2882900" cy="1435649"/>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r" defTabSz="4572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rPr>
              <a:t>Hell</a:t>
            </a:r>
          </a:p>
          <a:p>
            <a:pPr marL="0" marR="0" lvl="0" indent="0" algn="r" defTabSz="4572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E3EBF1"/>
                </a:solidFill>
                <a:effectLst>
                  <a:glow rad="127000">
                    <a:srgbClr val="000000">
                      <a:alpha val="75000"/>
                    </a:srgbClr>
                  </a:glow>
                </a:effectLst>
                <a:uLnTx/>
                <a:uFillTx/>
                <a:latin typeface="Arial" charset="0"/>
                <a:ea typeface="ＭＳ Ｐゴシック"/>
                <a:cs typeface="Arial"/>
              </a:rPr>
              <a:t>Gehenna</a:t>
            </a:r>
            <a:endPar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endParaRPr>
          </a:p>
          <a:p>
            <a:pPr marL="0" marR="0" lvl="0" indent="0" algn="r" defTabSz="4572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E3EBF1"/>
                </a:solidFill>
                <a:effectLst>
                  <a:glow rad="127000">
                    <a:srgbClr val="000000">
                      <a:alpha val="75000"/>
                    </a:srgbClr>
                  </a:glow>
                </a:effectLst>
                <a:uLnTx/>
                <a:uFillTx/>
                <a:latin typeface="Arial" charset="0"/>
                <a:ea typeface="ＭＳ Ｐゴシック"/>
                <a:cs typeface="Arial"/>
              </a:rPr>
              <a:t>Lautan</a:t>
            </a:r>
            <a:r>
              <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rPr>
              <a:t> </a:t>
            </a:r>
            <a:r>
              <a:rPr kumimoji="0" lang="en-US" sz="1800" b="1" i="0" u="none" strike="noStrike" kern="1200" cap="none" spc="0" normalizeH="0" baseline="0" noProof="0" dirty="0" err="1">
                <a:ln>
                  <a:noFill/>
                </a:ln>
                <a:solidFill>
                  <a:srgbClr val="E3EBF1"/>
                </a:solidFill>
                <a:effectLst>
                  <a:glow rad="127000">
                    <a:srgbClr val="000000">
                      <a:alpha val="75000"/>
                    </a:srgbClr>
                  </a:glow>
                </a:effectLst>
                <a:uLnTx/>
                <a:uFillTx/>
                <a:latin typeface="Arial" charset="0"/>
                <a:ea typeface="ＭＳ Ｐゴシック"/>
                <a:cs typeface="Arial"/>
              </a:rPr>
              <a:t>api</a:t>
            </a:r>
            <a:endPar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endParaRPr>
          </a:p>
          <a:p>
            <a:pPr marL="0" marR="0" lvl="0" indent="0" algn="r" defTabSz="4572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E3EBF1"/>
                </a:solidFill>
                <a:effectLst>
                  <a:glow rad="127000">
                    <a:srgbClr val="000000">
                      <a:alpha val="75000"/>
                    </a:srgbClr>
                  </a:glow>
                </a:effectLst>
                <a:uLnTx/>
                <a:uFillTx/>
                <a:latin typeface="Arial" charset="0"/>
                <a:ea typeface="ＭＳ Ｐゴシック"/>
                <a:cs typeface="Arial"/>
              </a:rPr>
              <a:t>Lautan</a:t>
            </a:r>
            <a:r>
              <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rPr>
              <a:t> </a:t>
            </a:r>
            <a:r>
              <a:rPr kumimoji="0" lang="en-US" sz="1800" b="1" i="0" u="none" strike="noStrike" kern="1200" cap="none" spc="0" normalizeH="0" baseline="0" noProof="0" dirty="0" err="1">
                <a:ln>
                  <a:noFill/>
                </a:ln>
                <a:solidFill>
                  <a:srgbClr val="E3EBF1"/>
                </a:solidFill>
                <a:effectLst>
                  <a:glow rad="127000">
                    <a:srgbClr val="000000">
                      <a:alpha val="75000"/>
                    </a:srgbClr>
                  </a:glow>
                </a:effectLst>
                <a:uLnTx/>
                <a:uFillTx/>
                <a:latin typeface="Arial" charset="0"/>
                <a:ea typeface="ＭＳ Ｐゴシック"/>
                <a:cs typeface="Arial"/>
              </a:rPr>
              <a:t>belerang</a:t>
            </a:r>
            <a:r>
              <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rPr>
              <a:t> yang </a:t>
            </a:r>
            <a:r>
              <a:rPr kumimoji="0" lang="en-US" sz="1800" b="1" i="0" u="none" strike="noStrike" kern="1200" cap="none" spc="0" normalizeH="0" baseline="0" noProof="0" dirty="0" err="1">
                <a:ln>
                  <a:noFill/>
                </a:ln>
                <a:solidFill>
                  <a:srgbClr val="E3EBF1"/>
                </a:solidFill>
                <a:effectLst>
                  <a:glow rad="127000">
                    <a:srgbClr val="000000">
                      <a:alpha val="75000"/>
                    </a:srgbClr>
                  </a:glow>
                </a:effectLst>
                <a:uLnTx/>
                <a:uFillTx/>
                <a:latin typeface="Arial" charset="0"/>
                <a:ea typeface="ＭＳ Ｐゴシック"/>
                <a:cs typeface="Arial"/>
              </a:rPr>
              <a:t>terbakar</a:t>
            </a:r>
            <a:endPar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endParaRPr>
          </a:p>
          <a:p>
            <a:pPr marL="0" marR="0" lvl="0" indent="0" algn="r" defTabSz="4572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rPr>
              <a:t>Kematian </a:t>
            </a:r>
            <a:r>
              <a:rPr kumimoji="0" lang="en-US" sz="1800" b="1" i="0" u="none" strike="noStrike" kern="1200" cap="none" spc="0" normalizeH="0" baseline="0" noProof="0" dirty="0" err="1">
                <a:ln>
                  <a:noFill/>
                </a:ln>
                <a:solidFill>
                  <a:srgbClr val="E3EBF1"/>
                </a:solidFill>
                <a:effectLst>
                  <a:glow rad="127000">
                    <a:srgbClr val="000000">
                      <a:alpha val="75000"/>
                    </a:srgbClr>
                  </a:glow>
                </a:effectLst>
                <a:uLnTx/>
                <a:uFillTx/>
                <a:latin typeface="Arial" charset="0"/>
                <a:ea typeface="ＭＳ Ｐゴシック"/>
                <a:cs typeface="Arial"/>
              </a:rPr>
              <a:t>Kedua</a:t>
            </a:r>
            <a:endParaRPr kumimoji="0" lang="en-US" sz="20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endParaRPr>
          </a:p>
        </p:txBody>
      </p:sp>
      <p:grpSp>
        <p:nvGrpSpPr>
          <p:cNvPr id="12" name="Group 11"/>
          <p:cNvGrpSpPr>
            <a:grpSpLocks/>
          </p:cNvGrpSpPr>
          <p:nvPr/>
        </p:nvGrpSpPr>
        <p:grpSpPr bwMode="auto">
          <a:xfrm>
            <a:off x="73025" y="2508250"/>
            <a:ext cx="3435350" cy="2935288"/>
            <a:chOff x="72570" y="2616642"/>
            <a:chExt cx="3435049" cy="2935072"/>
          </a:xfrm>
        </p:grpSpPr>
        <p:sp>
          <p:nvSpPr>
            <p:cNvPr id="4" name="Rectangle 3"/>
            <p:cNvSpPr/>
            <p:nvPr/>
          </p:nvSpPr>
          <p:spPr bwMode="auto">
            <a:xfrm>
              <a:off x="821804" y="2697599"/>
              <a:ext cx="2685815" cy="2830304"/>
            </a:xfrm>
            <a:prstGeom prst="rect">
              <a:avLst/>
            </a:prstGeom>
            <a:solidFill>
              <a:schemeClr val="bg1">
                <a:lumMod val="75000"/>
                <a:lumOff val="25000"/>
              </a:schemeClr>
            </a:solidFill>
            <a:ln w="9525" cap="flat" cmpd="sng" algn="ctr">
              <a:solidFill>
                <a:schemeClr val="tx1"/>
              </a:solidFill>
              <a:prstDash val="solid"/>
              <a:round/>
              <a:headEnd type="none" w="med" len="med"/>
              <a:tailEnd type="none" w="med" len="med"/>
            </a:ln>
            <a:effec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3" name="Rectangle 3"/>
            <p:cNvSpPr txBox="1">
              <a:spLocks noChangeArrowheads="1"/>
            </p:cNvSpPr>
            <p:nvPr/>
          </p:nvSpPr>
          <p:spPr bwMode="auto">
            <a:xfrm>
              <a:off x="72570" y="2616642"/>
              <a:ext cx="677804" cy="2935072"/>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t>S</a:t>
              </a:r>
              <a:br>
                <a:rPr kumimoji="0" lang="en-US" altLang="en-US" sz="36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br>
              <a:r>
                <a:rPr kumimoji="0" lang="en-US" altLang="en-US" sz="36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t>H</a:t>
              </a:r>
              <a:br>
                <a:rPr kumimoji="0" lang="en-US" altLang="en-US" sz="36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br>
              <a:r>
                <a:rPr kumimoji="0" lang="en-US" altLang="en-US" sz="36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t>E</a:t>
              </a:r>
              <a:br>
                <a:rPr kumimoji="0" lang="en-US" altLang="en-US" sz="36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br>
              <a:r>
                <a:rPr kumimoji="0" lang="en-US" altLang="en-US" sz="36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t>O</a:t>
              </a:r>
              <a:br>
                <a:rPr kumimoji="0" lang="en-US" altLang="en-US" sz="36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br>
              <a:r>
                <a:rPr kumimoji="0" lang="en-US" altLang="en-US" sz="36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t>L</a:t>
              </a:r>
              <a:endParaRPr kumimoji="0" lang="en-US" altLang="en-US" sz="40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endParaRPr>
            </a:p>
          </p:txBody>
        </p:sp>
      </p:grpSp>
      <p:sp>
        <p:nvSpPr>
          <p:cNvPr id="198659" name="Rectangle 3"/>
          <p:cNvSpPr>
            <a:spLocks noGrp="1" noChangeArrowheads="1"/>
          </p:cNvSpPr>
          <p:nvPr>
            <p:ph type="title"/>
          </p:nvPr>
        </p:nvSpPr>
        <p:spPr>
          <a:xfrm>
            <a:off x="0" y="0"/>
            <a:ext cx="3733800" cy="1265238"/>
          </a:xfrm>
          <a:effectLst>
            <a:outerShdw blurRad="63500" dist="107763" dir="2700000" algn="ctr" rotWithShape="0">
              <a:srgbClr val="000000">
                <a:alpha val="74997"/>
              </a:srgbClr>
            </a:outerShdw>
          </a:effectLst>
        </p:spPr>
        <p:txBody>
          <a:bodyPr/>
          <a:lstStyle/>
          <a:p>
            <a:pPr eaLnBrk="1" hangingPunct="1">
              <a:lnSpc>
                <a:spcPct val="80000"/>
              </a:lnSpc>
            </a:pPr>
            <a:r>
              <a:rPr lang="en-US" altLang="en-US" sz="3600" b="1" i="1" dirty="0" err="1">
                <a:latin typeface="Arial" pitchFamily="34" charset="0"/>
              </a:rPr>
              <a:t>Pemindahan</a:t>
            </a:r>
            <a:r>
              <a:rPr lang="en-US" altLang="en-US" sz="3600" b="1" i="1" dirty="0">
                <a:latin typeface="Arial" pitchFamily="34" charset="0"/>
              </a:rPr>
              <a:t> </a:t>
            </a:r>
            <a:r>
              <a:rPr lang="en-US" altLang="en-US" sz="3600" b="1" i="1" dirty="0" err="1">
                <a:latin typeface="Arial" pitchFamily="34" charset="0"/>
              </a:rPr>
              <a:t>Surga</a:t>
            </a:r>
            <a:endParaRPr lang="en-US" altLang="en-US" sz="4000" b="1" i="1" dirty="0">
              <a:latin typeface="Arial" pitchFamily="34" charset="0"/>
            </a:endParaRPr>
          </a:p>
        </p:txBody>
      </p:sp>
      <p:sp>
        <p:nvSpPr>
          <p:cNvPr id="207877" name="Text Box 1041"/>
          <p:cNvSpPr txBox="1">
            <a:spLocks noChangeArrowheads="1"/>
          </p:cNvSpPr>
          <p:nvPr/>
        </p:nvSpPr>
        <p:spPr bwMode="auto">
          <a:xfrm>
            <a:off x="7848600" y="28575"/>
            <a:ext cx="1262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14 &amp; 16</a:t>
            </a:r>
            <a:endParaRPr kumimoji="0" lang="en-US" altLang="en-US" sz="24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grpSp>
        <p:nvGrpSpPr>
          <p:cNvPr id="8" name="Group 7"/>
          <p:cNvGrpSpPr>
            <a:grpSpLocks/>
          </p:cNvGrpSpPr>
          <p:nvPr/>
        </p:nvGrpSpPr>
        <p:grpSpPr bwMode="auto">
          <a:xfrm>
            <a:off x="895350" y="2684463"/>
            <a:ext cx="2503488" cy="1246187"/>
            <a:chOff x="895048" y="2794000"/>
            <a:chExt cx="2503713" cy="1245810"/>
          </a:xfrm>
        </p:grpSpPr>
        <p:sp>
          <p:nvSpPr>
            <p:cNvPr id="101423" name="Rectangle 8"/>
            <p:cNvSpPr>
              <a:spLocks noChangeArrowheads="1"/>
            </p:cNvSpPr>
            <p:nvPr/>
          </p:nvSpPr>
          <p:spPr bwMode="auto">
            <a:xfrm>
              <a:off x="895048" y="2794000"/>
              <a:ext cx="2503713" cy="1245810"/>
            </a:xfrm>
            <a:prstGeom prst="rect">
              <a:avLst/>
            </a:prstGeom>
            <a:solidFill>
              <a:schemeClr val="tx1"/>
            </a:solidFill>
            <a:ln w="9525">
              <a:solidFill>
                <a:schemeClr val="tx1"/>
              </a:solidFill>
              <a:round/>
              <a:headEnd/>
              <a:tailEnd/>
            </a:ln>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207920" name="Rectangle 3"/>
            <p:cNvSpPr txBox="1">
              <a:spLocks noChangeArrowheads="1"/>
            </p:cNvSpPr>
            <p:nvPr/>
          </p:nvSpPr>
          <p:spPr bwMode="auto">
            <a:xfrm>
              <a:off x="907143" y="3148834"/>
              <a:ext cx="2479525" cy="58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003399"/>
                  </a:solidFill>
                  <a:effectLst/>
                  <a:uLnTx/>
                  <a:uFillTx/>
                  <a:latin typeface="Aramis Italic" pitchFamily="-111" charset="0"/>
                  <a:ea typeface="MS PGothic" pitchFamily="34" charset="-128"/>
                  <a:cs typeface="+mn-cs"/>
                </a:rPr>
                <a:t>Surga</a:t>
              </a:r>
              <a:endParaRPr kumimoji="0" lang="en-US" altLang="en-US" sz="2800" b="1" i="0" u="none" strike="noStrike" kern="1200" cap="none" spc="0" normalizeH="0" baseline="0" noProof="0" dirty="0">
                <a:ln>
                  <a:noFill/>
                </a:ln>
                <a:solidFill>
                  <a:srgbClr val="003399"/>
                </a:solidFill>
                <a:effectLst/>
                <a:uLnTx/>
                <a:uFillTx/>
                <a:latin typeface="Aramis Italic" pitchFamily="-111" charset="0"/>
                <a:ea typeface="MS PGothic" pitchFamily="34" charset="-128"/>
                <a:cs typeface="+mn-cs"/>
              </a:endParaRPr>
            </a:p>
          </p:txBody>
        </p:sp>
      </p:grpSp>
      <p:pic>
        <p:nvPicPr>
          <p:cNvPr id="207879" name="Picture 1" descr="rev 20 cros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0325" y="2606675"/>
            <a:ext cx="1076325"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906463" y="4051300"/>
            <a:ext cx="2536825" cy="1246188"/>
            <a:chOff x="907140" y="4160762"/>
            <a:chExt cx="2535759" cy="1245810"/>
          </a:xfrm>
        </p:grpSpPr>
        <p:sp>
          <p:nvSpPr>
            <p:cNvPr id="101421" name="Rectangle 9"/>
            <p:cNvSpPr>
              <a:spLocks noChangeArrowheads="1"/>
            </p:cNvSpPr>
            <p:nvPr/>
          </p:nvSpPr>
          <p:spPr bwMode="auto">
            <a:xfrm>
              <a:off x="907140" y="4160762"/>
              <a:ext cx="2504022" cy="1245810"/>
            </a:xfrm>
            <a:prstGeom prst="rect">
              <a:avLst/>
            </a:prstGeom>
            <a:solidFill>
              <a:schemeClr val="bg1"/>
            </a:solidFill>
            <a:ln w="9525">
              <a:solidFill>
                <a:schemeClr val="tx1"/>
              </a:solidFill>
              <a:round/>
              <a:headEnd/>
              <a:tailEnd/>
            </a:ln>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1" name="Rectangle 3"/>
            <p:cNvSpPr txBox="1">
              <a:spLocks noChangeArrowheads="1"/>
            </p:cNvSpPr>
            <p:nvPr/>
          </p:nvSpPr>
          <p:spPr bwMode="auto">
            <a:xfrm>
              <a:off x="907140" y="4540060"/>
              <a:ext cx="2535759" cy="588783"/>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t>HADES</a:t>
              </a:r>
              <a:endParaRPr kumimoji="0" lang="en-US" altLang="en-US" sz="44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endParaRPr>
            </a:p>
          </p:txBody>
        </p:sp>
      </p:grpSp>
      <p:grpSp>
        <p:nvGrpSpPr>
          <p:cNvPr id="15" name="Group 14"/>
          <p:cNvGrpSpPr>
            <a:grpSpLocks/>
          </p:cNvGrpSpPr>
          <p:nvPr/>
        </p:nvGrpSpPr>
        <p:grpSpPr bwMode="auto">
          <a:xfrm>
            <a:off x="4983163" y="774700"/>
            <a:ext cx="2503487" cy="1244600"/>
            <a:chOff x="895048" y="2794000"/>
            <a:chExt cx="2503713" cy="1245810"/>
          </a:xfrm>
        </p:grpSpPr>
        <p:sp>
          <p:nvSpPr>
            <p:cNvPr id="101419" name="Rectangle 15"/>
            <p:cNvSpPr>
              <a:spLocks noChangeArrowheads="1"/>
            </p:cNvSpPr>
            <p:nvPr/>
          </p:nvSpPr>
          <p:spPr bwMode="auto">
            <a:xfrm>
              <a:off x="895048" y="2794000"/>
              <a:ext cx="2503713" cy="1245810"/>
            </a:xfrm>
            <a:prstGeom prst="rect">
              <a:avLst/>
            </a:prstGeom>
            <a:solidFill>
              <a:schemeClr val="tx1"/>
            </a:solidFill>
            <a:ln w="9525">
              <a:solidFill>
                <a:schemeClr val="tx1"/>
              </a:solidFill>
              <a:round/>
              <a:headEnd/>
              <a:tailEnd/>
            </a:ln>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207916" name="Rectangle 3"/>
            <p:cNvSpPr txBox="1">
              <a:spLocks noChangeArrowheads="1"/>
            </p:cNvSpPr>
            <p:nvPr/>
          </p:nvSpPr>
          <p:spPr bwMode="auto">
            <a:xfrm>
              <a:off x="907143" y="3148834"/>
              <a:ext cx="2479525" cy="58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003399"/>
                  </a:solidFill>
                  <a:effectLst/>
                  <a:uLnTx/>
                  <a:uFillTx/>
                  <a:latin typeface="Aramis Italic" pitchFamily="-111" charset="0"/>
                  <a:ea typeface="MS PGothic" pitchFamily="34" charset="-128"/>
                  <a:cs typeface="+mn-cs"/>
                </a:rPr>
                <a:t>HEAVEN</a:t>
              </a:r>
              <a:endParaRPr kumimoji="0" lang="en-US" altLang="en-US" sz="2800" b="1" i="0" u="none" strike="noStrike" kern="1200" cap="none" spc="0" normalizeH="0" baseline="0" noProof="0">
                <a:ln>
                  <a:noFill/>
                </a:ln>
                <a:solidFill>
                  <a:srgbClr val="003399"/>
                </a:solidFill>
                <a:effectLst/>
                <a:uLnTx/>
                <a:uFillTx/>
                <a:latin typeface="Aramis Italic" pitchFamily="-111" charset="0"/>
                <a:ea typeface="MS PGothic" pitchFamily="34" charset="-128"/>
                <a:cs typeface="+mn-cs"/>
              </a:endParaRPr>
            </a:p>
          </p:txBody>
        </p:sp>
      </p:grpSp>
      <p:grpSp>
        <p:nvGrpSpPr>
          <p:cNvPr id="33" name="Group 32"/>
          <p:cNvGrpSpPr>
            <a:grpSpLocks/>
          </p:cNvGrpSpPr>
          <p:nvPr/>
        </p:nvGrpSpPr>
        <p:grpSpPr bwMode="auto">
          <a:xfrm>
            <a:off x="5006975" y="4137025"/>
            <a:ext cx="2503488" cy="1244600"/>
            <a:chOff x="5007438" y="4136574"/>
            <a:chExt cx="2503713" cy="1245810"/>
          </a:xfrm>
        </p:grpSpPr>
        <p:sp>
          <p:nvSpPr>
            <p:cNvPr id="101417" name="Rectangle 17"/>
            <p:cNvSpPr>
              <a:spLocks noChangeArrowheads="1"/>
            </p:cNvSpPr>
            <p:nvPr/>
          </p:nvSpPr>
          <p:spPr bwMode="auto">
            <a:xfrm>
              <a:off x="5007438" y="4136574"/>
              <a:ext cx="2503713" cy="1245810"/>
            </a:xfrm>
            <a:prstGeom prst="rect">
              <a:avLst/>
            </a:prstGeom>
            <a:solidFill>
              <a:schemeClr val="bg1"/>
            </a:solidFill>
            <a:ln w="9525">
              <a:solidFill>
                <a:schemeClr val="tx1"/>
              </a:solidFill>
              <a:round/>
              <a:headEnd/>
              <a:tailEnd/>
            </a:ln>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9" name="Rectangle 3"/>
            <p:cNvSpPr txBox="1">
              <a:spLocks noChangeArrowheads="1"/>
            </p:cNvSpPr>
            <p:nvPr/>
          </p:nvSpPr>
          <p:spPr bwMode="auto">
            <a:xfrm>
              <a:off x="5031253" y="4516356"/>
              <a:ext cx="2467197" cy="587946"/>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t>HADES</a:t>
              </a:r>
              <a:endParaRPr kumimoji="0" lang="en-US" altLang="en-US" sz="44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endParaRPr>
            </a:p>
          </p:txBody>
        </p:sp>
      </p:grpSp>
      <p:pic>
        <p:nvPicPr>
          <p:cNvPr id="20" name="Picture 1" descr="Rev 20.14 Big_Throne1.247160053_std.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448550" y="2068513"/>
            <a:ext cx="1538288"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3"/>
          <p:cNvSpPr txBox="1">
            <a:spLocks noChangeArrowheads="1"/>
          </p:cNvSpPr>
          <p:nvPr/>
        </p:nvSpPr>
        <p:spPr bwMode="auto">
          <a:xfrm>
            <a:off x="5067300" y="5334000"/>
            <a:ext cx="2540000" cy="503238"/>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rPr>
              <a:t>Why. 20:14-15</a:t>
            </a:r>
            <a:endParaRPr kumimoji="0" lang="en-US" altLang="en-US" sz="28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endParaRPr>
          </a:p>
        </p:txBody>
      </p:sp>
      <p:sp>
        <p:nvSpPr>
          <p:cNvPr id="26" name="Rectangle 3"/>
          <p:cNvSpPr txBox="1">
            <a:spLocks noChangeArrowheads="1"/>
          </p:cNvSpPr>
          <p:nvPr/>
        </p:nvSpPr>
        <p:spPr bwMode="auto">
          <a:xfrm>
            <a:off x="683489" y="1318568"/>
            <a:ext cx="2455862" cy="504825"/>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2400" b="1" i="0" u="none" strike="noStrike" kern="1200" cap="none" spc="0" normalizeH="0" baseline="0" noProof="0" dirty="0" err="1">
                <a:ln>
                  <a:noFill/>
                </a:ln>
                <a:solidFill>
                  <a:srgbClr val="E3EBF1"/>
                </a:solidFill>
                <a:effectLst/>
                <a:uLnTx/>
                <a:uFillTx/>
                <a:latin typeface="Arial" pitchFamily="34" charset="0"/>
                <a:ea typeface="MS PGothic" pitchFamily="34" charset="-128"/>
                <a:cs typeface="Arial" pitchFamily="34" charset="0"/>
              </a:rPr>
              <a:t>Ef</a:t>
            </a:r>
            <a:r>
              <a:rPr kumimoji="0" lang="en-US" altLang="en-US" sz="24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rPr>
              <a:t>. 4:8-10</a:t>
            </a:r>
            <a:endParaRPr kumimoji="0" lang="en-US" altLang="en-US" sz="28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endParaRPr>
          </a:p>
        </p:txBody>
      </p:sp>
      <p:sp>
        <p:nvSpPr>
          <p:cNvPr id="23" name="Right Arrow 22"/>
          <p:cNvSpPr>
            <a:spLocks noChangeArrowheads="1"/>
          </p:cNvSpPr>
          <p:nvPr/>
        </p:nvSpPr>
        <p:spPr bwMode="auto">
          <a:xfrm rot="9068538">
            <a:off x="3138488" y="4122738"/>
            <a:ext cx="1876425" cy="376237"/>
          </a:xfrm>
          <a:prstGeom prst="rightArrow">
            <a:avLst>
              <a:gd name="adj1" fmla="val 50000"/>
              <a:gd name="adj2" fmla="val 49804"/>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29" name="Right Arrow 28"/>
          <p:cNvSpPr>
            <a:spLocks noChangeArrowheads="1"/>
          </p:cNvSpPr>
          <p:nvPr/>
        </p:nvSpPr>
        <p:spPr bwMode="auto">
          <a:xfrm rot="-1544794">
            <a:off x="1766888" y="1592263"/>
            <a:ext cx="3267075" cy="374650"/>
          </a:xfrm>
          <a:prstGeom prst="rightArrow">
            <a:avLst>
              <a:gd name="adj1" fmla="val 50000"/>
              <a:gd name="adj2" fmla="val 50021"/>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0" name="Right Arrow 29"/>
          <p:cNvSpPr>
            <a:spLocks noChangeArrowheads="1"/>
          </p:cNvSpPr>
          <p:nvPr/>
        </p:nvSpPr>
        <p:spPr bwMode="auto">
          <a:xfrm rot="-2191892">
            <a:off x="6858000" y="3797300"/>
            <a:ext cx="979488" cy="376238"/>
          </a:xfrm>
          <a:prstGeom prst="rightArrow">
            <a:avLst>
              <a:gd name="adj1" fmla="val 50000"/>
              <a:gd name="adj2" fmla="val 49814"/>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1" name="Right Arrow 30"/>
          <p:cNvSpPr>
            <a:spLocks noChangeArrowheads="1"/>
          </p:cNvSpPr>
          <p:nvPr/>
        </p:nvSpPr>
        <p:spPr bwMode="auto">
          <a:xfrm rot="5400000">
            <a:off x="7741444" y="4704557"/>
            <a:ext cx="979487" cy="374650"/>
          </a:xfrm>
          <a:prstGeom prst="rightArrow">
            <a:avLst>
              <a:gd name="adj1" fmla="val 50000"/>
              <a:gd name="adj2" fmla="val 50025"/>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grpSp>
        <p:nvGrpSpPr>
          <p:cNvPr id="3" name="Group 2"/>
          <p:cNvGrpSpPr>
            <a:grpSpLocks/>
          </p:cNvGrpSpPr>
          <p:nvPr/>
        </p:nvGrpSpPr>
        <p:grpSpPr bwMode="auto">
          <a:xfrm>
            <a:off x="0" y="5791200"/>
            <a:ext cx="4114800" cy="1066800"/>
            <a:chOff x="0" y="5791200"/>
            <a:chExt cx="4114800" cy="1066800"/>
          </a:xfrm>
        </p:grpSpPr>
        <p:sp>
          <p:nvSpPr>
            <p:cNvPr id="2" name="Rectangular Callout 1"/>
            <p:cNvSpPr/>
            <p:nvPr/>
          </p:nvSpPr>
          <p:spPr bwMode="auto">
            <a:xfrm>
              <a:off x="0" y="5791200"/>
              <a:ext cx="4038600" cy="1066800"/>
            </a:xfrm>
            <a:prstGeom prst="wedgeRectCallout">
              <a:avLst>
                <a:gd name="adj1" fmla="val -2723"/>
                <a:gd name="adj2" fmla="val -6400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5" name="Rectangle 3"/>
            <p:cNvSpPr txBox="1">
              <a:spLocks noChangeArrowheads="1"/>
            </p:cNvSpPr>
            <p:nvPr/>
          </p:nvSpPr>
          <p:spPr bwMode="auto">
            <a:xfrm>
              <a:off x="0" y="5867400"/>
              <a:ext cx="4114800" cy="990600"/>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rPr>
                <a:t>“…</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di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antara</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kami dan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engkau</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terbentang</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jurang</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yang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tak</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terseberangi</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supaya</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mereka</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yang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mau</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pergi</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dari</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sini</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kepadamu</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ataupun</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mereka</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yang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mau</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datang</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dari</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situ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kepada</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kami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tidak</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dapat</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menyeberang</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a:t>
              </a:r>
              <a:endParaRPr kumimoji="0" lang="en-US" sz="14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endParaRPr>
            </a:p>
          </p:txBody>
        </p:sp>
      </p:grpSp>
      <p:sp>
        <p:nvSpPr>
          <p:cNvPr id="207891" name="Text Box 1041"/>
          <p:cNvSpPr txBox="1">
            <a:spLocks noChangeArrowheads="1"/>
          </p:cNvSpPr>
          <p:nvPr/>
        </p:nvSpPr>
        <p:spPr bwMode="auto">
          <a:xfrm>
            <a:off x="8218488" y="381000"/>
            <a:ext cx="620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NLT</a:t>
            </a:r>
            <a:endParaRPr kumimoji="0" lang="en-US" altLang="en-US" sz="18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grpSp>
        <p:nvGrpSpPr>
          <p:cNvPr id="9" name="Group 8"/>
          <p:cNvGrpSpPr>
            <a:grpSpLocks/>
          </p:cNvGrpSpPr>
          <p:nvPr/>
        </p:nvGrpSpPr>
        <p:grpSpPr bwMode="auto">
          <a:xfrm>
            <a:off x="-50799" y="1816101"/>
            <a:ext cx="2659062" cy="820737"/>
            <a:chOff x="76200" y="1905000"/>
            <a:chExt cx="2514600" cy="609600"/>
          </a:xfrm>
        </p:grpSpPr>
        <p:sp>
          <p:nvSpPr>
            <p:cNvPr id="39" name="Rectangular Callout 38"/>
            <p:cNvSpPr/>
            <p:nvPr/>
          </p:nvSpPr>
          <p:spPr bwMode="auto">
            <a:xfrm>
              <a:off x="76200" y="1905000"/>
              <a:ext cx="2514600" cy="533400"/>
            </a:xfrm>
            <a:prstGeom prst="wedgeRectCallout">
              <a:avLst>
                <a:gd name="adj1" fmla="val 62524"/>
                <a:gd name="adj2" fmla="val 3553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40" name="Rectangle 3"/>
            <p:cNvSpPr txBox="1">
              <a:spLocks noChangeArrowheads="1"/>
            </p:cNvSpPr>
            <p:nvPr/>
          </p:nvSpPr>
          <p:spPr bwMode="auto">
            <a:xfrm>
              <a:off x="76200" y="1917151"/>
              <a:ext cx="2514600" cy="597449"/>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hari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ini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juga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engkau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akan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ada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bersama-sama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dengan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Aku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di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dalam</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Firdaus.”</a:t>
              </a:r>
              <a:endParaRPr kumimoji="0" lang="en-US" sz="1500" b="1" i="0" u="none" strike="noStrike" kern="1200" cap="none" spc="0" normalizeH="0" baseline="0" noProof="0" dirty="0">
                <a:ln>
                  <a:noFill/>
                </a:ln>
                <a:solidFill>
                  <a:srgbClr val="E3EBF1"/>
                </a:solidFill>
                <a:effectLst/>
                <a:uLnTx/>
                <a:uFillTx/>
                <a:latin typeface="Arial" charset="0"/>
                <a:ea typeface="ＭＳ Ｐゴシック"/>
                <a:cs typeface="Arial"/>
              </a:endParaRPr>
            </a:p>
          </p:txBody>
        </p:sp>
      </p:grpSp>
      <p:grpSp>
        <p:nvGrpSpPr>
          <p:cNvPr id="6" name="Group 5"/>
          <p:cNvGrpSpPr>
            <a:grpSpLocks/>
          </p:cNvGrpSpPr>
          <p:nvPr/>
        </p:nvGrpSpPr>
        <p:grpSpPr bwMode="auto">
          <a:xfrm>
            <a:off x="4735372" y="2676090"/>
            <a:ext cx="4419600" cy="3048000"/>
            <a:chOff x="5069744" y="2049316"/>
            <a:chExt cx="4495800" cy="3048000"/>
          </a:xfrm>
        </p:grpSpPr>
        <p:sp>
          <p:nvSpPr>
            <p:cNvPr id="37" name="Rectangular Callout 36"/>
            <p:cNvSpPr/>
            <p:nvPr/>
          </p:nvSpPr>
          <p:spPr bwMode="auto">
            <a:xfrm>
              <a:off x="5069744" y="2049316"/>
              <a:ext cx="4495800" cy="3048000"/>
            </a:xfrm>
            <a:prstGeom prst="wedgeRectCallout">
              <a:avLst>
                <a:gd name="adj1" fmla="val -52408"/>
                <a:gd name="adj2" fmla="val 3115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sp>
          <p:nvSpPr>
            <p:cNvPr id="38" name="Rectangle 3"/>
            <p:cNvSpPr txBox="1">
              <a:spLocks noChangeArrowheads="1"/>
            </p:cNvSpPr>
            <p:nvPr/>
          </p:nvSpPr>
          <p:spPr bwMode="auto">
            <a:xfrm>
              <a:off x="5145936" y="2103400"/>
              <a:ext cx="4343399" cy="2438400"/>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rPr>
                <a:t>“</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Sebab</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juga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Kristus</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telah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mati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sekali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untuk</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segala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dosa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kita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yang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benar</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untuk</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orang-orang yang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tidak</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benar</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supaya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membawa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kita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kepada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Allah;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yang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telah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dibunuh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dalam</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keadaan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-Nya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sebagai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manusia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tetapi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yang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telah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dibangkitkan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menurut</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Roh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19 dan di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dalam</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Roh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itu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juga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pergi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memberitakan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Injil</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kepada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roh-roh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yang di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dalam</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penjara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20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yaitu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kepada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roh-roh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mereka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yang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dahulu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pada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waktu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Nuh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tidak</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taat</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kepada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Allah,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ketika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Allah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tetap</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menanti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dengan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sabar</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waktu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Nuh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sedang</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mempersiapkan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bahteranya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di mana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hanya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sedikit</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yaitu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delapan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orang, yang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diselamatkan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oleh air bah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itu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a:t>
              </a:r>
            </a:p>
            <a:p>
              <a:pPr marL="0" marR="0" lvl="0" indent="0" algn="l" defTabSz="457200" rtl="0" eaLnBrk="1" fontAlgn="base" latinLnBrk="0" hangingPunct="1">
                <a:lnSpc>
                  <a:spcPct val="80000"/>
                </a:lnSpc>
                <a:spcBef>
                  <a:spcPct val="0"/>
                </a:spcBef>
                <a:spcAft>
                  <a:spcPct val="0"/>
                </a:spcAft>
                <a:buClrTx/>
                <a:buSzTx/>
                <a:buFontTx/>
                <a:buNone/>
                <a:tabLst/>
                <a:defRPr/>
              </a:pPr>
              <a:endParaRPr kumimoji="0" lang="en-ID" sz="1500" b="1" i="0" u="none" strike="noStrike" kern="1200" cap="none" spc="0" normalizeH="0" baseline="0" noProof="0" dirty="0">
                <a:ln>
                  <a:noFill/>
                </a:ln>
                <a:solidFill>
                  <a:srgbClr val="E3EBF1"/>
                </a:solidFill>
                <a:effectLst/>
                <a:uLnTx/>
                <a:uFillTx/>
                <a:latin typeface="Arial"/>
                <a:ea typeface="ＭＳ Ｐゴシック"/>
                <a:cs typeface="Arial"/>
              </a:endParaRPr>
            </a:p>
            <a:p>
              <a:pPr marL="0" marR="0" lvl="0" indent="0" algn="l" defTabSz="457200" rtl="0" eaLnBrk="1" fontAlgn="base" latinLnBrk="0" hangingPunct="1">
                <a:lnSpc>
                  <a:spcPct val="8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endParaRPr>
            </a:p>
          </p:txBody>
        </p:sp>
      </p:grpSp>
      <p:grpSp>
        <p:nvGrpSpPr>
          <p:cNvPr id="5" name="Group 4"/>
          <p:cNvGrpSpPr>
            <a:grpSpLocks/>
          </p:cNvGrpSpPr>
          <p:nvPr/>
        </p:nvGrpSpPr>
        <p:grpSpPr bwMode="auto">
          <a:xfrm>
            <a:off x="4114800" y="5780930"/>
            <a:ext cx="5043123" cy="1066800"/>
            <a:chOff x="4114800" y="5791200"/>
            <a:chExt cx="5043349" cy="1066800"/>
          </a:xfrm>
        </p:grpSpPr>
        <p:sp>
          <p:nvSpPr>
            <p:cNvPr id="41" name="Rectangular Callout 40"/>
            <p:cNvSpPr/>
            <p:nvPr/>
          </p:nvSpPr>
          <p:spPr bwMode="auto">
            <a:xfrm>
              <a:off x="4114800" y="5791200"/>
              <a:ext cx="5037364" cy="1066800"/>
            </a:xfrm>
            <a:prstGeom prst="wedgeRectCallout">
              <a:avLst>
                <a:gd name="adj1" fmla="val 8042"/>
                <a:gd name="adj2" fmla="val -6400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42" name="Rectangle 3"/>
            <p:cNvSpPr txBox="1">
              <a:spLocks noChangeArrowheads="1"/>
            </p:cNvSpPr>
            <p:nvPr/>
          </p:nvSpPr>
          <p:spPr bwMode="auto">
            <a:xfrm>
              <a:off x="4128949" y="5816369"/>
              <a:ext cx="5029200" cy="990600"/>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rPr>
                <a:t>"</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Lalu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maut</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dan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kerajaan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maut</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itu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dilemparkanlah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dalam</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lautan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api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Itulah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kematian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yang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kedua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lautan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api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15 Dan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setiap</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orang yang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tidak</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ditemukan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namanya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tertulis</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di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dalam</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kitab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kehidupan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itu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dilemparkan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dalam</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lautan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api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itu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a:t>
              </a:r>
              <a:endParaRPr kumimoji="0" lang="en-US" sz="15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endParaRPr>
            </a:p>
          </p:txBody>
        </p:sp>
      </p:grpSp>
      <p:grpSp>
        <p:nvGrpSpPr>
          <p:cNvPr id="7" name="Group 6"/>
          <p:cNvGrpSpPr>
            <a:grpSpLocks/>
          </p:cNvGrpSpPr>
          <p:nvPr/>
        </p:nvGrpSpPr>
        <p:grpSpPr bwMode="auto">
          <a:xfrm>
            <a:off x="3733800" y="0"/>
            <a:ext cx="5410200" cy="2133600"/>
            <a:chOff x="3733800" y="0"/>
            <a:chExt cx="5410200" cy="2133600"/>
          </a:xfrm>
        </p:grpSpPr>
        <p:sp>
          <p:nvSpPr>
            <p:cNvPr id="43" name="Rectangular Callout 42"/>
            <p:cNvSpPr/>
            <p:nvPr/>
          </p:nvSpPr>
          <p:spPr bwMode="auto">
            <a:xfrm>
              <a:off x="3733800" y="0"/>
              <a:ext cx="5410200" cy="2133600"/>
            </a:xfrm>
            <a:prstGeom prst="wedgeRectCallout">
              <a:avLst>
                <a:gd name="adj1" fmla="val -69539"/>
                <a:gd name="adj2" fmla="val 2219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44" name="Rectangle 3"/>
            <p:cNvSpPr txBox="1">
              <a:spLocks noChangeArrowheads="1"/>
            </p:cNvSpPr>
            <p:nvPr/>
          </p:nvSpPr>
          <p:spPr bwMode="auto">
            <a:xfrm>
              <a:off x="3810000" y="0"/>
              <a:ext cx="5334000" cy="2057400"/>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
                  <a:srgbClr val="66CCFF"/>
                </a:buClr>
                <a:buSzTx/>
                <a:buFont typeface="Wingdings" pitchFamily="2" charset="2"/>
                <a:buNone/>
                <a:tabLst/>
                <a:defRPr/>
              </a:pP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Itulah</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sebabnya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kata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nas</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Tatkala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Ia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naik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ke</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tempat</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tinggi</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Ia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membawa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tawanan-tawanan</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Ia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memberikan</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pemberian-pemberian</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kepada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manusia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9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Bukankah</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Ia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telah</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naik"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berarti</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bahwa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Ia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juga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telah</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turun</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ke</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bagian</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bumi</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yang paling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bawah</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10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Ia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yang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telah</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turun</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Ia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juga yang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telah</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naik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jauh</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lebih</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tinggi</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dari</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pada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semua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langit</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untuk</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memenuhkan</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segala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sesuatu</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a:t>
              </a:r>
              <a:endParaRPr kumimoji="0" lang="en-ID" sz="1600" b="1" i="0" u="none" strike="noStrike" kern="1200" cap="none" spc="0" normalizeH="0" baseline="0" noProof="0" dirty="0">
                <a:ln>
                  <a:noFill/>
                </a:ln>
                <a:solidFill>
                  <a:srgbClr val="E3EBF1"/>
                </a:solidFill>
                <a:effectLst/>
                <a:uLnTx/>
                <a:uFillTx/>
                <a:latin typeface="Arial"/>
                <a:ea typeface="ＭＳ Ｐゴシック"/>
                <a:cs typeface="Arial"/>
              </a:endParaRPr>
            </a:p>
          </p:txBody>
        </p:sp>
      </p:grpSp>
      <p:sp>
        <p:nvSpPr>
          <p:cNvPr id="25" name="Rectangle 3"/>
          <p:cNvSpPr txBox="1">
            <a:spLocks noChangeArrowheads="1"/>
          </p:cNvSpPr>
          <p:nvPr/>
        </p:nvSpPr>
        <p:spPr bwMode="auto">
          <a:xfrm>
            <a:off x="1084263" y="5364163"/>
            <a:ext cx="2192337" cy="503237"/>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2400" b="1" i="0" u="none" strike="noStrike" kern="1200" cap="none" spc="0" normalizeH="0" baseline="0" noProof="0" dirty="0" err="1">
                <a:ln>
                  <a:noFill/>
                </a:ln>
                <a:solidFill>
                  <a:srgbClr val="E3EBF1"/>
                </a:solidFill>
                <a:effectLst/>
                <a:uLnTx/>
                <a:uFillTx/>
                <a:latin typeface="Arial" pitchFamily="34" charset="0"/>
                <a:ea typeface="MS PGothic" pitchFamily="34" charset="-128"/>
                <a:cs typeface="Arial" pitchFamily="34" charset="0"/>
              </a:rPr>
              <a:t>Luk</a:t>
            </a:r>
            <a:r>
              <a:rPr kumimoji="0" lang="en-US" altLang="en-US" sz="24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rPr>
              <a:t>. 16:26</a:t>
            </a:r>
            <a:endParaRPr kumimoji="0" lang="en-US" altLang="en-US" sz="28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endParaRPr>
          </a:p>
        </p:txBody>
      </p:sp>
      <p:grpSp>
        <p:nvGrpSpPr>
          <p:cNvPr id="50" name="Group 49"/>
          <p:cNvGrpSpPr>
            <a:grpSpLocks/>
          </p:cNvGrpSpPr>
          <p:nvPr/>
        </p:nvGrpSpPr>
        <p:grpSpPr bwMode="auto">
          <a:xfrm>
            <a:off x="6473320" y="1831302"/>
            <a:ext cx="2825915" cy="1000556"/>
            <a:chOff x="561331" y="2527038"/>
            <a:chExt cx="3487594" cy="583541"/>
          </a:xfrm>
        </p:grpSpPr>
        <p:sp>
          <p:nvSpPr>
            <p:cNvPr id="51" name="Rectangular Callout 50"/>
            <p:cNvSpPr/>
            <p:nvPr/>
          </p:nvSpPr>
          <p:spPr bwMode="auto">
            <a:xfrm>
              <a:off x="561331" y="2527038"/>
              <a:ext cx="3266001" cy="533294"/>
            </a:xfrm>
            <a:prstGeom prst="wedgeRectCallout">
              <a:avLst>
                <a:gd name="adj1" fmla="val -57671"/>
                <a:gd name="adj2" fmla="val 2427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52" name="Rectangle 3"/>
            <p:cNvSpPr txBox="1">
              <a:spLocks noChangeArrowheads="1"/>
            </p:cNvSpPr>
            <p:nvPr/>
          </p:nvSpPr>
          <p:spPr bwMode="auto">
            <a:xfrm>
              <a:off x="569371" y="2589330"/>
              <a:ext cx="3479554" cy="521249"/>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ID" sz="1800" b="1" i="0" u="none" strike="noStrike" kern="1200" cap="none" spc="0" normalizeH="0" baseline="0" noProof="0" dirty="0">
                  <a:ln>
                    <a:noFill/>
                  </a:ln>
                  <a:solidFill>
                    <a:srgbClr val="E3EBF1"/>
                  </a:solidFill>
                  <a:effectLst/>
                  <a:uLnTx/>
                  <a:uFillTx/>
                  <a:latin typeface="Arial"/>
                  <a:ea typeface="ＭＳ Ｐゴシック"/>
                  <a:cs typeface="Arial"/>
                </a:rPr>
                <a:t>“orang </a:t>
              </a:r>
              <a:r>
                <a:rPr kumimoji="0" lang="en-ID" sz="1800" b="1" i="0" u="none" strike="noStrike" kern="1200" cap="none" spc="0" normalizeH="0" baseline="0" noProof="0" dirty="0" err="1">
                  <a:ln>
                    <a:noFill/>
                  </a:ln>
                  <a:solidFill>
                    <a:srgbClr val="E3EBF1"/>
                  </a:solidFill>
                  <a:effectLst/>
                  <a:uLnTx/>
                  <a:uFillTx/>
                  <a:latin typeface="Arial"/>
                  <a:ea typeface="ＭＳ Ｐゴシック"/>
                  <a:cs typeface="Arial"/>
                </a:rPr>
                <a:t>itu</a:t>
              </a:r>
              <a:r>
                <a:rPr kumimoji="0" lang="en-ID" sz="18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800" b="1" i="0" u="none" strike="noStrike" kern="1200" cap="none" spc="0" normalizeH="0" baseline="0" noProof="0" dirty="0" err="1">
                  <a:ln>
                    <a:noFill/>
                  </a:ln>
                  <a:solidFill>
                    <a:srgbClr val="E3EBF1"/>
                  </a:solidFill>
                  <a:effectLst/>
                  <a:uLnTx/>
                  <a:uFillTx/>
                  <a:latin typeface="Arial"/>
                  <a:ea typeface="ＭＳ Ｐゴシック"/>
                  <a:cs typeface="Arial"/>
                </a:rPr>
                <a:t>tiba-tiba</a:t>
              </a:r>
              <a:r>
                <a:rPr kumimoji="0" lang="en-ID" sz="18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800" b="1" i="0" u="none" strike="noStrike" kern="1200" cap="none" spc="0" normalizeH="0" baseline="0" noProof="0" dirty="0" err="1">
                  <a:ln>
                    <a:noFill/>
                  </a:ln>
                  <a:solidFill>
                    <a:srgbClr val="E3EBF1"/>
                  </a:solidFill>
                  <a:effectLst/>
                  <a:uLnTx/>
                  <a:uFillTx/>
                  <a:latin typeface="Arial"/>
                  <a:ea typeface="ＭＳ Ｐゴシック"/>
                  <a:cs typeface="Arial"/>
                </a:rPr>
                <a:t>diangkat</a:t>
              </a:r>
              <a:r>
                <a:rPr kumimoji="0" lang="en-ID" sz="18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800" b="1" i="0" u="none" strike="noStrike" kern="1200" cap="none" spc="0" normalizeH="0" baseline="0" noProof="0" dirty="0" err="1">
                  <a:ln>
                    <a:noFill/>
                  </a:ln>
                  <a:solidFill>
                    <a:srgbClr val="E3EBF1"/>
                  </a:solidFill>
                  <a:effectLst/>
                  <a:uLnTx/>
                  <a:uFillTx/>
                  <a:latin typeface="Arial"/>
                  <a:ea typeface="ＭＳ Ｐゴシック"/>
                  <a:cs typeface="Arial"/>
                </a:rPr>
                <a:t>ke</a:t>
              </a:r>
              <a:r>
                <a:rPr kumimoji="0" lang="en-ID" sz="18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800" b="1" i="0" u="none" strike="noStrike" kern="1200" cap="none" spc="0" normalizeH="0" baseline="0" noProof="0" dirty="0" err="1">
                  <a:ln>
                    <a:noFill/>
                  </a:ln>
                  <a:solidFill>
                    <a:srgbClr val="E3EBF1"/>
                  </a:solidFill>
                  <a:effectLst/>
                  <a:uLnTx/>
                  <a:uFillTx/>
                  <a:latin typeface="Arial"/>
                  <a:ea typeface="ＭＳ Ｐゴシック"/>
                  <a:cs typeface="Arial"/>
                </a:rPr>
                <a:t>tingkat</a:t>
              </a:r>
              <a:r>
                <a:rPr kumimoji="0" lang="en-ID" sz="1800" b="1" i="0" u="none" strike="noStrike" kern="1200" cap="none" spc="0" normalizeH="0" baseline="0" noProof="0" dirty="0">
                  <a:ln>
                    <a:noFill/>
                  </a:ln>
                  <a:solidFill>
                    <a:srgbClr val="E3EBF1"/>
                  </a:solidFill>
                  <a:effectLst/>
                  <a:uLnTx/>
                  <a:uFillTx/>
                  <a:latin typeface="Arial"/>
                  <a:ea typeface="ＭＳ Ｐゴシック"/>
                  <a:cs typeface="Arial"/>
                </a:rPr>
                <a:t> yang </a:t>
              </a:r>
              <a:r>
                <a:rPr kumimoji="0" lang="en-ID" sz="1800" b="1" i="0" u="none" strike="noStrike" kern="1200" cap="none" spc="0" normalizeH="0" baseline="0" noProof="0" dirty="0" err="1">
                  <a:ln>
                    <a:noFill/>
                  </a:ln>
                  <a:solidFill>
                    <a:srgbClr val="E3EBF1"/>
                  </a:solidFill>
                  <a:effectLst/>
                  <a:uLnTx/>
                  <a:uFillTx/>
                  <a:latin typeface="Arial"/>
                  <a:ea typeface="ＭＳ Ｐゴシック"/>
                  <a:cs typeface="Arial"/>
                </a:rPr>
                <a:t>ketiga</a:t>
              </a:r>
              <a:r>
                <a:rPr kumimoji="0" lang="en-ID" sz="18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800" b="1" i="0" u="none" strike="noStrike" kern="1200" cap="none" spc="0" normalizeH="0" baseline="0" noProof="0" dirty="0" err="1">
                  <a:ln>
                    <a:noFill/>
                  </a:ln>
                  <a:solidFill>
                    <a:srgbClr val="E3EBF1"/>
                  </a:solidFill>
                  <a:effectLst/>
                  <a:uLnTx/>
                  <a:uFillTx/>
                  <a:latin typeface="Arial"/>
                  <a:ea typeface="ＭＳ Ｐゴシック"/>
                  <a:cs typeface="Arial"/>
                </a:rPr>
                <a:t>dari</a:t>
              </a:r>
              <a:r>
                <a:rPr kumimoji="0" lang="en-ID" sz="18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800" b="1" i="0" u="none" strike="noStrike" kern="1200" cap="none" spc="0" normalizeH="0" baseline="0" noProof="0" dirty="0" err="1">
                  <a:ln>
                    <a:noFill/>
                  </a:ln>
                  <a:solidFill>
                    <a:srgbClr val="E3EBF1"/>
                  </a:solidFill>
                  <a:effectLst/>
                  <a:uLnTx/>
                  <a:uFillTx/>
                  <a:latin typeface="Arial"/>
                  <a:ea typeface="ＭＳ Ｐゴシック"/>
                  <a:cs typeface="Arial"/>
                </a:rPr>
                <a:t>sorga</a:t>
              </a:r>
              <a:r>
                <a:rPr kumimoji="0" lang="en-ID" sz="1800" b="1" i="0" u="none" strike="noStrike" kern="1200" cap="none" spc="0" normalizeH="0" baseline="0" noProof="0" dirty="0">
                  <a:ln>
                    <a:noFill/>
                  </a:ln>
                  <a:solidFill>
                    <a:srgbClr val="E3EBF1"/>
                  </a:solidFill>
                  <a:effectLst/>
                  <a:uLnTx/>
                  <a:uFillTx/>
                  <a:latin typeface="Arial"/>
                  <a:ea typeface="ＭＳ Ｐゴシック"/>
                  <a:cs typeface="Arial"/>
                </a:rPr>
                <a:t>.”</a:t>
              </a:r>
              <a:endParaRPr kumimoji="0" lang="en-US" sz="1800" b="1" i="0" u="none" strike="noStrike" kern="1200" cap="none" spc="0" normalizeH="0" baseline="0" noProof="0" dirty="0">
                <a:ln>
                  <a:noFill/>
                </a:ln>
                <a:solidFill>
                  <a:srgbClr val="E3EBF1"/>
                </a:solidFill>
                <a:effectLst/>
                <a:uLnTx/>
                <a:uFillTx/>
                <a:latin typeface="Arial" charset="0"/>
                <a:ea typeface="ＭＳ Ｐゴシック"/>
                <a:cs typeface="Arial"/>
              </a:endParaRPr>
            </a:p>
          </p:txBody>
        </p:sp>
      </p:grpSp>
      <p:sp>
        <p:nvSpPr>
          <p:cNvPr id="21" name="Rectangle 3"/>
          <p:cNvSpPr txBox="1">
            <a:spLocks noChangeArrowheads="1"/>
          </p:cNvSpPr>
          <p:nvPr/>
        </p:nvSpPr>
        <p:spPr bwMode="auto">
          <a:xfrm>
            <a:off x="4218781" y="2200291"/>
            <a:ext cx="2179638" cy="503238"/>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rPr>
              <a:t>2 Kor. 12:2-4</a:t>
            </a:r>
            <a:endParaRPr kumimoji="0" lang="en-US" altLang="en-US" sz="28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endParaRPr>
          </a:p>
        </p:txBody>
      </p:sp>
      <p:sp>
        <p:nvSpPr>
          <p:cNvPr id="27" name="Rectangle 3"/>
          <p:cNvSpPr txBox="1">
            <a:spLocks noChangeArrowheads="1"/>
          </p:cNvSpPr>
          <p:nvPr/>
        </p:nvSpPr>
        <p:spPr bwMode="auto">
          <a:xfrm>
            <a:off x="2209800" y="2133600"/>
            <a:ext cx="2455863" cy="504825"/>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2400" b="1" i="0" u="none" strike="noStrike" kern="1200" cap="none" spc="0" normalizeH="0" baseline="0" noProof="0" dirty="0" err="1">
                <a:ln>
                  <a:noFill/>
                </a:ln>
                <a:solidFill>
                  <a:srgbClr val="E3EBF1"/>
                </a:solidFill>
                <a:effectLst/>
                <a:uLnTx/>
                <a:uFillTx/>
                <a:latin typeface="Arial" pitchFamily="34" charset="0"/>
                <a:ea typeface="MS PGothic" pitchFamily="34" charset="-128"/>
                <a:cs typeface="Arial" pitchFamily="34" charset="0"/>
              </a:rPr>
              <a:t>Luk</a:t>
            </a:r>
            <a:r>
              <a:rPr kumimoji="0" lang="en-US" altLang="en-US" sz="24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rPr>
              <a:t>. 23:43</a:t>
            </a:r>
            <a:endParaRPr kumimoji="0" lang="en-US" altLang="en-US" sz="28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endParaRPr>
          </a:p>
        </p:txBody>
      </p:sp>
      <p:sp>
        <p:nvSpPr>
          <p:cNvPr id="24" name="Rectangle 3"/>
          <p:cNvSpPr txBox="1">
            <a:spLocks noChangeArrowheads="1"/>
          </p:cNvSpPr>
          <p:nvPr/>
        </p:nvSpPr>
        <p:spPr bwMode="auto">
          <a:xfrm>
            <a:off x="3429000" y="4343400"/>
            <a:ext cx="1328738" cy="1206500"/>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t>1 Pet. 3:18-20</a:t>
            </a:r>
            <a:endParaRPr kumimoji="0" lang="en-US" altLang="en-US" sz="28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2731416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22" presetClass="entr" presetSubtype="1"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nodeType="clickEffect">
                                  <p:stCondLst>
                                    <p:cond delay="0"/>
                                  </p:stCondLst>
                                  <p:childTnLst>
                                    <p:animEffect transition="out" filter="blinds(horizontal)">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22" presetClass="entr" presetSubtype="8"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nodeType="clickEffect">
                                  <p:stCondLst>
                                    <p:cond delay="0"/>
                                  </p:stCondLst>
                                  <p:childTnLst>
                                    <p:animEffect transition="out" filter="blinds(horizontal)">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par>
                          <p:cTn id="40" fill="hold" nodeType="afterGroup">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22" presetClass="entr" presetSubtype="2"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right)">
                                      <p:cBhvr>
                                        <p:cTn id="45" dur="500"/>
                                        <p:tgtEl>
                                          <p:spTgt spid="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xit" presetSubtype="10" fill="hold" nodeType="clickEffect">
                                  <p:stCondLst>
                                    <p:cond delay="0"/>
                                  </p:stCondLst>
                                  <p:childTnLst>
                                    <p:animEffect transition="out" filter="blinds(horizontal)">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par>
                          <p:cTn id="51" fill="hold" nodeType="afterGroup">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down)">
                                      <p:cBhvr>
                                        <p:cTn id="54" dur="500"/>
                                        <p:tgtEl>
                                          <p:spTgt spid="29"/>
                                        </p:tgtEl>
                                      </p:cBhvr>
                                    </p:animEffect>
                                  </p:childTnLst>
                                </p:cTn>
                              </p:par>
                            </p:childTnLst>
                          </p:cTn>
                        </p:par>
                        <p:par>
                          <p:cTn id="55" fill="hold" nodeType="afterGroup">
                            <p:stCondLst>
                              <p:cond delay="1000"/>
                            </p:stCondLst>
                            <p:childTnLst>
                              <p:par>
                                <p:cTn id="56" presetID="1" presetClass="entr" presetSubtype="0"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childTnLst>
                                </p:cTn>
                              </p:par>
                            </p:childTnLst>
                          </p:cTn>
                        </p:par>
                        <p:par>
                          <p:cTn id="62" fill="hold" nodeType="afterGroup">
                            <p:stCondLst>
                              <p:cond delay="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xit" presetSubtype="10" fill="hold" nodeType="clickEffect">
                                  <p:stCondLst>
                                    <p:cond delay="0"/>
                                  </p:stCondLst>
                                  <p:childTnLst>
                                    <p:animEffect transition="out" filter="blinds(horizontal)">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childTnLst>
                          </p:cTn>
                        </p:par>
                        <p:par>
                          <p:cTn id="71" fill="hold" nodeType="afterGroup">
                            <p:stCondLst>
                              <p:cond delay="500"/>
                            </p:stCondLst>
                            <p:childTnLst>
                              <p:par>
                                <p:cTn id="72" presetID="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22" presetClass="entr" presetSubtype="8" fill="hold"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500"/>
                                        <p:tgtEl>
                                          <p:spTgt spid="5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xit" presetSubtype="10" fill="hold" nodeType="clickEffect">
                                  <p:stCondLst>
                                    <p:cond delay="0"/>
                                  </p:stCondLst>
                                  <p:childTnLst>
                                    <p:animEffect transition="out" filter="blinds(horizontal)">
                                      <p:cBhvr>
                                        <p:cTn id="80" dur="500"/>
                                        <p:tgtEl>
                                          <p:spTgt spid="50"/>
                                        </p:tgtEl>
                                      </p:cBhvr>
                                    </p:animEffect>
                                    <p:set>
                                      <p:cBhvr>
                                        <p:cTn id="81" dur="1" fill="hold">
                                          <p:stCondLst>
                                            <p:cond delay="499"/>
                                          </p:stCondLst>
                                        </p:cTn>
                                        <p:tgtEl>
                                          <p:spTgt spid="50"/>
                                        </p:tgtEl>
                                        <p:attrNameLst>
                                          <p:attrName>style.visibility</p:attrName>
                                        </p:attrNameLst>
                                      </p:cBhvr>
                                      <p:to>
                                        <p:strVal val="hidden"/>
                                      </p:to>
                                    </p:set>
                                  </p:childTnLst>
                                </p:cTn>
                              </p:par>
                            </p:childTnLst>
                          </p:cTn>
                        </p:par>
                        <p:par>
                          <p:cTn id="82" fill="hold" nodeType="afterGroup">
                            <p:stCondLst>
                              <p:cond delay="500"/>
                            </p:stCondLst>
                            <p:childTnLst>
                              <p:par>
                                <p:cTn id="83" presetID="1"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left)">
                                      <p:cBhvr>
                                        <p:cTn id="89" dur="500"/>
                                        <p:tgtEl>
                                          <p:spTgt spid="30"/>
                                        </p:tgtEl>
                                      </p:cBhvr>
                                    </p:animEffect>
                                  </p:childTnLst>
                                </p:cTn>
                              </p:par>
                            </p:childTnLst>
                          </p:cTn>
                        </p:par>
                        <p:par>
                          <p:cTn id="90" fill="hold" nodeType="afterGroup">
                            <p:stCondLst>
                              <p:cond delay="500"/>
                            </p:stCondLst>
                            <p:childTnLst>
                              <p:par>
                                <p:cTn id="91" presetID="1" presetClass="entr" presetSubtype="0"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childTnLst>
                                </p:cTn>
                              </p:par>
                            </p:childTnLst>
                          </p:cTn>
                        </p:par>
                        <p:par>
                          <p:cTn id="93" fill="hold" nodeType="afterGroup">
                            <p:stCondLst>
                              <p:cond delay="500"/>
                            </p:stCondLst>
                            <p:childTnLst>
                              <p:par>
                                <p:cTn id="94" presetID="1"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childTnLst>
                                </p:cTn>
                              </p:par>
                              <p:par>
                                <p:cTn id="96" presetID="22" presetClass="entr" presetSubtype="1" fill="hold" nodeType="with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up)">
                                      <p:cBhvr>
                                        <p:cTn id="98" dur="500"/>
                                        <p:tgtEl>
                                          <p:spTgt spid="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xit" presetSubtype="10" fill="hold" nodeType="clickEffect">
                                  <p:stCondLst>
                                    <p:cond delay="0"/>
                                  </p:stCondLst>
                                  <p:childTnLst>
                                    <p:animEffect transition="out" filter="blinds(horizontal)">
                                      <p:cBhvr>
                                        <p:cTn id="102" dur="500"/>
                                        <p:tgtEl>
                                          <p:spTgt spid="5"/>
                                        </p:tgtEl>
                                      </p:cBhvr>
                                    </p:animEffect>
                                    <p:set>
                                      <p:cBhvr>
                                        <p:cTn id="103" dur="1" fill="hold">
                                          <p:stCondLst>
                                            <p:cond delay="499"/>
                                          </p:stCondLst>
                                        </p:cTn>
                                        <p:tgtEl>
                                          <p:spTgt spid="5"/>
                                        </p:tgtEl>
                                        <p:attrNameLst>
                                          <p:attrName>style.visibility</p:attrName>
                                        </p:attrNameLst>
                                      </p:cBhvr>
                                      <p:to>
                                        <p:strVal val="hidden"/>
                                      </p:to>
                                    </p:set>
                                  </p:childTnLst>
                                </p:cTn>
                              </p:par>
                              <p:par>
                                <p:cTn id="104" presetID="22" presetClass="entr" presetSubtype="1"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up)">
                                      <p:cBhvr>
                                        <p:cTn id="106" dur="500"/>
                                        <p:tgtEl>
                                          <p:spTgt spid="31"/>
                                        </p:tgtEl>
                                      </p:cBhvr>
                                    </p:animEffect>
                                  </p:childTnLst>
                                </p:cTn>
                              </p:par>
                            </p:childTnLst>
                          </p:cTn>
                        </p:par>
                        <p:par>
                          <p:cTn id="107" fill="hold" nodeType="afterGroup">
                            <p:stCondLst>
                              <p:cond delay="500"/>
                            </p:stCondLst>
                            <p:childTnLst>
                              <p:par>
                                <p:cTn id="108" presetID="9"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dissolve">
                                      <p:cBhvr>
                                        <p:cTn id="110" dur="500"/>
                                        <p:tgtEl>
                                          <p:spTgt spid="32"/>
                                        </p:tgtEl>
                                      </p:cBhvr>
                                    </p:animEffect>
                                  </p:childTnLst>
                                </p:cTn>
                              </p:par>
                              <p:par>
                                <p:cTn id="111" presetID="3" presetClass="entr" presetSubtype="10" fill="hold" nodeType="withEffect">
                                  <p:stCondLst>
                                    <p:cond delay="0"/>
                                  </p:stCondLst>
                                  <p:childTnLst>
                                    <p:set>
                                      <p:cBhvr>
                                        <p:cTn id="112" dur="1" fill="hold">
                                          <p:stCondLst>
                                            <p:cond delay="0"/>
                                          </p:stCondLst>
                                        </p:cTn>
                                        <p:tgtEl>
                                          <p:spTgt spid="101407"/>
                                        </p:tgtEl>
                                        <p:attrNameLst>
                                          <p:attrName>style.visibility</p:attrName>
                                        </p:attrNameLst>
                                      </p:cBhvr>
                                      <p:to>
                                        <p:strVal val="visible"/>
                                      </p:to>
                                    </p:set>
                                    <p:animEffect transition="in" filter="blinds(horizontal)">
                                      <p:cBhvr>
                                        <p:cTn id="113" dur="500"/>
                                        <p:tgtEl>
                                          <p:spTgt spid="101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3" grpId="0" animBg="1"/>
      <p:bldP spid="29" grpId="0" animBg="1"/>
      <p:bldP spid="30" grpId="0" animBg="1"/>
      <p:bldP spid="31" grpId="0" animBg="1"/>
      <p:bldP spid="25" grpId="0"/>
      <p:bldP spid="21" grpId="0"/>
      <p:bldP spid="27"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19459" name="Rectangle 3"/>
          <p:cNvSpPr>
            <a:spLocks noGrp="1" noChangeArrowheads="1"/>
          </p:cNvSpPr>
          <p:nvPr>
            <p:ph type="subTitle" idx="1"/>
          </p:nvPr>
        </p:nvSpPr>
        <p:spPr>
          <a:xfrm>
            <a:off x="0" y="1752600"/>
            <a:ext cx="9144000" cy="4953000"/>
          </a:xfrm>
        </p:spPr>
        <p:txBody>
          <a:bodyPr/>
          <a:lstStyle/>
          <a:p>
            <a:pPr marL="609600" indent="-609600" algn="l" eaLnBrk="1" hangingPunct="1">
              <a:lnSpc>
                <a:spcPct val="90000"/>
              </a:lnSpc>
              <a:buFont typeface="Wingdings" charset="0"/>
              <a:buNone/>
              <a:defRPr/>
            </a:pPr>
            <a:r>
              <a:rPr lang="en-US" altLang="zh-CN" b="1" u="sng" dirty="0">
                <a:latin typeface="Arial"/>
                <a:ea typeface="宋体" charset="0"/>
                <a:cs typeface="Arial"/>
              </a:rPr>
              <a:t>Erroneous Views: </a:t>
            </a:r>
          </a:p>
          <a:p>
            <a:pPr marL="609600" indent="-609600" algn="l" eaLnBrk="1" hangingPunct="1">
              <a:lnSpc>
                <a:spcPct val="90000"/>
              </a:lnSpc>
              <a:buFont typeface="Wingdings" charset="0"/>
              <a:buNone/>
              <a:defRPr/>
            </a:pPr>
            <a:r>
              <a:rPr lang="en-US" altLang="zh-CN" b="1" dirty="0">
                <a:latin typeface="Arial"/>
                <a:ea typeface="宋体" charset="0"/>
                <a:cs typeface="Arial"/>
              </a:rPr>
              <a:t>Soul Sleep</a:t>
            </a:r>
          </a:p>
          <a:p>
            <a:pPr marL="609600" indent="-609600" algn="l" eaLnBrk="1" hangingPunct="1">
              <a:lnSpc>
                <a:spcPct val="90000"/>
              </a:lnSpc>
              <a:buFont typeface="Wingdings" charset="0"/>
              <a:buChar char="n"/>
              <a:defRPr/>
            </a:pPr>
            <a:r>
              <a:rPr lang="en-US" altLang="zh-CN" b="1" dirty="0">
                <a:latin typeface="Arial"/>
                <a:ea typeface="宋体" charset="0"/>
                <a:cs typeface="Arial"/>
              </a:rPr>
              <a:t>Holds that the soul, during a time period between death and resurrection, exists in a state of unconsciousness or sleep. </a:t>
            </a:r>
          </a:p>
          <a:p>
            <a:pPr marL="609600" indent="-609600" algn="l" eaLnBrk="1" hangingPunct="1">
              <a:lnSpc>
                <a:spcPct val="90000"/>
              </a:lnSpc>
              <a:buFont typeface="Wingdings" charset="0"/>
              <a:buChar char="n"/>
              <a:defRPr/>
            </a:pPr>
            <a:r>
              <a:rPr lang="en-US" altLang="zh-CN" b="1" dirty="0">
                <a:latin typeface="Arial"/>
                <a:ea typeface="宋体" charset="0"/>
                <a:cs typeface="Arial"/>
              </a:rPr>
              <a:t>This view denies a separate existence at death for the soul of man and that the sleep of the physical body will one day "wake up" in the resurrection. </a:t>
            </a:r>
          </a:p>
        </p:txBody>
      </p:sp>
      <p:pic>
        <p:nvPicPr>
          <p:cNvPr id="102403" name="Picture 4" descr="getting-toddlers-sleep"/>
          <p:cNvPicPr>
            <a:picLocks noChangeAspect="1" noChangeArrowheads="1"/>
          </p:cNvPicPr>
          <p:nvPr/>
        </p:nvPicPr>
        <p:blipFill>
          <a:blip r:embed="rId3" cstate="screen">
            <a:extLst>
              <a:ext uri="{28A0092B-C50C-407E-A947-70E740481C1C}">
                <a14:useLocalDpi xmlns:a14="http://schemas.microsoft.com/office/drawing/2010/main"/>
              </a:ext>
            </a:extLst>
          </a:blip>
          <a:srcRect r="-17073"/>
          <a:stretch>
            <a:fillRect/>
          </a:stretch>
        </p:blipFill>
        <p:spPr bwMode="auto">
          <a:xfrm>
            <a:off x="6781800" y="1143000"/>
            <a:ext cx="2362200" cy="187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04"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2" dur="500"/>
                                        <p:tgtEl>
                                          <p:spTgt spid="19459">
                                            <p:txEl>
                                              <p:pRg st="3" end="3"/>
                                            </p:txEl>
                                          </p:spTgt>
                                        </p:tgtEl>
                                      </p:cBhvr>
                                    </p:animEffect>
                                  </p:childTnLst>
                                </p:cTn>
                              </p:par>
                              <p:par>
                                <p:cTn id="23" presetID="9" presetClass="emph" presetSubtype="0" nodeType="withEffect">
                                  <p:stCondLst>
                                    <p:cond delay="0"/>
                                  </p:stCondLst>
                                  <p:childTnLst>
                                    <p:set>
                                      <p:cBhvr rctx="PPT">
                                        <p:cTn id="24" dur="indefinite"/>
                                        <p:tgtEl>
                                          <p:spTgt spid="19459">
                                            <p:txEl>
                                              <p:pRg st="2" end="2"/>
                                            </p:txEl>
                                          </p:spTgt>
                                        </p:tgtEl>
                                        <p:attrNameLst>
                                          <p:attrName>style.opacity</p:attrName>
                                        </p:attrNameLst>
                                      </p:cBhvr>
                                      <p:to>
                                        <p:strVal val="0.5"/>
                                      </p:to>
                                    </p:set>
                                    <p:animEffect filter="image" prLst="opacity: 0.5">
                                      <p:cBhvr rctx="IE">
                                        <p:cTn id="25" dur="indefinite"/>
                                        <p:tgtEl>
                                          <p:spTgt spid="1945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mph" presetSubtype="0" nodeType="clickEffect">
                                  <p:stCondLst>
                                    <p:cond delay="0"/>
                                  </p:stCondLst>
                                  <p:childTnLst>
                                    <p:set>
                                      <p:cBhvr rctx="PPT">
                                        <p:cTn id="29" dur="indefinite"/>
                                        <p:tgtEl>
                                          <p:spTgt spid="19459">
                                            <p:txEl>
                                              <p:pRg st="3" end="3"/>
                                            </p:txEl>
                                          </p:spTgt>
                                        </p:tgtEl>
                                        <p:attrNameLst>
                                          <p:attrName>style.opacity</p:attrName>
                                        </p:attrNameLst>
                                      </p:cBhvr>
                                      <p:to>
                                        <p:strVal val="0.5"/>
                                      </p:to>
                                    </p:set>
                                    <p:animEffect filter="image" prLst="opacity: 0.5">
                                      <p:cBhvr rctx="IE">
                                        <p:cTn id="30" dur="indefinite"/>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20483" name="Rectangle 3"/>
          <p:cNvSpPr>
            <a:spLocks noGrp="1" noChangeArrowheads="1"/>
          </p:cNvSpPr>
          <p:nvPr>
            <p:ph type="subTitle" idx="1"/>
          </p:nvPr>
        </p:nvSpPr>
        <p:spPr>
          <a:xfrm>
            <a:off x="0" y="1524000"/>
            <a:ext cx="9144000" cy="4800600"/>
          </a:xfrm>
        </p:spPr>
        <p:txBody>
          <a:bodyPr/>
          <a:lstStyle/>
          <a:p>
            <a:pPr algn="l" eaLnBrk="1" hangingPunct="1">
              <a:lnSpc>
                <a:spcPct val="80000"/>
              </a:lnSpc>
              <a:buFont typeface="Wingdings" charset="0"/>
              <a:buNone/>
              <a:defRPr/>
            </a:pPr>
            <a:r>
              <a:rPr lang="en-US" altLang="zh-CN" b="1" dirty="0">
                <a:latin typeface="Arial"/>
                <a:ea typeface="宋体" charset="0"/>
                <a:cs typeface="Arial"/>
              </a:rPr>
              <a:t>Soul Sleep misunderstands passages where the imagery of sleep refers to death:</a:t>
            </a:r>
          </a:p>
          <a:p>
            <a:pPr marL="533400" indent="-533400" algn="l" eaLnBrk="1" hangingPunct="1">
              <a:lnSpc>
                <a:spcPct val="80000"/>
              </a:lnSpc>
              <a:buFont typeface="Wingdings" charset="0"/>
              <a:buAutoNum type="arabicPeriod"/>
              <a:defRPr/>
            </a:pPr>
            <a:r>
              <a:rPr lang="en-US" altLang="zh-CN" b="1" dirty="0">
                <a:latin typeface="Arial"/>
                <a:ea typeface="宋体" charset="0"/>
                <a:cs typeface="Arial"/>
              </a:rPr>
              <a:t>Stephen</a:t>
            </a:r>
            <a:r>
              <a:rPr lang="fr-FR" altLang="zh-CN" b="1" dirty="0">
                <a:latin typeface="Arial"/>
                <a:ea typeface="宋体" charset="0"/>
                <a:cs typeface="Arial"/>
              </a:rPr>
              <a:t>'</a:t>
            </a:r>
            <a:r>
              <a:rPr lang="en-US" altLang="zh-CN" b="1" dirty="0">
                <a:latin typeface="Arial"/>
                <a:ea typeface="宋体" charset="0"/>
                <a:cs typeface="Arial"/>
              </a:rPr>
              <a:t>s death is described as sleep (Acts 7:60)</a:t>
            </a:r>
          </a:p>
          <a:p>
            <a:pPr marL="533400" indent="-533400" algn="l" eaLnBrk="1" hangingPunct="1">
              <a:lnSpc>
                <a:spcPct val="80000"/>
              </a:lnSpc>
              <a:buFont typeface="Wingdings" charset="0"/>
              <a:buAutoNum type="arabicPeriod"/>
              <a:defRPr/>
            </a:pPr>
            <a:r>
              <a:rPr lang="en-US" altLang="zh-CN" b="1" dirty="0">
                <a:latin typeface="Arial"/>
                <a:ea typeface="宋体" charset="0"/>
                <a:cs typeface="Arial"/>
              </a:rPr>
              <a:t>Paul noted that David fell asleep after serving God</a:t>
            </a:r>
            <a:r>
              <a:rPr lang="fr-FR" altLang="zh-CN" b="1" dirty="0">
                <a:latin typeface="Arial"/>
                <a:ea typeface="宋体" charset="0"/>
                <a:cs typeface="Arial"/>
              </a:rPr>
              <a:t>'</a:t>
            </a:r>
            <a:r>
              <a:rPr lang="en-US" altLang="zh-CN" b="1" dirty="0">
                <a:latin typeface="Arial"/>
                <a:ea typeface="宋体" charset="0"/>
                <a:cs typeface="Arial"/>
              </a:rPr>
              <a:t>s purpose (Acts 13:36)</a:t>
            </a:r>
          </a:p>
          <a:p>
            <a:pPr marL="533400" indent="-533400" algn="l" eaLnBrk="1" hangingPunct="1">
              <a:lnSpc>
                <a:spcPct val="80000"/>
              </a:lnSpc>
              <a:buFont typeface="Wingdings" charset="0"/>
              <a:buAutoNum type="arabicPeriod"/>
              <a:defRPr/>
            </a:pPr>
            <a:r>
              <a:rPr lang="en-US" altLang="zh-CN" b="1" dirty="0">
                <a:latin typeface="Arial"/>
                <a:ea typeface="宋体" charset="0"/>
                <a:cs typeface="Arial"/>
              </a:rPr>
              <a:t>Paul uses the same imagery repeatedly (1 Cor. 15:6, 18, 20, 51; 1 Thess. 4:13-15)</a:t>
            </a:r>
          </a:p>
          <a:p>
            <a:pPr marL="533400" indent="-533400" algn="l" eaLnBrk="1" hangingPunct="1">
              <a:lnSpc>
                <a:spcPct val="80000"/>
              </a:lnSpc>
              <a:buFont typeface="Wingdings" charset="0"/>
              <a:buAutoNum type="arabicPeriod"/>
              <a:defRPr/>
            </a:pPr>
            <a:r>
              <a:rPr lang="en-US" altLang="zh-CN" b="1" dirty="0">
                <a:latin typeface="Arial"/>
                <a:ea typeface="宋体" charset="0"/>
                <a:cs typeface="Arial"/>
              </a:rPr>
              <a:t>Jesus used the same imagery for Lazarus (John 11:11, 14)</a:t>
            </a:r>
          </a:p>
        </p:txBody>
      </p:sp>
      <p:sp>
        <p:nvSpPr>
          <p:cNvPr id="104451" name="TextBox 3"/>
          <p:cNvSpPr txBox="1">
            <a:spLocks noChangeArrowheads="1"/>
          </p:cNvSpPr>
          <p:nvPr/>
        </p:nvSpPr>
        <p:spPr bwMode="auto">
          <a:xfrm>
            <a:off x="8534400" y="5715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7" dur="500"/>
                                        <p:tgtEl>
                                          <p:spTgt spid="20483">
                                            <p:txEl>
                                              <p:pRg st="2" end="2"/>
                                            </p:txEl>
                                          </p:spTgt>
                                        </p:tgtEl>
                                      </p:cBhvr>
                                    </p:animEffect>
                                  </p:childTnLst>
                                </p:cTn>
                              </p:par>
                              <p:par>
                                <p:cTn id="18" presetID="9" presetClass="emph" presetSubtype="0" nodeType="withEffect">
                                  <p:stCondLst>
                                    <p:cond delay="0"/>
                                  </p:stCondLst>
                                  <p:childTnLst>
                                    <p:set>
                                      <p:cBhvr rctx="PPT">
                                        <p:cTn id="19" dur="indefinite"/>
                                        <p:tgtEl>
                                          <p:spTgt spid="20483">
                                            <p:txEl>
                                              <p:pRg st="1" end="1"/>
                                            </p:txEl>
                                          </p:spTgt>
                                        </p:tgtEl>
                                        <p:attrNameLst>
                                          <p:attrName>style.opacity</p:attrName>
                                        </p:attrNameLst>
                                      </p:cBhvr>
                                      <p:to>
                                        <p:strVal val="0.5"/>
                                      </p:to>
                                    </p:set>
                                    <p:animEffect filter="image" prLst="opacity: 0.5">
                                      <p:cBhvr rctx="IE">
                                        <p:cTn id="20" dur="indefinite"/>
                                        <p:tgtEl>
                                          <p:spTgt spid="2048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25" dur="500"/>
                                        <p:tgtEl>
                                          <p:spTgt spid="20483">
                                            <p:txEl>
                                              <p:pRg st="3" end="3"/>
                                            </p:txEl>
                                          </p:spTgt>
                                        </p:tgtEl>
                                      </p:cBhvr>
                                    </p:animEffect>
                                  </p:childTnLst>
                                </p:cTn>
                              </p:par>
                              <p:par>
                                <p:cTn id="26" presetID="9" presetClass="emph" presetSubtype="0" nodeType="withEffect">
                                  <p:stCondLst>
                                    <p:cond delay="0"/>
                                  </p:stCondLst>
                                  <p:childTnLst>
                                    <p:set>
                                      <p:cBhvr rctx="PPT">
                                        <p:cTn id="27" dur="indefinite"/>
                                        <p:tgtEl>
                                          <p:spTgt spid="20483">
                                            <p:txEl>
                                              <p:pRg st="2" end="2"/>
                                            </p:txEl>
                                          </p:spTgt>
                                        </p:tgtEl>
                                        <p:attrNameLst>
                                          <p:attrName>style.opacity</p:attrName>
                                        </p:attrNameLst>
                                      </p:cBhvr>
                                      <p:to>
                                        <p:strVal val="0.5"/>
                                      </p:to>
                                    </p:set>
                                    <p:animEffect filter="image" prLst="opacity: 0.5">
                                      <p:cBhvr rctx="IE">
                                        <p:cTn id="28" dur="indefinite"/>
                                        <p:tgtEl>
                                          <p:spTgt spid="2048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33" dur="500"/>
                                        <p:tgtEl>
                                          <p:spTgt spid="20483">
                                            <p:txEl>
                                              <p:pRg st="4" end="4"/>
                                            </p:txEl>
                                          </p:spTgt>
                                        </p:tgtEl>
                                      </p:cBhvr>
                                    </p:animEffect>
                                  </p:childTnLst>
                                </p:cTn>
                              </p:par>
                              <p:par>
                                <p:cTn id="34" presetID="9" presetClass="emph" presetSubtype="0" nodeType="withEffect">
                                  <p:stCondLst>
                                    <p:cond delay="0"/>
                                  </p:stCondLst>
                                  <p:childTnLst>
                                    <p:set>
                                      <p:cBhvr rctx="PPT">
                                        <p:cTn id="35" dur="indefinite"/>
                                        <p:tgtEl>
                                          <p:spTgt spid="20483">
                                            <p:txEl>
                                              <p:pRg st="3" end="3"/>
                                            </p:txEl>
                                          </p:spTgt>
                                        </p:tgtEl>
                                        <p:attrNameLst>
                                          <p:attrName>style.opacity</p:attrName>
                                        </p:attrNameLst>
                                      </p:cBhvr>
                                      <p:to>
                                        <p:strVal val="0.5"/>
                                      </p:to>
                                    </p:set>
                                    <p:animEffect filter="image" prLst="opacity: 0.5">
                                      <p:cBhvr rctx="IE">
                                        <p:cTn id="36" dur="indefinite"/>
                                        <p:tgtEl>
                                          <p:spTgt spid="20483">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0483">
                                            <p:txEl>
                                              <p:pRg st="4" end="4"/>
                                            </p:txEl>
                                          </p:spTgt>
                                        </p:tgtEl>
                                        <p:attrNameLst>
                                          <p:attrName>style.opacity</p:attrName>
                                        </p:attrNameLst>
                                      </p:cBhvr>
                                      <p:to>
                                        <p:strVal val="0.5"/>
                                      </p:to>
                                    </p:set>
                                    <p:animEffect filter="image" prLst="opacity: 0.5">
                                      <p:cBhvr rctx="IE">
                                        <p:cTn id="41" dur="indefinite"/>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29699" name="Rectangle 3"/>
          <p:cNvSpPr>
            <a:spLocks noGrp="1" noChangeArrowheads="1"/>
          </p:cNvSpPr>
          <p:nvPr>
            <p:ph type="subTitle" idx="1"/>
          </p:nvPr>
        </p:nvSpPr>
        <p:spPr>
          <a:xfrm>
            <a:off x="152400" y="1447800"/>
            <a:ext cx="8610600" cy="3505200"/>
          </a:xfrm>
        </p:spPr>
        <p:txBody>
          <a:bodyPr/>
          <a:lstStyle/>
          <a:p>
            <a:pPr marL="533400" indent="-533400" algn="l" eaLnBrk="1" hangingPunct="1">
              <a:lnSpc>
                <a:spcPct val="90000"/>
              </a:lnSpc>
              <a:buFont typeface="Wingdings" charset="0"/>
              <a:buNone/>
              <a:defRPr/>
            </a:pPr>
            <a:r>
              <a:rPr lang="en-US" altLang="zh-CN" b="1" u="sng" dirty="0">
                <a:latin typeface="Arial"/>
                <a:ea typeface="宋体" charset="0"/>
                <a:cs typeface="Arial"/>
              </a:rPr>
              <a:t>The Issue</a:t>
            </a:r>
            <a:r>
              <a:rPr lang="en-US" altLang="zh-CN" b="1" dirty="0">
                <a:latin typeface="Arial"/>
                <a:ea typeface="宋体" charset="0"/>
                <a:cs typeface="Arial"/>
              </a:rPr>
              <a:t>:</a:t>
            </a:r>
          </a:p>
          <a:p>
            <a:pPr marL="533400" indent="-533400" algn="l" eaLnBrk="1" hangingPunct="1">
              <a:lnSpc>
                <a:spcPct val="90000"/>
              </a:lnSpc>
              <a:buFont typeface="Wingdings" charset="0"/>
              <a:buNone/>
              <a:defRPr/>
            </a:pPr>
            <a:r>
              <a:rPr lang="en-US" altLang="zh-CN" b="1" dirty="0">
                <a:latin typeface="Arial"/>
                <a:ea typeface="宋体" charset="0"/>
                <a:cs typeface="Arial"/>
              </a:rPr>
              <a:t>	Soul Sleep misinterprets Scripture. Death is often depicted as sleep in the NT, but it is clear that we are dealing with a word that speaks of appearance and not fact. </a:t>
            </a:r>
          </a:p>
        </p:txBody>
      </p:sp>
      <p:pic>
        <p:nvPicPr>
          <p:cNvPr id="106499" name="Picture 4" descr="timetobed_102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800" y="4494213"/>
            <a:ext cx="3124200" cy="2363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6500"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linds(horizontal)">
                                      <p:cBhvr>
                                        <p:cTn id="12" dur="5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Why Study the Afterlife?</a:t>
            </a:r>
          </a:p>
        </p:txBody>
      </p:sp>
      <p:pic>
        <p:nvPicPr>
          <p:cNvPr id="57346" name="Picture 4" descr="Closed scrol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752600"/>
            <a:ext cx="29337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7" name="AutoShape 5"/>
          <p:cNvSpPr>
            <a:spLocks noChangeArrowheads="1"/>
          </p:cNvSpPr>
          <p:nvPr/>
        </p:nvSpPr>
        <p:spPr bwMode="auto">
          <a:xfrm>
            <a:off x="1447800" y="33528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p>
        </p:txBody>
      </p:sp>
      <p:sp>
        <p:nvSpPr>
          <p:cNvPr id="57348" name="AutoShape 6"/>
          <p:cNvSpPr>
            <a:spLocks noChangeArrowheads="1"/>
          </p:cNvSpPr>
          <p:nvPr/>
        </p:nvSpPr>
        <p:spPr bwMode="auto">
          <a:xfrm>
            <a:off x="1447800" y="37338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p>
        </p:txBody>
      </p:sp>
      <p:sp>
        <p:nvSpPr>
          <p:cNvPr id="57349" name="AutoShape 7"/>
          <p:cNvSpPr>
            <a:spLocks noChangeArrowheads="1"/>
          </p:cNvSpPr>
          <p:nvPr/>
        </p:nvSpPr>
        <p:spPr bwMode="auto">
          <a:xfrm>
            <a:off x="1447800" y="41148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p>
        </p:txBody>
      </p:sp>
      <p:sp>
        <p:nvSpPr>
          <p:cNvPr id="57350" name="AutoShape 8"/>
          <p:cNvSpPr>
            <a:spLocks noChangeArrowheads="1"/>
          </p:cNvSpPr>
          <p:nvPr/>
        </p:nvSpPr>
        <p:spPr bwMode="auto">
          <a:xfrm>
            <a:off x="1447800" y="44958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p>
        </p:txBody>
      </p:sp>
      <p:sp>
        <p:nvSpPr>
          <p:cNvPr id="57351" name="AutoShape 9"/>
          <p:cNvSpPr>
            <a:spLocks noChangeArrowheads="1"/>
          </p:cNvSpPr>
          <p:nvPr/>
        </p:nvSpPr>
        <p:spPr bwMode="auto">
          <a:xfrm>
            <a:off x="1447800" y="48768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p>
        </p:txBody>
      </p:sp>
      <p:sp>
        <p:nvSpPr>
          <p:cNvPr id="57352" name="AutoShape 10"/>
          <p:cNvSpPr>
            <a:spLocks noChangeArrowheads="1"/>
          </p:cNvSpPr>
          <p:nvPr/>
        </p:nvSpPr>
        <p:spPr bwMode="auto">
          <a:xfrm>
            <a:off x="1447800" y="52578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p>
        </p:txBody>
      </p:sp>
      <p:sp>
        <p:nvSpPr>
          <p:cNvPr id="57353" name="AutoShape 11"/>
          <p:cNvSpPr>
            <a:spLocks noChangeArrowheads="1"/>
          </p:cNvSpPr>
          <p:nvPr/>
        </p:nvSpPr>
        <p:spPr bwMode="auto">
          <a:xfrm>
            <a:off x="1447800" y="57150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p>
        </p:txBody>
      </p:sp>
      <p:sp>
        <p:nvSpPr>
          <p:cNvPr id="57354" name="Rectangle 12"/>
          <p:cNvSpPr>
            <a:spLocks noGrp="1" noChangeArrowheads="1"/>
          </p:cNvSpPr>
          <p:nvPr>
            <p:ph type="body" sz="half" idx="2"/>
          </p:nvPr>
        </p:nvSpPr>
        <p:spPr>
          <a:xfrm>
            <a:off x="2895600" y="1981200"/>
            <a:ext cx="5562600" cy="4114800"/>
          </a:xfrm>
        </p:spPr>
        <p:txBody>
          <a:bodyPr/>
          <a:lstStyle/>
          <a:p>
            <a:pPr eaLnBrk="1" hangingPunct="1"/>
            <a:endParaRPr lang="en-US" sz="2800">
              <a:latin typeface="Arial" charset="0"/>
              <a:ea typeface="ＭＳ Ｐゴシック" charset="0"/>
              <a:cs typeface="ＭＳ Ｐゴシック" charset="0"/>
            </a:endParaRPr>
          </a:p>
        </p:txBody>
      </p:sp>
      <p:sp>
        <p:nvSpPr>
          <p:cNvPr id="57355" name="Text Box 13"/>
          <p:cNvSpPr txBox="1">
            <a:spLocks noChangeArrowheads="1"/>
          </p:cNvSpPr>
          <p:nvPr/>
        </p:nvSpPr>
        <p:spPr bwMode="auto">
          <a:xfrm>
            <a:off x="8467725" y="152400"/>
            <a:ext cx="5095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30723" name="Rectangle 3"/>
          <p:cNvSpPr>
            <a:spLocks noGrp="1" noChangeArrowheads="1"/>
          </p:cNvSpPr>
          <p:nvPr>
            <p:ph type="subTitle" idx="1"/>
          </p:nvPr>
        </p:nvSpPr>
        <p:spPr>
          <a:xfrm>
            <a:off x="0" y="1752600"/>
            <a:ext cx="9144000" cy="4800600"/>
          </a:xfrm>
        </p:spPr>
        <p:txBody>
          <a:bodyPr/>
          <a:lstStyle/>
          <a:p>
            <a:pPr marL="533400" indent="-533400" algn="l" eaLnBrk="1" hangingPunct="1">
              <a:lnSpc>
                <a:spcPct val="90000"/>
              </a:lnSpc>
              <a:buFont typeface="Wingdings" charset="0"/>
              <a:buNone/>
              <a:defRPr/>
            </a:pPr>
            <a:r>
              <a:rPr lang="en-US" altLang="zh-CN" sz="2800" b="1">
                <a:latin typeface="Arial"/>
                <a:ea typeface="宋体" charset="0"/>
                <a:cs typeface="Arial"/>
              </a:rPr>
              <a:t>2 Corinthians 5:6-8 (NIV) </a:t>
            </a:r>
            <a:br>
              <a:rPr lang="en-US" altLang="zh-CN" sz="2800" b="1">
                <a:latin typeface="Arial"/>
                <a:ea typeface="宋体" charset="0"/>
                <a:cs typeface="Arial"/>
              </a:rPr>
            </a:br>
            <a:r>
              <a:rPr lang="en-US" altLang="zh-CN" sz="2800" b="1">
                <a:latin typeface="Arial"/>
                <a:ea typeface="宋体" charset="0"/>
                <a:cs typeface="Arial"/>
              </a:rPr>
              <a:t>Therefore we are always confident and know that as long as we are at home in the body we are away from the Lord. We live by faith, not by sight. We are confident, I say, and would prefer to be away from the body and at home with the Lord.</a:t>
            </a:r>
            <a:br>
              <a:rPr lang="en-US" altLang="zh-CN" sz="2800" b="1">
                <a:latin typeface="Arial"/>
                <a:ea typeface="宋体" charset="0"/>
                <a:cs typeface="Arial"/>
              </a:rPr>
            </a:br>
            <a:endParaRPr lang="en-US" altLang="zh-CN" sz="1800" b="1">
              <a:latin typeface="Arial"/>
              <a:ea typeface="宋体" charset="0"/>
              <a:cs typeface="Arial"/>
            </a:endParaRPr>
          </a:p>
          <a:p>
            <a:pPr marL="533400" indent="-533400" algn="l" eaLnBrk="1" hangingPunct="1">
              <a:lnSpc>
                <a:spcPct val="90000"/>
              </a:lnSpc>
              <a:buFont typeface="Wingdings" charset="0"/>
              <a:buNone/>
              <a:defRPr/>
            </a:pPr>
            <a:r>
              <a:rPr lang="en-US" altLang="zh-CN" sz="2800" b="1">
                <a:latin typeface="Arial"/>
                <a:ea typeface="宋体" charset="0"/>
                <a:cs typeface="Arial"/>
              </a:rPr>
              <a:t>Philippians 1:21-23 (NIV) </a:t>
            </a:r>
            <a:br>
              <a:rPr lang="en-US" altLang="zh-CN" sz="2800" b="1">
                <a:latin typeface="Arial"/>
                <a:ea typeface="宋体" charset="0"/>
                <a:cs typeface="Arial"/>
              </a:rPr>
            </a:br>
            <a:r>
              <a:rPr lang="en-US" altLang="zh-CN" sz="2800" b="1">
                <a:latin typeface="Arial"/>
                <a:ea typeface="宋体" charset="0"/>
                <a:cs typeface="Arial"/>
              </a:rPr>
              <a:t>For to me, to live is Christ and to die is gain. If I am to go on living in the body, this will mean fruitful labor for me. Yet what shall I choose? I do not know! I am torn between the two: I desire to depart and be with Christ, which is better by far; </a:t>
            </a:r>
          </a:p>
        </p:txBody>
      </p:sp>
      <p:sp>
        <p:nvSpPr>
          <p:cNvPr id="108547" name="TextBox 3"/>
          <p:cNvSpPr txBox="1">
            <a:spLocks noChangeArrowheads="1"/>
          </p:cNvSpPr>
          <p:nvPr/>
        </p:nvSpPr>
        <p:spPr bwMode="auto">
          <a:xfrm>
            <a:off x="8534400" y="5715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blinds(horizontal)">
                                      <p:cBhvr>
                                        <p:cTn id="7"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0593" name="Picture 5" descr="deat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209675"/>
            <a:ext cx="9144000" cy="564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ctrTitle"/>
          </p:nvPr>
        </p:nvSpPr>
        <p:spPr>
          <a:xfrm>
            <a:off x="0" y="0"/>
            <a:ext cx="9144000" cy="1219200"/>
          </a:xfrm>
        </p:spPr>
        <p:txBody>
          <a:bodyPr/>
          <a:lstStyle/>
          <a:p>
            <a:pPr eaLnBrk="1" hangingPunct="1">
              <a:defRPr/>
            </a:pPr>
            <a:r>
              <a:rPr lang="en-US" sz="5400" b="0" u="sng">
                <a:solidFill>
                  <a:srgbClr val="FFFF00"/>
                </a:solidFill>
                <a:latin typeface="Dominican Small Caps" charset="0"/>
                <a:cs typeface="Arial" charset="0"/>
              </a:rPr>
              <a:t>The Intermediate State</a:t>
            </a:r>
          </a:p>
        </p:txBody>
      </p:sp>
      <p:sp>
        <p:nvSpPr>
          <p:cNvPr id="33795" name="Rectangle 3"/>
          <p:cNvSpPr>
            <a:spLocks noGrp="1" noChangeArrowheads="1"/>
          </p:cNvSpPr>
          <p:nvPr>
            <p:ph type="subTitle" idx="1"/>
          </p:nvPr>
        </p:nvSpPr>
        <p:spPr>
          <a:xfrm>
            <a:off x="152400" y="1295400"/>
            <a:ext cx="8991600" cy="4800600"/>
          </a:xfrm>
        </p:spPr>
        <p:txBody>
          <a:bodyPr/>
          <a:lstStyle/>
          <a:p>
            <a:pPr algn="l" eaLnBrk="1" hangingPunct="1">
              <a:lnSpc>
                <a:spcPct val="90000"/>
              </a:lnSpc>
              <a:buFont typeface="Wingdings" charset="0"/>
              <a:buNone/>
              <a:defRPr/>
            </a:pPr>
            <a:r>
              <a:rPr lang="en-US" b="1" dirty="0">
                <a:solidFill>
                  <a:schemeClr val="bg2"/>
                </a:solidFill>
                <a:effectLst>
                  <a:glow rad="101600">
                    <a:schemeClr val="tx1">
                      <a:alpha val="75000"/>
                    </a:schemeClr>
                  </a:glow>
                </a:effectLst>
                <a:latin typeface="Arial" charset="0"/>
              </a:rPr>
              <a:t>Based on Scripture, we conclude that at death, both the saved and unsaved continue their existence (</a:t>
            </a:r>
            <a:r>
              <a:rPr lang="en-US" altLang="zh-CN" sz="2800" b="1" dirty="0">
                <a:solidFill>
                  <a:schemeClr val="bg2"/>
                </a:solidFill>
                <a:effectLst>
                  <a:glow rad="101600">
                    <a:schemeClr val="tx1">
                      <a:alpha val="75000"/>
                    </a:schemeClr>
                  </a:glow>
                </a:effectLst>
                <a:latin typeface="Arial" charset="0"/>
                <a:ea typeface="宋体" charset="0"/>
                <a:cs typeface="宋体" charset="0"/>
              </a:rPr>
              <a:t>Luke 16:19-31).</a:t>
            </a:r>
          </a:p>
          <a:p>
            <a:pPr algn="l" eaLnBrk="1" hangingPunct="1">
              <a:lnSpc>
                <a:spcPct val="90000"/>
              </a:lnSpc>
              <a:buFont typeface="Wingdings" charset="0"/>
              <a:buNone/>
              <a:defRPr/>
            </a:pPr>
            <a:endParaRPr lang="en-US" sz="900" b="1" dirty="0">
              <a:solidFill>
                <a:schemeClr val="bg2"/>
              </a:solidFill>
              <a:effectLst>
                <a:glow rad="101600">
                  <a:schemeClr val="tx1">
                    <a:alpha val="75000"/>
                  </a:schemeClr>
                </a:glow>
              </a:effectLst>
              <a:latin typeface="Arial" charset="0"/>
            </a:endParaRPr>
          </a:p>
          <a:p>
            <a:pPr algn="l" eaLnBrk="1" hangingPunct="1">
              <a:lnSpc>
                <a:spcPct val="90000"/>
              </a:lnSpc>
              <a:buFont typeface="Wingdings" charset="0"/>
              <a:buNone/>
              <a:defRPr/>
            </a:pPr>
            <a:r>
              <a:rPr lang="en-US" b="1" dirty="0">
                <a:solidFill>
                  <a:schemeClr val="bg2"/>
                </a:solidFill>
                <a:effectLst>
                  <a:glow rad="101600">
                    <a:schemeClr val="tx1">
                      <a:alpha val="75000"/>
                    </a:schemeClr>
                  </a:glow>
                </a:effectLst>
                <a:latin typeface="Arial" charset="0"/>
              </a:rPr>
              <a:t>There is not a cessation of the being, but rather a separation of body and soul: the believer immediately into Christ</a:t>
            </a:r>
            <a:r>
              <a:rPr lang="fr-FR" altLang="ja-JP" b="1" dirty="0">
                <a:solidFill>
                  <a:schemeClr val="bg2"/>
                </a:solidFill>
                <a:effectLst>
                  <a:glow rad="101600">
                    <a:schemeClr val="tx1">
                      <a:alpha val="75000"/>
                    </a:schemeClr>
                  </a:glow>
                </a:effectLst>
                <a:latin typeface="Arial" charset="0"/>
              </a:rPr>
              <a:t>'</a:t>
            </a:r>
            <a:r>
              <a:rPr lang="en-US" altLang="ja-JP" b="1" dirty="0">
                <a:solidFill>
                  <a:schemeClr val="bg2"/>
                </a:solidFill>
                <a:effectLst>
                  <a:glow rad="101600">
                    <a:schemeClr val="tx1">
                      <a:alpha val="75000"/>
                    </a:schemeClr>
                  </a:glow>
                </a:effectLst>
                <a:latin typeface="Arial" charset="0"/>
              </a:rPr>
              <a:t>s presence and the unbeliever to a place of punishment. </a:t>
            </a:r>
            <a:endParaRPr lang="en-US" b="1" dirty="0">
              <a:solidFill>
                <a:schemeClr val="bg2"/>
              </a:solidFill>
              <a:effectLst>
                <a:glow rad="101600">
                  <a:schemeClr val="tx1">
                    <a:alpha val="75000"/>
                  </a:schemeClr>
                </a:glo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2" dur="500"/>
                                        <p:tgtEl>
                                          <p:spTgt spid="33795">
                                            <p:txEl>
                                              <p:pRg st="2" end="2"/>
                                            </p:txEl>
                                          </p:spTgt>
                                        </p:tgtEl>
                                      </p:cBhvr>
                                    </p:animEffect>
                                  </p:childTnLst>
                                </p:cTn>
                              </p:par>
                              <p:par>
                                <p:cTn id="13" presetID="9" presetClass="emph" presetSubtype="0" nodeType="withEffect">
                                  <p:stCondLst>
                                    <p:cond delay="0"/>
                                  </p:stCondLst>
                                  <p:childTnLst>
                                    <p:set>
                                      <p:cBhvr rctx="PPT">
                                        <p:cTn id="14" dur="indefinite"/>
                                        <p:tgtEl>
                                          <p:spTgt spid="33795">
                                            <p:txEl>
                                              <p:pRg st="0" end="0"/>
                                            </p:txEl>
                                          </p:spTgt>
                                        </p:tgtEl>
                                        <p:attrNameLst>
                                          <p:attrName>style.opacity</p:attrName>
                                        </p:attrNameLst>
                                      </p:cBhvr>
                                      <p:to>
                                        <p:strVal val="0.5"/>
                                      </p:to>
                                    </p:set>
                                    <p:animEffect filter="image" prLst="opacity: 0.5">
                                      <p:cBhvr rctx="IE">
                                        <p:cTn id="15" dur="indefinite"/>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35843" name="Rectangle 3"/>
          <p:cNvSpPr>
            <a:spLocks noGrp="1" noChangeArrowheads="1"/>
          </p:cNvSpPr>
          <p:nvPr>
            <p:ph type="subTitle" idx="1"/>
          </p:nvPr>
        </p:nvSpPr>
        <p:spPr>
          <a:xfrm>
            <a:off x="381000" y="2286000"/>
            <a:ext cx="8534400" cy="4267200"/>
          </a:xfrm>
        </p:spPr>
        <p:txBody>
          <a:bodyPr/>
          <a:lstStyle/>
          <a:p>
            <a:pPr marL="533400" indent="-533400" algn="l" eaLnBrk="1" hangingPunct="1">
              <a:lnSpc>
                <a:spcPct val="80000"/>
              </a:lnSpc>
              <a:buFont typeface="Arial"/>
              <a:buChar char="•"/>
              <a:defRPr/>
            </a:pPr>
            <a:r>
              <a:rPr lang="en-US" b="1" dirty="0">
                <a:latin typeface="Arial"/>
                <a:cs typeface="Arial"/>
              </a:rPr>
              <a:t>Catholics teach that immediately upon death, the individual</a:t>
            </a:r>
            <a:r>
              <a:rPr lang="fr-FR" altLang="ja-JP" b="1" dirty="0">
                <a:latin typeface="Arial"/>
                <a:cs typeface="Arial"/>
              </a:rPr>
              <a:t>'</a:t>
            </a:r>
            <a:r>
              <a:rPr lang="en-US" b="1" dirty="0">
                <a:latin typeface="Arial"/>
                <a:cs typeface="Arial"/>
              </a:rPr>
              <a:t>s eternal status is determined and the soul becomes aware of God</a:t>
            </a:r>
            <a:r>
              <a:rPr lang="fr-FR" altLang="ja-JP" b="1" dirty="0">
                <a:latin typeface="Arial"/>
                <a:cs typeface="Arial"/>
              </a:rPr>
              <a:t>'</a:t>
            </a:r>
            <a:r>
              <a:rPr lang="en-US" b="1" dirty="0">
                <a:latin typeface="Arial"/>
                <a:cs typeface="Arial"/>
              </a:rPr>
              <a:t>s judgment upon it. </a:t>
            </a:r>
          </a:p>
          <a:p>
            <a:pPr marL="533400" indent="-533400" algn="l" eaLnBrk="1" hangingPunct="1">
              <a:lnSpc>
                <a:spcPct val="80000"/>
              </a:lnSpc>
              <a:buFont typeface="Arial"/>
              <a:buChar char="•"/>
              <a:defRPr/>
            </a:pPr>
            <a:endParaRPr lang="en-US" sz="1800" b="1" dirty="0">
              <a:latin typeface="Arial"/>
              <a:cs typeface="Arial"/>
            </a:endParaRPr>
          </a:p>
          <a:p>
            <a:pPr marL="533400" indent="-533400" algn="l" eaLnBrk="1" hangingPunct="1">
              <a:lnSpc>
                <a:spcPct val="80000"/>
              </a:lnSpc>
              <a:buFont typeface="Arial"/>
              <a:buChar char="•"/>
              <a:defRPr/>
            </a:pPr>
            <a:r>
              <a:rPr lang="en-US" b="1" dirty="0">
                <a:latin typeface="Arial"/>
                <a:cs typeface="Arial"/>
              </a:rPr>
              <a:t>The soul is </a:t>
            </a:r>
            <a:r>
              <a:rPr lang="en-US" altLang="ja-JP" b="1" dirty="0">
                <a:latin typeface="Arial"/>
                <a:cs typeface="Arial"/>
              </a:rPr>
              <a:t>"</a:t>
            </a:r>
            <a:r>
              <a:rPr lang="en-US" b="1" dirty="0">
                <a:latin typeface="Arial"/>
                <a:cs typeface="Arial"/>
              </a:rPr>
              <a:t>moved of its own accord to hasten either to Heaven, or Hell, or Purgatory, according to its desserts.</a:t>
            </a:r>
            <a:r>
              <a:rPr lang="en-US" altLang="ja-JP" b="1" dirty="0">
                <a:latin typeface="Arial"/>
                <a:cs typeface="Arial"/>
              </a:rPr>
              <a:t>"</a:t>
            </a:r>
            <a:endParaRPr lang="en-US" altLang="zh-CN" b="1" dirty="0">
              <a:latin typeface="Arial"/>
              <a:ea typeface="宋体" charset="0"/>
              <a:cs typeface="Arial"/>
            </a:endParaRPr>
          </a:p>
        </p:txBody>
      </p:sp>
      <p:sp>
        <p:nvSpPr>
          <p:cNvPr id="4" name="Rectangle 3"/>
          <p:cNvSpPr txBox="1">
            <a:spLocks noChangeArrowheads="1"/>
          </p:cNvSpPr>
          <p:nvPr/>
        </p:nvSpPr>
        <p:spPr bwMode="auto">
          <a:xfrm>
            <a:off x="304800" y="1371600"/>
            <a:ext cx="7467600" cy="6858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533400" indent="-533400" algn="just" eaLnBrk="1" hangingPunct="1">
              <a:lnSpc>
                <a:spcPct val="80000"/>
              </a:lnSpc>
              <a:buFont typeface="Wingdings" charset="0"/>
              <a:buNone/>
              <a:defRPr/>
            </a:pPr>
            <a:r>
              <a:rPr lang="en-US" b="1" u="sng" dirty="0">
                <a:latin typeface="Arial"/>
                <a:cs typeface="Arial"/>
              </a:rPr>
              <a:t>Purgatory</a:t>
            </a:r>
            <a:endParaRPr lang="en-US" altLang="zh-CN" sz="2800" b="1" dirty="0">
              <a:latin typeface="Arial"/>
              <a:ea typeface="宋体" charset="0"/>
              <a:cs typeface="Arial"/>
            </a:endParaRPr>
          </a:p>
        </p:txBody>
      </p:sp>
      <p:sp>
        <p:nvSpPr>
          <p:cNvPr id="112644"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5843">
                                            <p:txEl>
                                              <p:pRg st="0" end="0"/>
                                            </p:txEl>
                                          </p:spTgt>
                                        </p:tgtEl>
                                        <p:attrNameLst>
                                          <p:attrName>style.visibility</p:attrName>
                                        </p:attrNameLst>
                                      </p:cBhvr>
                                      <p:to>
                                        <p:strVal val="visible"/>
                                      </p:to>
                                    </p:set>
                                    <p:anim calcmode="discrete" valueType="clr">
                                      <p:cBhvr override="childStyle">
                                        <p:cTn id="7" dur="80"/>
                                        <p:tgtEl>
                                          <p:spTgt spid="358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4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584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5843">
                                            <p:txEl>
                                              <p:pRg st="2" end="2"/>
                                            </p:txEl>
                                          </p:spTgt>
                                        </p:tgtEl>
                                        <p:attrNameLst>
                                          <p:attrName>style.visibility</p:attrName>
                                        </p:attrNameLst>
                                      </p:cBhvr>
                                      <p:to>
                                        <p:strVal val="visible"/>
                                      </p:to>
                                    </p:set>
                                    <p:anim calcmode="discrete" valueType="clr">
                                      <p:cBhvr override="childStyle">
                                        <p:cTn id="14" dur="80"/>
                                        <p:tgtEl>
                                          <p:spTgt spid="3584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5843">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5843">
                                            <p:txEl>
                                              <p:pRg st="2" end="2"/>
                                            </p:txEl>
                                          </p:spTgt>
                                        </p:tgtEl>
                                        <p:attrNameLst>
                                          <p:attrName>fill.type</p:attrName>
                                        </p:attrNameLst>
                                      </p:cBhvr>
                                      <p:to>
                                        <p:strVal val="solid"/>
                                      </p:to>
                                    </p:set>
                                  </p:childTnLst>
                                </p:cTn>
                              </p:par>
                              <p:par>
                                <p:cTn id="17" presetID="9" presetClass="emph" presetSubtype="0" nodeType="withEffect">
                                  <p:stCondLst>
                                    <p:cond delay="0"/>
                                  </p:stCondLst>
                                  <p:iterate type="lt">
                                    <p:tmAbs val="0"/>
                                  </p:iterate>
                                  <p:childTnLst>
                                    <p:set>
                                      <p:cBhvr rctx="PPT">
                                        <p:cTn id="18" dur="indefinite"/>
                                        <p:tgtEl>
                                          <p:spTgt spid="35843">
                                            <p:txEl>
                                              <p:pRg st="0" end="0"/>
                                            </p:txEl>
                                          </p:spTgt>
                                        </p:tgtEl>
                                        <p:attrNameLst>
                                          <p:attrName>style.opacity</p:attrName>
                                        </p:attrNameLst>
                                      </p:cBhvr>
                                      <p:to>
                                        <p:strVal val="0.5"/>
                                      </p:to>
                                    </p:set>
                                    <p:animEffect filter="image" prLst="opacity: 0.5">
                                      <p:cBhvr rctx="IE">
                                        <p:cTn id="19" dur="indefinite"/>
                                        <p:tgtEl>
                                          <p:spTgt spid="35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465138" y="76200"/>
            <a:ext cx="7808912" cy="523875"/>
          </a:xfrm>
          <a:prstGeom prst="rect">
            <a:avLst/>
          </a:prstGeom>
          <a:gradFill rotWithShape="1">
            <a:gsLst>
              <a:gs pos="0">
                <a:srgbClr val="9933FF"/>
              </a:gs>
              <a:gs pos="50000">
                <a:schemeClr val="bg2"/>
              </a:gs>
              <a:gs pos="100000">
                <a:srgbClr val="9933FF"/>
              </a:gs>
            </a:gsLst>
            <a:lin ang="5400000" scaled="1"/>
          </a:gradFill>
          <a:ln w="12700">
            <a:noFill/>
            <a:miter lim="800000"/>
            <a:headEnd type="none" w="sm" len="sm"/>
            <a:tailEnd type="none" w="sm" len="sm"/>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err="1">
                <a:ln>
                  <a:noFill/>
                </a:ln>
                <a:solidFill>
                  <a:srgbClr val="FFFFFF"/>
                </a:solidFill>
                <a:effectLst/>
                <a:uLnTx/>
                <a:uFillTx/>
                <a:latin typeface="Arial"/>
                <a:ea typeface="SimSun" pitchFamily="2" charset="-122"/>
                <a:cs typeface="Arial"/>
              </a:rPr>
              <a:t>Pandangan</a:t>
            </a:r>
            <a:r>
              <a:rPr kumimoji="0" lang="en-US" altLang="zh-CN" sz="2800" b="1" i="0" u="none" strike="noStrike" kern="1200" cap="none" spc="0" normalizeH="0" baseline="0" noProof="0" dirty="0">
                <a:ln>
                  <a:noFill/>
                </a:ln>
                <a:solidFill>
                  <a:srgbClr val="FFFFFF"/>
                </a:solidFill>
                <a:effectLst/>
                <a:uLnTx/>
                <a:uFillTx/>
                <a:latin typeface="Arial"/>
                <a:ea typeface="SimSun" pitchFamily="2" charset="-122"/>
                <a:cs typeface="Arial"/>
              </a:rPr>
              <a:t> </a:t>
            </a:r>
            <a:r>
              <a:rPr kumimoji="0" lang="en-US" altLang="zh-CN" sz="2800" b="1" i="0" u="none" strike="noStrike" kern="1200" cap="none" spc="0" normalizeH="0" baseline="0" noProof="0" dirty="0" err="1">
                <a:ln>
                  <a:noFill/>
                </a:ln>
                <a:solidFill>
                  <a:srgbClr val="FFFFFF"/>
                </a:solidFill>
                <a:effectLst/>
                <a:uLnTx/>
                <a:uFillTx/>
                <a:latin typeface="Arial"/>
                <a:ea typeface="SimSun" pitchFamily="2" charset="-122"/>
                <a:cs typeface="Arial"/>
              </a:rPr>
              <a:t>Katolik</a:t>
            </a:r>
            <a:r>
              <a:rPr kumimoji="0" lang="en-US" altLang="zh-CN" sz="2800" b="1" i="0" u="none" strike="noStrike" kern="1200" cap="none" spc="0" normalizeH="0" baseline="0" noProof="0" dirty="0">
                <a:ln>
                  <a:noFill/>
                </a:ln>
                <a:solidFill>
                  <a:srgbClr val="FFFFFF"/>
                </a:solidFill>
                <a:effectLst/>
                <a:uLnTx/>
                <a:uFillTx/>
                <a:latin typeface="Arial"/>
                <a:ea typeface="SimSun" pitchFamily="2" charset="-122"/>
                <a:cs typeface="Arial"/>
              </a:rPr>
              <a:t> </a:t>
            </a:r>
            <a:r>
              <a:rPr kumimoji="0" lang="en-US" altLang="zh-CN" sz="2800" b="1" i="0" u="none" strike="noStrike" kern="1200" cap="none" spc="0" normalizeH="0" baseline="0" noProof="0" dirty="0" err="1">
                <a:ln>
                  <a:noFill/>
                </a:ln>
                <a:solidFill>
                  <a:srgbClr val="FFFFFF"/>
                </a:solidFill>
                <a:effectLst/>
                <a:uLnTx/>
                <a:uFillTx/>
                <a:latin typeface="Arial"/>
                <a:ea typeface="SimSun" pitchFamily="2" charset="-122"/>
                <a:cs typeface="Arial"/>
              </a:rPr>
              <a:t>tentang</a:t>
            </a:r>
            <a:r>
              <a:rPr kumimoji="0" lang="en-US" altLang="zh-CN" sz="2800" b="1" i="0" u="none" strike="noStrike" kern="1200" cap="none" spc="0" normalizeH="0" baseline="0" noProof="0" dirty="0">
                <a:ln>
                  <a:noFill/>
                </a:ln>
                <a:solidFill>
                  <a:srgbClr val="FFFFFF"/>
                </a:solidFill>
                <a:effectLst/>
                <a:uLnTx/>
                <a:uFillTx/>
                <a:latin typeface="Arial"/>
                <a:ea typeface="SimSun" pitchFamily="2" charset="-122"/>
                <a:cs typeface="Arial"/>
              </a:rPr>
              <a:t> </a:t>
            </a:r>
            <a:r>
              <a:rPr kumimoji="0" lang="en-US" altLang="zh-CN" sz="2800" b="1" i="0" u="none" strike="noStrike" kern="1200" cap="none" spc="0" normalizeH="0" baseline="0" noProof="0" dirty="0" err="1">
                <a:ln>
                  <a:noFill/>
                </a:ln>
                <a:solidFill>
                  <a:srgbClr val="FFFFFF"/>
                </a:solidFill>
                <a:effectLst/>
                <a:uLnTx/>
                <a:uFillTx/>
                <a:latin typeface="Arial"/>
                <a:ea typeface="SimSun" pitchFamily="2" charset="-122"/>
                <a:cs typeface="Arial"/>
              </a:rPr>
              <a:t>Pembenaran</a:t>
            </a:r>
            <a:endParaRPr kumimoji="0" lang="en-US" altLang="zh-CN" sz="2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296963" name="Rectangle 4"/>
          <p:cNvSpPr>
            <a:spLocks noChangeArrowheads="1"/>
          </p:cNvSpPr>
          <p:nvPr/>
        </p:nvSpPr>
        <p:spPr bwMode="auto">
          <a:xfrm>
            <a:off x="465138" y="1695450"/>
            <a:ext cx="9144000" cy="305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宋体" charset="0"/>
                <a:cs typeface="宋体" charset="0"/>
              </a:rPr>
            </a:b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宋体" charset="0"/>
                <a:cs typeface="宋体" charset="0"/>
              </a:rPr>
            </a:b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6964" name="Rectangle 5"/>
          <p:cNvSpPr>
            <a:spLocks noChangeArrowheads="1"/>
          </p:cNvSpPr>
          <p:nvPr/>
        </p:nvSpPr>
        <p:spPr bwMode="auto">
          <a:xfrm>
            <a:off x="465138" y="1649413"/>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6965" name="Rectangle 6"/>
          <p:cNvSpPr>
            <a:spLocks noChangeArrowheads="1"/>
          </p:cNvSpPr>
          <p:nvPr/>
        </p:nvSpPr>
        <p:spPr bwMode="auto">
          <a:xfrm>
            <a:off x="465138" y="1649413"/>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6966" name="Rectangle 7"/>
          <p:cNvSpPr>
            <a:spLocks noChangeArrowheads="1"/>
          </p:cNvSpPr>
          <p:nvPr/>
        </p:nvSpPr>
        <p:spPr bwMode="auto">
          <a:xfrm>
            <a:off x="465138" y="1695450"/>
            <a:ext cx="91440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74295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6967" name="Rectangle 8"/>
          <p:cNvSpPr>
            <a:spLocks noChangeArrowheads="1"/>
          </p:cNvSpPr>
          <p:nvPr/>
        </p:nvSpPr>
        <p:spPr bwMode="auto">
          <a:xfrm>
            <a:off x="465138" y="1649413"/>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6968" name="Rectangle 9"/>
          <p:cNvSpPr>
            <a:spLocks noChangeArrowheads="1"/>
          </p:cNvSpPr>
          <p:nvPr/>
        </p:nvSpPr>
        <p:spPr bwMode="auto">
          <a:xfrm>
            <a:off x="1938338" y="-95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6969" name="Rectangle 11"/>
          <p:cNvSpPr>
            <a:spLocks noChangeArrowheads="1"/>
          </p:cNvSpPr>
          <p:nvPr/>
        </p:nvSpPr>
        <p:spPr bwMode="auto">
          <a:xfrm>
            <a:off x="1933575" y="12192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6970" name="Rectangle 14"/>
          <p:cNvSpPr>
            <a:spLocks noChangeArrowheads="1"/>
          </p:cNvSpPr>
          <p:nvPr/>
        </p:nvSpPr>
        <p:spPr bwMode="auto">
          <a:xfrm>
            <a:off x="1933575" y="152876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pic>
        <p:nvPicPr>
          <p:cNvPr id="296971"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225" y="706438"/>
            <a:ext cx="8582025" cy="6181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72" name="Rectangle 4"/>
          <p:cNvSpPr>
            <a:spLocks noChangeArrowheads="1"/>
          </p:cNvSpPr>
          <p:nvPr/>
        </p:nvSpPr>
        <p:spPr bwMode="auto">
          <a:xfrm>
            <a:off x="9448800" y="1762125"/>
            <a:ext cx="9144000" cy="305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宋体" charset="0"/>
                <a:cs typeface="宋体" charset="0"/>
              </a:rPr>
            </a:b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宋体" charset="0"/>
                <a:cs typeface="宋体" charset="0"/>
              </a:rPr>
            </a:b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6973" name="Rectangle 5"/>
          <p:cNvSpPr>
            <a:spLocks noChangeArrowheads="1"/>
          </p:cNvSpPr>
          <p:nvPr/>
        </p:nvSpPr>
        <p:spPr bwMode="auto">
          <a:xfrm>
            <a:off x="9448800" y="1716088"/>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GB"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6974" name="Rectangle 6"/>
          <p:cNvSpPr>
            <a:spLocks noChangeArrowheads="1"/>
          </p:cNvSpPr>
          <p:nvPr/>
        </p:nvSpPr>
        <p:spPr bwMode="auto">
          <a:xfrm>
            <a:off x="9448800" y="1716088"/>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GB"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6975" name="Rectangle 7"/>
          <p:cNvSpPr>
            <a:spLocks noChangeArrowheads="1"/>
          </p:cNvSpPr>
          <p:nvPr/>
        </p:nvSpPr>
        <p:spPr bwMode="auto">
          <a:xfrm>
            <a:off x="9448800" y="1762125"/>
            <a:ext cx="91440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74295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6976" name="Rectangle 8"/>
          <p:cNvSpPr>
            <a:spLocks noChangeArrowheads="1"/>
          </p:cNvSpPr>
          <p:nvPr/>
        </p:nvSpPr>
        <p:spPr bwMode="auto">
          <a:xfrm>
            <a:off x="9448800" y="1716088"/>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GB"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6977" name="Rectangle 11"/>
          <p:cNvSpPr>
            <a:spLocks noChangeArrowheads="1"/>
          </p:cNvSpPr>
          <p:nvPr/>
        </p:nvSpPr>
        <p:spPr bwMode="auto">
          <a:xfrm>
            <a:off x="10917238" y="12858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6978" name="Rectangle 14"/>
          <p:cNvSpPr>
            <a:spLocks noChangeArrowheads="1"/>
          </p:cNvSpPr>
          <p:nvPr/>
        </p:nvSpPr>
        <p:spPr bwMode="auto">
          <a:xfrm>
            <a:off x="10917238" y="15954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pic>
        <p:nvPicPr>
          <p:cNvPr id="296979"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48800" y="590550"/>
            <a:ext cx="8582025" cy="618172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296980" name="Text Box 16"/>
          <p:cNvSpPr txBox="1">
            <a:spLocks noChangeArrowheads="1"/>
          </p:cNvSpPr>
          <p:nvPr/>
        </p:nvSpPr>
        <p:spPr bwMode="auto">
          <a:xfrm>
            <a:off x="9821863" y="2544763"/>
            <a:ext cx="2254250" cy="304800"/>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charset="0"/>
                <a:ea typeface="宋体" charset="0"/>
                <a:cs typeface="宋体" charset="0"/>
              </a:rPr>
              <a:t>Kebenaran diri sendiri </a:t>
            </a:r>
            <a:endParaRPr kumimoji="0" lang="zh-CN" altLang="en-GB" sz="20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81" name="Text Box 18"/>
          <p:cNvSpPr txBox="1">
            <a:spLocks noChangeArrowheads="1"/>
          </p:cNvSpPr>
          <p:nvPr/>
        </p:nvSpPr>
        <p:spPr bwMode="auto">
          <a:xfrm rot="-4843071">
            <a:off x="10774362" y="4181476"/>
            <a:ext cx="1751013" cy="461962"/>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charset="0"/>
                <a:ea typeface="宋体" charset="0"/>
                <a:cs typeface="宋体" charset="0"/>
              </a:rPr>
              <a:t>Baptisan Air</a:t>
            </a:r>
            <a:endParaRPr kumimoji="0" lang="zh-CN" altLang="en-GB" sz="2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82" name="Text Box 19"/>
          <p:cNvSpPr txBox="1">
            <a:spLocks noChangeArrowheads="1"/>
          </p:cNvSpPr>
          <p:nvPr/>
        </p:nvSpPr>
        <p:spPr bwMode="auto">
          <a:xfrm>
            <a:off x="9832975" y="6381750"/>
            <a:ext cx="8001000" cy="461963"/>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Grafik Pembenaran menurut Gereja Roma Katolik </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296983" name="Text Box 20"/>
          <p:cNvSpPr txBox="1">
            <a:spLocks noChangeArrowheads="1"/>
          </p:cNvSpPr>
          <p:nvPr/>
        </p:nvSpPr>
        <p:spPr bwMode="auto">
          <a:xfrm>
            <a:off x="9944100" y="5260975"/>
            <a:ext cx="1828800" cy="923925"/>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New Roman" charset="0"/>
                <a:ea typeface="ＭＳ Ｐゴシック" charset="0"/>
                <a:cs typeface="ＭＳ Ｐゴシック" charset="0"/>
              </a:rPr>
              <a:t>Ditakdirkan</a:t>
            </a:r>
            <a:r>
              <a:rPr kumimoji="0" lang="en-US" sz="18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rPr>
              <a:t> </a:t>
            </a:r>
            <a:r>
              <a:rPr kumimoji="0" lang="en-US" sz="1800" b="0" i="0" u="none" strike="noStrike" kern="1200" cap="none" spc="0" normalizeH="0" baseline="0" noProof="0" dirty="0" err="1">
                <a:ln>
                  <a:noFill/>
                </a:ln>
                <a:solidFill>
                  <a:srgbClr val="000000"/>
                </a:solidFill>
                <a:effectLst/>
                <a:uLnTx/>
                <a:uFillTx/>
                <a:latin typeface="Times New Roman" charset="0"/>
                <a:ea typeface="ＭＳ Ｐゴシック" charset="0"/>
                <a:cs typeface="ＭＳ Ｐゴシック" charset="0"/>
              </a:rPr>
              <a:t>ke</a:t>
            </a:r>
            <a:r>
              <a:rPr kumimoji="0" lang="en-US" sz="18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rPr>
              <a:t> </a:t>
            </a:r>
            <a:r>
              <a:rPr kumimoji="0" lang="en-US" sz="1800" b="0" i="0" u="none" strike="noStrike" kern="1200" cap="none" spc="0" normalizeH="0" baseline="0" noProof="0" dirty="0" err="1">
                <a:ln>
                  <a:noFill/>
                </a:ln>
                <a:solidFill>
                  <a:srgbClr val="000000"/>
                </a:solidFill>
                <a:effectLst/>
                <a:uLnTx/>
                <a:uFillTx/>
                <a:latin typeface="Times New Roman" charset="0"/>
                <a:ea typeface="ＭＳ Ｐゴシック" charset="0"/>
                <a:cs typeface="ＭＳ Ｐゴシック" charset="0"/>
              </a:rPr>
              <a:t>Neraka</a:t>
            </a:r>
            <a:r>
              <a:rPr kumimoji="0" lang="en-US" sz="18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New Roman" charset="0"/>
                <a:ea typeface="ＭＳ Ｐゴシック" charset="0"/>
                <a:cs typeface="ＭＳ Ｐゴシック" charset="0"/>
              </a:rPr>
              <a:t>Tanpa</a:t>
            </a:r>
            <a:r>
              <a:rPr kumimoji="0" lang="en-US" sz="18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rPr>
              <a:t> </a:t>
            </a:r>
            <a:r>
              <a:rPr kumimoji="0" lang="en-US" sz="1800" b="0" i="0" u="none" strike="noStrike" kern="1200" cap="none" spc="0" normalizeH="0" baseline="0" noProof="0" dirty="0" err="1">
                <a:ln>
                  <a:noFill/>
                </a:ln>
                <a:solidFill>
                  <a:srgbClr val="000000"/>
                </a:solidFill>
                <a:effectLst/>
                <a:uLnTx/>
                <a:uFillTx/>
                <a:latin typeface="Times New Roman" charset="0"/>
                <a:ea typeface="ＭＳ Ｐゴシック" charset="0"/>
                <a:cs typeface="ＭＳ Ｐゴシック" charset="0"/>
              </a:rPr>
              <a:t>Anugerah</a:t>
            </a:r>
            <a:endParaRPr kumimoji="0" lang="en-US" sz="18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96984" name="Text Box 21"/>
          <p:cNvSpPr txBox="1">
            <a:spLocks noChangeArrowheads="1"/>
          </p:cNvSpPr>
          <p:nvPr/>
        </p:nvSpPr>
        <p:spPr bwMode="auto">
          <a:xfrm>
            <a:off x="11980863" y="5781675"/>
            <a:ext cx="2239962" cy="369888"/>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Dosa yang mematikan</a:t>
            </a:r>
          </a:p>
        </p:txBody>
      </p:sp>
      <p:sp>
        <p:nvSpPr>
          <p:cNvPr id="296985" name="Text Box 22"/>
          <p:cNvSpPr txBox="1">
            <a:spLocks noChangeArrowheads="1"/>
          </p:cNvSpPr>
          <p:nvPr/>
        </p:nvSpPr>
        <p:spPr bwMode="auto">
          <a:xfrm>
            <a:off x="16298863" y="5857875"/>
            <a:ext cx="1371600" cy="430213"/>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Mati di sini akan masuk neraka</a:t>
            </a:r>
          </a:p>
        </p:txBody>
      </p:sp>
      <p:sp>
        <p:nvSpPr>
          <p:cNvPr id="296986" name="Text Box 23"/>
          <p:cNvSpPr txBox="1">
            <a:spLocks noChangeArrowheads="1"/>
          </p:cNvSpPr>
          <p:nvPr/>
        </p:nvSpPr>
        <p:spPr bwMode="auto">
          <a:xfrm>
            <a:off x="16375063" y="3876675"/>
            <a:ext cx="1371600" cy="474663"/>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Mati di sini masuk api penyucian </a:t>
            </a:r>
          </a:p>
        </p:txBody>
      </p:sp>
      <p:sp>
        <p:nvSpPr>
          <p:cNvPr id="296987" name="Text Box 24"/>
          <p:cNvSpPr txBox="1">
            <a:spLocks noChangeArrowheads="1"/>
          </p:cNvSpPr>
          <p:nvPr/>
        </p:nvSpPr>
        <p:spPr bwMode="auto">
          <a:xfrm>
            <a:off x="14622463" y="3462338"/>
            <a:ext cx="1371600" cy="414337"/>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Perbuatan Baik dan Sakramen </a:t>
            </a:r>
            <a:endParaRPr kumimoji="0" lang="zh-CN" altLang="en-GB"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88" name="Text Box 25"/>
          <p:cNvSpPr txBox="1">
            <a:spLocks noChangeArrowheads="1"/>
          </p:cNvSpPr>
          <p:nvPr/>
        </p:nvSpPr>
        <p:spPr bwMode="auto">
          <a:xfrm>
            <a:off x="4140200" y="2947988"/>
            <a:ext cx="1044575" cy="336550"/>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Dosa Ringan </a:t>
            </a:r>
            <a:endParaRPr kumimoji="0" lang="zh-CN" altLang="en-GB"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89" name="Text Box 26"/>
          <p:cNvSpPr txBox="1">
            <a:spLocks noChangeArrowheads="1"/>
          </p:cNvSpPr>
          <p:nvPr/>
        </p:nvSpPr>
        <p:spPr bwMode="auto">
          <a:xfrm>
            <a:off x="12726988" y="2103438"/>
            <a:ext cx="2214562" cy="523875"/>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Mati di sini atau di atas garis ini akan langsung masuk surga </a:t>
            </a:r>
            <a:endParaRPr kumimoji="0" lang="zh-CN" altLang="en-GB"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90" name="Text Box 27"/>
          <p:cNvSpPr txBox="1">
            <a:spLocks noChangeArrowheads="1"/>
          </p:cNvSpPr>
          <p:nvPr/>
        </p:nvSpPr>
        <p:spPr bwMode="auto">
          <a:xfrm>
            <a:off x="4325938" y="849313"/>
            <a:ext cx="4278312" cy="1211262"/>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Times New Roman" charset="0"/>
                <a:ea typeface="宋体" charset="0"/>
                <a:cs typeface="宋体" charset="0"/>
              </a:rPr>
              <a:t>Mereka yang mati dalam kelebihan kebaikan maka kelebihan ini akan diberikan kepada Bendahara  Vatikan kelebihan ini kemudian akan diberikan kepda mereka yang menderita di api penyucian melalui indulgensia dan misa .</a:t>
            </a:r>
            <a:endParaRPr kumimoji="0" lang="zh-CN" altLang="en-GB" sz="16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6991" name="Text Box 2"/>
          <p:cNvSpPr txBox="1">
            <a:spLocks noChangeArrowheads="1"/>
          </p:cNvSpPr>
          <p:nvPr/>
        </p:nvSpPr>
        <p:spPr bwMode="auto">
          <a:xfrm>
            <a:off x="8274050" y="0"/>
            <a:ext cx="8874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174b</a:t>
            </a:r>
          </a:p>
        </p:txBody>
      </p:sp>
      <p:sp>
        <p:nvSpPr>
          <p:cNvPr id="296992" name="Text Box 26"/>
          <p:cNvSpPr txBox="1">
            <a:spLocks noChangeArrowheads="1"/>
          </p:cNvSpPr>
          <p:nvPr/>
        </p:nvSpPr>
        <p:spPr bwMode="auto">
          <a:xfrm>
            <a:off x="3419475" y="2112963"/>
            <a:ext cx="2214563" cy="523875"/>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Mati di sini atau di atas garis ini akan langsung masuk surga </a:t>
            </a:r>
            <a:endParaRPr kumimoji="0" lang="zh-CN" altLang="en-GB"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93" name="Text Box 27"/>
          <p:cNvSpPr txBox="1">
            <a:spLocks noChangeArrowheads="1"/>
          </p:cNvSpPr>
          <p:nvPr/>
        </p:nvSpPr>
        <p:spPr bwMode="auto">
          <a:xfrm>
            <a:off x="13468350" y="733425"/>
            <a:ext cx="4278313" cy="1211263"/>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Times New Roman" charset="0"/>
                <a:ea typeface="宋体" charset="0"/>
                <a:cs typeface="宋体" charset="0"/>
              </a:rPr>
              <a:t>Mereka yang mati dalam kelebihan kebaikan maka kelebihan ini akan diberikan kepada Bendahara  Vatikan kelebihan ini kemudian akan diberikan kepda mereka yang menderita di api penyucian melalui indulgensia dan misa .</a:t>
            </a:r>
            <a:endParaRPr kumimoji="0" lang="zh-CN" altLang="en-GB" sz="16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6994" name="Text Box 24"/>
          <p:cNvSpPr txBox="1">
            <a:spLocks noChangeArrowheads="1"/>
          </p:cNvSpPr>
          <p:nvPr/>
        </p:nvSpPr>
        <p:spPr bwMode="auto">
          <a:xfrm>
            <a:off x="5072063" y="3213100"/>
            <a:ext cx="1371600" cy="414338"/>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Perbuatan Baik dan Sakramen </a:t>
            </a:r>
            <a:endParaRPr kumimoji="0" lang="zh-CN" altLang="en-GB"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95" name="Text Box 25"/>
          <p:cNvSpPr txBox="1">
            <a:spLocks noChangeArrowheads="1"/>
          </p:cNvSpPr>
          <p:nvPr/>
        </p:nvSpPr>
        <p:spPr bwMode="auto">
          <a:xfrm>
            <a:off x="13433425" y="3100388"/>
            <a:ext cx="1044575" cy="336550"/>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Dosa Ringan </a:t>
            </a:r>
            <a:endParaRPr kumimoji="0" lang="zh-CN" altLang="en-GB"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96" name="Text Box 16"/>
          <p:cNvSpPr txBox="1">
            <a:spLocks noChangeArrowheads="1"/>
          </p:cNvSpPr>
          <p:nvPr/>
        </p:nvSpPr>
        <p:spPr bwMode="auto">
          <a:xfrm>
            <a:off x="395288" y="2492375"/>
            <a:ext cx="2254250" cy="304800"/>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charset="0"/>
                <a:ea typeface="宋体" charset="0"/>
                <a:cs typeface="宋体" charset="0"/>
              </a:rPr>
              <a:t>Kebenaran diri sendiri </a:t>
            </a:r>
            <a:endParaRPr kumimoji="0" lang="zh-CN" altLang="en-GB" sz="20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97" name="Text Box 18"/>
          <p:cNvSpPr txBox="1">
            <a:spLocks noChangeArrowheads="1"/>
          </p:cNvSpPr>
          <p:nvPr/>
        </p:nvSpPr>
        <p:spPr bwMode="auto">
          <a:xfrm rot="-4843071">
            <a:off x="1562894" y="4299744"/>
            <a:ext cx="2070100" cy="461962"/>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charset="0"/>
                <a:ea typeface="宋体" charset="0"/>
                <a:cs typeface="宋体" charset="0"/>
              </a:rPr>
              <a:t>Baptisan Air</a:t>
            </a:r>
            <a:endParaRPr kumimoji="0" lang="zh-CN" altLang="en-GB" sz="2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98" name="Text Box 20"/>
          <p:cNvSpPr txBox="1">
            <a:spLocks noChangeArrowheads="1"/>
          </p:cNvSpPr>
          <p:nvPr/>
        </p:nvSpPr>
        <p:spPr bwMode="auto">
          <a:xfrm>
            <a:off x="295275" y="5529263"/>
            <a:ext cx="2189163" cy="923925"/>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Ditakdirkan ke Neraka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Tanpa Anugerah</a:t>
            </a:r>
          </a:p>
        </p:txBody>
      </p:sp>
      <p:sp>
        <p:nvSpPr>
          <p:cNvPr id="296999" name="Text Box 21"/>
          <p:cNvSpPr txBox="1">
            <a:spLocks noChangeArrowheads="1"/>
          </p:cNvSpPr>
          <p:nvPr/>
        </p:nvSpPr>
        <p:spPr bwMode="auto">
          <a:xfrm>
            <a:off x="2619375" y="5876925"/>
            <a:ext cx="2239963" cy="369888"/>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Dosa yang mematikan</a:t>
            </a:r>
          </a:p>
        </p:txBody>
      </p:sp>
      <p:sp>
        <p:nvSpPr>
          <p:cNvPr id="297000" name="Text Box 22"/>
          <p:cNvSpPr txBox="1">
            <a:spLocks noChangeArrowheads="1"/>
          </p:cNvSpPr>
          <p:nvPr/>
        </p:nvSpPr>
        <p:spPr bwMode="auto">
          <a:xfrm>
            <a:off x="7088188" y="5876925"/>
            <a:ext cx="1371600" cy="431800"/>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Mati di sini akan masuk neraka</a:t>
            </a:r>
          </a:p>
        </p:txBody>
      </p:sp>
      <p:sp>
        <p:nvSpPr>
          <p:cNvPr id="297001" name="Text Box 23"/>
          <p:cNvSpPr txBox="1">
            <a:spLocks noChangeArrowheads="1"/>
          </p:cNvSpPr>
          <p:nvPr/>
        </p:nvSpPr>
        <p:spPr bwMode="auto">
          <a:xfrm>
            <a:off x="7164388" y="3767138"/>
            <a:ext cx="1371600" cy="584200"/>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Mati di sini masuk api penyucian </a:t>
            </a:r>
          </a:p>
        </p:txBody>
      </p:sp>
      <p:sp>
        <p:nvSpPr>
          <p:cNvPr id="297002" name="Text Box 19"/>
          <p:cNvSpPr txBox="1">
            <a:spLocks noChangeArrowheads="1"/>
          </p:cNvSpPr>
          <p:nvPr/>
        </p:nvSpPr>
        <p:spPr bwMode="auto">
          <a:xfrm>
            <a:off x="633413" y="6381750"/>
            <a:ext cx="8001000" cy="461963"/>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Grafik Pembenaran menurut Gereja Roma Katolik </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297003" name="Text Box 20"/>
          <p:cNvSpPr txBox="1">
            <a:spLocks noChangeArrowheads="1"/>
          </p:cNvSpPr>
          <p:nvPr/>
        </p:nvSpPr>
        <p:spPr bwMode="auto">
          <a:xfrm>
            <a:off x="9448800" y="2806700"/>
            <a:ext cx="2755900" cy="831850"/>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Pada waktu itu, Dia telah menyelamatkan kita, bukan karena perbuatan baik yang telah kita lakukan, tetapi karena rahmatnya Titus 3:5</a:t>
            </a:r>
          </a:p>
        </p:txBody>
      </p:sp>
      <p:sp>
        <p:nvSpPr>
          <p:cNvPr id="297004" name="Text Box 20"/>
          <p:cNvSpPr txBox="1">
            <a:spLocks noChangeArrowheads="1"/>
          </p:cNvSpPr>
          <p:nvPr/>
        </p:nvSpPr>
        <p:spPr bwMode="auto">
          <a:xfrm>
            <a:off x="77788" y="2852738"/>
            <a:ext cx="2693987" cy="831850"/>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Pada waktu itu, Dia telah menyelamatkan kita, bukan karena perbuatan baik yang telah kita lakukan, tetapi karena rahmatnya Titus 3:5</a:t>
            </a:r>
          </a:p>
        </p:txBody>
      </p:sp>
      <p:sp>
        <p:nvSpPr>
          <p:cNvPr id="297005" name="Text Box 20"/>
          <p:cNvSpPr txBox="1">
            <a:spLocks noChangeArrowheads="1"/>
          </p:cNvSpPr>
          <p:nvPr/>
        </p:nvSpPr>
        <p:spPr bwMode="auto">
          <a:xfrm>
            <a:off x="9944100" y="1925638"/>
            <a:ext cx="1828800" cy="461962"/>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Tidak ada yang benar, seorang tidak Roma 3:10 </a:t>
            </a:r>
          </a:p>
        </p:txBody>
      </p:sp>
      <p:sp>
        <p:nvSpPr>
          <p:cNvPr id="297006" name="Text Box 20"/>
          <p:cNvSpPr txBox="1">
            <a:spLocks noChangeArrowheads="1"/>
          </p:cNvSpPr>
          <p:nvPr/>
        </p:nvSpPr>
        <p:spPr bwMode="auto">
          <a:xfrm>
            <a:off x="465138" y="2032000"/>
            <a:ext cx="2019300" cy="460375"/>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Tidak ada yang benar, seorang tidak Roma 3:10 </a:t>
            </a:r>
          </a:p>
        </p:txBody>
      </p:sp>
    </p:spTree>
    <p:extLst>
      <p:ext uri="{BB962C8B-B14F-4D97-AF65-F5344CB8AC3E}">
        <p14:creationId xmlns:p14="http://schemas.microsoft.com/office/powerpoint/2010/main" val="639759800"/>
      </p:ext>
    </p:extLst>
  </p:cSld>
  <p:clrMapOvr>
    <a:overrideClrMapping bg1="dk2" tx1="lt1" bg2="dk1"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
          <p:cNvSpPr txBox="1">
            <a:spLocks noChangeArrowheads="1"/>
          </p:cNvSpPr>
          <p:nvPr/>
        </p:nvSpPr>
        <p:spPr bwMode="auto">
          <a:xfrm>
            <a:off x="8274050" y="0"/>
            <a:ext cx="8699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174c</a:t>
            </a:r>
          </a:p>
        </p:txBody>
      </p:sp>
      <p:sp>
        <p:nvSpPr>
          <p:cNvPr id="32771" name="Text Box 3"/>
          <p:cNvSpPr txBox="1">
            <a:spLocks noChangeArrowheads="1"/>
          </p:cNvSpPr>
          <p:nvPr/>
        </p:nvSpPr>
        <p:spPr bwMode="auto">
          <a:xfrm>
            <a:off x="684213" y="115888"/>
            <a:ext cx="7231062" cy="523875"/>
          </a:xfrm>
          <a:prstGeom prst="rect">
            <a:avLst/>
          </a:prstGeom>
          <a:gradFill rotWithShape="1">
            <a:gsLst>
              <a:gs pos="0">
                <a:srgbClr val="9933FF"/>
              </a:gs>
              <a:gs pos="50000">
                <a:schemeClr val="bg2"/>
              </a:gs>
              <a:gs pos="100000">
                <a:srgbClr val="9933FF"/>
              </a:gs>
            </a:gsLst>
            <a:lin ang="5400000" scaled="1"/>
          </a:gradFill>
          <a:ln w="12700">
            <a:noFill/>
            <a:miter lim="800000"/>
            <a:headEnd type="none" w="sm" len="sm"/>
            <a:tailEnd type="none" w="sm" len="sm"/>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err="1">
                <a:ln>
                  <a:noFill/>
                </a:ln>
                <a:solidFill>
                  <a:srgbClr val="FFFFFF"/>
                </a:solidFill>
                <a:effectLst/>
                <a:uLnTx/>
                <a:uFillTx/>
                <a:latin typeface="Arial"/>
                <a:ea typeface="SimSun" pitchFamily="2" charset="-122"/>
                <a:cs typeface="Arial"/>
              </a:rPr>
              <a:t>Pandangan</a:t>
            </a:r>
            <a:r>
              <a:rPr kumimoji="0" lang="en-US" altLang="zh-CN" sz="2800" b="1" i="0" u="none" strike="noStrike" kern="1200" cap="none" spc="0" normalizeH="0" baseline="0" noProof="0" dirty="0">
                <a:ln>
                  <a:noFill/>
                </a:ln>
                <a:solidFill>
                  <a:srgbClr val="FFFFFF"/>
                </a:solidFill>
                <a:effectLst/>
                <a:uLnTx/>
                <a:uFillTx/>
                <a:latin typeface="Arial"/>
                <a:ea typeface="SimSun" pitchFamily="2" charset="-122"/>
                <a:cs typeface="Arial"/>
              </a:rPr>
              <a:t> </a:t>
            </a:r>
            <a:r>
              <a:rPr kumimoji="0" lang="en-US" altLang="zh-CN" sz="2800" b="1" i="0" u="none" strike="noStrike" kern="1200" cap="none" spc="0" normalizeH="0" baseline="0" noProof="0" dirty="0" err="1">
                <a:ln>
                  <a:noFill/>
                </a:ln>
                <a:solidFill>
                  <a:srgbClr val="FFFFFF"/>
                </a:solidFill>
                <a:effectLst/>
                <a:uLnTx/>
                <a:uFillTx/>
                <a:latin typeface="Arial"/>
                <a:ea typeface="SimSun" pitchFamily="2" charset="-122"/>
                <a:cs typeface="Arial"/>
              </a:rPr>
              <a:t>Alkitab</a:t>
            </a:r>
            <a:r>
              <a:rPr kumimoji="0" lang="en-US" altLang="zh-CN" sz="2800" b="1" i="0" u="none" strike="noStrike" kern="1200" cap="none" spc="0" normalizeH="0" baseline="0" noProof="0" dirty="0">
                <a:ln>
                  <a:noFill/>
                </a:ln>
                <a:solidFill>
                  <a:srgbClr val="FFFFFF"/>
                </a:solidFill>
                <a:effectLst/>
                <a:uLnTx/>
                <a:uFillTx/>
                <a:latin typeface="Arial"/>
                <a:ea typeface="SimSun" pitchFamily="2" charset="-122"/>
                <a:cs typeface="Arial"/>
              </a:rPr>
              <a:t> </a:t>
            </a:r>
            <a:r>
              <a:rPr kumimoji="0" lang="en-US" altLang="zh-CN" sz="2800" b="1" i="0" u="none" strike="noStrike" kern="1200" cap="none" spc="0" normalizeH="0" baseline="0" noProof="0" dirty="0" err="1">
                <a:ln>
                  <a:noFill/>
                </a:ln>
                <a:solidFill>
                  <a:srgbClr val="FFFFFF"/>
                </a:solidFill>
                <a:effectLst/>
                <a:uLnTx/>
                <a:uFillTx/>
                <a:latin typeface="Arial"/>
                <a:ea typeface="SimSun" pitchFamily="2" charset="-122"/>
                <a:cs typeface="Arial"/>
              </a:rPr>
              <a:t>terhadap</a:t>
            </a:r>
            <a:r>
              <a:rPr kumimoji="0" lang="en-US" altLang="zh-CN" sz="2800" b="1" i="0" u="none" strike="noStrike" kern="1200" cap="none" spc="0" normalizeH="0" baseline="0" noProof="0" dirty="0">
                <a:ln>
                  <a:noFill/>
                </a:ln>
                <a:solidFill>
                  <a:srgbClr val="FFFFFF"/>
                </a:solidFill>
                <a:effectLst/>
                <a:uLnTx/>
                <a:uFillTx/>
                <a:latin typeface="Arial"/>
                <a:ea typeface="SimSun" pitchFamily="2" charset="-122"/>
                <a:cs typeface="Arial"/>
              </a:rPr>
              <a:t> </a:t>
            </a:r>
            <a:r>
              <a:rPr kumimoji="0" lang="en-US" altLang="zh-CN" sz="2800" b="1" i="0" u="none" strike="noStrike" kern="1200" cap="none" spc="0" normalizeH="0" baseline="0" noProof="0" dirty="0" err="1">
                <a:ln>
                  <a:noFill/>
                </a:ln>
                <a:solidFill>
                  <a:srgbClr val="FFFFFF"/>
                </a:solidFill>
                <a:effectLst/>
                <a:uLnTx/>
                <a:uFillTx/>
                <a:latin typeface="Arial"/>
                <a:ea typeface="SimSun" pitchFamily="2" charset="-122"/>
                <a:cs typeface="Arial"/>
              </a:rPr>
              <a:t>Pembenaran</a:t>
            </a:r>
            <a:r>
              <a:rPr kumimoji="0" lang="en-US" altLang="zh-CN" sz="2800" b="1" i="0" u="none" strike="noStrike" kern="1200" cap="none" spc="0" normalizeH="0" baseline="0" noProof="0" dirty="0">
                <a:ln>
                  <a:noFill/>
                </a:ln>
                <a:solidFill>
                  <a:srgbClr val="FFFFFF"/>
                </a:solidFill>
                <a:effectLst/>
                <a:uLnTx/>
                <a:uFillTx/>
                <a:latin typeface="Arial"/>
                <a:ea typeface="SimSun" pitchFamily="2" charset="-122"/>
                <a:cs typeface="Arial"/>
              </a:rPr>
              <a:t> </a:t>
            </a:r>
          </a:p>
        </p:txBody>
      </p:sp>
      <p:sp>
        <p:nvSpPr>
          <p:cNvPr id="299012" name="Rectangle 4"/>
          <p:cNvSpPr>
            <a:spLocks noChangeArrowheads="1"/>
          </p:cNvSpPr>
          <p:nvPr/>
        </p:nvSpPr>
        <p:spPr bwMode="auto">
          <a:xfrm>
            <a:off x="465138" y="1695450"/>
            <a:ext cx="9144000" cy="305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宋体" charset="0"/>
                <a:cs typeface="宋体" charset="0"/>
              </a:rPr>
            </a:b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宋体" charset="0"/>
                <a:cs typeface="宋体" charset="0"/>
              </a:rPr>
            </a:b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9013" name="Rectangle 5"/>
          <p:cNvSpPr>
            <a:spLocks noChangeArrowheads="1"/>
          </p:cNvSpPr>
          <p:nvPr/>
        </p:nvSpPr>
        <p:spPr bwMode="auto">
          <a:xfrm>
            <a:off x="465138" y="1649413"/>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14" name="Rectangle 6"/>
          <p:cNvSpPr>
            <a:spLocks noChangeArrowheads="1"/>
          </p:cNvSpPr>
          <p:nvPr/>
        </p:nvSpPr>
        <p:spPr bwMode="auto">
          <a:xfrm>
            <a:off x="465138" y="1649413"/>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15" name="Rectangle 7"/>
          <p:cNvSpPr>
            <a:spLocks noChangeArrowheads="1"/>
          </p:cNvSpPr>
          <p:nvPr/>
        </p:nvSpPr>
        <p:spPr bwMode="auto">
          <a:xfrm>
            <a:off x="465138" y="1695450"/>
            <a:ext cx="91440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74295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9016" name="Rectangle 8"/>
          <p:cNvSpPr>
            <a:spLocks noChangeArrowheads="1"/>
          </p:cNvSpPr>
          <p:nvPr/>
        </p:nvSpPr>
        <p:spPr bwMode="auto">
          <a:xfrm>
            <a:off x="465138" y="1649413"/>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17" name="Rectangle 9"/>
          <p:cNvSpPr>
            <a:spLocks noChangeArrowheads="1"/>
          </p:cNvSpPr>
          <p:nvPr/>
        </p:nvSpPr>
        <p:spPr bwMode="auto">
          <a:xfrm>
            <a:off x="1938338" y="-95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18" name="Rectangle 10"/>
          <p:cNvSpPr>
            <a:spLocks noChangeArrowheads="1"/>
          </p:cNvSpPr>
          <p:nvPr/>
        </p:nvSpPr>
        <p:spPr bwMode="auto">
          <a:xfrm>
            <a:off x="1933575" y="12192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19" name="Rectangle 11"/>
          <p:cNvSpPr>
            <a:spLocks noChangeArrowheads="1"/>
          </p:cNvSpPr>
          <p:nvPr/>
        </p:nvSpPr>
        <p:spPr bwMode="auto">
          <a:xfrm>
            <a:off x="1933575" y="152876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20" name="Rectangle 14"/>
          <p:cNvSpPr>
            <a:spLocks noChangeArrowheads="1"/>
          </p:cNvSpPr>
          <p:nvPr/>
        </p:nvSpPr>
        <p:spPr bwMode="auto">
          <a:xfrm>
            <a:off x="1933575" y="17430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pic>
        <p:nvPicPr>
          <p:cNvPr id="299021"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5750" y="876300"/>
            <a:ext cx="8839200" cy="564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9022" name="Rectangle 4"/>
          <p:cNvSpPr>
            <a:spLocks noChangeArrowheads="1"/>
          </p:cNvSpPr>
          <p:nvPr/>
        </p:nvSpPr>
        <p:spPr bwMode="auto">
          <a:xfrm>
            <a:off x="9380538" y="1695450"/>
            <a:ext cx="9144000" cy="305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宋体" charset="0"/>
                <a:cs typeface="宋体" charset="0"/>
              </a:rPr>
            </a:b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宋体" charset="0"/>
                <a:cs typeface="宋体" charset="0"/>
              </a:rPr>
            </a:b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9023" name="Rectangle 5"/>
          <p:cNvSpPr>
            <a:spLocks noChangeArrowheads="1"/>
          </p:cNvSpPr>
          <p:nvPr/>
        </p:nvSpPr>
        <p:spPr bwMode="auto">
          <a:xfrm>
            <a:off x="9380538" y="1649413"/>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GB"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24" name="Rectangle 6"/>
          <p:cNvSpPr>
            <a:spLocks noChangeArrowheads="1"/>
          </p:cNvSpPr>
          <p:nvPr/>
        </p:nvSpPr>
        <p:spPr bwMode="auto">
          <a:xfrm>
            <a:off x="9380538" y="1649413"/>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GB"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25" name="Rectangle 7"/>
          <p:cNvSpPr>
            <a:spLocks noChangeArrowheads="1"/>
          </p:cNvSpPr>
          <p:nvPr/>
        </p:nvSpPr>
        <p:spPr bwMode="auto">
          <a:xfrm>
            <a:off x="9380538" y="1695450"/>
            <a:ext cx="91440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74295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9026" name="Rectangle 8"/>
          <p:cNvSpPr>
            <a:spLocks noChangeArrowheads="1"/>
          </p:cNvSpPr>
          <p:nvPr/>
        </p:nvSpPr>
        <p:spPr bwMode="auto">
          <a:xfrm>
            <a:off x="9380538" y="1649413"/>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GB"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27" name="Rectangle 10"/>
          <p:cNvSpPr>
            <a:spLocks noChangeArrowheads="1"/>
          </p:cNvSpPr>
          <p:nvPr/>
        </p:nvSpPr>
        <p:spPr bwMode="auto">
          <a:xfrm>
            <a:off x="10848975" y="12192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28" name="Rectangle 11"/>
          <p:cNvSpPr>
            <a:spLocks noChangeArrowheads="1"/>
          </p:cNvSpPr>
          <p:nvPr/>
        </p:nvSpPr>
        <p:spPr bwMode="auto">
          <a:xfrm>
            <a:off x="10848975" y="152876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29" name="Rectangle 14"/>
          <p:cNvSpPr>
            <a:spLocks noChangeArrowheads="1"/>
          </p:cNvSpPr>
          <p:nvPr/>
        </p:nvSpPr>
        <p:spPr bwMode="auto">
          <a:xfrm>
            <a:off x="10848975" y="17430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pic>
        <p:nvPicPr>
          <p:cNvPr id="299030"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71000" y="876300"/>
            <a:ext cx="8839200" cy="564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9031" name="Text Box 17"/>
          <p:cNvSpPr txBox="1">
            <a:spLocks noChangeArrowheads="1"/>
          </p:cNvSpPr>
          <p:nvPr/>
        </p:nvSpPr>
        <p:spPr bwMode="auto">
          <a:xfrm>
            <a:off x="9274175" y="1939925"/>
            <a:ext cx="2209800" cy="955675"/>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000000"/>
                </a:solidFill>
                <a:effectLst/>
                <a:uLnTx/>
                <a:uFillTx/>
                <a:latin typeface="Times New Roman" charset="0"/>
                <a:ea typeface="宋体" charset="0"/>
                <a:cs typeface="宋体" charset="0"/>
              </a:rPr>
              <a:t>Kebenaran Tuhan </a:t>
            </a:r>
            <a:br>
              <a:rPr kumimoji="0" lang="zh-CN" altLang="en-GB" sz="1400" b="0" i="0" u="none" strike="noStrike" kern="1200" cap="none" spc="0" normalizeH="0" baseline="0" noProof="0">
                <a:ln>
                  <a:noFill/>
                </a:ln>
                <a:solidFill>
                  <a:srgbClr val="000000"/>
                </a:solidFill>
                <a:effectLst/>
                <a:uLnTx/>
                <a:uFillTx/>
                <a:latin typeface="Times New Roman" charset="0"/>
                <a:ea typeface="宋体" charset="0"/>
                <a:cs typeface="宋体" charset="0"/>
              </a:rPr>
            </a:b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Filipi 3:9</a:t>
            </a:r>
            <a:endParaRPr kumimoji="0" lang="en-GB"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Roma 5:17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2 Korintus 5 : 21</a:t>
            </a:r>
          </a:p>
        </p:txBody>
      </p:sp>
      <p:sp>
        <p:nvSpPr>
          <p:cNvPr id="299032" name="Text Box 18"/>
          <p:cNvSpPr txBox="1">
            <a:spLocks noChangeArrowheads="1"/>
          </p:cNvSpPr>
          <p:nvPr/>
        </p:nvSpPr>
        <p:spPr bwMode="auto">
          <a:xfrm>
            <a:off x="12133263" y="1649413"/>
            <a:ext cx="1684337" cy="484187"/>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charset="0"/>
                <a:ea typeface="宋体" charset="0"/>
                <a:cs typeface="宋体" charset="0"/>
              </a:rPr>
              <a:t>Pengudusan</a:t>
            </a:r>
            <a:endParaRPr kumimoji="0" lang="zh-CN" altLang="en-GB" sz="2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33" name="Text Box 19"/>
          <p:cNvSpPr txBox="1">
            <a:spLocks noChangeArrowheads="1"/>
          </p:cNvSpPr>
          <p:nvPr/>
        </p:nvSpPr>
        <p:spPr bwMode="auto">
          <a:xfrm>
            <a:off x="12344400" y="2230438"/>
            <a:ext cx="1608138" cy="261937"/>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charset="0"/>
                <a:ea typeface="宋体" charset="0"/>
                <a:cs typeface="宋体" charset="0"/>
              </a:rPr>
              <a:t>Pembenaran </a:t>
            </a:r>
            <a:endParaRPr kumimoji="0" lang="zh-CN" altLang="en-GB" sz="2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34" name="Text Box 20"/>
          <p:cNvSpPr txBox="1">
            <a:spLocks noChangeArrowheads="1"/>
          </p:cNvSpPr>
          <p:nvPr/>
        </p:nvSpPr>
        <p:spPr bwMode="auto">
          <a:xfrm>
            <a:off x="9612313" y="6067425"/>
            <a:ext cx="8001000" cy="461963"/>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Times New Roman" charset="0"/>
                <a:ea typeface="宋体" charset="0"/>
                <a:cs typeface="宋体" charset="0"/>
              </a:rPr>
              <a:t>Grafik  Pembenaran menurut Alkitab </a:t>
            </a:r>
            <a:endParaRPr kumimoji="0" lang="zh-CN" altLang="en-GB" sz="2400" b="1"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35" name="Text Box 21"/>
          <p:cNvSpPr txBox="1">
            <a:spLocks noChangeArrowheads="1"/>
          </p:cNvSpPr>
          <p:nvPr/>
        </p:nvSpPr>
        <p:spPr bwMode="auto">
          <a:xfrm>
            <a:off x="9263063" y="4876800"/>
            <a:ext cx="1862137" cy="1323975"/>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Ditakdirkan</a:t>
            </a:r>
            <a:r>
              <a:rPr kumimoji="0" lang="en-US" altLang="zh-CN" sz="2000" b="0" i="0" u="none" strike="noStrike" kern="1200" cap="none" spc="0" normalizeH="0" baseline="0" noProof="0" dirty="0">
                <a:ln>
                  <a:noFill/>
                </a:ln>
                <a:solidFill>
                  <a:srgbClr val="000000"/>
                </a:solidFill>
                <a:effectLst/>
                <a:uLnTx/>
                <a:uFillTx/>
                <a:latin typeface="Times New Roman" charset="0"/>
                <a:ea typeface="宋体" charset="0"/>
                <a:cs typeface="宋体" charset="0"/>
              </a:rPr>
              <a:t> </a:t>
            </a:r>
            <a:r>
              <a:rPr kumimoji="0" lang="en-US" altLang="zh-CN" sz="20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ke</a:t>
            </a:r>
            <a:r>
              <a:rPr kumimoji="0" lang="en-US" altLang="zh-CN" sz="2000" b="0" i="0" u="none" strike="noStrike" kern="1200" cap="none" spc="0" normalizeH="0" baseline="0" noProof="0" dirty="0">
                <a:ln>
                  <a:noFill/>
                </a:ln>
                <a:solidFill>
                  <a:srgbClr val="000000"/>
                </a:solidFill>
                <a:effectLst/>
                <a:uLnTx/>
                <a:uFillTx/>
                <a:latin typeface="Times New Roman" charset="0"/>
                <a:ea typeface="宋体" charset="0"/>
                <a:cs typeface="宋体" charset="0"/>
              </a:rPr>
              <a:t> </a:t>
            </a:r>
            <a:r>
              <a:rPr kumimoji="0" lang="en-US" altLang="zh-CN" sz="20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Neraka</a:t>
            </a:r>
            <a:r>
              <a:rPr kumimoji="0" lang="en-US" altLang="zh-CN" sz="2000" b="0" i="0" u="none" strike="noStrike" kern="1200" cap="none" spc="0" normalizeH="0" baseline="0" noProof="0" dirty="0">
                <a:ln>
                  <a:noFill/>
                </a:ln>
                <a:solidFill>
                  <a:srgbClr val="000000"/>
                </a:solidFill>
                <a:effectLst/>
                <a:uLnTx/>
                <a:uFillTx/>
                <a:latin typeface="Times New Roman" charset="0"/>
                <a:ea typeface="宋体" charset="0"/>
                <a:cs typeface="宋体"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Times New Roman" charset="0"/>
                <a:ea typeface="宋体" charset="0"/>
                <a:cs typeface="宋体" charset="0"/>
              </a:rPr>
              <a:t>Kematian Rohani </a:t>
            </a:r>
            <a:endParaRPr kumimoji="0" lang="zh-CN" altLang="en-GB" sz="2000" b="0" i="0" u="none" strike="noStrike" kern="1200" cap="none" spc="0" normalizeH="0" baseline="0" noProof="0" dirty="0">
              <a:ln>
                <a:noFill/>
              </a:ln>
              <a:solidFill>
                <a:srgbClr val="000000"/>
              </a:solidFill>
              <a:effectLst/>
              <a:uLnTx/>
              <a:uFillTx/>
              <a:latin typeface="Times New Roman" charset="0"/>
              <a:ea typeface="宋体" charset="0"/>
              <a:cs typeface="宋体" charset="0"/>
            </a:endParaRPr>
          </a:p>
        </p:txBody>
      </p:sp>
      <p:sp>
        <p:nvSpPr>
          <p:cNvPr id="299036" name="Text Box 22"/>
          <p:cNvSpPr txBox="1">
            <a:spLocks noChangeArrowheads="1"/>
          </p:cNvSpPr>
          <p:nvPr/>
        </p:nvSpPr>
        <p:spPr bwMode="auto">
          <a:xfrm rot="-4843071">
            <a:off x="10298112" y="3767138"/>
            <a:ext cx="2200275" cy="400050"/>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charset="0"/>
                <a:ea typeface="宋体" charset="0"/>
                <a:cs typeface="宋体" charset="0"/>
              </a:rPr>
              <a:t>Iman dalam Kristus</a:t>
            </a:r>
            <a:endParaRPr kumimoji="0" lang="zh-CN" altLang="en-GB" sz="20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37" name="Text Box 23"/>
          <p:cNvSpPr txBox="1">
            <a:spLocks noChangeArrowheads="1"/>
          </p:cNvSpPr>
          <p:nvPr/>
        </p:nvSpPr>
        <p:spPr bwMode="auto">
          <a:xfrm>
            <a:off x="16078200" y="1109663"/>
            <a:ext cx="1535113" cy="585787"/>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charset="0"/>
                <a:ea typeface="宋体" charset="0"/>
                <a:cs typeface="宋体" charset="0"/>
              </a:rPr>
              <a:t>Pemuliaan</a:t>
            </a:r>
            <a:endParaRPr kumimoji="0" lang="zh-CN" altLang="en-GB" sz="2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38" name="Text Box 24"/>
          <p:cNvSpPr txBox="1">
            <a:spLocks noChangeArrowheads="1"/>
          </p:cNvSpPr>
          <p:nvPr/>
        </p:nvSpPr>
        <p:spPr bwMode="auto">
          <a:xfrm>
            <a:off x="13952538" y="877888"/>
            <a:ext cx="2125662" cy="865187"/>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Mati dgn pembenaran Allah membolehkan kamu masuk surga. Yoh 5:24</a:t>
            </a:r>
            <a:endParaRPr kumimoji="0" lang="en-GB"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39" name="Text Box 26"/>
          <p:cNvSpPr txBox="1">
            <a:spLocks noChangeArrowheads="1"/>
          </p:cNvSpPr>
          <p:nvPr/>
        </p:nvSpPr>
        <p:spPr bwMode="auto">
          <a:xfrm>
            <a:off x="15697200" y="5318125"/>
            <a:ext cx="1752600" cy="854075"/>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b"/>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charset="0"/>
                <a:ea typeface="宋体" charset="0"/>
                <a:cs typeface="宋体" charset="0"/>
              </a:rPr>
              <a:t>Kematian </a:t>
            </a:r>
            <a:r>
              <a:rPr kumimoji="0" lang="en-US" altLang="zh-CN" sz="14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tanpa</a:t>
            </a:r>
            <a:r>
              <a:rPr kumimoji="0" lang="en-US" altLang="zh-CN" sz="1400" b="0" i="0" u="none" strike="noStrike" kern="1200" cap="none" spc="0" normalizeH="0" baseline="0" noProof="0" dirty="0">
                <a:ln>
                  <a:noFill/>
                </a:ln>
                <a:solidFill>
                  <a:srgbClr val="000000"/>
                </a:solidFill>
                <a:effectLst/>
                <a:uLnTx/>
                <a:uFillTx/>
                <a:latin typeface="Times New Roman" charset="0"/>
                <a:ea typeface="宋体" charset="0"/>
                <a:cs typeface="宋体" charset="0"/>
              </a:rPr>
              <a:t> </a:t>
            </a:r>
            <a:r>
              <a:rPr kumimoji="0" lang="en-US" altLang="zh-CN" sz="14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percaya</a:t>
            </a:r>
            <a:r>
              <a:rPr kumimoji="0" lang="en-US" altLang="zh-CN" sz="1400" b="0" i="0" u="none" strike="noStrike" kern="1200" cap="none" spc="0" normalizeH="0" baseline="0" noProof="0" dirty="0">
                <a:ln>
                  <a:noFill/>
                </a:ln>
                <a:solidFill>
                  <a:srgbClr val="000000"/>
                </a:solidFill>
                <a:effectLst/>
                <a:uLnTx/>
                <a:uFillTx/>
                <a:latin typeface="Times New Roman" charset="0"/>
                <a:ea typeface="宋体" charset="0"/>
                <a:cs typeface="宋体" charset="0"/>
              </a:rPr>
              <a:t> </a:t>
            </a:r>
            <a:r>
              <a:rPr kumimoji="0" lang="en-US" altLang="zh-CN" sz="14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Kristus</a:t>
            </a:r>
            <a:r>
              <a:rPr kumimoji="0" lang="en-US" altLang="zh-CN" sz="1400" b="0" i="0" u="none" strike="noStrike" kern="1200" cap="none" spc="0" normalizeH="0" baseline="0" noProof="0" dirty="0">
                <a:ln>
                  <a:noFill/>
                </a:ln>
                <a:solidFill>
                  <a:srgbClr val="000000"/>
                </a:solidFill>
                <a:effectLst/>
                <a:uLnTx/>
                <a:uFillTx/>
                <a:latin typeface="Times New Roman" charset="0"/>
                <a:ea typeface="宋体" charset="0"/>
                <a:cs typeface="宋体" charset="0"/>
              </a:rPr>
              <a:t> </a:t>
            </a:r>
            <a:r>
              <a:rPr kumimoji="0" lang="en-US" altLang="zh-CN" sz="14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akan</a:t>
            </a:r>
            <a:r>
              <a:rPr kumimoji="0" lang="en-US" altLang="zh-CN" sz="1400" b="0" i="0" u="none" strike="noStrike" kern="1200" cap="none" spc="0" normalizeH="0" baseline="0" noProof="0" dirty="0">
                <a:ln>
                  <a:noFill/>
                </a:ln>
                <a:solidFill>
                  <a:srgbClr val="000000"/>
                </a:solidFill>
                <a:effectLst/>
                <a:uLnTx/>
                <a:uFillTx/>
                <a:latin typeface="Times New Roman" charset="0"/>
                <a:ea typeface="宋体" charset="0"/>
                <a:cs typeface="宋体" charset="0"/>
              </a:rPr>
              <a:t> </a:t>
            </a:r>
            <a:r>
              <a:rPr kumimoji="0" lang="en-US" altLang="zh-CN" sz="14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ke</a:t>
            </a:r>
            <a:r>
              <a:rPr kumimoji="0" lang="en-US" altLang="zh-CN" sz="1400" b="0" i="0" u="none" strike="noStrike" kern="1200" cap="none" spc="0" normalizeH="0" baseline="0" noProof="0" dirty="0">
                <a:ln>
                  <a:noFill/>
                </a:ln>
                <a:solidFill>
                  <a:srgbClr val="000000"/>
                </a:solidFill>
                <a:effectLst/>
                <a:uLnTx/>
                <a:uFillTx/>
                <a:latin typeface="Times New Roman" charset="0"/>
                <a:ea typeface="宋体" charset="0"/>
                <a:cs typeface="宋体" charset="0"/>
              </a:rPr>
              <a:t> </a:t>
            </a:r>
            <a:r>
              <a:rPr kumimoji="0" lang="en-US" altLang="zh-CN" sz="14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Neraka</a:t>
            </a:r>
            <a:r>
              <a:rPr kumimoji="0" lang="en-US" altLang="zh-CN" sz="1400" b="0" i="0" u="none" strike="noStrike" kern="1200" cap="none" spc="0" normalizeH="0" baseline="0" noProof="0" dirty="0">
                <a:ln>
                  <a:noFill/>
                </a:ln>
                <a:solidFill>
                  <a:srgbClr val="000000"/>
                </a:solidFill>
                <a:effectLst/>
                <a:uLnTx/>
                <a:uFillTx/>
                <a:latin typeface="Times New Roman" charset="0"/>
                <a:ea typeface="宋体" charset="0"/>
                <a:cs typeface="宋体" charset="0"/>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Yohanes</a:t>
            </a:r>
            <a:r>
              <a:rPr kumimoji="0" lang="en-US" altLang="zh-CN" sz="1400" b="0" i="0" u="none" strike="noStrike" kern="1200" cap="none" spc="0" normalizeH="0" baseline="0" noProof="0" dirty="0">
                <a:ln>
                  <a:noFill/>
                </a:ln>
                <a:solidFill>
                  <a:srgbClr val="000000"/>
                </a:solidFill>
                <a:effectLst/>
                <a:uLnTx/>
                <a:uFillTx/>
                <a:latin typeface="Times New Roman" charset="0"/>
                <a:ea typeface="宋体" charset="0"/>
                <a:cs typeface="宋体" charset="0"/>
              </a:rPr>
              <a:t> 12:48</a:t>
            </a:r>
            <a:endParaRPr kumimoji="0" lang="en-GB" altLang="zh-CN" sz="1400" b="0" i="0" u="none" strike="noStrike" kern="1200" cap="none" spc="0" normalizeH="0" baseline="0" noProof="0" dirty="0">
              <a:ln>
                <a:noFill/>
              </a:ln>
              <a:solidFill>
                <a:srgbClr val="000000"/>
              </a:solidFill>
              <a:effectLst/>
              <a:uLnTx/>
              <a:uFillTx/>
              <a:latin typeface="Times New Roman" charset="0"/>
              <a:ea typeface="宋体" charset="0"/>
              <a:cs typeface="宋体" charset="0"/>
            </a:endParaRPr>
          </a:p>
        </p:txBody>
      </p:sp>
      <p:sp>
        <p:nvSpPr>
          <p:cNvPr id="299040" name="Text Box 27"/>
          <p:cNvSpPr txBox="1">
            <a:spLocks noChangeArrowheads="1"/>
          </p:cNvSpPr>
          <p:nvPr/>
        </p:nvSpPr>
        <p:spPr bwMode="auto">
          <a:xfrm>
            <a:off x="12192000" y="2587625"/>
            <a:ext cx="5181600" cy="2138363"/>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zh-CN" sz="1600" b="0" i="0" u="none" strike="noStrike" kern="1200" cap="none" spc="0" normalizeH="0" baseline="0" noProof="0">
                <a:ln>
                  <a:noFill/>
                </a:ln>
                <a:solidFill>
                  <a:srgbClr val="000000"/>
                </a:solidFill>
                <a:effectLst/>
                <a:uLnTx/>
                <a:uFillTx/>
                <a:latin typeface="Times New Roman" charset="0"/>
                <a:ea typeface="宋体" charset="0"/>
                <a:cs typeface="宋体" charset="0"/>
              </a:rPr>
              <a:t>Pembenaran adalah keputusan Allah yg  permanen yg menya-takan seorang berdosa itu benar karena imannya kpd Kristus. Hal ini memungkinkan Allah terus melihatnya sebagai orang benar sekalipun ia terus berbuat dosa. Dasar pembenaran adalah kebenaran Kristus, maka dosa atau perbuatan baik tidak memiliki dampak atasnya. Pilihannya memiliki pembenaran Allah dan ditetapkan masuk surga atau dihukum dan ditetapkan masuk neraka.Pembenaran Allah dikaruniakan kpd yg percaya kpd satu-satunya  cara yg disediakan untuk dosa mereka, yaitu Yesus membayar secara penuh dan tuntas hukuman dgn mati menggantikan mereka. Rom 3:21-26; 4:2-9 &amp; Ef  2:1-10</a:t>
            </a:r>
          </a:p>
        </p:txBody>
      </p:sp>
      <p:sp>
        <p:nvSpPr>
          <p:cNvPr id="299041" name="Text Box 17"/>
          <p:cNvSpPr txBox="1">
            <a:spLocks noChangeArrowheads="1"/>
          </p:cNvSpPr>
          <p:nvPr/>
        </p:nvSpPr>
        <p:spPr bwMode="auto">
          <a:xfrm>
            <a:off x="417513" y="1825625"/>
            <a:ext cx="2209800" cy="955675"/>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000000"/>
                </a:solidFill>
                <a:effectLst/>
                <a:uLnTx/>
                <a:uFillTx/>
                <a:latin typeface="Times New Roman" charset="0"/>
                <a:ea typeface="宋体" charset="0"/>
                <a:cs typeface="宋体" charset="0"/>
              </a:rPr>
              <a:t>Kebenaran Tuhan </a:t>
            </a:r>
            <a:br>
              <a:rPr kumimoji="0" lang="zh-CN" altLang="en-GB" sz="1400" b="0" i="0" u="none" strike="noStrike" kern="1200" cap="none" spc="0" normalizeH="0" baseline="0" noProof="0">
                <a:ln>
                  <a:noFill/>
                </a:ln>
                <a:solidFill>
                  <a:srgbClr val="000000"/>
                </a:solidFill>
                <a:effectLst/>
                <a:uLnTx/>
                <a:uFillTx/>
                <a:latin typeface="Times New Roman" charset="0"/>
                <a:ea typeface="宋体" charset="0"/>
                <a:cs typeface="宋体" charset="0"/>
              </a:rPr>
            </a:b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Filipi 3:9</a:t>
            </a:r>
            <a:endParaRPr kumimoji="0" lang="en-GB"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Roma 5:17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2 Korintus 5 : 21</a:t>
            </a:r>
          </a:p>
        </p:txBody>
      </p:sp>
      <p:sp>
        <p:nvSpPr>
          <p:cNvPr id="299042" name="Text Box 22"/>
          <p:cNvSpPr txBox="1">
            <a:spLocks noChangeArrowheads="1"/>
          </p:cNvSpPr>
          <p:nvPr/>
        </p:nvSpPr>
        <p:spPr bwMode="auto">
          <a:xfrm rot="-4843071">
            <a:off x="1368425" y="3695701"/>
            <a:ext cx="2200275" cy="400050"/>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charset="0"/>
                <a:ea typeface="宋体" charset="0"/>
                <a:cs typeface="宋体" charset="0"/>
              </a:rPr>
              <a:t>Iman dalam Kristus</a:t>
            </a:r>
            <a:endParaRPr kumimoji="0" lang="zh-CN" altLang="en-GB" sz="20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43" name="Text Box 21"/>
          <p:cNvSpPr txBox="1">
            <a:spLocks noChangeArrowheads="1"/>
          </p:cNvSpPr>
          <p:nvPr/>
        </p:nvSpPr>
        <p:spPr bwMode="auto">
          <a:xfrm>
            <a:off x="320675" y="4954588"/>
            <a:ext cx="1852613" cy="922337"/>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Ditakdirkan</a:t>
            </a:r>
            <a:r>
              <a:rPr kumimoji="0" lang="en-US" altLang="zh-CN" sz="1800" b="0" i="0" u="none" strike="noStrike" kern="1200" cap="none" spc="0" normalizeH="0" baseline="0" noProof="0" dirty="0">
                <a:ln>
                  <a:noFill/>
                </a:ln>
                <a:solidFill>
                  <a:srgbClr val="000000"/>
                </a:solidFill>
                <a:effectLst/>
                <a:uLnTx/>
                <a:uFillTx/>
                <a:latin typeface="Times New Roman" charset="0"/>
                <a:ea typeface="宋体" charset="0"/>
                <a:cs typeface="宋体" charset="0"/>
              </a:rPr>
              <a:t> </a:t>
            </a:r>
            <a:r>
              <a:rPr kumimoji="0" lang="en-US" altLang="zh-CN" sz="18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ke</a:t>
            </a:r>
            <a:r>
              <a:rPr kumimoji="0" lang="en-US" altLang="zh-CN" sz="1800" b="0" i="0" u="none" strike="noStrike" kern="1200" cap="none" spc="0" normalizeH="0" baseline="0" noProof="0" dirty="0">
                <a:ln>
                  <a:noFill/>
                </a:ln>
                <a:solidFill>
                  <a:srgbClr val="000000"/>
                </a:solidFill>
                <a:effectLst/>
                <a:uLnTx/>
                <a:uFillTx/>
                <a:latin typeface="Times New Roman" charset="0"/>
                <a:ea typeface="宋体" charset="0"/>
                <a:cs typeface="宋体" charset="0"/>
              </a:rPr>
              <a:t> </a:t>
            </a:r>
            <a:r>
              <a:rPr kumimoji="0" lang="en-US" altLang="zh-CN" sz="18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Neraka</a:t>
            </a:r>
            <a:r>
              <a:rPr kumimoji="0" lang="en-US" altLang="zh-CN" sz="1800" b="0" i="0" u="none" strike="noStrike" kern="1200" cap="none" spc="0" normalizeH="0" baseline="0" noProof="0" dirty="0">
                <a:ln>
                  <a:noFill/>
                </a:ln>
                <a:solidFill>
                  <a:srgbClr val="000000"/>
                </a:solidFill>
                <a:effectLst/>
                <a:uLnTx/>
                <a:uFillTx/>
                <a:latin typeface="Times New Roman" charset="0"/>
                <a:ea typeface="宋体" charset="0"/>
                <a:cs typeface="宋体"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Times New Roman" charset="0"/>
                <a:ea typeface="宋体" charset="0"/>
                <a:cs typeface="宋体" charset="0"/>
              </a:rPr>
              <a:t>Kematian Rohani </a:t>
            </a:r>
            <a:endParaRPr kumimoji="0" lang="zh-CN" altLang="en-GB" sz="1800" b="0" i="0" u="none" strike="noStrike" kern="1200" cap="none" spc="0" normalizeH="0" baseline="0" noProof="0" dirty="0">
              <a:ln>
                <a:noFill/>
              </a:ln>
              <a:solidFill>
                <a:srgbClr val="000000"/>
              </a:solidFill>
              <a:effectLst/>
              <a:uLnTx/>
              <a:uFillTx/>
              <a:latin typeface="Times New Roman" charset="0"/>
              <a:ea typeface="宋体" charset="0"/>
              <a:cs typeface="宋体" charset="0"/>
            </a:endParaRPr>
          </a:p>
        </p:txBody>
      </p:sp>
      <p:sp>
        <p:nvSpPr>
          <p:cNvPr id="299044" name="Text Box 18"/>
          <p:cNvSpPr txBox="1">
            <a:spLocks noChangeArrowheads="1"/>
          </p:cNvSpPr>
          <p:nvPr/>
        </p:nvSpPr>
        <p:spPr bwMode="auto">
          <a:xfrm>
            <a:off x="3203575" y="1700213"/>
            <a:ext cx="1684338" cy="392112"/>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charset="0"/>
                <a:ea typeface="宋体" charset="0"/>
                <a:cs typeface="宋体" charset="0"/>
              </a:rPr>
              <a:t>Pengudusan</a:t>
            </a:r>
            <a:endParaRPr kumimoji="0" lang="zh-CN" altLang="en-GB" sz="2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45" name="Text Box 19"/>
          <p:cNvSpPr txBox="1">
            <a:spLocks noChangeArrowheads="1"/>
          </p:cNvSpPr>
          <p:nvPr/>
        </p:nvSpPr>
        <p:spPr bwMode="auto">
          <a:xfrm>
            <a:off x="3276600" y="2205038"/>
            <a:ext cx="1608138" cy="261937"/>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charset="0"/>
                <a:ea typeface="宋体" charset="0"/>
                <a:cs typeface="宋体" charset="0"/>
              </a:rPr>
              <a:t>Pembenaran </a:t>
            </a:r>
            <a:endParaRPr kumimoji="0" lang="zh-CN" altLang="en-GB" sz="2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46" name="Text Box 26"/>
          <p:cNvSpPr txBox="1">
            <a:spLocks noChangeArrowheads="1"/>
          </p:cNvSpPr>
          <p:nvPr/>
        </p:nvSpPr>
        <p:spPr bwMode="auto">
          <a:xfrm>
            <a:off x="6780213" y="5300663"/>
            <a:ext cx="1752600" cy="709612"/>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b"/>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charset="0"/>
                <a:ea typeface="宋体" charset="0"/>
                <a:cs typeface="宋体" charset="0"/>
              </a:rPr>
              <a:t>Kematian </a:t>
            </a:r>
            <a:r>
              <a:rPr kumimoji="0" lang="en-US" altLang="zh-CN" sz="14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tanpa</a:t>
            </a:r>
            <a:r>
              <a:rPr kumimoji="0" lang="en-US" altLang="zh-CN" sz="1400" b="0" i="0" u="none" strike="noStrike" kern="1200" cap="none" spc="0" normalizeH="0" baseline="0" noProof="0" dirty="0">
                <a:ln>
                  <a:noFill/>
                </a:ln>
                <a:solidFill>
                  <a:srgbClr val="000000"/>
                </a:solidFill>
                <a:effectLst/>
                <a:uLnTx/>
                <a:uFillTx/>
                <a:latin typeface="Times New Roman" charset="0"/>
                <a:ea typeface="宋体" charset="0"/>
                <a:cs typeface="宋体" charset="0"/>
              </a:rPr>
              <a:t> </a:t>
            </a:r>
            <a:r>
              <a:rPr kumimoji="0" lang="en-US" altLang="zh-CN" sz="14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percaya</a:t>
            </a:r>
            <a:r>
              <a:rPr kumimoji="0" lang="en-US" altLang="zh-CN" sz="1400" b="0" i="0" u="none" strike="noStrike" kern="1200" cap="none" spc="0" normalizeH="0" baseline="0" noProof="0" dirty="0">
                <a:ln>
                  <a:noFill/>
                </a:ln>
                <a:solidFill>
                  <a:srgbClr val="000000"/>
                </a:solidFill>
                <a:effectLst/>
                <a:uLnTx/>
                <a:uFillTx/>
                <a:latin typeface="Times New Roman" charset="0"/>
                <a:ea typeface="宋体" charset="0"/>
                <a:cs typeface="宋体" charset="0"/>
              </a:rPr>
              <a:t> </a:t>
            </a:r>
            <a:r>
              <a:rPr kumimoji="0" lang="en-US" altLang="zh-CN" sz="14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Kristus</a:t>
            </a:r>
            <a:r>
              <a:rPr kumimoji="0" lang="en-US" altLang="zh-CN" sz="1400" b="0" i="0" u="none" strike="noStrike" kern="1200" cap="none" spc="0" normalizeH="0" baseline="0" noProof="0" dirty="0">
                <a:ln>
                  <a:noFill/>
                </a:ln>
                <a:solidFill>
                  <a:srgbClr val="000000"/>
                </a:solidFill>
                <a:effectLst/>
                <a:uLnTx/>
                <a:uFillTx/>
                <a:latin typeface="Times New Roman" charset="0"/>
                <a:ea typeface="宋体" charset="0"/>
                <a:cs typeface="宋体" charset="0"/>
              </a:rPr>
              <a:t> </a:t>
            </a:r>
            <a:r>
              <a:rPr kumimoji="0" lang="en-US" altLang="zh-CN" sz="14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akan</a:t>
            </a:r>
            <a:r>
              <a:rPr kumimoji="0" lang="en-US" altLang="zh-CN" sz="1400" b="0" i="0" u="none" strike="noStrike" kern="1200" cap="none" spc="0" normalizeH="0" baseline="0" noProof="0" dirty="0">
                <a:ln>
                  <a:noFill/>
                </a:ln>
                <a:solidFill>
                  <a:srgbClr val="000000"/>
                </a:solidFill>
                <a:effectLst/>
                <a:uLnTx/>
                <a:uFillTx/>
                <a:latin typeface="Times New Roman" charset="0"/>
                <a:ea typeface="宋体" charset="0"/>
                <a:cs typeface="宋体" charset="0"/>
              </a:rPr>
              <a:t> </a:t>
            </a:r>
            <a:r>
              <a:rPr kumimoji="0" lang="en-US" altLang="zh-CN" sz="14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ke</a:t>
            </a:r>
            <a:r>
              <a:rPr kumimoji="0" lang="en-US" altLang="zh-CN" sz="1400" b="0" i="0" u="none" strike="noStrike" kern="1200" cap="none" spc="0" normalizeH="0" baseline="0" noProof="0" dirty="0">
                <a:ln>
                  <a:noFill/>
                </a:ln>
                <a:solidFill>
                  <a:srgbClr val="000000"/>
                </a:solidFill>
                <a:effectLst/>
                <a:uLnTx/>
                <a:uFillTx/>
                <a:latin typeface="Times New Roman" charset="0"/>
                <a:ea typeface="宋体" charset="0"/>
                <a:cs typeface="宋体" charset="0"/>
              </a:rPr>
              <a:t> </a:t>
            </a:r>
            <a:r>
              <a:rPr kumimoji="0" lang="en-US" altLang="zh-CN" sz="14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Neraka</a:t>
            </a:r>
            <a:r>
              <a:rPr kumimoji="0" lang="en-US" altLang="zh-CN" sz="1400" b="0" i="0" u="none" strike="noStrike" kern="1200" cap="none" spc="0" normalizeH="0" baseline="0" noProof="0" dirty="0">
                <a:ln>
                  <a:noFill/>
                </a:ln>
                <a:solidFill>
                  <a:srgbClr val="000000"/>
                </a:solidFill>
                <a:effectLst/>
                <a:uLnTx/>
                <a:uFillTx/>
                <a:latin typeface="Times New Roman" charset="0"/>
                <a:ea typeface="宋体" charset="0"/>
                <a:cs typeface="宋体" charset="0"/>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dirty="0" err="1">
                <a:ln>
                  <a:noFill/>
                </a:ln>
                <a:solidFill>
                  <a:srgbClr val="000000"/>
                </a:solidFill>
                <a:effectLst/>
                <a:uLnTx/>
                <a:uFillTx/>
                <a:latin typeface="Times New Roman" charset="0"/>
                <a:ea typeface="宋体" charset="0"/>
                <a:cs typeface="宋体" charset="0"/>
              </a:rPr>
              <a:t>Yohanes</a:t>
            </a:r>
            <a:r>
              <a:rPr kumimoji="0" lang="en-US" altLang="zh-CN" sz="1400" b="0" i="0" u="none" strike="noStrike" kern="1200" cap="none" spc="0" normalizeH="0" baseline="0" noProof="0" dirty="0">
                <a:ln>
                  <a:noFill/>
                </a:ln>
                <a:solidFill>
                  <a:srgbClr val="000000"/>
                </a:solidFill>
                <a:effectLst/>
                <a:uLnTx/>
                <a:uFillTx/>
                <a:latin typeface="Times New Roman" charset="0"/>
                <a:ea typeface="宋体" charset="0"/>
                <a:cs typeface="宋体" charset="0"/>
              </a:rPr>
              <a:t> 12:48</a:t>
            </a:r>
            <a:endParaRPr kumimoji="0" lang="en-GB" altLang="zh-CN" sz="1400" b="0" i="0" u="none" strike="noStrike" kern="1200" cap="none" spc="0" normalizeH="0" baseline="0" noProof="0" dirty="0">
              <a:ln>
                <a:noFill/>
              </a:ln>
              <a:solidFill>
                <a:srgbClr val="000000"/>
              </a:solidFill>
              <a:effectLst/>
              <a:uLnTx/>
              <a:uFillTx/>
              <a:latin typeface="Times New Roman" charset="0"/>
              <a:ea typeface="宋体" charset="0"/>
              <a:cs typeface="宋体" charset="0"/>
            </a:endParaRPr>
          </a:p>
        </p:txBody>
      </p:sp>
      <p:sp>
        <p:nvSpPr>
          <p:cNvPr id="299047" name="Text Box 20"/>
          <p:cNvSpPr txBox="1">
            <a:spLocks noChangeArrowheads="1"/>
          </p:cNvSpPr>
          <p:nvPr/>
        </p:nvSpPr>
        <p:spPr bwMode="auto">
          <a:xfrm>
            <a:off x="539750" y="5991225"/>
            <a:ext cx="8001000" cy="461963"/>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Times New Roman" charset="0"/>
                <a:ea typeface="宋体" charset="0"/>
                <a:cs typeface="宋体" charset="0"/>
              </a:rPr>
              <a:t>Grafik  Pembenaran menurut Alkitab </a:t>
            </a:r>
            <a:endParaRPr kumimoji="0" lang="zh-CN" altLang="en-GB" sz="2400" b="1"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48" name="Text Box 23"/>
          <p:cNvSpPr txBox="1">
            <a:spLocks noChangeArrowheads="1"/>
          </p:cNvSpPr>
          <p:nvPr/>
        </p:nvSpPr>
        <p:spPr bwMode="auto">
          <a:xfrm>
            <a:off x="7235825" y="1114425"/>
            <a:ext cx="1535113" cy="585788"/>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charset="0"/>
                <a:ea typeface="宋体" charset="0"/>
                <a:cs typeface="宋体" charset="0"/>
              </a:rPr>
              <a:t>Pemuliaan</a:t>
            </a:r>
            <a:endParaRPr kumimoji="0" lang="zh-CN" altLang="en-GB" sz="2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49" name="Text Box 24"/>
          <p:cNvSpPr txBox="1">
            <a:spLocks noChangeArrowheads="1"/>
          </p:cNvSpPr>
          <p:nvPr/>
        </p:nvSpPr>
        <p:spPr bwMode="auto">
          <a:xfrm>
            <a:off x="5219700" y="908050"/>
            <a:ext cx="1944688" cy="835025"/>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Mati dgn pembenaran Allah membolehkan kamu masuk surga. Yoh 5:24</a:t>
            </a:r>
            <a:endParaRPr kumimoji="0" lang="en-GB"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50" name="Text Box 27"/>
          <p:cNvSpPr txBox="1">
            <a:spLocks noChangeArrowheads="1"/>
          </p:cNvSpPr>
          <p:nvPr/>
        </p:nvSpPr>
        <p:spPr bwMode="auto">
          <a:xfrm>
            <a:off x="3059113" y="2565400"/>
            <a:ext cx="5905500" cy="2519363"/>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zh-CN" sz="1600" b="0" i="0" u="none" strike="noStrike" kern="1200" cap="none" spc="0" normalizeH="0" baseline="0" noProof="0">
                <a:ln>
                  <a:noFill/>
                </a:ln>
                <a:solidFill>
                  <a:srgbClr val="000000"/>
                </a:solidFill>
                <a:effectLst/>
                <a:uLnTx/>
                <a:uFillTx/>
                <a:latin typeface="Times New Roman" charset="0"/>
                <a:ea typeface="宋体" charset="0"/>
                <a:cs typeface="宋体" charset="0"/>
              </a:rPr>
              <a:t>Pembenaran adalah keputusan Allah yg  permanen yg menya-takan seorang berdosa itu benar karena imannya kpd Kristus. Hal ini memungkinkan Allah terus melihatnya sebagai orang benar sekalipun ia terus berbuat dosa. Dasar pembenaran adalah kebenaran Kristus, maka dosa atau perbuatan baik tidak memiliki dampak atasnya. Pilihannya memiliki pembenaran Allah dan ditetapkan masuk surga atau dihukum dan ditetapkan masuk neraka.Pembenaran Allah dikaruniakan kpd yg percaya kpd satu-satunya  cara yg disediakan untuk dosa mereka, yaitu Yesus membayar secara penuh dan tuntas hukuman dgn mati menggantikan mereka. Rom 3:21-26; 4:2-9 &amp; Ef  2:1-10</a:t>
            </a:r>
          </a:p>
        </p:txBody>
      </p:sp>
    </p:spTree>
    <p:extLst>
      <p:ext uri="{BB962C8B-B14F-4D97-AF65-F5344CB8AC3E}">
        <p14:creationId xmlns:p14="http://schemas.microsoft.com/office/powerpoint/2010/main" val="3376631042"/>
      </p:ext>
    </p:extLst>
  </p:cSld>
  <p:clrMapOvr>
    <a:overrideClrMapping bg1="dk2" tx1="lt1" bg2="dk1"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37891" name="Rectangle 3"/>
          <p:cNvSpPr>
            <a:spLocks noGrp="1" noChangeArrowheads="1"/>
          </p:cNvSpPr>
          <p:nvPr>
            <p:ph type="subTitle" idx="1"/>
          </p:nvPr>
        </p:nvSpPr>
        <p:spPr>
          <a:xfrm>
            <a:off x="228600" y="1447800"/>
            <a:ext cx="8763000" cy="2819400"/>
          </a:xfrm>
        </p:spPr>
        <p:txBody>
          <a:bodyPr/>
          <a:lstStyle/>
          <a:p>
            <a:pPr algn="l" eaLnBrk="1" hangingPunct="1">
              <a:lnSpc>
                <a:spcPct val="90000"/>
              </a:lnSpc>
              <a:buFont typeface="Wingdings" charset="0"/>
              <a:buNone/>
              <a:defRPr/>
            </a:pPr>
            <a:r>
              <a:rPr lang="en-US" altLang="zh-CN" b="1" dirty="0">
                <a:latin typeface="Arial"/>
                <a:ea typeface="宋体" charset="0"/>
                <a:cs typeface="Arial"/>
              </a:rPr>
              <a:t>Purgatory is taught as a state of temporary punishment for those who are not entirely free from sins or have not yet fully paid for their venial sins. The forgiveness of such venial sins can be accomplished through three different ways:</a:t>
            </a:r>
            <a:endParaRPr lang="en-US" altLang="zh-CN" sz="2800" b="1" dirty="0">
              <a:latin typeface="Arial"/>
              <a:ea typeface="宋体" charset="0"/>
              <a:cs typeface="Arial"/>
            </a:endParaRPr>
          </a:p>
        </p:txBody>
      </p:sp>
      <p:sp>
        <p:nvSpPr>
          <p:cNvPr id="4" name="Rectangle 3"/>
          <p:cNvSpPr txBox="1">
            <a:spLocks noChangeArrowheads="1"/>
          </p:cNvSpPr>
          <p:nvPr/>
        </p:nvSpPr>
        <p:spPr bwMode="auto">
          <a:xfrm>
            <a:off x="228600" y="4343400"/>
            <a:ext cx="8763000" cy="22098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514350" indent="-514350" algn="l" eaLnBrk="1" hangingPunct="1">
              <a:lnSpc>
                <a:spcPct val="90000"/>
              </a:lnSpc>
              <a:buFont typeface="+mj-lt"/>
              <a:buAutoNum type="arabicPeriod"/>
              <a:defRPr/>
            </a:pPr>
            <a:r>
              <a:rPr lang="en-US" altLang="zh-CN" sz="2800" b="1" dirty="0">
                <a:latin typeface="Arial"/>
                <a:ea typeface="宋体" charset="0"/>
                <a:cs typeface="Arial"/>
              </a:rPr>
              <a:t>	</a:t>
            </a:r>
            <a:r>
              <a:rPr lang="en-US" altLang="zh-CN" b="1" dirty="0">
                <a:latin typeface="Arial"/>
                <a:ea typeface="宋体" charset="0"/>
                <a:cs typeface="Arial"/>
              </a:rPr>
              <a:t>Unconditional forgiveness by God</a:t>
            </a:r>
          </a:p>
          <a:p>
            <a:pPr marL="514350" indent="-514350" algn="l" eaLnBrk="1" hangingPunct="1">
              <a:lnSpc>
                <a:spcPct val="90000"/>
              </a:lnSpc>
              <a:buFont typeface="+mj-lt"/>
              <a:buAutoNum type="arabicPeriod"/>
              <a:defRPr/>
            </a:pPr>
            <a:r>
              <a:rPr lang="en-US" altLang="zh-CN" b="1" dirty="0">
                <a:latin typeface="Arial"/>
                <a:ea typeface="宋体" charset="0"/>
                <a:cs typeface="Arial"/>
              </a:rPr>
              <a:t>Suffering and the performance of penitential works</a:t>
            </a:r>
          </a:p>
          <a:p>
            <a:pPr marL="514350" indent="-514350" algn="l" eaLnBrk="1" hangingPunct="1">
              <a:lnSpc>
                <a:spcPct val="90000"/>
              </a:lnSpc>
              <a:buFont typeface="+mj-lt"/>
              <a:buAutoNum type="arabicPeriod"/>
              <a:defRPr/>
            </a:pPr>
            <a:r>
              <a:rPr lang="en-US" altLang="zh-CN" b="1" dirty="0">
                <a:latin typeface="Arial"/>
                <a:ea typeface="宋体" charset="0"/>
                <a:cs typeface="Arial"/>
              </a:rPr>
              <a:t>Contrition</a:t>
            </a:r>
            <a:r>
              <a:rPr lang="en-US" altLang="zh-CN" sz="2800" b="1" dirty="0">
                <a:latin typeface="Arial"/>
                <a:ea typeface="宋体" charset="0"/>
                <a:cs typeface="Arial"/>
              </a:rPr>
              <a:t>	</a:t>
            </a:r>
          </a:p>
        </p:txBody>
      </p:sp>
      <p:sp>
        <p:nvSpPr>
          <p:cNvPr id="118788"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0833" name="Picture 8" descr="purgatory-pergatory-purgetory"/>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2476500" y="3862388"/>
            <a:ext cx="0" cy="0"/>
          </a:xfrm>
          <a:noFill/>
          <a:extLst>
            <a:ext uri="{909E8E84-426E-40dd-AFC4-6F175D3DCCD1}">
              <a14:hiddenFill xmlns="" xmlns:a14="http://schemas.microsoft.com/office/drawing/2010/main">
                <a:solidFill>
                  <a:srgbClr val="FFFFFF"/>
                </a:solidFill>
              </a14:hiddenFill>
            </a:ext>
          </a:extLst>
        </p:spPr>
      </p:pic>
      <p:pic>
        <p:nvPicPr>
          <p:cNvPr id="120834" name="Picture 9" descr="purgatory-pergatory-purgetory"/>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685800" y="0"/>
            <a:ext cx="7848600" cy="4262438"/>
          </a:xfrm>
          <a:noFill/>
          <a:extLst>
            <a:ext uri="{909E8E84-426E-40dd-AFC4-6F175D3DCCD1}">
              <a14:hiddenFill xmlns="" xmlns:a14="http://schemas.microsoft.com/office/drawing/2010/main">
                <a:solidFill>
                  <a:srgbClr val="FFFFFF"/>
                </a:solidFill>
              </a14:hiddenFill>
            </a:ext>
          </a:extLst>
        </p:spPr>
      </p:pic>
      <p:sp>
        <p:nvSpPr>
          <p:cNvPr id="72708" name="Text Box 12"/>
          <p:cNvSpPr txBox="1">
            <a:spLocks noChangeArrowheads="1"/>
          </p:cNvSpPr>
          <p:nvPr/>
        </p:nvSpPr>
        <p:spPr bwMode="auto">
          <a:xfrm>
            <a:off x="152400" y="4311650"/>
            <a:ext cx="8915400" cy="247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defRPr/>
            </a:pPr>
            <a:r>
              <a:rPr lang="en-US" b="1" dirty="0">
                <a:effectLst>
                  <a:outerShdw blurRad="50800" dist="88900" dir="2700000" algn="tl" rotWithShape="0">
                    <a:srgbClr val="000000"/>
                  </a:outerShdw>
                </a:effectLst>
                <a:latin typeface="Arial"/>
                <a:cs typeface="Arial"/>
              </a:rPr>
              <a:t>Catholics believe Jesus told St. Gertrude the Great that this prayer releases 1000 souls from Purgatory each time:</a:t>
            </a:r>
          </a:p>
          <a:p>
            <a:pPr eaLnBrk="1" hangingPunct="1">
              <a:defRPr/>
            </a:pPr>
            <a:endParaRPr lang="en-US" sz="1050" b="1" dirty="0">
              <a:effectLst>
                <a:outerShdw blurRad="50800" dist="88900" dir="2700000" algn="tl" rotWithShape="0">
                  <a:srgbClr val="000000"/>
                </a:outerShdw>
              </a:effectLst>
              <a:latin typeface="Arial"/>
              <a:cs typeface="Arial"/>
            </a:endParaRPr>
          </a:p>
          <a:p>
            <a:pPr algn="ctr" eaLnBrk="1" hangingPunct="1">
              <a:defRPr/>
            </a:pPr>
            <a:r>
              <a:rPr lang="en-US" b="1" i="1" dirty="0">
                <a:effectLst>
                  <a:outerShdw blurRad="50800" dist="88900" dir="2700000" algn="tl" rotWithShape="0">
                    <a:srgbClr val="000000"/>
                  </a:outerShdw>
                </a:effectLst>
                <a:latin typeface="Arial"/>
                <a:cs typeface="Arial"/>
              </a:rPr>
              <a:t>"Eternal Father, I offer Thee the most precious blood of Thy Divine Son, Jesus, in union with the Masses said throughout the world today, for all the holy souls in Purgatory. Amen."</a:t>
            </a:r>
            <a:endParaRPr lang="en-US" b="1" dirty="0">
              <a:effectLst>
                <a:outerShdw blurRad="50800" dist="88900" dir="2700000" algn="tl" rotWithShape="0">
                  <a:srgbClr val="000000"/>
                </a:outerShdw>
              </a:effectLst>
              <a:latin typeface="Arial"/>
              <a:cs typeface="Arial"/>
            </a:endParaRPr>
          </a:p>
        </p:txBody>
      </p:sp>
      <p:sp>
        <p:nvSpPr>
          <p:cNvPr id="120836" name="TextBox 5"/>
          <p:cNvSpPr txBox="1">
            <a:spLocks noChangeArrowheads="1"/>
          </p:cNvSpPr>
          <p:nvPr/>
        </p:nvSpPr>
        <p:spPr bwMode="auto">
          <a:xfrm>
            <a:off x="8534400" y="5715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0" y="0"/>
            <a:ext cx="9144000" cy="1470025"/>
          </a:xfrm>
        </p:spPr>
        <p:txBody>
          <a:bodyPr/>
          <a:lstStyle/>
          <a:p>
            <a:pPr eaLnBrk="1" hangingPunct="1">
              <a:defRPr/>
            </a:pPr>
            <a:r>
              <a:rPr lang="en-US" sz="4800" u="sng">
                <a:solidFill>
                  <a:srgbClr val="FFFF00"/>
                </a:solidFill>
                <a:latin typeface="Arial"/>
                <a:cs typeface="Arial"/>
              </a:rPr>
              <a:t>The Intermediate State</a:t>
            </a:r>
          </a:p>
        </p:txBody>
      </p:sp>
      <p:sp>
        <p:nvSpPr>
          <p:cNvPr id="47107" name="Rectangle 3"/>
          <p:cNvSpPr>
            <a:spLocks noGrp="1" noChangeArrowheads="1"/>
          </p:cNvSpPr>
          <p:nvPr>
            <p:ph type="subTitle" idx="1"/>
          </p:nvPr>
        </p:nvSpPr>
        <p:spPr>
          <a:xfrm>
            <a:off x="381000" y="1828800"/>
            <a:ext cx="8610600" cy="3352800"/>
          </a:xfrm>
        </p:spPr>
        <p:txBody>
          <a:bodyPr/>
          <a:lstStyle/>
          <a:p>
            <a:pPr algn="l" eaLnBrk="1" hangingPunct="1">
              <a:lnSpc>
                <a:spcPct val="90000"/>
              </a:lnSpc>
              <a:defRPr/>
            </a:pPr>
            <a:r>
              <a:rPr lang="en-US" altLang="zh-CN" b="1" dirty="0">
                <a:latin typeface="Arial"/>
                <a:ea typeface="宋体" charset="0"/>
              </a:rPr>
              <a:t>Protestants reject </a:t>
            </a:r>
            <a:r>
              <a:rPr lang="en-US" altLang="zh-CN" b="1" dirty="0">
                <a:latin typeface="Arial"/>
                <a:ea typeface="宋体" charset="0"/>
                <a:cs typeface="Arial"/>
              </a:rPr>
              <a:t>Purgatory because this theory appeals mainly to the Apocrypha, which Protestants do not accept as Canonical. </a:t>
            </a:r>
          </a:p>
          <a:p>
            <a:pPr algn="l" eaLnBrk="1" hangingPunct="1">
              <a:lnSpc>
                <a:spcPct val="90000"/>
              </a:lnSpc>
              <a:buFont typeface="Wingdings" charset="0"/>
              <a:buNone/>
              <a:defRPr/>
            </a:pPr>
            <a:endParaRPr lang="en-US" altLang="zh-CN" sz="1600" b="1" dirty="0">
              <a:latin typeface="Arial"/>
              <a:ea typeface="宋体" charset="0"/>
              <a:cs typeface="Arial"/>
            </a:endParaRPr>
          </a:p>
          <a:p>
            <a:pPr algn="l" eaLnBrk="1" hangingPunct="1">
              <a:lnSpc>
                <a:spcPct val="90000"/>
              </a:lnSpc>
              <a:buFont typeface="Wingdings" charset="0"/>
              <a:buNone/>
              <a:defRPr/>
            </a:pPr>
            <a:r>
              <a:rPr lang="en-US" altLang="zh-CN" b="1" dirty="0">
                <a:latin typeface="Arial"/>
                <a:ea typeface="宋体" charset="0"/>
                <a:cs typeface="Arial"/>
              </a:rPr>
              <a:t>It also implies a salvation attainable by works, which is contrary to Scripture.</a:t>
            </a:r>
          </a:p>
        </p:txBody>
      </p:sp>
      <p:sp>
        <p:nvSpPr>
          <p:cNvPr id="122883" name="TextBox 3"/>
          <p:cNvSpPr txBox="1">
            <a:spLocks noChangeArrowheads="1"/>
          </p:cNvSpPr>
          <p:nvPr/>
        </p:nvSpPr>
        <p:spPr bwMode="auto">
          <a:xfrm>
            <a:off x="8534400" y="5715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47107">
                                            <p:txEl>
                                              <p:pRg st="0" end="0"/>
                                            </p:txEl>
                                          </p:spTgt>
                                        </p:tgtEl>
                                        <p:attrNameLst>
                                          <p:attrName>style.visibility</p:attrName>
                                        </p:attrNameLst>
                                      </p:cBhvr>
                                      <p:to>
                                        <p:strVal val="visible"/>
                                      </p:to>
                                    </p:set>
                                    <p:anim calcmode="discrete" valueType="clr">
                                      <p:cBhvr override="childStyle">
                                        <p:cTn id="7" dur="80"/>
                                        <p:tgtEl>
                                          <p:spTgt spid="471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710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7107">
                                            <p:txEl>
                                              <p:pRg st="2" end="2"/>
                                            </p:txEl>
                                          </p:spTgt>
                                        </p:tgtEl>
                                        <p:attrNameLst>
                                          <p:attrName>style.visibility</p:attrName>
                                        </p:attrNameLst>
                                      </p:cBhvr>
                                      <p:to>
                                        <p:strVal val="visible"/>
                                      </p:to>
                                    </p:set>
                                    <p:anim calcmode="discrete" valueType="clr">
                                      <p:cBhvr override="childStyle">
                                        <p:cTn id="14" dur="80"/>
                                        <p:tgtEl>
                                          <p:spTgt spid="471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7107">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47107">
                                            <p:txEl>
                                              <p:pRg st="2" end="2"/>
                                            </p:txEl>
                                          </p:spTgt>
                                        </p:tgtEl>
                                        <p:attrNameLst>
                                          <p:attrName>fill.type</p:attrName>
                                        </p:attrNameLst>
                                      </p:cBhvr>
                                      <p:to>
                                        <p:strVal val="solid"/>
                                      </p:to>
                                    </p:set>
                                  </p:childTnLst>
                                </p:cTn>
                              </p:par>
                              <p:par>
                                <p:cTn id="17" presetID="9" presetClass="emph" presetSubtype="0" nodeType="withEffect">
                                  <p:stCondLst>
                                    <p:cond delay="0"/>
                                  </p:stCondLst>
                                  <p:iterate type="lt">
                                    <p:tmAbs val="0"/>
                                  </p:iterate>
                                  <p:childTnLst>
                                    <p:set>
                                      <p:cBhvr rctx="PPT">
                                        <p:cTn id="18" dur="indefinite"/>
                                        <p:tgtEl>
                                          <p:spTgt spid="47107">
                                            <p:txEl>
                                              <p:pRg st="0" end="0"/>
                                            </p:txEl>
                                          </p:spTgt>
                                        </p:tgtEl>
                                        <p:attrNameLst>
                                          <p:attrName>style.opacity</p:attrName>
                                        </p:attrNameLst>
                                      </p:cBhvr>
                                      <p:to>
                                        <p:strVal val="0.5"/>
                                      </p:to>
                                    </p:set>
                                    <p:animEffect filter="image" prLst="opacity: 0.5">
                                      <p:cBhvr rctx="IE">
                                        <p:cTn id="19" dur="indefinite"/>
                                        <p:tgtEl>
                                          <p:spTgt spid="4710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mph" presetSubtype="0" nodeType="clickEffect">
                                  <p:stCondLst>
                                    <p:cond delay="0"/>
                                  </p:stCondLst>
                                  <p:iterate type="lt">
                                    <p:tmAbs val="0"/>
                                  </p:iterate>
                                  <p:childTnLst>
                                    <p:set>
                                      <p:cBhvr rctx="PPT">
                                        <p:cTn id="23" dur="indefinite"/>
                                        <p:tgtEl>
                                          <p:spTgt spid="47107">
                                            <p:txEl>
                                              <p:pRg st="2" end="2"/>
                                            </p:txEl>
                                          </p:spTgt>
                                        </p:tgtEl>
                                        <p:attrNameLst>
                                          <p:attrName>style.opacity</p:attrName>
                                        </p:attrNameLst>
                                      </p:cBhvr>
                                      <p:to>
                                        <p:strVal val="0.5"/>
                                      </p:to>
                                    </p:set>
                                    <p:animEffect filter="image" prLst="opacity: 0.5">
                                      <p:cBhvr rctx="IE">
                                        <p:cTn id="24" dur="indefinite"/>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39939" name="Rectangle 3"/>
          <p:cNvSpPr>
            <a:spLocks noGrp="1" noChangeArrowheads="1"/>
          </p:cNvSpPr>
          <p:nvPr>
            <p:ph type="subTitle" idx="1"/>
          </p:nvPr>
        </p:nvSpPr>
        <p:spPr>
          <a:xfrm>
            <a:off x="0" y="1524000"/>
            <a:ext cx="9144000" cy="4800600"/>
          </a:xfrm>
        </p:spPr>
        <p:txBody>
          <a:bodyPr/>
          <a:lstStyle/>
          <a:p>
            <a:pPr marL="533400" indent="-533400" algn="l" eaLnBrk="1" hangingPunct="1">
              <a:lnSpc>
                <a:spcPct val="90000"/>
              </a:lnSpc>
              <a:buFont typeface="Wingdings" charset="0"/>
              <a:buNone/>
              <a:defRPr/>
            </a:pPr>
            <a:r>
              <a:rPr lang="en-US" altLang="zh-CN" sz="2800" b="1" u="sng" dirty="0">
                <a:latin typeface="Arial"/>
                <a:ea typeface="宋体" charset="0"/>
                <a:cs typeface="Arial"/>
              </a:rPr>
              <a:t>Instantaneous Resurrection</a:t>
            </a:r>
          </a:p>
          <a:p>
            <a:pPr marL="533400" indent="-533400" algn="l" eaLnBrk="1" hangingPunct="1">
              <a:lnSpc>
                <a:spcPct val="90000"/>
              </a:lnSpc>
              <a:buFont typeface="Arial"/>
              <a:buChar char="•"/>
              <a:defRPr/>
            </a:pPr>
            <a:r>
              <a:rPr lang="en-US" altLang="zh-CN" sz="2800" b="1" dirty="0">
                <a:latin typeface="Arial"/>
                <a:ea typeface="宋体" charset="0"/>
                <a:cs typeface="Arial"/>
              </a:rPr>
              <a:t>This is a more novel and creative concept of recent years.</a:t>
            </a:r>
          </a:p>
          <a:p>
            <a:pPr marL="533400" indent="-533400" algn="l" eaLnBrk="1" hangingPunct="1">
              <a:lnSpc>
                <a:spcPct val="90000"/>
              </a:lnSpc>
              <a:buFont typeface="Arial"/>
              <a:buChar char="•"/>
              <a:defRPr/>
            </a:pPr>
            <a:r>
              <a:rPr lang="en-US" altLang="zh-CN" sz="2800" b="1" dirty="0">
                <a:latin typeface="Arial"/>
                <a:ea typeface="宋体" charset="0"/>
                <a:cs typeface="Arial"/>
              </a:rPr>
              <a:t>This teaches that immediately upon death, the believer receives the resurrection body.</a:t>
            </a:r>
          </a:p>
          <a:p>
            <a:pPr marL="533400" indent="-533400" algn="l" eaLnBrk="1" hangingPunct="1">
              <a:lnSpc>
                <a:spcPct val="90000"/>
              </a:lnSpc>
              <a:buFont typeface="Arial"/>
              <a:buChar char="•"/>
              <a:defRPr/>
            </a:pPr>
            <a:r>
              <a:rPr lang="en-US" altLang="zh-CN" sz="2800" b="1" dirty="0">
                <a:latin typeface="Arial"/>
                <a:ea typeface="宋体" charset="0"/>
                <a:cs typeface="Arial"/>
              </a:rPr>
              <a:t>W.D. Davies holds that Paul had two different concepts of the resurrection: one in 1 Corinthians 15 and another in 2 Corinthians 5. </a:t>
            </a:r>
          </a:p>
          <a:p>
            <a:pPr marL="533400" indent="-533400" algn="l" eaLnBrk="1" hangingPunct="1">
              <a:lnSpc>
                <a:spcPct val="90000"/>
              </a:lnSpc>
              <a:buFont typeface="Arial"/>
              <a:buChar char="•"/>
              <a:defRPr/>
            </a:pPr>
            <a:r>
              <a:rPr lang="en-US" altLang="zh-CN" sz="2800" b="1" dirty="0">
                <a:latin typeface="Arial"/>
                <a:ea typeface="宋体" charset="0"/>
                <a:cs typeface="Arial"/>
              </a:rPr>
              <a:t>By 2 Corinthians 5, Paul no longer believed in an intermediate state but rather in an immediate transition into the final state. </a:t>
            </a:r>
            <a:endParaRPr lang="en-US" sz="4000"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7" dur="500"/>
                                        <p:tgtEl>
                                          <p:spTgt spid="399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12" dur="500"/>
                                        <p:tgtEl>
                                          <p:spTgt spid="39939">
                                            <p:txEl>
                                              <p:pRg st="2" end="2"/>
                                            </p:txEl>
                                          </p:spTgt>
                                        </p:tgtEl>
                                      </p:cBhvr>
                                    </p:animEffect>
                                  </p:childTnLst>
                                </p:cTn>
                              </p:par>
                              <p:par>
                                <p:cTn id="13" presetID="9" presetClass="emph" presetSubtype="0" nodeType="withEffect">
                                  <p:stCondLst>
                                    <p:cond delay="0"/>
                                  </p:stCondLst>
                                  <p:childTnLst>
                                    <p:set>
                                      <p:cBhvr rctx="PPT">
                                        <p:cTn id="14" dur="indefinite"/>
                                        <p:tgtEl>
                                          <p:spTgt spid="39939">
                                            <p:txEl>
                                              <p:pRg st="1" end="1"/>
                                            </p:txEl>
                                          </p:spTgt>
                                        </p:tgtEl>
                                        <p:attrNameLst>
                                          <p:attrName>style.opacity</p:attrName>
                                        </p:attrNameLst>
                                      </p:cBhvr>
                                      <p:to>
                                        <p:strVal val="0.5"/>
                                      </p:to>
                                    </p:set>
                                    <p:animEffect filter="image" prLst="opacity: 0.5">
                                      <p:cBhvr rctx="IE">
                                        <p:cTn id="15" dur="indefinite"/>
                                        <p:tgtEl>
                                          <p:spTgt spid="3993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9939">
                                            <p:txEl>
                                              <p:pRg st="3" end="3"/>
                                            </p:txEl>
                                          </p:spTgt>
                                        </p:tgtEl>
                                        <p:attrNameLst>
                                          <p:attrName>style.visibility</p:attrName>
                                        </p:attrNameLst>
                                      </p:cBhvr>
                                      <p:to>
                                        <p:strVal val="visible"/>
                                      </p:to>
                                    </p:set>
                                    <p:animEffect transition="in" filter="blinds(horizontal)">
                                      <p:cBhvr>
                                        <p:cTn id="20" dur="500"/>
                                        <p:tgtEl>
                                          <p:spTgt spid="39939">
                                            <p:txEl>
                                              <p:pRg st="3" end="3"/>
                                            </p:txEl>
                                          </p:spTgt>
                                        </p:tgtEl>
                                      </p:cBhvr>
                                    </p:animEffect>
                                  </p:childTnLst>
                                </p:cTn>
                              </p:par>
                              <p:par>
                                <p:cTn id="21" presetID="9" presetClass="emph" presetSubtype="0" nodeType="withEffect">
                                  <p:stCondLst>
                                    <p:cond delay="0"/>
                                  </p:stCondLst>
                                  <p:childTnLst>
                                    <p:set>
                                      <p:cBhvr rctx="PPT">
                                        <p:cTn id="22" dur="indefinite"/>
                                        <p:tgtEl>
                                          <p:spTgt spid="39939">
                                            <p:txEl>
                                              <p:pRg st="2" end="2"/>
                                            </p:txEl>
                                          </p:spTgt>
                                        </p:tgtEl>
                                        <p:attrNameLst>
                                          <p:attrName>style.opacity</p:attrName>
                                        </p:attrNameLst>
                                      </p:cBhvr>
                                      <p:to>
                                        <p:strVal val="0.5"/>
                                      </p:to>
                                    </p:set>
                                    <p:animEffect filter="image" prLst="opacity: 0.5">
                                      <p:cBhvr rctx="IE">
                                        <p:cTn id="23" dur="indefinite"/>
                                        <p:tgtEl>
                                          <p:spTgt spid="3993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9939">
                                            <p:txEl>
                                              <p:pRg st="4" end="4"/>
                                            </p:txEl>
                                          </p:spTgt>
                                        </p:tgtEl>
                                        <p:attrNameLst>
                                          <p:attrName>style.visibility</p:attrName>
                                        </p:attrNameLst>
                                      </p:cBhvr>
                                      <p:to>
                                        <p:strVal val="visible"/>
                                      </p:to>
                                    </p:set>
                                    <p:animEffect transition="in" filter="blinds(horizontal)">
                                      <p:cBhvr>
                                        <p:cTn id="28" dur="500"/>
                                        <p:tgtEl>
                                          <p:spTgt spid="39939">
                                            <p:txEl>
                                              <p:pRg st="4" end="4"/>
                                            </p:txEl>
                                          </p:spTgt>
                                        </p:tgtEl>
                                      </p:cBhvr>
                                    </p:animEffect>
                                  </p:childTnLst>
                                </p:cTn>
                              </p:par>
                              <p:par>
                                <p:cTn id="29" presetID="9" presetClass="emph" presetSubtype="0" nodeType="withEffect">
                                  <p:stCondLst>
                                    <p:cond delay="0"/>
                                  </p:stCondLst>
                                  <p:childTnLst>
                                    <p:set>
                                      <p:cBhvr rctx="PPT">
                                        <p:cTn id="30" dur="indefinite"/>
                                        <p:tgtEl>
                                          <p:spTgt spid="39939">
                                            <p:txEl>
                                              <p:pRg st="3" end="3"/>
                                            </p:txEl>
                                          </p:spTgt>
                                        </p:tgtEl>
                                        <p:attrNameLst>
                                          <p:attrName>style.opacity</p:attrName>
                                        </p:attrNameLst>
                                      </p:cBhvr>
                                      <p:to>
                                        <p:strVal val="0.5"/>
                                      </p:to>
                                    </p:set>
                                    <p:animEffect filter="image" prLst="opacity: 0.5">
                                      <p:cBhvr rctx="IE">
                                        <p:cTn id="31" dur="indefinite"/>
                                        <p:tgtEl>
                                          <p:spTgt spid="39939">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mph" presetSubtype="0" nodeType="clickEffect">
                                  <p:stCondLst>
                                    <p:cond delay="0"/>
                                  </p:stCondLst>
                                  <p:childTnLst>
                                    <p:set>
                                      <p:cBhvr rctx="PPT">
                                        <p:cTn id="35" dur="indefinite"/>
                                        <p:tgtEl>
                                          <p:spTgt spid="39939">
                                            <p:txEl>
                                              <p:pRg st="4" end="4"/>
                                            </p:txEl>
                                          </p:spTgt>
                                        </p:tgtEl>
                                        <p:attrNameLst>
                                          <p:attrName>style.opacity</p:attrName>
                                        </p:attrNameLst>
                                      </p:cBhvr>
                                      <p:to>
                                        <p:strVal val="0.5"/>
                                      </p:to>
                                    </p:set>
                                    <p:animEffect filter="image" prLst="opacity: 0.5">
                                      <p:cBhvr rctx="IE">
                                        <p:cTn id="36" dur="indefinite"/>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45059" name="Rectangle 3"/>
          <p:cNvSpPr>
            <a:spLocks noGrp="1" noChangeArrowheads="1"/>
          </p:cNvSpPr>
          <p:nvPr>
            <p:ph type="subTitle" idx="1"/>
          </p:nvPr>
        </p:nvSpPr>
        <p:spPr>
          <a:xfrm>
            <a:off x="0" y="1371600"/>
            <a:ext cx="9144000" cy="5486400"/>
          </a:xfrm>
        </p:spPr>
        <p:txBody>
          <a:bodyPr/>
          <a:lstStyle/>
          <a:p>
            <a:pPr marL="609600" indent="-609600" algn="l" eaLnBrk="1" hangingPunct="1">
              <a:lnSpc>
                <a:spcPct val="90000"/>
              </a:lnSpc>
              <a:buFont typeface="Wingdings" charset="0"/>
              <a:buAutoNum type="arabicPeriod"/>
              <a:defRPr/>
            </a:pPr>
            <a:r>
              <a:rPr lang="en-US" altLang="zh-CN" sz="2800" b="1" dirty="0">
                <a:latin typeface="Arial"/>
                <a:ea typeface="宋体" charset="0"/>
                <a:cs typeface="Arial"/>
              </a:rPr>
              <a:t>Nothing can separate the believer from the Lord Jesus Christ, not even death (Rom. 8:38-39)</a:t>
            </a:r>
          </a:p>
          <a:p>
            <a:pPr marL="609600" indent="-609600" algn="l" eaLnBrk="1" hangingPunct="1">
              <a:lnSpc>
                <a:spcPct val="90000"/>
              </a:lnSpc>
              <a:buFont typeface="Wingdings" charset="0"/>
              <a:buAutoNum type="arabicPeriod"/>
              <a:defRPr/>
            </a:pPr>
            <a:endParaRPr lang="en-US" altLang="zh-CN" sz="2800" b="1" dirty="0">
              <a:latin typeface="Arial"/>
              <a:ea typeface="宋体" charset="0"/>
              <a:cs typeface="Arial"/>
            </a:endParaRPr>
          </a:p>
          <a:p>
            <a:pPr marL="609600" indent="-609600" algn="l" eaLnBrk="1" hangingPunct="1">
              <a:lnSpc>
                <a:spcPct val="90000"/>
              </a:lnSpc>
              <a:buFont typeface="Wingdings" charset="0"/>
              <a:buAutoNum type="arabicPeriod"/>
              <a:defRPr/>
            </a:pPr>
            <a:r>
              <a:rPr lang="en-US" altLang="zh-CN" sz="2800" b="1" dirty="0">
                <a:latin typeface="Arial"/>
                <a:ea typeface="宋体" charset="0"/>
                <a:cs typeface="Arial"/>
              </a:rPr>
              <a:t>Believers need not fear death because Jesus, who overcame death, is with us (Ps. 23:4)</a:t>
            </a:r>
          </a:p>
          <a:p>
            <a:pPr marL="609600" indent="-609600" algn="l" eaLnBrk="1" hangingPunct="1">
              <a:lnSpc>
                <a:spcPct val="90000"/>
              </a:lnSpc>
              <a:buFont typeface="Wingdings" charset="0"/>
              <a:buAutoNum type="arabicPeriod"/>
              <a:defRPr/>
            </a:pPr>
            <a:endParaRPr lang="en-US" altLang="zh-CN" sz="2800" b="1" dirty="0">
              <a:latin typeface="Arial"/>
              <a:ea typeface="宋体" charset="0"/>
              <a:cs typeface="Arial"/>
            </a:endParaRPr>
          </a:p>
          <a:p>
            <a:pPr marL="609600" indent="-609600" algn="l" eaLnBrk="1" hangingPunct="1">
              <a:lnSpc>
                <a:spcPct val="90000"/>
              </a:lnSpc>
              <a:buFont typeface="Wingdings" charset="0"/>
              <a:buAutoNum type="arabicPeriod"/>
              <a:defRPr/>
            </a:pPr>
            <a:r>
              <a:rPr lang="en-US" altLang="zh-CN" sz="2800" b="1" dirty="0">
                <a:latin typeface="Arial"/>
                <a:ea typeface="宋体" charset="0"/>
                <a:cs typeface="Arial"/>
              </a:rPr>
              <a:t>Death brings believers immediately into the presence of Christ. One is either living in the physical body or has left it, going into Christ</a:t>
            </a:r>
            <a:r>
              <a:rPr lang="fr-FR" altLang="zh-CN" sz="2800" b="1" dirty="0">
                <a:latin typeface="Arial"/>
                <a:ea typeface="宋体" charset="0"/>
                <a:cs typeface="Arial"/>
              </a:rPr>
              <a:t>'</a:t>
            </a:r>
            <a:r>
              <a:rPr lang="en-US" altLang="zh-CN" sz="2800" b="1" dirty="0">
                <a:latin typeface="Arial"/>
                <a:ea typeface="宋体" charset="0"/>
                <a:cs typeface="Arial"/>
              </a:rPr>
              <a:t>s presence. There are only two states of being mentioned here (2 Cor. 5:6-8)</a:t>
            </a:r>
            <a:br>
              <a:rPr lang="en-US" altLang="zh-CN" sz="2800" b="1" dirty="0">
                <a:latin typeface="Arial"/>
                <a:ea typeface="宋体" charset="0"/>
                <a:cs typeface="Arial"/>
              </a:rPr>
            </a:br>
            <a:endParaRPr lang="en-US" altLang="zh-CN" sz="2000" b="1" dirty="0">
              <a:latin typeface="Arial"/>
              <a:ea typeface="宋体" charset="0"/>
              <a:cs typeface="Arial"/>
            </a:endParaRPr>
          </a:p>
        </p:txBody>
      </p:sp>
      <p:sp>
        <p:nvSpPr>
          <p:cNvPr id="126979" name="TextBox 3"/>
          <p:cNvSpPr txBox="1">
            <a:spLocks noChangeArrowheads="1"/>
          </p:cNvSpPr>
          <p:nvPr/>
        </p:nvSpPr>
        <p:spPr bwMode="auto">
          <a:xfrm>
            <a:off x="8534400" y="5715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animEffect transition="in" filter="blinds(horizontal)">
                                      <p:cBhvr>
                                        <p:cTn id="7" dur="500"/>
                                        <p:tgtEl>
                                          <p:spTgt spid="45059">
                                            <p:txEl>
                                              <p:pRg st="2" end="2"/>
                                            </p:txEl>
                                          </p:spTgt>
                                        </p:tgtEl>
                                      </p:cBhvr>
                                    </p:animEffect>
                                  </p:childTnLst>
                                </p:cTn>
                              </p:par>
                              <p:par>
                                <p:cTn id="8" presetID="24" presetClass="emph" presetSubtype="0" fill="hold" nodeType="withEffect">
                                  <p:stCondLst>
                                    <p:cond delay="0"/>
                                  </p:stCondLst>
                                  <p:childTnLst>
                                    <p:animClr clrSpc="hsl" dir="cw">
                                      <p:cBhvr override="childStyle">
                                        <p:cTn id="9" dur="500" fill="hold"/>
                                        <p:tgtEl>
                                          <p:spTgt spid="45059">
                                            <p:txEl>
                                              <p:pRg st="0" end="0"/>
                                            </p:txEl>
                                          </p:spTgt>
                                        </p:tgtEl>
                                        <p:attrNameLst>
                                          <p:attrName>style.color</p:attrName>
                                        </p:attrNameLst>
                                      </p:cBhvr>
                                      <p:by>
                                        <p:hsl h="0" s="-12549" l="-25098"/>
                                      </p:by>
                                    </p:animClr>
                                    <p:animClr clrSpc="hsl" dir="cw">
                                      <p:cBhvr>
                                        <p:cTn id="10" dur="500" fill="hold"/>
                                        <p:tgtEl>
                                          <p:spTgt spid="45059">
                                            <p:txEl>
                                              <p:pRg st="0" end="0"/>
                                            </p:txEl>
                                          </p:spTgt>
                                        </p:tgtEl>
                                        <p:attrNameLst>
                                          <p:attrName>fillcolor</p:attrName>
                                        </p:attrNameLst>
                                      </p:cBhvr>
                                      <p:by>
                                        <p:hsl h="0" s="-12549" l="-25098"/>
                                      </p:by>
                                    </p:animClr>
                                    <p:animClr clrSpc="hsl" dir="cw">
                                      <p:cBhvr>
                                        <p:cTn id="11" dur="500" fill="hold"/>
                                        <p:tgtEl>
                                          <p:spTgt spid="45059">
                                            <p:txEl>
                                              <p:pRg st="0" end="0"/>
                                            </p:txEl>
                                          </p:spTgt>
                                        </p:tgtEl>
                                        <p:attrNameLst>
                                          <p:attrName>stroke.color</p:attrName>
                                        </p:attrNameLst>
                                      </p:cBhvr>
                                      <p:by>
                                        <p:hsl h="0" s="-12549" l="-25098"/>
                                      </p:by>
                                    </p:animClr>
                                    <p:set>
                                      <p:cBhvr>
                                        <p:cTn id="12" dur="500" fill="hold"/>
                                        <p:tgtEl>
                                          <p:spTgt spid="45059">
                                            <p:txEl>
                                              <p:pRg st="0" end="0"/>
                                            </p:txEl>
                                          </p:spTgt>
                                        </p:tgtEl>
                                        <p:attrNameLst>
                                          <p:attrName>fill.type</p:attrName>
                                        </p:attrNameLst>
                                      </p:cBhvr>
                                      <p:to>
                                        <p:strVal val="solid"/>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59">
                                            <p:txEl>
                                              <p:pRg st="4" end="4"/>
                                            </p:txEl>
                                          </p:spTgt>
                                        </p:tgtEl>
                                        <p:attrNameLst>
                                          <p:attrName>style.visibility</p:attrName>
                                        </p:attrNameLst>
                                      </p:cBhvr>
                                      <p:to>
                                        <p:strVal val="visible"/>
                                      </p:to>
                                    </p:set>
                                    <p:animEffect transition="in" filter="blinds(horizontal)">
                                      <p:cBhvr>
                                        <p:cTn id="17" dur="500"/>
                                        <p:tgtEl>
                                          <p:spTgt spid="45059">
                                            <p:txEl>
                                              <p:pRg st="4" end="4"/>
                                            </p:txEl>
                                          </p:spTgt>
                                        </p:tgtEl>
                                      </p:cBhvr>
                                    </p:animEffect>
                                  </p:childTnLst>
                                </p:cTn>
                              </p:par>
                              <p:par>
                                <p:cTn id="18" presetID="24" presetClass="emph" presetSubtype="0" fill="hold" nodeType="withEffect">
                                  <p:stCondLst>
                                    <p:cond delay="0"/>
                                  </p:stCondLst>
                                  <p:childTnLst>
                                    <p:animClr clrSpc="hsl" dir="cw">
                                      <p:cBhvr override="childStyle">
                                        <p:cTn id="19" dur="500" fill="hold"/>
                                        <p:tgtEl>
                                          <p:spTgt spid="45059">
                                            <p:txEl>
                                              <p:pRg st="2" end="2"/>
                                            </p:txEl>
                                          </p:spTgt>
                                        </p:tgtEl>
                                        <p:attrNameLst>
                                          <p:attrName>style.color</p:attrName>
                                        </p:attrNameLst>
                                      </p:cBhvr>
                                      <p:by>
                                        <p:hsl h="0" s="-12549" l="-25098"/>
                                      </p:by>
                                    </p:animClr>
                                    <p:animClr clrSpc="hsl" dir="cw">
                                      <p:cBhvr>
                                        <p:cTn id="20" dur="500" fill="hold"/>
                                        <p:tgtEl>
                                          <p:spTgt spid="45059">
                                            <p:txEl>
                                              <p:pRg st="2" end="2"/>
                                            </p:txEl>
                                          </p:spTgt>
                                        </p:tgtEl>
                                        <p:attrNameLst>
                                          <p:attrName>fillcolor</p:attrName>
                                        </p:attrNameLst>
                                      </p:cBhvr>
                                      <p:by>
                                        <p:hsl h="0" s="-12549" l="-25098"/>
                                      </p:by>
                                    </p:animClr>
                                    <p:animClr clrSpc="hsl" dir="cw">
                                      <p:cBhvr>
                                        <p:cTn id="21" dur="500" fill="hold"/>
                                        <p:tgtEl>
                                          <p:spTgt spid="45059">
                                            <p:txEl>
                                              <p:pRg st="2" end="2"/>
                                            </p:txEl>
                                          </p:spTgt>
                                        </p:tgtEl>
                                        <p:attrNameLst>
                                          <p:attrName>stroke.color</p:attrName>
                                        </p:attrNameLst>
                                      </p:cBhvr>
                                      <p:by>
                                        <p:hsl h="0" s="-12549" l="-25098"/>
                                      </p:by>
                                    </p:animClr>
                                    <p:set>
                                      <p:cBhvr>
                                        <p:cTn id="22" dur="500" fill="hold"/>
                                        <p:tgtEl>
                                          <p:spTgt spid="4505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6"/>
          <p:cNvSpPr>
            <a:spLocks noChangeArrowheads="1"/>
          </p:cNvSpPr>
          <p:nvPr/>
        </p:nvSpPr>
        <p:spPr bwMode="auto">
          <a:xfrm>
            <a:off x="0" y="0"/>
            <a:ext cx="9144000" cy="6858000"/>
          </a:xfrm>
          <a:prstGeom prst="rect">
            <a:avLst/>
          </a:prstGeom>
          <a:solidFill>
            <a:srgbClr val="000514"/>
          </a:solidFill>
          <a:ln w="9525">
            <a:solidFill>
              <a:schemeClr val="tx1"/>
            </a:solidFill>
            <a:round/>
            <a:headEnd/>
            <a:tailEnd/>
          </a:ln>
        </p:spPr>
        <p:txBody>
          <a:bodyPr/>
          <a:lstStyle/>
          <a:p>
            <a:pPr eaLnBrk="0" hangingPunct="0"/>
            <a:endParaRPr lang="en-US" sz="2400">
              <a:latin typeface="Arial" charset="0"/>
            </a:endParaRPr>
          </a:p>
        </p:txBody>
      </p:sp>
      <p:sp>
        <p:nvSpPr>
          <p:cNvPr id="58370" name="Title 1"/>
          <p:cNvSpPr>
            <a:spLocks noGrp="1"/>
          </p:cNvSpPr>
          <p:nvPr>
            <p:ph type="title"/>
          </p:nvPr>
        </p:nvSpPr>
        <p:spPr>
          <a:xfrm>
            <a:off x="5486400" y="0"/>
            <a:ext cx="3657600" cy="1752600"/>
          </a:xfrm>
        </p:spPr>
        <p:txBody>
          <a:bodyPr/>
          <a:lstStyle/>
          <a:p>
            <a:r>
              <a:rPr lang="en-US" b="1">
                <a:solidFill>
                  <a:srgbClr val="FFFFFF"/>
                </a:solidFill>
                <a:latin typeface="Arial" charset="0"/>
                <a:ea typeface="ＭＳ Ｐゴシック" charset="0"/>
                <a:cs typeface="ＭＳ Ｐゴシック" charset="0"/>
              </a:rPr>
              <a:t>Death Star</a:t>
            </a:r>
          </a:p>
        </p:txBody>
      </p:sp>
      <p:sp>
        <p:nvSpPr>
          <p:cNvPr id="58372" name="Text Placeholder 3"/>
          <p:cNvSpPr>
            <a:spLocks noGrp="1"/>
          </p:cNvSpPr>
          <p:nvPr>
            <p:ph type="body" sz="half" idx="2"/>
          </p:nvPr>
        </p:nvSpPr>
        <p:spPr/>
        <p:txBody>
          <a:bodyPr/>
          <a:lstStyle/>
          <a:p>
            <a:endParaRPr lang="en-US">
              <a:latin typeface="Arial" charset="0"/>
              <a:ea typeface="ＭＳ Ｐゴシック" charset="0"/>
              <a:cs typeface="ＭＳ Ｐゴシック" charset="0"/>
            </a:endParaRPr>
          </a:p>
        </p:txBody>
      </p:sp>
      <p:pic>
        <p:nvPicPr>
          <p:cNvPr id="58373" name="Picture 4" descr="Death Star in Star War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7600" y="1357313"/>
            <a:ext cx="5486400" cy="550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2"/>
          <p:cNvGrpSpPr/>
          <p:nvPr/>
        </p:nvGrpSpPr>
        <p:grpSpPr>
          <a:xfrm>
            <a:off x="-10583" y="2117"/>
            <a:ext cx="5559425" cy="6858000"/>
            <a:chOff x="0" y="0"/>
            <a:chExt cx="5559425" cy="6858000"/>
          </a:xfrm>
        </p:grpSpPr>
        <p:pic>
          <p:nvPicPr>
            <p:cNvPr id="6" name="Picture 5" descr="death_star_brainstorming.me.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55594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Oval Callout 1"/>
            <p:cNvSpPr/>
            <p:nvPr/>
          </p:nvSpPr>
          <p:spPr bwMode="auto">
            <a:xfrm>
              <a:off x="304800" y="0"/>
              <a:ext cx="3200400" cy="1981200"/>
            </a:xfrm>
            <a:prstGeom prst="wedgeEllipseCallout">
              <a:avLst>
                <a:gd name="adj1" fmla="val 54067"/>
                <a:gd name="adj2" fmla="val 75433"/>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 name="Title 1"/>
            <p:cNvSpPr txBox="1">
              <a:spLocks/>
            </p:cNvSpPr>
            <p:nvPr/>
          </p:nvSpPr>
          <p:spPr bwMode="auto">
            <a:xfrm>
              <a:off x="685800" y="152400"/>
              <a:ext cx="25908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a:lstStyle>
            <a:p>
              <a:r>
                <a:rPr lang="en-US" sz="1800" b="1">
                  <a:solidFill>
                    <a:srgbClr val="000000"/>
                  </a:solidFill>
                  <a:latin typeface="Arial" charset="0"/>
                  <a:ea typeface="ＭＳ Ｐゴシック" charset="0"/>
                  <a:cs typeface="ＭＳ Ｐゴシック" charset="0"/>
                </a:rPr>
                <a:t>OK, good job, folks. We are getting to some actionable items here. Let's study group this.</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304800" y="1905000"/>
            <a:ext cx="8610600" cy="1695450"/>
          </a:xfrm>
        </p:spPr>
        <p:txBody>
          <a:bodyPr/>
          <a:lstStyle/>
          <a:p>
            <a:pPr eaLnBrk="1" hangingPunct="1"/>
            <a:r>
              <a:rPr lang="en-US" sz="8800" b="1">
                <a:latin typeface="Arial" charset="0"/>
                <a:ea typeface="ＭＳ Ｐゴシック" charset="0"/>
                <a:cs typeface="ＭＳ Ｐゴシック" charset="0"/>
              </a:rPr>
              <a:t>Black</a:t>
            </a:r>
            <a:endParaRPr lang="en-US" sz="6000" b="1">
              <a:solidFill>
                <a:srgbClr val="CC0000"/>
              </a:solidFill>
              <a:latin typeface="Arial" charset="0"/>
              <a:ea typeface="ＭＳ Ｐゴシック" charset="0"/>
              <a:cs typeface="ＭＳ Ｐゴシック"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Link Eskatologi di BibleStudyDownloads.org</a:t>
            </a:r>
            <a:endParaRPr lang="en-US" sz="1000" b="1" dirty="0">
              <a:solidFill>
                <a:srgbClr val="FFFFFF"/>
              </a:solidFill>
              <a:latin typeface="Arial" charset="0"/>
              <a:ea typeface="MS PGothic" charset="0"/>
            </a:endParaRPr>
          </a:p>
        </p:txBody>
      </p:sp>
      <p:sp>
        <p:nvSpPr>
          <p:cNvPr id="137218"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ea typeface="MS PGothic" charset="0"/>
                <a:cs typeface="MS PGothic" charset="0"/>
              </a:rPr>
              <a:t>Dapatkan slide ini tanpa biaya</a:t>
            </a:r>
            <a:endParaRPr lang="en-US" sz="1400" b="1">
              <a:solidFill>
                <a:srgbClr val="FFFFFF"/>
              </a:solidFill>
              <a:latin typeface="Arial" charset="0"/>
              <a:ea typeface="MS PGothic" charset="0"/>
              <a:cs typeface="MS PGothic" charset="0"/>
            </a:endParaRPr>
          </a:p>
        </p:txBody>
      </p:sp>
      <p:pic>
        <p:nvPicPr>
          <p:cNvPr id="137219" name="Picture 7" descr="Screen Shot 2016-02-02 at 5.41.18 PM.png"/>
          <p:cNvPicPr>
            <a:picLocks noChangeAspect="1"/>
          </p:cNvPicPr>
          <p:nvPr/>
        </p:nvPicPr>
        <p:blipFill>
          <a:blip r:embed="rId3" cstate="screen">
            <a:extLst>
              <a:ext uri="{28A0092B-C50C-407E-A947-70E740481C1C}">
                <a14:useLocalDpi xmlns:a14="http://schemas.microsoft.com/office/drawing/2010/main"/>
              </a:ext>
            </a:extLst>
          </a:blip>
          <a:srcRect t="2841"/>
          <a:stretch>
            <a:fillRect/>
          </a:stretch>
        </p:blipFill>
        <p:spPr bwMode="auto">
          <a:xfrm>
            <a:off x="-44450" y="636588"/>
            <a:ext cx="9232900" cy="564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07975" y="2222500"/>
            <a:ext cx="6153150" cy="348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6149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nodeType="afterGroup">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6"/>
          <p:cNvSpPr>
            <a:spLocks noChangeArrowheads="1"/>
          </p:cNvSpPr>
          <p:nvPr/>
        </p:nvSpPr>
        <p:spPr bwMode="auto">
          <a:xfrm>
            <a:off x="0" y="0"/>
            <a:ext cx="9144000" cy="6858000"/>
          </a:xfrm>
          <a:prstGeom prst="rect">
            <a:avLst/>
          </a:prstGeom>
          <a:solidFill>
            <a:srgbClr val="000514"/>
          </a:solidFill>
          <a:ln w="9525">
            <a:solidFill>
              <a:schemeClr val="tx1"/>
            </a:solidFill>
            <a:round/>
            <a:headEnd/>
            <a:tailEnd/>
          </a:ln>
        </p:spPr>
        <p:txBody>
          <a:bodyPr/>
          <a:lstStyle/>
          <a:p>
            <a:pPr eaLnBrk="0" hangingPunct="0"/>
            <a:endParaRPr lang="en-US" sz="2400">
              <a:latin typeface="Arial" charset="0"/>
            </a:endParaRPr>
          </a:p>
        </p:txBody>
      </p:sp>
      <p:sp>
        <p:nvSpPr>
          <p:cNvPr id="60418" name="Title 1"/>
          <p:cNvSpPr>
            <a:spLocks noGrp="1"/>
          </p:cNvSpPr>
          <p:nvPr>
            <p:ph type="title"/>
          </p:nvPr>
        </p:nvSpPr>
        <p:spPr>
          <a:xfrm>
            <a:off x="0" y="0"/>
            <a:ext cx="4038600" cy="2667000"/>
          </a:xfrm>
        </p:spPr>
        <p:txBody>
          <a:bodyPr/>
          <a:lstStyle/>
          <a:p>
            <a:r>
              <a:rPr lang="en-US">
                <a:solidFill>
                  <a:schemeClr val="bg1"/>
                </a:solidFill>
                <a:latin typeface="Arial" charset="0"/>
                <a:ea typeface="ＭＳ Ｐゴシック" charset="0"/>
                <a:cs typeface="ＭＳ Ｐゴシック" charset="0"/>
              </a:rPr>
              <a:t>A New Hotel in Baku, Azerbaijan </a:t>
            </a:r>
          </a:p>
        </p:txBody>
      </p:sp>
      <p:pic>
        <p:nvPicPr>
          <p:cNvPr id="60419" name="Picture 4" descr="death-star-hotel-300x228.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267075"/>
            <a:ext cx="4724400" cy="359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420" name="Picture 5" descr="death-star-hotel-back.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064000" y="0"/>
            <a:ext cx="50800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21" name="Title 1"/>
          <p:cNvSpPr txBox="1">
            <a:spLocks/>
          </p:cNvSpPr>
          <p:nvPr/>
        </p:nvSpPr>
        <p:spPr bwMode="auto">
          <a:xfrm>
            <a:off x="4953000" y="5257800"/>
            <a:ext cx="40386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algn="ctr"/>
            <a:r>
              <a:rPr lang="en-US" sz="4400">
                <a:solidFill>
                  <a:schemeClr val="bg1"/>
                </a:solidFill>
                <a:latin typeface="Arial" charset="0"/>
              </a:rPr>
              <a:t>The Death Star Hotel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465" name="Picture 4" descr="cemetr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66225"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26" name="Rectangle 2"/>
          <p:cNvSpPr>
            <a:spLocks noGrp="1" noChangeArrowheads="1"/>
          </p:cNvSpPr>
          <p:nvPr>
            <p:ph type="ctrTitle"/>
          </p:nvPr>
        </p:nvSpPr>
        <p:spPr>
          <a:xfrm>
            <a:off x="0" y="0"/>
            <a:ext cx="9144000" cy="1470025"/>
          </a:xfrm>
        </p:spPr>
        <p:txBody>
          <a:bodyPr/>
          <a:lstStyle/>
          <a:p>
            <a:pPr eaLnBrk="1" hangingPunct="1">
              <a:defRPr/>
            </a:pPr>
            <a:r>
              <a:rPr lang="en-US" altLang="ko-KR" b="0" u="sng">
                <a:solidFill>
                  <a:srgbClr val="FFFF00"/>
                </a:solidFill>
                <a:latin typeface="Dominican Small Caps" charset="0"/>
                <a:ea typeface="굴림" charset="0"/>
                <a:cs typeface="굴림" charset="0"/>
              </a:rPr>
              <a:t>Death</a:t>
            </a:r>
          </a:p>
        </p:txBody>
      </p:sp>
      <p:sp>
        <p:nvSpPr>
          <p:cNvPr id="52227" name="Rectangle 3"/>
          <p:cNvSpPr>
            <a:spLocks noGrp="1" noChangeArrowheads="1"/>
          </p:cNvSpPr>
          <p:nvPr>
            <p:ph type="subTitle" idx="1"/>
          </p:nvPr>
        </p:nvSpPr>
        <p:spPr>
          <a:xfrm>
            <a:off x="0" y="5257800"/>
            <a:ext cx="9144000" cy="1600200"/>
          </a:xfrm>
          <a:solidFill>
            <a:schemeClr val="bg2"/>
          </a:solidFill>
        </p:spPr>
        <p:txBody>
          <a:bodyPr/>
          <a:lstStyle/>
          <a:p>
            <a:pPr algn="l" eaLnBrk="1" hangingPunct="1">
              <a:lnSpc>
                <a:spcPct val="90000"/>
              </a:lnSpc>
              <a:buFont typeface="Wingdings" charset="0"/>
              <a:buNone/>
              <a:defRPr/>
            </a:pPr>
            <a:r>
              <a:rPr lang="en-US" altLang="zh-CN" b="1" u="sng" dirty="0">
                <a:latin typeface="Arial" charset="0"/>
                <a:ea typeface="宋体" charset="0"/>
                <a:cs typeface="宋体" charset="0"/>
              </a:rPr>
              <a:t>For Your Small Group: </a:t>
            </a:r>
          </a:p>
          <a:p>
            <a:pPr eaLnBrk="1" hangingPunct="1">
              <a:lnSpc>
                <a:spcPct val="90000"/>
              </a:lnSpc>
              <a:buFont typeface="Wingdings" charset="0"/>
              <a:buNone/>
              <a:defRPr/>
            </a:pPr>
            <a:r>
              <a:rPr lang="en-US" altLang="ko-KR" b="1" dirty="0">
                <a:latin typeface="Arial" charset="0"/>
                <a:ea typeface="宋体" charset="0"/>
                <a:cs typeface="宋体" charset="0"/>
              </a:rPr>
              <a:t>Most people don</a:t>
            </a:r>
            <a:r>
              <a:rPr lang="fr-FR" altLang="ko-KR" b="1" dirty="0">
                <a:latin typeface="Arial" charset="0"/>
                <a:ea typeface="宋体" charset="0"/>
                <a:cs typeface="宋体" charset="0"/>
              </a:rPr>
              <a:t>'</a:t>
            </a:r>
            <a:r>
              <a:rPr lang="en-US" altLang="ko-KR" b="1" dirty="0">
                <a:latin typeface="Arial" charset="0"/>
                <a:ea typeface="宋体" charset="0"/>
                <a:cs typeface="宋体" charset="0"/>
              </a:rPr>
              <a:t>t like to think or talk about death.  Why not?</a:t>
            </a:r>
            <a:endParaRPr lang="en-US" altLang="zh-CN" b="1" dirty="0">
              <a:latin typeface="Arial" charset="0"/>
              <a:ea typeface="宋体" charset="0"/>
              <a:cs typeface="宋体" charset="0"/>
            </a:endParaRPr>
          </a:p>
          <a:p>
            <a:pPr algn="l" eaLnBrk="1" hangingPunct="1">
              <a:lnSpc>
                <a:spcPct val="90000"/>
              </a:lnSpc>
              <a:buFont typeface="Wingdings" charset="0"/>
              <a:buNone/>
              <a:defRPr/>
            </a:pPr>
            <a:endParaRPr lang="en-US" altLang="zh-CN" sz="2400" b="1" dirty="0">
              <a:latin typeface="Arial" charset="0"/>
              <a:ea typeface="宋体" charset="0"/>
              <a:cs typeface="宋体" charset="0"/>
            </a:endParaRPr>
          </a:p>
          <a:p>
            <a:pPr algn="l" eaLnBrk="1" hangingPunct="1">
              <a:lnSpc>
                <a:spcPct val="90000"/>
              </a:lnSpc>
              <a:buFont typeface="Wingdings" charset="0"/>
              <a:buNone/>
              <a:defRPr/>
            </a:pPr>
            <a:endParaRPr lang="en-US" altLang="zh-CN" b="1" dirty="0">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7">
                                            <p:bg/>
                                          </p:spTgt>
                                        </p:tgtEl>
                                        <p:attrNameLst>
                                          <p:attrName>style.visibility</p:attrName>
                                        </p:attrNameLst>
                                      </p:cBhvr>
                                      <p:to>
                                        <p:strVal val="visible"/>
                                      </p:to>
                                    </p:set>
                                    <p:animEffect transition="in" filter="blinds(horizontal)">
                                      <p:cBhvr>
                                        <p:cTn id="7" dur="500"/>
                                        <p:tgtEl>
                                          <p:spTgt spid="52227">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227">
                                            <p:txEl>
                                              <p:pRg st="0" end="0"/>
                                            </p:txEl>
                                          </p:spTgt>
                                        </p:tgtEl>
                                        <p:attrNameLst>
                                          <p:attrName>style.visibility</p:attrName>
                                        </p:attrNameLst>
                                      </p:cBhvr>
                                      <p:to>
                                        <p:strVal val="visible"/>
                                      </p:to>
                                    </p:set>
                                    <p:animEffect transition="in" filter="blinds(horizontal)">
                                      <p:cBhvr>
                                        <p:cTn id="10" dur="500"/>
                                        <p:tgtEl>
                                          <p:spTgt spid="52227">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Effect transition="in" filter="blinds(horizontal)">
                                      <p:cBhvr>
                                        <p:cTn id="13" dur="500"/>
                                        <p:tgtEl>
                                          <p:spTgt spid="52227">
                                            <p:txEl>
                                              <p:pRg st="1" end="1"/>
                                            </p:txEl>
                                          </p:spTgt>
                                        </p:tgtEl>
                                      </p:cBhvr>
                                    </p:animEffect>
                                  </p:childTnLst>
                                </p:cTn>
                              </p:par>
                              <p:par>
                                <p:cTn id="14" presetID="24" presetClass="emph" presetSubtype="0" fill="hold" nodeType="withEffect">
                                  <p:stCondLst>
                                    <p:cond delay="0"/>
                                  </p:stCondLst>
                                  <p:childTnLst>
                                    <p:animClr clrSpc="hsl" dir="cw">
                                      <p:cBhvr override="childStyle">
                                        <p:cTn id="15" dur="500" fill="hold"/>
                                        <p:tgtEl>
                                          <p:spTgt spid="52227">
                                            <p:txEl>
                                              <p:pRg st="0" end="0"/>
                                            </p:txEl>
                                          </p:spTgt>
                                        </p:tgtEl>
                                        <p:attrNameLst>
                                          <p:attrName>style.color</p:attrName>
                                        </p:attrNameLst>
                                      </p:cBhvr>
                                      <p:by>
                                        <p:hsl h="0" s="-12549" l="-25098"/>
                                      </p:by>
                                    </p:animClr>
                                    <p:animClr clrSpc="hsl" dir="cw">
                                      <p:cBhvr>
                                        <p:cTn id="16" dur="500" fill="hold"/>
                                        <p:tgtEl>
                                          <p:spTgt spid="52227">
                                            <p:txEl>
                                              <p:pRg st="0" end="0"/>
                                            </p:txEl>
                                          </p:spTgt>
                                        </p:tgtEl>
                                        <p:attrNameLst>
                                          <p:attrName>fillcolor</p:attrName>
                                        </p:attrNameLst>
                                      </p:cBhvr>
                                      <p:by>
                                        <p:hsl h="0" s="-12549" l="-25098"/>
                                      </p:by>
                                    </p:animClr>
                                    <p:animClr clrSpc="hsl" dir="cw">
                                      <p:cBhvr>
                                        <p:cTn id="17" dur="500" fill="hold"/>
                                        <p:tgtEl>
                                          <p:spTgt spid="52227">
                                            <p:txEl>
                                              <p:pRg st="0" end="0"/>
                                            </p:txEl>
                                          </p:spTgt>
                                        </p:tgtEl>
                                        <p:attrNameLst>
                                          <p:attrName>stroke.color</p:attrName>
                                        </p:attrNameLst>
                                      </p:cBhvr>
                                      <p:by>
                                        <p:hsl h="0" s="-12549" l="-25098"/>
                                      </p:by>
                                    </p:animClr>
                                    <p:set>
                                      <p:cBhvr>
                                        <p:cTn id="18" dur="500" fill="hold"/>
                                        <p:tgtEl>
                                          <p:spTgt spid="52227">
                                            <p:txEl>
                                              <p:pRg st="0" end="0"/>
                                            </p:txEl>
                                          </p:spTgt>
                                        </p:tgtEl>
                                        <p:attrNameLst>
                                          <p:attrName>fill.type</p:attrName>
                                        </p:attrNameLst>
                                      </p:cBhvr>
                                      <p:to>
                                        <p:strVal val="solid"/>
                                      </p:to>
                                    </p:set>
                                  </p:childTnLst>
                                </p:cTn>
                              </p:par>
                              <p:par>
                                <p:cTn id="19" presetID="24" presetClass="emph" presetSubtype="0" fill="hold" nodeType="withEffect">
                                  <p:stCondLst>
                                    <p:cond delay="0"/>
                                  </p:stCondLst>
                                  <p:childTnLst>
                                    <p:animClr clrSpc="hsl" dir="cw">
                                      <p:cBhvr override="childStyle">
                                        <p:cTn id="20" dur="500" fill="hold"/>
                                        <p:tgtEl>
                                          <p:spTgt spid="52227">
                                            <p:txEl>
                                              <p:pRg st="1" end="1"/>
                                            </p:txEl>
                                          </p:spTgt>
                                        </p:tgtEl>
                                        <p:attrNameLst>
                                          <p:attrName>style.color</p:attrName>
                                        </p:attrNameLst>
                                      </p:cBhvr>
                                      <p:by>
                                        <p:hsl h="0" s="-12549" l="-25098"/>
                                      </p:by>
                                    </p:animClr>
                                    <p:animClr clrSpc="hsl" dir="cw">
                                      <p:cBhvr>
                                        <p:cTn id="21" dur="500" fill="hold"/>
                                        <p:tgtEl>
                                          <p:spTgt spid="52227">
                                            <p:txEl>
                                              <p:pRg st="1" end="1"/>
                                            </p:txEl>
                                          </p:spTgt>
                                        </p:tgtEl>
                                        <p:attrNameLst>
                                          <p:attrName>fillcolor</p:attrName>
                                        </p:attrNameLst>
                                      </p:cBhvr>
                                      <p:by>
                                        <p:hsl h="0" s="-12549" l="-25098"/>
                                      </p:by>
                                    </p:animClr>
                                    <p:animClr clrSpc="hsl" dir="cw">
                                      <p:cBhvr>
                                        <p:cTn id="22" dur="500" fill="hold"/>
                                        <p:tgtEl>
                                          <p:spTgt spid="52227">
                                            <p:txEl>
                                              <p:pRg st="1" end="1"/>
                                            </p:txEl>
                                          </p:spTgt>
                                        </p:tgtEl>
                                        <p:attrNameLst>
                                          <p:attrName>stroke.color</p:attrName>
                                        </p:attrNameLst>
                                      </p:cBhvr>
                                      <p:by>
                                        <p:hsl h="0" s="-12549" l="-25098"/>
                                      </p:by>
                                    </p:animClr>
                                    <p:set>
                                      <p:cBhvr>
                                        <p:cTn id="23" dur="500" fill="hold"/>
                                        <p:tgtEl>
                                          <p:spTgt spid="5222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0" y="0"/>
            <a:ext cx="9144000" cy="1470025"/>
          </a:xfrm>
        </p:spPr>
        <p:txBody>
          <a:bodyPr/>
          <a:lstStyle/>
          <a:p>
            <a:pPr eaLnBrk="1" hangingPunct="1">
              <a:defRPr/>
            </a:pPr>
            <a:r>
              <a:rPr lang="en-US" altLang="ko-KR" b="0" u="sng">
                <a:solidFill>
                  <a:srgbClr val="FFFF00"/>
                </a:solidFill>
                <a:latin typeface="Dominican Small Caps" charset="0"/>
                <a:ea typeface="굴림" charset="0"/>
                <a:cs typeface="굴림" charset="0"/>
              </a:rPr>
              <a:t>Death is Real</a:t>
            </a:r>
          </a:p>
        </p:txBody>
      </p:sp>
      <p:sp>
        <p:nvSpPr>
          <p:cNvPr id="54275" name="Rectangle 3"/>
          <p:cNvSpPr>
            <a:spLocks noGrp="1" noChangeArrowheads="1"/>
          </p:cNvSpPr>
          <p:nvPr>
            <p:ph type="subTitle" idx="1"/>
          </p:nvPr>
        </p:nvSpPr>
        <p:spPr>
          <a:xfrm>
            <a:off x="0" y="1752600"/>
            <a:ext cx="9144000" cy="2209800"/>
          </a:xfrm>
        </p:spPr>
        <p:txBody>
          <a:bodyPr/>
          <a:lstStyle/>
          <a:p>
            <a:pPr marL="539750" indent="-539750" algn="l" eaLnBrk="1" hangingPunct="1">
              <a:lnSpc>
                <a:spcPct val="90000"/>
              </a:lnSpc>
              <a:buFont typeface="Wingdings" charset="0"/>
              <a:buChar char="Ø"/>
              <a:defRPr/>
            </a:pPr>
            <a:r>
              <a:rPr lang="en-US" altLang="ko-KR" b="1" dirty="0">
                <a:latin typeface="Arial" charset="0"/>
                <a:ea typeface="宋体" charset="0"/>
                <a:cs typeface="宋体" charset="0"/>
              </a:rPr>
              <a:t>Everyone dies eventually (by old age, accident, war, murder, natural disaster, famine, etc.)</a:t>
            </a:r>
          </a:p>
          <a:p>
            <a:pPr marL="539750" indent="-539750" algn="l" eaLnBrk="1" hangingPunct="1">
              <a:lnSpc>
                <a:spcPct val="90000"/>
              </a:lnSpc>
              <a:buFont typeface="Wingdings" charset="0"/>
              <a:buChar char="Ø"/>
              <a:defRPr/>
            </a:pPr>
            <a:r>
              <a:rPr lang="en-US" altLang="ko-KR" b="1" dirty="0">
                <a:latin typeface="Arial" charset="0"/>
                <a:ea typeface="宋体" charset="0"/>
                <a:cs typeface="宋体" charset="0"/>
              </a:rPr>
              <a:t>No one can avoid one</a:t>
            </a:r>
            <a:r>
              <a:rPr lang="fr-FR" altLang="ko-KR" b="1" dirty="0">
                <a:latin typeface="Arial" charset="0"/>
                <a:ea typeface="宋体" charset="0"/>
                <a:cs typeface="宋体" charset="0"/>
              </a:rPr>
              <a:t>'</a:t>
            </a:r>
            <a:r>
              <a:rPr lang="en-US" altLang="ko-KR" b="1" dirty="0">
                <a:latin typeface="Arial" charset="0"/>
                <a:ea typeface="宋体" charset="0"/>
                <a:cs typeface="宋体" charset="0"/>
              </a:rPr>
              <a:t>s own death</a:t>
            </a:r>
            <a:endParaRPr lang="en-US" altLang="ko-KR" sz="4400" b="1" dirty="0">
              <a:latin typeface="Arial" charset="0"/>
              <a:ea typeface="宋体" charset="0"/>
              <a:cs typeface="宋体" charset="0"/>
            </a:endParaRPr>
          </a:p>
        </p:txBody>
      </p:sp>
      <p:sp>
        <p:nvSpPr>
          <p:cNvPr id="64515" name="TextBox 5"/>
          <p:cNvSpPr txBox="1">
            <a:spLocks noChangeArrowheads="1"/>
          </p:cNvSpPr>
          <p:nvPr/>
        </p:nvSpPr>
        <p:spPr bwMode="auto">
          <a:xfrm>
            <a:off x="457200" y="4953000"/>
            <a:ext cx="8534400" cy="1570038"/>
          </a:xfrm>
          <a:prstGeom prst="rect">
            <a:avLst/>
          </a:prstGeom>
          <a:solidFill>
            <a:srgbClr val="00051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algn="r" eaLnBrk="1" hangingPunct="1"/>
            <a:r>
              <a:rPr lang="en-US" altLang="ko-KR" sz="3200" dirty="0">
                <a:solidFill>
                  <a:srgbClr val="FFFFFF"/>
                </a:solidFill>
                <a:ea typeface="宋体" charset="0"/>
                <a:cs typeface="宋体" charset="0"/>
              </a:rPr>
              <a:t>"…man is destined to die once, </a:t>
            </a:r>
            <a:br>
              <a:rPr lang="en-US" altLang="ko-KR" sz="3200" dirty="0">
                <a:solidFill>
                  <a:srgbClr val="FFFFFF"/>
                </a:solidFill>
                <a:ea typeface="宋体" charset="0"/>
                <a:cs typeface="宋体" charset="0"/>
              </a:rPr>
            </a:br>
            <a:r>
              <a:rPr lang="en-US" altLang="ko-KR" sz="3200" dirty="0">
                <a:solidFill>
                  <a:srgbClr val="FFFFFF"/>
                </a:solidFill>
                <a:ea typeface="宋体" charset="0"/>
                <a:cs typeface="宋体" charset="0"/>
              </a:rPr>
              <a:t>and after that to face judgment" </a:t>
            </a:r>
            <a:br>
              <a:rPr lang="en-US" altLang="ko-KR" sz="3200" dirty="0">
                <a:solidFill>
                  <a:srgbClr val="FFFFFF"/>
                </a:solidFill>
                <a:ea typeface="宋体" charset="0"/>
                <a:cs typeface="宋体" charset="0"/>
              </a:rPr>
            </a:br>
            <a:r>
              <a:rPr lang="en-US" altLang="ko-KR" sz="3200" dirty="0">
                <a:solidFill>
                  <a:srgbClr val="FFFFFF"/>
                </a:solidFill>
                <a:ea typeface="宋体" charset="0"/>
                <a:cs typeface="宋体" charset="0"/>
              </a:rPr>
              <a:t>(Hebrews 9:27)</a:t>
            </a:r>
            <a:endParaRPr lang="en-US" altLang="zh-CN" sz="3200" dirty="0">
              <a:solidFill>
                <a:srgbClr val="FFFFFF"/>
              </a:solidFill>
              <a:ea typeface="宋体" charset="0"/>
              <a:cs typeface="宋体" charset="0"/>
            </a:endParaRPr>
          </a:p>
        </p:txBody>
      </p:sp>
      <p:pic>
        <p:nvPicPr>
          <p:cNvPr id="64516" name="Picture 6" descr="death ally.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572000"/>
            <a:ext cx="30607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747781" y="3109989"/>
            <a:ext cx="184666" cy="369332"/>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5427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5427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5427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5427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54275">
                                            <p:txEl>
                                              <p:pRg st="1" end="1"/>
                                            </p:txEl>
                                          </p:spTgt>
                                        </p:tgtEl>
                                        <p:attrNameLst>
                                          <p:attrName>style.visibility</p:attrName>
                                        </p:attrNameLst>
                                      </p:cBhvr>
                                      <p:to>
                                        <p:strVal val="visible"/>
                                      </p:to>
                                    </p:set>
                                    <p:anim calcmode="lin" valueType="num">
                                      <p:cBhvr>
                                        <p:cTn id="16" dur="500" fill="hold"/>
                                        <p:tgtEl>
                                          <p:spTgt spid="54275">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54275">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54275">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54275">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6561" name="Picture 5" descr="death_tunnel.jpg"/>
          <p:cNvPicPr>
            <a:picLocks noChangeAspect="1"/>
          </p:cNvPicPr>
          <p:nvPr/>
        </p:nvPicPr>
        <p:blipFill rotWithShape="1">
          <a:blip r:embed="rId3">
            <a:lum bright="-12000"/>
            <a:extLst>
              <a:ext uri="{28A0092B-C50C-407E-A947-70E740481C1C}">
                <a14:useLocalDpi xmlns:a14="http://schemas.microsoft.com/office/drawing/2010/main"/>
              </a:ext>
            </a:extLst>
          </a:blip>
          <a:srcRect l="7070" t="7542" r="8091" b="7620"/>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2" name="Rectangle 2"/>
          <p:cNvSpPr>
            <a:spLocks noGrp="1" noChangeArrowheads="1"/>
          </p:cNvSpPr>
          <p:nvPr>
            <p:ph type="ctrTitle"/>
          </p:nvPr>
        </p:nvSpPr>
        <p:spPr>
          <a:xfrm>
            <a:off x="0" y="0"/>
            <a:ext cx="9144000" cy="1470025"/>
          </a:xfrm>
        </p:spPr>
        <p:txBody>
          <a:bodyPr/>
          <a:lstStyle/>
          <a:p>
            <a:pPr eaLnBrk="1" hangingPunct="1">
              <a:defRPr/>
            </a:pPr>
            <a:r>
              <a:rPr lang="en-US" altLang="ko-KR" b="0" u="sng">
                <a:solidFill>
                  <a:srgbClr val="FFFF00"/>
                </a:solidFill>
                <a:latin typeface="Dominican Small Caps" charset="0"/>
                <a:ea typeface="굴림" charset="0"/>
                <a:cs typeface="굴림" charset="0"/>
              </a:rPr>
              <a:t>Types of Death</a:t>
            </a:r>
          </a:p>
        </p:txBody>
      </p:sp>
      <p:sp>
        <p:nvSpPr>
          <p:cNvPr id="56323" name="Rectangle 3"/>
          <p:cNvSpPr>
            <a:spLocks noGrp="1" noChangeArrowheads="1"/>
          </p:cNvSpPr>
          <p:nvPr>
            <p:ph type="subTitle" idx="1"/>
          </p:nvPr>
        </p:nvSpPr>
        <p:spPr>
          <a:xfrm>
            <a:off x="0" y="1752600"/>
            <a:ext cx="9144000" cy="4495800"/>
          </a:xfrm>
        </p:spPr>
        <p:txBody>
          <a:bodyPr/>
          <a:lstStyle/>
          <a:p>
            <a:pPr marL="609600" indent="-609600" algn="l" eaLnBrk="1" hangingPunct="1">
              <a:lnSpc>
                <a:spcPct val="90000"/>
              </a:lnSpc>
              <a:buFont typeface="Wingdings" charset="0"/>
              <a:buNone/>
              <a:defRPr/>
            </a:pPr>
            <a:r>
              <a:rPr lang="en-US" altLang="zh-CN" b="1" dirty="0">
                <a:latin typeface="Arial" charset="0"/>
                <a:ea typeface="宋体" charset="0"/>
                <a:cs typeface="宋体" charset="0"/>
              </a:rPr>
              <a:t>Three Types of Death:</a:t>
            </a:r>
          </a:p>
          <a:p>
            <a:pPr marL="609600" indent="-609600" algn="l" eaLnBrk="1" hangingPunct="1">
              <a:lnSpc>
                <a:spcPct val="90000"/>
              </a:lnSpc>
              <a:buFont typeface="Wingdings" charset="0"/>
              <a:buAutoNum type="arabicPeriod"/>
              <a:defRPr/>
            </a:pPr>
            <a:r>
              <a:rPr lang="en-US" altLang="zh-CN" sz="2800" b="1" u="sng" dirty="0">
                <a:solidFill>
                  <a:srgbClr val="CCFFCC"/>
                </a:solidFill>
                <a:latin typeface="Arial" charset="0"/>
                <a:ea typeface="宋体" charset="0"/>
                <a:cs typeface="宋体" charset="0"/>
              </a:rPr>
              <a:t>Physical</a:t>
            </a:r>
            <a:r>
              <a:rPr lang="en-US" altLang="zh-CN" sz="2800" b="1" dirty="0">
                <a:solidFill>
                  <a:srgbClr val="CCFFCC"/>
                </a:solidFill>
                <a:latin typeface="Arial" charset="0"/>
                <a:ea typeface="宋体" charset="0"/>
                <a:cs typeface="宋体" charset="0"/>
              </a:rPr>
              <a:t> </a:t>
            </a:r>
            <a:r>
              <a:rPr lang="en-US" altLang="zh-CN" sz="2800" b="1" dirty="0">
                <a:latin typeface="Arial" charset="0"/>
                <a:ea typeface="宋体" charset="0"/>
                <a:cs typeface="宋体" charset="0"/>
              </a:rPr>
              <a:t>Death: </a:t>
            </a:r>
            <a:br>
              <a:rPr lang="en-US" altLang="zh-CN" sz="2800" b="1" dirty="0">
                <a:latin typeface="Arial" charset="0"/>
                <a:ea typeface="宋体" charset="0"/>
                <a:cs typeface="宋体" charset="0"/>
              </a:rPr>
            </a:br>
            <a:r>
              <a:rPr lang="en-US" altLang="zh-CN" sz="2800" b="1" dirty="0">
                <a:solidFill>
                  <a:srgbClr val="FFFF00"/>
                </a:solidFill>
                <a:latin typeface="Arial" charset="0"/>
                <a:ea typeface="宋体" charset="0"/>
                <a:cs typeface="宋体" charset="0"/>
              </a:rPr>
              <a:t>Separation </a:t>
            </a:r>
            <a:r>
              <a:rPr lang="en-US" altLang="zh-CN" sz="2800" b="1" dirty="0">
                <a:latin typeface="Arial" charset="0"/>
                <a:ea typeface="宋体" charset="0"/>
                <a:cs typeface="宋体" charset="0"/>
              </a:rPr>
              <a:t>of the soul from the body (</a:t>
            </a:r>
            <a:r>
              <a:rPr lang="en-US" altLang="ko-KR" sz="2800" b="1" dirty="0">
                <a:solidFill>
                  <a:srgbClr val="FFFFFF"/>
                </a:solidFill>
                <a:latin typeface="Arial" charset="0"/>
                <a:ea typeface="굴림" charset="0"/>
                <a:cs typeface="굴림" charset="0"/>
              </a:rPr>
              <a:t>Gen. 35:18-19;</a:t>
            </a:r>
            <a:r>
              <a:rPr lang="en-US" altLang="ko-KR" sz="2800" b="1" dirty="0">
                <a:latin typeface="Arial" charset="0"/>
                <a:ea typeface="굴림" charset="0"/>
                <a:cs typeface="굴림" charset="0"/>
              </a:rPr>
              <a:t> </a:t>
            </a:r>
            <a:r>
              <a:rPr lang="en-US" altLang="zh-CN" sz="2800" b="1" dirty="0">
                <a:latin typeface="Arial" charset="0"/>
                <a:ea typeface="宋体" charset="0"/>
                <a:cs typeface="宋体" charset="0"/>
              </a:rPr>
              <a:t>Eccl. 12:7; James 2:26</a:t>
            </a:r>
            <a:r>
              <a:rPr lang="en-US" altLang="ko-KR" sz="2800" b="1" dirty="0">
                <a:latin typeface="Arial" charset="0"/>
                <a:ea typeface="宋体" charset="0"/>
                <a:cs typeface="宋体" charset="0"/>
              </a:rPr>
              <a:t>)</a:t>
            </a:r>
            <a:br>
              <a:rPr lang="en-US" altLang="zh-CN" sz="2800" b="1" dirty="0">
                <a:latin typeface="Arial" charset="0"/>
                <a:ea typeface="宋体" charset="0"/>
                <a:cs typeface="宋体" charset="0"/>
              </a:rPr>
            </a:br>
            <a:endParaRPr lang="en-US" altLang="zh-CN" sz="1200" b="1" dirty="0">
              <a:latin typeface="Arial" charset="0"/>
              <a:ea typeface="宋体" charset="0"/>
              <a:cs typeface="宋体" charset="0"/>
            </a:endParaRPr>
          </a:p>
          <a:p>
            <a:pPr marL="609600" indent="-609600" algn="l" eaLnBrk="1" hangingPunct="1">
              <a:lnSpc>
                <a:spcPct val="90000"/>
              </a:lnSpc>
              <a:buFont typeface="Wingdings" charset="0"/>
              <a:buAutoNum type="arabicPeriod"/>
              <a:defRPr/>
            </a:pPr>
            <a:r>
              <a:rPr lang="en-US" altLang="zh-CN" sz="2800" b="1" u="sng" dirty="0">
                <a:solidFill>
                  <a:srgbClr val="CCFFCC"/>
                </a:solidFill>
                <a:latin typeface="Arial" charset="0"/>
                <a:ea typeface="宋体" charset="0"/>
                <a:cs typeface="宋体" charset="0"/>
              </a:rPr>
              <a:t>Spiritual</a:t>
            </a:r>
            <a:r>
              <a:rPr lang="en-US" altLang="zh-CN" sz="2800" b="1" dirty="0">
                <a:latin typeface="Arial" charset="0"/>
                <a:ea typeface="宋体" charset="0"/>
                <a:cs typeface="宋体" charset="0"/>
              </a:rPr>
              <a:t> Death:</a:t>
            </a:r>
            <a:br>
              <a:rPr lang="en-US" altLang="zh-CN" sz="2800" b="1" dirty="0">
                <a:latin typeface="Arial" charset="0"/>
                <a:ea typeface="宋体" charset="0"/>
                <a:cs typeface="宋体" charset="0"/>
              </a:rPr>
            </a:br>
            <a:r>
              <a:rPr lang="en-US" altLang="zh-CN" sz="2800" b="1" dirty="0">
                <a:solidFill>
                  <a:srgbClr val="FFFF00"/>
                </a:solidFill>
                <a:latin typeface="Arial" charset="0"/>
                <a:ea typeface="宋体" charset="0"/>
                <a:cs typeface="宋体" charset="0"/>
              </a:rPr>
              <a:t>Separation </a:t>
            </a:r>
            <a:r>
              <a:rPr lang="en-US" altLang="zh-CN" sz="2800" b="1" dirty="0">
                <a:latin typeface="Arial" charset="0"/>
                <a:ea typeface="宋体" charset="0"/>
                <a:cs typeface="宋体" charset="0"/>
              </a:rPr>
              <a:t>of the person from God (Eph. 2:1-2)</a:t>
            </a:r>
            <a:br>
              <a:rPr lang="en-US" altLang="zh-CN" sz="2800" b="1" dirty="0">
                <a:latin typeface="Arial" charset="0"/>
                <a:ea typeface="宋体" charset="0"/>
                <a:cs typeface="宋体" charset="0"/>
              </a:rPr>
            </a:br>
            <a:endParaRPr lang="en-US" altLang="zh-CN" sz="1200" b="1" dirty="0">
              <a:latin typeface="Arial" charset="0"/>
              <a:ea typeface="宋体" charset="0"/>
              <a:cs typeface="宋体" charset="0"/>
            </a:endParaRPr>
          </a:p>
          <a:p>
            <a:pPr marL="609600" indent="-609600" algn="l" eaLnBrk="1" hangingPunct="1">
              <a:lnSpc>
                <a:spcPct val="90000"/>
              </a:lnSpc>
              <a:buFont typeface="Wingdings" charset="0"/>
              <a:buAutoNum type="arabicPeriod"/>
              <a:defRPr/>
            </a:pPr>
            <a:r>
              <a:rPr lang="en-US" altLang="zh-CN" sz="2800" b="1" u="sng" dirty="0">
                <a:solidFill>
                  <a:srgbClr val="CCFFCC"/>
                </a:solidFill>
                <a:latin typeface="Arial" charset="0"/>
                <a:ea typeface="宋体" charset="0"/>
                <a:cs typeface="宋体" charset="0"/>
              </a:rPr>
              <a:t>Second</a:t>
            </a:r>
            <a:r>
              <a:rPr lang="en-US" altLang="zh-CN" sz="2800" b="1" dirty="0">
                <a:latin typeface="Arial" charset="0"/>
                <a:ea typeface="宋体" charset="0"/>
                <a:cs typeface="宋体" charset="0"/>
              </a:rPr>
              <a:t> Death (Eternal Death)</a:t>
            </a:r>
            <a:br>
              <a:rPr lang="en-US" altLang="zh-CN" sz="2800" b="1" dirty="0">
                <a:latin typeface="Arial" charset="0"/>
                <a:ea typeface="宋体" charset="0"/>
                <a:cs typeface="宋体" charset="0"/>
              </a:rPr>
            </a:br>
            <a:r>
              <a:rPr lang="en-US" altLang="zh-CN" sz="2800" b="1" dirty="0">
                <a:solidFill>
                  <a:srgbClr val="FFFF00"/>
                </a:solidFill>
                <a:latin typeface="Arial" charset="0"/>
                <a:ea typeface="宋体" charset="0"/>
                <a:cs typeface="宋体" charset="0"/>
              </a:rPr>
              <a:t>Separation </a:t>
            </a:r>
            <a:r>
              <a:rPr lang="en-US" altLang="zh-CN" sz="2800" b="1" dirty="0">
                <a:latin typeface="Arial" charset="0"/>
                <a:ea typeface="宋体" charset="0"/>
                <a:cs typeface="宋体" charset="0"/>
              </a:rPr>
              <a:t>from the presence of God in an endless period of punishment (Rev.</a:t>
            </a:r>
            <a:r>
              <a:rPr lang="en-US" altLang="ko-KR" sz="2800" b="1" dirty="0">
                <a:latin typeface="Arial" charset="0"/>
                <a:ea typeface="宋体" charset="0"/>
                <a:cs typeface="宋体" charset="0"/>
              </a:rPr>
              <a:t> 20:14;</a:t>
            </a:r>
            <a:r>
              <a:rPr lang="en-US" altLang="zh-CN" sz="2800" b="1" dirty="0">
                <a:latin typeface="Arial" charset="0"/>
                <a:ea typeface="宋体" charset="0"/>
                <a:cs typeface="宋体" charset="0"/>
              </a:rPr>
              <a:t> 21:8)  </a:t>
            </a:r>
            <a:br>
              <a:rPr lang="en-US" altLang="zh-CN" sz="2800" b="1" dirty="0">
                <a:latin typeface="Arial" charset="0"/>
                <a:ea typeface="宋体" charset="0"/>
                <a:cs typeface="宋体" charset="0"/>
              </a:rPr>
            </a:br>
            <a:endParaRPr lang="en-US" altLang="zh-CN" sz="2800" b="1" dirty="0">
              <a:latin typeface="Arial" charset="0"/>
              <a:ea typeface="宋体" charset="0"/>
              <a:cs typeface="宋体" charset="0"/>
            </a:endParaRPr>
          </a:p>
        </p:txBody>
      </p:sp>
      <p:sp>
        <p:nvSpPr>
          <p:cNvPr id="66564"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linds(horizontal)">
                                      <p:cBhvr>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blinds(horizontal)">
                                      <p:cBhvr>
                                        <p:cTn id="12" dur="500"/>
                                        <p:tgtEl>
                                          <p:spTgt spid="563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blinds(horizontal)">
                                      <p:cBhvr>
                                        <p:cTn id="17" dur="500"/>
                                        <p:tgtEl>
                                          <p:spTgt spid="56323">
                                            <p:txEl>
                                              <p:pRg st="2" end="2"/>
                                            </p:txEl>
                                          </p:spTgt>
                                        </p:tgtEl>
                                      </p:cBhvr>
                                    </p:animEffect>
                                  </p:childTnLst>
                                </p:cTn>
                              </p:par>
                              <p:par>
                                <p:cTn id="18" presetID="24" presetClass="emph" presetSubtype="0" fill="hold" nodeType="withEffect">
                                  <p:stCondLst>
                                    <p:cond delay="0"/>
                                  </p:stCondLst>
                                  <p:childTnLst>
                                    <p:animClr clrSpc="hsl" dir="cw">
                                      <p:cBhvr override="childStyle">
                                        <p:cTn id="19" dur="500" fill="hold"/>
                                        <p:tgtEl>
                                          <p:spTgt spid="56323">
                                            <p:txEl>
                                              <p:pRg st="1" end="1"/>
                                            </p:txEl>
                                          </p:spTgt>
                                        </p:tgtEl>
                                        <p:attrNameLst>
                                          <p:attrName>style.color</p:attrName>
                                        </p:attrNameLst>
                                      </p:cBhvr>
                                      <p:by>
                                        <p:hsl h="0" s="-12549" l="-25098"/>
                                      </p:by>
                                    </p:animClr>
                                    <p:animClr clrSpc="hsl" dir="cw">
                                      <p:cBhvr>
                                        <p:cTn id="20" dur="500" fill="hold"/>
                                        <p:tgtEl>
                                          <p:spTgt spid="56323">
                                            <p:txEl>
                                              <p:pRg st="1" end="1"/>
                                            </p:txEl>
                                          </p:spTgt>
                                        </p:tgtEl>
                                        <p:attrNameLst>
                                          <p:attrName>fillcolor</p:attrName>
                                        </p:attrNameLst>
                                      </p:cBhvr>
                                      <p:by>
                                        <p:hsl h="0" s="-12549" l="-25098"/>
                                      </p:by>
                                    </p:animClr>
                                    <p:animClr clrSpc="hsl" dir="cw">
                                      <p:cBhvr>
                                        <p:cTn id="21" dur="500" fill="hold"/>
                                        <p:tgtEl>
                                          <p:spTgt spid="56323">
                                            <p:txEl>
                                              <p:pRg st="1" end="1"/>
                                            </p:txEl>
                                          </p:spTgt>
                                        </p:tgtEl>
                                        <p:attrNameLst>
                                          <p:attrName>stroke.color</p:attrName>
                                        </p:attrNameLst>
                                      </p:cBhvr>
                                      <p:by>
                                        <p:hsl h="0" s="-12549" l="-25098"/>
                                      </p:by>
                                    </p:animClr>
                                    <p:set>
                                      <p:cBhvr>
                                        <p:cTn id="22" dur="500" fill="hold"/>
                                        <p:tgtEl>
                                          <p:spTgt spid="56323">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323">
                                            <p:txEl>
                                              <p:pRg st="3" end="3"/>
                                            </p:txEl>
                                          </p:spTgt>
                                        </p:tgtEl>
                                        <p:attrNameLst>
                                          <p:attrName>style.visibility</p:attrName>
                                        </p:attrNameLst>
                                      </p:cBhvr>
                                      <p:to>
                                        <p:strVal val="visible"/>
                                      </p:to>
                                    </p:set>
                                    <p:animEffect transition="in" filter="blinds(horizontal)">
                                      <p:cBhvr>
                                        <p:cTn id="27" dur="500"/>
                                        <p:tgtEl>
                                          <p:spTgt spid="56323">
                                            <p:txEl>
                                              <p:pRg st="3" end="3"/>
                                            </p:txEl>
                                          </p:spTgt>
                                        </p:tgtEl>
                                      </p:cBhvr>
                                    </p:animEffect>
                                  </p:childTnLst>
                                </p:cTn>
                              </p:par>
                              <p:par>
                                <p:cTn id="28" presetID="24" presetClass="emph" presetSubtype="0" fill="hold" nodeType="withEffect">
                                  <p:stCondLst>
                                    <p:cond delay="0"/>
                                  </p:stCondLst>
                                  <p:childTnLst>
                                    <p:animClr clrSpc="hsl" dir="cw">
                                      <p:cBhvr override="childStyle">
                                        <p:cTn id="29" dur="500" fill="hold"/>
                                        <p:tgtEl>
                                          <p:spTgt spid="56323">
                                            <p:txEl>
                                              <p:pRg st="2" end="2"/>
                                            </p:txEl>
                                          </p:spTgt>
                                        </p:tgtEl>
                                        <p:attrNameLst>
                                          <p:attrName>style.color</p:attrName>
                                        </p:attrNameLst>
                                      </p:cBhvr>
                                      <p:by>
                                        <p:hsl h="0" s="-12549" l="-25098"/>
                                      </p:by>
                                    </p:animClr>
                                    <p:animClr clrSpc="hsl" dir="cw">
                                      <p:cBhvr>
                                        <p:cTn id="30" dur="500" fill="hold"/>
                                        <p:tgtEl>
                                          <p:spTgt spid="56323">
                                            <p:txEl>
                                              <p:pRg st="2" end="2"/>
                                            </p:txEl>
                                          </p:spTgt>
                                        </p:tgtEl>
                                        <p:attrNameLst>
                                          <p:attrName>fillcolor</p:attrName>
                                        </p:attrNameLst>
                                      </p:cBhvr>
                                      <p:by>
                                        <p:hsl h="0" s="-12549" l="-25098"/>
                                      </p:by>
                                    </p:animClr>
                                    <p:animClr clrSpc="hsl" dir="cw">
                                      <p:cBhvr>
                                        <p:cTn id="31" dur="500" fill="hold"/>
                                        <p:tgtEl>
                                          <p:spTgt spid="56323">
                                            <p:txEl>
                                              <p:pRg st="2" end="2"/>
                                            </p:txEl>
                                          </p:spTgt>
                                        </p:tgtEl>
                                        <p:attrNameLst>
                                          <p:attrName>stroke.color</p:attrName>
                                        </p:attrNameLst>
                                      </p:cBhvr>
                                      <p:by>
                                        <p:hsl h="0" s="-12549" l="-25098"/>
                                      </p:by>
                                    </p:animClr>
                                    <p:set>
                                      <p:cBhvr>
                                        <p:cTn id="32" dur="500" fill="hold"/>
                                        <p:tgtEl>
                                          <p:spTgt spid="56323">
                                            <p:txEl>
                                              <p:pRg st="2" end="2"/>
                                            </p:txEl>
                                          </p:spTgt>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mph" presetSubtype="0" fill="hold" nodeType="clickEffect">
                                  <p:stCondLst>
                                    <p:cond delay="0"/>
                                  </p:stCondLst>
                                  <p:childTnLst>
                                    <p:animClr clrSpc="hsl" dir="cw">
                                      <p:cBhvr override="childStyle">
                                        <p:cTn id="36" dur="500" fill="hold"/>
                                        <p:tgtEl>
                                          <p:spTgt spid="56323">
                                            <p:txEl>
                                              <p:pRg st="3" end="3"/>
                                            </p:txEl>
                                          </p:spTgt>
                                        </p:tgtEl>
                                        <p:attrNameLst>
                                          <p:attrName>style.color</p:attrName>
                                        </p:attrNameLst>
                                      </p:cBhvr>
                                      <p:by>
                                        <p:hsl h="0" s="-12549" l="-25098"/>
                                      </p:by>
                                    </p:animClr>
                                    <p:animClr clrSpc="hsl" dir="cw">
                                      <p:cBhvr>
                                        <p:cTn id="37" dur="500" fill="hold"/>
                                        <p:tgtEl>
                                          <p:spTgt spid="56323">
                                            <p:txEl>
                                              <p:pRg st="3" end="3"/>
                                            </p:txEl>
                                          </p:spTgt>
                                        </p:tgtEl>
                                        <p:attrNameLst>
                                          <p:attrName>fillcolor</p:attrName>
                                        </p:attrNameLst>
                                      </p:cBhvr>
                                      <p:by>
                                        <p:hsl h="0" s="-12549" l="-25098"/>
                                      </p:by>
                                    </p:animClr>
                                    <p:animClr clrSpc="hsl" dir="cw">
                                      <p:cBhvr>
                                        <p:cTn id="38" dur="500" fill="hold"/>
                                        <p:tgtEl>
                                          <p:spTgt spid="56323">
                                            <p:txEl>
                                              <p:pRg st="3" end="3"/>
                                            </p:txEl>
                                          </p:spTgt>
                                        </p:tgtEl>
                                        <p:attrNameLst>
                                          <p:attrName>stroke.color</p:attrName>
                                        </p:attrNameLst>
                                      </p:cBhvr>
                                      <p:by>
                                        <p:hsl h="0" s="-12549" l="-25098"/>
                                      </p:by>
                                    </p:animClr>
                                    <p:set>
                                      <p:cBhvr>
                                        <p:cTn id="39" dur="500" fill="hold"/>
                                        <p:tgtEl>
                                          <p:spTgt spid="5632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0" y="0"/>
            <a:ext cx="9144000" cy="1470025"/>
          </a:xfrm>
        </p:spPr>
        <p:txBody>
          <a:bodyPr/>
          <a:lstStyle/>
          <a:p>
            <a:pPr algn="l" eaLnBrk="1" hangingPunct="1">
              <a:defRPr/>
            </a:pPr>
            <a:r>
              <a:rPr lang="en-US" altLang="ko-KR" b="0" u="sng">
                <a:solidFill>
                  <a:srgbClr val="FFFF00"/>
                </a:solidFill>
                <a:latin typeface="Dominican Small Caps" charset="0"/>
                <a:ea typeface="굴림" charset="0"/>
                <a:cs typeface="굴림" charset="0"/>
              </a:rPr>
              <a:t>Physical Death</a:t>
            </a:r>
          </a:p>
        </p:txBody>
      </p:sp>
      <p:sp>
        <p:nvSpPr>
          <p:cNvPr id="58371" name="Rectangle 3"/>
          <p:cNvSpPr>
            <a:spLocks noGrp="1" noChangeArrowheads="1"/>
          </p:cNvSpPr>
          <p:nvPr>
            <p:ph type="subTitle" idx="1"/>
          </p:nvPr>
        </p:nvSpPr>
        <p:spPr>
          <a:xfrm>
            <a:off x="457200" y="3886200"/>
            <a:ext cx="8458200" cy="2590800"/>
          </a:xfrm>
        </p:spPr>
        <p:txBody>
          <a:bodyPr/>
          <a:lstStyle/>
          <a:p>
            <a:pPr algn="l" eaLnBrk="1" hangingPunct="1">
              <a:buFont typeface="Wingdings" charset="0"/>
              <a:buNone/>
              <a:defRPr/>
            </a:pPr>
            <a:r>
              <a:rPr lang="en-US" altLang="ko-KR" sz="2800" b="1" dirty="0">
                <a:latin typeface="Arial"/>
                <a:ea typeface="宋体" charset="0"/>
                <a:cs typeface="Arial"/>
              </a:rPr>
              <a:t>"Though death is both real and inevitable, it is </a:t>
            </a:r>
            <a:r>
              <a:rPr lang="en-US" altLang="ko-KR" sz="2800" b="1" dirty="0">
                <a:solidFill>
                  <a:srgbClr val="FFFF00"/>
                </a:solidFill>
                <a:latin typeface="Arial"/>
                <a:ea typeface="宋体" charset="0"/>
                <a:cs typeface="Arial"/>
              </a:rPr>
              <a:t>unnatural</a:t>
            </a:r>
            <a:r>
              <a:rPr lang="en-US" altLang="ko-KR" sz="2800" b="1" dirty="0">
                <a:latin typeface="Arial"/>
                <a:ea typeface="宋体" charset="0"/>
                <a:cs typeface="Arial"/>
              </a:rPr>
              <a:t>. When God created the heavens and the earth, death was not part of it. And that is why, eventually, death will be finally conquered (1 Cor. 15:26)." </a:t>
            </a:r>
            <a:endParaRPr lang="en-US" altLang="zh-CN" sz="2800" b="1" dirty="0">
              <a:latin typeface="Arial"/>
              <a:ea typeface="宋体" charset="0"/>
              <a:cs typeface="Arial"/>
            </a:endParaRPr>
          </a:p>
        </p:txBody>
      </p:sp>
      <p:sp>
        <p:nvSpPr>
          <p:cNvPr id="58372" name="Rectangle 4"/>
          <p:cNvSpPr>
            <a:spLocks noChangeArrowheads="1"/>
          </p:cNvSpPr>
          <p:nvPr/>
        </p:nvSpPr>
        <p:spPr bwMode="auto">
          <a:xfrm>
            <a:off x="-152400" y="6400800"/>
            <a:ext cx="9144000" cy="45720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a:spcBef>
                <a:spcPct val="20000"/>
              </a:spcBef>
              <a:buClr>
                <a:schemeClr val="hlink"/>
              </a:buClr>
              <a:buSzPct val="70000"/>
              <a:buFont typeface="Wingdings" charset="0"/>
              <a:buNone/>
              <a:defRPr/>
            </a:pPr>
            <a:r>
              <a:rPr lang="en-US" altLang="ko-KR" b="1" dirty="0">
                <a:effectLst>
                  <a:outerShdw blurRad="38100" dist="38100" dir="2700000" algn="tl">
                    <a:srgbClr val="000000"/>
                  </a:outerShdw>
                </a:effectLst>
                <a:latin typeface="Arial"/>
                <a:ea typeface="宋体" charset="0"/>
                <a:cs typeface="Arial"/>
              </a:rPr>
              <a:t>Paul Benware, </a:t>
            </a:r>
            <a:r>
              <a:rPr lang="en-US" altLang="ko-KR" b="1" i="1" dirty="0">
                <a:effectLst>
                  <a:outerShdw blurRad="38100" dist="38100" dir="2700000" algn="tl">
                    <a:srgbClr val="000000"/>
                  </a:outerShdw>
                </a:effectLst>
                <a:latin typeface="Arial"/>
                <a:ea typeface="宋体" charset="0"/>
                <a:cs typeface="Arial"/>
              </a:rPr>
              <a:t>Understanding End Times Prophecy</a:t>
            </a:r>
            <a:r>
              <a:rPr lang="en-US" altLang="ko-KR" b="1" dirty="0">
                <a:effectLst>
                  <a:outerShdw blurRad="38100" dist="38100" dir="2700000" algn="tl">
                    <a:srgbClr val="000000"/>
                  </a:outerShdw>
                </a:effectLst>
                <a:latin typeface="Arial"/>
                <a:ea typeface="宋体" charset="0"/>
                <a:cs typeface="Arial"/>
              </a:rPr>
              <a:t>, 346</a:t>
            </a:r>
          </a:p>
        </p:txBody>
      </p:sp>
      <p:sp>
        <p:nvSpPr>
          <p:cNvPr id="6" name="Rectangle 3"/>
          <p:cNvSpPr txBox="1">
            <a:spLocks noChangeArrowheads="1"/>
          </p:cNvSpPr>
          <p:nvPr/>
        </p:nvSpPr>
        <p:spPr bwMode="auto">
          <a:xfrm>
            <a:off x="0" y="1828800"/>
            <a:ext cx="5334000" cy="10668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algn="l" eaLnBrk="1" hangingPunct="1">
              <a:buFont typeface="Wingdings" charset="0"/>
              <a:buNone/>
              <a:defRPr/>
            </a:pPr>
            <a:r>
              <a:rPr lang="en-US" altLang="zh-CN" b="1" u="sng" dirty="0">
                <a:latin typeface="Arial"/>
                <a:ea typeface="宋体" charset="0"/>
                <a:cs typeface="Arial"/>
              </a:rPr>
              <a:t>Natural or Unnatural?</a:t>
            </a:r>
            <a:endParaRPr lang="en-US" altLang="zh-CN" b="1" dirty="0">
              <a:latin typeface="Arial"/>
              <a:ea typeface="宋体" charset="0"/>
              <a:cs typeface="Arial"/>
            </a:endParaRPr>
          </a:p>
        </p:txBody>
      </p:sp>
      <p:pic>
        <p:nvPicPr>
          <p:cNvPr id="68613"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29200" y="1447800"/>
            <a:ext cx="3517900" cy="231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blinds(horizontal)">
                                      <p:cBhvr>
                                        <p:cTn id="12" dur="500"/>
                                        <p:tgtEl>
                                          <p:spTgt spid="58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6" grpId="0" build="p"/>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Arial"/>
        <a:cs typeface="Arial"/>
      </a:majorFont>
      <a:minorFont>
        <a:latin typeface="Garamond"/>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ＭＳ Ｐゴシック"/>
        <a:cs typeface=""/>
      </a:majorFont>
      <a:minorFont>
        <a:latin typeface="Arial Blac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Whirlpool">
  <a:themeElements>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themeOverride>
</file>

<file path=ppt/theme/themeOverride3.xml><?xml version="1.0" encoding="utf-8"?>
<a:themeOverride xmlns:a="http://schemas.openxmlformats.org/drawingml/2006/main">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themeOverride>
</file>

<file path=docProps/app.xml><?xml version="1.0" encoding="utf-8"?>
<Properties xmlns="http://schemas.openxmlformats.org/officeDocument/2006/extended-properties" xmlns:vt="http://schemas.openxmlformats.org/officeDocument/2006/docPropsVTypes">
  <Template>Stream</Template>
  <TotalTime>6672</TotalTime>
  <Words>3189</Words>
  <Application>Microsoft Macintosh PowerPoint</Application>
  <PresentationFormat>On-screen Show (4:3)</PresentationFormat>
  <Paragraphs>385</Paragraphs>
  <Slides>41</Slides>
  <Notes>39</Notes>
  <HiddenSlides>35</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41</vt:i4>
      </vt:variant>
    </vt:vector>
  </HeadingPairs>
  <TitlesOfParts>
    <vt:vector size="61" baseType="lpstr">
      <vt:lpstr>Aramis Italic</vt:lpstr>
      <vt:lpstr>Dominican Small Caps</vt:lpstr>
      <vt:lpstr>ＭＳ Ｐゴシック</vt:lpstr>
      <vt:lpstr>ＭＳ Ｐゴシック</vt:lpstr>
      <vt:lpstr>宋体</vt:lpstr>
      <vt:lpstr>Times</vt:lpstr>
      <vt:lpstr>Arial</vt:lpstr>
      <vt:lpstr>Arial Black</vt:lpstr>
      <vt:lpstr>Comic Sans MS</vt:lpstr>
      <vt:lpstr>Garamond</vt:lpstr>
      <vt:lpstr>Tahoma</vt:lpstr>
      <vt:lpstr>Times New Roman</vt:lpstr>
      <vt:lpstr>Wingdings</vt:lpstr>
      <vt:lpstr>Stream</vt:lpstr>
      <vt:lpstr>Blank Presentation</vt:lpstr>
      <vt:lpstr>1_Blank Presentation</vt:lpstr>
      <vt:lpstr>46_Blank Presentation</vt:lpstr>
      <vt:lpstr>Orbit</vt:lpstr>
      <vt:lpstr>6_Blank Presentation</vt:lpstr>
      <vt:lpstr>14_Whirlpool</vt:lpstr>
      <vt:lpstr>PowerPoint Presentation</vt:lpstr>
      <vt:lpstr>Many ignore prophecy today and put their head in the sand.</vt:lpstr>
      <vt:lpstr>Why Study the Afterlife?</vt:lpstr>
      <vt:lpstr>Death Star</vt:lpstr>
      <vt:lpstr>A New Hotel in Baku, Azerbaijan </vt:lpstr>
      <vt:lpstr>Death</vt:lpstr>
      <vt:lpstr>Death is Real</vt:lpstr>
      <vt:lpstr>Types of Death</vt:lpstr>
      <vt:lpstr>Physical Death</vt:lpstr>
      <vt:lpstr>Physical Death</vt:lpstr>
      <vt:lpstr>Physical Death</vt:lpstr>
      <vt:lpstr>Death</vt:lpstr>
      <vt:lpstr>Reponses to Death</vt:lpstr>
      <vt:lpstr>Reponses to Death</vt:lpstr>
      <vt:lpstr>Bicentennial Man (1998)</vt:lpstr>
      <vt:lpstr>Reponses to Death</vt:lpstr>
      <vt:lpstr>Reponses to Death</vt:lpstr>
      <vt:lpstr>Reponses to Death</vt:lpstr>
      <vt:lpstr>Summary</vt:lpstr>
      <vt:lpstr>The Intermediate State</vt:lpstr>
      <vt:lpstr>The Intermediate State</vt:lpstr>
      <vt:lpstr>The Intermediate State</vt:lpstr>
      <vt:lpstr>The Intermediate State</vt:lpstr>
      <vt:lpstr>The Intermediate State</vt:lpstr>
      <vt:lpstr>The Intermediate State</vt:lpstr>
      <vt:lpstr>Pemindahan Surga</vt:lpstr>
      <vt:lpstr>The Intermediate State</vt:lpstr>
      <vt:lpstr>The Intermediate State</vt:lpstr>
      <vt:lpstr>The Intermediate State</vt:lpstr>
      <vt:lpstr>The Intermediate State</vt:lpstr>
      <vt:lpstr>The Intermediate State</vt:lpstr>
      <vt:lpstr>The Intermediate State</vt:lpstr>
      <vt:lpstr>PowerPoint Presentation</vt:lpstr>
      <vt:lpstr>PowerPoint Presentation</vt:lpstr>
      <vt:lpstr>The Intermediate State</vt:lpstr>
      <vt:lpstr>PowerPoint Presentation</vt:lpstr>
      <vt:lpstr>The Intermediate State</vt:lpstr>
      <vt:lpstr>The Intermediate State</vt:lpstr>
      <vt:lpstr>The Intermediate State</vt:lpstr>
      <vt:lpstr>Black</vt:lpstr>
      <vt:lpstr>Link Eskatologi di BibleStudyDownloads.org</vt:lpstr>
    </vt:vector>
  </TitlesOfParts>
  <Company>Everywhere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Intermediate State</dc:title>
  <dc:creator> </dc:creator>
  <cp:lastModifiedBy>Rick Griffith</cp:lastModifiedBy>
  <cp:revision>107</cp:revision>
  <dcterms:created xsi:type="dcterms:W3CDTF">2009-02-24T04:21:28Z</dcterms:created>
  <dcterms:modified xsi:type="dcterms:W3CDTF">2024-08-24T02:22:22Z</dcterms:modified>
</cp:coreProperties>
</file>