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42" r:id="rId2"/>
  </p:sldMasterIdLst>
  <p:notesMasterIdLst>
    <p:notesMasterId r:id="rId89"/>
  </p:notesMasterIdLst>
  <p:sldIdLst>
    <p:sldId id="256" r:id="rId3"/>
    <p:sldId id="257" r:id="rId4"/>
    <p:sldId id="416" r:id="rId5"/>
    <p:sldId id="418" r:id="rId6"/>
    <p:sldId id="424"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2" r:id="rId20"/>
    <p:sldId id="365" r:id="rId21"/>
    <p:sldId id="274" r:id="rId22"/>
    <p:sldId id="280" r:id="rId23"/>
    <p:sldId id="281" r:id="rId24"/>
    <p:sldId id="283" r:id="rId25"/>
    <p:sldId id="285" r:id="rId26"/>
    <p:sldId id="279" r:id="rId27"/>
    <p:sldId id="287" r:id="rId28"/>
    <p:sldId id="366" r:id="rId29"/>
    <p:sldId id="282" r:id="rId30"/>
    <p:sldId id="292" r:id="rId31"/>
    <p:sldId id="284" r:id="rId32"/>
    <p:sldId id="294" r:id="rId33"/>
    <p:sldId id="295" r:id="rId34"/>
    <p:sldId id="296" r:id="rId35"/>
    <p:sldId id="289" r:id="rId36"/>
    <p:sldId id="298" r:id="rId37"/>
    <p:sldId id="299" r:id="rId38"/>
    <p:sldId id="300" r:id="rId39"/>
    <p:sldId id="301" r:id="rId40"/>
    <p:sldId id="378" r:id="rId41"/>
    <p:sldId id="367" r:id="rId42"/>
    <p:sldId id="368" r:id="rId43"/>
    <p:sldId id="297" r:id="rId44"/>
    <p:sldId id="369" r:id="rId45"/>
    <p:sldId id="305" r:id="rId46"/>
    <p:sldId id="306" r:id="rId47"/>
    <p:sldId id="314" r:id="rId48"/>
    <p:sldId id="387" r:id="rId49"/>
    <p:sldId id="380" r:id="rId50"/>
    <p:sldId id="389" r:id="rId51"/>
    <p:sldId id="381" r:id="rId52"/>
    <p:sldId id="382" r:id="rId53"/>
    <p:sldId id="383" r:id="rId54"/>
    <p:sldId id="384" r:id="rId55"/>
    <p:sldId id="386" r:id="rId56"/>
    <p:sldId id="385" r:id="rId57"/>
    <p:sldId id="324" r:id="rId58"/>
    <p:sldId id="325" r:id="rId59"/>
    <p:sldId id="370" r:id="rId60"/>
    <p:sldId id="371" r:id="rId61"/>
    <p:sldId id="372" r:id="rId62"/>
    <p:sldId id="373" r:id="rId63"/>
    <p:sldId id="374" r:id="rId64"/>
    <p:sldId id="331" r:id="rId65"/>
    <p:sldId id="332" r:id="rId66"/>
    <p:sldId id="333" r:id="rId67"/>
    <p:sldId id="334" r:id="rId68"/>
    <p:sldId id="335" r:id="rId69"/>
    <p:sldId id="336" r:id="rId70"/>
    <p:sldId id="337" r:id="rId71"/>
    <p:sldId id="338" r:id="rId72"/>
    <p:sldId id="339" r:id="rId73"/>
    <p:sldId id="342" r:id="rId74"/>
    <p:sldId id="343" r:id="rId75"/>
    <p:sldId id="375" r:id="rId76"/>
    <p:sldId id="344" r:id="rId77"/>
    <p:sldId id="345" r:id="rId78"/>
    <p:sldId id="346" r:id="rId79"/>
    <p:sldId id="347" r:id="rId80"/>
    <p:sldId id="348" r:id="rId81"/>
    <p:sldId id="355" r:id="rId82"/>
    <p:sldId id="357" r:id="rId83"/>
    <p:sldId id="358" r:id="rId84"/>
    <p:sldId id="359" r:id="rId85"/>
    <p:sldId id="379" r:id="rId86"/>
    <p:sldId id="361" r:id="rId87"/>
    <p:sldId id="364" r:id="rId8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DDD"/>
    <a:srgbClr val="F6A029"/>
    <a:srgbClr val="E2D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BFC77FB-9ED0-4EC9-95AA-A1379042E64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CBB8FF1-D9AA-43F3-AF6F-95CC898621D3}"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5F71D0C0-A894-4545-BD36-F447E7C30A85}"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FACE78AE-C747-49C5-8977-BE020EF660C3}"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D6C8D0-ACAB-4E2F-8396-EA951146CE68}"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8F7BD272-70A2-483A-BCF1-4283A8564F61}"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F207431C-B540-4D79-BF4C-BD7CB28D12C5}"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02548ED4-21AA-44B2-9B88-F09B1BA2BF9A}"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40" autoAdjust="0"/>
    <p:restoredTop sz="65957" autoAdjust="0"/>
  </p:normalViewPr>
  <p:slideViewPr>
    <p:cSldViewPr snapToGrid="0" snapToObjects="1" showGuides="1">
      <p:cViewPr>
        <p:scale>
          <a:sx n="25" d="100"/>
          <a:sy n="25" d="100"/>
        </p:scale>
        <p:origin x="1280" y="256"/>
      </p:cViewPr>
      <p:guideLst>
        <p:guide orient="horz" pos="4320"/>
        <p:guide pos="7680"/>
      </p:guideLst>
    </p:cSldViewPr>
  </p:slideViewPr>
  <p:outlineViewPr>
    <p:cViewPr>
      <p:scale>
        <a:sx n="33" d="100"/>
        <a:sy n="33" d="100"/>
      </p:scale>
      <p:origin x="0" y="-7008"/>
    </p:cViewPr>
  </p:outlineViewPr>
  <p:notesTextViewPr>
    <p:cViewPr>
      <p:scale>
        <a:sx n="1" d="1"/>
        <a:sy n="1" d="1"/>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9" name="Shape 899"/>
          <p:cNvSpPr>
            <a:spLocks noGrp="1" noRot="1" noChangeAspect="1"/>
          </p:cNvSpPr>
          <p:nvPr>
            <p:ph type="sldImg"/>
          </p:nvPr>
        </p:nvSpPr>
        <p:spPr>
          <a:xfrm>
            <a:off x="1143000" y="685800"/>
            <a:ext cx="4572000" cy="3429000"/>
          </a:xfrm>
          <a:prstGeom prst="rect">
            <a:avLst/>
          </a:prstGeom>
        </p:spPr>
        <p:txBody>
          <a:bodyPr/>
          <a:lstStyle/>
          <a:p>
            <a:endParaRPr/>
          </a:p>
        </p:txBody>
      </p:sp>
      <p:sp>
        <p:nvSpPr>
          <p:cNvPr id="900" name="Shape 90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atlantipedia.ie/samples/tag/ignatius-donnell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bc.co.uk/arts/yourpaintings/paintings/professor-john-fleming-17851857-125652"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britishbryozoans.myspecies.info/gallery?f%5b0%5d=tid:335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ndiana.edu/~geol105/1425chap5.htm"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volcano.und.edu/vwdocs/vwlessons/lessons/Slideshow/Serocks/Sedrock2.html"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3dparks.wr.usgs.gov/coloradoplateau/lexicon/templebutte.htm"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en.wikipedia.org/wiki/Geology_of_the_Grand_Canyon_area"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wts.edu/stayinformed/view.html?id=1225"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waynegrudem.com/how-can-i-find-your-book-systematic-theology-in-other-language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ssdc.gsfc.nasa.gov/image/planetary/saturn/hst_saturn_nicmos.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1" dirty="0">
                <a:effectLst/>
                <a:latin typeface="Lucida Grande"/>
                <a:ea typeface="Lucida Grande"/>
                <a:cs typeface="Lucida Grande"/>
                <a:sym typeface="Lucida Grande"/>
              </a:rPr>
              <a:t>Danny</a:t>
            </a:r>
            <a:r>
              <a:rPr lang="en-US" sz="2200" dirty="0">
                <a:effectLst/>
                <a:latin typeface="Lucida Grande"/>
                <a:ea typeface="Lucida Grande"/>
                <a:cs typeface="Lucida Grande"/>
                <a:sym typeface="Lucida Grande"/>
              </a:rPr>
              <a:t>: PhD in Astronomy, Indiana University, became YEC in 10th grade, before he did PhD</a:t>
            </a:r>
          </a:p>
          <a:p>
            <a:r>
              <a:rPr lang="en-US" sz="2200" b="1" dirty="0">
                <a:effectLst/>
                <a:latin typeface="Lucida Grande"/>
                <a:ea typeface="Lucida Grande"/>
                <a:cs typeface="Lucida Grande"/>
                <a:sym typeface="Lucida Grande"/>
              </a:rPr>
              <a:t>	Nathaniel</a:t>
            </a:r>
            <a:r>
              <a:rPr lang="en-US" sz="2200" dirty="0">
                <a:effectLst/>
                <a:latin typeface="Lucida Grande"/>
                <a:ea typeface="Lucida Grande"/>
                <a:cs typeface="Lucida Grande"/>
                <a:sym typeface="Lucida Grande"/>
              </a:rPr>
              <a:t>: PhD in Cell and Developmental Biology, Harvard University, raised YEC.</a:t>
            </a:r>
          </a:p>
          <a:p>
            <a:r>
              <a:rPr lang="en-US" sz="2200" b="1" dirty="0">
                <a:effectLst/>
                <a:latin typeface="Lucida Grande"/>
                <a:ea typeface="Lucida Grande"/>
                <a:cs typeface="Lucida Grande"/>
                <a:sym typeface="Lucida Grande"/>
              </a:rPr>
              <a:t>Andrew</a:t>
            </a:r>
            <a:r>
              <a:rPr lang="en-US" sz="2200" dirty="0">
                <a:effectLst/>
                <a:latin typeface="Lucida Grande"/>
                <a:ea typeface="Lucida Grande"/>
                <a:cs typeface="Lucida Grande"/>
                <a:sym typeface="Lucida Grande"/>
              </a:rPr>
              <a:t>: PhD in Geology, University of Sydney, Australia, became YEC before he did PhD, from a young age</a:t>
            </a:r>
          </a:p>
          <a:p>
            <a:r>
              <a:rPr lang="en-US" sz="2200" b="1" dirty="0">
                <a:effectLst/>
                <a:latin typeface="Lucida Grande"/>
                <a:ea typeface="Lucida Grande"/>
                <a:cs typeface="Lucida Grande"/>
                <a:sym typeface="Lucida Grande"/>
              </a:rPr>
              <a:t>	David</a:t>
            </a:r>
            <a:r>
              <a:rPr lang="en-US" sz="2200" dirty="0">
                <a:effectLst/>
                <a:latin typeface="Lucida Grande"/>
                <a:ea typeface="Lucida Grande"/>
                <a:cs typeface="Lucida Grande"/>
                <a:sym typeface="Lucida Grande"/>
              </a:rPr>
              <a:t>: PhD in Cell Biology, Brown University, became YEC before he did PhD</a:t>
            </a:r>
          </a:p>
          <a:p>
            <a:r>
              <a:rPr lang="en-US" sz="2200" b="1" dirty="0">
                <a:effectLst/>
                <a:latin typeface="Lucida Grande"/>
                <a:ea typeface="Lucida Grande"/>
                <a:cs typeface="Lucida Grande"/>
                <a:sym typeface="Lucida Grande"/>
              </a:rPr>
              <a:t>Georgia</a:t>
            </a:r>
            <a:r>
              <a:rPr lang="en-US" sz="2200" dirty="0">
                <a:effectLst/>
                <a:latin typeface="Lucida Grande"/>
                <a:ea typeface="Lucida Grande"/>
                <a:cs typeface="Lucida Grande"/>
                <a:sym typeface="Lucida Grande"/>
              </a:rPr>
              <a:t>: PhD in Molecular Genetics, Ohio State University, became YEC </a:t>
            </a:r>
            <a:r>
              <a:rPr lang="en-US" sz="2200" i="1" dirty="0">
                <a:effectLst/>
                <a:latin typeface="Lucida Grande"/>
                <a:ea typeface="Lucida Grande"/>
                <a:cs typeface="Lucida Grande"/>
                <a:sym typeface="Lucida Grande"/>
              </a:rPr>
              <a:t>after</a:t>
            </a:r>
            <a:r>
              <a:rPr lang="en-US" sz="2200" dirty="0">
                <a:effectLst/>
                <a:latin typeface="Lucida Grande"/>
                <a:ea typeface="Lucida Grande"/>
                <a:cs typeface="Lucida Grande"/>
                <a:sym typeface="Lucida Grande"/>
              </a:rPr>
              <a:t> she did PhD (was theistic evolutionist professor after PhD)</a:t>
            </a:r>
          </a:p>
          <a:p>
            <a:r>
              <a:rPr lang="en-US" sz="2200" b="1" dirty="0">
                <a:effectLst/>
                <a:latin typeface="Lucida Grande"/>
                <a:ea typeface="Lucida Grande"/>
                <a:cs typeface="Lucida Grande"/>
                <a:sym typeface="Lucida Grande"/>
              </a:rPr>
              <a:t>	Tommy</a:t>
            </a:r>
            <a:r>
              <a:rPr lang="en-US" sz="2200" dirty="0">
                <a:effectLst/>
                <a:latin typeface="Lucida Grande"/>
                <a:ea typeface="Lucida Grande"/>
                <a:cs typeface="Lucida Grande"/>
                <a:sym typeface="Lucida Grande"/>
              </a:rPr>
              <a:t>: MD, Vanderbilt University School of Medicine, became YEC </a:t>
            </a:r>
            <a:r>
              <a:rPr lang="en-US" sz="2200" i="1" dirty="0">
                <a:effectLst/>
                <a:latin typeface="Lucida Grande"/>
                <a:ea typeface="Lucida Grande"/>
                <a:cs typeface="Lucida Grande"/>
                <a:sym typeface="Lucida Grande"/>
              </a:rPr>
              <a:t>after</a:t>
            </a:r>
            <a:r>
              <a:rPr lang="en-US" sz="2200" dirty="0">
                <a:effectLst/>
                <a:latin typeface="Lucida Grande"/>
                <a:ea typeface="Lucida Grande"/>
                <a:cs typeface="Lucida Grande"/>
                <a:sym typeface="Lucida Grande"/>
              </a:rPr>
              <a:t> he did MD (was theistic evolutionist before that)</a:t>
            </a:r>
          </a:p>
          <a:p>
            <a:endParaRPr lang="en-US" dirty="0"/>
          </a:p>
        </p:txBody>
      </p:sp>
    </p:spTree>
    <p:extLst>
      <p:ext uri="{BB962C8B-B14F-4D97-AF65-F5344CB8AC3E}">
        <p14:creationId xmlns:p14="http://schemas.microsoft.com/office/powerpoint/2010/main" val="224081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Shape 1108"/>
          <p:cNvSpPr>
            <a:spLocks noGrp="1" noRot="1" noChangeAspect="1"/>
          </p:cNvSpPr>
          <p:nvPr>
            <p:ph type="sldImg"/>
          </p:nvPr>
        </p:nvSpPr>
        <p:spPr>
          <a:xfrm>
            <a:off x="381000" y="685800"/>
            <a:ext cx="6096000" cy="3429000"/>
          </a:xfrm>
          <a:prstGeom prst="rect">
            <a:avLst/>
          </a:prstGeom>
        </p:spPr>
        <p:txBody>
          <a:bodyPr/>
          <a:lstStyle/>
          <a:p>
            <a:endParaRPr/>
          </a:p>
        </p:txBody>
      </p:sp>
      <p:sp>
        <p:nvSpPr>
          <p:cNvPr id="1109" name="Shape 1109"/>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rPr dirty="0"/>
              <a:t>SB = Supernatural Beginning</a:t>
            </a:r>
          </a:p>
          <a:p>
            <a:r>
              <a:rPr dirty="0"/>
              <a:t>C = Catastrophe</a:t>
            </a:r>
          </a:p>
          <a:p>
            <a:r>
              <a:rPr dirty="0"/>
              <a:t>P = Present (today, our times)</a:t>
            </a:r>
          </a:p>
          <a:p>
            <a:r>
              <a:rPr dirty="0"/>
              <a:t>SCW = Supernatural </a:t>
            </a:r>
            <a:r>
              <a:rPr lang="fr-FR" dirty="0"/>
              <a:t>Création</a:t>
            </a:r>
            <a:r>
              <a:rPr dirty="0"/>
              <a:t> Week</a:t>
            </a:r>
          </a:p>
          <a:p>
            <a:r>
              <a:rPr dirty="0"/>
              <a:t>F = Flood (Noah’s)</a:t>
            </a:r>
            <a:endParaRPr lang="en-US" dirty="0"/>
          </a:p>
          <a:p>
            <a:endParaRPr lang="en-US" dirty="0"/>
          </a:p>
          <a:p>
            <a:r>
              <a:rPr lang="fr-FR" dirty="0"/>
              <a:t>CS = Commencement surnaturel</a:t>
            </a:r>
          </a:p>
          <a:p>
            <a:r>
              <a:rPr lang="fr-FR" dirty="0"/>
              <a:t>C = catastrophe</a:t>
            </a:r>
          </a:p>
          <a:p>
            <a:r>
              <a:rPr lang="fr-FR" dirty="0"/>
              <a:t>P = Présent (aujourd'hui, notre époque)</a:t>
            </a:r>
          </a:p>
          <a:p>
            <a:r>
              <a:rPr lang="fr-FR" dirty="0"/>
              <a:t>SSC = Semaine Surnaturelle de Création</a:t>
            </a:r>
          </a:p>
          <a:p>
            <a:r>
              <a:rPr lang="fr-FR" dirty="0"/>
              <a:t>D = Déluge (Noé)</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381000" y="685800"/>
            <a:ext cx="6096000" cy="3429000"/>
          </a:xfrm>
          <a:prstGeom prst="rect">
            <a:avLst/>
          </a:prstGeom>
        </p:spPr>
        <p:txBody>
          <a:bodyPr/>
          <a:lstStyle/>
          <a:p>
            <a:endParaRPr/>
          </a:p>
        </p:txBody>
      </p:sp>
      <p:sp>
        <p:nvSpPr>
          <p:cNvPr id="1114" name="Shape 1114"/>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r>
              <a:t>Gap theory: there is a long period of time between Genesis 1:1 and Genesis 1:2</a:t>
            </a:r>
          </a:p>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endParaRPr/>
          </a:p>
          <a:p>
            <a: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pPr>
            <a:r>
              <a:t>Source: Ian Taylor</a:t>
            </a:r>
          </a:p>
        </p:txBody>
      </p:sp>
    </p:spTree>
    <p:extLst>
      <p:ext uri="{BB962C8B-B14F-4D97-AF65-F5344CB8AC3E}">
        <p14:creationId xmlns:p14="http://schemas.microsoft.com/office/powerpoint/2010/main" val="3522628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Shape 1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176" name="Shape 1176"/>
          <p:cNvSpPr>
            <a:spLocks noGrp="1"/>
          </p:cNvSpPr>
          <p:nvPr>
            <p:ph type="body" sz="quarter" idx="1"/>
          </p:nvPr>
        </p:nvSpPr>
        <p:spPr>
          <a:prstGeom prst="rect">
            <a:avLst/>
          </a:prstGeom>
        </p:spPr>
        <p:txBody>
          <a:bodyPr/>
          <a:lstStyle/>
          <a:p>
            <a:pPr>
              <a:defRPr sz="2700"/>
            </a:pPr>
            <a:r>
              <a:rPr dirty="0"/>
              <a:t>Day-age theory: the days of Genesis 1 are figurative of long periods of time (millions of years)</a:t>
            </a:r>
          </a:p>
          <a:p>
            <a:pPr>
              <a:defRPr sz="1500"/>
            </a:pPr>
            <a:endParaRPr dirty="0"/>
          </a:p>
          <a:p>
            <a:pPr>
              <a:defRPr sz="1500"/>
            </a:pPr>
            <a:r>
              <a:rPr dirty="0"/>
              <a:t>photo: </a:t>
            </a:r>
            <a:r>
              <a:rPr u="sng" dirty="0">
                <a:hlinkClick r:id="rId3"/>
              </a:rPr>
              <a:t>http://atlantipedia.ie/samples/tag/ignatius-donnelly/</a:t>
            </a:r>
            <a:r>
              <a:rPr dirty="0"/>
              <a:t>, accessed 2016 Jan 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Shape 1131"/>
          <p:cNvSpPr>
            <a:spLocks noGrp="1" noRot="1" noChangeAspect="1"/>
          </p:cNvSpPr>
          <p:nvPr>
            <p:ph type="sldImg"/>
          </p:nvPr>
        </p:nvSpPr>
        <p:spPr>
          <a:xfrm>
            <a:off x="381000" y="685800"/>
            <a:ext cx="6096000" cy="3429000"/>
          </a:xfrm>
          <a:prstGeom prst="rect">
            <a:avLst/>
          </a:prstGeom>
        </p:spPr>
        <p:txBody>
          <a:bodyPr/>
          <a:lstStyle/>
          <a:p>
            <a:endParaRPr/>
          </a:p>
        </p:txBody>
      </p:sp>
      <p:sp>
        <p:nvSpPr>
          <p:cNvPr id="1132" name="Shape 1132"/>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dirty="0">
                <a:uFill>
                  <a:solidFill>
                    <a:srgbClr val="000000"/>
                  </a:solidFill>
                </a:uFill>
                <a:latin typeface="Arial"/>
                <a:ea typeface="Arial"/>
                <a:cs typeface="Arial"/>
                <a:sym typeface="Arial"/>
              </a:rPr>
              <a:t>Fleming published his idea in a journal article in </a:t>
            </a:r>
            <a:r>
              <a:rPr b="1" dirty="0">
                <a:uFill>
                  <a:solidFill>
                    <a:srgbClr val="000000"/>
                  </a:solidFill>
                </a:uFill>
                <a:latin typeface="Arial"/>
                <a:ea typeface="Arial"/>
                <a:cs typeface="Arial"/>
                <a:sym typeface="Arial"/>
              </a:rPr>
              <a:t>1826</a:t>
            </a:r>
            <a:r>
              <a:rPr dirty="0">
                <a:uFill>
                  <a:solidFill>
                    <a:srgbClr val="000000"/>
                  </a:solidFill>
                </a:uFill>
                <a:latin typeface="Arial"/>
                <a:ea typeface="Arial"/>
                <a:cs typeface="Arial"/>
                <a:sym typeface="Arial"/>
              </a:rPr>
              <a:t>.  He said the Bible describes a tranquil flood that didn’t displace the plants or </a:t>
            </a:r>
            <a:r>
              <a:rPr b="1" dirty="0">
                <a:uFill>
                  <a:solidFill>
                    <a:srgbClr val="000000"/>
                  </a:solidFill>
                </a:uFill>
                <a:latin typeface="Arial"/>
                <a:ea typeface="Arial"/>
                <a:cs typeface="Arial"/>
                <a:sym typeface="Arial"/>
              </a:rPr>
              <a:t>even the soil</a:t>
            </a:r>
            <a:r>
              <a:rPr dirty="0">
                <a:uFill>
                  <a:solidFill>
                    <a:srgbClr val="000000"/>
                  </a:solidFill>
                </a:uFill>
                <a:latin typeface="Arial"/>
                <a:ea typeface="Arial"/>
                <a:cs typeface="Arial"/>
                <a:sym typeface="Arial"/>
              </a:rPr>
              <a:t> and therefore would have left no geological evidence.  </a:t>
            </a:r>
            <a:r>
              <a:rPr b="1" dirty="0">
                <a:uFill>
                  <a:solidFill>
                    <a:srgbClr val="000000"/>
                  </a:solidFill>
                </a:uFill>
                <a:latin typeface="Arial"/>
                <a:ea typeface="Arial"/>
                <a:cs typeface="Arial"/>
                <a:sym typeface="Arial"/>
              </a:rPr>
              <a:t>Lyell exploited Flemings argument</a:t>
            </a:r>
            <a:r>
              <a:rPr dirty="0">
                <a:uFill>
                  <a:solidFill>
                    <a:srgbClr val="000000"/>
                  </a:solidFill>
                </a:uFill>
                <a:latin typeface="Arial"/>
                <a:ea typeface="Arial"/>
                <a:cs typeface="Arial"/>
                <a:sym typeface="Arial"/>
              </a:rPr>
              <a:t> to say the same, especially noting that the dove found an “olive branch” (the Bible says “olive leaf”).</a:t>
            </a:r>
          </a:p>
          <a:p>
            <a:pPr marL="42597" marR="42597" defTabSz="914400">
              <a:spcBef>
                <a:spcPts val="400"/>
              </a:spcBef>
              <a:buClr>
                <a:srgbClr val="000000"/>
              </a:buClr>
              <a:buFont typeface="Arial"/>
              <a:defRPr sz="2200"/>
            </a:pPr>
            <a:endParaRPr sz="1200" dirty="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1200">
                <a:latin typeface="Arial"/>
                <a:ea typeface="Arial"/>
                <a:cs typeface="Arial"/>
                <a:sym typeface="Arial"/>
              </a:defRPr>
            </a:pPr>
            <a:r>
              <a:rPr dirty="0">
                <a:uFill>
                  <a:solidFill>
                    <a:srgbClr val="000000"/>
                  </a:solidFill>
                </a:uFill>
              </a:rPr>
              <a:t>Photo: </a:t>
            </a:r>
            <a:r>
              <a:rPr u="sng" dirty="0">
                <a:hlinkClick r:id="rId3"/>
              </a:rPr>
              <a:t>http://www.bbc.co.uk/arts/yourpaintings/paintings/professor-john-fleming-17851857-125652</a:t>
            </a:r>
            <a:r>
              <a:rPr dirty="0">
                <a:uFill>
                  <a:solidFill>
                    <a:srgbClr val="000000"/>
                  </a:solidFill>
                </a:uFill>
              </a:rPr>
              <a:t>, accessed 2016 Jan 9, information about copyright in a link on this page.  I</a:t>
            </a:r>
            <a:r>
              <a:rPr dirty="0"/>
              <a:t> </a:t>
            </a:r>
            <a:r>
              <a:rPr dirty="0">
                <a:uFill>
                  <a:solidFill>
                    <a:srgbClr val="000000"/>
                  </a:solidFill>
                </a:uFill>
              </a:rPr>
              <a:t>have in my picture/creation folder under Fleming, John 1785-1857</a:t>
            </a:r>
          </a:p>
          <a:p>
            <a:pPr marL="42597" marR="42597" defTabSz="914400">
              <a:spcBef>
                <a:spcPts val="400"/>
              </a:spcBef>
              <a:buClr>
                <a:srgbClr val="000000"/>
              </a:buClr>
              <a:buFont typeface="Arial"/>
              <a:defRPr sz="1200">
                <a:latin typeface="Arial"/>
                <a:ea typeface="Arial"/>
                <a:cs typeface="Arial"/>
                <a:sym typeface="Arial"/>
              </a:defRPr>
            </a:pPr>
            <a:endParaRPr dirty="0">
              <a:uFill>
                <a:solidFill>
                  <a:srgbClr val="000000"/>
                </a:solidFill>
              </a:uFill>
            </a:endParaRPr>
          </a:p>
          <a:p>
            <a:pPr marL="42597" marR="42597" defTabSz="914400">
              <a:spcBef>
                <a:spcPts val="400"/>
              </a:spcBef>
              <a:buClr>
                <a:srgbClr val="000000"/>
              </a:buClr>
              <a:buFont typeface="Arial"/>
              <a:defRPr sz="1200">
                <a:latin typeface="Arial"/>
                <a:ea typeface="Arial"/>
                <a:cs typeface="Arial"/>
                <a:sym typeface="Arial"/>
              </a:defRPr>
            </a:pPr>
            <a:r>
              <a:rPr dirty="0">
                <a:uFill>
                  <a:solidFill>
                    <a:srgbClr val="000000"/>
                  </a:solidFill>
                </a:uFill>
              </a:rPr>
              <a:t>A copyright free photo is at </a:t>
            </a:r>
            <a:r>
              <a:rPr u="sng" dirty="0">
                <a:hlinkClick r:id="rId4"/>
              </a:rPr>
              <a:t>http://britishbryozoans.myspecies.info/gallery?f%5B0%5D=tid%3A3356</a:t>
            </a:r>
            <a:r>
              <a:rPr dirty="0">
                <a:uFill>
                  <a:solidFill>
                    <a:srgbClr val="000000"/>
                  </a:solidFill>
                </a:uFill>
              </a:rPr>
              <a:t>, accessed 2016 Jan 9, which I have in my picture/creation folder under Fleming, John 1785-1857 B&amp;W</a:t>
            </a:r>
          </a:p>
        </p:txBody>
      </p:sp>
    </p:spTree>
    <p:extLst>
      <p:ext uri="{BB962C8B-B14F-4D97-AF65-F5344CB8AC3E}">
        <p14:creationId xmlns:p14="http://schemas.microsoft.com/office/powerpoint/2010/main" val="357033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Shape 1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141" name="Shape 1141"/>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r>
              <a:t>Local flood = localized in the Mesopotamian Valley of the Tigris and Euphrates rivers (modern-day Iraq)</a:t>
            </a:r>
          </a:p>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endParaRP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Source: my slide</a:t>
            </a:r>
          </a:p>
        </p:txBody>
      </p:sp>
    </p:spTree>
    <p:extLst>
      <p:ext uri="{BB962C8B-B14F-4D97-AF65-F5344CB8AC3E}">
        <p14:creationId xmlns:p14="http://schemas.microsoft.com/office/powerpoint/2010/main" val="63193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hape 1250"/>
          <p:cNvSpPr>
            <a:spLocks noGrp="1" noRot="1" noChangeAspect="1"/>
          </p:cNvSpPr>
          <p:nvPr>
            <p:ph type="sldImg"/>
          </p:nvPr>
        </p:nvSpPr>
        <p:spPr>
          <a:xfrm>
            <a:off x="381000" y="685800"/>
            <a:ext cx="6096000" cy="3429000"/>
          </a:xfrm>
          <a:prstGeom prst="rect">
            <a:avLst/>
          </a:prstGeom>
        </p:spPr>
        <p:txBody>
          <a:bodyPr/>
          <a:lstStyle/>
          <a:p>
            <a:endParaRPr/>
          </a:p>
        </p:txBody>
      </p:sp>
      <p:sp>
        <p:nvSpPr>
          <p:cNvPr id="1251" name="Shape 1251"/>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b="1" dirty="0">
                <a:uFill>
                  <a:solidFill>
                    <a:srgbClr val="000000"/>
                  </a:solidFill>
                </a:uFill>
                <a:latin typeface="Arial"/>
                <a:ea typeface="Arial"/>
                <a:cs typeface="Arial"/>
                <a:sym typeface="Arial"/>
              </a:rPr>
              <a:t>Diagrams from Wayne Grudem, </a:t>
            </a:r>
            <a:r>
              <a:rPr sz="1200" b="1" i="1" dirty="0">
                <a:uFill>
                  <a:solidFill>
                    <a:srgbClr val="000000"/>
                  </a:solidFill>
                </a:uFill>
                <a:latin typeface="Arial"/>
                <a:ea typeface="Arial"/>
                <a:cs typeface="Arial"/>
                <a:sym typeface="Arial"/>
              </a:rPr>
              <a:t>Systematic Theology </a:t>
            </a:r>
            <a:r>
              <a:rPr sz="1200" b="1" dirty="0">
                <a:uFill>
                  <a:solidFill>
                    <a:srgbClr val="000000"/>
                  </a:solidFill>
                </a:uFill>
                <a:latin typeface="Arial"/>
                <a:ea typeface="Arial"/>
                <a:cs typeface="Arial"/>
                <a:sym typeface="Arial"/>
              </a:rPr>
              <a:t>(1994), p 268.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Shape 1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199" name="Shape 1199"/>
          <p:cNvSpPr>
            <a:spLocks noGrp="1"/>
          </p:cNvSpPr>
          <p:nvPr>
            <p:ph type="body" sz="quarter" idx="1"/>
          </p:nvPr>
        </p:nvSpPr>
        <p:spPr>
          <a:prstGeom prst="rect">
            <a:avLst/>
          </a:prstGeom>
        </p:spPr>
        <p:txBody>
          <a:bodyPr/>
          <a:lstStyle>
            <a:lvl1pPr marL="42597" marR="42597" defTabSz="914400">
              <a:spcBef>
                <a:spcPts val="400"/>
              </a:spcBef>
              <a:buFont typeface="Arial"/>
              <a:defRPr sz="1200">
                <a:uFill>
                  <a:solidFill>
                    <a:srgbClr val="000000"/>
                  </a:solidFill>
                </a:uFill>
                <a:latin typeface="Arial"/>
                <a:ea typeface="Arial"/>
                <a:cs typeface="Arial"/>
                <a:sym typeface="Arial"/>
              </a:defRPr>
            </a:lvl1pPr>
          </a:lstStyle>
          <a:p>
            <a:r>
              <a:t>And many Christians who were influenced by these writers became semi-deists in their thinking about the world.</a:t>
            </a:r>
          </a:p>
        </p:txBody>
      </p:sp>
    </p:spTree>
    <p:extLst>
      <p:ext uri="{BB962C8B-B14F-4D97-AF65-F5344CB8AC3E}">
        <p14:creationId xmlns:p14="http://schemas.microsoft.com/office/powerpoint/2010/main" val="1180614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Shape 1274"/>
          <p:cNvSpPr>
            <a:spLocks noGrp="1" noRot="1" noChangeAspect="1"/>
          </p:cNvSpPr>
          <p:nvPr>
            <p:ph type="sldImg"/>
          </p:nvPr>
        </p:nvSpPr>
        <p:spPr>
          <a:xfrm>
            <a:off x="381000" y="685800"/>
            <a:ext cx="6096000" cy="3429000"/>
          </a:xfrm>
          <a:prstGeom prst="rect">
            <a:avLst/>
          </a:prstGeom>
        </p:spPr>
        <p:txBody>
          <a:bodyPr/>
          <a:lstStyle/>
          <a:p>
            <a:endParaRPr/>
          </a:p>
        </p:txBody>
      </p:sp>
      <p:sp>
        <p:nvSpPr>
          <p:cNvPr id="1275" name="Shape 1275"/>
          <p:cNvSpPr>
            <a:spLocks noGrp="1"/>
          </p:cNvSpPr>
          <p:nvPr>
            <p:ph type="body" sz="quarter" idx="1"/>
          </p:nvPr>
        </p:nvSpPr>
        <p:spPr>
          <a:prstGeom prst="rect">
            <a:avLst/>
          </a:prstGeom>
        </p:spPr>
        <p:txBody>
          <a:bodyPr/>
          <a:lstStyle/>
          <a:p>
            <a:pPr>
              <a:defRPr sz="1500">
                <a:latin typeface="Arial"/>
                <a:ea typeface="Arial"/>
                <a:cs typeface="Arial"/>
                <a:sym typeface="Arial"/>
              </a:defRPr>
            </a:pPr>
            <a:r>
              <a:rPr sz="1200">
                <a:uFill>
                  <a:solidFill>
                    <a:srgbClr val="000000"/>
                  </a:solidFill>
                </a:uFill>
              </a:rPr>
              <a:t>Original source of last part of quote is James Hutton, </a:t>
            </a:r>
            <a:r>
              <a:rPr sz="1200" i="1">
                <a:uFill>
                  <a:solidFill>
                    <a:srgbClr val="000000"/>
                  </a:solidFill>
                </a:uFill>
              </a:rPr>
              <a:t>Theory of the Earth</a:t>
            </a:r>
            <a:r>
              <a:rPr sz="1200">
                <a:uFill>
                  <a:solidFill>
                    <a:srgbClr val="000000"/>
                  </a:solidFill>
                </a:uFill>
              </a:rPr>
              <a:t> (Edinburgh: William Creech, 1795), Vol. 2, p 547.  I could not find the first part of the quote in Hutton’s vol. 1 or vol. 2.  I also didn’t find the first part of the quote in Hutton’s 1788 article.</a:t>
            </a:r>
          </a:p>
          <a:p>
            <a:pPr>
              <a:defRPr sz="1500">
                <a:latin typeface="Arial"/>
                <a:ea typeface="Arial"/>
                <a:cs typeface="Arial"/>
                <a:sym typeface="Arial"/>
              </a:defRPr>
            </a:pPr>
            <a:endParaRPr sz="1200">
              <a:uFill>
                <a:solidFill>
                  <a:srgbClr val="000000"/>
                </a:solidFill>
              </a:uFill>
            </a:endParaRPr>
          </a:p>
          <a:p>
            <a:pPr>
              <a:defRPr sz="1500">
                <a:latin typeface="Arial"/>
                <a:ea typeface="Arial"/>
                <a:cs typeface="Arial"/>
                <a:sym typeface="Arial"/>
              </a:defRPr>
            </a:pPr>
            <a:r>
              <a:rPr sz="1200">
                <a:uFill>
                  <a:solidFill>
                    <a:srgbClr val="000000"/>
                  </a:solidFill>
                </a:uFill>
              </a:rPr>
              <a:t>But the statement clearly reflects Hutton’s view.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Shape 1284"/>
          <p:cNvSpPr>
            <a:spLocks noGrp="1" noRot="1" noChangeAspect="1"/>
          </p:cNvSpPr>
          <p:nvPr>
            <p:ph type="sldImg"/>
          </p:nvPr>
        </p:nvSpPr>
        <p:spPr>
          <a:xfrm>
            <a:off x="381000" y="685800"/>
            <a:ext cx="6096000" cy="3429000"/>
          </a:xfrm>
          <a:prstGeom prst="rect">
            <a:avLst/>
          </a:prstGeom>
        </p:spPr>
        <p:txBody>
          <a:bodyPr/>
          <a:lstStyle/>
          <a:p>
            <a:endParaRPr/>
          </a:p>
        </p:txBody>
      </p:sp>
      <p:sp>
        <p:nvSpPr>
          <p:cNvPr id="1285" name="Shape 1285"/>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a:uFill>
                  <a:solidFill>
                    <a:srgbClr val="000000"/>
                  </a:solidFill>
                </a:uFill>
                <a:latin typeface="Arial"/>
                <a:ea typeface="Arial"/>
                <a:cs typeface="Arial"/>
                <a:sym typeface="Arial"/>
              </a:rPr>
              <a:t>Quoted in Arthur Holmes, </a:t>
            </a:r>
            <a:r>
              <a:rPr sz="1200" i="1">
                <a:uFill>
                  <a:solidFill>
                    <a:srgbClr val="000000"/>
                  </a:solidFill>
                </a:uFill>
                <a:latin typeface="Arial"/>
                <a:ea typeface="Arial"/>
                <a:cs typeface="Arial"/>
                <a:sym typeface="Arial"/>
              </a:rPr>
              <a:t>Principles of Physical Geology</a:t>
            </a:r>
            <a:r>
              <a:rPr sz="1200">
                <a:uFill>
                  <a:solidFill>
                    <a:srgbClr val="000000"/>
                  </a:solidFill>
                </a:uFill>
                <a:latin typeface="Arial"/>
                <a:ea typeface="Arial"/>
                <a:cs typeface="Arial"/>
                <a:sym typeface="Arial"/>
              </a:rPr>
              <a:t>, (UK: Thomas Nelson &amp; Sons Ltd., 1965), pp. 43–44.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9748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rPr dirty="0"/>
              <a:t>SB = Supernatural Beginning</a:t>
            </a:r>
          </a:p>
          <a:p>
            <a:r>
              <a:rPr dirty="0"/>
              <a:t>C = Catastrophe</a:t>
            </a:r>
          </a:p>
          <a:p>
            <a:r>
              <a:rPr dirty="0"/>
              <a:t>P = Present (today, our times)</a:t>
            </a:r>
          </a:p>
          <a:p>
            <a:r>
              <a:rPr dirty="0"/>
              <a:t>SCW = Supernatural </a:t>
            </a:r>
            <a:r>
              <a:rPr lang="fr-FR" dirty="0"/>
              <a:t>Création</a:t>
            </a:r>
            <a:r>
              <a:rPr dirty="0"/>
              <a:t> Week</a:t>
            </a:r>
          </a:p>
          <a:p>
            <a:r>
              <a:rPr dirty="0"/>
              <a:t>F = Flood (Noah’s)</a:t>
            </a:r>
            <a:endParaRPr lang="en-US" dirty="0"/>
          </a:p>
          <a:p>
            <a:endParaRPr lang="en-US" dirty="0"/>
          </a:p>
          <a:p>
            <a:r>
              <a:rPr lang="fr-FR" dirty="0"/>
              <a:t>CS = Commencement surnaturel</a:t>
            </a:r>
          </a:p>
          <a:p>
            <a:r>
              <a:rPr lang="fr-FR" dirty="0"/>
              <a:t>C = catastrophe</a:t>
            </a:r>
          </a:p>
          <a:p>
            <a:r>
              <a:rPr lang="fr-FR" dirty="0"/>
              <a:t>P = Présent (aujourd'hui, notre époque)</a:t>
            </a:r>
          </a:p>
          <a:p>
            <a:r>
              <a:rPr lang="fr-FR" dirty="0"/>
              <a:t>SSC = Semaine </a:t>
            </a:r>
            <a:r>
              <a:rPr lang="fr-FR" dirty="0" err="1"/>
              <a:t>Supernaturelle</a:t>
            </a:r>
            <a:r>
              <a:rPr lang="fr-FR" dirty="0"/>
              <a:t> de Création</a:t>
            </a:r>
          </a:p>
          <a:p>
            <a:r>
              <a:rPr lang="fr-FR" dirty="0"/>
              <a:t>D = Déluge (Noé)</a:t>
            </a:r>
            <a:endParaRPr dirty="0"/>
          </a:p>
        </p:txBody>
      </p:sp>
    </p:spTree>
    <p:extLst>
      <p:ext uri="{BB962C8B-B14F-4D97-AF65-F5344CB8AC3E}">
        <p14:creationId xmlns:p14="http://schemas.microsoft.com/office/powerpoint/2010/main" val="4047197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Shape 1291"/>
          <p:cNvSpPr>
            <a:spLocks noGrp="1" noRot="1" noChangeAspect="1"/>
          </p:cNvSpPr>
          <p:nvPr>
            <p:ph type="sldImg"/>
          </p:nvPr>
        </p:nvSpPr>
        <p:spPr>
          <a:xfrm>
            <a:off x="381000" y="685800"/>
            <a:ext cx="6096000" cy="3429000"/>
          </a:xfrm>
          <a:prstGeom prst="rect">
            <a:avLst/>
          </a:prstGeom>
        </p:spPr>
        <p:txBody>
          <a:bodyPr/>
          <a:lstStyle/>
          <a:p>
            <a:endParaRPr/>
          </a:p>
        </p:txBody>
      </p:sp>
      <p:sp>
        <p:nvSpPr>
          <p:cNvPr id="1292" name="Shape 1292"/>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lvl1pPr>
          </a:lstStyle>
          <a:p>
            <a:r>
              <a:t>Quote from Lyell’s lecture at King’s College London, 4 May 1832</a:t>
            </a:r>
          </a:p>
        </p:txBody>
      </p:sp>
    </p:spTree>
    <p:extLst>
      <p:ext uri="{BB962C8B-B14F-4D97-AF65-F5344CB8AC3E}">
        <p14:creationId xmlns:p14="http://schemas.microsoft.com/office/powerpoint/2010/main" val="211729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Shape 1300"/>
          <p:cNvSpPr>
            <a:spLocks noGrp="1" noRot="1" noChangeAspect="1"/>
          </p:cNvSpPr>
          <p:nvPr>
            <p:ph type="sldImg"/>
          </p:nvPr>
        </p:nvSpPr>
        <p:spPr>
          <a:xfrm>
            <a:off x="381000" y="685800"/>
            <a:ext cx="6096000" cy="3429000"/>
          </a:xfrm>
          <a:prstGeom prst="rect">
            <a:avLst/>
          </a:prstGeom>
        </p:spPr>
        <p:txBody>
          <a:bodyPr/>
          <a:lstStyle/>
          <a:p>
            <a:endParaRPr/>
          </a:p>
        </p:txBody>
      </p:sp>
      <p:sp>
        <p:nvSpPr>
          <p:cNvPr id="1301" name="Shape 1301"/>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400">
                <a:uFill>
                  <a:solidFill>
                    <a:srgbClr val="000000"/>
                  </a:solidFill>
                </a:uFill>
                <a:latin typeface="Arial"/>
                <a:ea typeface="Arial"/>
                <a:cs typeface="Arial"/>
                <a:sym typeface="Arial"/>
              </a:defRPr>
            </a:pPr>
            <a:r>
              <a:rPr sz="2800" dirty="0"/>
              <a:t>The quote is from Lyell’s letter on 14 June 1830 to fellow uniformitarian geologist, George </a:t>
            </a:r>
            <a:r>
              <a:rPr sz="2800" dirty="0" err="1"/>
              <a:t>Poulett</a:t>
            </a:r>
            <a:r>
              <a:rPr sz="2800" dirty="0"/>
              <a:t> </a:t>
            </a:r>
            <a:r>
              <a:rPr sz="2800" dirty="0" err="1"/>
              <a:t>Scrope</a:t>
            </a:r>
            <a:r>
              <a:rPr sz="2800" dirty="0"/>
              <a:t> </a:t>
            </a:r>
            <a:r>
              <a:rPr dirty="0"/>
              <a:t>(also a member of Parliament), whom Lyell was encouraging and instructing on how to write his article for the </a:t>
            </a:r>
            <a:r>
              <a:rPr i="1" dirty="0"/>
              <a:t>Quarterly Review</a:t>
            </a:r>
            <a:r>
              <a:rPr dirty="0"/>
              <a:t> to accomplish what Lyell prescribed above so that the British church leaders would accept the millions of years and reject Genesis.</a:t>
            </a:r>
          </a:p>
        </p:txBody>
      </p:sp>
    </p:spTree>
    <p:extLst>
      <p:ext uri="{BB962C8B-B14F-4D97-AF65-F5344CB8AC3E}">
        <p14:creationId xmlns:p14="http://schemas.microsoft.com/office/powerpoint/2010/main" val="77832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Shape 1351"/>
          <p:cNvSpPr>
            <a:spLocks noGrp="1" noRot="1" noChangeAspect="1"/>
          </p:cNvSpPr>
          <p:nvPr>
            <p:ph type="sldImg"/>
          </p:nvPr>
        </p:nvSpPr>
        <p:spPr>
          <a:xfrm>
            <a:off x="381000" y="685800"/>
            <a:ext cx="6096000" cy="3429000"/>
          </a:xfrm>
          <a:prstGeom prst="rect">
            <a:avLst/>
          </a:prstGeom>
        </p:spPr>
        <p:txBody>
          <a:bodyPr/>
          <a:lstStyle/>
          <a:p>
            <a:endParaRPr/>
          </a:p>
        </p:txBody>
      </p:sp>
      <p:sp>
        <p:nvSpPr>
          <p:cNvPr id="1352" name="Shape 1352"/>
          <p:cNvSpPr>
            <a:spLocks noGrp="1"/>
          </p:cNvSpPr>
          <p:nvPr>
            <p:ph type="body" sz="quarter" idx="1"/>
          </p:nvPr>
        </p:nvSpPr>
        <p:spPr>
          <a:prstGeom prst="rect">
            <a:avLst/>
          </a:prstGeom>
        </p:spPr>
        <p:txBody>
          <a:bodyPr/>
          <a:lstStyle/>
          <a:p>
            <a:r>
              <a:t>Both old-earth views were based on naturalistic assumptions and a denial of the Word of God.</a:t>
            </a:r>
          </a:p>
        </p:txBody>
      </p:sp>
    </p:spTree>
    <p:extLst>
      <p:ext uri="{BB962C8B-B14F-4D97-AF65-F5344CB8AC3E}">
        <p14:creationId xmlns:p14="http://schemas.microsoft.com/office/powerpoint/2010/main" val="2985221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Shape 1374"/>
          <p:cNvSpPr>
            <a:spLocks noGrp="1" noRot="1" noChangeAspect="1"/>
          </p:cNvSpPr>
          <p:nvPr>
            <p:ph type="sldImg"/>
          </p:nvPr>
        </p:nvSpPr>
        <p:spPr>
          <a:xfrm>
            <a:off x="381000" y="685800"/>
            <a:ext cx="6096000" cy="3429000"/>
          </a:xfrm>
          <a:prstGeom prst="rect">
            <a:avLst/>
          </a:prstGeom>
        </p:spPr>
        <p:txBody>
          <a:bodyPr/>
          <a:lstStyle/>
          <a:p>
            <a:endParaRPr/>
          </a:p>
        </p:txBody>
      </p:sp>
      <p:sp>
        <p:nvSpPr>
          <p:cNvPr id="1375" name="Shape 1375"/>
          <p:cNvSpPr>
            <a:spLocks noGrp="1"/>
          </p:cNvSpPr>
          <p:nvPr>
            <p:ph type="body" sz="quarter" idx="1"/>
          </p:nvPr>
        </p:nvSpPr>
        <p:spPr>
          <a:prstGeom prst="rect">
            <a:avLst/>
          </a:prstGeom>
        </p:spPr>
        <p:txBody>
          <a:bodyPr/>
          <a:lstStyle/>
          <a:p>
            <a:pPr>
              <a:defRPr sz="1800">
                <a:latin typeface="Arial"/>
                <a:ea typeface="Arial"/>
                <a:cs typeface="Arial"/>
                <a:sym typeface="Arial"/>
              </a:defRPr>
            </a:pPr>
            <a:r>
              <a:t>Letter 772, to his good friend Leonard Horner, 29 Aug. </a:t>
            </a:r>
            <a:r>
              <a:rPr b="1"/>
              <a:t>1844</a:t>
            </a:r>
            <a:r>
              <a:t>.  Darwin’s books on geology up to this point included:</a:t>
            </a:r>
          </a:p>
          <a:p>
            <a:pPr>
              <a:defRPr sz="1800">
                <a:latin typeface="Arial"/>
                <a:ea typeface="Arial"/>
                <a:cs typeface="Arial"/>
                <a:sym typeface="Arial"/>
              </a:defRPr>
            </a:pPr>
            <a:r>
              <a:rPr i="1"/>
              <a:t>Letters on Geology</a:t>
            </a:r>
            <a:r>
              <a:t> (1835)</a:t>
            </a:r>
          </a:p>
          <a:p>
            <a:pPr defTabSz="457200">
              <a:defRPr sz="1800">
                <a:latin typeface="Arial"/>
                <a:ea typeface="Arial"/>
                <a:cs typeface="Arial"/>
                <a:sym typeface="Arial"/>
              </a:defRPr>
            </a:pPr>
            <a:r>
              <a:rPr i="1"/>
              <a:t>Journal of researches into the geology &amp; natural history of the various countries visited by H.M.S. Beagle</a:t>
            </a:r>
            <a:r>
              <a:t> (1839)</a:t>
            </a:r>
          </a:p>
          <a:p>
            <a:pPr defTabSz="457200">
              <a:defRPr sz="1800" i="1">
                <a:latin typeface="Arial"/>
                <a:ea typeface="Arial"/>
                <a:cs typeface="Arial"/>
                <a:sym typeface="Arial"/>
              </a:defRPr>
            </a:pPr>
            <a:r>
              <a:t>The structure and distribution of coral reefs</a:t>
            </a:r>
            <a:r>
              <a:rPr i="0"/>
              <a:t> (1842)</a:t>
            </a:r>
          </a:p>
          <a:p>
            <a:pPr>
              <a:defRPr sz="1800">
                <a:latin typeface="Arial"/>
                <a:ea typeface="Arial"/>
                <a:cs typeface="Arial"/>
                <a:sym typeface="Arial"/>
              </a:defRPr>
            </a:pPr>
            <a:r>
              <a:rPr i="1"/>
              <a:t>Geological observations on the volcanic islands visited during the voyage of H.M.S. Beagle</a:t>
            </a:r>
            <a:r>
              <a:t> (1844)</a:t>
            </a:r>
          </a:p>
          <a:p>
            <a:pPr>
              <a:defRPr sz="1800">
                <a:latin typeface="Arial"/>
                <a:ea typeface="Arial"/>
                <a:cs typeface="Arial"/>
                <a:sym typeface="Arial"/>
              </a:defRPr>
            </a:pPr>
            <a:endParaRPr/>
          </a:p>
          <a:p>
            <a:pPr>
              <a:defRPr sz="1400">
                <a:latin typeface="Arial"/>
                <a:ea typeface="Arial"/>
                <a:cs typeface="Arial"/>
                <a:sym typeface="Arial"/>
              </a:defRPr>
            </a:pPr>
            <a:r>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xfrm>
            <a:off x="381000" y="685800"/>
            <a:ext cx="6096000" cy="3429000"/>
          </a:xfrm>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p>
            <a:r>
              <a:rPr lang="en-US" sz="1200" dirty="0"/>
              <a:t>“My excuse for this lengthy and amateur digression into history is that I have been trying to show how I think geology got into the hands of </a:t>
            </a:r>
            <a:br>
              <a:rPr lang="en-US" sz="1200" dirty="0"/>
            </a:br>
            <a:r>
              <a:rPr lang="en-US" sz="1200" dirty="0"/>
              <a:t>the theoreticians [i.e., uniformitarians] who were conditioned by the social and political history of their day more than by observations in the field.”</a:t>
            </a:r>
            <a:endParaRPr lang="en-US" sz="1200" dirty="0">
              <a:uFill>
                <a:solidFill>
                  <a:srgbClr val="000000"/>
                </a:solidFill>
              </a:uFill>
              <a:latin typeface="Arial"/>
              <a:ea typeface="Arial"/>
              <a:cs typeface="Arial"/>
              <a:sym typeface="Arial"/>
            </a:endParaRPr>
          </a:p>
          <a:p>
            <a:pPr marL="40640" marR="40640" defTabSz="914400">
              <a:spcBef>
                <a:spcPts val="400"/>
              </a:spcBef>
              <a:buFont typeface="Arial"/>
            </a:pPr>
            <a:endParaRPr lang="en-US" sz="1200" dirty="0">
              <a:uFill>
                <a:solidFill>
                  <a:srgbClr val="000000"/>
                </a:solidFill>
              </a:uFill>
              <a:latin typeface="Arial"/>
              <a:ea typeface="Arial"/>
              <a:cs typeface="Arial"/>
              <a:sym typeface="Arial"/>
            </a:endParaRPr>
          </a:p>
          <a:p>
            <a:pPr marL="40640" marR="40640" defTabSz="914400">
              <a:spcBef>
                <a:spcPts val="400"/>
              </a:spcBef>
              <a:buFont typeface="Arial"/>
            </a:pPr>
            <a:r>
              <a:rPr sz="1200" dirty="0">
                <a:uFill>
                  <a:solidFill>
                    <a:srgbClr val="000000"/>
                  </a:solidFill>
                </a:uFill>
                <a:latin typeface="Arial"/>
                <a:ea typeface="Arial"/>
                <a:cs typeface="Arial"/>
                <a:sym typeface="Arial"/>
              </a:rPr>
              <a:t>Derek Ager (1923-1993), Professor and Head of the Geology Dept. at University College of Swansea (Wales) from 1969-1988 and president of the British Geological Association 1988-1990, continued in “retirement” as Emeritus Professor till his death in 1993.  In his life he visited over 57 countries to look at rocks and wrote 200 papers and four books, as well as many short articles for </a:t>
            </a:r>
            <a:r>
              <a:rPr sz="1200" i="1" dirty="0">
                <a:uFill>
                  <a:solidFill>
                    <a:srgbClr val="000000"/>
                  </a:solidFill>
                </a:uFill>
                <a:latin typeface="Arial"/>
                <a:ea typeface="Arial"/>
                <a:cs typeface="Arial"/>
                <a:sym typeface="Arial"/>
              </a:rPr>
              <a:t>New Scientist</a:t>
            </a:r>
            <a:r>
              <a:rPr sz="1200" dirty="0">
                <a:uFill>
                  <a:solidFill>
                    <a:srgbClr val="000000"/>
                  </a:solidFill>
                </a:uFill>
                <a:latin typeface="Arial"/>
                <a:ea typeface="Arial"/>
                <a:cs typeface="Arial"/>
                <a:sym typeface="Arial"/>
              </a:rPr>
              <a:t>.</a:t>
            </a:r>
          </a:p>
          <a:p>
            <a:pPr marL="40640" marR="40640" defTabSz="914400">
              <a:spcBef>
                <a:spcPts val="400"/>
              </a:spcBef>
              <a:buFont typeface="Arial"/>
            </a:pPr>
            <a:r>
              <a:rPr sz="1200" dirty="0">
                <a:uFill>
                  <a:solidFill>
                    <a:srgbClr val="000000"/>
                  </a:solidFill>
                </a:uFill>
                <a:latin typeface="Arial"/>
                <a:ea typeface="Arial"/>
                <a:cs typeface="Arial"/>
                <a:sym typeface="Arial"/>
              </a:rPr>
              <a:t>Warning to YEC not to use information from his book: Derek Ager, </a:t>
            </a:r>
            <a:r>
              <a:rPr sz="1200" i="1" dirty="0">
                <a:uFill>
                  <a:solidFill>
                    <a:srgbClr val="000000"/>
                  </a:solidFill>
                </a:uFill>
                <a:latin typeface="Arial"/>
                <a:ea typeface="Arial"/>
                <a:cs typeface="Arial"/>
                <a:sym typeface="Arial"/>
              </a:rPr>
              <a:t>The New Catastrophism</a:t>
            </a:r>
            <a:r>
              <a:rPr sz="1200" dirty="0">
                <a:uFill>
                  <a:solidFill>
                    <a:srgbClr val="000000"/>
                  </a:solidFill>
                </a:uFill>
                <a:latin typeface="Arial"/>
                <a:ea typeface="Arial"/>
                <a:cs typeface="Arial"/>
                <a:sym typeface="Arial"/>
              </a:rPr>
              <a:t> (Cambridge, UK: Cambridge Univ. Press, 1993), p. xi.  Ager says (bold in the original): “On that side too were the obviously untenable views of bible-oriented fanatics, obsessed with myths such as Noah’s flood, and of classicists thinking of Nemesis.  That is why I think it necessary to include the following ‘disclaimer’: </a:t>
            </a:r>
            <a:r>
              <a:rPr sz="1200" b="1" dirty="0">
                <a:uFill>
                  <a:solidFill>
                    <a:srgbClr val="000000"/>
                  </a:solidFill>
                </a:uFill>
                <a:latin typeface="Arial"/>
                <a:ea typeface="Arial"/>
                <a:cs typeface="Arial"/>
                <a:sym typeface="Arial"/>
              </a:rPr>
              <a:t>in view of the misuse that my words have been put to in the past, I wish to say that nothing in this book should be taken out of context and thought in any way to support the views of the ‘creationists’ (who I refuse to call ‘scientific’).”</a:t>
            </a:r>
          </a:p>
          <a:p>
            <a:pPr marL="40640" marR="40640" defTabSz="914400">
              <a:spcBef>
                <a:spcPts val="400"/>
              </a:spcBef>
              <a:buFont typeface="Arial"/>
            </a:pPr>
            <a:r>
              <a:rPr sz="1200" dirty="0">
                <a:uFill>
                  <a:solidFill>
                    <a:srgbClr val="000000"/>
                  </a:solidFill>
                </a:uFill>
                <a:latin typeface="Arial"/>
                <a:ea typeface="Arial"/>
                <a:cs typeface="Arial"/>
                <a:sym typeface="Arial"/>
              </a:rPr>
              <a:t>In </a:t>
            </a:r>
            <a:r>
              <a:rPr sz="1200" i="1" dirty="0">
                <a:uFill>
                  <a:solidFill>
                    <a:srgbClr val="000000"/>
                  </a:solidFill>
                </a:uFill>
                <a:latin typeface="Arial"/>
                <a:ea typeface="Arial"/>
                <a:cs typeface="Arial"/>
                <a:sym typeface="Arial"/>
              </a:rPr>
              <a:t>The Nature of the Stratigraphic Record</a:t>
            </a:r>
            <a:r>
              <a:rPr sz="1200" dirty="0">
                <a:uFill>
                  <a:solidFill>
                    <a:srgbClr val="000000"/>
                  </a:solidFill>
                </a:uFill>
                <a:latin typeface="Arial"/>
                <a:ea typeface="Arial"/>
                <a:cs typeface="Arial"/>
                <a:sym typeface="Arial"/>
              </a:rPr>
              <a:t>, p. 20, he says: </a:t>
            </a:r>
          </a:p>
          <a:p>
            <a:pPr marL="40640" marR="40640" defTabSz="914400">
              <a:spcBef>
                <a:spcPts val="400"/>
              </a:spcBef>
              <a:buFont typeface="Arial"/>
              <a:defRPr sz="1200">
                <a:uFill>
                  <a:solidFill>
                    <a:srgbClr val="000000"/>
                  </a:solidFill>
                </a:uFill>
                <a:latin typeface="Arial"/>
                <a:ea typeface="Arial"/>
                <a:cs typeface="Arial"/>
                <a:sym typeface="Arial"/>
              </a:defRPr>
            </a:pPr>
            <a:r>
              <a:rPr dirty="0"/>
              <a:t>“This is heady wine and has intoxicated </a:t>
            </a:r>
            <a:r>
              <a:rPr dirty="0" err="1"/>
              <a:t>palaeontologists</a:t>
            </a:r>
            <a:r>
              <a:rPr dirty="0"/>
              <a:t> since the days when they could blame it all on Noah’s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p>
        </p:txBody>
      </p:sp>
    </p:spTree>
    <p:extLst>
      <p:ext uri="{BB962C8B-B14F-4D97-AF65-F5344CB8AC3E}">
        <p14:creationId xmlns:p14="http://schemas.microsoft.com/office/powerpoint/2010/main" val="3487535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a:spLocks noGrp="1" noRot="1" noChangeAspect="1"/>
          </p:cNvSpPr>
          <p:nvPr>
            <p:ph type="sldImg"/>
          </p:nvPr>
        </p:nvSpPr>
        <p:spPr>
          <a:xfrm>
            <a:off x="381000" y="685800"/>
            <a:ext cx="6096000" cy="3429000"/>
          </a:xfrm>
          <a:prstGeom prst="rect">
            <a:avLst/>
          </a:prstGeom>
        </p:spPr>
        <p:txBody>
          <a:bodyPr/>
          <a:lstStyle/>
          <a:p>
            <a:endParaRPr/>
          </a:p>
        </p:txBody>
      </p:sp>
      <p:sp>
        <p:nvSpPr>
          <p:cNvPr id="1026" name="Shape 1026"/>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rPr lang="en-US" dirty="0"/>
              <a:t>“In other words, we have allowed ourselves to be </a:t>
            </a:r>
            <a:r>
              <a:rPr lang="en-US" dirty="0">
                <a:solidFill>
                  <a:srgbClr val="FFFB00"/>
                </a:solidFill>
              </a:rPr>
              <a:t>brain-washed</a:t>
            </a:r>
            <a:r>
              <a:rPr lang="en-US" dirty="0"/>
              <a:t> into avoiding any interpretation of the past that involves extreme and </a:t>
            </a:r>
            <a:br>
              <a:rPr lang="en-US" dirty="0"/>
            </a:br>
            <a:r>
              <a:rPr lang="en-US" dirty="0"/>
              <a:t>what might be termed ‘catastrophic’ processes.”</a:t>
            </a:r>
          </a:p>
          <a:p>
            <a:endParaRPr lang="en-US" dirty="0"/>
          </a:p>
          <a:p>
            <a:r>
              <a:rPr dirty="0"/>
              <a:t>Derek Ager (1923-1993), Professor and Head of the Geology Dept. at University College of Swansea (Wales) from 1969-1988 and president of the British Geological Association 1988-1990, continued in “retirement” as Emeritus Professor till his death in 1993.</a:t>
            </a:r>
          </a:p>
        </p:txBody>
      </p:sp>
    </p:spTree>
    <p:extLst>
      <p:ext uri="{BB962C8B-B14F-4D97-AF65-F5344CB8AC3E}">
        <p14:creationId xmlns:p14="http://schemas.microsoft.com/office/powerpoint/2010/main" val="3238892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Shape 1063"/>
          <p:cNvSpPr>
            <a:spLocks noGrp="1" noRot="1" noChangeAspect="1"/>
          </p:cNvSpPr>
          <p:nvPr>
            <p:ph type="sldImg"/>
          </p:nvPr>
        </p:nvSpPr>
        <p:spPr>
          <a:xfrm>
            <a:off x="381000" y="685800"/>
            <a:ext cx="6096000" cy="3429000"/>
          </a:xfrm>
          <a:prstGeom prst="rect">
            <a:avLst/>
          </a:prstGeom>
        </p:spPr>
        <p:txBody>
          <a:bodyPr/>
          <a:lstStyle/>
          <a:p>
            <a:endParaRPr/>
          </a:p>
        </p:txBody>
      </p:sp>
      <p:sp>
        <p:nvSpPr>
          <p:cNvPr id="1064" name="Shape 1064"/>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t>He then gives his reasons for this conclusion, attributing the deposit to a hurricane or tsunami.</a:t>
            </a:r>
          </a:p>
          <a:p>
            <a:pPr marL="40640" marR="40640" defTabSz="914400">
              <a:spcBef>
                <a:spcPts val="400"/>
              </a:spcBef>
              <a:defRPr sz="1200">
                <a:uFill>
                  <a:solidFill>
                    <a:srgbClr val="000000"/>
                  </a:solidFill>
                </a:uFill>
                <a:latin typeface="Arial"/>
                <a:ea typeface="Arial"/>
                <a:cs typeface="Arial"/>
                <a:sym typeface="Arial"/>
              </a:defRPr>
            </a:pPr>
            <a:r>
              <a:t>This is near his home, so he was well acquainted with it.</a:t>
            </a:r>
          </a:p>
          <a:p>
            <a:pPr marL="40640" marR="40640" defTabSz="914400">
              <a:spcBef>
                <a:spcPts val="400"/>
              </a:spcBef>
              <a:defRPr sz="1200">
                <a:uFill>
                  <a:solidFill>
                    <a:srgbClr val="000000"/>
                  </a:solidFill>
                </a:uFill>
                <a:latin typeface="Arial"/>
                <a:ea typeface="Arial"/>
                <a:cs typeface="Arial"/>
                <a:sym typeface="Arial"/>
              </a:defRPr>
            </a:pPr>
            <a:r>
              <a:t>Ager was Emeritus Professor of Geology, University College of Swansea.</a:t>
            </a:r>
          </a:p>
          <a:p>
            <a:pPr marL="496252" marR="40640" defTabSz="914400">
              <a:spcBef>
                <a:spcPts val="400"/>
              </a:spcBef>
            </a:pPr>
            <a:r>
              <a:rPr sz="1200" b="1" i="1">
                <a:uFill>
                  <a:solidFill>
                    <a:srgbClr val="000000"/>
                  </a:solidFill>
                </a:uFill>
                <a:latin typeface="Arial"/>
                <a:ea typeface="Arial"/>
                <a:cs typeface="Arial"/>
                <a:sym typeface="Arial"/>
              </a:rPr>
              <a:t>Conglomerate</a:t>
            </a:r>
            <a:r>
              <a:rPr sz="1200">
                <a:uFill>
                  <a:solidFill>
                    <a:srgbClr val="000000"/>
                  </a:solidFill>
                </a:uFill>
                <a:latin typeface="Arial"/>
                <a:ea typeface="Arial"/>
                <a:cs typeface="Arial"/>
                <a:sym typeface="Arial"/>
              </a:rPr>
              <a:t> is a clastic sedimentary rock that forms from the cementing of rounded cobble-sized and pebble-sized rock fragments. Conglomerate is formed by river movement or ocean wave action. The cementing agents that fill the spaces to form the solid rock conglomerate are silica, calcite, or iron oxides. </a:t>
            </a:r>
          </a:p>
          <a:p>
            <a:pPr marL="496252" marR="40640" defTabSz="914400">
              <a:spcBef>
                <a:spcPts val="400"/>
              </a:spcBef>
              <a:defRPr sz="1200">
                <a:uFill>
                  <a:solidFill>
                    <a:srgbClr val="000000"/>
                  </a:solidFill>
                </a:uFill>
                <a:latin typeface="Arial"/>
                <a:ea typeface="Arial"/>
                <a:cs typeface="Arial"/>
                <a:sym typeface="Arial"/>
              </a:defRPr>
            </a:pPr>
            <a:r>
              <a:t>Notice in the photo above the rounded rock particles in the conglomerate. These rounded particles make conglomerate different from breccia.</a:t>
            </a:r>
          </a:p>
          <a:p>
            <a:pPr marL="40640" marR="40640" defTabSz="914400">
              <a:spcBef>
                <a:spcPts val="400"/>
              </a:spcBef>
              <a:defRPr sz="1200">
                <a:uFill>
                  <a:solidFill>
                    <a:srgbClr val="000000"/>
                  </a:solidFill>
                </a:uFill>
                <a:latin typeface="Arial"/>
                <a:ea typeface="Arial"/>
                <a:cs typeface="Arial"/>
                <a:sym typeface="Arial"/>
              </a:defRPr>
            </a:pPr>
            <a:r>
              <a:t>Photo: </a:t>
            </a:r>
            <a:r>
              <a:rPr u="sng">
                <a:hlinkClick r:id="rId3"/>
              </a:rPr>
              <a:t>http://www.indiana.edu/~geol105/1425chap5.htm</a:t>
            </a:r>
            <a:r>
              <a:t>, accessed 22 April 2008</a:t>
            </a:r>
          </a:p>
          <a:p>
            <a:pPr marL="40640" marR="40640" defTabSz="914400">
              <a:spcBef>
                <a:spcPts val="400"/>
              </a:spcBef>
            </a:pPr>
            <a:r>
              <a:rPr sz="1200" b="1">
                <a:uFill>
                  <a:solidFill>
                    <a:srgbClr val="000000"/>
                  </a:solidFill>
                </a:uFill>
                <a:latin typeface="Arial"/>
                <a:ea typeface="Arial"/>
                <a:cs typeface="Arial"/>
                <a:sym typeface="Arial"/>
              </a:rPr>
              <a:t>Definition of conglomerate:</a:t>
            </a:r>
            <a:r>
              <a:rPr sz="1200">
                <a:uFill>
                  <a:solidFill>
                    <a:srgbClr val="000000"/>
                  </a:solidFill>
                </a:uFill>
                <a:latin typeface="Arial"/>
                <a:ea typeface="Arial"/>
                <a:cs typeface="Arial"/>
                <a:sym typeface="Arial"/>
              </a:rPr>
              <a:t> </a:t>
            </a:r>
            <a:r>
              <a:rPr sz="1200" u="sng">
                <a:uFill>
                  <a:solidFill>
                    <a:srgbClr val="000000"/>
                  </a:solidFill>
                </a:uFill>
                <a:latin typeface="Arial"/>
                <a:ea typeface="Arial"/>
                <a:cs typeface="Arial"/>
                <a:sym typeface="Arial"/>
                <a:hlinkClick r:id="rId4"/>
              </a:rPr>
              <a:t>http://volcano.und.edu/vwdocs/vwlessons/lessons/Slideshow/Serocks/Sedrock2.html</a:t>
            </a:r>
            <a:r>
              <a:rPr sz="1200">
                <a:uFill>
                  <a:solidFill>
                    <a:srgbClr val="000000"/>
                  </a:solidFill>
                </a:uFill>
                <a:latin typeface="Arial"/>
                <a:ea typeface="Arial"/>
                <a:cs typeface="Arial"/>
                <a:sym typeface="Arial"/>
              </a:rPr>
              <a:t>, accessed 22 April 2008</a:t>
            </a:r>
          </a:p>
        </p:txBody>
      </p:sp>
    </p:spTree>
    <p:extLst>
      <p:ext uri="{BB962C8B-B14F-4D97-AF65-F5344CB8AC3E}">
        <p14:creationId xmlns:p14="http://schemas.microsoft.com/office/powerpoint/2010/main" val="1545306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Shape 1234"/>
          <p:cNvSpPr>
            <a:spLocks noGrp="1" noRot="1" noChangeAspect="1"/>
          </p:cNvSpPr>
          <p:nvPr>
            <p:ph type="sldImg"/>
          </p:nvPr>
        </p:nvSpPr>
        <p:spPr>
          <a:xfrm>
            <a:off x="381000" y="685800"/>
            <a:ext cx="6096000" cy="3429000"/>
          </a:xfrm>
          <a:prstGeom prst="rect">
            <a:avLst/>
          </a:prstGeom>
        </p:spPr>
        <p:txBody>
          <a:bodyPr/>
          <a:lstStyle/>
          <a:p>
            <a:endParaRPr/>
          </a:p>
        </p:txBody>
      </p:sp>
      <p:sp>
        <p:nvSpPr>
          <p:cNvPr id="1235" name="Shape 1235"/>
          <p:cNvSpPr>
            <a:spLocks noGrp="1"/>
          </p:cNvSpPr>
          <p:nvPr>
            <p:ph type="body" sz="quarter" idx="1"/>
          </p:nvPr>
        </p:nvSpPr>
        <p:spPr>
          <a:prstGeom prst="rect">
            <a:avLst/>
          </a:prstGeom>
        </p:spPr>
        <p:txBody>
          <a:bodyPr/>
          <a:lstStyle/>
          <a:p>
            <a:pPr marL="40640" marR="40640" defTabSz="914400">
              <a:spcBef>
                <a:spcPts val="400"/>
              </a:spcBef>
              <a:buFont typeface="Arial"/>
              <a:defRPr sz="2400"/>
            </a:pPr>
            <a:r>
              <a:rPr>
                <a:uFill>
                  <a:solidFill>
                    <a:srgbClr val="000000"/>
                  </a:solidFill>
                </a:uFill>
                <a:latin typeface="Arial"/>
                <a:ea typeface="Arial"/>
                <a:cs typeface="Arial"/>
                <a:sym typeface="Arial"/>
              </a:rPr>
              <a:t>The strata in the Grand Staircase above the Kaibab Limestone at the top of Grand Canyon represents, according to evolutionists, the Mesozoic and part of the Cenozoic spanning about 250-60 millions years ago.</a:t>
            </a:r>
          </a:p>
          <a:p>
            <a:pPr marL="40640" marR="40640" defTabSz="914400">
              <a:spcBef>
                <a:spcPts val="400"/>
              </a:spcBef>
              <a:buFont typeface="Arial"/>
            </a:pPr>
            <a:r>
              <a:rPr sz="1200">
                <a:uFill>
                  <a:solidFill>
                    <a:srgbClr val="000000"/>
                  </a:solidFill>
                </a:uFill>
                <a:latin typeface="Arial"/>
                <a:ea typeface="Arial"/>
                <a:cs typeface="Arial"/>
                <a:sym typeface="Arial"/>
              </a:rPr>
              <a:t>Picture: Steven A. Austin, ed., </a:t>
            </a:r>
            <a:r>
              <a:rPr sz="1200" i="1">
                <a:uFill>
                  <a:solidFill>
                    <a:srgbClr val="000000"/>
                  </a:solidFill>
                </a:uFill>
                <a:latin typeface="Arial"/>
                <a:ea typeface="Arial"/>
                <a:cs typeface="Arial"/>
                <a:sym typeface="Arial"/>
              </a:rPr>
              <a:t>Grand Canyon: Monument to Catastrophe</a:t>
            </a:r>
            <a:r>
              <a:rPr sz="1200">
                <a:uFill>
                  <a:solidFill>
                    <a:srgbClr val="000000"/>
                  </a:solidFill>
                </a:uFill>
                <a:latin typeface="Arial"/>
                <a:ea typeface="Arial"/>
                <a:cs typeface="Arial"/>
                <a:sym typeface="Arial"/>
              </a:rPr>
              <a:t> (Santee, CA: Institute for Creation Research, 1994), p. 58.</a:t>
            </a:r>
          </a:p>
        </p:txBody>
      </p:sp>
    </p:spTree>
    <p:extLst>
      <p:ext uri="{BB962C8B-B14F-4D97-AF65-F5344CB8AC3E}">
        <p14:creationId xmlns:p14="http://schemas.microsoft.com/office/powerpoint/2010/main" val="2074528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Shape 1246"/>
          <p:cNvSpPr>
            <a:spLocks noGrp="1" noRot="1" noChangeAspect="1"/>
          </p:cNvSpPr>
          <p:nvPr>
            <p:ph type="sldImg"/>
          </p:nvPr>
        </p:nvSpPr>
        <p:spPr>
          <a:xfrm>
            <a:off x="381000" y="685800"/>
            <a:ext cx="6096000" cy="3429000"/>
          </a:xfrm>
          <a:prstGeom prst="rect">
            <a:avLst/>
          </a:prstGeom>
        </p:spPr>
        <p:txBody>
          <a:bodyPr/>
          <a:lstStyle/>
          <a:p>
            <a:endParaRPr/>
          </a:p>
        </p:txBody>
      </p:sp>
      <p:sp>
        <p:nvSpPr>
          <p:cNvPr id="1247" name="Shape 1247"/>
          <p:cNvSpPr>
            <a:spLocks noGrp="1"/>
          </p:cNvSpPr>
          <p:nvPr>
            <p:ph type="body" sz="quarter" idx="1"/>
          </p:nvPr>
        </p:nvSpPr>
        <p:spPr>
          <a:prstGeom prst="rect">
            <a:avLst/>
          </a:prstGeom>
        </p:spPr>
        <p:txBody>
          <a:bodyPr/>
          <a:lstStyle>
            <a:lvl1pPr defTabSz="584200"/>
          </a:lstStyle>
          <a:p>
            <a:r>
              <a:t>The missing time has been estimated on the basis of uniformitarian assumptions about the deposition rate of the 800-ft-thick Schnebly Sandstone formation between these two formations near Sedona, AZ.</a:t>
            </a:r>
          </a:p>
        </p:txBody>
      </p:sp>
    </p:spTree>
    <p:extLst>
      <p:ext uri="{BB962C8B-B14F-4D97-AF65-F5344CB8AC3E}">
        <p14:creationId xmlns:p14="http://schemas.microsoft.com/office/powerpoint/2010/main" val="342460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xfrm>
            <a:off x="381000" y="685800"/>
            <a:ext cx="6096000" cy="3429000"/>
          </a:xfrm>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hape 1305"/>
          <p:cNvSpPr>
            <a:spLocks noGrp="1" noRot="1" noChangeAspect="1"/>
          </p:cNvSpPr>
          <p:nvPr>
            <p:ph type="sldImg"/>
          </p:nvPr>
        </p:nvSpPr>
        <p:spPr>
          <a:prstGeom prst="rect">
            <a:avLst/>
          </a:prstGeom>
        </p:spPr>
        <p:txBody>
          <a:bodyPr/>
          <a:lstStyle/>
          <a:p>
            <a:endParaRPr/>
          </a:p>
        </p:txBody>
      </p:sp>
      <p:sp>
        <p:nvSpPr>
          <p:cNvPr id="1306" name="Shape 1306"/>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Grand Canyon deformation—my slide *** add notes on why these could be rocks bent slowly under pressure after they had hardened, but were deformed while still relatively soft.  ??? No elongation of the sand grains? No cracking of the crystals?</a:t>
            </a:r>
          </a:p>
        </p:txBody>
      </p:sp>
    </p:spTree>
    <p:extLst>
      <p:ext uri="{BB962C8B-B14F-4D97-AF65-F5344CB8AC3E}">
        <p14:creationId xmlns:p14="http://schemas.microsoft.com/office/powerpoint/2010/main" val="656184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Shape 1316"/>
          <p:cNvSpPr>
            <a:spLocks noGrp="1" noRot="1" noChangeAspect="1"/>
          </p:cNvSpPr>
          <p:nvPr>
            <p:ph type="sldImg"/>
          </p:nvPr>
        </p:nvSpPr>
        <p:spPr>
          <a:prstGeom prst="rect">
            <a:avLst/>
          </a:prstGeom>
        </p:spPr>
        <p:txBody>
          <a:bodyPr/>
          <a:lstStyle/>
          <a:p>
            <a:endParaRPr/>
          </a:p>
        </p:txBody>
      </p:sp>
      <p:sp>
        <p:nvSpPr>
          <p:cNvPr id="1317" name="Shape 1317"/>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Folding in the Bright Angel Shale (dated at 530 MYA by conventional geology) that is right at the Whitmore helicopter pad where we fly out of Grand Canyon.  Evolutionists tell us that under heat and pressure solid rocks will bend.  But in this case the rock gets metamorphosed, which this shale is not.  The evidence says this was wet and relatively soft and plastic when it was bent.</a:t>
            </a:r>
          </a:p>
        </p:txBody>
      </p:sp>
    </p:spTree>
    <p:extLst>
      <p:ext uri="{BB962C8B-B14F-4D97-AF65-F5344CB8AC3E}">
        <p14:creationId xmlns:p14="http://schemas.microsoft.com/office/powerpoint/2010/main" val="54162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Shape 13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3" name="Shape 1333"/>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t>Andrew Snelling in picture, who gave me it.  </a:t>
            </a:r>
          </a:p>
          <a:p>
            <a:pPr marL="40640" marR="40640" defTabSz="914400">
              <a:spcBef>
                <a:spcPts val="400"/>
              </a:spcBef>
              <a:defRPr sz="1200">
                <a:uFill>
                  <a:solidFill>
                    <a:srgbClr val="000000"/>
                  </a:solidFill>
                </a:uFill>
                <a:latin typeface="Arial"/>
                <a:ea typeface="Arial"/>
                <a:cs typeface="Arial"/>
                <a:sym typeface="Arial"/>
              </a:defRPr>
            </a:pPr>
            <a:r>
              <a:t>Temple Butte is Devonian, Muav is middle Cambrian.  </a:t>
            </a:r>
          </a:p>
          <a:p>
            <a:pPr marL="40640" marR="40640" defTabSz="914400">
              <a:spcBef>
                <a:spcPts val="400"/>
              </a:spcBef>
              <a:defRPr sz="1200">
                <a:uFill>
                  <a:solidFill>
                    <a:srgbClr val="000000"/>
                  </a:solidFill>
                </a:uFill>
                <a:latin typeface="Arial"/>
                <a:ea typeface="Arial"/>
                <a:cs typeface="Arial"/>
                <a:sym typeface="Arial"/>
              </a:defRPr>
            </a:pPr>
            <a:r>
              <a:t>Dates from </a:t>
            </a:r>
            <a:r>
              <a:rPr u="sng">
                <a:hlinkClick r:id="rId3"/>
              </a:rPr>
              <a:t>http://3dparks.wr.usgs.gov/coloradoplateau/lexicon/templebutte.htm</a:t>
            </a:r>
            <a:r>
              <a:t> and , both accessed 2012 Feb 29 </a:t>
            </a:r>
          </a:p>
          <a:p>
            <a:pPr marL="40640" marR="40640" defTabSz="914400">
              <a:spcBef>
                <a:spcPts val="400"/>
              </a:spcBef>
              <a:defRPr sz="1200">
                <a:uFill>
                  <a:solidFill>
                    <a:srgbClr val="000000"/>
                  </a:solidFill>
                </a:uFill>
                <a:latin typeface="Arial"/>
                <a:ea typeface="Arial"/>
                <a:cs typeface="Arial"/>
                <a:sym typeface="Arial"/>
              </a:defRPr>
            </a:pPr>
            <a:r>
              <a:rPr u="sng">
                <a:hlinkClick r:id="rId4"/>
              </a:rPr>
              <a:t>http://en.wikipedia.org/wiki/Geology_of_the_Grand_Canyon_area</a:t>
            </a:r>
            <a:r>
              <a:t>, accessed 2012 Feb 29, has </a:t>
            </a:r>
          </a:p>
          <a:p>
            <a:pPr marL="40640" marR="40640" defTabSz="914400">
              <a:spcBef>
                <a:spcPts val="400"/>
              </a:spcBef>
              <a:defRPr sz="1200">
                <a:uFill>
                  <a:solidFill>
                    <a:srgbClr val="000000"/>
                  </a:solidFill>
                </a:uFill>
                <a:latin typeface="Arial"/>
                <a:ea typeface="Arial"/>
                <a:cs typeface="Arial"/>
                <a:sym typeface="Arial"/>
              </a:defRPr>
            </a:pPr>
            <a:r>
              <a:t>This fold is right near Matkat Camp, where we usually try to camp on CLTs. </a:t>
            </a:r>
          </a:p>
        </p:txBody>
      </p:sp>
    </p:spTree>
    <p:extLst>
      <p:ext uri="{BB962C8B-B14F-4D97-AF65-F5344CB8AC3E}">
        <p14:creationId xmlns:p14="http://schemas.microsoft.com/office/powerpoint/2010/main" val="2264587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Shape 159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9" name="Shape 1599"/>
          <p:cNvSpPr>
            <a:spLocks noGrp="1"/>
          </p:cNvSpPr>
          <p:nvPr>
            <p:ph type="body" sz="quarter" idx="1"/>
          </p:nvPr>
        </p:nvSpPr>
        <p:spPr>
          <a:prstGeom prst="rect">
            <a:avLst/>
          </a:prstGeom>
        </p:spPr>
        <p:txBody>
          <a:bodyPr/>
          <a:lstStyle/>
          <a:p>
            <a:pPr marR="457200" defTabSz="457200">
              <a:defRPr sz="2000">
                <a:latin typeface="Times New Roman"/>
                <a:ea typeface="Times New Roman"/>
                <a:cs typeface="Times New Roman"/>
                <a:sym typeface="Times New Roman"/>
              </a:defRPr>
            </a:pPr>
            <a:r>
              <a:t>OT prof at Covenant Theological Seminary</a:t>
            </a:r>
          </a:p>
          <a:p>
            <a:pPr marR="457200" defTabSz="457200">
              <a:defRPr sz="2000">
                <a:latin typeface="Times New Roman"/>
                <a:ea typeface="Times New Roman"/>
                <a:cs typeface="Times New Roman"/>
                <a:sym typeface="Times New Roman"/>
              </a:defRPr>
            </a:pPr>
            <a:r>
              <a:t>Editor of the OT notes for the ESV Study Bible </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Picture: </a:t>
            </a:r>
            <a:r>
              <a:rPr u="sng">
                <a:hlinkClick r:id="rId3"/>
              </a:rPr>
              <a:t>http://www.wts.edu/stayinformed/view.html?id=1225</a:t>
            </a:r>
            <a:r>
              <a:t>, accessed 2013 Mar 4</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Shape 1606"/>
          <p:cNvSpPr>
            <a:spLocks noGrp="1" noRot="1" noChangeAspect="1"/>
          </p:cNvSpPr>
          <p:nvPr>
            <p:ph type="sldImg"/>
          </p:nvPr>
        </p:nvSpPr>
        <p:spPr>
          <a:xfrm>
            <a:off x="381000" y="685800"/>
            <a:ext cx="6096000" cy="3429000"/>
          </a:xfrm>
          <a:prstGeom prst="rect">
            <a:avLst/>
          </a:prstGeom>
        </p:spPr>
        <p:txBody>
          <a:bodyPr/>
          <a:lstStyle/>
          <a:p>
            <a:endParaRPr/>
          </a:p>
        </p:txBody>
      </p:sp>
      <p:sp>
        <p:nvSpPr>
          <p:cNvPr id="1607" name="Shape 1607"/>
          <p:cNvSpPr>
            <a:spLocks noGrp="1"/>
          </p:cNvSpPr>
          <p:nvPr>
            <p:ph type="body" sz="quarter" idx="1"/>
          </p:nvPr>
        </p:nvSpPr>
        <p:spPr>
          <a:prstGeom prst="rect">
            <a:avLst/>
          </a:prstGeom>
        </p:spPr>
        <p:txBody>
          <a:bodyPr/>
          <a:lstStyle/>
          <a:p>
            <a:r>
              <a:t>As of 2016 April 24, the text has been translated into 12 major languages with 6 more in progress: </a:t>
            </a:r>
            <a:r>
              <a:rPr u="sng">
                <a:hlinkClick r:id="rId3"/>
              </a:rPr>
              <a:t>http://www.waynegrudem.com/how-can-i-find-your-book-systematic-theology-in-other-languages/</a:t>
            </a:r>
            <a:r>
              <a:t>, accessed 2018 June 5.</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 name="Shape 1619"/>
          <p:cNvSpPr>
            <a:spLocks noGrp="1" noRot="1" noChangeAspect="1"/>
          </p:cNvSpPr>
          <p:nvPr>
            <p:ph type="sldImg"/>
          </p:nvPr>
        </p:nvSpPr>
        <p:spPr>
          <a:prstGeom prst="rect">
            <a:avLst/>
          </a:prstGeom>
        </p:spPr>
        <p:txBody>
          <a:bodyPr/>
          <a:lstStyle/>
          <a:p>
            <a:endParaRPr/>
          </a:p>
        </p:txBody>
      </p:sp>
      <p:sp>
        <p:nvSpPr>
          <p:cNvPr id="1620" name="Shape 1620"/>
          <p:cNvSpPr>
            <a:spLocks noGrp="1"/>
          </p:cNvSpPr>
          <p:nvPr>
            <p:ph type="body" sz="quarter" idx="1"/>
          </p:nvPr>
        </p:nvSpPr>
        <p:spPr>
          <a:prstGeom prst="rect">
            <a:avLst/>
          </a:prstGeom>
        </p:spPr>
        <p:txBody>
          <a:bodyPr/>
          <a:lstStyle/>
          <a:p>
            <a:pPr>
              <a:lnSpc>
                <a:spcPct val="90000"/>
              </a:lnSpc>
              <a:defRPr sz="2800">
                <a:latin typeface="Arial"/>
                <a:ea typeface="Arial"/>
                <a:cs typeface="Arial"/>
                <a:sym typeface="Arial"/>
              </a:defRPr>
            </a:pPr>
            <a:r>
              <a:rPr dirty="0"/>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rPr dirty="0"/>
              <a:t>EITHER they subtly or openly model or encourage the acceptance of millions of years,</a:t>
            </a:r>
          </a:p>
          <a:p>
            <a:pPr>
              <a:lnSpc>
                <a:spcPct val="90000"/>
              </a:lnSpc>
              <a:defRPr sz="2800">
                <a:latin typeface="Arial"/>
                <a:ea typeface="Arial"/>
                <a:cs typeface="Arial"/>
                <a:sym typeface="Arial"/>
              </a:defRPr>
            </a:pPr>
            <a:r>
              <a:rPr dirty="0"/>
              <a:t>OR they support people who are openly advocating the acceptance of millions of years and evolution.</a:t>
            </a:r>
          </a:p>
        </p:txBody>
      </p:sp>
    </p:spTree>
    <p:extLst>
      <p:ext uri="{BB962C8B-B14F-4D97-AF65-F5344CB8AC3E}">
        <p14:creationId xmlns:p14="http://schemas.microsoft.com/office/powerpoint/2010/main" val="2132808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Shape 1640"/>
          <p:cNvSpPr>
            <a:spLocks noGrp="1" noRot="1" noChangeAspect="1"/>
          </p:cNvSpPr>
          <p:nvPr>
            <p:ph type="sldImg"/>
          </p:nvPr>
        </p:nvSpPr>
        <p:spPr>
          <a:prstGeom prst="rect">
            <a:avLst/>
          </a:prstGeom>
        </p:spPr>
        <p:txBody>
          <a:bodyPr/>
          <a:lstStyle/>
          <a:p>
            <a:endParaRPr/>
          </a:p>
        </p:txBody>
      </p:sp>
      <p:sp>
        <p:nvSpPr>
          <p:cNvPr id="1641" name="Shape 1641"/>
          <p:cNvSpPr>
            <a:spLocks noGrp="1"/>
          </p:cNvSpPr>
          <p:nvPr>
            <p:ph type="body" sz="quarter" idx="1"/>
          </p:nvPr>
        </p:nvSpPr>
        <p:spPr>
          <a:prstGeom prst="rect">
            <a:avLst/>
          </a:prstGeom>
        </p:spPr>
        <p:txBody>
          <a:bodyPr/>
          <a:lstStyle/>
          <a:p>
            <a:pPr>
              <a:lnSpc>
                <a:spcPct val="90000"/>
              </a:lnSpc>
              <a:defRPr sz="2800">
                <a:latin typeface="Arial"/>
                <a:ea typeface="Arial"/>
                <a:cs typeface="Arial"/>
                <a:sym typeface="Arial"/>
              </a:defRPr>
            </a:pPr>
            <a:r>
              <a:rPr dirty="0"/>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rPr dirty="0"/>
              <a:t>EITHER they subtly or openly model or encourage the acceptance of millions of years,</a:t>
            </a:r>
          </a:p>
          <a:p>
            <a:pPr>
              <a:lnSpc>
                <a:spcPct val="90000"/>
              </a:lnSpc>
              <a:defRPr sz="2800">
                <a:latin typeface="Arial"/>
                <a:ea typeface="Arial"/>
                <a:cs typeface="Arial"/>
                <a:sym typeface="Arial"/>
              </a:defRPr>
            </a:pPr>
            <a:r>
              <a:rPr dirty="0"/>
              <a:t>OR they support people who are openly advocating the acceptance of millions of years and evolution.</a:t>
            </a:r>
          </a:p>
          <a:p>
            <a:pPr>
              <a:lnSpc>
                <a:spcPct val="90000"/>
              </a:lnSpc>
              <a:defRPr sz="2800">
                <a:latin typeface="Arial"/>
                <a:ea typeface="Arial"/>
                <a:cs typeface="Arial"/>
                <a:sym typeface="Arial"/>
              </a:defRPr>
            </a:pPr>
            <a:endParaRPr dirty="0"/>
          </a:p>
          <a:p>
            <a:pPr>
              <a:lnSpc>
                <a:spcPct val="90000"/>
              </a:lnSpc>
              <a:defRPr sz="2800">
                <a:latin typeface="Arial"/>
                <a:ea typeface="Arial"/>
                <a:cs typeface="Arial"/>
                <a:sym typeface="Arial"/>
              </a:defRPr>
            </a:pPr>
            <a:r>
              <a:rPr dirty="0"/>
              <a:t>BIOLA and SES—schools with largest programs to train future apologists.</a:t>
            </a:r>
          </a:p>
        </p:txBody>
      </p:sp>
    </p:spTree>
    <p:extLst>
      <p:ext uri="{BB962C8B-B14F-4D97-AF65-F5344CB8AC3E}">
        <p14:creationId xmlns:p14="http://schemas.microsoft.com/office/powerpoint/2010/main" val="1734413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Shape 1663"/>
          <p:cNvSpPr>
            <a:spLocks noGrp="1" noRot="1" noChangeAspect="1"/>
          </p:cNvSpPr>
          <p:nvPr>
            <p:ph type="sldImg"/>
          </p:nvPr>
        </p:nvSpPr>
        <p:spPr>
          <a:prstGeom prst="rect">
            <a:avLst/>
          </a:prstGeom>
        </p:spPr>
        <p:txBody>
          <a:bodyPr/>
          <a:lstStyle/>
          <a:p>
            <a:endParaRPr/>
          </a:p>
        </p:txBody>
      </p:sp>
      <p:sp>
        <p:nvSpPr>
          <p:cNvPr id="1664" name="Shape 1664"/>
          <p:cNvSpPr>
            <a:spLocks noGrp="1"/>
          </p:cNvSpPr>
          <p:nvPr>
            <p:ph type="body" sz="quarter" idx="1"/>
          </p:nvPr>
        </p:nvSpPr>
        <p:spPr>
          <a:prstGeom prst="rect">
            <a:avLst/>
          </a:prstGeom>
        </p:spPr>
        <p:txBody>
          <a:bodyPr/>
          <a:lstStyle/>
          <a:p>
            <a:pPr>
              <a:lnSpc>
                <a:spcPct val="90000"/>
              </a:lnSpc>
              <a:defRPr sz="2800">
                <a:latin typeface="Arial"/>
                <a:ea typeface="Arial"/>
                <a:cs typeface="Arial"/>
                <a:sym typeface="Arial"/>
              </a:defRPr>
            </a:pPr>
            <a:r>
              <a:rPr dirty="0"/>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rPr dirty="0"/>
              <a:t>EITHER they subtly or openly model or encourage the acceptance of millions of years,</a:t>
            </a:r>
          </a:p>
          <a:p>
            <a:pPr>
              <a:lnSpc>
                <a:spcPct val="90000"/>
              </a:lnSpc>
              <a:defRPr sz="2800">
                <a:latin typeface="Arial"/>
                <a:ea typeface="Arial"/>
                <a:cs typeface="Arial"/>
                <a:sym typeface="Arial"/>
              </a:defRPr>
            </a:pPr>
            <a:r>
              <a:rPr dirty="0"/>
              <a:t>OR they support people who are openly advocating the acceptance of millions of years and evolution.</a:t>
            </a:r>
          </a:p>
          <a:p>
            <a:pPr>
              <a:lnSpc>
                <a:spcPct val="90000"/>
              </a:lnSpc>
              <a:defRPr sz="2800">
                <a:latin typeface="Arial"/>
                <a:ea typeface="Arial"/>
                <a:cs typeface="Arial"/>
                <a:sym typeface="Arial"/>
              </a:defRPr>
            </a:pPr>
            <a:endParaRPr dirty="0"/>
          </a:p>
        </p:txBody>
      </p:sp>
    </p:spTree>
    <p:extLst>
      <p:ext uri="{BB962C8B-B14F-4D97-AF65-F5344CB8AC3E}">
        <p14:creationId xmlns:p14="http://schemas.microsoft.com/office/powerpoint/2010/main" val="1621386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 name="Shape 1689"/>
          <p:cNvSpPr>
            <a:spLocks noGrp="1" noRot="1" noChangeAspect="1"/>
          </p:cNvSpPr>
          <p:nvPr>
            <p:ph type="sldImg"/>
          </p:nvPr>
        </p:nvSpPr>
        <p:spPr>
          <a:prstGeom prst="rect">
            <a:avLst/>
          </a:prstGeom>
        </p:spPr>
        <p:txBody>
          <a:bodyPr/>
          <a:lstStyle/>
          <a:p>
            <a:endParaRPr/>
          </a:p>
        </p:txBody>
      </p:sp>
      <p:sp>
        <p:nvSpPr>
          <p:cNvPr id="1690" name="Shape 1690"/>
          <p:cNvSpPr>
            <a:spLocks noGrp="1"/>
          </p:cNvSpPr>
          <p:nvPr>
            <p:ph type="body" sz="quarter" idx="1"/>
          </p:nvPr>
        </p:nvSpPr>
        <p:spPr>
          <a:prstGeom prst="rect">
            <a:avLst/>
          </a:prstGeom>
        </p:spPr>
        <p:txBody>
          <a:bodyPr/>
          <a:lstStyle/>
          <a:p>
            <a:pPr>
              <a:lnSpc>
                <a:spcPct val="90000"/>
              </a:lnSpc>
              <a:defRPr sz="2800">
                <a:latin typeface="Arial"/>
                <a:ea typeface="Arial"/>
                <a:cs typeface="Arial"/>
                <a:sym typeface="Arial"/>
              </a:defRPr>
            </a:pPr>
            <a:r>
              <a:rPr dirty="0"/>
              <a:t>While some of these men believe that the whole creation was cursed at the Fall, they have not connected that belief to their view on the age of the earth. </a:t>
            </a:r>
          </a:p>
          <a:p>
            <a:pPr>
              <a:lnSpc>
                <a:spcPct val="90000"/>
              </a:lnSpc>
              <a:defRPr sz="2800">
                <a:latin typeface="Arial"/>
                <a:ea typeface="Arial"/>
                <a:cs typeface="Arial"/>
                <a:sym typeface="Arial"/>
              </a:defRPr>
            </a:pPr>
            <a:r>
              <a:rPr dirty="0"/>
              <a:t>EITHER they subtly or openly model or encourage the acceptance of millions of years,</a:t>
            </a:r>
          </a:p>
          <a:p>
            <a:pPr>
              <a:lnSpc>
                <a:spcPct val="90000"/>
              </a:lnSpc>
              <a:defRPr sz="2800">
                <a:latin typeface="Arial"/>
                <a:ea typeface="Arial"/>
                <a:cs typeface="Arial"/>
                <a:sym typeface="Arial"/>
              </a:defRPr>
            </a:pPr>
            <a:r>
              <a:rPr dirty="0"/>
              <a:t>OR they support people who are openly advocating the acceptance of millions of years and evolution.</a:t>
            </a:r>
          </a:p>
          <a:p>
            <a:pPr>
              <a:lnSpc>
                <a:spcPct val="90000"/>
              </a:lnSpc>
              <a:defRPr sz="2800">
                <a:latin typeface="Arial"/>
                <a:ea typeface="Arial"/>
                <a:cs typeface="Arial"/>
                <a:sym typeface="Arial"/>
              </a:defRPr>
            </a:pPr>
            <a:endParaRPr dirty="0"/>
          </a:p>
        </p:txBody>
      </p:sp>
    </p:spTree>
    <p:extLst>
      <p:ext uri="{BB962C8B-B14F-4D97-AF65-F5344CB8AC3E}">
        <p14:creationId xmlns:p14="http://schemas.microsoft.com/office/powerpoint/2010/main" val="2436775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Shape 1679"/>
          <p:cNvSpPr>
            <a:spLocks noGrp="1" noRot="1" noChangeAspect="1"/>
          </p:cNvSpPr>
          <p:nvPr>
            <p:ph type="sldImg"/>
          </p:nvPr>
        </p:nvSpPr>
        <p:spPr>
          <a:xfrm>
            <a:off x="381000" y="685800"/>
            <a:ext cx="6096000" cy="3429000"/>
          </a:xfrm>
          <a:prstGeom prst="rect">
            <a:avLst/>
          </a:prstGeom>
        </p:spPr>
        <p:txBody>
          <a:bodyPr/>
          <a:lstStyle/>
          <a:p>
            <a:endParaRPr/>
          </a:p>
        </p:txBody>
      </p:sp>
      <p:sp>
        <p:nvSpPr>
          <p:cNvPr id="1680" name="Shape 1680"/>
          <p:cNvSpPr>
            <a:spLocks noGrp="1"/>
          </p:cNvSpPr>
          <p:nvPr>
            <p:ph type="body" sz="quarter" idx="1"/>
          </p:nvPr>
        </p:nvSpPr>
        <p:spPr>
          <a:prstGeom prst="rect">
            <a:avLst/>
          </a:prstGeom>
        </p:spPr>
        <p:txBody>
          <a:bodyPr/>
          <a:lstStyle/>
          <a:p>
            <a:r>
              <a:t>NASB and NKJV</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hape 967"/>
          <p:cNvSpPr>
            <a:spLocks noGrp="1" noRot="1" noChangeAspect="1"/>
          </p:cNvSpPr>
          <p:nvPr>
            <p:ph type="sldImg"/>
          </p:nvPr>
        </p:nvSpPr>
        <p:spPr>
          <a:xfrm>
            <a:off x="381000" y="685800"/>
            <a:ext cx="6096000" cy="3429000"/>
          </a:xfrm>
          <a:prstGeom prst="rect">
            <a:avLst/>
          </a:prstGeom>
        </p:spPr>
        <p:txBody>
          <a:bodyPr/>
          <a:lstStyle/>
          <a:p>
            <a:endParaRPr/>
          </a:p>
        </p:txBody>
      </p:sp>
      <p:sp>
        <p:nvSpPr>
          <p:cNvPr id="968" name="Shape 968"/>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2400">
                <a:uFill>
                  <a:solidFill>
                    <a:srgbClr val="000000"/>
                  </a:solidFill>
                </a:uFill>
                <a:latin typeface="Arial"/>
                <a:ea typeface="Arial"/>
                <a:cs typeface="Arial"/>
                <a:sym typeface="Arial"/>
              </a:defRPr>
            </a:lvl1pPr>
          </a:lstStyle>
          <a:p>
            <a:r>
              <a:t>NASB</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a:spLocks noGrp="1" noRot="1" noChangeAspect="1"/>
          </p:cNvSpPr>
          <p:nvPr>
            <p:ph type="sldImg"/>
          </p:nvPr>
        </p:nvSpPr>
        <p:spPr>
          <a:xfrm>
            <a:off x="381000" y="685800"/>
            <a:ext cx="6096000" cy="3429000"/>
          </a:xfrm>
          <a:prstGeom prst="rect">
            <a:avLst/>
          </a:prstGeom>
        </p:spPr>
        <p:txBody>
          <a:bodyPr/>
          <a:lstStyle/>
          <a:p>
            <a:endParaRPr/>
          </a:p>
        </p:txBody>
      </p:sp>
      <p:sp>
        <p:nvSpPr>
          <p:cNvPr id="1702" name="Shape 1702"/>
          <p:cNvSpPr>
            <a:spLocks noGrp="1"/>
          </p:cNvSpPr>
          <p:nvPr>
            <p:ph type="body" sz="quarter" idx="1"/>
          </p:nvPr>
        </p:nvSpPr>
        <p:spPr>
          <a:prstGeom prst="rect">
            <a:avLst/>
          </a:prstGeom>
        </p:spPr>
        <p:txBody>
          <a:bodyPr/>
          <a:lstStyle/>
          <a:p>
            <a:r>
              <a:rPr dirty="0"/>
              <a:t>The rockets and explosions image and the words on the image can be moved to reveal the individual letters in “</a:t>
            </a:r>
            <a:r>
              <a:rPr lang="fr-FR" dirty="0"/>
              <a:t>GENÈSE</a:t>
            </a:r>
            <a:r>
              <a:rPr dirty="0"/>
              <a:t>.”</a:t>
            </a:r>
          </a:p>
          <a:p>
            <a:endParaRPr dirty="0"/>
          </a:p>
          <a:p>
            <a:r>
              <a:rPr dirty="0"/>
              <a:t>After clicking on the image, double-click on the words on the image to translate the words.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 name="Shape 1716"/>
          <p:cNvSpPr>
            <a:spLocks noGrp="1" noRot="1" noChangeAspect="1"/>
          </p:cNvSpPr>
          <p:nvPr>
            <p:ph type="sldImg"/>
          </p:nvPr>
        </p:nvSpPr>
        <p:spPr>
          <a:xfrm>
            <a:off x="381000" y="685800"/>
            <a:ext cx="6096000" cy="3429000"/>
          </a:xfrm>
          <a:prstGeom prst="rect">
            <a:avLst/>
          </a:prstGeom>
        </p:spPr>
        <p:txBody>
          <a:bodyPr/>
          <a:lstStyle/>
          <a:p>
            <a:endParaRPr/>
          </a:p>
        </p:txBody>
      </p:sp>
      <p:sp>
        <p:nvSpPr>
          <p:cNvPr id="1717" name="Shape 1717"/>
          <p:cNvSpPr>
            <a:spLocks noGrp="1"/>
          </p:cNvSpPr>
          <p:nvPr>
            <p:ph type="body" sz="quarter" idx="1"/>
          </p:nvPr>
        </p:nvSpPr>
        <p:spPr>
          <a:prstGeom prst="rect">
            <a:avLst/>
          </a:prstGeom>
        </p:spPr>
        <p:txBody>
          <a:bodyPr/>
          <a:lstStyle/>
          <a:p>
            <a:r>
              <a:t>Letters are in individual text boxes: G-E-N-E-S-I-S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 name="Shape 1760"/>
          <p:cNvSpPr>
            <a:spLocks noGrp="1" noRot="1" noChangeAspect="1"/>
          </p:cNvSpPr>
          <p:nvPr>
            <p:ph type="sldImg"/>
          </p:nvPr>
        </p:nvSpPr>
        <p:spPr>
          <a:xfrm>
            <a:off x="381000" y="685800"/>
            <a:ext cx="6096000" cy="3429000"/>
          </a:xfrm>
          <a:prstGeom prst="rect">
            <a:avLst/>
          </a:prstGeom>
        </p:spPr>
        <p:txBody>
          <a:bodyPr/>
          <a:lstStyle/>
          <a:p>
            <a:endParaRPr/>
          </a:p>
        </p:txBody>
      </p:sp>
      <p:sp>
        <p:nvSpPr>
          <p:cNvPr id="1761" name="Shape 1761"/>
          <p:cNvSpPr>
            <a:spLocks noGrp="1"/>
          </p:cNvSpPr>
          <p:nvPr>
            <p:ph type="body" sz="quarter" idx="1"/>
          </p:nvPr>
        </p:nvSpPr>
        <p:spPr>
          <a:prstGeom prst="rect">
            <a:avLst/>
          </a:prstGeom>
        </p:spPr>
        <p:txBody>
          <a:bodyPr/>
          <a:lstStyle/>
          <a:p>
            <a:r>
              <a:rPr dirty="0"/>
              <a:t>The rockets and explosions image and the words on the image can be moved to reveal the individual letters in “</a:t>
            </a:r>
            <a:r>
              <a:rPr lang="fr-FR" dirty="0"/>
              <a:t>GENÈSE</a:t>
            </a:r>
            <a:r>
              <a:rPr dirty="0"/>
              <a:t>.”</a:t>
            </a:r>
          </a:p>
          <a:p>
            <a:endParaRPr dirty="0"/>
          </a:p>
          <a:p>
            <a:r>
              <a:rPr dirty="0"/>
              <a:t>After clicking on the image, double-click on the words on the image to translate the words.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 name="Shape 1789"/>
          <p:cNvSpPr>
            <a:spLocks noGrp="1" noRot="1" noChangeAspect="1"/>
          </p:cNvSpPr>
          <p:nvPr>
            <p:ph type="sldImg"/>
          </p:nvPr>
        </p:nvSpPr>
        <p:spPr>
          <a:xfrm>
            <a:off x="381000" y="685800"/>
            <a:ext cx="6096000" cy="3429000"/>
          </a:xfrm>
          <a:prstGeom prst="rect">
            <a:avLst/>
          </a:prstGeom>
        </p:spPr>
        <p:txBody>
          <a:bodyPr/>
          <a:lstStyle/>
          <a:p>
            <a:endParaRPr/>
          </a:p>
        </p:txBody>
      </p:sp>
      <p:sp>
        <p:nvSpPr>
          <p:cNvPr id="1790" name="Shape 1790"/>
          <p:cNvSpPr>
            <a:spLocks noGrp="1"/>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The history is foundational to the theology and morality.</a:t>
            </a:r>
          </a:p>
          <a:p>
            <a:pPr>
              <a:defRPr sz="2800">
                <a:uFill>
                  <a:solidFill>
                    <a:srgbClr val="000000"/>
                  </a:solidFill>
                </a:uFill>
                <a:latin typeface="Arial"/>
                <a:ea typeface="Arial"/>
                <a:cs typeface="Arial"/>
                <a:sym typeface="Arial"/>
              </a:defRPr>
            </a:pPr>
            <a:r>
              <a:t>God is a God who acts and speaks in time-space history.</a:t>
            </a:r>
          </a:p>
          <a:p>
            <a:pPr>
              <a:defRPr sz="2800">
                <a:uFill>
                  <a:solidFill>
                    <a:srgbClr val="000000"/>
                  </a:solidFill>
                </a:uFill>
                <a:latin typeface="Arial"/>
                <a:ea typeface="Arial"/>
                <a:cs typeface="Arial"/>
                <a:sym typeface="Arial"/>
              </a:defRPr>
            </a:pPr>
            <a:r>
              <a:t>If the history is not true, then the theology and morality are called into question.</a:t>
            </a:r>
          </a:p>
        </p:txBody>
      </p:sp>
    </p:spTree>
    <p:extLst>
      <p:ext uri="{BB962C8B-B14F-4D97-AF65-F5344CB8AC3E}">
        <p14:creationId xmlns:p14="http://schemas.microsoft.com/office/powerpoint/2010/main" val="2325021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 name="Shape 18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85" name="Shape 1885"/>
          <p:cNvSpPr>
            <a:spLocks noGrp="1"/>
          </p:cNvSpPr>
          <p:nvPr>
            <p:ph type="body" sz="quarter" idx="1"/>
          </p:nvPr>
        </p:nvSpPr>
        <p:spPr>
          <a:prstGeom prst="rect">
            <a:avLst/>
          </a:prstGeom>
        </p:spPr>
        <p:txBody>
          <a:bodyPr/>
          <a:lstStyle/>
          <a:p>
            <a:endParaRPr lang="en-US" dirty="0"/>
          </a:p>
          <a:p>
            <a:r>
              <a:rPr lang="en-US" dirty="0" err="1"/>
              <a:t>Psa</a:t>
            </a:r>
            <a:r>
              <a:rPr lang="en-US" dirty="0"/>
              <a:t> 40:4</a:t>
            </a:r>
          </a:p>
          <a:p>
            <a:r>
              <a:rPr lang="en-US" dirty="0"/>
              <a:t>How blessed is the man </a:t>
            </a:r>
            <a:r>
              <a:rPr lang="en-US" sz="3200" dirty="0"/>
              <a:t>who has made the LORD his trust, and has not turned to the proud, nor to those who lapse into falsehood.</a:t>
            </a:r>
          </a:p>
          <a:p>
            <a:r>
              <a:rPr lang="en-US" sz="3200" dirty="0" err="1"/>
              <a:t>Prov</a:t>
            </a:r>
            <a:r>
              <a:rPr lang="en-US" sz="3200" dirty="0"/>
              <a:t> 29:25</a:t>
            </a:r>
          </a:p>
          <a:p>
            <a:pPr marL="0" marR="0" lvl="0" indent="0" algn="l" defTabSz="825500" eaLnBrk="1" fontAlgn="auto" latinLnBrk="0" hangingPunct="1">
              <a:lnSpc>
                <a:spcPct val="100000"/>
              </a:lnSpc>
              <a:spcBef>
                <a:spcPts val="0"/>
              </a:spcBef>
              <a:spcAft>
                <a:spcPts val="0"/>
              </a:spcAft>
              <a:buClrTx/>
              <a:buSzTx/>
              <a:buFontTx/>
              <a:buNone/>
              <a:tabLst/>
              <a:defRPr/>
            </a:pPr>
            <a:r>
              <a:rPr lang="en-US" dirty="0"/>
              <a:t>The </a:t>
            </a:r>
            <a:r>
              <a:rPr lang="en-US" sz="3200" dirty="0"/>
              <a:t>fear of man brings a snare, but he who trusts in the Lord will be safe.</a:t>
            </a:r>
          </a:p>
          <a:p>
            <a:endParaRPr lang="en-US" dirty="0"/>
          </a:p>
          <a:p>
            <a:r>
              <a:rPr dirty="0"/>
              <a:t>NASB, except that in Prov. 29:25 is says “exalted” in place of “safe” since the Hebrew word has both connotation.  The person who trusts in the Lord will be exalted or lifted high up out of a snare.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 name="Shape 1902"/>
          <p:cNvSpPr>
            <a:spLocks noGrp="1" noRot="1" noChangeAspect="1"/>
          </p:cNvSpPr>
          <p:nvPr>
            <p:ph type="sldImg"/>
          </p:nvPr>
        </p:nvSpPr>
        <p:spPr>
          <a:prstGeom prst="rect">
            <a:avLst/>
          </a:prstGeom>
        </p:spPr>
        <p:txBody>
          <a:bodyPr/>
          <a:lstStyle/>
          <a:p>
            <a:endParaRPr/>
          </a:p>
        </p:txBody>
      </p:sp>
      <p:sp>
        <p:nvSpPr>
          <p:cNvPr id="1903" name="Shape 1903"/>
          <p:cNvSpPr>
            <a:spLocks noGrp="1"/>
          </p:cNvSpPr>
          <p:nvPr>
            <p:ph type="body" sz="quarter" idx="1"/>
          </p:nvPr>
        </p:nvSpPr>
        <p:spPr>
          <a:prstGeom prst="rect">
            <a:avLst/>
          </a:prstGeom>
        </p:spPr>
        <p:txBody>
          <a:bodyPr/>
          <a:lstStyle/>
          <a:p>
            <a:r>
              <a:t>Answer the 130 most asked questions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xfrm>
            <a:off x="381000" y="685800"/>
            <a:ext cx="6096000" cy="3429000"/>
          </a:xfrm>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pPr>
              <a:defRPr sz="2800">
                <a:latin typeface="Arial"/>
                <a:ea typeface="Arial"/>
                <a:cs typeface="Arial"/>
                <a:sym typeface="Arial"/>
              </a:defRPr>
            </a:pPr>
            <a:r>
              <a:rPr dirty="0"/>
              <a:t>But </a:t>
            </a:r>
            <a:r>
              <a:rPr lang="fr-FR" dirty="0"/>
              <a:t>EXPÉRIMENTALE</a:t>
            </a:r>
            <a:r>
              <a:rPr dirty="0"/>
              <a:t> (OBSERVATIONAL) science cannot tell you how the Grand Canyon formed.  You cannot recreate it in the lab. How it formed in the past is a HISTORICAL question.</a:t>
            </a:r>
          </a:p>
          <a:p>
            <a:pPr>
              <a:defRPr sz="1200"/>
            </a:pPr>
            <a:endParaRPr dirty="0"/>
          </a:p>
          <a:p>
            <a:pPr>
              <a:defRPr sz="1200"/>
            </a:pPr>
            <a:r>
              <a:rPr dirty="0"/>
              <a:t>147703743_Thinkstock2012_GrandCanyon.jpg</a:t>
            </a:r>
          </a:p>
          <a:p>
            <a:pPr>
              <a:defRPr sz="1200"/>
            </a:pPr>
            <a:r>
              <a:rPr dirty="0"/>
              <a:t>Downloaded by Brandie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 name="Shape 1002"/>
          <p:cNvSpPr>
            <a:spLocks noGrp="1" noRot="1" noChangeAspect="1"/>
          </p:cNvSpPr>
          <p:nvPr>
            <p:ph type="sldImg"/>
          </p:nvPr>
        </p:nvSpPr>
        <p:spPr>
          <a:xfrm>
            <a:off x="381000" y="685800"/>
            <a:ext cx="6096000" cy="3429000"/>
          </a:xfrm>
          <a:prstGeom prst="rect">
            <a:avLst/>
          </a:prstGeom>
        </p:spPr>
        <p:txBody>
          <a:bodyPr/>
          <a:lstStyle/>
          <a:p>
            <a:endParaRPr/>
          </a:p>
        </p:txBody>
      </p:sp>
      <p:sp>
        <p:nvSpPr>
          <p:cNvPr id="1003" name="Shape 1003"/>
          <p:cNvSpPr>
            <a:spLocks noGrp="1"/>
          </p:cNvSpPr>
          <p:nvPr>
            <p:ph type="body" sz="quarter" idx="1"/>
          </p:nvPr>
        </p:nvSpPr>
        <p:spPr>
          <a:prstGeom prst="rect">
            <a:avLst/>
          </a:prstGeom>
        </p:spPr>
        <p:txBody>
          <a:bodyPr/>
          <a:lstStyle/>
          <a:p>
            <a:pPr>
              <a:defRPr sz="2800">
                <a:latin typeface="Arial"/>
                <a:ea typeface="Arial"/>
                <a:cs typeface="Arial"/>
                <a:sym typeface="Arial"/>
              </a:defRPr>
            </a:pPr>
            <a:r>
              <a:t>Also, experimental/observational science cannot tell you how Saturn formed.  You cannot recreate it in the lab. How it formed in the past is a HISTORICAL question.</a:t>
            </a:r>
          </a:p>
          <a:p>
            <a:pPr>
              <a:defRPr sz="2800">
                <a:latin typeface="Arial"/>
                <a:ea typeface="Arial"/>
                <a:cs typeface="Arial"/>
                <a:sym typeface="Arial"/>
              </a:defRPr>
            </a:pPr>
            <a:r>
              <a:t>So for these questions we need ORIGIN science.</a:t>
            </a:r>
          </a:p>
          <a:p>
            <a:pPr>
              <a:defRPr sz="2800">
                <a:latin typeface="Arial"/>
                <a:ea typeface="Arial"/>
                <a:cs typeface="Arial"/>
                <a:sym typeface="Arial"/>
              </a:defRPr>
            </a:pPr>
            <a:endParaRP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u="sng">
                <a:hlinkClick r:id="rId3"/>
              </a:rPr>
              <a:t>http://nssdc.gsfc.nasa.gov/image/planetary/saturn/hst_saturn_nicmos.jpg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a:spLocks noGrp="1" noRot="1" noChangeAspect="1"/>
          </p:cNvSpPr>
          <p:nvPr>
            <p:ph type="sldImg"/>
          </p:nvPr>
        </p:nvSpPr>
        <p:spPr>
          <a:xfrm>
            <a:off x="381000" y="685800"/>
            <a:ext cx="6096000" cy="3429000"/>
          </a:xfrm>
          <a:prstGeom prst="rect">
            <a:avLst/>
          </a:prstGeom>
        </p:spPr>
        <p:txBody>
          <a:bodyPr/>
          <a:lstStyle/>
          <a:p>
            <a:endParaRPr/>
          </a:p>
        </p:txBody>
      </p:sp>
      <p:sp>
        <p:nvSpPr>
          <p:cNvPr id="1030" name="Shape 1030"/>
          <p:cNvSpPr>
            <a:spLocks noGrp="1"/>
          </p:cNvSpPr>
          <p:nvPr>
            <p:ph type="body" sz="quarter" idx="1"/>
          </p:nvPr>
        </p:nvSpPr>
        <p:spPr>
          <a:prstGeom prst="rect">
            <a:avLst/>
          </a:prstGeom>
        </p:spPr>
        <p:txBody>
          <a:bodyPr/>
          <a:lstStyle/>
          <a:p>
            <a:pPr marL="42597" marR="42597" defTabSz="914400">
              <a:buClr>
                <a:srgbClr val="000000"/>
              </a:buClr>
              <a:buFont typeface="Arial"/>
              <a:defRPr sz="2200"/>
            </a:pPr>
            <a:r>
              <a:rPr sz="1200">
                <a:uFill>
                  <a:solidFill>
                    <a:srgbClr val="000000"/>
                  </a:solidFill>
                </a:uFill>
                <a:latin typeface="Arial"/>
                <a:ea typeface="Arial"/>
                <a:cs typeface="Arial"/>
                <a:sym typeface="Arial"/>
              </a:rPr>
              <a:t>Mayr (died at 100+, 1904-2005), great evolutionary zoologist at Harvard.  </a:t>
            </a:r>
          </a:p>
          <a:p>
            <a:pPr marL="42597" marR="42597" defTabSz="914400">
              <a:buClr>
                <a:srgbClr val="000000"/>
              </a:buClr>
              <a:buFont typeface="Arial"/>
              <a:defRPr sz="2200"/>
            </a:pPr>
            <a:r>
              <a:rPr sz="1200">
                <a:uFill>
                  <a:solidFill>
                    <a:srgbClr val="000000"/>
                  </a:solidFill>
                </a:uFill>
                <a:latin typeface="Arial"/>
                <a:ea typeface="Arial"/>
                <a:cs typeface="Arial"/>
                <a:sym typeface="Arial"/>
              </a:rPr>
              <a:t>New York Times: “the Charles Darwin of the 20</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 century”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noRot="1" noChangeAspect="1"/>
          </p:cNvSpPr>
          <p:nvPr>
            <p:ph type="sldImg"/>
          </p:nvPr>
        </p:nvSpPr>
        <p:spPr>
          <a:xfrm>
            <a:off x="381000" y="685800"/>
            <a:ext cx="6096000" cy="3429000"/>
          </a:xfrm>
          <a:prstGeom prst="rect">
            <a:avLst/>
          </a:prstGeom>
        </p:spPr>
        <p:txBody>
          <a:bodyPr/>
          <a:lstStyle/>
          <a:p>
            <a:endParaRPr/>
          </a:p>
        </p:txBody>
      </p:sp>
      <p:sp>
        <p:nvSpPr>
          <p:cNvPr id="1085" name="Shape 1085"/>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pPr>
            <a:r>
              <a:rPr sz="1200" b="1">
                <a:uFill>
                  <a:solidFill>
                    <a:srgbClr val="000000"/>
                  </a:solidFill>
                </a:uFill>
                <a:latin typeface="Arial"/>
                <a:ea typeface="Arial"/>
                <a:cs typeface="Arial"/>
                <a:sym typeface="Arial"/>
              </a:rPr>
              <a:t>Hutton’s theory written in incomprehensible English was “translated” by John Playfair (mathematician at Univ. of Edinburgh) in </a:t>
            </a:r>
            <a:r>
              <a:rPr sz="1200" b="1" i="1">
                <a:uFill>
                  <a:solidFill>
                    <a:srgbClr val="000000"/>
                  </a:solidFill>
                </a:uFill>
                <a:latin typeface="Arial"/>
                <a:ea typeface="Arial"/>
                <a:cs typeface="Arial"/>
                <a:sym typeface="Arial"/>
              </a:rPr>
              <a:t>Illustrations of the Huttonian Theory of the Earth</a:t>
            </a:r>
            <a:r>
              <a:rPr sz="1200" b="1">
                <a:uFill>
                  <a:solidFill>
                    <a:srgbClr val="000000"/>
                  </a:solidFill>
                </a:uFill>
                <a:latin typeface="Arial"/>
                <a:ea typeface="Arial"/>
                <a:cs typeface="Arial"/>
                <a:sym typeface="Arial"/>
              </a:rPr>
              <a:t> (Edinburgh, 1802)</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Shape 1092"/>
          <p:cNvSpPr>
            <a:spLocks noGrp="1" noRot="1" noChangeAspect="1"/>
          </p:cNvSpPr>
          <p:nvPr>
            <p:ph type="sldImg"/>
          </p:nvPr>
        </p:nvSpPr>
        <p:spPr>
          <a:xfrm>
            <a:off x="381000" y="685800"/>
            <a:ext cx="6096000" cy="3429000"/>
          </a:xfrm>
          <a:prstGeom prst="rect">
            <a:avLst/>
          </a:prstGeom>
        </p:spPr>
        <p:txBody>
          <a:bodyPr/>
          <a:lstStyle/>
          <a:p>
            <a:endParaRPr/>
          </a:p>
        </p:txBody>
      </p:sp>
      <p:sp>
        <p:nvSpPr>
          <p:cNvPr id="1093" name="Shape 1093"/>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He believed in multiple local or regional catastrophes.  All the animals were not killed in these events and creatures migrated in after the events to repopulate the flooded areas.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cripture 1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07"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08"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09"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0378771"/>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2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12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6621270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13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5425681"/>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1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270668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15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51" name="image5.png" descr="image5.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15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5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9486420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16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3271353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7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72"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17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74"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32418216"/>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8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83"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18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8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79995871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defRPr sz="11600">
                <a:latin typeface="Gill Sans"/>
                <a:ea typeface="Gill Sans"/>
                <a:cs typeface="Gill Sans"/>
                <a:sym typeface="Gill Sans"/>
              </a:defRPr>
            </a:lvl1pPr>
          </a:lstStyle>
          <a:p>
            <a:pPr>
              <a:defRPr>
                <a:effectLst/>
              </a:defRPr>
            </a:pPr>
            <a:r>
              <a:t>Title Text</a:t>
            </a:r>
          </a:p>
        </p:txBody>
      </p:sp>
      <p:sp>
        <p:nvSpPr>
          <p:cNvPr id="194"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latin typeface="Gill Sans"/>
                <a:ea typeface="Gill Sans"/>
                <a:cs typeface="Gill Sans"/>
                <a:sym typeface="Gill Sans"/>
              </a:defRPr>
            </a:lvl1pPr>
            <a:lvl2pPr algn="ctr">
              <a:defRPr sz="4800">
                <a:latin typeface="Gill Sans"/>
                <a:ea typeface="Gill Sans"/>
                <a:cs typeface="Gill Sans"/>
                <a:sym typeface="Gill Sans"/>
              </a:defRPr>
            </a:lvl2pPr>
            <a:lvl3pPr algn="ctr">
              <a:defRPr sz="4800">
                <a:latin typeface="Gill Sans"/>
                <a:ea typeface="Gill Sans"/>
                <a:cs typeface="Gill Sans"/>
                <a:sym typeface="Gill Sans"/>
              </a:defRPr>
            </a:lvl3pPr>
            <a:lvl4pPr algn="ctr">
              <a:defRPr sz="4800">
                <a:latin typeface="Gill Sans"/>
                <a:ea typeface="Gill Sans"/>
                <a:cs typeface="Gill Sans"/>
                <a:sym typeface="Gill Sans"/>
              </a:defRPr>
            </a:lvl4pPr>
            <a:lvl5pPr algn="ctr">
              <a:defRPr sz="48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515791812"/>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0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5"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38974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19" name="Rectangle"/>
          <p:cNvSpPr/>
          <p:nvPr/>
        </p:nvSpPr>
        <p:spPr>
          <a:xfrm>
            <a:off x="-177824" y="-165100"/>
            <a:ext cx="24742821" cy="139319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20"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21"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2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2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2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071906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517613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defRPr sz="11600">
                <a:solidFill>
                  <a:srgbClr val="000000"/>
                </a:solidFill>
                <a:latin typeface="Gill Sans"/>
                <a:ea typeface="Gill Sans"/>
                <a:cs typeface="Gill Sans"/>
                <a:sym typeface="Gill Sans"/>
              </a:defRPr>
            </a:lvl1pPr>
          </a:lstStyle>
          <a:p>
            <a:pPr>
              <a:defRPr>
                <a:effectLst/>
              </a:defRPr>
            </a:pPr>
            <a:r>
              <a:t>Title Text</a:t>
            </a:r>
          </a:p>
        </p:txBody>
      </p:sp>
      <p:sp>
        <p:nvSpPr>
          <p:cNvPr id="23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2589008"/>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894956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24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516565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2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050276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6"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defRPr>
            </a:lvl1pPr>
          </a:lstStyle>
          <a:p>
            <a:r>
              <a:t>Title Text</a:t>
            </a:r>
          </a:p>
        </p:txBody>
      </p:sp>
      <p:sp>
        <p:nvSpPr>
          <p:cNvPr id="267"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defRPr sz="8000">
                <a:solidFill>
                  <a:srgbClr val="FEFCDD"/>
                </a:solidFill>
                <a:effectLst>
                  <a:outerShdw blurRad="38100" dist="38100" dir="2700000" rotWithShape="0">
                    <a:srgbClr val="000000">
                      <a:alpha val="43137"/>
                    </a:srgbClr>
                  </a:outerShdw>
                </a:effectLst>
                <a:uFill>
                  <a:solidFill>
                    <a:srgbClr val="FEFCDD"/>
                  </a:solidFill>
                </a:uFill>
              </a:defRPr>
            </a:lvl1pPr>
            <a:lvl2pPr defTabSz="914400">
              <a:defRPr sz="8000">
                <a:solidFill>
                  <a:srgbClr val="FEFCDD"/>
                </a:solidFill>
                <a:effectLst>
                  <a:outerShdw blurRad="38100" dist="38100" dir="2700000" rotWithShape="0">
                    <a:srgbClr val="000000">
                      <a:alpha val="43137"/>
                    </a:srgbClr>
                  </a:outerShdw>
                </a:effectLst>
                <a:uFill>
                  <a:solidFill>
                    <a:srgbClr val="FEFCDD"/>
                  </a:solidFill>
                </a:uFill>
              </a:defRPr>
            </a:lvl2pPr>
            <a:lvl3pPr defTabSz="914400">
              <a:defRPr sz="8000">
                <a:solidFill>
                  <a:srgbClr val="FEFCDD"/>
                </a:solidFill>
                <a:effectLst>
                  <a:outerShdw blurRad="38100" dist="38100" dir="2700000" rotWithShape="0">
                    <a:srgbClr val="000000">
                      <a:alpha val="43137"/>
                    </a:srgbClr>
                  </a:outerShdw>
                </a:effectLst>
                <a:uFill>
                  <a:solidFill>
                    <a:srgbClr val="FEFCDD"/>
                  </a:solidFill>
                </a:uFill>
              </a:defRPr>
            </a:lvl3pPr>
            <a:lvl4pPr defTabSz="914400">
              <a:defRPr sz="8000">
                <a:solidFill>
                  <a:srgbClr val="FEFCDD"/>
                </a:solidFill>
                <a:effectLst>
                  <a:outerShdw blurRad="38100" dist="38100" dir="2700000" rotWithShape="0">
                    <a:srgbClr val="000000">
                      <a:alpha val="43137"/>
                    </a:srgbClr>
                  </a:outerShdw>
                </a:effectLst>
                <a:uFill>
                  <a:solidFill>
                    <a:srgbClr val="FEFCDD"/>
                  </a:solidFill>
                </a:uFill>
              </a:defRPr>
            </a:lvl4pPr>
            <a:lvl5pPr defTabSz="914400">
              <a:defRPr sz="8000">
                <a:solidFill>
                  <a:srgbClr val="FEFCDD"/>
                </a:solidFill>
                <a:effectLst>
                  <a:outerShdw blurRad="38100" dist="38100" dir="2700000" rotWithShape="0">
                    <a:srgbClr val="000000">
                      <a:alpha val="43137"/>
                    </a:srgbClr>
                  </a:outerShdw>
                </a:effectLst>
                <a:uFill>
                  <a:solidFill>
                    <a:srgbClr val="FEFCDD"/>
                  </a:solidFill>
                </a:uFill>
              </a:defRPr>
            </a:lvl5p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8224097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27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042735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Title &amp; Subtitle copy 14">
    <p:spTree>
      <p:nvGrpSpPr>
        <p:cNvPr id="1" name=""/>
        <p:cNvGrpSpPr/>
        <p:nvPr/>
      </p:nvGrpSpPr>
      <p:grpSpPr>
        <a:xfrm>
          <a:off x="0" y="0"/>
          <a:ext cx="0" cy="0"/>
          <a:chOff x="0" y="0"/>
          <a:chExt cx="0" cy="0"/>
        </a:xfrm>
      </p:grpSpPr>
      <p:sp>
        <p:nvSpPr>
          <p:cNvPr id="2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672105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9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779714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131"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2" name="image5.png" descr="image5.png"/>
          <p:cNvPicPr>
            <a:picLocks noChangeAspect="1"/>
          </p:cNvPicPr>
          <p:nvPr/>
        </p:nvPicPr>
        <p:blipFill>
          <a:blip r:embed="rId2">
            <a:extLst/>
          </a:blip>
          <a:stretch>
            <a:fillRect/>
          </a:stretch>
        </p:blipFill>
        <p:spPr>
          <a:xfrm>
            <a:off x="15521499" y="10274300"/>
            <a:ext cx="5601430" cy="2566989"/>
          </a:xfrm>
          <a:prstGeom prst="rect">
            <a:avLst/>
          </a:prstGeom>
        </p:spPr>
      </p:pic>
      <p:sp>
        <p:nvSpPr>
          <p:cNvPr id="13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304"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305"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06" name="Rounded Rectangle"/>
          <p:cNvSpPr/>
          <p:nvPr/>
        </p:nvSpPr>
        <p:spPr>
          <a:xfrm>
            <a:off x="-1155852" y="2832100"/>
            <a:ext cx="26228915" cy="800100"/>
          </a:xfrm>
          <a:prstGeom prst="roundRect">
            <a:avLst>
              <a:gd name="adj" fmla="val 22222"/>
            </a:avLst>
          </a:prstGeom>
          <a:solidFill>
            <a:srgbClr val="D6D6D6"/>
          </a:solidFill>
        </p:spPr>
        <p:txBody>
          <a:bodyPr lIns="0" tIns="0" rIns="0" bIns="0"/>
          <a:lstStyle/>
          <a:p>
            <a:pPr defTabSz="914400">
              <a:defRPr sz="6400">
                <a:uFill>
                  <a:solidFill>
                    <a:srgbClr val="000000"/>
                  </a:solidFill>
                </a:uFill>
              </a:defRPr>
            </a:pPr>
            <a:endParaRPr/>
          </a:p>
        </p:txBody>
      </p:sp>
      <p:sp>
        <p:nvSpPr>
          <p:cNvPr id="30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0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23340511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3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17"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18"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28743220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27" name="Rounded Rectangle"/>
          <p:cNvSpPr/>
          <p:nvPr/>
        </p:nvSpPr>
        <p:spPr>
          <a:xfrm>
            <a:off x="1740127" y="876300"/>
            <a:ext cx="20881518"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2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2748414"/>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1_Default - Title Only">
    <p:bg>
      <p:bgPr>
        <a:solidFill>
          <a:srgbClr val="000000"/>
        </a:solidFill>
        <a:effectLst/>
      </p:bgPr>
    </p:bg>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337"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32874982"/>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4540673"/>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35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352"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35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54"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5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81131073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2"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63"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546322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52000770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Title &amp; Subtitle copy 18">
    <p:spTree>
      <p:nvGrpSpPr>
        <p:cNvPr id="1" name=""/>
        <p:cNvGrpSpPr/>
        <p:nvPr/>
      </p:nvGrpSpPr>
      <p:grpSpPr>
        <a:xfrm>
          <a:off x="0" y="0"/>
          <a:ext cx="0" cy="0"/>
          <a:chOff x="0" y="0"/>
          <a:chExt cx="0" cy="0"/>
        </a:xfrm>
      </p:grpSpPr>
      <p:sp>
        <p:nvSpPr>
          <p:cNvPr id="379"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80"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8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969048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2_Default - Title Only">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Helvetica"/>
                <a:ea typeface="Helvetica"/>
                <a:cs typeface="Helvetica"/>
                <a:sym typeface="Helvetica"/>
              </a:defRPr>
            </a:lvl1pPr>
          </a:lstStyle>
          <a:p>
            <a:pPr>
              <a:defRPr>
                <a:effectLst/>
              </a:defRPr>
            </a:pPr>
            <a:r>
              <a:t>Title Text</a:t>
            </a:r>
          </a:p>
        </p:txBody>
      </p:sp>
      <p:sp>
        <p:nvSpPr>
          <p:cNvPr id="390"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6839073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43" name="image5.png" descr="image5.png"/>
          <p:cNvPicPr>
            <a:picLocks noChangeAspect="1"/>
          </p:cNvPicPr>
          <p:nvPr/>
        </p:nvPicPr>
        <p:blipFill>
          <a:blip r:embed="rId2">
            <a:extLst/>
          </a:blip>
          <a:stretch>
            <a:fillRect/>
          </a:stretch>
        </p:blipFill>
        <p:spPr>
          <a:xfrm>
            <a:off x="15521495" y="10274300"/>
            <a:ext cx="5601431" cy="2566989"/>
          </a:xfrm>
          <a:prstGeom prst="rect">
            <a:avLst/>
          </a:prstGeom>
        </p:spPr>
      </p:pic>
      <p:sp>
        <p:nvSpPr>
          <p:cNvPr id="14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Title &amp; Subtitle copy 19">
    <p:spTree>
      <p:nvGrpSpPr>
        <p:cNvPr id="1" name=""/>
        <p:cNvGrpSpPr/>
        <p:nvPr/>
      </p:nvGrpSpPr>
      <p:grpSpPr>
        <a:xfrm>
          <a:off x="0" y="0"/>
          <a:ext cx="0" cy="0"/>
          <a:chOff x="0" y="0"/>
          <a:chExt cx="0" cy="0"/>
        </a:xfrm>
      </p:grpSpPr>
      <p:sp>
        <p:nvSpPr>
          <p:cNvPr id="3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312683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579134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amp; Subtitle copy 21">
    <p:spTree>
      <p:nvGrpSpPr>
        <p:cNvPr id="1" name=""/>
        <p:cNvGrpSpPr/>
        <p:nvPr/>
      </p:nvGrpSpPr>
      <p:grpSpPr>
        <a:xfrm>
          <a:off x="0" y="0"/>
          <a:ext cx="0" cy="0"/>
          <a:chOff x="0" y="0"/>
          <a:chExt cx="0" cy="0"/>
        </a:xfrm>
      </p:grpSpPr>
      <p:sp>
        <p:nvSpPr>
          <p:cNvPr id="4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5131581"/>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2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402831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085329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438"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9068987"/>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 &amp; Subtitle copy 22">
    <p:spTree>
      <p:nvGrpSpPr>
        <p:cNvPr id="1" name=""/>
        <p:cNvGrpSpPr/>
        <p:nvPr/>
      </p:nvGrpSpPr>
      <p:grpSpPr>
        <a:xfrm>
          <a:off x="0" y="0"/>
          <a:ext cx="0" cy="0"/>
          <a:chOff x="0" y="0"/>
          <a:chExt cx="0" cy="0"/>
        </a:xfrm>
      </p:grpSpPr>
      <p:sp>
        <p:nvSpPr>
          <p:cNvPr id="4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7"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037256"/>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5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7"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458"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25362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4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6074020"/>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477"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8" name="Rounded Rectangle"/>
          <p:cNvSpPr/>
          <p:nvPr/>
        </p:nvSpPr>
        <p:spPr>
          <a:xfrm>
            <a:off x="-1473200" y="876300"/>
            <a:ext cx="26225500" cy="1816100"/>
          </a:xfrm>
          <a:prstGeom prst="roundRect">
            <a:avLst>
              <a:gd name="adj" fmla="val 9790"/>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9" name="Rounded Rectangle"/>
          <p:cNvSpPr/>
          <p:nvPr/>
        </p:nvSpPr>
        <p:spPr>
          <a:xfrm>
            <a:off x="-1155700" y="2832100"/>
            <a:ext cx="26225500" cy="800100"/>
          </a:xfrm>
          <a:prstGeom prst="roundRect">
            <a:avLst>
              <a:gd name="adj" fmla="val 22222"/>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80"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481"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39030086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5.png" descr="image5.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pPr>
              <a:defRPr>
                <a:effectLst/>
              </a:defRPr>
            </a:pPr>
            <a:r>
              <a:t>Title Text</a:t>
            </a:r>
          </a:p>
        </p:txBody>
      </p:sp>
      <p:sp>
        <p:nvSpPr>
          <p:cNvPr id="489"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0"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4097864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Title &amp; Subtitle copy 20">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9241860"/>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Scripture NKJV copy">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8" name="Title Text"/>
          <p:cNvSpPr txBox="1">
            <a:spLocks noGrp="1"/>
          </p:cNvSpPr>
          <p:nvPr>
            <p:ph type="title"/>
          </p:nvPr>
        </p:nvSpPr>
        <p:spPr>
          <a:xfrm>
            <a:off x="2362200" y="1168400"/>
            <a:ext cx="19659600" cy="1905000"/>
          </a:xfrm>
          <a:prstGeom prst="rect">
            <a:avLst/>
          </a:prstGeom>
        </p:spPr>
        <p:txBody>
          <a:bodyPr anchor="ctr"/>
          <a:lstStyle>
            <a:lvl1pPr>
              <a:defRPr sz="12500">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509" name="Body Level One…"/>
          <p:cNvSpPr txBox="1">
            <a:spLocks noGrp="1"/>
          </p:cNvSpPr>
          <p:nvPr>
            <p:ph type="body" idx="1"/>
          </p:nvPr>
        </p:nvSpPr>
        <p:spPr>
          <a:xfrm>
            <a:off x="2400300" y="3619500"/>
            <a:ext cx="19570700" cy="8750300"/>
          </a:xfrm>
          <a:prstGeom prst="rect">
            <a:avLst/>
          </a:prstGeom>
        </p:spPr>
        <p:txBody>
          <a:bodyPr/>
          <a:lstStyle>
            <a:lvl1pPr>
              <a:lnSpc>
                <a:spcPct val="90000"/>
              </a:lnSpc>
              <a:defRPr>
                <a:latin typeface="+mj-lt"/>
                <a:ea typeface="+mj-ea"/>
                <a:cs typeface="+mj-cs"/>
                <a:sym typeface="Calibri"/>
              </a:defRPr>
            </a:lvl1pPr>
            <a:lvl2pPr>
              <a:lnSpc>
                <a:spcPct val="90000"/>
              </a:lnSpc>
              <a:defRPr>
                <a:latin typeface="+mj-lt"/>
                <a:ea typeface="+mj-ea"/>
                <a:cs typeface="+mj-cs"/>
                <a:sym typeface="Calibri"/>
              </a:defRPr>
            </a:lvl2pPr>
            <a:lvl3pPr>
              <a:lnSpc>
                <a:spcPct val="90000"/>
              </a:lnSpc>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190495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517"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030558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525"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26"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lgn="l">
              <a:defRPr sz="7200">
                <a:latin typeface="+mn-lt"/>
                <a:ea typeface="+mn-ea"/>
                <a:cs typeface="+mn-cs"/>
                <a:sym typeface="DejaVu Sans Condensed"/>
              </a:defRPr>
            </a:lvl1pPr>
          </a:lstStyle>
          <a:p>
            <a:pPr>
              <a:defRPr>
                <a:effectLst/>
              </a:defRPr>
            </a:pPr>
            <a:r>
              <a:t>Title Text</a:t>
            </a:r>
          </a:p>
        </p:txBody>
      </p:sp>
      <p:sp>
        <p:nvSpPr>
          <p:cNvPr id="527"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5133703"/>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Title &amp; Subtitle copy 24">
    <p:spTree>
      <p:nvGrpSpPr>
        <p:cNvPr id="1" name=""/>
        <p:cNvGrpSpPr/>
        <p:nvPr/>
      </p:nvGrpSpPr>
      <p:grpSpPr>
        <a:xfrm>
          <a:off x="0" y="0"/>
          <a:ext cx="0" cy="0"/>
          <a:chOff x="0" y="0"/>
          <a:chExt cx="0" cy="0"/>
        </a:xfrm>
      </p:grpSpPr>
      <p:sp>
        <p:nvSpPr>
          <p:cNvPr id="53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685910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43"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310083"/>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552" name="image2.png" descr="image2.png"/>
          <p:cNvPicPr>
            <a:picLocks noChangeAspect="1"/>
          </p:cNvPicPr>
          <p:nvPr/>
        </p:nvPicPr>
        <p:blipFill>
          <a:blip r:embed="rId2">
            <a:extLst/>
          </a:blip>
          <a:stretch>
            <a:fillRect/>
          </a:stretch>
        </p:blipFill>
        <p:spPr>
          <a:xfrm>
            <a:off x="15519400" y="10274300"/>
            <a:ext cx="5600701" cy="2566989"/>
          </a:xfrm>
          <a:prstGeom prst="rect">
            <a:avLst/>
          </a:prstGeom>
        </p:spPr>
      </p:pic>
      <p:sp>
        <p:nvSpPr>
          <p:cNvPr id="55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5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69643819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6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56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6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800687320"/>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Blank black">
    <p:bg>
      <p:bgPr>
        <a:solidFill>
          <a:srgbClr val="000000"/>
        </a:solidFill>
        <a:effectLst/>
      </p:bgPr>
    </p:bg>
    <p:spTree>
      <p:nvGrpSpPr>
        <p:cNvPr id="1" name=""/>
        <p:cNvGrpSpPr/>
        <p:nvPr/>
      </p:nvGrpSpPr>
      <p:grpSpPr>
        <a:xfrm>
          <a:off x="0" y="0"/>
          <a:ext cx="0" cy="0"/>
          <a:chOff x="0" y="0"/>
          <a:chExt cx="0" cy="0"/>
        </a:xfrm>
      </p:grpSpPr>
      <p:sp>
        <p:nvSpPr>
          <p:cNvPr id="572"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573"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024663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64"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65"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6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80"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81" name="1504_AnswersMegaConference_Slide.jpg" descr="1504_AnswersMegaConference_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1686989"/>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pic>
        <p:nvPicPr>
          <p:cNvPr id="58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835940"/>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5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8"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9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9047142"/>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2_Title &amp; Subtitle copy 4">
    <p:spTree>
      <p:nvGrpSpPr>
        <p:cNvPr id="1" name=""/>
        <p:cNvGrpSpPr/>
        <p:nvPr/>
      </p:nvGrpSpPr>
      <p:grpSpPr>
        <a:xfrm>
          <a:off x="0" y="0"/>
          <a:ext cx="0" cy="0"/>
          <a:chOff x="0" y="0"/>
          <a:chExt cx="0" cy="0"/>
        </a:xfrm>
      </p:grpSpPr>
      <p:sp>
        <p:nvSpPr>
          <p:cNvPr id="60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08"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60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2277591"/>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1_Image">
    <p:spTree>
      <p:nvGrpSpPr>
        <p:cNvPr id="1" name=""/>
        <p:cNvGrpSpPr/>
        <p:nvPr/>
      </p:nvGrpSpPr>
      <p:grpSpPr>
        <a:xfrm>
          <a:off x="0" y="0"/>
          <a:ext cx="0" cy="0"/>
          <a:chOff x="0" y="0"/>
          <a:chExt cx="0" cy="0"/>
        </a:xfrm>
      </p:grpSpPr>
      <p:pic>
        <p:nvPicPr>
          <p:cNvPr id="61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779073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5" name="Title Text"/>
          <p:cNvSpPr txBox="1">
            <a:spLocks noGrp="1"/>
          </p:cNvSpPr>
          <p:nvPr>
            <p:ph type="title"/>
          </p:nvPr>
        </p:nvSpPr>
        <p:spPr>
          <a:xfrm>
            <a:off x="-4763" y="4326681"/>
            <a:ext cx="24409401" cy="4546601"/>
          </a:xfrm>
          <a:prstGeom prst="rect">
            <a:avLst/>
          </a:prstGeom>
          <a:ln w="9525">
            <a:round/>
          </a:ln>
        </p:spPr>
        <p:txBody>
          <a:bodyPr lIns="25400" tIns="25400" rIns="25400" bIns="25400"/>
          <a:lstStyle>
            <a:lvl1pPr defTabSz="2197100">
              <a:defRPr sz="14400" b="1">
                <a:solidFill>
                  <a:srgbClr val="7A4700"/>
                </a:solidFill>
                <a:uFill>
                  <a:solidFill>
                    <a:srgbClr val="7A4700"/>
                  </a:solidFill>
                </a:uFill>
                <a:latin typeface="Arial"/>
                <a:ea typeface="Arial"/>
                <a:cs typeface="Arial"/>
                <a:sym typeface="Arial"/>
              </a:defRPr>
            </a:lvl1pPr>
          </a:lstStyle>
          <a:p>
            <a:pPr>
              <a:defRPr>
                <a:effectLst/>
              </a:defRPr>
            </a:pPr>
            <a:r>
              <a:t>Title Text</a:t>
            </a:r>
          </a:p>
        </p:txBody>
      </p:sp>
      <p:sp>
        <p:nvSpPr>
          <p:cNvPr id="626" name="Slide Number"/>
          <p:cNvSpPr txBox="1">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81375688"/>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633"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34"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6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89391873"/>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64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4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026176721"/>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2_Default - Title and Content">
    <p:spTree>
      <p:nvGrpSpPr>
        <p:cNvPr id="1" name=""/>
        <p:cNvGrpSpPr/>
        <p:nvPr/>
      </p:nvGrpSpPr>
      <p:grpSpPr>
        <a:xfrm>
          <a:off x="0" y="0"/>
          <a:ext cx="0" cy="0"/>
          <a:chOff x="0" y="0"/>
          <a:chExt cx="0" cy="0"/>
        </a:xfrm>
      </p:grpSpPr>
      <p:sp>
        <p:nvSpPr>
          <p:cNvPr id="65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51"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65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53"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31701376"/>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661"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84300"/>
            <a:ext cx="20828000" cy="8826500"/>
          </a:xfrm>
          <a:prstGeom prst="rect">
            <a:avLst/>
          </a:prstGeom>
          <a:effectLst>
            <a:outerShdw blurRad="50800" dist="38100" dir="5400000" rotWithShape="0">
              <a:srgbClr val="000000">
                <a:alpha val="40000"/>
              </a:srgbClr>
            </a:outerShdw>
          </a:effectLst>
        </p:spPr>
        <p:txBody>
          <a:bodyPr/>
          <a:lstStyle>
            <a:lvl1pPr algn="l">
              <a:defRPr sz="7200">
                <a:solidFill>
                  <a:srgbClr val="EBEBEB"/>
                </a:solidFill>
                <a:latin typeface="+mn-lt"/>
                <a:ea typeface="+mn-ea"/>
                <a:cs typeface="+mn-cs"/>
                <a:sym typeface="DejaVu Sans Condensed"/>
              </a:defRPr>
            </a:lvl1pPr>
          </a:lstStyle>
          <a:p>
            <a:pPr>
              <a:defRPr>
                <a:effectLst/>
              </a:defRPr>
            </a:pPr>
            <a:r>
              <a:t>Title Text</a:t>
            </a:r>
          </a:p>
        </p:txBody>
      </p:sp>
      <p:sp>
        <p:nvSpPr>
          <p:cNvPr id="663" name="Body Level One…"/>
          <p:cNvSpPr txBox="1">
            <a:spLocks noGrp="1"/>
          </p:cNvSpPr>
          <p:nvPr>
            <p:ph type="body" sz="quarter" idx="1"/>
          </p:nvPr>
        </p:nvSpPr>
        <p:spPr>
          <a:xfrm>
            <a:off x="1752600" y="101981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727055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5.png" descr="image5.png"/>
          <p:cNvPicPr>
            <a:picLocks noChangeAspect="1"/>
          </p:cNvPicPr>
          <p:nvPr/>
        </p:nvPicPr>
        <p:blipFill>
          <a:blip r:embed="rId2">
            <a:extLst/>
          </a:blip>
          <a:stretch>
            <a:fillRect/>
          </a:stretch>
        </p:blipFill>
        <p:spPr>
          <a:xfrm>
            <a:off x="15521486"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1_Blue Rays">
    <p:spTree>
      <p:nvGrpSpPr>
        <p:cNvPr id="1" name=""/>
        <p:cNvGrpSpPr/>
        <p:nvPr/>
      </p:nvGrpSpPr>
      <p:grpSpPr>
        <a:xfrm>
          <a:off x="0" y="0"/>
          <a:ext cx="0" cy="0"/>
          <a:chOff x="0" y="0"/>
          <a:chExt cx="0" cy="0"/>
        </a:xfrm>
      </p:grpSpPr>
      <p:pic>
        <p:nvPicPr>
          <p:cNvPr id="67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72"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673"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532254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681"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8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683" name="Title Text"/>
          <p:cNvSpPr txBox="1">
            <a:spLocks noGrp="1"/>
          </p:cNvSpPr>
          <p:nvPr>
            <p:ph type="title"/>
          </p:nvPr>
        </p:nvSpPr>
        <p:spPr>
          <a:xfrm>
            <a:off x="2336800" y="9855200"/>
            <a:ext cx="19659600" cy="1905000"/>
          </a:xfrm>
          <a:prstGeom prst="rect">
            <a:avLst/>
          </a:prstGeom>
        </p:spPr>
        <p:txBody>
          <a:bodyPr anchor="ctr"/>
          <a:lstStyle>
            <a:lvl1pPr>
              <a:defRPr>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684" name="Body Level One…"/>
          <p:cNvSpPr txBox="1">
            <a:spLocks noGrp="1"/>
          </p:cNvSpPr>
          <p:nvPr>
            <p:ph type="body" sz="quarter" idx="1"/>
          </p:nvPr>
        </p:nvSpPr>
        <p:spPr>
          <a:xfrm>
            <a:off x="2324100" y="11747500"/>
            <a:ext cx="19659600" cy="749300"/>
          </a:xfrm>
          <a:prstGeom prst="rect">
            <a:avLst/>
          </a:prstGeom>
        </p:spPr>
        <p:txBody>
          <a:bodyPr>
            <a:noAutofit/>
          </a:bodyPr>
          <a:lstStyle>
            <a:lvl1pPr algn="ctr">
              <a:lnSpc>
                <a:spcPct val="90000"/>
              </a:lnSpc>
              <a:defRPr sz="6400">
                <a:latin typeface="Mensch Regular"/>
                <a:ea typeface="Mensch Regular"/>
                <a:cs typeface="Mensch Regular"/>
                <a:sym typeface="Mensch Regular"/>
              </a:defRPr>
            </a:lvl1pPr>
            <a:lvl2pPr algn="ctr">
              <a:lnSpc>
                <a:spcPct val="90000"/>
              </a:lnSpc>
              <a:defRPr sz="6400">
                <a:latin typeface="Mensch Regular"/>
                <a:ea typeface="Mensch Regular"/>
                <a:cs typeface="Mensch Regular"/>
                <a:sym typeface="Mensch Regular"/>
              </a:defRPr>
            </a:lvl2pPr>
            <a:lvl3pPr algn="ctr">
              <a:lnSpc>
                <a:spcPct val="90000"/>
              </a:lnSpc>
              <a:defRPr sz="6400">
                <a:latin typeface="Mensch Regular"/>
                <a:ea typeface="Mensch Regular"/>
                <a:cs typeface="Mensch Regular"/>
                <a:sym typeface="Mensch Regular"/>
              </a:defRPr>
            </a:lvl3pPr>
            <a:lvl4pPr algn="ctr">
              <a:defRPr sz="6400">
                <a:latin typeface="Mensch Regular"/>
                <a:ea typeface="Mensch Regular"/>
                <a:cs typeface="Mensch Regular"/>
                <a:sym typeface="Mensch Regular"/>
              </a:defRPr>
            </a:lvl4pPr>
            <a:lvl5pPr algn="ctr">
              <a:defRPr sz="6400">
                <a:latin typeface="Mensch Regular"/>
                <a:ea typeface="Mensch Regular"/>
                <a:cs typeface="Mensch Regular"/>
                <a:sym typeface="Mensch Regula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4083106"/>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sp>
        <p:nvSpPr>
          <p:cNvPr id="692" name="Body Level One…"/>
          <p:cNvSpPr txBox="1">
            <a:spLocks noGrp="1"/>
          </p:cNvSpPr>
          <p:nvPr>
            <p:ph type="body" idx="1"/>
          </p:nvPr>
        </p:nvSpPr>
        <p:spPr>
          <a:xfrm>
            <a:off x="1739900" y="1778000"/>
            <a:ext cx="20904200" cy="10147300"/>
          </a:xfrm>
          <a:prstGeom prst="rect">
            <a:avLst/>
          </a:prstGeom>
        </p:spPr>
        <p:txBody>
          <a:bodyPr lIns="50800" tIns="50800" rIns="50800" bIns="50800" anchor="ctr">
            <a:noAutofit/>
          </a:bodyPr>
          <a:lstStyle>
            <a:lvl1pPr marL="1117600" indent="-800100">
              <a:spcBef>
                <a:spcPts val="7300"/>
              </a:spcBef>
              <a:buSzPct val="171000"/>
              <a:buChar char="•"/>
              <a:defRPr sz="5600">
                <a:latin typeface="Gill Sans"/>
                <a:ea typeface="Gill Sans"/>
                <a:cs typeface="Gill Sans"/>
                <a:sym typeface="Gill Sans"/>
              </a:defRPr>
            </a:lvl1pPr>
            <a:lvl2pPr marL="1562100" indent="-800100">
              <a:spcBef>
                <a:spcPts val="7300"/>
              </a:spcBef>
              <a:buSzPct val="171000"/>
              <a:buChar char="•"/>
              <a:defRPr sz="5600">
                <a:latin typeface="Gill Sans"/>
                <a:ea typeface="Gill Sans"/>
                <a:cs typeface="Gill Sans"/>
                <a:sym typeface="Gill Sans"/>
              </a:defRPr>
            </a:lvl2pPr>
            <a:lvl3pPr marL="2006600" indent="-800100">
              <a:spcBef>
                <a:spcPts val="7300"/>
              </a:spcBef>
              <a:buSzPct val="171000"/>
              <a:buChar char="•"/>
              <a:defRPr sz="5600">
                <a:latin typeface="Gill Sans"/>
                <a:ea typeface="Gill Sans"/>
                <a:cs typeface="Gill Sans"/>
                <a:sym typeface="Gill Sans"/>
              </a:defRPr>
            </a:lvl3pPr>
            <a:lvl4pPr marL="2451100" indent="-800100">
              <a:spcBef>
                <a:spcPts val="7300"/>
              </a:spcBef>
              <a:buSzPct val="171000"/>
              <a:buChar char="•"/>
              <a:defRPr sz="5600">
                <a:latin typeface="Gill Sans"/>
                <a:ea typeface="Gill Sans"/>
                <a:cs typeface="Gill Sans"/>
                <a:sym typeface="Gill Sans"/>
              </a:defRPr>
            </a:lvl4pPr>
            <a:lvl5pPr marL="2895600" indent="-800100">
              <a:spcBef>
                <a:spcPts val="7300"/>
              </a:spcBef>
              <a:buSzPct val="171000"/>
              <a:buChar char="•"/>
              <a:defRPr sz="56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9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03479768"/>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70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1" name="Body Level One…"/>
          <p:cNvSpPr txBox="1">
            <a:spLocks noGrp="1"/>
          </p:cNvSpPr>
          <p:nvPr>
            <p:ph type="body" idx="1"/>
          </p:nvPr>
        </p:nvSpPr>
        <p:spPr>
          <a:xfrm>
            <a:off x="1765528" y="1346200"/>
            <a:ext cx="20868819" cy="10541001"/>
          </a:xfrm>
          <a:prstGeom prst="rect">
            <a:avLst/>
          </a:prstGeom>
          <a:ln w="9525">
            <a:round/>
          </a:ln>
          <a:effectLst>
            <a:outerShdw blurRad="50800" dist="38100" dir="5400000" rotWithShape="0">
              <a:srgbClr val="000000">
                <a:alpha val="40000"/>
              </a:srgbClr>
            </a:outerShdw>
          </a:effectLst>
        </p:spPr>
        <p:txBody>
          <a:bodyPr>
            <a:noAutofit/>
          </a:bodyPr>
          <a:lstStyle>
            <a:lvl1pPr defTabSz="914400">
              <a:defRPr>
                <a:solidFill>
                  <a:srgbClr val="E2DEAB"/>
                </a:solidFill>
                <a:uFill>
                  <a:solidFill>
                    <a:srgbClr val="E2DEAB"/>
                  </a:solidFill>
                </a:uFill>
              </a:defRPr>
            </a:lvl1pPr>
            <a:lvl2pPr defTabSz="914400">
              <a:defRPr>
                <a:solidFill>
                  <a:srgbClr val="E2DEAB"/>
                </a:solidFill>
                <a:uFill>
                  <a:solidFill>
                    <a:srgbClr val="E2DEAB"/>
                  </a:solidFill>
                </a:uFill>
              </a:defRPr>
            </a:lvl2pPr>
            <a:lvl3pPr defTabSz="914400">
              <a:defRPr>
                <a:solidFill>
                  <a:srgbClr val="E2DEAB"/>
                </a:solidFill>
                <a:uFill>
                  <a:solidFill>
                    <a:srgbClr val="E2DEAB"/>
                  </a:solidFill>
                </a:uFill>
              </a:defRPr>
            </a:lvl3pPr>
            <a:lvl4pPr defTabSz="914400">
              <a:defRPr>
                <a:solidFill>
                  <a:srgbClr val="E2DEAB"/>
                </a:solidFill>
                <a:uFill>
                  <a:solidFill>
                    <a:srgbClr val="E2DEAB"/>
                  </a:solidFill>
                </a:uFill>
              </a:defRPr>
            </a:lvl4pPr>
            <a:lvl5pPr defTabSz="914400">
              <a:defRPr>
                <a:solidFill>
                  <a:srgbClr val="E2DEAB"/>
                </a:solidFill>
                <a:uFill>
                  <a:solidFill>
                    <a:srgbClr val="E2DEAB"/>
                  </a:solidFill>
                </a:u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0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976175254"/>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sp>
        <p:nvSpPr>
          <p:cNvPr id="7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710"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711"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59435539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2_Title &amp; Subtitle">
    <p:bg>
      <p:bgPr>
        <a:solidFill>
          <a:srgbClr val="000000"/>
        </a:solidFill>
        <a:effectLst/>
      </p:bgPr>
    </p:bg>
    <p:spTree>
      <p:nvGrpSpPr>
        <p:cNvPr id="1" name=""/>
        <p:cNvGrpSpPr/>
        <p:nvPr/>
      </p:nvGrpSpPr>
      <p:grpSpPr>
        <a:xfrm>
          <a:off x="0" y="0"/>
          <a:ext cx="0" cy="0"/>
          <a:chOff x="0" y="0"/>
          <a:chExt cx="0" cy="0"/>
        </a:xfrm>
      </p:grpSpPr>
      <p:sp>
        <p:nvSpPr>
          <p:cNvPr id="719"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defRPr sz="11200">
                <a:latin typeface="Helvetica Light"/>
                <a:ea typeface="Helvetica Light"/>
                <a:cs typeface="Helvetica Light"/>
                <a:sym typeface="Helvetica Light"/>
              </a:defRPr>
            </a:lvl1pPr>
          </a:lstStyle>
          <a:p>
            <a:pPr>
              <a:defRPr>
                <a:effectLst/>
              </a:defRPr>
            </a:pPr>
            <a:r>
              <a:t>Title Text</a:t>
            </a:r>
          </a:p>
        </p:txBody>
      </p:sp>
      <p:sp>
        <p:nvSpPr>
          <p:cNvPr id="720"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defRPr sz="4400">
                <a:latin typeface="Helvetica Light"/>
                <a:ea typeface="Helvetica Light"/>
                <a:cs typeface="Helvetica Light"/>
                <a:sym typeface="Helvetica Light"/>
              </a:defRPr>
            </a:lvl1pPr>
            <a:lvl2pPr indent="228600" algn="ctr">
              <a:defRPr sz="4400">
                <a:latin typeface="Helvetica Light"/>
                <a:ea typeface="Helvetica Light"/>
                <a:cs typeface="Helvetica Light"/>
                <a:sym typeface="Helvetica Light"/>
              </a:defRPr>
            </a:lvl2pPr>
            <a:lvl3pPr indent="457200" algn="ctr">
              <a:defRPr sz="4400">
                <a:latin typeface="Helvetica Light"/>
                <a:ea typeface="Helvetica Light"/>
                <a:cs typeface="Helvetica Light"/>
                <a:sym typeface="Helvetica Light"/>
              </a:defRPr>
            </a:lvl3pPr>
            <a:lvl4pPr indent="685800" algn="ctr">
              <a:defRPr sz="4400">
                <a:latin typeface="Helvetica Light"/>
                <a:ea typeface="Helvetica Light"/>
                <a:cs typeface="Helvetica Light"/>
                <a:sym typeface="Helvetica Light"/>
              </a:defRPr>
            </a:lvl4pPr>
            <a:lvl5pPr indent="914400" algn="ctr">
              <a:defRPr sz="4400">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21"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208717021"/>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72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2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pic>
        <p:nvPicPr>
          <p:cNvPr id="730"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7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9825388"/>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pic>
        <p:nvPicPr>
          <p:cNvPr id="738" name="1600_AiGLogo_Slide_NavyWhite.png" descr="1600_AiGLogo_Slide_NavyWhite.png"/>
          <p:cNvPicPr>
            <a:picLocks noChangeAspect="1"/>
          </p:cNvPicPr>
          <p:nvPr/>
        </p:nvPicPr>
        <p:blipFill>
          <a:blip r:embed="rId2">
            <a:extLst/>
          </a:blip>
          <a:stretch>
            <a:fillRect/>
          </a:stretch>
        </p:blipFill>
        <p:spPr>
          <a:xfrm>
            <a:off x="-58229" y="-39652"/>
            <a:ext cx="24500458" cy="13795304"/>
          </a:xfrm>
          <a:prstGeom prst="rect">
            <a:avLst/>
          </a:prstGeom>
          <a:ln w="12700">
            <a:miter lim="400000"/>
          </a:ln>
        </p:spPr>
      </p:pic>
      <p:sp>
        <p:nvSpPr>
          <p:cNvPr id="7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073192728"/>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Default - Two Content">
    <p:spTree>
      <p:nvGrpSpPr>
        <p:cNvPr id="1" name=""/>
        <p:cNvGrpSpPr/>
        <p:nvPr/>
      </p:nvGrpSpPr>
      <p:grpSpPr>
        <a:xfrm>
          <a:off x="0" y="0"/>
          <a:ext cx="0" cy="0"/>
          <a:chOff x="0" y="0"/>
          <a:chExt cx="0" cy="0"/>
        </a:xfrm>
      </p:grpSpPr>
      <p:pic>
        <p:nvPicPr>
          <p:cNvPr id="746" name="TextSlide.jpg" descr="TextSlide.jpg"/>
          <p:cNvPicPr>
            <a:picLocks noChangeAspect="1"/>
          </p:cNvPicPr>
          <p:nvPr/>
        </p:nvPicPr>
        <p:blipFill>
          <a:blip r:embed="rId2">
            <a:extLst/>
          </a:blip>
          <a:stretch>
            <a:fillRect/>
          </a:stretch>
        </p:blipFill>
        <p:spPr>
          <a:xfrm>
            <a:off x="0" y="0"/>
            <a:ext cx="24384000" cy="13716000"/>
          </a:xfrm>
          <a:prstGeom prst="rect">
            <a:avLst/>
          </a:prstGeom>
        </p:spPr>
      </p:pic>
      <p:sp>
        <p:nvSpPr>
          <p:cNvPr id="747" name="Click to edit Master text styles"/>
          <p:cNvSpPr txBox="1">
            <a:spLocks noGrp="1"/>
          </p:cNvSpPr>
          <p:nvPr>
            <p:ph type="body" idx="13"/>
          </p:nvPr>
        </p:nvSpPr>
        <p:spPr>
          <a:xfrm>
            <a:off x="32723695" y="6400801"/>
            <a:ext cx="29065616" cy="18103851"/>
          </a:xfrm>
          <a:prstGeom prst="rect">
            <a:avLst/>
          </a:prstGeom>
          <a:ln>
            <a:round/>
          </a:ln>
        </p:spPr>
        <p:txBody>
          <a:bodyPr lIns="101600" tIns="101600" rIns="101600" bIns="101600">
            <a:noAutofit/>
          </a:bodyPr>
          <a:lstStyle>
            <a:lvl1pPr marL="882680" indent="-882680" defTabSz="2177277">
              <a:spcBef>
                <a:spcPts val="1600"/>
              </a:spcBef>
              <a:buClr>
                <a:srgbClr val="000000"/>
              </a:buClr>
              <a:buSzPct val="100000"/>
              <a:buFont typeface="Arial"/>
              <a:buChar char="•"/>
              <a:defRPr sz="6700">
                <a:solidFill>
                  <a:srgbClr val="000000"/>
                </a:solidFill>
                <a:uFill>
                  <a:solidFill>
                    <a:srgbClr val="000000"/>
                  </a:solidFill>
                </a:uFill>
                <a:latin typeface="DejaVu Sans"/>
                <a:ea typeface="DejaVu Sans"/>
                <a:cs typeface="DejaVu Sans"/>
                <a:sym typeface="DejaVu Sans"/>
              </a:defRPr>
            </a:lvl1pPr>
          </a:lstStyle>
          <a:p>
            <a:pPr>
              <a:defRPr>
                <a:effectLst/>
              </a:defRPr>
            </a:pPr>
            <a:r>
              <a:t>Click to edit Master text styles</a:t>
            </a:r>
          </a:p>
        </p:txBody>
      </p:sp>
      <p:sp>
        <p:nvSpPr>
          <p:cNvPr id="748" name="Title Text"/>
          <p:cNvSpPr txBox="1">
            <a:spLocks noGrp="1"/>
          </p:cNvSpPr>
          <p:nvPr>
            <p:ph type="title"/>
          </p:nvPr>
        </p:nvSpPr>
        <p:spPr>
          <a:xfrm>
            <a:off x="1219358" y="549275"/>
            <a:ext cx="21948460" cy="2286001"/>
          </a:xfrm>
          <a:prstGeom prst="rect">
            <a:avLst/>
          </a:prstGeom>
          <a:ln>
            <a:round/>
          </a:ln>
        </p:spPr>
        <p:txBody>
          <a:bodyPr lIns="101600" tIns="101600" rIns="101600" bIns="101600" anchor="ctr"/>
          <a:lstStyle>
            <a:lvl1pPr defTabSz="2177277">
              <a:defRPr sz="10500">
                <a:solidFill>
                  <a:srgbClr val="F5F5F5"/>
                </a:solidFill>
                <a:effectLst>
                  <a:outerShdw blurRad="38100" dist="38100" dir="2700000" rotWithShape="0">
                    <a:srgbClr val="000000">
                      <a:alpha val="43137"/>
                    </a:srgbClr>
                  </a:outerShdw>
                </a:effectLst>
                <a:uFill>
                  <a:solidFill>
                    <a:srgbClr val="F5F5F5"/>
                  </a:solidFill>
                </a:uFill>
              </a:defRPr>
            </a:lvl1pPr>
          </a:lstStyle>
          <a:p>
            <a:r>
              <a:t>Title Text</a:t>
            </a:r>
          </a:p>
        </p:txBody>
      </p:sp>
      <p:sp>
        <p:nvSpPr>
          <p:cNvPr id="749" name="Body Level One…"/>
          <p:cNvSpPr txBox="1">
            <a:spLocks noGrp="1"/>
          </p:cNvSpPr>
          <p:nvPr>
            <p:ph type="body" idx="1"/>
          </p:nvPr>
        </p:nvSpPr>
        <p:spPr>
          <a:xfrm>
            <a:off x="230188" y="3657600"/>
            <a:ext cx="23622001" cy="9296400"/>
          </a:xfrm>
          <a:prstGeom prst="rect">
            <a:avLst/>
          </a:prstGeom>
          <a:ln>
            <a:round/>
          </a:ln>
        </p:spPr>
        <p:txBody>
          <a:bodyPr lIns="101600" tIns="101600" rIns="101600" bIns="101600">
            <a:noAutofit/>
          </a:bodyPr>
          <a:lstStyle>
            <a:lvl1pPr marL="816479" indent="-816479"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1pPr>
            <a:lvl2pPr marL="1769037" indent="-680398"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2pPr>
            <a:lvl3pPr marL="2721596" indent="-544318"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3pPr>
            <a:lvl4pPr marL="3810236" indent="-544319"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4pPr>
            <a:lvl5pPr marL="4898874" indent="-544319" defTabSz="2177277">
              <a:spcBef>
                <a:spcPts val="1700"/>
              </a:spcBef>
              <a:buClr>
                <a:srgbClr val="FFFFFF"/>
              </a:buClr>
              <a:buSzPct val="100000"/>
              <a:buFont typeface="Arial"/>
              <a:buChar char="»"/>
              <a:defRPr>
                <a:uFill>
                  <a:solidFill>
                    <a:srgbClr val="FFFFFF"/>
                  </a:solidFill>
                </a:uFill>
                <a:latin typeface="DejaVu Sans"/>
                <a:ea typeface="DejaVu Sans"/>
                <a:cs typeface="DejaVu Sans"/>
                <a:sym typeface="DejaVu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50" name="Slide Number"/>
          <p:cNvSpPr txBox="1">
            <a:spLocks noGrp="1"/>
          </p:cNvSpPr>
          <p:nvPr>
            <p:ph type="sldNum" sz="quarter" idx="2"/>
          </p:nvPr>
        </p:nvSpPr>
        <p:spPr>
          <a:xfrm>
            <a:off x="22896016" y="13163550"/>
            <a:ext cx="268784" cy="279400"/>
          </a:xfrm>
          <a:prstGeom prst="rect">
            <a:avLst/>
          </a:prstGeom>
        </p:spPr>
        <p:txBody>
          <a:bodyPr/>
          <a:lstStyle>
            <a:lvl1pPr algn="r" defTabSz="2177277">
              <a:defRPr sz="1200">
                <a:uFill>
                  <a:solidFill>
                    <a:srgbClr val="000000"/>
                  </a:solidFill>
                </a:u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46402107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18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7" name="image5.png" descr="image5.png"/>
          <p:cNvPicPr>
            <a:picLocks noChangeAspect="1"/>
          </p:cNvPicPr>
          <p:nvPr/>
        </p:nvPicPr>
        <p:blipFill>
          <a:blip r:embed="rId2">
            <a:extLst/>
          </a:blip>
          <a:stretch>
            <a:fillRect/>
          </a:stretch>
        </p:blipFill>
        <p:spPr>
          <a:xfrm>
            <a:off x="15521480" y="10274300"/>
            <a:ext cx="5601430" cy="2566989"/>
          </a:xfrm>
          <a:prstGeom prst="rect">
            <a:avLst/>
          </a:prstGeom>
        </p:spPr>
      </p:pic>
      <p:sp>
        <p:nvSpPr>
          <p:cNvPr id="1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19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98" name="image5.png" descr="image5.png"/>
          <p:cNvPicPr>
            <a:picLocks noChangeAspect="1"/>
          </p:cNvPicPr>
          <p:nvPr/>
        </p:nvPicPr>
        <p:blipFill>
          <a:blip r:embed="rId2">
            <a:extLst/>
          </a:blip>
          <a:stretch>
            <a:fillRect/>
          </a:stretch>
        </p:blipFill>
        <p:spPr>
          <a:xfrm>
            <a:off x="15521474" y="10274300"/>
            <a:ext cx="5601430" cy="2566989"/>
          </a:xfrm>
          <a:prstGeom prst="rect">
            <a:avLst/>
          </a:prstGeom>
        </p:spPr>
      </p:pic>
      <p:sp>
        <p:nvSpPr>
          <p:cNvPr id="19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0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sp>
        <p:nvSpPr>
          <p:cNvPr id="20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3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 name="Title Text"/>
          <p:cNvSpPr txBox="1">
            <a:spLocks noGrp="1"/>
          </p:cNvSpPr>
          <p:nvPr>
            <p:ph type="title"/>
          </p:nvPr>
        </p:nvSpPr>
        <p:spPr>
          <a:xfrm>
            <a:off x="1778000" y="1384300"/>
            <a:ext cx="20828000" cy="88265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32" name="Body Level One…"/>
          <p:cNvSpPr txBox="1">
            <a:spLocks noGrp="1"/>
          </p:cNvSpPr>
          <p:nvPr>
            <p:ph type="body" sz="quarter" idx="1"/>
          </p:nvPr>
        </p:nvSpPr>
        <p:spPr>
          <a:xfrm>
            <a:off x="1752600" y="10198100"/>
            <a:ext cx="20866100" cy="1689100"/>
          </a:xfrm>
          <a:prstGeom prst="rect">
            <a:avLst/>
          </a:prstGeom>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2">
    <p:spTree>
      <p:nvGrpSpPr>
        <p:cNvPr id="1" name=""/>
        <p:cNvGrpSpPr/>
        <p:nvPr/>
      </p:nvGrpSpPr>
      <p:grpSpPr>
        <a:xfrm>
          <a:off x="0" y="0"/>
          <a:ext cx="0" cy="0"/>
          <a:chOff x="0" y="0"/>
          <a:chExt cx="0" cy="0"/>
        </a:xfrm>
      </p:grpSpPr>
      <p:sp>
        <p:nvSpPr>
          <p:cNvPr id="21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20"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22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2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3">
    <p:spTree>
      <p:nvGrpSpPr>
        <p:cNvPr id="1" name=""/>
        <p:cNvGrpSpPr/>
        <p:nvPr/>
      </p:nvGrpSpPr>
      <p:grpSpPr>
        <a:xfrm>
          <a:off x="0" y="0"/>
          <a:ext cx="0" cy="0"/>
          <a:chOff x="0" y="0"/>
          <a:chExt cx="0" cy="0"/>
        </a:xfrm>
      </p:grpSpPr>
      <p:sp>
        <p:nvSpPr>
          <p:cNvPr id="23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31"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3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4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4">
    <p:spTree>
      <p:nvGrpSpPr>
        <p:cNvPr id="1" name=""/>
        <p:cNvGrpSpPr/>
        <p:nvPr/>
      </p:nvGrpSpPr>
      <p:grpSpPr>
        <a:xfrm>
          <a:off x="0" y="0"/>
          <a:ext cx="0" cy="0"/>
          <a:chOff x="0" y="0"/>
          <a:chExt cx="0" cy="0"/>
        </a:xfrm>
      </p:grpSpPr>
      <p:sp>
        <p:nvSpPr>
          <p:cNvPr id="24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9"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5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5">
    <p:spTree>
      <p:nvGrpSpPr>
        <p:cNvPr id="1" name=""/>
        <p:cNvGrpSpPr/>
        <p:nvPr/>
      </p:nvGrpSpPr>
      <p:grpSpPr>
        <a:xfrm>
          <a:off x="0" y="0"/>
          <a:ext cx="0" cy="0"/>
          <a:chOff x="0" y="0"/>
          <a:chExt cx="0" cy="0"/>
        </a:xfrm>
      </p:grpSpPr>
      <p:sp>
        <p:nvSpPr>
          <p:cNvPr id="258"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59" name="image5.png" descr="image5.png"/>
          <p:cNvPicPr>
            <a:picLocks noChangeAspect="1"/>
          </p:cNvPicPr>
          <p:nvPr/>
        </p:nvPicPr>
        <p:blipFill>
          <a:blip r:embed="rId2">
            <a:extLst/>
          </a:blip>
          <a:stretch>
            <a:fillRect/>
          </a:stretch>
        </p:blipFill>
        <p:spPr>
          <a:xfrm>
            <a:off x="15521444" y="10274300"/>
            <a:ext cx="5601430" cy="2566989"/>
          </a:xfrm>
          <a:prstGeom prst="rect">
            <a:avLst/>
          </a:prstGeom>
        </p:spPr>
      </p:pic>
      <p:sp>
        <p:nvSpPr>
          <p:cNvPr id="26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6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6">
    <p:spTree>
      <p:nvGrpSpPr>
        <p:cNvPr id="1" name=""/>
        <p:cNvGrpSpPr/>
        <p:nvPr/>
      </p:nvGrpSpPr>
      <p:grpSpPr>
        <a:xfrm>
          <a:off x="0" y="0"/>
          <a:ext cx="0" cy="0"/>
          <a:chOff x="0" y="0"/>
          <a:chExt cx="0" cy="0"/>
        </a:xfrm>
      </p:grpSpPr>
      <p:sp>
        <p:nvSpPr>
          <p:cNvPr id="26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70"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27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7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7">
    <p:spTree>
      <p:nvGrpSpPr>
        <p:cNvPr id="1" name=""/>
        <p:cNvGrpSpPr/>
        <p:nvPr/>
      </p:nvGrpSpPr>
      <p:grpSpPr>
        <a:xfrm>
          <a:off x="0" y="0"/>
          <a:ext cx="0" cy="0"/>
          <a:chOff x="0" y="0"/>
          <a:chExt cx="0" cy="0"/>
        </a:xfrm>
      </p:grpSpPr>
      <p:sp>
        <p:nvSpPr>
          <p:cNvPr id="28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81" name="image5.png" descr="image5.png"/>
          <p:cNvPicPr>
            <a:picLocks noChangeAspect="1"/>
          </p:cNvPicPr>
          <p:nvPr/>
        </p:nvPicPr>
        <p:blipFill>
          <a:blip r:embed="rId2">
            <a:extLst/>
          </a:blip>
          <a:stretch>
            <a:fillRect/>
          </a:stretch>
        </p:blipFill>
        <p:spPr>
          <a:xfrm>
            <a:off x="15521424" y="10274300"/>
            <a:ext cx="5601430" cy="2566989"/>
          </a:xfrm>
          <a:prstGeom prst="rect">
            <a:avLst/>
          </a:prstGeom>
        </p:spPr>
      </p:pic>
      <p:sp>
        <p:nvSpPr>
          <p:cNvPr id="28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83" name="Body Level One…"/>
          <p:cNvSpPr txBox="1">
            <a:spLocks noGrp="1"/>
          </p:cNvSpPr>
          <p:nvPr>
            <p:ph type="body" idx="1"/>
          </p:nvPr>
        </p:nvSpPr>
        <p:spPr>
          <a:xfrm>
            <a:off x="1219358" y="3200406"/>
            <a:ext cx="21948460" cy="10515594"/>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8">
    <p:spTree>
      <p:nvGrpSpPr>
        <p:cNvPr id="1" name=""/>
        <p:cNvGrpSpPr/>
        <p:nvPr/>
      </p:nvGrpSpPr>
      <p:grpSpPr>
        <a:xfrm>
          <a:off x="0" y="0"/>
          <a:ext cx="0" cy="0"/>
          <a:chOff x="0" y="0"/>
          <a:chExt cx="0" cy="0"/>
        </a:xfrm>
      </p:grpSpPr>
      <p:sp>
        <p:nvSpPr>
          <p:cNvPr id="291"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2"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9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9">
    <p:spTree>
      <p:nvGrpSpPr>
        <p:cNvPr id="1" name=""/>
        <p:cNvGrpSpPr/>
        <p:nvPr/>
      </p:nvGrpSpPr>
      <p:grpSpPr>
        <a:xfrm>
          <a:off x="0" y="0"/>
          <a:ext cx="0" cy="0"/>
          <a:chOff x="0" y="0"/>
          <a:chExt cx="0" cy="0"/>
        </a:xfrm>
      </p:grpSpPr>
      <p:sp>
        <p:nvSpPr>
          <p:cNvPr id="30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03" name="image5.png" descr="image5.png"/>
          <p:cNvPicPr>
            <a:picLocks noChangeAspect="1"/>
          </p:cNvPicPr>
          <p:nvPr/>
        </p:nvPicPr>
        <p:blipFill>
          <a:blip r:embed="rId2">
            <a:extLst/>
          </a:blip>
          <a:stretch>
            <a:fillRect/>
          </a:stretch>
        </p:blipFill>
        <p:spPr>
          <a:xfrm>
            <a:off x="15521455" y="10274300"/>
            <a:ext cx="5601430" cy="2566989"/>
          </a:xfrm>
          <a:prstGeom prst="rect">
            <a:avLst/>
          </a:prstGeom>
        </p:spPr>
      </p:pic>
      <p:sp>
        <p:nvSpPr>
          <p:cNvPr id="30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0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0">
    <p:spTree>
      <p:nvGrpSpPr>
        <p:cNvPr id="1" name=""/>
        <p:cNvGrpSpPr/>
        <p:nvPr/>
      </p:nvGrpSpPr>
      <p:grpSpPr>
        <a:xfrm>
          <a:off x="0" y="0"/>
          <a:ext cx="0" cy="0"/>
          <a:chOff x="0" y="0"/>
          <a:chExt cx="0" cy="0"/>
        </a:xfrm>
      </p:grpSpPr>
      <p:sp>
        <p:nvSpPr>
          <p:cNvPr id="31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14" name="image5.png" descr="image5.png"/>
          <p:cNvPicPr>
            <a:picLocks noChangeAspect="1"/>
          </p:cNvPicPr>
          <p:nvPr/>
        </p:nvPicPr>
        <p:blipFill>
          <a:blip r:embed="rId2">
            <a:extLst/>
          </a:blip>
          <a:stretch>
            <a:fillRect/>
          </a:stretch>
        </p:blipFill>
        <p:spPr>
          <a:xfrm>
            <a:off x="15521444" y="10274300"/>
            <a:ext cx="5601430" cy="2566989"/>
          </a:xfrm>
          <a:prstGeom prst="rect">
            <a:avLst/>
          </a:prstGeom>
        </p:spPr>
      </p:pic>
      <p:sp>
        <p:nvSpPr>
          <p:cNvPr id="31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1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4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 name="Body Level One…"/>
          <p:cNvSpPr txBox="1">
            <a:spLocks noGrp="1"/>
          </p:cNvSpPr>
          <p:nvPr>
            <p:ph type="body" idx="1"/>
          </p:nvPr>
        </p:nvSpPr>
        <p:spPr>
          <a:xfrm>
            <a:off x="1765528" y="1346200"/>
            <a:ext cx="20868819" cy="10541001"/>
          </a:xfrm>
          <a:prstGeom prst="rect">
            <a:avLst/>
          </a:prstGeom>
          <a:ln w="9525">
            <a:round/>
          </a:ln>
        </p:spPr>
        <p:txBody>
          <a:bodyPr>
            <a:noAutofit/>
          </a:bodyPr>
          <a:lstStyle>
            <a:lvl1pPr defTabSz="914400">
              <a:defRPr>
                <a:uFill>
                  <a:solidFill>
                    <a:srgbClr val="E2DEAB"/>
                  </a:solidFill>
                </a:uFill>
              </a:defRPr>
            </a:lvl1pPr>
            <a:lvl2pPr defTabSz="914400">
              <a:defRPr>
                <a:uFill>
                  <a:solidFill>
                    <a:srgbClr val="E2DEAB"/>
                  </a:solidFill>
                </a:uFill>
              </a:defRPr>
            </a:lvl2pPr>
            <a:lvl3pPr defTabSz="914400">
              <a:defRPr>
                <a:uFill>
                  <a:solidFill>
                    <a:srgbClr val="E2DEAB"/>
                  </a:solidFill>
                </a:uFill>
              </a:defRPr>
            </a:lvl3pPr>
            <a:lvl4pPr defTabSz="914400">
              <a:defRPr>
                <a:uFill>
                  <a:solidFill>
                    <a:srgbClr val="E2DEAB"/>
                  </a:solidFill>
                </a:uFill>
              </a:defRPr>
            </a:lvl4pPr>
            <a:lvl5pPr defTabSz="914400">
              <a:defRPr>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1">
    <p:spTree>
      <p:nvGrpSpPr>
        <p:cNvPr id="1" name=""/>
        <p:cNvGrpSpPr/>
        <p:nvPr/>
      </p:nvGrpSpPr>
      <p:grpSpPr>
        <a:xfrm>
          <a:off x="0" y="0"/>
          <a:ext cx="0" cy="0"/>
          <a:chOff x="0" y="0"/>
          <a:chExt cx="0" cy="0"/>
        </a:xfrm>
      </p:grpSpPr>
      <p:sp>
        <p:nvSpPr>
          <p:cNvPr id="32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25"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32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2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3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36" name="image5.png" descr="image5.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33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3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3">
    <p:spTree>
      <p:nvGrpSpPr>
        <p:cNvPr id="1" name=""/>
        <p:cNvGrpSpPr/>
        <p:nvPr/>
      </p:nvGrpSpPr>
      <p:grpSpPr>
        <a:xfrm>
          <a:off x="0" y="0"/>
          <a:ext cx="0" cy="0"/>
          <a:chOff x="0" y="0"/>
          <a:chExt cx="0" cy="0"/>
        </a:xfrm>
      </p:grpSpPr>
      <p:sp>
        <p:nvSpPr>
          <p:cNvPr id="3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47" name="image5.png" descr="image5.png"/>
          <p:cNvPicPr>
            <a:picLocks noChangeAspect="1"/>
          </p:cNvPicPr>
          <p:nvPr/>
        </p:nvPicPr>
        <p:blipFill>
          <a:blip r:embed="rId2">
            <a:extLst/>
          </a:blip>
          <a:stretch>
            <a:fillRect/>
          </a:stretch>
        </p:blipFill>
        <p:spPr>
          <a:xfrm>
            <a:off x="15521421" y="10274300"/>
            <a:ext cx="5601430" cy="2566989"/>
          </a:xfrm>
          <a:prstGeom prst="rect">
            <a:avLst/>
          </a:prstGeom>
        </p:spPr>
      </p:pic>
      <p:sp>
        <p:nvSpPr>
          <p:cNvPr id="34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57" name="image4.png" descr="image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8"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59" name="Title Text"/>
          <p:cNvSpPr txBox="1">
            <a:spLocks noGrp="1"/>
          </p:cNvSpPr>
          <p:nvPr>
            <p:ph type="title"/>
          </p:nvPr>
        </p:nvSpPr>
        <p:spPr>
          <a:xfrm>
            <a:off x="1739900" y="355600"/>
            <a:ext cx="20904200" cy="3441700"/>
          </a:xfrm>
          <a:prstGeom prst="rect">
            <a:avLst/>
          </a:prstGeom>
          <a:effectLst/>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3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6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74"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pic>
        <p:nvPicPr>
          <p:cNvPr id="41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42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30"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1" name="Title Text"/>
          <p:cNvSpPr txBox="1">
            <a:spLocks noGrp="1"/>
          </p:cNvSpPr>
          <p:nvPr>
            <p:ph type="title"/>
          </p:nvPr>
        </p:nvSpPr>
        <p:spPr>
          <a:xfrm>
            <a:off x="1778000" y="1384300"/>
            <a:ext cx="20828000" cy="8826500"/>
          </a:xfrm>
          <a:prstGeom prst="rect">
            <a:avLst/>
          </a:prstGeom>
        </p:spPr>
        <p:txBody>
          <a:bodyPr/>
          <a:lstStyle>
            <a:lvl1pPr algn="l">
              <a:defRPr sz="7200">
                <a:solidFill>
                  <a:srgbClr val="EBEBEB"/>
                </a:solidFill>
                <a:latin typeface="DejaVu Sans Condensed"/>
                <a:ea typeface="DejaVu Sans Condensed"/>
                <a:cs typeface="DejaVu Sans Condensed"/>
                <a:sym typeface="DejaVu Sans Condensed"/>
              </a:defRPr>
            </a:lvl1pPr>
          </a:lstStyle>
          <a:p>
            <a:r>
              <a:t>Title Text</a:t>
            </a:r>
          </a:p>
        </p:txBody>
      </p:sp>
      <p:sp>
        <p:nvSpPr>
          <p:cNvPr id="432" name="Body Level One…"/>
          <p:cNvSpPr txBox="1">
            <a:spLocks noGrp="1"/>
          </p:cNvSpPr>
          <p:nvPr>
            <p:ph type="body" sz="quarter" idx="1"/>
          </p:nvPr>
        </p:nvSpPr>
        <p:spPr>
          <a:xfrm>
            <a:off x="1752600" y="10198100"/>
            <a:ext cx="20866100" cy="1689100"/>
          </a:xfrm>
          <a:prstGeom prst="rect">
            <a:avLst/>
          </a:prstGeom>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4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441"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44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4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451" name="image6.png" descr="image6.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5">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460"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61"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46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470"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4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493"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508"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09"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10"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5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8"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5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 name="Body Level One…"/>
          <p:cNvSpPr txBox="1">
            <a:spLocks noGrp="1"/>
          </p:cNvSpPr>
          <p:nvPr>
            <p:ph type="body" idx="1"/>
          </p:nvPr>
        </p:nvSpPr>
        <p:spPr>
          <a:xfrm>
            <a:off x="1219358" y="3200404"/>
            <a:ext cx="21948460" cy="10515596"/>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pic>
        <p:nvPicPr>
          <p:cNvPr id="518" name="12_KingdomChronicles_VBS.jpg" descr="12_KingdomChronicles_VB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6">
    <p:spTree>
      <p:nvGrpSpPr>
        <p:cNvPr id="1" name=""/>
        <p:cNvGrpSpPr/>
        <p:nvPr/>
      </p:nvGrpSpPr>
      <p:grpSpPr>
        <a:xfrm>
          <a:off x="0" y="0"/>
          <a:ext cx="0" cy="0"/>
          <a:chOff x="0" y="0"/>
          <a:chExt cx="0" cy="0"/>
        </a:xfrm>
      </p:grpSpPr>
      <p:sp>
        <p:nvSpPr>
          <p:cNvPr id="52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27"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28"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53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37" name="image5.png" descr="image5.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5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3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48"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5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9"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5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5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8">
    <p:spTree>
      <p:nvGrpSpPr>
        <p:cNvPr id="1" name=""/>
        <p:cNvGrpSpPr/>
        <p:nvPr/>
      </p:nvGrpSpPr>
      <p:grpSpPr>
        <a:xfrm>
          <a:off x="0" y="0"/>
          <a:ext cx="0" cy="0"/>
          <a:chOff x="0" y="0"/>
          <a:chExt cx="0" cy="0"/>
        </a:xfrm>
      </p:grpSpPr>
      <p:sp>
        <p:nvSpPr>
          <p:cNvPr id="58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83"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84"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59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3" name="AiGLogo_Spanish_Process.pdf" descr="AiGLogo_Spanish_Process.pdf"/>
          <p:cNvPicPr>
            <a:picLocks noChangeAspect="1"/>
          </p:cNvPicPr>
          <p:nvPr/>
        </p:nvPicPr>
        <p:blipFill>
          <a:blip r:embed="rId2">
            <a:extLst/>
          </a:blip>
          <a:stretch>
            <a:fillRect/>
          </a:stretch>
        </p:blipFill>
        <p:spPr>
          <a:xfrm>
            <a:off x="15519400" y="10274300"/>
            <a:ext cx="5592892" cy="2565400"/>
          </a:xfrm>
          <a:prstGeom prst="rect">
            <a:avLst/>
          </a:prstGeom>
          <a:ln w="12700">
            <a:miter lim="400000"/>
          </a:ln>
        </p:spPr>
      </p:pic>
      <p:sp>
        <p:nvSpPr>
          <p:cNvPr id="59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68" name="Sand_ocean.jpg" descr="Sand_ocean.jpg"/>
          <p:cNvPicPr>
            <a:picLocks noChangeAspect="1"/>
          </p:cNvPicPr>
          <p:nvPr/>
        </p:nvPicPr>
        <p:blipFill>
          <a:blip r:embed="rId2">
            <a:extLst/>
          </a:blip>
          <a:stretch>
            <a:fillRect/>
          </a:stretch>
        </p:blipFill>
        <p:spPr>
          <a:xfrm>
            <a:off x="0" y="0"/>
            <a:ext cx="24387175" cy="13716000"/>
          </a:xfrm>
          <a:prstGeom prst="rect">
            <a:avLst/>
          </a:prstGeom>
          <a:ln w="12700"/>
        </p:spPr>
      </p:pic>
      <p:sp>
        <p:nvSpPr>
          <p:cNvPr id="69" name="Title Text"/>
          <p:cNvSpPr txBox="1">
            <a:spLocks noGrp="1"/>
          </p:cNvSpPr>
          <p:nvPr>
            <p:ph type="title"/>
          </p:nvPr>
        </p:nvSpPr>
        <p:spPr>
          <a:xfrm>
            <a:off x="1778231" y="1041400"/>
            <a:ext cx="20830713" cy="1930401"/>
          </a:xfrm>
          <a:prstGeom prst="rect">
            <a:avLst/>
          </a:prstGeom>
          <a:ln>
            <a:round/>
          </a:ln>
          <a:effectLst/>
        </p:spPr>
        <p:txBody>
          <a:bodyPr lIns="50800" tIns="50800" rIns="50800" bIns="50800"/>
          <a:lstStyle>
            <a:lvl1pPr defTabSz="914400">
              <a:defRPr sz="11700">
                <a:effectLst>
                  <a:outerShdw blurRad="38100" dist="38100" dir="2700000" rotWithShape="0">
                    <a:srgbClr val="000000">
                      <a:alpha val="43137"/>
                    </a:srgbClr>
                  </a:outerShdw>
                </a:effectLst>
                <a:uFill>
                  <a:solidFill>
                    <a:srgbClr val="E2DEAB"/>
                  </a:solidFill>
                </a:uFill>
              </a:defRPr>
            </a:lvl1pPr>
          </a:lstStyle>
          <a:p>
            <a:r>
              <a:t>Title Text</a:t>
            </a:r>
          </a:p>
        </p:txBody>
      </p:sp>
      <p:sp>
        <p:nvSpPr>
          <p:cNvPr id="70" name="Body Level One…"/>
          <p:cNvSpPr txBox="1">
            <a:spLocks noGrp="1"/>
          </p:cNvSpPr>
          <p:nvPr>
            <p:ph type="body" idx="1"/>
          </p:nvPr>
        </p:nvSpPr>
        <p:spPr>
          <a:xfrm>
            <a:off x="1765528" y="2971800"/>
            <a:ext cx="20868819" cy="10744200"/>
          </a:xfrm>
          <a:prstGeom prst="rect">
            <a:avLst/>
          </a:prstGeom>
          <a:ln>
            <a:round/>
          </a:ln>
          <a:effectLst/>
        </p:spPr>
        <p:txBody>
          <a:bodyPr lIns="50800" tIns="50800" rIns="50800" bIns="50800">
            <a:noAutofit/>
          </a:bodyPr>
          <a:lstStyle>
            <a:lvl1pPr defTabSz="914400">
              <a:defRPr sz="8000">
                <a:effectLst>
                  <a:outerShdw blurRad="38100" dist="38100" dir="2700000" rotWithShape="0">
                    <a:srgbClr val="000000">
                      <a:alpha val="43137"/>
                    </a:srgbClr>
                  </a:outerShdw>
                </a:effectLst>
                <a:uFill>
                  <a:solidFill>
                    <a:srgbClr val="E2DEAB"/>
                  </a:solidFill>
                </a:uFill>
              </a:defRPr>
            </a:lvl1pPr>
            <a:lvl2pPr defTabSz="914400">
              <a:defRPr sz="8000">
                <a:effectLst>
                  <a:outerShdw blurRad="38100" dist="38100" dir="2700000" rotWithShape="0">
                    <a:srgbClr val="000000">
                      <a:alpha val="43137"/>
                    </a:srgbClr>
                  </a:outerShdw>
                </a:effectLst>
                <a:uFill>
                  <a:solidFill>
                    <a:srgbClr val="E2DEAB"/>
                  </a:solidFill>
                </a:uFill>
              </a:defRPr>
            </a:lvl2pPr>
            <a:lvl3pPr defTabSz="914400">
              <a:defRPr sz="8000">
                <a:effectLst>
                  <a:outerShdw blurRad="38100" dist="38100" dir="2700000" rotWithShape="0">
                    <a:srgbClr val="000000">
                      <a:alpha val="43137"/>
                    </a:srgbClr>
                  </a:outerShdw>
                </a:effectLst>
                <a:uFill>
                  <a:solidFill>
                    <a:srgbClr val="E2DEAB"/>
                  </a:solidFill>
                </a:uFill>
              </a:defRPr>
            </a:lvl3pPr>
            <a:lvl4pPr defTabSz="914400">
              <a:defRPr sz="8000">
                <a:effectLst>
                  <a:outerShdw blurRad="38100" dist="38100" dir="2700000" rotWithShape="0">
                    <a:srgbClr val="000000">
                      <a:alpha val="43137"/>
                    </a:srgbClr>
                  </a:outerShdw>
                </a:effectLst>
                <a:uFill>
                  <a:solidFill>
                    <a:srgbClr val="E2DEAB"/>
                  </a:solidFill>
                </a:uFill>
              </a:defRPr>
            </a:lvl4pPr>
            <a:lvl5pPr defTabSz="914400">
              <a:defRPr sz="8000">
                <a:effectLst>
                  <a:outerShdw blurRad="38100" dist="38100" dir="2700000" rotWithShape="0">
                    <a:srgbClr val="000000">
                      <a:alpha val="43137"/>
                    </a:srgbClr>
                  </a:outerShdw>
                </a:effectLst>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6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61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9">
    <p:spTree>
      <p:nvGrpSpPr>
        <p:cNvPr id="1" name=""/>
        <p:cNvGrpSpPr/>
        <p:nvPr/>
      </p:nvGrpSpPr>
      <p:grpSpPr>
        <a:xfrm>
          <a:off x="0" y="0"/>
          <a:ext cx="0" cy="0"/>
          <a:chOff x="0" y="0"/>
          <a:chExt cx="0" cy="0"/>
        </a:xfrm>
      </p:grpSpPr>
      <p:sp>
        <p:nvSpPr>
          <p:cNvPr id="6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27" name="image5.png" descr="image5.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62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2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638"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6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97000"/>
            <a:ext cx="20828000" cy="17272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663" name="Body Level One…"/>
          <p:cNvSpPr txBox="1">
            <a:spLocks noGrp="1"/>
          </p:cNvSpPr>
          <p:nvPr>
            <p:ph type="body" idx="1"/>
          </p:nvPr>
        </p:nvSpPr>
        <p:spPr>
          <a:xfrm>
            <a:off x="1765300" y="3429000"/>
            <a:ext cx="20828000" cy="96520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67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7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80"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6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22799515" y="13061950"/>
            <a:ext cx="368301" cy="381000"/>
          </a:xfrm>
          <a:prstGeom prst="rect">
            <a:avLst/>
          </a:prstGeom>
          <a:ln w="9525">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97"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705"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73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4" name="Title Text"/>
          <p:cNvSpPr txBox="1">
            <a:spLocks noGrp="1"/>
          </p:cNvSpPr>
          <p:nvPr>
            <p:ph type="title"/>
          </p:nvPr>
        </p:nvSpPr>
        <p:spPr>
          <a:xfrm>
            <a:off x="1866900" y="0"/>
            <a:ext cx="20637500" cy="2705100"/>
          </a:xfrm>
          <a:prstGeom prst="rect">
            <a:avLst/>
          </a:prstGeom>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3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742"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pic>
        <p:nvPicPr>
          <p:cNvPr id="75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758"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6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6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768"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7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77"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7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8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8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9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97" name="Title Text"/>
          <p:cNvSpPr txBox="1">
            <a:spLocks noGrp="1"/>
          </p:cNvSpPr>
          <p:nvPr>
            <p:ph type="title"/>
          </p:nvPr>
        </p:nvSpPr>
        <p:spPr>
          <a:xfrm>
            <a:off x="2374900" y="1384300"/>
            <a:ext cx="19596100" cy="15367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798" name="Body Level One…"/>
          <p:cNvSpPr txBox="1">
            <a:spLocks noGrp="1"/>
          </p:cNvSpPr>
          <p:nvPr>
            <p:ph type="body" idx="1"/>
          </p:nvPr>
        </p:nvSpPr>
        <p:spPr>
          <a:xfrm>
            <a:off x="2311400" y="3060700"/>
            <a:ext cx="19685000" cy="93599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0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07" name="Title Text"/>
          <p:cNvSpPr txBox="1">
            <a:spLocks noGrp="1"/>
          </p:cNvSpPr>
          <p:nvPr>
            <p:ph type="title"/>
          </p:nvPr>
        </p:nvSpPr>
        <p:spPr>
          <a:xfrm>
            <a:off x="2324100" y="1384300"/>
            <a:ext cx="19697700" cy="1562100"/>
          </a:xfrm>
          <a:prstGeom prst="rect">
            <a:avLst/>
          </a:prstGeom>
        </p:spPr>
        <p:txBody>
          <a:bodyPr/>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8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81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16" name="Title Text"/>
          <p:cNvSpPr txBox="1">
            <a:spLocks noGrp="1"/>
          </p:cNvSpPr>
          <p:nvPr>
            <p:ph type="title"/>
          </p:nvPr>
        </p:nvSpPr>
        <p:spPr>
          <a:xfrm>
            <a:off x="1778000" y="1384300"/>
            <a:ext cx="20828000" cy="9537700"/>
          </a:xfrm>
          <a:prstGeom prst="rect">
            <a:avLst/>
          </a:prstGeom>
        </p:spPr>
        <p:txBody>
          <a:bodyPr/>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817" name="Body Level One…"/>
          <p:cNvSpPr txBox="1">
            <a:spLocks noGrp="1"/>
          </p:cNvSpPr>
          <p:nvPr>
            <p:ph type="body" sz="quarter" idx="1"/>
          </p:nvPr>
        </p:nvSpPr>
        <p:spPr>
          <a:xfrm>
            <a:off x="1752600" y="10909300"/>
            <a:ext cx="20866100" cy="1689100"/>
          </a:xfrm>
          <a:prstGeom prst="rect">
            <a:avLst/>
          </a:prstGeom>
        </p:spPr>
        <p:txBody>
          <a:bodyPr>
            <a:noAutofit/>
          </a:bodyPr>
          <a:lstStyle>
            <a:lvl1pPr>
              <a:defRPr sz="3600">
                <a:solidFill>
                  <a:srgbClr val="FEFCDD"/>
                </a:solidFill>
              </a:defRPr>
            </a:lvl1pPr>
            <a:lvl2pPr>
              <a:defRPr sz="3600">
                <a:solidFill>
                  <a:srgbClr val="FEFCDD"/>
                </a:solidFill>
              </a:defRPr>
            </a:lvl2pPr>
            <a:lvl3pPr>
              <a:defRPr sz="3600">
                <a:solidFill>
                  <a:srgbClr val="FEFCDD"/>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2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2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pic>
        <p:nvPicPr>
          <p:cNvPr id="827"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8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83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83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8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3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8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848" name="Title Text"/>
          <p:cNvSpPr txBox="1">
            <a:spLocks noGrp="1"/>
          </p:cNvSpPr>
          <p:nvPr>
            <p:ph type="title"/>
          </p:nvPr>
        </p:nvSpPr>
        <p:spPr>
          <a:xfrm>
            <a:off x="1219358" y="549275"/>
            <a:ext cx="21948460" cy="2651126"/>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8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865"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1pPr defTabSz="914400">
              <a:buClr>
                <a:srgbClr val="000000"/>
              </a:buClr>
              <a:defRPr>
                <a:uFill>
                  <a:solidFill>
                    <a:srgbClr val="000000"/>
                  </a:solidFill>
                </a:uFill>
              </a:defRPr>
            </a:lvl1pPr>
          </a:lstStyle>
          <a:p>
            <a:r>
              <a:t>TitleAndActionSafe</a:t>
            </a:r>
          </a:p>
        </p:txBody>
      </p:sp>
      <p:sp>
        <p:nvSpPr>
          <p:cNvPr id="8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88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8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892" name="1600_AiGLogo_Slide_NavyWhite.png" descr="1600_AiGLogo_Slide_NavyWhite.png"/>
          <p:cNvPicPr>
            <a:picLocks noChangeAspect="1"/>
          </p:cNvPicPr>
          <p:nvPr/>
        </p:nvPicPr>
        <p:blipFill>
          <a:blip r:embed="rId2">
            <a:extLst/>
          </a:blip>
          <a:stretch>
            <a:fillRect/>
          </a:stretch>
        </p:blipFill>
        <p:spPr>
          <a:xfrm>
            <a:off x="-58229" y="-39652"/>
            <a:ext cx="24500458" cy="13795304"/>
          </a:xfrm>
          <a:prstGeom prst="rect">
            <a:avLst/>
          </a:prstGeom>
          <a:ln w="12700">
            <a:miter lim="400000"/>
          </a:ln>
        </p:spPr>
      </p:pic>
      <p:sp>
        <p:nvSpPr>
          <p:cNvPr id="8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7"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8"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9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Quote WITH Pictures copy 2">
    <p:spTree>
      <p:nvGrpSpPr>
        <p:cNvPr id="1" name=""/>
        <p:cNvGrpSpPr/>
        <p:nvPr/>
      </p:nvGrpSpPr>
      <p:grpSpPr>
        <a:xfrm>
          <a:off x="0" y="0"/>
          <a:ext cx="0" cy="0"/>
          <a:chOff x="0" y="0"/>
          <a:chExt cx="0" cy="0"/>
        </a:xfrm>
      </p:grpSpPr>
      <p:pic>
        <p:nvPicPr>
          <p:cNvPr id="23"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 name="Title Text"/>
          <p:cNvSpPr txBox="1">
            <a:spLocks noGrp="1"/>
          </p:cNvSpPr>
          <p:nvPr>
            <p:ph type="title"/>
          </p:nvPr>
        </p:nvSpPr>
        <p:spPr>
          <a:xfrm>
            <a:off x="1778000" y="1384300"/>
            <a:ext cx="20828000" cy="9537700"/>
          </a:xfrm>
          <a:prstGeom prst="rect">
            <a:avLst/>
          </a:prstGeom>
        </p:spPr>
        <p:txBody>
          <a:bodyPr/>
          <a:lstStyle>
            <a:lvl1pPr algn="l">
              <a:defRPr sz="7200">
                <a:latin typeface="+mn-lt"/>
                <a:ea typeface="+mn-ea"/>
                <a:cs typeface="+mn-cs"/>
                <a:sym typeface="DejaVu Sans Condensed"/>
              </a:defRPr>
            </a:lvl1pPr>
          </a:lstStyle>
          <a:p>
            <a:r>
              <a:t>Title Text</a:t>
            </a:r>
          </a:p>
        </p:txBody>
      </p:sp>
      <p:sp>
        <p:nvSpPr>
          <p:cNvPr id="25"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defRPr>
                <a:effectLst/>
              </a:defRPr>
            </a:pPr>
            <a:r>
              <a:t>Body Level Four</a:t>
            </a:r>
          </a:p>
          <a:p>
            <a:pPr lvl="4">
              <a:defRPr>
                <a:effectLst/>
              </a:defRPr>
            </a:pPr>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448687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Plain copy">
    <p:spTree>
      <p:nvGrpSpPr>
        <p:cNvPr id="1" name=""/>
        <p:cNvGrpSpPr/>
        <p:nvPr/>
      </p:nvGrpSpPr>
      <p:grpSpPr>
        <a:xfrm>
          <a:off x="0" y="0"/>
          <a:ext cx="0" cy="0"/>
          <a:chOff x="0" y="0"/>
          <a:chExt cx="0" cy="0"/>
        </a:xfrm>
      </p:grpSpPr>
      <p:pic>
        <p:nvPicPr>
          <p:cNvPr id="33" name="Terry_NoahsFlood_TitleSlide4.jpg" descr="Terry_NoahsFlood_TitleSlide4.jpg"/>
          <p:cNvPicPr>
            <a:picLocks noChangeAspect="1"/>
          </p:cNvPicPr>
          <p:nvPr/>
        </p:nvPicPr>
        <p:blipFill>
          <a:blip r:embed="rId2">
            <a:extLst/>
          </a:blip>
          <a:stretch>
            <a:fillRect/>
          </a:stretch>
        </p:blipFill>
        <p:spPr>
          <a:xfrm>
            <a:off x="0" y="0"/>
            <a:ext cx="24472900" cy="13716000"/>
          </a:xfrm>
          <a:prstGeom prst="rect">
            <a:avLst/>
          </a:prstGeom>
          <a:ln w="12700">
            <a:miter lim="400000"/>
          </a:ln>
        </p:spPr>
      </p:pic>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000939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Scripture">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509071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Bullet_Title">
    <p:spTree>
      <p:nvGrpSpPr>
        <p:cNvPr id="1" name=""/>
        <p:cNvGrpSpPr/>
        <p:nvPr/>
      </p:nvGrpSpPr>
      <p:grpSpPr>
        <a:xfrm>
          <a:off x="0" y="0"/>
          <a:ext cx="0" cy="0"/>
          <a:chOff x="0" y="0"/>
          <a:chExt cx="0" cy="0"/>
        </a:xfrm>
      </p:grpSpPr>
      <p:pic>
        <p:nvPicPr>
          <p:cNvPr id="50"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 name="Line"/>
          <p:cNvSpPr/>
          <p:nvPr/>
        </p:nvSpPr>
        <p:spPr>
          <a:xfrm>
            <a:off x="2565395" y="3149600"/>
            <a:ext cx="19227843" cy="2"/>
          </a:xfrm>
          <a:prstGeom prst="line">
            <a:avLst/>
          </a:prstGeom>
          <a:ln w="50800">
            <a:solidFill>
              <a:srgbClr val="FFFFFF"/>
            </a:solidFill>
            <a:miter lim="400000"/>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2" name="Title Text"/>
          <p:cNvSpPr txBox="1">
            <a:spLocks noGrp="1"/>
          </p:cNvSpPr>
          <p:nvPr>
            <p:ph type="title"/>
          </p:nvPr>
        </p:nvSpPr>
        <p:spPr>
          <a:xfrm>
            <a:off x="1778000" y="419100"/>
            <a:ext cx="20828000" cy="2489200"/>
          </a:xfrm>
          <a:prstGeom prst="rect">
            <a:avLst/>
          </a:prstGeom>
          <a:effectLst>
            <a:outerShdw blurRad="50800" dist="38100" dir="5400000" rotWithShape="0">
              <a:srgbClr val="000000">
                <a:alpha val="40000"/>
              </a:srgbClr>
            </a:outerShdw>
          </a:effectLst>
        </p:spPr>
        <p:txBody>
          <a:bodyPr anchor="b"/>
          <a:lstStyle>
            <a:lvl1pPr>
              <a:defRPr sz="12500"/>
            </a:lvl1pPr>
          </a:lstStyle>
          <a:p>
            <a:r>
              <a:t>Title Text</a:t>
            </a:r>
          </a:p>
        </p:txBody>
      </p:sp>
      <p:sp>
        <p:nvSpPr>
          <p:cNvPr id="53" name="Body Level One…"/>
          <p:cNvSpPr txBox="1">
            <a:spLocks noGrp="1"/>
          </p:cNvSpPr>
          <p:nvPr>
            <p:ph type="body" idx="1"/>
          </p:nvPr>
        </p:nvSpPr>
        <p:spPr>
          <a:xfrm>
            <a:off x="1790700" y="3429000"/>
            <a:ext cx="20828000" cy="8483600"/>
          </a:xfrm>
          <a:prstGeom prst="rect">
            <a:avLst/>
          </a:prstGeom>
        </p:spPr>
        <p:txBody>
          <a:bodyPr/>
          <a:lstStyle>
            <a:lvl1pPr>
              <a:lnSpc>
                <a:spcPct val="130000"/>
              </a:lnSpc>
              <a:buSzPct val="125000"/>
              <a:buChar char="•"/>
            </a:lvl1pPr>
            <a:lvl2pPr>
              <a:lnSpc>
                <a:spcPct val="130000"/>
              </a:lnSpc>
              <a:buSzPct val="125000"/>
              <a:buChar char="•"/>
            </a:lvl2pPr>
            <a:lvl3pPr>
              <a:lnSpc>
                <a:spcPct val="130000"/>
              </a:lnSpc>
              <a:buSzPct val="125000"/>
              <a:buChar char="•"/>
            </a:lvl3pPr>
            <a:lvl4pPr>
              <a:lnSpc>
                <a:spcPct val="130000"/>
              </a:lnSpc>
              <a:buSzPct val="125000"/>
              <a:buChar char="•"/>
            </a:lvl4pPr>
            <a:lvl5pPr>
              <a:lnSpc>
                <a:spcPct val="130000"/>
              </a:lnSpc>
              <a:buSzPct val="125000"/>
              <a:buChar cha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779305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1"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460886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Bullet_Title copy 2">
    <p:spTree>
      <p:nvGrpSpPr>
        <p:cNvPr id="1" name=""/>
        <p:cNvGrpSpPr/>
        <p:nvPr/>
      </p:nvGrpSpPr>
      <p:grpSpPr>
        <a:xfrm>
          <a:off x="0" y="0"/>
          <a:ext cx="0" cy="0"/>
          <a:chOff x="0" y="0"/>
          <a:chExt cx="0" cy="0"/>
        </a:xfrm>
      </p:grpSpPr>
      <p:pic>
        <p:nvPicPr>
          <p:cNvPr id="69" name="Terry_NoahsFlood_Blank.jpg" descr="Terry_NoahsFlood_Blank.jpg"/>
          <p:cNvPicPr>
            <a:picLocks noChangeAspect="1"/>
          </p:cNvPicPr>
          <p:nvPr/>
        </p:nvPicPr>
        <p:blipFill>
          <a:blip r:embed="rId2">
            <a:extLst/>
          </a:blip>
          <a:stretch>
            <a:fillRect/>
          </a:stretch>
        </p:blipFill>
        <p:spPr>
          <a:xfrm>
            <a:off x="0" y="0"/>
            <a:ext cx="24472900" cy="13716000"/>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227738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4587316"/>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6"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8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281496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5"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239924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103"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104"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05"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569332052"/>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5.xml"/><Relationship Id="rId21" Type="http://schemas.openxmlformats.org/officeDocument/2006/relationships/slideLayout" Target="../slideLayouts/slideLayout110.xml"/><Relationship Id="rId42" Type="http://schemas.openxmlformats.org/officeDocument/2006/relationships/slideLayout" Target="../slideLayouts/slideLayout131.xml"/><Relationship Id="rId47" Type="http://schemas.openxmlformats.org/officeDocument/2006/relationships/slideLayout" Target="../slideLayouts/slideLayout136.xml"/><Relationship Id="rId63" Type="http://schemas.openxmlformats.org/officeDocument/2006/relationships/slideLayout" Target="../slideLayouts/slideLayout152.xml"/><Relationship Id="rId68" Type="http://schemas.openxmlformats.org/officeDocument/2006/relationships/slideLayout" Target="../slideLayouts/slideLayout157.xml"/><Relationship Id="rId16" Type="http://schemas.openxmlformats.org/officeDocument/2006/relationships/slideLayout" Target="../slideLayouts/slideLayout105.xml"/><Relationship Id="rId11" Type="http://schemas.openxmlformats.org/officeDocument/2006/relationships/slideLayout" Target="../slideLayouts/slideLayout100.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53" Type="http://schemas.openxmlformats.org/officeDocument/2006/relationships/slideLayout" Target="../slideLayouts/slideLayout142.xml"/><Relationship Id="rId58" Type="http://schemas.openxmlformats.org/officeDocument/2006/relationships/slideLayout" Target="../slideLayouts/slideLayout147.xml"/><Relationship Id="rId74" Type="http://schemas.openxmlformats.org/officeDocument/2006/relationships/slideLayout" Target="../slideLayouts/slideLayout163.xml"/><Relationship Id="rId79" Type="http://schemas.openxmlformats.org/officeDocument/2006/relationships/slideLayout" Target="../slideLayouts/slideLayout168.xml"/><Relationship Id="rId5" Type="http://schemas.openxmlformats.org/officeDocument/2006/relationships/slideLayout" Target="../slideLayouts/slideLayout94.xml"/><Relationship Id="rId61" Type="http://schemas.openxmlformats.org/officeDocument/2006/relationships/slideLayout" Target="../slideLayouts/slideLayout150.xml"/><Relationship Id="rId19" Type="http://schemas.openxmlformats.org/officeDocument/2006/relationships/slideLayout" Target="../slideLayouts/slideLayout10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48" Type="http://schemas.openxmlformats.org/officeDocument/2006/relationships/slideLayout" Target="../slideLayouts/slideLayout137.xml"/><Relationship Id="rId56" Type="http://schemas.openxmlformats.org/officeDocument/2006/relationships/slideLayout" Target="../slideLayouts/slideLayout145.xml"/><Relationship Id="rId64" Type="http://schemas.openxmlformats.org/officeDocument/2006/relationships/slideLayout" Target="../slideLayouts/slideLayout153.xml"/><Relationship Id="rId69" Type="http://schemas.openxmlformats.org/officeDocument/2006/relationships/slideLayout" Target="../slideLayouts/slideLayout158.xml"/><Relationship Id="rId77" Type="http://schemas.openxmlformats.org/officeDocument/2006/relationships/slideLayout" Target="../slideLayouts/slideLayout166.xml"/><Relationship Id="rId8" Type="http://schemas.openxmlformats.org/officeDocument/2006/relationships/slideLayout" Target="../slideLayouts/slideLayout97.xml"/><Relationship Id="rId51" Type="http://schemas.openxmlformats.org/officeDocument/2006/relationships/slideLayout" Target="../slideLayouts/slideLayout140.xml"/><Relationship Id="rId72" Type="http://schemas.openxmlformats.org/officeDocument/2006/relationships/slideLayout" Target="../slideLayouts/slideLayout161.xml"/><Relationship Id="rId80" Type="http://schemas.openxmlformats.org/officeDocument/2006/relationships/theme" Target="../theme/theme2.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slideLayout" Target="../slideLayouts/slideLayout135.xml"/><Relationship Id="rId59" Type="http://schemas.openxmlformats.org/officeDocument/2006/relationships/slideLayout" Target="../slideLayouts/slideLayout148.xml"/><Relationship Id="rId67" Type="http://schemas.openxmlformats.org/officeDocument/2006/relationships/slideLayout" Target="../slideLayouts/slideLayout156.xml"/><Relationship Id="rId20" Type="http://schemas.openxmlformats.org/officeDocument/2006/relationships/slideLayout" Target="../slideLayouts/slideLayout109.xml"/><Relationship Id="rId41" Type="http://schemas.openxmlformats.org/officeDocument/2006/relationships/slideLayout" Target="../slideLayouts/slideLayout130.xml"/><Relationship Id="rId54" Type="http://schemas.openxmlformats.org/officeDocument/2006/relationships/slideLayout" Target="../slideLayouts/slideLayout143.xml"/><Relationship Id="rId62" Type="http://schemas.openxmlformats.org/officeDocument/2006/relationships/slideLayout" Target="../slideLayouts/slideLayout151.xml"/><Relationship Id="rId70" Type="http://schemas.openxmlformats.org/officeDocument/2006/relationships/slideLayout" Target="../slideLayouts/slideLayout159.xml"/><Relationship Id="rId75" Type="http://schemas.openxmlformats.org/officeDocument/2006/relationships/slideLayout" Target="../slideLayouts/slideLayout164.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49" Type="http://schemas.openxmlformats.org/officeDocument/2006/relationships/slideLayout" Target="../slideLayouts/slideLayout138.xml"/><Relationship Id="rId57" Type="http://schemas.openxmlformats.org/officeDocument/2006/relationships/slideLayout" Target="../slideLayouts/slideLayout146.xml"/><Relationship Id="rId10" Type="http://schemas.openxmlformats.org/officeDocument/2006/relationships/slideLayout" Target="../slideLayouts/slideLayout99.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52" Type="http://schemas.openxmlformats.org/officeDocument/2006/relationships/slideLayout" Target="../slideLayouts/slideLayout141.xml"/><Relationship Id="rId60" Type="http://schemas.openxmlformats.org/officeDocument/2006/relationships/slideLayout" Target="../slideLayouts/slideLayout149.xml"/><Relationship Id="rId65" Type="http://schemas.openxmlformats.org/officeDocument/2006/relationships/slideLayout" Target="../slideLayouts/slideLayout154.xml"/><Relationship Id="rId73" Type="http://schemas.openxmlformats.org/officeDocument/2006/relationships/slideLayout" Target="../slideLayouts/slideLayout162.xml"/><Relationship Id="rId78" Type="http://schemas.openxmlformats.org/officeDocument/2006/relationships/slideLayout" Target="../slideLayouts/slideLayout167.xml"/><Relationship Id="rId81" Type="http://schemas.openxmlformats.org/officeDocument/2006/relationships/image" Target="../media/image19.jpeg"/><Relationship Id="rId4" Type="http://schemas.openxmlformats.org/officeDocument/2006/relationships/slideLayout" Target="../slideLayouts/slideLayout93.xml"/><Relationship Id="rId9" Type="http://schemas.openxmlformats.org/officeDocument/2006/relationships/slideLayout" Target="../slideLayouts/slideLayout98.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9" Type="http://schemas.openxmlformats.org/officeDocument/2006/relationships/slideLayout" Target="../slideLayouts/slideLayout128.xml"/><Relationship Id="rId34" Type="http://schemas.openxmlformats.org/officeDocument/2006/relationships/slideLayout" Target="../slideLayouts/slideLayout123.xml"/><Relationship Id="rId50" Type="http://schemas.openxmlformats.org/officeDocument/2006/relationships/slideLayout" Target="../slideLayouts/slideLayout139.xml"/><Relationship Id="rId55" Type="http://schemas.openxmlformats.org/officeDocument/2006/relationships/slideLayout" Target="../slideLayouts/slideLayout144.xml"/><Relationship Id="rId76" Type="http://schemas.openxmlformats.org/officeDocument/2006/relationships/slideLayout" Target="../slideLayouts/slideLayout165.xml"/><Relationship Id="rId7" Type="http://schemas.openxmlformats.org/officeDocument/2006/relationships/slideLayout" Target="../slideLayouts/slideLayout96.xml"/><Relationship Id="rId71" Type="http://schemas.openxmlformats.org/officeDocument/2006/relationships/slideLayout" Target="../slideLayouts/slideLayout160.xml"/><Relationship Id="rId2" Type="http://schemas.openxmlformats.org/officeDocument/2006/relationships/slideLayout" Target="../slideLayouts/slideLayout91.xml"/><Relationship Id="rId29" Type="http://schemas.openxmlformats.org/officeDocument/2006/relationships/slideLayout" Target="../slideLayouts/slideLayout118.xml"/><Relationship Id="rId24" Type="http://schemas.openxmlformats.org/officeDocument/2006/relationships/slideLayout" Target="../slideLayouts/slideLayout113.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66"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and_ocean.jpg" descr="Sand_ocean.jpg"/>
          <p:cNvPicPr>
            <a:picLocks noChangeAspect="1"/>
          </p:cNvPicPr>
          <p:nvPr/>
        </p:nvPicPr>
        <p:blipFill>
          <a:blip r:embed="rId91">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16000"/>
            <a:ext cx="208280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4" name="Body Level One…"/>
          <p:cNvSpPr txBox="1">
            <a:spLocks noGrp="1"/>
          </p:cNvSpPr>
          <p:nvPr>
            <p:ph type="body" idx="1"/>
          </p:nvPr>
        </p:nvSpPr>
        <p:spPr>
          <a:xfrm>
            <a:off x="1765300" y="2971800"/>
            <a:ext cx="20942300" cy="972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40" r:id="rId88"/>
    <p:sldLayoutId id="2147483741" r:id="rId89"/>
  </p:sldLayoutIdLst>
  <p:transition spd="med"/>
  <p:txStyles>
    <p:titleStyle>
      <a:lvl1pPr marL="0" marR="0" indent="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ipture.jpg" descr="Scripture.jpg"/>
          <p:cNvPicPr>
            <a:picLocks noChangeAspect="1"/>
          </p:cNvPicPr>
          <p:nvPr/>
        </p:nvPicPr>
        <p:blipFill>
          <a:blip r:embed="rId81">
            <a:extLst/>
          </a:blip>
          <a:stretch>
            <a:fillRect/>
          </a:stretch>
        </p:blipFill>
        <p:spPr>
          <a:xfrm>
            <a:off x="0" y="0"/>
            <a:ext cx="24384000" cy="13716000"/>
          </a:xfrm>
          <a:prstGeom prst="rect">
            <a:avLst/>
          </a:prstGeom>
          <a:ln w="12700">
            <a:miter lim="400000"/>
          </a:ln>
        </p:spPr>
      </p:pic>
      <p:grpSp>
        <p:nvGrpSpPr>
          <p:cNvPr id="13" name="Group"/>
          <p:cNvGrpSpPr/>
          <p:nvPr/>
        </p:nvGrpSpPr>
        <p:grpSpPr>
          <a:xfrm>
            <a:off x="5816586" y="13766666"/>
            <a:ext cx="9855201" cy="8712202"/>
            <a:chOff x="0" y="0"/>
            <a:chExt cx="9855200" cy="8712201"/>
          </a:xfrm>
        </p:grpSpPr>
        <p:sp>
          <p:nvSpPr>
            <p:cNvPr id="3" name="Line"/>
            <p:cNvSpPr/>
            <p:nvPr/>
          </p:nvSpPr>
          <p:spPr>
            <a:xfrm>
              <a:off x="0" y="4467428"/>
              <a:ext cx="9855201" cy="62"/>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 name="Line"/>
            <p:cNvSpPr/>
            <p:nvPr/>
          </p:nvSpPr>
          <p:spPr>
            <a:xfrm flipH="1">
              <a:off x="4927599" y="0"/>
              <a:ext cx="1" cy="6896307"/>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 name="Circle"/>
            <p:cNvSpPr/>
            <p:nvPr/>
          </p:nvSpPr>
          <p:spPr>
            <a:xfrm>
              <a:off x="679053" y="222219"/>
              <a:ext cx="8497096" cy="848998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 name="Circle"/>
            <p:cNvSpPr/>
            <p:nvPr/>
          </p:nvSpPr>
          <p:spPr>
            <a:xfrm>
              <a:off x="1382136" y="924714"/>
              <a:ext cx="7090928" cy="708499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 name="Circle"/>
            <p:cNvSpPr/>
            <p:nvPr/>
          </p:nvSpPr>
          <p:spPr>
            <a:xfrm>
              <a:off x="2025127" y="1567166"/>
              <a:ext cx="5804947" cy="5800085"/>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 name="Circle"/>
            <p:cNvSpPr/>
            <p:nvPr/>
          </p:nvSpPr>
          <p:spPr>
            <a:xfrm>
              <a:off x="2674127" y="2215623"/>
              <a:ext cx="4506946" cy="450317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 name="Circle"/>
            <p:cNvSpPr/>
            <p:nvPr/>
          </p:nvSpPr>
          <p:spPr>
            <a:xfrm>
              <a:off x="3349261" y="2886009"/>
              <a:ext cx="3160873" cy="3158226"/>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 name="Circle"/>
            <p:cNvSpPr/>
            <p:nvPr/>
          </p:nvSpPr>
          <p:spPr>
            <a:xfrm>
              <a:off x="3979210" y="3519030"/>
              <a:ext cx="1892918" cy="189133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 name="Line"/>
            <p:cNvSpPr/>
            <p:nvPr/>
          </p:nvSpPr>
          <p:spPr>
            <a:xfrm>
              <a:off x="1414767" y="1136688"/>
              <a:ext cx="7145891" cy="6781151"/>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 name="Line"/>
            <p:cNvSpPr/>
            <p:nvPr/>
          </p:nvSpPr>
          <p:spPr>
            <a:xfrm flipH="1">
              <a:off x="1769174" y="1377605"/>
              <a:ext cx="6589056" cy="5979329"/>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 name="Title Text"/>
          <p:cNvSpPr txBox="1">
            <a:spLocks noGrp="1"/>
          </p:cNvSpPr>
          <p:nvPr>
            <p:ph type="title"/>
          </p:nvPr>
        </p:nvSpPr>
        <p:spPr>
          <a:xfrm>
            <a:off x="1727200" y="1371600"/>
            <a:ext cx="20828000" cy="209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15" name="Body Level One…"/>
          <p:cNvSpPr txBox="1">
            <a:spLocks noGrp="1"/>
          </p:cNvSpPr>
          <p:nvPr>
            <p:ph type="body" idx="1"/>
          </p:nvPr>
        </p:nvSpPr>
        <p:spPr>
          <a:xfrm>
            <a:off x="1752600" y="3073400"/>
            <a:ext cx="20828000"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387192688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2" r:id="rId60"/>
    <p:sldLayoutId id="2147483803" r:id="rId61"/>
    <p:sldLayoutId id="2147483804" r:id="rId62"/>
    <p:sldLayoutId id="2147483805" r:id="rId63"/>
    <p:sldLayoutId id="2147483806" r:id="rId64"/>
    <p:sldLayoutId id="2147483807" r:id="rId65"/>
    <p:sldLayoutId id="2147483808" r:id="rId66"/>
    <p:sldLayoutId id="2147483809" r:id="rId67"/>
    <p:sldLayoutId id="2147483810" r:id="rId68"/>
    <p:sldLayoutId id="2147483811" r:id="rId69"/>
    <p:sldLayoutId id="2147483812" r:id="rId70"/>
    <p:sldLayoutId id="2147483813" r:id="rId71"/>
    <p:sldLayoutId id="2147483814" r:id="rId72"/>
    <p:sldLayoutId id="2147483815" r:id="rId73"/>
    <p:sldLayoutId id="2147483816" r:id="rId74"/>
    <p:sldLayoutId id="2147483817" r:id="rId75"/>
    <p:sldLayoutId id="2147483818" r:id="rId76"/>
    <p:sldLayoutId id="2147483819" r:id="rId77"/>
    <p:sldLayoutId id="2147483820" r:id="rId78"/>
    <p:sldLayoutId id="2147483821" r:id="rId79"/>
  </p:sldLayoutIdLst>
  <p:transition spd="med"/>
  <p:txStyles>
    <p:titleStyle>
      <a:lvl1pPr marL="0" marR="0" indent="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1pPr>
      <a:lvl2pPr marL="0" marR="0" indent="228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2pPr>
      <a:lvl3pPr marL="0" marR="0" indent="457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3pPr>
      <a:lvl4pPr marL="0" marR="0" indent="685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4pPr>
      <a:lvl5pPr marL="0" marR="0" indent="9144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5pPr>
      <a:lvl6pPr marL="0" marR="0" indent="11430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6pPr>
      <a:lvl7pPr marL="0" marR="0" indent="1371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7pPr>
      <a:lvl8pPr marL="0" marR="0" indent="1600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8pPr>
      <a:lvl9pPr marL="0" marR="0" indent="1828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90.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94.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168.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94.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94.xml"/><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image" Target="../media/image97.jpeg"/><Relationship Id="rId7" Type="http://schemas.openxmlformats.org/officeDocument/2006/relationships/image" Target="../media/image101.gif"/><Relationship Id="rId12"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75.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s>
</file>

<file path=ppt/slides/_rels/slide5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75.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png"/><Relationship Id="rId9"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8.jpeg"/><Relationship Id="rId7" Type="http://schemas.openxmlformats.org/officeDocument/2006/relationships/image" Target="../media/image121.jpeg"/><Relationship Id="rId12" Type="http://schemas.openxmlformats.org/officeDocument/2006/relationships/image" Target="../media/image126.jpeg"/><Relationship Id="rId2" Type="http://schemas.openxmlformats.org/officeDocument/2006/relationships/notesSlide" Target="../notesSlides/notesSlide37.xml"/><Relationship Id="rId1" Type="http://schemas.openxmlformats.org/officeDocument/2006/relationships/slideLayout" Target="../slideLayouts/slideLayout75.xml"/><Relationship Id="rId6" Type="http://schemas.openxmlformats.org/officeDocument/2006/relationships/image" Target="../media/image120.png"/><Relationship Id="rId11" Type="http://schemas.openxmlformats.org/officeDocument/2006/relationships/image" Target="../media/image125.jpe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93.jpeg"/><Relationship Id="rId9" Type="http://schemas.openxmlformats.org/officeDocument/2006/relationships/image" Target="../media/image123.jpeg"/></Relationships>
</file>

<file path=ppt/slides/_rels/slide61.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6.jpeg"/><Relationship Id="rId2" Type="http://schemas.openxmlformats.org/officeDocument/2006/relationships/notesSlide" Target="../notesSlides/notesSlide38.xml"/><Relationship Id="rId1" Type="http://schemas.openxmlformats.org/officeDocument/2006/relationships/slideLayout" Target="../slideLayouts/slideLayout75.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 Id="rId4" Type="http://schemas.openxmlformats.org/officeDocument/2006/relationships/image" Target="../media/image14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7.xml"/></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46.png"/><Relationship Id="rId4" Type="http://schemas.openxmlformats.org/officeDocument/2006/relationships/image" Target="../media/image142.png"/></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46.png"/><Relationship Id="rId4" Type="http://schemas.openxmlformats.org/officeDocument/2006/relationships/image" Target="../media/image142.png"/></Relationships>
</file>

<file path=ppt/slides/_rels/slide7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3.xml"/><Relationship Id="rId1" Type="http://schemas.openxmlformats.org/officeDocument/2006/relationships/slideLayout" Target="../slideLayouts/slideLayout47.xml"/><Relationship Id="rId5" Type="http://schemas.openxmlformats.org/officeDocument/2006/relationships/image" Target="../media/image72.png"/><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45.xml"/><Relationship Id="rId1" Type="http://schemas.openxmlformats.org/officeDocument/2006/relationships/slideLayout" Target="../slideLayouts/slideLayout88.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8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83.xml"/></Relationships>
</file>

<file path=ppt/slides/_rels/slide85.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88.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Line"/>
          <p:cNvSpPr/>
          <p:nvPr/>
        </p:nvSpPr>
        <p:spPr>
          <a:xfrm>
            <a:off x="-50807" y="127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03" name="Line"/>
          <p:cNvSpPr/>
          <p:nvPr/>
        </p:nvSpPr>
        <p:spPr>
          <a:xfrm>
            <a:off x="-12703" y="136906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04" name="Rectangle"/>
          <p:cNvSpPr/>
          <p:nvPr/>
        </p:nvSpPr>
        <p:spPr>
          <a:xfrm>
            <a:off x="-76207" y="-114300"/>
            <a:ext cx="24463384" cy="13944600"/>
          </a:xfrm>
          <a:prstGeom prst="rect">
            <a:avLst/>
          </a:prstGeom>
          <a:solidFill>
            <a:srgbClr val="000000"/>
          </a:solidFill>
          <a:ln w="25400">
            <a:solidFill>
              <a:srgbClr val="000000"/>
            </a:solidFill>
          </a:ln>
        </p:spPr>
        <p:txBody>
          <a:bodyPr lIns="38100" tIns="38100" rIns="38100" bIns="38100"/>
          <a:lstStyle/>
          <a:p>
            <a:pPr defTabSz="914400">
              <a:buClr>
                <a:srgbClr val="000000"/>
              </a:buClr>
              <a:defRPr>
                <a:uFill>
                  <a:solidFill>
                    <a:srgbClr val="000000"/>
                  </a:solidFill>
                </a:u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EXPERIMENTAL Science vs Origin Science"/>
          <p:cNvSpPr txBox="1">
            <a:spLocks noGrp="1"/>
          </p:cNvSpPr>
          <p:nvPr>
            <p:ph type="subTitle" idx="1"/>
          </p:nvPr>
        </p:nvSpPr>
        <p:spPr>
          <a:xfrm>
            <a:off x="1714500" y="2286000"/>
            <a:ext cx="20942300" cy="9728200"/>
          </a:xfrm>
          <a:prstGeom prst="rect">
            <a:avLst/>
          </a:prstGeom>
        </p:spPr>
        <p:txBody>
          <a:bodyPr>
            <a:normAutofit/>
          </a:bodyPr>
          <a:lstStyle/>
          <a:p>
            <a:pPr algn="ctr" defTabSz="914400">
              <a:lnSpc>
                <a:spcPct val="15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sz="11000" dirty="0">
                <a:latin typeface="DejaVu Sans Book" panose="020B0603030804020204" pitchFamily="34" charset="2"/>
                <a:ea typeface="DejaVu Sans Book" panose="020B0603030804020204" pitchFamily="34" charset="2"/>
                <a:cs typeface="DejaVu Sans Book" panose="020B0603030804020204" pitchFamily="34" charset="2"/>
              </a:rPr>
              <a:t>Science</a:t>
            </a:r>
            <a:r>
              <a:rPr lang="en-US" sz="11000" dirty="0">
                <a:latin typeface="DejaVu Sans Book" panose="020B0603030804020204" pitchFamily="34" charset="2"/>
                <a:ea typeface="DejaVu Sans Book" panose="020B0603030804020204" pitchFamily="34" charset="2"/>
                <a:cs typeface="DejaVu Sans Book" panose="020B0603030804020204" pitchFamily="34" charset="2"/>
              </a:rPr>
              <a:t> </a:t>
            </a:r>
            <a:r>
              <a:rPr lang="fr-FR" sz="11000" b="0" i="0" u="none" strike="noStrike" cap="none" spc="0" baseline="0" dirty="0">
                <a:ln>
                  <a:noFill/>
                </a:ln>
                <a:solidFill>
                  <a:srgbClr val="E2DEAB"/>
                </a:solidFill>
                <a:effectLst/>
                <a:uFillTx/>
                <a:latin typeface="DejaVu Sans Book" panose="020B0603030804020204" pitchFamily="34" charset="2"/>
                <a:ea typeface="DejaVu Sans Book" panose="020B0603030804020204" pitchFamily="34" charset="2"/>
                <a:cs typeface="DejaVu Sans Book" panose="020B0603030804020204" pitchFamily="34" charset="2"/>
                <a:sym typeface="GoudyTwenty"/>
              </a:rPr>
              <a:t>EXPÉRIMENTALEE</a:t>
            </a:r>
            <a:br>
              <a:rPr sz="11000" dirty="0">
                <a:latin typeface="DejaVu Sans Book" panose="020B0603030804020204" pitchFamily="34" charset="2"/>
                <a:ea typeface="DejaVu Sans Book" panose="020B0603030804020204" pitchFamily="34" charset="2"/>
                <a:cs typeface="DejaVu Sans Book" panose="020B0603030804020204" pitchFamily="34" charset="2"/>
              </a:rPr>
            </a:br>
            <a:r>
              <a:rPr sz="11000" b="1" dirty="0">
                <a:solidFill>
                  <a:srgbClr val="F6A029"/>
                </a:solidFill>
                <a:uFill>
                  <a:solidFill>
                    <a:srgbClr val="F6A029"/>
                  </a:solidFill>
                </a:uFill>
                <a:latin typeface="DejaVu Sans Book" panose="020B0603030804020204" pitchFamily="34" charset="2"/>
                <a:ea typeface="DejaVu Sans Book" panose="020B0603030804020204" pitchFamily="34" charset="2"/>
                <a:cs typeface="DejaVu Sans Book" panose="020B0603030804020204" pitchFamily="34" charset="2"/>
                <a:sym typeface="DejaVu Sans Condensed"/>
              </a:rPr>
              <a:t>vs</a:t>
            </a:r>
            <a:br>
              <a:rPr sz="11000" dirty="0">
                <a:latin typeface="DejaVu Sans Book" panose="020B0603030804020204" pitchFamily="34" charset="2"/>
                <a:ea typeface="DejaVu Sans Book" panose="020B0603030804020204" pitchFamily="34" charset="2"/>
                <a:cs typeface="DejaVu Sans Book" panose="020B0603030804020204" pitchFamily="34" charset="2"/>
              </a:rPr>
            </a:br>
            <a:r>
              <a:rPr sz="11000" dirty="0">
                <a:latin typeface="DejaVu Sans Book" panose="020B0603030804020204" pitchFamily="34" charset="2"/>
                <a:ea typeface="DejaVu Sans Book" panose="020B0603030804020204" pitchFamily="34" charset="2"/>
                <a:cs typeface="DejaVu Sans Book" panose="020B0603030804020204" pitchFamily="34" charset="2"/>
              </a:rPr>
              <a:t>Science</a:t>
            </a:r>
            <a:r>
              <a:rPr lang="en-US" sz="11000" dirty="0">
                <a:latin typeface="DejaVu Sans Book" panose="020B0603030804020204" pitchFamily="34" charset="2"/>
                <a:ea typeface="DejaVu Sans Book" panose="020B0603030804020204" pitchFamily="34" charset="2"/>
                <a:cs typeface="DejaVu Sans Book" panose="020B0603030804020204" pitchFamily="34" charset="2"/>
              </a:rPr>
              <a:t> des </a:t>
            </a:r>
            <a:r>
              <a:rPr lang="fr-FR" sz="11000" b="0" i="0" u="none" strike="noStrike" cap="none" spc="0" baseline="0" dirty="0">
                <a:ln>
                  <a:noFill/>
                </a:ln>
                <a:solidFill>
                  <a:srgbClr val="E2DEAB"/>
                </a:solidFill>
                <a:effectLst/>
                <a:uFillTx/>
                <a:latin typeface="DejaVu Sans Book" panose="020B0603030804020204" pitchFamily="34" charset="2"/>
                <a:ea typeface="DejaVu Sans Book" panose="020B0603030804020204" pitchFamily="34" charset="2"/>
                <a:cs typeface="DejaVu Sans Book" panose="020B0603030804020204" pitchFamily="34" charset="2"/>
                <a:sym typeface="GoudyTwenty"/>
              </a:rPr>
              <a:t>O</a:t>
            </a:r>
            <a:r>
              <a:rPr lang="en-US" sz="11000" dirty="0">
                <a:latin typeface="DejaVu Sans Book" panose="020B0603030804020204" pitchFamily="34" charset="2"/>
                <a:ea typeface="DejaVu Sans Book" panose="020B0603030804020204" pitchFamily="34" charset="2"/>
                <a:cs typeface="DejaVu Sans Book" panose="020B0603030804020204" pitchFamily="34" charset="2"/>
                <a:sym typeface="GoudyTwenty"/>
              </a:rPr>
              <a:t>RIGINES</a:t>
            </a:r>
            <a:endParaRPr sz="11000" dirty="0">
              <a:latin typeface="DejaVu Sans Book" panose="020B0603030804020204" pitchFamily="34" charset="2"/>
              <a:ea typeface="DejaVu Sans Book" panose="020B0603030804020204" pitchFamily="34" charset="2"/>
              <a:cs typeface="DejaVu Sans Book" panose="020B0603030804020204" pitchFamily="34" charset="2"/>
            </a:endParaRPr>
          </a:p>
        </p:txBody>
      </p:sp>
      <p:sp>
        <p:nvSpPr>
          <p:cNvPr id="971" name="Line"/>
          <p:cNvSpPr/>
          <p:nvPr/>
        </p:nvSpPr>
        <p:spPr>
          <a:xfrm>
            <a:off x="9129208" y="4803942"/>
            <a:ext cx="12161520" cy="0"/>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2" name="Line"/>
          <p:cNvSpPr/>
          <p:nvPr/>
        </p:nvSpPr>
        <p:spPr>
          <a:xfrm flipV="1">
            <a:off x="13541201" y="9806922"/>
            <a:ext cx="6217920" cy="87"/>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75" name="EXPERIMENTAL SCIENCE"/>
          <p:cNvSpPr txBox="1"/>
          <p:nvPr/>
        </p:nvSpPr>
        <p:spPr>
          <a:xfrm>
            <a:off x="3173820" y="1219200"/>
            <a:ext cx="17807760" cy="1923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dirty="0">
                <a:solidFill>
                  <a:srgbClr val="FEFCDD"/>
                </a:solidFill>
              </a:rPr>
              <a:t>SCIENC</a:t>
            </a:r>
            <a:r>
              <a:rPr lang="en-US" dirty="0">
                <a:solidFill>
                  <a:srgbClr val="FEFCDD"/>
                </a:solidFill>
              </a:rPr>
              <a:t>E EXPÉRIMENTALEE </a:t>
            </a:r>
            <a:endParaRPr dirty="0">
              <a:solidFill>
                <a:srgbClr val="FEFCDD"/>
              </a:solidFill>
            </a:endParaRPr>
          </a:p>
        </p:txBody>
      </p:sp>
      <p:sp>
        <p:nvSpPr>
          <p:cNvPr id="976" name="“Scientific Method”"/>
          <p:cNvSpPr txBox="1">
            <a:spLocks noGrp="1"/>
          </p:cNvSpPr>
          <p:nvPr>
            <p:ph type="body" sz="quarter" idx="1"/>
          </p:nvPr>
        </p:nvSpPr>
        <p:spPr>
          <a:xfrm>
            <a:off x="1511528" y="3358778"/>
            <a:ext cx="21348701" cy="1374588"/>
          </a:xfrm>
          <a:prstGeom prst="rect">
            <a:avLst/>
          </a:prstGeom>
        </p:spPr>
        <p:txBody>
          <a:bodyPr/>
          <a:lstStyle>
            <a:lvl1pPr algn="ctr">
              <a:lnSpc>
                <a:spcPct val="300000"/>
              </a:lnSpc>
              <a:buClr>
                <a:srgbClr val="F5F5F5"/>
              </a:buClr>
              <a:defRPr>
                <a:effectLst>
                  <a:outerShdw blurRad="38100" dist="38100" dir="2700000" rotWithShape="0">
                    <a:srgbClr val="000000">
                      <a:alpha val="43137"/>
                    </a:srgbClr>
                  </a:outerShdw>
                </a:effectLst>
              </a:defRPr>
            </a:lvl1pPr>
          </a:lstStyle>
          <a:p>
            <a:pPr>
              <a:lnSpc>
                <a:spcPct val="100000"/>
              </a:lnSpc>
            </a:pPr>
            <a:r>
              <a:rPr dirty="0"/>
              <a:t>“</a:t>
            </a:r>
            <a:r>
              <a:rPr lang="fr-FR" dirty="0"/>
              <a:t>Méthode scientifique</a:t>
            </a:r>
            <a:r>
              <a:rPr dirty="0"/>
              <a:t>”</a:t>
            </a:r>
          </a:p>
        </p:txBody>
      </p:sp>
      <p:sp>
        <p:nvSpPr>
          <p:cNvPr id="977" name="Line"/>
          <p:cNvSpPr/>
          <p:nvPr/>
        </p:nvSpPr>
        <p:spPr>
          <a:xfrm>
            <a:off x="6883971" y="4704978"/>
            <a:ext cx="10847834"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8" name="The use of observable, repeatable experiments…"/>
          <p:cNvSpPr txBox="1"/>
          <p:nvPr/>
        </p:nvSpPr>
        <p:spPr>
          <a:xfrm>
            <a:off x="1511527" y="5372100"/>
            <a:ext cx="22158963" cy="6170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sz="6600" dirty="0" err="1">
                <a:solidFill>
                  <a:srgbClr val="E2DEAB"/>
                </a:solidFill>
                <a:uFill>
                  <a:solidFill>
                    <a:srgbClr val="E2DEAB"/>
                  </a:solidFill>
                </a:uFill>
              </a:rPr>
              <a:t>L’utilisation</a:t>
            </a:r>
            <a:r>
              <a:rPr lang="en-US" sz="6600" dirty="0">
                <a:solidFill>
                  <a:srgbClr val="E2DEAB"/>
                </a:solidFill>
                <a:uFill>
                  <a:solidFill>
                    <a:srgbClr val="E2DEAB"/>
                  </a:solidFill>
                </a:uFill>
              </a:rPr>
              <a:t> d’</a:t>
            </a:r>
            <a:r>
              <a:rPr lang="fr-FR" sz="6600" dirty="0">
                <a:solidFill>
                  <a:srgbClr val="F6A029"/>
                </a:solidFill>
                <a:uFill>
                  <a:solidFill>
                    <a:srgbClr val="F6A029"/>
                  </a:solidFill>
                </a:uFill>
              </a:rPr>
              <a:t>expériences </a:t>
            </a:r>
            <a:r>
              <a:rPr sz="6600" dirty="0">
                <a:solidFill>
                  <a:srgbClr val="F6A029"/>
                </a:solidFill>
                <a:uFill>
                  <a:solidFill>
                    <a:srgbClr val="F6A029"/>
                  </a:solidFill>
                </a:uFill>
              </a:rPr>
              <a:t>observable</a:t>
            </a:r>
            <a:r>
              <a:rPr lang="en-US" sz="6600" dirty="0">
                <a:solidFill>
                  <a:srgbClr val="F6A029"/>
                </a:solidFill>
                <a:uFill>
                  <a:solidFill>
                    <a:srgbClr val="F6A029"/>
                  </a:solidFill>
                </a:uFill>
              </a:rPr>
              <a:t>s</a:t>
            </a:r>
            <a:r>
              <a:rPr sz="6600" dirty="0">
                <a:solidFill>
                  <a:srgbClr val="F6A029"/>
                </a:solidFill>
                <a:uFill>
                  <a:solidFill>
                    <a:srgbClr val="F6A029"/>
                  </a:solidFill>
                </a:uFill>
              </a:rPr>
              <a:t>, </a:t>
            </a:r>
            <a:r>
              <a:rPr sz="6600" dirty="0" err="1">
                <a:solidFill>
                  <a:srgbClr val="F6A029"/>
                </a:solidFill>
                <a:uFill>
                  <a:solidFill>
                    <a:srgbClr val="F6A029"/>
                  </a:solidFill>
                </a:uFill>
              </a:rPr>
              <a:t>rep</a:t>
            </a:r>
            <a:r>
              <a:rPr lang="en-US" sz="6600" dirty="0" err="1">
                <a:solidFill>
                  <a:srgbClr val="F6A029"/>
                </a:solidFill>
                <a:uFill>
                  <a:solidFill>
                    <a:srgbClr val="F6A029"/>
                  </a:solidFill>
                </a:uFill>
              </a:rPr>
              <a:t>è</a:t>
            </a:r>
            <a:r>
              <a:rPr sz="6600" dirty="0" err="1">
                <a:solidFill>
                  <a:srgbClr val="F6A029"/>
                </a:solidFill>
                <a:uFill>
                  <a:solidFill>
                    <a:srgbClr val="F6A029"/>
                  </a:solidFill>
                </a:uFill>
              </a:rPr>
              <a:t>table</a:t>
            </a:r>
            <a:r>
              <a:rPr lang="en-US" sz="6600" dirty="0" err="1">
                <a:solidFill>
                  <a:srgbClr val="F6A029"/>
                </a:solidFill>
                <a:uFill>
                  <a:solidFill>
                    <a:srgbClr val="F6A029"/>
                  </a:solidFill>
                </a:uFill>
              </a:rPr>
              <a:t>s</a:t>
            </a:r>
            <a:r>
              <a:rPr lang="en-US" sz="6600" dirty="0">
                <a:solidFill>
                  <a:srgbClr val="F6A029"/>
                </a:solidFill>
                <a:uFill>
                  <a:solidFill>
                    <a:srgbClr val="F6A029"/>
                  </a:solidFill>
                </a:uFill>
              </a:rPr>
              <a:t> </a:t>
            </a:r>
            <a:r>
              <a:rPr lang="en-US" sz="6600" dirty="0">
                <a:solidFill>
                  <a:srgbClr val="E2DEAB"/>
                </a:solidFill>
                <a:uFill>
                  <a:solidFill>
                    <a:srgbClr val="E2DEAB"/>
                  </a:solidFill>
                </a:uFill>
              </a:rPr>
              <a:t>dans un </a:t>
            </a:r>
            <a:r>
              <a:rPr sz="6600" dirty="0">
                <a:solidFill>
                  <a:srgbClr val="F6A029"/>
                </a:solidFill>
                <a:uFill>
                  <a:solidFill>
                    <a:srgbClr val="F6A029"/>
                  </a:solidFill>
                </a:uFill>
              </a:rPr>
              <a:t>environment</a:t>
            </a:r>
            <a:r>
              <a:rPr lang="en-US" sz="6600" dirty="0">
                <a:solidFill>
                  <a:srgbClr val="F6A029"/>
                </a:solidFill>
                <a:uFill>
                  <a:solidFill>
                    <a:srgbClr val="F6A029"/>
                  </a:solidFill>
                </a:uFill>
              </a:rPr>
              <a:t> </a:t>
            </a:r>
            <a:r>
              <a:rPr lang="fr-FR" sz="6600" dirty="0">
                <a:solidFill>
                  <a:srgbClr val="F6A029"/>
                </a:solidFill>
                <a:uFill>
                  <a:solidFill>
                    <a:srgbClr val="F6A029"/>
                  </a:solidFill>
                </a:uFill>
              </a:rPr>
              <a:t>contrôlé</a:t>
            </a:r>
            <a:r>
              <a:rPr sz="6600" dirty="0">
                <a:solidFill>
                  <a:srgbClr val="B6DE87"/>
                </a:solidFill>
                <a:uFill>
                  <a:solidFill>
                    <a:srgbClr val="B6DE87"/>
                  </a:solidFill>
                </a:uFill>
              </a:rPr>
              <a:t> </a:t>
            </a:r>
            <a:r>
              <a:rPr sz="6600" dirty="0">
                <a:solidFill>
                  <a:srgbClr val="F4EDB7"/>
                </a:solidFill>
                <a:uFill>
                  <a:solidFill>
                    <a:srgbClr val="F4EDB7"/>
                  </a:solidFill>
                </a:uFill>
              </a:rPr>
              <a:t>(e</a:t>
            </a:r>
            <a:r>
              <a:rPr lang="en-US" sz="6600" dirty="0">
                <a:solidFill>
                  <a:srgbClr val="F4EDB7"/>
                </a:solidFill>
                <a:uFill>
                  <a:solidFill>
                    <a:srgbClr val="F4EDB7"/>
                  </a:solidFill>
                </a:uFill>
              </a:rPr>
              <a:t>x.:</a:t>
            </a:r>
            <a:r>
              <a:rPr sz="6600" dirty="0">
                <a:solidFill>
                  <a:srgbClr val="F4EDB7"/>
                </a:solidFill>
                <a:uFill>
                  <a:solidFill>
                    <a:srgbClr val="F4EDB7"/>
                  </a:solidFill>
                </a:uFill>
              </a:rPr>
              <a:t> </a:t>
            </a:r>
            <a:r>
              <a:rPr lang="en-US" sz="6600" dirty="0">
                <a:solidFill>
                  <a:srgbClr val="F4EDB7"/>
                </a:solidFill>
                <a:uFill>
                  <a:solidFill>
                    <a:srgbClr val="F4EDB7"/>
                  </a:solidFill>
                </a:uFill>
              </a:rPr>
              <a:t>un</a:t>
            </a:r>
            <a:r>
              <a:rPr sz="6600" dirty="0">
                <a:solidFill>
                  <a:srgbClr val="F4EDB7"/>
                </a:solidFill>
                <a:uFill>
                  <a:solidFill>
                    <a:srgbClr val="F4EDB7"/>
                  </a:solidFill>
                </a:uFill>
              </a:rPr>
              <a:t> </a:t>
            </a:r>
            <a:r>
              <a:rPr sz="6600" dirty="0" err="1">
                <a:solidFill>
                  <a:srgbClr val="F4EDB7"/>
                </a:solidFill>
                <a:uFill>
                  <a:solidFill>
                    <a:srgbClr val="F4EDB7"/>
                  </a:solidFill>
                </a:uFill>
              </a:rPr>
              <a:t>lab</a:t>
            </a:r>
            <a:r>
              <a:rPr lang="en-US" sz="6600" dirty="0" err="1">
                <a:solidFill>
                  <a:srgbClr val="F4EDB7"/>
                </a:solidFill>
                <a:uFill>
                  <a:solidFill>
                    <a:srgbClr val="F4EDB7"/>
                  </a:solidFill>
                </a:uFill>
              </a:rPr>
              <a:t>oratoire</a:t>
            </a:r>
            <a:r>
              <a:rPr sz="6600" dirty="0">
                <a:solidFill>
                  <a:srgbClr val="F4EDB7"/>
                </a:solidFill>
                <a:uFill>
                  <a:solidFill>
                    <a:srgbClr val="F4EDB7"/>
                  </a:solidFill>
                </a:uFill>
              </a:rPr>
              <a:t>) </a:t>
            </a: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sz="6600" dirty="0">
                <a:solidFill>
                  <a:srgbClr val="F4EDB7"/>
                </a:solidFill>
                <a:uFill>
                  <a:solidFill>
                    <a:srgbClr val="F4EDB7"/>
                  </a:solidFill>
                </a:uFill>
              </a:rPr>
              <a:t>Pour </a:t>
            </a:r>
            <a:r>
              <a:rPr lang="en-US" sz="6600" dirty="0" err="1">
                <a:solidFill>
                  <a:srgbClr val="F4EDB7"/>
                </a:solidFill>
                <a:uFill>
                  <a:solidFill>
                    <a:srgbClr val="F4EDB7"/>
                  </a:solidFill>
                </a:uFill>
              </a:rPr>
              <a:t>comprendre</a:t>
            </a:r>
            <a:r>
              <a:rPr lang="en-US" sz="6600" dirty="0">
                <a:solidFill>
                  <a:srgbClr val="F4EDB7"/>
                </a:solidFill>
                <a:uFill>
                  <a:solidFill>
                    <a:srgbClr val="F4EDB7"/>
                  </a:solidFill>
                </a:uFill>
              </a:rPr>
              <a:t> comment les choses </a:t>
            </a:r>
            <a:r>
              <a:rPr sz="6600" dirty="0" err="1">
                <a:solidFill>
                  <a:srgbClr val="F6A029"/>
                </a:solidFill>
                <a:uFill>
                  <a:solidFill>
                    <a:srgbClr val="F6A029"/>
                  </a:solidFill>
                </a:uFill>
              </a:rPr>
              <a:t>f</a:t>
            </a:r>
            <a:r>
              <a:rPr lang="en-US" sz="6600" dirty="0" err="1">
                <a:solidFill>
                  <a:srgbClr val="F6A029"/>
                </a:solidFill>
                <a:uFill>
                  <a:solidFill>
                    <a:srgbClr val="F6A029"/>
                  </a:solidFill>
                </a:uFill>
              </a:rPr>
              <a:t>o</a:t>
            </a:r>
            <a:r>
              <a:rPr sz="6600" dirty="0" err="1">
                <a:solidFill>
                  <a:srgbClr val="F6A029"/>
                </a:solidFill>
                <a:uFill>
                  <a:solidFill>
                    <a:srgbClr val="F6A029"/>
                  </a:solidFill>
                </a:uFill>
              </a:rPr>
              <a:t>nction</a:t>
            </a:r>
            <a:r>
              <a:rPr lang="en-US" sz="6600" dirty="0" err="1">
                <a:solidFill>
                  <a:srgbClr val="F6A029"/>
                </a:solidFill>
                <a:uFill>
                  <a:solidFill>
                    <a:srgbClr val="F6A029"/>
                  </a:solidFill>
                </a:uFill>
              </a:rPr>
              <a:t>nent</a:t>
            </a:r>
            <a:r>
              <a:rPr lang="en-US" sz="6600" dirty="0">
                <a:solidFill>
                  <a:srgbClr val="F6A029"/>
                </a:solidFill>
                <a:uFill>
                  <a:solidFill>
                    <a:srgbClr val="F6A029"/>
                  </a:solidFill>
                </a:uFill>
              </a:rPr>
              <a:t> </a:t>
            </a:r>
            <a:r>
              <a:rPr lang="en-US" sz="6600" dirty="0">
                <a:solidFill>
                  <a:srgbClr val="E2DEAB"/>
                </a:solidFill>
                <a:uFill>
                  <a:solidFill>
                    <a:srgbClr val="E2DEAB"/>
                  </a:solidFill>
                </a:uFill>
              </a:rPr>
              <a:t>dans l’</a:t>
            </a:r>
            <a:r>
              <a:rPr lang="fr-FR" sz="6600" dirty="0">
                <a:solidFill>
                  <a:srgbClr val="E2DEAB"/>
                </a:solidFill>
                <a:uFill>
                  <a:solidFill>
                    <a:srgbClr val="E2DEAB"/>
                  </a:solidFill>
                </a:uFill>
              </a:rPr>
              <a:t>univers physique </a:t>
            </a:r>
            <a:r>
              <a:rPr sz="6600" dirty="0" err="1">
                <a:solidFill>
                  <a:srgbClr val="F6A029"/>
                </a:solidFill>
                <a:uFill>
                  <a:solidFill>
                    <a:srgbClr val="F6A029"/>
                  </a:solidFill>
                </a:uFill>
              </a:rPr>
              <a:t>pr</a:t>
            </a:r>
            <a:r>
              <a:rPr lang="en-US" sz="6600" dirty="0" err="1">
                <a:solidFill>
                  <a:srgbClr val="F6A029"/>
                </a:solidFill>
                <a:uFill>
                  <a:solidFill>
                    <a:srgbClr val="F6A029"/>
                  </a:solidFill>
                </a:uFill>
              </a:rPr>
              <a:t>é</a:t>
            </a:r>
            <a:r>
              <a:rPr sz="6600" dirty="0" err="1">
                <a:solidFill>
                  <a:srgbClr val="F6A029"/>
                </a:solidFill>
                <a:uFill>
                  <a:solidFill>
                    <a:srgbClr val="F6A029"/>
                  </a:solidFill>
                </a:uFill>
              </a:rPr>
              <a:t>sent</a:t>
            </a:r>
            <a:endParaRPr sz="6600" dirty="0">
              <a:solidFill>
                <a:srgbClr val="E2DEAB"/>
              </a:solidFill>
              <a:uFill>
                <a:solidFill>
                  <a:srgbClr val="E2DEAB"/>
                </a:solidFill>
              </a:uFill>
            </a:endParaRP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sz="6600" dirty="0" err="1">
                <a:solidFill>
                  <a:srgbClr val="E2DEAB"/>
                </a:solidFill>
                <a:uFill>
                  <a:solidFill>
                    <a:srgbClr val="E2DEAB"/>
                  </a:solidFill>
                </a:uFill>
              </a:rPr>
              <a:t>afin</a:t>
            </a:r>
            <a:r>
              <a:rPr lang="en-US" sz="6600" dirty="0">
                <a:solidFill>
                  <a:srgbClr val="E2DEAB"/>
                </a:solidFill>
                <a:uFill>
                  <a:solidFill>
                    <a:srgbClr val="E2DEAB"/>
                  </a:solidFill>
                </a:uFill>
              </a:rPr>
              <a:t> de </a:t>
            </a:r>
            <a:r>
              <a:rPr lang="en-US" sz="6600" dirty="0" err="1">
                <a:solidFill>
                  <a:srgbClr val="E2DEAB"/>
                </a:solidFill>
                <a:uFill>
                  <a:solidFill>
                    <a:srgbClr val="E2DEAB"/>
                  </a:solidFill>
                </a:uFill>
              </a:rPr>
              <a:t>trouver</a:t>
            </a:r>
            <a:r>
              <a:rPr lang="en-US" sz="6600" dirty="0">
                <a:solidFill>
                  <a:srgbClr val="E2DEAB"/>
                </a:solidFill>
                <a:uFill>
                  <a:solidFill>
                    <a:srgbClr val="E2DEAB"/>
                  </a:solidFill>
                </a:uFill>
              </a:rPr>
              <a:t> </a:t>
            </a:r>
            <a:r>
              <a:rPr lang="en-US" sz="6600" dirty="0">
                <a:solidFill>
                  <a:srgbClr val="F6A029"/>
                </a:solidFill>
                <a:uFill>
                  <a:solidFill>
                    <a:srgbClr val="F6A029"/>
                  </a:solidFill>
                </a:uFill>
              </a:rPr>
              <a:t>des </a:t>
            </a:r>
            <a:r>
              <a:rPr lang="en-US" sz="6600" dirty="0" err="1">
                <a:solidFill>
                  <a:srgbClr val="F6A029"/>
                </a:solidFill>
                <a:uFill>
                  <a:solidFill>
                    <a:srgbClr val="F6A029"/>
                  </a:solidFill>
                </a:uFill>
              </a:rPr>
              <a:t>remèdes</a:t>
            </a:r>
            <a:r>
              <a:rPr lang="en-US" sz="6600" dirty="0">
                <a:solidFill>
                  <a:srgbClr val="F6A029"/>
                </a:solidFill>
                <a:uFill>
                  <a:solidFill>
                    <a:srgbClr val="F6A029"/>
                  </a:solidFill>
                </a:uFill>
              </a:rPr>
              <a:t> aux </a:t>
            </a:r>
            <a:r>
              <a:rPr lang="en-US" sz="6600" dirty="0" err="1">
                <a:solidFill>
                  <a:srgbClr val="F6A029"/>
                </a:solidFill>
                <a:uFill>
                  <a:solidFill>
                    <a:srgbClr val="F6A029"/>
                  </a:solidFill>
                </a:uFill>
              </a:rPr>
              <a:t>maladie</a:t>
            </a:r>
            <a:r>
              <a:rPr sz="6600" dirty="0">
                <a:solidFill>
                  <a:srgbClr val="E2DEAB"/>
                </a:solidFill>
                <a:uFill>
                  <a:solidFill>
                    <a:srgbClr val="E2DEAB"/>
                  </a:solidFill>
                </a:uFill>
              </a:rPr>
              <a:t>, </a:t>
            </a:r>
            <a:r>
              <a:rPr sz="6600" dirty="0" err="1">
                <a:solidFill>
                  <a:srgbClr val="E2DEAB"/>
                </a:solidFill>
                <a:uFill>
                  <a:solidFill>
                    <a:srgbClr val="E2DEAB"/>
                  </a:solidFill>
                </a:uFill>
              </a:rPr>
              <a:t>produ</a:t>
            </a:r>
            <a:r>
              <a:rPr lang="en-US" sz="6600" dirty="0" err="1">
                <a:solidFill>
                  <a:srgbClr val="E2DEAB"/>
                </a:solidFill>
                <a:uFill>
                  <a:solidFill>
                    <a:srgbClr val="E2DEAB"/>
                  </a:solidFill>
                </a:uFill>
              </a:rPr>
              <a:t>ir</a:t>
            </a:r>
            <a:r>
              <a:rPr sz="6600" dirty="0" err="1">
                <a:solidFill>
                  <a:srgbClr val="E2DEAB"/>
                </a:solidFill>
                <a:uFill>
                  <a:solidFill>
                    <a:srgbClr val="E2DEAB"/>
                  </a:solidFill>
                </a:uFill>
              </a:rPr>
              <a:t>e</a:t>
            </a:r>
            <a:r>
              <a:rPr sz="6600" dirty="0">
                <a:solidFill>
                  <a:srgbClr val="E2DEAB"/>
                </a:solidFill>
                <a:uFill>
                  <a:solidFill>
                    <a:srgbClr val="E2DEAB"/>
                  </a:solidFill>
                </a:uFill>
              </a:rPr>
              <a:t> </a:t>
            </a:r>
            <a:r>
              <a:rPr lang="en-US" sz="6600" dirty="0">
                <a:solidFill>
                  <a:srgbClr val="E2DEAB"/>
                </a:solidFill>
                <a:uFill>
                  <a:solidFill>
                    <a:srgbClr val="E2DEAB"/>
                  </a:solidFill>
                </a:uFill>
              </a:rPr>
              <a:t>de </a:t>
            </a:r>
            <a:r>
              <a:rPr sz="6600" dirty="0" err="1">
                <a:solidFill>
                  <a:srgbClr val="F6A029"/>
                </a:solidFill>
                <a:uFill>
                  <a:solidFill>
                    <a:srgbClr val="F6A029"/>
                  </a:solidFill>
                </a:uFill>
              </a:rPr>
              <a:t>n</a:t>
            </a:r>
            <a:r>
              <a:rPr lang="en-US" sz="6600" dirty="0" err="1">
                <a:solidFill>
                  <a:srgbClr val="F6A029"/>
                </a:solidFill>
                <a:uFill>
                  <a:solidFill>
                    <a:srgbClr val="F6A029"/>
                  </a:solidFill>
                </a:uFill>
              </a:rPr>
              <a:t>ouvelles</a:t>
            </a:r>
            <a:r>
              <a:rPr sz="6600" dirty="0">
                <a:solidFill>
                  <a:srgbClr val="F6A029"/>
                </a:solidFill>
                <a:uFill>
                  <a:solidFill>
                    <a:srgbClr val="F6A029"/>
                  </a:solidFill>
                </a:uFill>
              </a:rPr>
              <a:t> </a:t>
            </a:r>
            <a:r>
              <a:rPr sz="6600" dirty="0" err="1">
                <a:solidFill>
                  <a:srgbClr val="F6A029"/>
                </a:solidFill>
                <a:uFill>
                  <a:solidFill>
                    <a:srgbClr val="F6A029"/>
                  </a:solidFill>
                </a:uFill>
              </a:rPr>
              <a:t>technolog</a:t>
            </a:r>
            <a:r>
              <a:rPr lang="en-US" sz="6600" dirty="0" err="1">
                <a:solidFill>
                  <a:srgbClr val="F6A029"/>
                </a:solidFill>
                <a:uFill>
                  <a:solidFill>
                    <a:srgbClr val="F6A029"/>
                  </a:solidFill>
                </a:uFill>
              </a:rPr>
              <a:t>ie</a:t>
            </a:r>
            <a:r>
              <a:rPr sz="6600" dirty="0">
                <a:solidFill>
                  <a:srgbClr val="E2DEAB"/>
                </a:solidFill>
                <a:uFill>
                  <a:solidFill>
                    <a:srgbClr val="E2DEAB"/>
                  </a:solidFill>
                </a:uFill>
              </a:rPr>
              <a:t>, </a:t>
            </a:r>
            <a:r>
              <a:rPr sz="6600" dirty="0" err="1">
                <a:solidFill>
                  <a:srgbClr val="E2DEAB"/>
                </a:solidFill>
                <a:uFill>
                  <a:solidFill>
                    <a:srgbClr val="E2DEAB"/>
                  </a:solidFill>
                </a:uFill>
              </a:rPr>
              <a:t>o</a:t>
            </a:r>
            <a:r>
              <a:rPr lang="en-US" sz="6600" dirty="0" err="1">
                <a:solidFill>
                  <a:srgbClr val="E2DEAB"/>
                </a:solidFill>
                <a:uFill>
                  <a:solidFill>
                    <a:srgbClr val="E2DEAB"/>
                  </a:solidFill>
                </a:uFill>
              </a:rPr>
              <a:t>u</a:t>
            </a:r>
            <a:r>
              <a:rPr sz="6600" dirty="0">
                <a:solidFill>
                  <a:srgbClr val="E2DEAB"/>
                </a:solidFill>
                <a:uFill>
                  <a:solidFill>
                    <a:srgbClr val="E2DEAB"/>
                  </a:solidFill>
                </a:uFill>
              </a:rPr>
              <a:t> </a:t>
            </a:r>
            <a:r>
              <a:rPr lang="en-US" sz="6600" dirty="0" err="1">
                <a:solidFill>
                  <a:srgbClr val="F6A029"/>
                </a:solidFill>
                <a:uFill>
                  <a:solidFill>
                    <a:srgbClr val="F6A029"/>
                  </a:solidFill>
                </a:uFill>
              </a:rPr>
              <a:t>aller</a:t>
            </a:r>
            <a:r>
              <a:rPr lang="en-US" sz="6600" dirty="0">
                <a:solidFill>
                  <a:srgbClr val="F6A029"/>
                </a:solidFill>
                <a:uFill>
                  <a:solidFill>
                    <a:srgbClr val="F6A029"/>
                  </a:solidFill>
                </a:uFill>
              </a:rPr>
              <a:t> sur la lune</a:t>
            </a:r>
            <a:r>
              <a:rPr sz="6600" dirty="0">
                <a:solidFill>
                  <a:srgbClr val="E2DEAB"/>
                </a:solidFill>
                <a:uFill>
                  <a:solidFill>
                    <a:srgbClr val="E2DEAB"/>
                  </a:solidFill>
                </a:uFill>
              </a:rPr>
              <a:t>, etc.</a:t>
            </a: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76">
                                            <p:bg/>
                                          </p:spTgt>
                                        </p:tgtEl>
                                        <p:attrNameLst>
                                          <p:attrName>style.visibility</p:attrName>
                                        </p:attrNameLst>
                                      </p:cBhvr>
                                      <p:to>
                                        <p:strVal val="visible"/>
                                      </p:to>
                                    </p:set>
                                    <p:animEffect transition="in" filter="dissolve">
                                      <p:cBhvr>
                                        <p:cTn id="7" dur="500"/>
                                        <p:tgtEl>
                                          <p:spTgt spid="976">
                                            <p:bg/>
                                          </p:spTgt>
                                        </p:tgtEl>
                                      </p:cBhvr>
                                    </p:animEffect>
                                  </p:childTnLst>
                                </p:cTn>
                              </p:par>
                              <p:par>
                                <p:cTn id="8" presetID="9" presetClass="entr" presetSubtype="0" fill="hold" grpId="1" nodeType="withEffect">
                                  <p:stCondLst>
                                    <p:cond delay="0"/>
                                  </p:stCondLst>
                                  <p:iterate>
                                    <p:tmAbs val="0"/>
                                  </p:iterate>
                                  <p:childTnLst>
                                    <p:set>
                                      <p:cBhvr>
                                        <p:cTn id="9" fill="hold"/>
                                        <p:tgtEl>
                                          <p:spTgt spid="976">
                                            <p:txEl>
                                              <p:pRg st="0" end="0"/>
                                            </p:txEl>
                                          </p:spTgt>
                                        </p:tgtEl>
                                        <p:attrNameLst>
                                          <p:attrName>style.visibility</p:attrName>
                                        </p:attrNameLst>
                                      </p:cBhvr>
                                      <p:to>
                                        <p:strVal val="visible"/>
                                      </p:to>
                                    </p:set>
                                    <p:animEffect transition="in" filter="dissolve">
                                      <p:cBhvr>
                                        <p:cTn id="10" dur="500"/>
                                        <p:tgtEl>
                                          <p:spTgt spid="976">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977"/>
                                        </p:tgtEl>
                                        <p:attrNameLst>
                                          <p:attrName>style.visibility</p:attrName>
                                        </p:attrNameLst>
                                      </p:cBhvr>
                                      <p:to>
                                        <p:strVal val="visible"/>
                                      </p:to>
                                    </p:set>
                                    <p:animEffect transition="in" filter="dissolve">
                                      <p:cBhvr>
                                        <p:cTn id="14" dur="500"/>
                                        <p:tgtEl>
                                          <p:spTgt spid="97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978"/>
                                        </p:tgtEl>
                                        <p:attrNameLst>
                                          <p:attrName>style.visibility</p:attrName>
                                        </p:attrNameLst>
                                      </p:cBhvr>
                                      <p:to>
                                        <p:strVal val="visible"/>
                                      </p:to>
                                    </p:set>
                                    <p:animEffect transition="in" filter="dissolve">
                                      <p:cBhvr>
                                        <p:cTn id="19" dur="500"/>
                                        <p:tgtEl>
                                          <p:spTgt spid="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 grpId="1" build="p" bldLvl="5" animBg="1" advAuto="0"/>
      <p:bldP spid="977" grpId="2" animBg="1" advAuto="0"/>
      <p:bldP spid="978"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 name="image8.jpg" descr="image8.jpg"/>
          <p:cNvPicPr>
            <a:picLocks noChangeAspect="1"/>
          </p:cNvPicPr>
          <p:nvPr/>
        </p:nvPicPr>
        <p:blipFill>
          <a:blip r:embed="rId2">
            <a:extLst/>
          </a:blip>
          <a:stretch>
            <a:fillRect/>
          </a:stretch>
        </p:blipFill>
        <p:spPr>
          <a:xfrm>
            <a:off x="0" y="0"/>
            <a:ext cx="24387175" cy="13716000"/>
          </a:xfrm>
          <a:prstGeom prst="rect">
            <a:avLst/>
          </a:prstGeom>
        </p:spPr>
      </p:pic>
      <p:sp>
        <p:nvSpPr>
          <p:cNvPr id="981" name="OBSERVATIONAL…"/>
          <p:cNvSpPr txBox="1"/>
          <p:nvPr/>
        </p:nvSpPr>
        <p:spPr>
          <a:xfrm>
            <a:off x="831020" y="486571"/>
            <a:ext cx="22364701" cy="5228098"/>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600" tIns="101600" rIns="101600" bIns="101600">
            <a:spAutoFit/>
          </a:bodyPr>
          <a:lstStyle/>
          <a:p>
            <a:pPr algn="r">
              <a:lnSpc>
                <a:spcPct val="75000"/>
              </a:lnSpc>
              <a:buClr>
                <a:srgbClr val="FFFB00"/>
              </a:buClr>
            </a:pPr>
            <a:r>
              <a:rPr lang="fr-FR" sz="14300" dirty="0">
                <a:solidFill>
                  <a:schemeClr val="bg1"/>
                </a:solidFill>
              </a:rPr>
              <a:t>SCIENCE</a:t>
            </a:r>
            <a:br>
              <a:rPr lang="fr-FR" sz="14300" dirty="0"/>
            </a:br>
            <a:r>
              <a:rPr lang="en-US" sz="14300" dirty="0">
                <a:solidFill>
                  <a:srgbClr val="FFFB00"/>
                </a:solidFill>
                <a:uFill>
                  <a:solidFill>
                    <a:srgbClr val="FFFB00"/>
                  </a:solidFill>
                </a:uFill>
              </a:rPr>
              <a:t>EXPRIMENTALE</a:t>
            </a:r>
            <a:endParaRPr sz="14300" dirty="0">
              <a:solidFill>
                <a:srgbClr val="FFFB00"/>
              </a:solidFill>
              <a:uFill>
                <a:solidFill>
                  <a:srgbClr val="FFFB00"/>
                </a:solidFill>
              </a:uFill>
            </a:endParaRPr>
          </a:p>
          <a:p>
            <a:pPr algn="r">
              <a:lnSpc>
                <a:spcPct val="75000"/>
              </a:lnSpc>
              <a:buClr>
                <a:srgbClr val="000000"/>
              </a:buClr>
              <a:defRPr>
                <a:solidFill>
                  <a:srgbClr val="FFFFFF"/>
                </a:solidFill>
              </a:defRPr>
            </a:pPr>
            <a:endParaRPr sz="14300" dirty="0"/>
          </a:p>
        </p:txBody>
      </p:sp>
      <p:sp>
        <p:nvSpPr>
          <p:cNvPr id="982" name="Biology…"/>
          <p:cNvSpPr txBox="1"/>
          <p:nvPr/>
        </p:nvSpPr>
        <p:spPr>
          <a:xfrm>
            <a:off x="10800520" y="4697409"/>
            <a:ext cx="12357101" cy="7758791"/>
          </a:xfrm>
          <a:prstGeom prst="rect">
            <a:avLst/>
          </a:prstGeom>
          <a:ln w="12700"/>
          <a:effectLst>
            <a:outerShdw blurRad="508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r">
              <a:lnSpc>
                <a:spcPct val="120000"/>
              </a:lnSpc>
              <a:buClr>
                <a:srgbClr val="FFFEEC"/>
              </a:buClr>
              <a:buFont typeface="DejaVu Sans Condensed"/>
              <a:defRPr sz="85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La biologie</a:t>
            </a:r>
          </a:p>
          <a:p>
            <a:pPr algn="r">
              <a:lnSpc>
                <a:spcPct val="120000"/>
              </a:lnSpc>
              <a:buClr>
                <a:srgbClr val="FFFEEC"/>
              </a:buClr>
              <a:buFont typeface="DejaVu Sans Condensed"/>
              <a:defRPr sz="85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Chimie</a:t>
            </a:r>
          </a:p>
          <a:p>
            <a:pPr algn="r">
              <a:lnSpc>
                <a:spcPct val="120000"/>
              </a:lnSpc>
              <a:buClr>
                <a:srgbClr val="FFFEEC"/>
              </a:buClr>
              <a:buFont typeface="DejaVu Sans Condensed"/>
              <a:defRPr sz="85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La physique</a:t>
            </a:r>
          </a:p>
          <a:p>
            <a:pPr algn="r">
              <a:lnSpc>
                <a:spcPct val="120000"/>
              </a:lnSpc>
              <a:buClr>
                <a:srgbClr val="FFFEEC"/>
              </a:buClr>
              <a:buFont typeface="DejaVu Sans Condensed"/>
              <a:defRPr sz="85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Ingénierie</a:t>
            </a:r>
          </a:p>
          <a:p>
            <a:pPr algn="r">
              <a:lnSpc>
                <a:spcPct val="120000"/>
              </a:lnSpc>
              <a:buClr>
                <a:srgbClr val="FFFEEC"/>
              </a:buClr>
              <a:buFont typeface="DejaVu Sans Condensed"/>
              <a:defRPr sz="85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Recherche médicale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9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986" name="Grand Canyon, USA"/>
          <p:cNvSpPr txBox="1">
            <a:spLocks noGrp="1"/>
          </p:cNvSpPr>
          <p:nvPr>
            <p:ph type="title" idx="4294967295"/>
          </p:nvPr>
        </p:nvSpPr>
        <p:spPr>
          <a:xfrm>
            <a:off x="3962400" y="11595100"/>
            <a:ext cx="15875000" cy="1854200"/>
          </a:xfrm>
          <a:prstGeom prst="rect">
            <a:avLst/>
          </a:prstGeom>
          <a:effectLst/>
        </p:spPr>
        <p:txBody>
          <a:bodyPr/>
          <a:lstStyle>
            <a:lvl1pPr algn="ctr">
              <a:defRPr sz="7200">
                <a:solidFill>
                  <a:srgbClr val="FFFFFF"/>
                </a:solidFill>
              </a:defRPr>
            </a:lvl1pPr>
          </a:lstStyle>
          <a:p>
            <a:r>
              <a:rPr dirty="0"/>
              <a:t>Grand Canyon, USA</a:t>
            </a:r>
          </a:p>
        </p:txBody>
      </p:sp>
      <p:pic>
        <p:nvPicPr>
          <p:cNvPr id="987" name="121088266_Thinkstock2012_GrandCanyon.jpg" descr="121088266_Thinkstock2012_GrandCanyon.jpg"/>
          <p:cNvPicPr>
            <a:picLocks noChangeAspect="1"/>
          </p:cNvPicPr>
          <p:nvPr/>
        </p:nvPicPr>
        <p:blipFill>
          <a:blip r:embed="rId3">
            <a:extLst/>
          </a:blip>
          <a:stretch>
            <a:fillRect/>
          </a:stretch>
        </p:blipFill>
        <p:spPr>
          <a:xfrm>
            <a:off x="4318000" y="1367631"/>
            <a:ext cx="15227300" cy="10045701"/>
          </a:xfrm>
          <a:prstGeom prst="rect">
            <a:avLst/>
          </a:prstGeom>
          <a:ln w="25400">
            <a:solidFill>
              <a:srgbClr val="FFFFFF"/>
            </a:solidFill>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100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1003" name="droppedImage.pdf" descr="droppedImage.pdf"/>
          <p:cNvPicPr>
            <a:picLocks noChangeAspect="1"/>
          </p:cNvPicPr>
          <p:nvPr/>
        </p:nvPicPr>
        <p:blipFill>
          <a:blip r:embed="rId2">
            <a:extLst/>
          </a:blip>
          <a:stretch>
            <a:fillRect/>
          </a:stretch>
        </p:blipFill>
        <p:spPr>
          <a:xfrm>
            <a:off x="4860276" y="1344919"/>
            <a:ext cx="14701548" cy="11026162"/>
          </a:xfrm>
          <a:prstGeom prst="rect">
            <a:avLst/>
          </a:prstGeom>
          <a:ln w="38100">
            <a:solidFill>
              <a:srgbClr val="FFFFFF"/>
            </a:solidFill>
            <a:miter lim="400000"/>
          </a:ln>
        </p:spPr>
      </p:pic>
    </p:spTree>
    <p:extLst>
      <p:ext uri="{BB962C8B-B14F-4D97-AF65-F5344CB8AC3E}">
        <p14:creationId xmlns:p14="http://schemas.microsoft.com/office/powerpoint/2010/main" val="97110902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9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1000" name="droppedImage.pdf" descr="droppedImage.pdf"/>
          <p:cNvPicPr>
            <a:picLocks noChangeAspect="1"/>
          </p:cNvPicPr>
          <p:nvPr/>
        </p:nvPicPr>
        <p:blipFill>
          <a:blip r:embed="rId3">
            <a:extLst/>
          </a:blip>
          <a:stretch>
            <a:fillRect/>
          </a:stretch>
        </p:blipFill>
        <p:spPr>
          <a:xfrm>
            <a:off x="2349500" y="2675731"/>
            <a:ext cx="19672300" cy="8360728"/>
          </a:xfrm>
          <a:prstGeom prst="rect">
            <a:avLst/>
          </a:prstGeom>
          <a:ln w="12700">
            <a:miter lim="400000"/>
          </a:ln>
        </p:spPr>
      </p:pic>
      <p:sp>
        <p:nvSpPr>
          <p:cNvPr id="1001" name="Saturn"/>
          <p:cNvSpPr txBox="1"/>
          <p:nvPr/>
        </p:nvSpPr>
        <p:spPr>
          <a:xfrm>
            <a:off x="5357866" y="2644804"/>
            <a:ext cx="4475584" cy="1426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defTabSz="457200">
              <a:defRPr sz="8600">
                <a:solidFill>
                  <a:srgbClr val="FFFFFF"/>
                </a:solidFill>
                <a:latin typeface="DejaVu Sans Condensed"/>
                <a:ea typeface="DejaVu Sans Condensed"/>
                <a:cs typeface="DejaVu Sans Condensed"/>
                <a:sym typeface="DejaVu Sans Condensed"/>
              </a:defRPr>
            </a:lvl1pPr>
          </a:lstStyle>
          <a:p>
            <a:r>
              <a:rPr dirty="0" err="1"/>
              <a:t>Saturn</a:t>
            </a:r>
            <a:r>
              <a:rPr lang="en-US" dirty="0" err="1"/>
              <a:t>e</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06" name="Origin SCIENCE"/>
          <p:cNvSpPr txBox="1"/>
          <p:nvPr/>
        </p:nvSpPr>
        <p:spPr>
          <a:xfrm>
            <a:off x="5283860" y="1168400"/>
            <a:ext cx="13816283" cy="1923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dirty="0">
                <a:solidFill>
                  <a:srgbClr val="FEFCDD"/>
                </a:solidFill>
              </a:rPr>
              <a:t>SCIENCE</a:t>
            </a:r>
            <a:r>
              <a:rPr lang="en-US" dirty="0">
                <a:solidFill>
                  <a:srgbClr val="FEFCDD"/>
                </a:solidFill>
              </a:rPr>
              <a:t> des </a:t>
            </a:r>
            <a:r>
              <a:rPr lang="fr-FR" dirty="0">
                <a:solidFill>
                  <a:srgbClr val="FFFFFF"/>
                </a:solidFill>
              </a:rPr>
              <a:t>Origines</a:t>
            </a:r>
            <a:endParaRPr dirty="0">
              <a:solidFill>
                <a:srgbClr val="FEFCDD"/>
              </a:solidFill>
            </a:endParaRPr>
          </a:p>
        </p:txBody>
      </p:sp>
      <p:sp>
        <p:nvSpPr>
          <p:cNvPr id="1007" name="“Legal-Historical Method”"/>
          <p:cNvSpPr txBox="1">
            <a:spLocks noGrp="1"/>
          </p:cNvSpPr>
          <p:nvPr>
            <p:ph type="body" sz="quarter" idx="1"/>
          </p:nvPr>
        </p:nvSpPr>
        <p:spPr>
          <a:xfrm>
            <a:off x="1511528" y="3225800"/>
            <a:ext cx="21348701" cy="1778001"/>
          </a:xfrm>
          <a:prstGeom prst="rect">
            <a:avLst/>
          </a:prstGeom>
        </p:spPr>
        <p:txBody>
          <a:bodyPr/>
          <a:lstStyle>
            <a:lvl1pPr algn="ctr">
              <a:buClr>
                <a:srgbClr val="F5F5F5"/>
              </a:buClr>
              <a:defRPr>
                <a:effectLst>
                  <a:outerShdw blurRad="38100" dist="38100" dir="2700000" rotWithShape="0">
                    <a:srgbClr val="000000">
                      <a:alpha val="43137"/>
                    </a:srgbClr>
                  </a:outerShdw>
                </a:effectLst>
              </a:defRPr>
            </a:lvl1pPr>
          </a:lstStyle>
          <a:p>
            <a:r>
              <a:rPr dirty="0"/>
              <a:t>“</a:t>
            </a:r>
            <a:r>
              <a:rPr lang="fr-FR" dirty="0"/>
              <a:t>Méthode légal-historique</a:t>
            </a:r>
            <a:r>
              <a:rPr dirty="0"/>
              <a:t>”</a:t>
            </a:r>
          </a:p>
        </p:txBody>
      </p:sp>
      <p:sp>
        <p:nvSpPr>
          <p:cNvPr id="1008" name="Line"/>
          <p:cNvSpPr/>
          <p:nvPr/>
        </p:nvSpPr>
        <p:spPr>
          <a:xfrm>
            <a:off x="6515671" y="4597400"/>
            <a:ext cx="11000234"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9" name="The use of reliable, eyewitness testimony…"/>
          <p:cNvSpPr txBox="1"/>
          <p:nvPr/>
        </p:nvSpPr>
        <p:spPr>
          <a:xfrm>
            <a:off x="2641600" y="5435600"/>
            <a:ext cx="19100800" cy="7617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en-US" dirty="0" err="1">
                <a:solidFill>
                  <a:srgbClr val="FEFCDD"/>
                </a:solidFill>
                <a:uFill>
                  <a:solidFill>
                    <a:srgbClr val="FEFCDD"/>
                  </a:solidFill>
                </a:uFill>
              </a:rPr>
              <a:t>Utilisation</a:t>
            </a:r>
            <a:r>
              <a:rPr lang="en-US" dirty="0">
                <a:solidFill>
                  <a:srgbClr val="FEFCDD"/>
                </a:solidFill>
                <a:uFill>
                  <a:solidFill>
                    <a:srgbClr val="FEFCDD"/>
                  </a:solidFill>
                </a:uFill>
              </a:rPr>
              <a:t> de </a:t>
            </a:r>
            <a:r>
              <a:rPr lang="fr-FR" dirty="0">
                <a:solidFill>
                  <a:srgbClr val="F6A029"/>
                </a:solidFill>
                <a:uFill>
                  <a:solidFill>
                    <a:srgbClr val="F6A029"/>
                  </a:solidFill>
                </a:uFill>
              </a:rPr>
              <a:t>témoignage fiable </a:t>
            </a:r>
            <a:br>
              <a:rPr lang="fr-FR" dirty="0">
                <a:solidFill>
                  <a:srgbClr val="F6A029"/>
                </a:solidFill>
                <a:uFill>
                  <a:solidFill>
                    <a:srgbClr val="F6A029"/>
                  </a:solidFill>
                </a:uFill>
              </a:rPr>
            </a:br>
            <a:r>
              <a:rPr lang="fr-FR" dirty="0">
                <a:solidFill>
                  <a:srgbClr val="F6A029"/>
                </a:solidFill>
                <a:uFill>
                  <a:solidFill>
                    <a:srgbClr val="F6A029"/>
                  </a:solidFill>
                </a:uFill>
              </a:rPr>
              <a:t>de témoin oculaire </a:t>
            </a:r>
            <a:r>
              <a:rPr dirty="0">
                <a:solidFill>
                  <a:srgbClr val="FEFCDD"/>
                </a:solidFill>
                <a:uFill>
                  <a:solidFill>
                    <a:srgbClr val="FEFCDD"/>
                  </a:solidFill>
                </a:uFill>
              </a:rPr>
              <a:t>(</a:t>
            </a:r>
            <a:r>
              <a:rPr lang="en-US" dirty="0" err="1">
                <a:solidFill>
                  <a:srgbClr val="FEFCDD"/>
                </a:solidFill>
                <a:uFill>
                  <a:solidFill>
                    <a:srgbClr val="FEFCDD"/>
                  </a:solidFill>
                </a:uFill>
              </a:rPr>
              <a:t>si</a:t>
            </a:r>
            <a:r>
              <a:rPr lang="en-US" dirty="0">
                <a:solidFill>
                  <a:srgbClr val="FEFCDD"/>
                </a:solidFill>
                <a:uFill>
                  <a:solidFill>
                    <a:srgbClr val="FEFCDD"/>
                  </a:solidFill>
                </a:uFill>
              </a:rPr>
              <a:t> </a:t>
            </a:r>
            <a:r>
              <a:rPr lang="en-US" dirty="0" err="1">
                <a:solidFill>
                  <a:srgbClr val="FEFCDD"/>
                </a:solidFill>
                <a:uFill>
                  <a:solidFill>
                    <a:srgbClr val="FEFCDD"/>
                  </a:solidFill>
                </a:uFill>
              </a:rPr>
              <a:t>disponibles</a:t>
            </a:r>
            <a:r>
              <a:rPr dirty="0">
                <a:solidFill>
                  <a:srgbClr val="FEFCDD"/>
                </a:solidFill>
                <a:uFill>
                  <a:solidFill>
                    <a:srgbClr val="FEFCDD"/>
                  </a:solidFill>
                </a:uFill>
              </a:rPr>
              <a:t>) </a:t>
            </a: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dirty="0">
                <a:solidFill>
                  <a:srgbClr val="FEFCDD"/>
                </a:solidFill>
                <a:uFill>
                  <a:solidFill>
                    <a:srgbClr val="FEFCDD"/>
                  </a:solidFill>
                </a:uFill>
              </a:rPr>
              <a:t>et des </a:t>
            </a:r>
            <a:r>
              <a:rPr lang="fr-FR" dirty="0">
                <a:solidFill>
                  <a:srgbClr val="F6A029"/>
                </a:solidFill>
                <a:uFill>
                  <a:solidFill>
                    <a:srgbClr val="FEFCDD"/>
                  </a:solidFill>
                </a:uFill>
              </a:rPr>
              <a:t>preuves observables </a:t>
            </a:r>
            <a:r>
              <a:rPr lang="fr-FR" dirty="0">
                <a:solidFill>
                  <a:srgbClr val="FEFCDD"/>
                </a:solidFill>
                <a:uFill>
                  <a:solidFill>
                    <a:srgbClr val="FEFCDD"/>
                  </a:solidFill>
                </a:uFill>
              </a:rPr>
              <a:t>pour déterminer </a:t>
            </a:r>
            <a:r>
              <a:rPr lang="fr-FR" dirty="0">
                <a:solidFill>
                  <a:srgbClr val="F6A029"/>
                </a:solidFill>
                <a:uFill>
                  <a:solidFill>
                    <a:srgbClr val="FEFCDD"/>
                  </a:solidFill>
                </a:uFill>
              </a:rPr>
              <a:t>le(s) événement(s) passé(s), non observable(s), </a:t>
            </a:r>
            <a:r>
              <a:rPr lang="fr-FR" dirty="0">
                <a:solidFill>
                  <a:srgbClr val="FEFCDD"/>
                </a:solidFill>
                <a:uFill>
                  <a:solidFill>
                    <a:srgbClr val="FEFCDD"/>
                  </a:solidFill>
                </a:uFill>
              </a:rPr>
              <a:t>qui ne peuvent être répétés, produisant les preuves observables observées </a:t>
            </a:r>
            <a:r>
              <a:rPr lang="fr-FR" dirty="0">
                <a:solidFill>
                  <a:srgbClr val="F6A029"/>
                </a:solidFill>
                <a:uFill>
                  <a:solidFill>
                    <a:srgbClr val="FEFCDD"/>
                  </a:solidFill>
                </a:uFill>
              </a:rPr>
              <a:t>dans le présent</a:t>
            </a:r>
            <a:r>
              <a:rPr dirty="0">
                <a:solidFill>
                  <a:srgbClr val="E2DEAB"/>
                </a:solidFill>
                <a:uFill>
                  <a:solidFill>
                    <a:srgbClr val="E2DEAB"/>
                  </a:solidFill>
                </a:u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7">
                                            <p:bg/>
                                          </p:spTgt>
                                        </p:tgtEl>
                                        <p:attrNameLst>
                                          <p:attrName>style.visibility</p:attrName>
                                        </p:attrNameLst>
                                      </p:cBhvr>
                                      <p:to>
                                        <p:strVal val="visible"/>
                                      </p:to>
                                    </p:set>
                                    <p:animEffect transition="in" filter="dissolve">
                                      <p:cBhvr>
                                        <p:cTn id="7" dur="500"/>
                                        <p:tgtEl>
                                          <p:spTgt spid="1007">
                                            <p:bg/>
                                          </p:spTgt>
                                        </p:tgtEl>
                                      </p:cBhvr>
                                    </p:animEffect>
                                  </p:childTnLst>
                                </p:cTn>
                              </p:par>
                              <p:par>
                                <p:cTn id="8" presetID="9" presetClass="entr" presetSubtype="0" fill="hold" grpId="1" nodeType="withEffect">
                                  <p:stCondLst>
                                    <p:cond delay="0"/>
                                  </p:stCondLst>
                                  <p:iterate>
                                    <p:tmAbs val="0"/>
                                  </p:iterate>
                                  <p:childTnLst>
                                    <p:set>
                                      <p:cBhvr>
                                        <p:cTn id="9" fill="hold"/>
                                        <p:tgtEl>
                                          <p:spTgt spid="1007">
                                            <p:txEl>
                                              <p:pRg st="0" end="0"/>
                                            </p:txEl>
                                          </p:spTgt>
                                        </p:tgtEl>
                                        <p:attrNameLst>
                                          <p:attrName>style.visibility</p:attrName>
                                        </p:attrNameLst>
                                      </p:cBhvr>
                                      <p:to>
                                        <p:strVal val="visible"/>
                                      </p:to>
                                    </p:set>
                                    <p:animEffect transition="in" filter="dissolve">
                                      <p:cBhvr>
                                        <p:cTn id="10" dur="500"/>
                                        <p:tgtEl>
                                          <p:spTgt spid="1007">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1008"/>
                                        </p:tgtEl>
                                        <p:attrNameLst>
                                          <p:attrName>style.visibility</p:attrName>
                                        </p:attrNameLst>
                                      </p:cBhvr>
                                      <p:to>
                                        <p:strVal val="visible"/>
                                      </p:to>
                                    </p:set>
                                    <p:animEffect transition="in" filter="dissolve">
                                      <p:cBhvr>
                                        <p:cTn id="14" dur="500"/>
                                        <p:tgtEl>
                                          <p:spTgt spid="100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1009"/>
                                        </p:tgtEl>
                                        <p:attrNameLst>
                                          <p:attrName>style.visibility</p:attrName>
                                        </p:attrNameLst>
                                      </p:cBhvr>
                                      <p:to>
                                        <p:strVal val="visible"/>
                                      </p:to>
                                    </p:set>
                                    <p:animEffect transition="in" filter="dissolve">
                                      <p:cBhvr>
                                        <p:cTn id="19" dur="500"/>
                                        <p:tgtEl>
                                          <p:spTgt spid="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 grpId="1" build="p" bldLvl="5" animBg="1" advAuto="0"/>
      <p:bldP spid="1008" grpId="2" animBg="1" advAuto="0"/>
      <p:bldP spid="1009" grpId="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 name="image6.png" descr="image6.png"/>
          <p:cNvPicPr>
            <a:picLocks noChangeAspect="1"/>
          </p:cNvPicPr>
          <p:nvPr/>
        </p:nvPicPr>
        <p:blipFill>
          <a:blip r:embed="rId2">
            <a:extLst/>
          </a:blip>
          <a:stretch>
            <a:fillRect/>
          </a:stretch>
        </p:blipFill>
        <p:spPr>
          <a:xfrm>
            <a:off x="0" y="0"/>
            <a:ext cx="24387175" cy="13716000"/>
          </a:xfrm>
          <a:prstGeom prst="rect">
            <a:avLst/>
          </a:prstGeom>
          <a:ln w="25400"/>
        </p:spPr>
      </p:pic>
      <p:sp>
        <p:nvSpPr>
          <p:cNvPr id="1012" name="Line"/>
          <p:cNvSpPr/>
          <p:nvPr/>
        </p:nvSpPr>
        <p:spPr>
          <a:xfrm>
            <a:off x="-50807" y="127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13" name="Line"/>
          <p:cNvSpPr/>
          <p:nvPr/>
        </p:nvSpPr>
        <p:spPr>
          <a:xfrm>
            <a:off x="-12703" y="136906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14" name="Rectangle"/>
          <p:cNvSpPr/>
          <p:nvPr/>
        </p:nvSpPr>
        <p:spPr>
          <a:xfrm>
            <a:off x="-50807" y="0"/>
            <a:ext cx="24463384" cy="13944600"/>
          </a:xfrm>
          <a:prstGeom prst="rect">
            <a:avLst/>
          </a:prstGeom>
          <a:solidFill>
            <a:srgbClr val="000000"/>
          </a:solidFill>
          <a:ln w="25400">
            <a:solidFill>
              <a:srgbClr val="000000"/>
            </a:solidFill>
          </a:ln>
        </p:spPr>
        <p:txBody>
          <a:bodyPr lIns="38100" tIns="38100" rIns="38100" bIns="38100"/>
          <a:lstStyle/>
          <a:p>
            <a:pPr defTabSz="914400">
              <a:buClr>
                <a:srgbClr val="000000"/>
              </a:buClr>
              <a:defRPr>
                <a:uFill>
                  <a:solidFill>
                    <a:srgbClr val="000000"/>
                  </a:solidFill>
                </a:uFill>
              </a:defRPr>
            </a:pPr>
            <a:endParaRPr/>
          </a:p>
        </p:txBody>
      </p:sp>
      <p:pic>
        <p:nvPicPr>
          <p:cNvPr id="1015" name="image10.jpg" descr="image10.jpg"/>
          <p:cNvPicPr>
            <a:picLocks noChangeAspect="1"/>
          </p:cNvPicPr>
          <p:nvPr/>
        </p:nvPicPr>
        <p:blipFill>
          <a:blip r:embed="rId3">
            <a:extLst/>
          </a:blip>
          <a:stretch>
            <a:fillRect/>
          </a:stretch>
        </p:blipFill>
        <p:spPr>
          <a:xfrm>
            <a:off x="22228" y="-228600"/>
            <a:ext cx="24450682" cy="13753510"/>
          </a:xfrm>
          <a:prstGeom prst="rect">
            <a:avLst/>
          </a:prstGeom>
          <a:ln w="12700"/>
        </p:spPr>
      </p:pic>
      <p:sp>
        <p:nvSpPr>
          <p:cNvPr id="1016" name="ORIGIN SCIENCE"/>
          <p:cNvSpPr txBox="1"/>
          <p:nvPr/>
        </p:nvSpPr>
        <p:spPr>
          <a:xfrm>
            <a:off x="6026727" y="596899"/>
            <a:ext cx="17419139" cy="3641959"/>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p>
            <a:pPr algn="r">
              <a:lnSpc>
                <a:spcPct val="80000"/>
              </a:lnSpc>
              <a:buClr>
                <a:srgbClr val="B6DE87"/>
              </a:buClr>
              <a:buFont typeface="DejaVu Sans Condensed"/>
              <a:defRPr sz="14300"/>
            </a:pPr>
            <a:r>
              <a:rPr dirty="0">
                <a:solidFill>
                  <a:srgbClr val="FFFEEC"/>
                </a:solidFill>
                <a:effectLst>
                  <a:outerShdw blurRad="38100" dist="38100" dir="2700000" rotWithShape="0">
                    <a:srgbClr val="000000">
                      <a:alpha val="43137"/>
                    </a:srgbClr>
                  </a:outerShdw>
                </a:effectLst>
                <a:uFill>
                  <a:solidFill>
                    <a:srgbClr val="FFFEEC"/>
                  </a:solidFill>
                </a:uFill>
              </a:rPr>
              <a:t>SCIENCE</a:t>
            </a:r>
            <a:r>
              <a:rPr lang="en-US" dirty="0">
                <a:solidFill>
                  <a:srgbClr val="FFFEEC"/>
                </a:solidFill>
                <a:effectLst>
                  <a:outerShdw blurRad="38100" dist="38100" dir="2700000" rotWithShape="0">
                    <a:srgbClr val="000000">
                      <a:alpha val="43137"/>
                    </a:srgbClr>
                  </a:outerShdw>
                </a:effectLst>
                <a:uFill>
                  <a:solidFill>
                    <a:srgbClr val="FFFEEC"/>
                  </a:solidFill>
                </a:uFill>
              </a:rPr>
              <a:t> </a:t>
            </a:r>
            <a:br>
              <a:rPr lang="en-US" dirty="0">
                <a:solidFill>
                  <a:srgbClr val="FFFEEC"/>
                </a:solidFill>
                <a:effectLst>
                  <a:outerShdw blurRad="38100" dist="38100" dir="2700000" rotWithShape="0">
                    <a:srgbClr val="000000">
                      <a:alpha val="43137"/>
                    </a:srgbClr>
                  </a:outerShdw>
                </a:effectLst>
                <a:uFill>
                  <a:solidFill>
                    <a:srgbClr val="FFFEEC"/>
                  </a:solidFill>
                </a:uFill>
              </a:rPr>
            </a:br>
            <a:r>
              <a:rPr lang="en-US" dirty="0">
                <a:solidFill>
                  <a:srgbClr val="FFFEEC"/>
                </a:solidFill>
                <a:effectLst>
                  <a:outerShdw blurRad="38100" dist="38100" dir="2700000" rotWithShape="0">
                    <a:srgbClr val="000000">
                      <a:alpha val="43137"/>
                    </a:srgbClr>
                  </a:outerShdw>
                </a:effectLst>
                <a:uFill>
                  <a:solidFill>
                    <a:srgbClr val="FFFEEC"/>
                  </a:solidFill>
                </a:uFill>
              </a:rPr>
              <a:t> des </a:t>
            </a:r>
            <a:r>
              <a:rPr lang="fr-FR" dirty="0">
                <a:solidFill>
                  <a:srgbClr val="B6DE87"/>
                </a:solidFill>
                <a:effectLst>
                  <a:outerShdw blurRad="38100" dist="38100" dir="2700000" rotWithShape="0">
                    <a:srgbClr val="000000">
                      <a:alpha val="43137"/>
                    </a:srgbClr>
                  </a:outerShdw>
                </a:effectLst>
                <a:uFill>
                  <a:solidFill>
                    <a:srgbClr val="B6DE87"/>
                  </a:solidFill>
                </a:uFill>
              </a:rPr>
              <a:t>ORIGINES</a:t>
            </a:r>
            <a:endParaRPr dirty="0">
              <a:solidFill>
                <a:srgbClr val="FFFEEC"/>
              </a:solidFill>
              <a:effectLst>
                <a:outerShdw blurRad="38100" dist="38100" dir="2700000" rotWithShape="0">
                  <a:srgbClr val="000000">
                    <a:alpha val="43137"/>
                  </a:srgbClr>
                </a:outerShdw>
              </a:effectLst>
              <a:uFill>
                <a:solidFill>
                  <a:srgbClr val="FFFEEC"/>
                </a:solidFill>
              </a:uFill>
            </a:endParaRPr>
          </a:p>
        </p:txBody>
      </p:sp>
      <p:sp>
        <p:nvSpPr>
          <p:cNvPr id="1017" name="Historical Geology…"/>
          <p:cNvSpPr txBox="1"/>
          <p:nvPr/>
        </p:nvSpPr>
        <p:spPr>
          <a:xfrm>
            <a:off x="12950213" y="4946650"/>
            <a:ext cx="10430002" cy="7306937"/>
          </a:xfrm>
          <a:prstGeom prst="rect">
            <a:avLst/>
          </a:prstGeom>
          <a:ln w="12700"/>
          <a:effectLst>
            <a:outerShdw blurRad="38100" dist="63500" dir="2700000" rotWithShape="0">
              <a:srgbClr val="000000">
                <a:alpha val="8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r">
              <a:lnSpc>
                <a:spcPct val="120000"/>
              </a:lnSpc>
              <a:buClr>
                <a:srgbClr val="FFFEEC"/>
              </a:buClr>
              <a:buFont typeface="DejaVu Sans Condensed"/>
              <a:defRPr sz="80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Géologie historique</a:t>
            </a:r>
          </a:p>
          <a:p>
            <a:pPr algn="r">
              <a:lnSpc>
                <a:spcPct val="120000"/>
              </a:lnSpc>
              <a:buClr>
                <a:srgbClr val="FFFEEC"/>
              </a:buClr>
              <a:buFont typeface="DejaVu Sans Condensed"/>
              <a:defRPr sz="80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Paléontologie</a:t>
            </a:r>
          </a:p>
          <a:p>
            <a:pPr algn="r">
              <a:lnSpc>
                <a:spcPct val="120000"/>
              </a:lnSpc>
              <a:buClr>
                <a:srgbClr val="FFFEEC"/>
              </a:buClr>
              <a:buFont typeface="DejaVu Sans Condensed"/>
              <a:defRPr sz="80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Archéologie</a:t>
            </a:r>
          </a:p>
          <a:p>
            <a:pPr algn="r">
              <a:lnSpc>
                <a:spcPct val="120000"/>
              </a:lnSpc>
              <a:buClr>
                <a:srgbClr val="FFFEEC"/>
              </a:buClr>
              <a:buFont typeface="DejaVu Sans Condensed"/>
              <a:defRPr sz="80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Cosmologie</a:t>
            </a:r>
          </a:p>
          <a:p>
            <a:pPr algn="r">
              <a:lnSpc>
                <a:spcPct val="120000"/>
              </a:lnSpc>
              <a:buClr>
                <a:srgbClr val="FFFEEC"/>
              </a:buClr>
              <a:buFont typeface="DejaVu Sans Condensed"/>
              <a:defRPr sz="8000"/>
            </a:pPr>
            <a:r>
              <a:rPr lang="fr-F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Enquête criminelle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p:txBody>
      </p:sp>
      <p:sp>
        <p:nvSpPr>
          <p:cNvPr id="1018" name="HISTORICAL SCIENCE"/>
          <p:cNvSpPr txBox="1"/>
          <p:nvPr/>
        </p:nvSpPr>
        <p:spPr>
          <a:xfrm>
            <a:off x="8596394" y="609598"/>
            <a:ext cx="14871700" cy="3641959"/>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lgn="r">
              <a:lnSpc>
                <a:spcPct val="80000"/>
              </a:lnSpc>
              <a:buClr>
                <a:srgbClr val="B6DE87"/>
              </a:buClr>
              <a:buFont typeface="DejaVu Sans Condensed"/>
              <a:defRPr sz="14300"/>
            </a:pPr>
            <a:r>
              <a:rPr lang="fr-FR" dirty="0">
                <a:solidFill>
                  <a:srgbClr val="FFFEEC"/>
                </a:solidFill>
                <a:effectLst>
                  <a:outerShdw blurRad="38100" dist="38100" dir="2700000" rotWithShape="0">
                    <a:srgbClr val="000000">
                      <a:alpha val="43137"/>
                    </a:srgbClr>
                  </a:outerShdw>
                </a:effectLst>
                <a:uFill>
                  <a:solidFill>
                    <a:srgbClr val="FFFEEC"/>
                  </a:solidFill>
                </a:uFill>
              </a:rPr>
              <a:t>SCIENCE </a:t>
            </a:r>
            <a:r>
              <a:rPr dirty="0">
                <a:solidFill>
                  <a:srgbClr val="B6DE87"/>
                </a:solidFill>
                <a:effectLst>
                  <a:outerShdw blurRad="38100" dist="38100" dir="2700000" rotWithShape="0">
                    <a:srgbClr val="000000">
                      <a:alpha val="43137"/>
                    </a:srgbClr>
                  </a:outerShdw>
                </a:effectLst>
                <a:uFill>
                  <a:solidFill>
                    <a:srgbClr val="B6DE87"/>
                  </a:solidFill>
                </a:uFill>
              </a:rPr>
              <a:t>HISTORI</a:t>
            </a:r>
            <a:r>
              <a:rPr lang="en-US" dirty="0">
                <a:solidFill>
                  <a:srgbClr val="B6DE87"/>
                </a:solidFill>
                <a:effectLst>
                  <a:outerShdw blurRad="38100" dist="38100" dir="2700000" rotWithShape="0">
                    <a:srgbClr val="000000">
                      <a:alpha val="43137"/>
                    </a:srgbClr>
                  </a:outerShdw>
                </a:effectLst>
                <a:uFill>
                  <a:solidFill>
                    <a:srgbClr val="B6DE87"/>
                  </a:solidFill>
                </a:uFill>
              </a:rPr>
              <a:t>QUE</a:t>
            </a:r>
            <a:endParaRPr dirty="0">
              <a:solidFill>
                <a:srgbClr val="FFFEEC"/>
              </a:solidFill>
              <a:effectLst>
                <a:outerShdw blurRad="38100" dist="38100" dir="2700000" rotWithShape="0">
                  <a:srgbClr val="000000">
                    <a:alpha val="43137"/>
                  </a:srgbClr>
                </a:outerShdw>
              </a:effectLst>
              <a:uFill>
                <a:solidFill>
                  <a:srgbClr val="FFFEEC"/>
                </a:solidFill>
              </a:u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01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 grpId="1" animBg="1" advAuto="0"/>
      <p:bldP spid="1018"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Evolution is a historical process that cannot be proven by the same arguments and methods by which purely physical or functional phenomena can be documented.”"/>
          <p:cNvSpPr txBox="1">
            <a:spLocks noGrp="1"/>
          </p:cNvSpPr>
          <p:nvPr>
            <p:ph type="title"/>
          </p:nvPr>
        </p:nvSpPr>
        <p:spPr>
          <a:xfrm>
            <a:off x="2476500" y="1397000"/>
            <a:ext cx="14741936" cy="7683500"/>
          </a:xfrm>
          <a:prstGeom prst="rect">
            <a:avLst/>
          </a:prstGeom>
        </p:spPr>
        <p:txBody>
          <a:bodyPr/>
          <a:lstStyle/>
          <a:p>
            <a:r>
              <a:rPr lang="fr-FR" dirty="0">
                <a:solidFill>
                  <a:srgbClr val="FFFFCC"/>
                </a:solidFill>
                <a:uFill>
                  <a:solidFill>
                    <a:srgbClr val="E2DEAB"/>
                  </a:solidFill>
                </a:uFill>
              </a:rPr>
              <a:t>« </a:t>
            </a:r>
            <a:r>
              <a:rPr lang="fr-FR" dirty="0"/>
              <a:t>L'évolution est un processus </a:t>
            </a:r>
            <a:r>
              <a:rPr lang="fr-FR" dirty="0">
                <a:solidFill>
                  <a:srgbClr val="F6A029"/>
                </a:solidFill>
              </a:rPr>
              <a:t>historique</a:t>
            </a:r>
            <a:r>
              <a:rPr lang="fr-FR" dirty="0"/>
              <a:t> qui ne peut être prouvé par les mêmes arguments et méthodes par lesquels des phénomènes purement physiques ou </a:t>
            </a:r>
            <a:r>
              <a:rPr lang="fr-FR" dirty="0">
                <a:solidFill>
                  <a:srgbClr val="F6A029"/>
                </a:solidFill>
              </a:rPr>
              <a:t>fonctionnels</a:t>
            </a:r>
            <a:r>
              <a:rPr lang="fr-FR" dirty="0"/>
              <a:t> peuvent être documentés. »</a:t>
            </a:r>
            <a:endParaRPr dirty="0"/>
          </a:p>
        </p:txBody>
      </p:sp>
      <p:sp>
        <p:nvSpPr>
          <p:cNvPr id="1025" name="Ernst Mayr, What Evolution Is (New York: Basic Books, 2001), p. 13."/>
          <p:cNvSpPr txBox="1">
            <a:spLocks noGrp="1"/>
          </p:cNvSpPr>
          <p:nvPr>
            <p:ph type="body" sz="quarter" idx="1"/>
          </p:nvPr>
        </p:nvSpPr>
        <p:spPr>
          <a:xfrm>
            <a:off x="1433945" y="11544300"/>
            <a:ext cx="22652182" cy="787400"/>
          </a:xfrm>
          <a:prstGeom prst="rect">
            <a:avLst/>
          </a:prstGeom>
        </p:spPr>
        <p:txBody>
          <a:bodyPr/>
          <a:lstStyle/>
          <a:p>
            <a:pPr>
              <a:defRPr sz="4800"/>
            </a:pPr>
            <a:r>
              <a:rPr dirty="0"/>
              <a:t>Ernst Mayr, </a:t>
            </a:r>
            <a:r>
              <a:rPr lang="en-US" dirty="0">
                <a:latin typeface="DejaVu Sans Condensed Oblique"/>
                <a:ea typeface="DejaVu Sans Condensed Oblique"/>
                <a:cs typeface="DejaVu Sans Condensed Oblique"/>
                <a:sym typeface="DejaVu Sans Condensed Oblique"/>
              </a:rPr>
              <a:t>Ce </a:t>
            </a:r>
            <a:r>
              <a:rPr lang="en-US" dirty="0" err="1">
                <a:latin typeface="DejaVu Sans Condensed Oblique"/>
                <a:ea typeface="DejaVu Sans Condensed Oblique"/>
                <a:cs typeface="DejaVu Sans Condensed Oblique"/>
                <a:sym typeface="DejaVu Sans Condensed Oblique"/>
              </a:rPr>
              <a:t>qu’est</a:t>
            </a:r>
            <a:r>
              <a:rPr lang="en-US" dirty="0">
                <a:latin typeface="DejaVu Sans Condensed Oblique"/>
                <a:ea typeface="DejaVu Sans Condensed Oblique"/>
                <a:cs typeface="DejaVu Sans Condensed Oblique"/>
                <a:sym typeface="DejaVu Sans Condensed Oblique"/>
              </a:rPr>
              <a:t> </a:t>
            </a:r>
            <a:r>
              <a:rPr lang="en-US" dirty="0" err="1">
                <a:latin typeface="DejaVu Sans Condensed Oblique"/>
                <a:ea typeface="DejaVu Sans Condensed Oblique"/>
                <a:cs typeface="DejaVu Sans Condensed Oblique"/>
                <a:sym typeface="DejaVu Sans Condensed Oblique"/>
              </a:rPr>
              <a:t>l’</a:t>
            </a:r>
            <a:r>
              <a:rPr dirty="0" err="1">
                <a:latin typeface="DejaVu Sans Condensed Oblique"/>
                <a:ea typeface="DejaVu Sans Condensed Oblique"/>
                <a:cs typeface="DejaVu Sans Condensed Oblique"/>
                <a:sym typeface="DejaVu Sans Condensed Oblique"/>
              </a:rPr>
              <a:t>Evolution</a:t>
            </a:r>
            <a:r>
              <a:rPr dirty="0">
                <a:latin typeface="DejaVu Sans Condensed Oblique"/>
                <a:ea typeface="DejaVu Sans Condensed Oblique"/>
                <a:cs typeface="DejaVu Sans Condensed Oblique"/>
                <a:sym typeface="DejaVu Sans Condensed Oblique"/>
              </a:rPr>
              <a:t> </a:t>
            </a:r>
            <a:r>
              <a:rPr dirty="0"/>
              <a:t>(New York: Basic Books, 2001), p. 13.</a:t>
            </a:r>
          </a:p>
        </p:txBody>
      </p:sp>
      <p:grpSp>
        <p:nvGrpSpPr>
          <p:cNvPr id="1028" name="Mayr, Ernst--100 yrs.jpg"/>
          <p:cNvGrpSpPr/>
          <p:nvPr/>
        </p:nvGrpSpPr>
        <p:grpSpPr>
          <a:xfrm>
            <a:off x="17685754" y="1397000"/>
            <a:ext cx="4297947" cy="5768205"/>
            <a:chOff x="0" y="0"/>
            <a:chExt cx="4297946" cy="5768204"/>
          </a:xfrm>
        </p:grpSpPr>
        <p:pic>
          <p:nvPicPr>
            <p:cNvPr id="1027" name="Mayr, Ernst--100 yrs.jpg" descr="Mayr, Ernst--100 yrs.jpg"/>
            <p:cNvPicPr>
              <a:picLocks noChangeAspect="1"/>
            </p:cNvPicPr>
            <p:nvPr/>
          </p:nvPicPr>
          <p:blipFill>
            <a:blip r:embed="rId3">
              <a:extLst/>
            </a:blip>
            <a:stretch>
              <a:fillRect/>
            </a:stretch>
          </p:blipFill>
          <p:spPr>
            <a:xfrm>
              <a:off x="317500" y="304800"/>
              <a:ext cx="3675647" cy="5145905"/>
            </a:xfrm>
            <a:prstGeom prst="rect">
              <a:avLst/>
            </a:prstGeom>
            <a:ln>
              <a:noFill/>
            </a:ln>
            <a:effectLst/>
          </p:spPr>
        </p:pic>
        <p:pic>
          <p:nvPicPr>
            <p:cNvPr id="1026" name="Mayr, Ernst--100 yrs.jpg" descr="Mayr, Ernst--100 yrs.jpg"/>
            <p:cNvPicPr>
              <a:picLocks/>
            </p:cNvPicPr>
            <p:nvPr/>
          </p:nvPicPr>
          <p:blipFill>
            <a:blip r:embed="rId4">
              <a:extLst/>
            </a:blip>
            <a:stretch>
              <a:fillRect/>
            </a:stretch>
          </p:blipFill>
          <p:spPr>
            <a:xfrm>
              <a:off x="0" y="0"/>
              <a:ext cx="4297947" cy="5768205"/>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40" name="First 1800 years: almost universal belief in the church"/>
          <p:cNvSpPr txBox="1">
            <a:spLocks noGrp="1"/>
          </p:cNvSpPr>
          <p:nvPr>
            <p:ph type="body" sz="quarter" idx="1"/>
          </p:nvPr>
        </p:nvSpPr>
        <p:spPr>
          <a:xfrm>
            <a:off x="1080655" y="1696308"/>
            <a:ext cx="22527490" cy="3420867"/>
          </a:xfrm>
          <a:prstGeom prst="rect">
            <a:avLst/>
          </a:prstGeom>
        </p:spPr>
        <p:txBody>
          <a:bodyPr/>
          <a:lstStyle>
            <a:lvl1pPr algn="ctr">
              <a:defRPr sz="9000"/>
            </a:lvl1pPr>
          </a:lstStyle>
          <a:p>
            <a:r>
              <a:rPr lang="en-US" dirty="0"/>
              <a:t>Les premières</a:t>
            </a:r>
            <a:r>
              <a:rPr dirty="0"/>
              <a:t> 1800 </a:t>
            </a:r>
            <a:r>
              <a:rPr lang="en-US" dirty="0" err="1"/>
              <a:t>années</a:t>
            </a:r>
            <a:r>
              <a:rPr dirty="0"/>
              <a:t>: </a:t>
            </a:r>
            <a:r>
              <a:rPr lang="fr-FR" dirty="0"/>
              <a:t>croyance presque universelle dans l'église</a:t>
            </a:r>
            <a:endParaRPr dirty="0"/>
          </a:p>
        </p:txBody>
      </p:sp>
      <p:sp>
        <p:nvSpPr>
          <p:cNvPr id="1041" name="Six literal days of creation…"/>
          <p:cNvSpPr txBox="1"/>
          <p:nvPr/>
        </p:nvSpPr>
        <p:spPr>
          <a:xfrm>
            <a:off x="1080655" y="5974639"/>
            <a:ext cx="22963909" cy="6045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p>
            <a:pPr algn="l" defTabSz="914400">
              <a:lnSpc>
                <a:spcPct val="170000"/>
              </a:lnSpc>
              <a:buClr>
                <a:srgbClr val="FFFB00"/>
              </a:buClr>
              <a:buSzPct val="125000"/>
              <a:buChar char="•"/>
              <a:defRPr sz="8000">
                <a:solidFill>
                  <a:srgbClr val="E2DEAB"/>
                </a:solidFill>
                <a:uFill>
                  <a:solidFill>
                    <a:srgbClr val="FFFFFF"/>
                  </a:solidFill>
                </a:uFill>
                <a:latin typeface="DejaVu Sans Condensed"/>
                <a:ea typeface="DejaVu Sans Condensed"/>
                <a:cs typeface="DejaVu Sans Condensed"/>
                <a:sym typeface="DejaVu Sans Condensed"/>
              </a:defRPr>
            </a:pPr>
            <a:r>
              <a:rPr dirty="0"/>
              <a:t> </a:t>
            </a:r>
            <a:r>
              <a:rPr lang="fr-FR" dirty="0"/>
              <a:t>Six jours littéraux de création</a:t>
            </a:r>
          </a:p>
          <a:p>
            <a:pPr algn="l" defTabSz="914400">
              <a:lnSpc>
                <a:spcPct val="170000"/>
              </a:lnSpc>
              <a:buClr>
                <a:srgbClr val="FFFB00"/>
              </a:buClr>
              <a:buSzPct val="125000"/>
              <a:buChar char="•"/>
              <a:defRPr sz="8000">
                <a:solidFill>
                  <a:srgbClr val="E2DEAB"/>
                </a:solidFill>
                <a:uFill>
                  <a:solidFill>
                    <a:srgbClr val="FFFFFF"/>
                  </a:solidFill>
                </a:uFill>
                <a:latin typeface="DejaVu Sans Condensed"/>
                <a:ea typeface="DejaVu Sans Condensed"/>
                <a:cs typeface="DejaVu Sans Condensed"/>
                <a:sym typeface="DejaVu Sans Condensed"/>
              </a:defRPr>
            </a:pPr>
            <a:r>
              <a:rPr lang="fr-FR" dirty="0"/>
              <a:t> Il y a un peu plus de 6000 ans</a:t>
            </a:r>
          </a:p>
          <a:p>
            <a:pPr algn="l" defTabSz="914400">
              <a:lnSpc>
                <a:spcPct val="170000"/>
              </a:lnSpc>
              <a:buClr>
                <a:srgbClr val="FFFB00"/>
              </a:buClr>
              <a:buSzPct val="125000"/>
              <a:buChar char="•"/>
              <a:defRPr sz="8000">
                <a:solidFill>
                  <a:srgbClr val="E2DEAB"/>
                </a:solidFill>
                <a:uFill>
                  <a:solidFill>
                    <a:srgbClr val="FFFFFF"/>
                  </a:solidFill>
                </a:uFill>
                <a:latin typeface="DejaVu Sans Condensed"/>
                <a:ea typeface="DejaVu Sans Condensed"/>
                <a:cs typeface="DejaVu Sans Condensed"/>
                <a:sym typeface="DejaVu Sans Condensed"/>
              </a:defRPr>
            </a:pPr>
            <a:r>
              <a:rPr lang="fr-FR" dirty="0"/>
              <a:t> Déluge mondiale, catastrophique d'un an</a:t>
            </a:r>
            <a:endParaRPr dirty="0"/>
          </a:p>
        </p:txBody>
      </p:sp>
    </p:spTree>
    <p:extLst>
      <p:ext uri="{BB962C8B-B14F-4D97-AF65-F5344CB8AC3E}">
        <p14:creationId xmlns:p14="http://schemas.microsoft.com/office/powerpoint/2010/main" val="3850111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 name="1600_AiGLogo_Slide_NavyWhite.png" descr="1600_AiGLogo_Slide_NavyWhite.png"/>
          <p:cNvPicPr>
            <a:picLocks noChangeAspect="1"/>
          </p:cNvPicPr>
          <p:nvPr/>
        </p:nvPicPr>
        <p:blipFill>
          <a:blip r:embed="rId2">
            <a:extLst/>
          </a:blip>
          <a:stretch>
            <a:fillRect/>
          </a:stretch>
        </p:blipFill>
        <p:spPr>
          <a:xfrm>
            <a:off x="-58229" y="-39652"/>
            <a:ext cx="24500458" cy="13795304"/>
          </a:xfrm>
          <a:prstGeom prst="rect">
            <a:avLst/>
          </a:prstGeom>
          <a:ln w="12700">
            <a:miter lim="400000"/>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New Theories of  Earth History"/>
          <p:cNvSpPr txBox="1">
            <a:spLocks noGrp="1"/>
          </p:cNvSpPr>
          <p:nvPr>
            <p:ph type="subTitle" sz="half" idx="1"/>
          </p:nvPr>
        </p:nvSpPr>
        <p:spPr>
          <a:xfrm>
            <a:off x="1714500" y="6489700"/>
            <a:ext cx="20942300" cy="4572000"/>
          </a:xfrm>
          <a:prstGeom prst="rect">
            <a:avLst/>
          </a:prstGeom>
        </p:spPr>
        <p:txBody>
          <a:bodyPr>
            <a:normAutofit fontScale="92500"/>
          </a:bodyPr>
          <a:lstStyle/>
          <a:p>
            <a:pPr algn="ctr" defTabSz="914400">
              <a:buClr>
                <a:srgbClr val="FFFFFF">
                  <a:alpha val="61000"/>
                </a:srgbClr>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pPr>
            <a:r>
              <a:rPr lang="fr-FR" dirty="0"/>
              <a:t>Nouvelles théories </a:t>
            </a:r>
            <a:br>
              <a:rPr lang="fr-FR" dirty="0"/>
            </a:br>
            <a:r>
              <a:rPr lang="fr-FR" dirty="0"/>
              <a:t>de l'histoire de la terre</a:t>
            </a:r>
            <a:endParaRPr dirty="0"/>
          </a:p>
        </p:txBody>
      </p:sp>
      <p:sp>
        <p:nvSpPr>
          <p:cNvPr id="1038" name="1770–1830"/>
          <p:cNvSpPr txBox="1"/>
          <p:nvPr/>
        </p:nvSpPr>
        <p:spPr>
          <a:xfrm>
            <a:off x="7058660" y="2132335"/>
            <a:ext cx="10266681" cy="31267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buClr>
                <a:srgbClr val="FFFFFF">
                  <a:alpha val="61000"/>
                </a:srgbClr>
              </a:buClr>
              <a:defRPr sz="11700">
                <a:solidFill>
                  <a:srgbClr val="FFFFFF">
                    <a:alpha val="60000"/>
                  </a:srgbClr>
                </a:solidFill>
                <a:effectLst>
                  <a:outerShdw blurRad="38100" dist="38100" dir="2700000" rotWithShape="0">
                    <a:srgbClr val="000000">
                      <a:alpha val="43137"/>
                    </a:srgbClr>
                  </a:outerShdw>
                </a:effectLst>
                <a:uFill>
                  <a:solidFill>
                    <a:srgbClr val="FFFFFF">
                      <a:alpha val="60000"/>
                    </a:srgbClr>
                  </a:solidFill>
                </a:uFill>
                <a:latin typeface="+mn-lt"/>
                <a:ea typeface="+mn-ea"/>
                <a:cs typeface="+mn-cs"/>
                <a:sym typeface="GoudyTwenty"/>
              </a:defRPr>
            </a:pPr>
            <a:r>
              <a:rPr sz="20000">
                <a:solidFill>
                  <a:srgbClr val="E2DEAB"/>
                </a:solidFill>
                <a:uFill>
                  <a:solidFill>
                    <a:srgbClr val="E2DEAB"/>
                  </a:solidFill>
                </a:uFill>
              </a:rPr>
              <a:t>1770–1830</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James Hutton…"/>
          <p:cNvSpPr txBox="1">
            <a:spLocks noGrp="1"/>
          </p:cNvSpPr>
          <p:nvPr>
            <p:ph type="title"/>
          </p:nvPr>
        </p:nvSpPr>
        <p:spPr>
          <a:xfrm>
            <a:off x="10934700" y="1346200"/>
            <a:ext cx="134493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James Hutton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(1726–1797)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err="1"/>
              <a:t>Doct</a:t>
            </a:r>
            <a:r>
              <a:rPr lang="en-US" dirty="0" err="1"/>
              <a:t>eu</a:t>
            </a:r>
            <a:r>
              <a:rPr dirty="0" err="1"/>
              <a:t>r</a:t>
            </a:r>
            <a:r>
              <a:rPr dirty="0"/>
              <a:t>, </a:t>
            </a:r>
            <a:r>
              <a:rPr dirty="0" err="1"/>
              <a:t>F</a:t>
            </a:r>
            <a:r>
              <a:rPr lang="en-US" dirty="0" err="1"/>
              <a:t>ermi</a:t>
            </a:r>
            <a:r>
              <a:rPr dirty="0" err="1"/>
              <a:t>er</a:t>
            </a:r>
            <a:r>
              <a:rPr dirty="0"/>
              <a:t>, </a:t>
            </a:r>
            <a:r>
              <a:rPr dirty="0" err="1"/>
              <a:t>G</a:t>
            </a:r>
            <a:r>
              <a:rPr lang="en-US" dirty="0" err="1"/>
              <a:t>é</a:t>
            </a:r>
            <a:r>
              <a:rPr dirty="0" err="1"/>
              <a:t>ologist</a:t>
            </a:r>
            <a:r>
              <a:rPr lang="en-US" dirty="0" err="1"/>
              <a:t>e</a:t>
            </a:r>
            <a:endParaRPr dirty="0"/>
          </a:p>
        </p:txBody>
      </p:sp>
      <p:sp>
        <p:nvSpPr>
          <p:cNvPr id="1080" name="Theory of the Earth (1788, 1795)"/>
          <p:cNvSpPr txBox="1"/>
          <p:nvPr/>
        </p:nvSpPr>
        <p:spPr>
          <a:xfrm>
            <a:off x="10936287" y="8229600"/>
            <a:ext cx="12585701" cy="19697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fr-FR" dirty="0">
                <a:latin typeface="DejaVu Sans Condensed Oblique"/>
                <a:ea typeface="DejaVu Sans Condensed Oblique"/>
                <a:cs typeface="DejaVu Sans Condensed Oblique"/>
                <a:sym typeface="DejaVu Sans Condensed Oblique"/>
              </a:rPr>
              <a:t>Théorie de la terre </a:t>
            </a:r>
            <a:br>
              <a:rPr lang="fr-FR" dirty="0">
                <a:latin typeface="DejaVu Sans Condensed Oblique"/>
                <a:ea typeface="DejaVu Sans Condensed Oblique"/>
                <a:cs typeface="DejaVu Sans Condensed Oblique"/>
                <a:sym typeface="DejaVu Sans Condensed Oblique"/>
              </a:rPr>
            </a:br>
            <a:r>
              <a:rPr dirty="0"/>
              <a:t>(1788, 1795)</a:t>
            </a:r>
          </a:p>
        </p:txBody>
      </p:sp>
      <p:grpSp>
        <p:nvGrpSpPr>
          <p:cNvPr id="1083" name="image17.jpg"/>
          <p:cNvGrpSpPr/>
          <p:nvPr/>
        </p:nvGrpSpPr>
        <p:grpSpPr>
          <a:xfrm>
            <a:off x="1812593" y="1371599"/>
            <a:ext cx="7866473" cy="10989018"/>
            <a:chOff x="0" y="0"/>
            <a:chExt cx="7866471" cy="10989017"/>
          </a:xfrm>
        </p:grpSpPr>
        <p:pic>
          <p:nvPicPr>
            <p:cNvPr id="1082" name="image17.jpg" descr="image17.jpg"/>
            <p:cNvPicPr>
              <a:picLocks noChangeAspect="1"/>
            </p:cNvPicPr>
            <p:nvPr/>
          </p:nvPicPr>
          <p:blipFill>
            <a:blip r:embed="rId3">
              <a:extLst/>
            </a:blip>
            <a:srcRect l="3113" r="6614" b="4596"/>
            <a:stretch>
              <a:fillRect/>
            </a:stretch>
          </p:blipFill>
          <p:spPr>
            <a:xfrm>
              <a:off x="317500" y="304800"/>
              <a:ext cx="7244172" cy="10366718"/>
            </a:xfrm>
            <a:prstGeom prst="rect">
              <a:avLst/>
            </a:prstGeom>
            <a:ln>
              <a:noFill/>
            </a:ln>
            <a:effectLst/>
          </p:spPr>
        </p:pic>
        <p:pic>
          <p:nvPicPr>
            <p:cNvPr id="1081" name="image17.jpg" descr="image17.jpg"/>
            <p:cNvPicPr>
              <a:picLocks/>
            </p:cNvPicPr>
            <p:nvPr/>
          </p:nvPicPr>
          <p:blipFill>
            <a:blip r:embed="rId4">
              <a:extLst/>
            </a:blip>
            <a:stretch>
              <a:fillRect/>
            </a:stretch>
          </p:blipFill>
          <p:spPr>
            <a:xfrm>
              <a:off x="0" y="0"/>
              <a:ext cx="7866472" cy="10989018"/>
            </a:xfrm>
            <a:prstGeom prst="rect">
              <a:avLst/>
            </a:prstGeom>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Georges Cuvier…"/>
          <p:cNvSpPr txBox="1">
            <a:spLocks noGrp="1"/>
          </p:cNvSpPr>
          <p:nvPr>
            <p:ph type="title"/>
          </p:nvPr>
        </p:nvSpPr>
        <p:spPr>
          <a:xfrm>
            <a:off x="2222500" y="2489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Georges Cuvier</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(1769–1832)</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fr-FR" dirty="0"/>
              <a:t>Anatomiste de l’anatomie comparée, paléontologue</a:t>
            </a:r>
            <a:endParaRPr dirty="0"/>
          </a:p>
        </p:txBody>
      </p:sp>
      <p:sp>
        <p:nvSpPr>
          <p:cNvPr id="1088" name="Theory of the Earth (1812)"/>
          <p:cNvSpPr txBox="1"/>
          <p:nvPr/>
        </p:nvSpPr>
        <p:spPr>
          <a:xfrm>
            <a:off x="2224087" y="9245600"/>
            <a:ext cx="10718801" cy="19697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fr-FR" dirty="0">
                <a:latin typeface="DejaVu Sans Condensed Oblique"/>
                <a:ea typeface="DejaVu Sans Condensed Oblique"/>
                <a:cs typeface="DejaVu Sans Condensed Oblique"/>
                <a:sym typeface="DejaVu Sans Condensed Oblique"/>
              </a:rPr>
              <a:t>Théorie de la terre</a:t>
            </a:r>
            <a:br>
              <a:rPr lang="fr-FR" dirty="0">
                <a:latin typeface="DejaVu Sans Condensed Oblique"/>
                <a:ea typeface="DejaVu Sans Condensed Oblique"/>
                <a:cs typeface="DejaVu Sans Condensed Oblique"/>
                <a:sym typeface="DejaVu Sans Condensed Oblique"/>
              </a:rPr>
            </a:br>
            <a:r>
              <a:rPr dirty="0"/>
              <a:t>(1812)</a:t>
            </a:r>
          </a:p>
        </p:txBody>
      </p:sp>
      <p:grpSp>
        <p:nvGrpSpPr>
          <p:cNvPr id="1091" name="image18.jpg"/>
          <p:cNvGrpSpPr/>
          <p:nvPr/>
        </p:nvGrpSpPr>
        <p:grpSpPr>
          <a:xfrm>
            <a:off x="14272801" y="1358899"/>
            <a:ext cx="7733769" cy="10989018"/>
            <a:chOff x="0" y="0"/>
            <a:chExt cx="7733768" cy="10989017"/>
          </a:xfrm>
        </p:grpSpPr>
        <p:pic>
          <p:nvPicPr>
            <p:cNvPr id="1090" name="image18.jpg" descr="image18.jpg"/>
            <p:cNvPicPr>
              <a:picLocks/>
            </p:cNvPicPr>
            <p:nvPr/>
          </p:nvPicPr>
          <p:blipFill>
            <a:blip r:embed="rId3">
              <a:extLst/>
            </a:blip>
            <a:srcRect l="15956" r="21276" b="4089"/>
            <a:stretch>
              <a:fillRect/>
            </a:stretch>
          </p:blipFill>
          <p:spPr>
            <a:xfrm>
              <a:off x="317500" y="304800"/>
              <a:ext cx="7111469" cy="10366718"/>
            </a:xfrm>
            <a:prstGeom prst="rect">
              <a:avLst/>
            </a:prstGeom>
            <a:ln>
              <a:noFill/>
            </a:ln>
            <a:effectLst/>
          </p:spPr>
        </p:pic>
        <p:pic>
          <p:nvPicPr>
            <p:cNvPr id="1089" name="image18.jpg" descr="image18.jpg"/>
            <p:cNvPicPr>
              <a:picLocks/>
            </p:cNvPicPr>
            <p:nvPr/>
          </p:nvPicPr>
          <p:blipFill>
            <a:blip r:embed="rId4">
              <a:extLst/>
            </a:blip>
            <a:stretch>
              <a:fillRect/>
            </a:stretch>
          </p:blipFill>
          <p:spPr>
            <a:xfrm>
              <a:off x="0" y="0"/>
              <a:ext cx="7733769" cy="10989018"/>
            </a:xfrm>
            <a:prstGeom prst="rect">
              <a:avLst/>
            </a:prstGeom>
            <a:effectLst/>
          </p:spPr>
        </p:pic>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 name="image20.jpg"/>
          <p:cNvGrpSpPr/>
          <p:nvPr/>
        </p:nvGrpSpPr>
        <p:grpSpPr>
          <a:xfrm>
            <a:off x="14172789" y="1371599"/>
            <a:ext cx="8119131" cy="10963618"/>
            <a:chOff x="0" y="0"/>
            <a:chExt cx="8119129" cy="10963617"/>
          </a:xfrm>
        </p:grpSpPr>
        <p:pic>
          <p:nvPicPr>
            <p:cNvPr id="1104" name="image20.jpg" descr="image20.jpg"/>
            <p:cNvPicPr>
              <a:picLocks/>
            </p:cNvPicPr>
            <p:nvPr/>
          </p:nvPicPr>
          <p:blipFill>
            <a:blip r:embed="rId3">
              <a:extLst/>
            </a:blip>
            <a:srcRect l="5001" t="5233" r="8301" b="7696"/>
            <a:stretch>
              <a:fillRect/>
            </a:stretch>
          </p:blipFill>
          <p:spPr>
            <a:xfrm>
              <a:off x="317500" y="304800"/>
              <a:ext cx="7496830" cy="10341318"/>
            </a:xfrm>
            <a:prstGeom prst="rect">
              <a:avLst/>
            </a:prstGeom>
            <a:ln>
              <a:noFill/>
            </a:ln>
            <a:effectLst/>
          </p:spPr>
        </p:pic>
        <p:pic>
          <p:nvPicPr>
            <p:cNvPr id="1103" name="image20.jpg" descr="image20.jpg"/>
            <p:cNvPicPr>
              <a:picLocks/>
            </p:cNvPicPr>
            <p:nvPr/>
          </p:nvPicPr>
          <p:blipFill>
            <a:blip r:embed="rId4">
              <a:extLst/>
            </a:blip>
            <a:stretch>
              <a:fillRect/>
            </a:stretch>
          </p:blipFill>
          <p:spPr>
            <a:xfrm>
              <a:off x="0" y="0"/>
              <a:ext cx="8119130" cy="10963618"/>
            </a:xfrm>
            <a:prstGeom prst="rect">
              <a:avLst/>
            </a:prstGeom>
            <a:effectLst/>
          </p:spPr>
        </p:pic>
      </p:grpSp>
      <p:sp>
        <p:nvSpPr>
          <p:cNvPr id="1106" name="Charles Lyell…"/>
          <p:cNvSpPr txBox="1">
            <a:spLocks noGrp="1"/>
          </p:cNvSpPr>
          <p:nvPr>
            <p:ph type="title"/>
          </p:nvPr>
        </p:nvSpPr>
        <p:spPr>
          <a:xfrm>
            <a:off x="2590800" y="24892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sz="9600" dirty="0">
                <a:latin typeface="+mn-lt"/>
                <a:ea typeface="+mn-ea"/>
                <a:cs typeface="+mn-cs"/>
                <a:sym typeface="GoudyTwenty"/>
              </a:rPr>
              <a:t>Charles Lyell</a:t>
            </a:r>
            <a:r>
              <a:rPr sz="9600" dirty="0"/>
              <a:t>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(1797–1875)</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fr-FR" dirty="0"/>
              <a:t>Avocat, géologue</a:t>
            </a:r>
            <a:endParaRPr dirty="0"/>
          </a:p>
        </p:txBody>
      </p:sp>
      <p:sp>
        <p:nvSpPr>
          <p:cNvPr id="1107" name="Principles of Geology…"/>
          <p:cNvSpPr txBox="1"/>
          <p:nvPr/>
        </p:nvSpPr>
        <p:spPr>
          <a:xfrm>
            <a:off x="2592387" y="8509000"/>
            <a:ext cx="9867901" cy="19697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err="1">
                <a:latin typeface="DejaVu Sans Condensed Oblique"/>
                <a:ea typeface="DejaVu Sans Condensed Oblique"/>
                <a:cs typeface="DejaVu Sans Condensed Oblique"/>
                <a:sym typeface="DejaVu Sans Condensed Oblique"/>
              </a:rPr>
              <a:t>Principes</a:t>
            </a:r>
            <a:r>
              <a:rPr dirty="0">
                <a:latin typeface="DejaVu Sans Condensed Oblique"/>
                <a:ea typeface="DejaVu Sans Condensed Oblique"/>
                <a:cs typeface="DejaVu Sans Condensed Oblique"/>
                <a:sym typeface="DejaVu Sans Condensed Oblique"/>
              </a:rPr>
              <a:t> </a:t>
            </a:r>
            <a:r>
              <a:rPr lang="en-US" dirty="0">
                <a:latin typeface="DejaVu Sans Condensed Oblique"/>
                <a:ea typeface="DejaVu Sans Condensed Oblique"/>
                <a:cs typeface="DejaVu Sans Condensed Oblique"/>
                <a:sym typeface="DejaVu Sans Condensed Oblique"/>
              </a:rPr>
              <a:t>de</a:t>
            </a:r>
            <a:r>
              <a:rPr dirty="0">
                <a:latin typeface="DejaVu Sans Condensed Oblique"/>
                <a:ea typeface="DejaVu Sans Condensed Oblique"/>
                <a:cs typeface="DejaVu Sans Condensed Oblique"/>
                <a:sym typeface="DejaVu Sans Condensed Oblique"/>
              </a:rPr>
              <a:t> </a:t>
            </a:r>
            <a:r>
              <a:rPr dirty="0" err="1">
                <a:latin typeface="DejaVu Sans Condensed Oblique"/>
                <a:ea typeface="DejaVu Sans Condensed Oblique"/>
                <a:cs typeface="DejaVu Sans Condensed Oblique"/>
                <a:sym typeface="DejaVu Sans Condensed Oblique"/>
              </a:rPr>
              <a:t>G</a:t>
            </a:r>
            <a:r>
              <a:rPr lang="en-US" dirty="0" err="1">
                <a:latin typeface="DejaVu Sans Condensed Oblique"/>
                <a:ea typeface="DejaVu Sans Condensed Oblique"/>
                <a:cs typeface="DejaVu Sans Condensed Oblique"/>
                <a:sym typeface="DejaVu Sans Condensed Oblique"/>
              </a:rPr>
              <a:t>é</a:t>
            </a:r>
            <a:r>
              <a:rPr dirty="0" err="1">
                <a:latin typeface="DejaVu Sans Condensed Oblique"/>
                <a:ea typeface="DejaVu Sans Condensed Oblique"/>
                <a:cs typeface="DejaVu Sans Condensed Oblique"/>
                <a:sym typeface="DejaVu Sans Condensed Oblique"/>
              </a:rPr>
              <a:t>olog</a:t>
            </a:r>
            <a:r>
              <a:rPr lang="en-US" dirty="0" err="1">
                <a:latin typeface="DejaVu Sans Condensed Oblique"/>
                <a:ea typeface="DejaVu Sans Condensed Oblique"/>
                <a:cs typeface="DejaVu Sans Condensed Oblique"/>
                <a:sym typeface="DejaVu Sans Condensed Oblique"/>
              </a:rPr>
              <a:t>ie</a:t>
            </a:r>
            <a:r>
              <a:rPr dirty="0">
                <a:latin typeface="DejaVu Sans Condensed Oblique"/>
                <a:ea typeface="DejaVu Sans Condensed Oblique"/>
                <a:cs typeface="DejaVu Sans Condensed Oblique"/>
                <a:sym typeface="DejaVu Sans Condensed Oblique"/>
              </a:rPr>
              <a:t> </a:t>
            </a:r>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(3 vol., 1830-33)</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24" name="Early 19th Century Views of Earth History"/>
          <p:cNvSpPr txBox="1">
            <a:spLocks noGrp="1"/>
          </p:cNvSpPr>
          <p:nvPr>
            <p:ph type="body" sz="quarter" idx="1"/>
          </p:nvPr>
        </p:nvSpPr>
        <p:spPr>
          <a:xfrm>
            <a:off x="891944" y="1346204"/>
            <a:ext cx="22339301" cy="1320801"/>
          </a:xfrm>
          <a:prstGeom prst="rect">
            <a:avLst/>
          </a:prstGeom>
          <a:effectLst/>
        </p:spPr>
        <p:txBody>
          <a:bodyPr/>
          <a:lstStyle/>
          <a:p>
            <a:pPr algn="ctr">
              <a:buClr>
                <a:srgbClr val="FFFEEC"/>
              </a:buClr>
              <a:buFont typeface="GoudyTwenty"/>
              <a:defRPr sz="6400">
                <a:effectLst>
                  <a:outerShdw blurRad="38100" dist="38100" dir="2700000" rotWithShape="0">
                    <a:srgbClr val="000000">
                      <a:alpha val="43137"/>
                    </a:srgbClr>
                  </a:outerShdw>
                </a:effectLst>
              </a:defRPr>
            </a:pPr>
            <a:r>
              <a:rPr lang="fr-FR" sz="7000" dirty="0">
                <a:latin typeface="DejaVu Sans Condensed" panose="020B0606030804020204" pitchFamily="34" charset="2"/>
                <a:ea typeface="DejaVu Sans Condensed" panose="020B0606030804020204" pitchFamily="34" charset="2"/>
                <a:cs typeface="DejaVu Sans Condensed" panose="020B0606030804020204" pitchFamily="34" charset="2"/>
                <a:sym typeface="GoudyTwenty"/>
              </a:rPr>
              <a:t>Vues du début du XIXe siècle sur l'histoire de la terre</a:t>
            </a:r>
            <a:endParaRPr sz="7000" dirty="0">
              <a:latin typeface="DejaVu Sans Condensed" panose="020B0606030804020204" pitchFamily="34" charset="2"/>
              <a:ea typeface="DejaVu Sans Condensed" panose="020B0606030804020204" pitchFamily="34" charset="2"/>
              <a:cs typeface="DejaVu Sans Condensed" panose="020B0606030804020204" pitchFamily="34" charset="2"/>
              <a:sym typeface="GoudyTwenty"/>
            </a:endParaRPr>
          </a:p>
        </p:txBody>
      </p:sp>
      <p:sp>
        <p:nvSpPr>
          <p:cNvPr id="1125" name="Catastrophist view (e.g., Cuvier, Smith)"/>
          <p:cNvSpPr txBox="1"/>
          <p:nvPr/>
        </p:nvSpPr>
        <p:spPr>
          <a:xfrm>
            <a:off x="2060423" y="2870200"/>
            <a:ext cx="20574001" cy="11079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lang="en-US" b="1" dirty="0"/>
              <a:t>Vue </a:t>
            </a:r>
            <a:r>
              <a:rPr lang="en-US" b="1" dirty="0" err="1"/>
              <a:t>c</a:t>
            </a:r>
            <a:r>
              <a:rPr b="1" dirty="0" err="1"/>
              <a:t>atastrophist</a:t>
            </a:r>
            <a:r>
              <a:rPr lang="en-US" b="1" dirty="0" err="1"/>
              <a:t>e</a:t>
            </a:r>
            <a:r>
              <a:rPr b="1" dirty="0"/>
              <a:t> (</a:t>
            </a:r>
            <a:r>
              <a:rPr lang="en-US" b="1" dirty="0"/>
              <a:t>ex</a:t>
            </a:r>
            <a:r>
              <a:rPr b="1" dirty="0"/>
              <a:t>., Cuvier)</a:t>
            </a:r>
          </a:p>
        </p:txBody>
      </p:sp>
      <p:sp>
        <p:nvSpPr>
          <p:cNvPr id="1126" name="Biblical/Traditional view (Scriptural geologists)"/>
          <p:cNvSpPr txBox="1"/>
          <p:nvPr/>
        </p:nvSpPr>
        <p:spPr>
          <a:xfrm>
            <a:off x="0" y="10184854"/>
            <a:ext cx="24021535"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fr-FR" sz="6600" dirty="0"/>
              <a:t>Vue biblique / traditionnelle (géologues scripturaux)</a:t>
            </a:r>
            <a:endParaRPr sz="6600" dirty="0">
              <a:latin typeface="DejaVu Sans Condensed"/>
              <a:ea typeface="DejaVu Sans Condensed"/>
              <a:cs typeface="DejaVu Sans Condensed"/>
              <a:sym typeface="DejaVu Sans Condensed"/>
            </a:endParaRPr>
          </a:p>
        </p:txBody>
      </p:sp>
      <p:sp>
        <p:nvSpPr>
          <p:cNvPr id="1127" name="SCW"/>
          <p:cNvSpPr txBox="1"/>
          <p:nvPr/>
        </p:nvSpPr>
        <p:spPr>
          <a:xfrm>
            <a:off x="10471499" y="11355882"/>
            <a:ext cx="25400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SSC</a:t>
            </a:r>
            <a:endParaRPr sz="6600" b="0" dirty="0">
              <a:latin typeface="DejaVu Sans Condensed"/>
              <a:ea typeface="DejaVu Sans Condensed"/>
              <a:cs typeface="DejaVu Sans Condensed"/>
              <a:sym typeface="DejaVu Sans Condensed"/>
            </a:endParaRPr>
          </a:p>
        </p:txBody>
      </p:sp>
      <p:grpSp>
        <p:nvGrpSpPr>
          <p:cNvPr id="1130" name="Group"/>
          <p:cNvGrpSpPr/>
          <p:nvPr/>
        </p:nvGrpSpPr>
        <p:grpSpPr>
          <a:xfrm>
            <a:off x="12963549" y="11355882"/>
            <a:ext cx="2096156" cy="1092607"/>
            <a:chOff x="0" y="0"/>
            <a:chExt cx="2096155" cy="1092606"/>
          </a:xfrm>
        </p:grpSpPr>
        <p:sp>
          <p:nvSpPr>
            <p:cNvPr id="1128"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9" name="F"/>
            <p:cNvSpPr txBox="1"/>
            <p:nvPr/>
          </p:nvSpPr>
          <p:spPr>
            <a:xfrm>
              <a:off x="1366788" y="0"/>
              <a:ext cx="729367"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D</a:t>
              </a:r>
              <a:endParaRPr sz="6600" b="0" dirty="0">
                <a:latin typeface="DejaVu Sans Condensed"/>
                <a:ea typeface="DejaVu Sans Condensed"/>
                <a:cs typeface="DejaVu Sans Condensed"/>
                <a:sym typeface="DejaVu Sans Condensed"/>
              </a:endParaRPr>
            </a:p>
          </p:txBody>
        </p:sp>
      </p:grpSp>
      <p:grpSp>
        <p:nvGrpSpPr>
          <p:cNvPr id="1133" name="Group"/>
          <p:cNvGrpSpPr/>
          <p:nvPr/>
        </p:nvGrpSpPr>
        <p:grpSpPr>
          <a:xfrm>
            <a:off x="14989382" y="11355882"/>
            <a:ext cx="5054331" cy="1054101"/>
            <a:chOff x="0" y="0"/>
            <a:chExt cx="5054330" cy="1054100"/>
          </a:xfrm>
        </p:grpSpPr>
        <p:sp>
          <p:nvSpPr>
            <p:cNvPr id="1131"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2" name="P"/>
            <p:cNvSpPr txBox="1"/>
            <p:nvPr/>
          </p:nvSpPr>
          <p:spPr>
            <a:xfrm>
              <a:off x="451072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134" name="(ca. 6000 years)"/>
          <p:cNvSpPr txBox="1"/>
          <p:nvPr/>
        </p:nvSpPr>
        <p:spPr>
          <a:xfrm>
            <a:off x="12725480" y="12122604"/>
            <a:ext cx="6929782"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en-US" sz="6600" b="0" dirty="0">
                <a:latin typeface="DejaVu Sans Condensed"/>
                <a:ea typeface="DejaVu Sans Condensed"/>
                <a:cs typeface="DejaVu Sans Condensed"/>
                <a:sym typeface="DejaVu Sans Condensed"/>
              </a:rPr>
              <a:t>env</a:t>
            </a:r>
            <a:r>
              <a:rPr sz="6600" b="0" dirty="0">
                <a:latin typeface="DejaVu Sans Condensed"/>
                <a:ea typeface="DejaVu Sans Condensed"/>
                <a:cs typeface="DejaVu Sans Condensed"/>
                <a:sym typeface="DejaVu Sans Condensed"/>
              </a:rPr>
              <a:t>. 6000 </a:t>
            </a:r>
            <a:r>
              <a:rPr lang="en-US" sz="6600" b="0" dirty="0" err="1">
                <a:latin typeface="DejaVu Sans Condensed"/>
                <a:ea typeface="DejaVu Sans Condensed"/>
                <a:cs typeface="DejaVu Sans Condensed"/>
                <a:sym typeface="DejaVu Sans Condensed"/>
              </a:rPr>
              <a:t>ans</a:t>
            </a:r>
            <a:r>
              <a:rPr sz="6600" b="0" dirty="0">
                <a:latin typeface="DejaVu Sans Condensed"/>
                <a:ea typeface="DejaVu Sans Condensed"/>
                <a:cs typeface="DejaVu Sans Condensed"/>
                <a:sym typeface="DejaVu Sans Condensed"/>
              </a:rPr>
              <a:t>)</a:t>
            </a:r>
          </a:p>
        </p:txBody>
      </p:sp>
      <p:sp>
        <p:nvSpPr>
          <p:cNvPr id="1135" name="SB"/>
          <p:cNvSpPr txBox="1"/>
          <p:nvPr/>
        </p:nvSpPr>
        <p:spPr>
          <a:xfrm>
            <a:off x="3523766" y="4042116"/>
            <a:ext cx="1247136"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CS</a:t>
            </a:r>
            <a:endParaRPr sz="6600" b="0" dirty="0">
              <a:latin typeface="DejaVu Sans Condensed"/>
              <a:ea typeface="DejaVu Sans Condensed"/>
              <a:cs typeface="DejaVu Sans Condensed"/>
              <a:sym typeface="DejaVu Sans Condensed"/>
            </a:endParaRPr>
          </a:p>
        </p:txBody>
      </p:sp>
      <p:grpSp>
        <p:nvGrpSpPr>
          <p:cNvPr id="1138" name="Group"/>
          <p:cNvGrpSpPr/>
          <p:nvPr/>
        </p:nvGrpSpPr>
        <p:grpSpPr>
          <a:xfrm>
            <a:off x="4818019" y="4042116"/>
            <a:ext cx="2158874" cy="1054101"/>
            <a:chOff x="0" y="0"/>
            <a:chExt cx="2158873" cy="1054100"/>
          </a:xfrm>
        </p:grpSpPr>
        <p:sp>
          <p:nvSpPr>
            <p:cNvPr id="1136"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7" name="C"/>
            <p:cNvSpPr txBox="1"/>
            <p:nvPr/>
          </p:nvSpPr>
          <p:spPr>
            <a:xfrm>
              <a:off x="1543233"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141" name="Group"/>
          <p:cNvGrpSpPr/>
          <p:nvPr/>
        </p:nvGrpSpPr>
        <p:grpSpPr>
          <a:xfrm>
            <a:off x="7021154" y="4042116"/>
            <a:ext cx="2333277" cy="1054101"/>
            <a:chOff x="0" y="0"/>
            <a:chExt cx="2333276" cy="1054100"/>
          </a:xfrm>
        </p:grpSpPr>
        <p:sp>
          <p:nvSpPr>
            <p:cNvPr id="1139"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0" name="C"/>
            <p:cNvSpPr txBox="1"/>
            <p:nvPr/>
          </p:nvSpPr>
          <p:spPr>
            <a:xfrm>
              <a:off x="1717636"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144" name="Group"/>
          <p:cNvGrpSpPr/>
          <p:nvPr/>
        </p:nvGrpSpPr>
        <p:grpSpPr>
          <a:xfrm>
            <a:off x="9397320" y="4042116"/>
            <a:ext cx="2904492" cy="1054101"/>
            <a:chOff x="0" y="0"/>
            <a:chExt cx="2904490" cy="1054100"/>
          </a:xfrm>
        </p:grpSpPr>
        <p:sp>
          <p:nvSpPr>
            <p:cNvPr id="1142"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3" name="C"/>
            <p:cNvSpPr txBox="1"/>
            <p:nvPr/>
          </p:nvSpPr>
          <p:spPr>
            <a:xfrm>
              <a:off x="2288850"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sp>
        <p:nvSpPr>
          <p:cNvPr id="1145" name="SB?"/>
          <p:cNvSpPr txBox="1"/>
          <p:nvPr/>
        </p:nvSpPr>
        <p:spPr>
          <a:xfrm>
            <a:off x="3498760" y="7610203"/>
            <a:ext cx="1708802"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CS</a:t>
            </a:r>
            <a:r>
              <a:rPr sz="6600" b="0" dirty="0">
                <a:latin typeface="DejaVu Sans Condensed"/>
                <a:ea typeface="DejaVu Sans Condensed"/>
                <a:cs typeface="DejaVu Sans Condensed"/>
                <a:sym typeface="DejaVu Sans Condensed"/>
              </a:rPr>
              <a:t>?</a:t>
            </a:r>
          </a:p>
        </p:txBody>
      </p:sp>
      <p:sp>
        <p:nvSpPr>
          <p:cNvPr id="1146" name="Uniformitarian view (e.g., Hutton, Lyell)"/>
          <p:cNvSpPr txBox="1"/>
          <p:nvPr/>
        </p:nvSpPr>
        <p:spPr>
          <a:xfrm>
            <a:off x="2060423" y="6470687"/>
            <a:ext cx="20574001"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en-US" sz="7200" dirty="0">
                <a:latin typeface="DejaVu Sans Condensed"/>
                <a:ea typeface="DejaVu Sans Condensed"/>
                <a:cs typeface="DejaVu Sans Condensed"/>
                <a:sym typeface="DejaVu Sans Condensed"/>
              </a:rPr>
              <a:t>Vue </a:t>
            </a:r>
            <a:r>
              <a:rPr lang="en-US" sz="7200" dirty="0" err="1">
                <a:latin typeface="DejaVu Sans Condensed"/>
                <a:ea typeface="DejaVu Sans Condensed"/>
                <a:cs typeface="DejaVu Sans Condensed"/>
                <a:sym typeface="DejaVu Sans Condensed"/>
              </a:rPr>
              <a:t>uniformitariste</a:t>
            </a:r>
            <a:r>
              <a:rPr lang="en-US" sz="7200" dirty="0">
                <a:latin typeface="DejaVu Sans Condensed"/>
                <a:ea typeface="DejaVu Sans Condensed"/>
                <a:cs typeface="DejaVu Sans Condensed"/>
                <a:sym typeface="DejaVu Sans Condensed"/>
              </a:rPr>
              <a:t> (ex. </a:t>
            </a:r>
            <a:r>
              <a:rPr sz="7200" dirty="0">
                <a:latin typeface="DejaVu Sans Condensed"/>
                <a:ea typeface="DejaVu Sans Condensed"/>
                <a:cs typeface="DejaVu Sans Condensed"/>
                <a:sym typeface="DejaVu Sans Condensed"/>
              </a:rPr>
              <a:t>Hutton, Lyell)</a:t>
            </a:r>
          </a:p>
        </p:txBody>
      </p:sp>
      <p:grpSp>
        <p:nvGrpSpPr>
          <p:cNvPr id="1149" name="Group"/>
          <p:cNvGrpSpPr/>
          <p:nvPr/>
        </p:nvGrpSpPr>
        <p:grpSpPr>
          <a:xfrm>
            <a:off x="5155734" y="7652408"/>
            <a:ext cx="14888057" cy="1054101"/>
            <a:chOff x="0" y="0"/>
            <a:chExt cx="14888055" cy="1054100"/>
          </a:xfrm>
        </p:grpSpPr>
        <p:sp>
          <p:nvSpPr>
            <p:cNvPr id="1147"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8" name="P"/>
            <p:cNvSpPr txBox="1"/>
            <p:nvPr/>
          </p:nvSpPr>
          <p:spPr>
            <a:xfrm>
              <a:off x="14344448"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150" name="(millions of years)"/>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(millions </a:t>
            </a:r>
            <a:r>
              <a:rPr lang="fr-FR" sz="6600" b="0" dirty="0">
                <a:latin typeface="DejaVu Sans Condensed"/>
                <a:ea typeface="DejaVu Sans Condensed"/>
                <a:cs typeface="DejaVu Sans Condensed"/>
                <a:sym typeface="DejaVu Sans Condensed"/>
              </a:rPr>
              <a:t>d'années</a:t>
            </a:r>
            <a:r>
              <a:rPr sz="6600" b="0" dirty="0">
                <a:latin typeface="DejaVu Sans Condensed"/>
                <a:ea typeface="DejaVu Sans Condensed"/>
                <a:cs typeface="DejaVu Sans Condensed"/>
                <a:sym typeface="DejaVu Sans Condensed"/>
              </a:rPr>
              <a:t>)</a:t>
            </a:r>
          </a:p>
        </p:txBody>
      </p:sp>
      <p:grpSp>
        <p:nvGrpSpPr>
          <p:cNvPr id="1155" name="Group"/>
          <p:cNvGrpSpPr/>
          <p:nvPr/>
        </p:nvGrpSpPr>
        <p:grpSpPr>
          <a:xfrm>
            <a:off x="12337512" y="4038600"/>
            <a:ext cx="7706201" cy="1057617"/>
            <a:chOff x="0" y="0"/>
            <a:chExt cx="7706200" cy="1057616"/>
          </a:xfrm>
        </p:grpSpPr>
        <p:sp>
          <p:nvSpPr>
            <p:cNvPr id="1151"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52" name="C"/>
            <p:cNvSpPr txBox="1"/>
            <p:nvPr/>
          </p:nvSpPr>
          <p:spPr>
            <a:xfrm>
              <a:off x="2464703" y="3516"/>
              <a:ext cx="615641"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sp>
          <p:nvSpPr>
            <p:cNvPr id="1153" name="P"/>
            <p:cNvSpPr txBox="1"/>
            <p:nvPr/>
          </p:nvSpPr>
          <p:spPr>
            <a:xfrm>
              <a:off x="716259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sp>
          <p:nvSpPr>
            <p:cNvPr id="1154"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56" name="(millions of years)"/>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(millions </a:t>
            </a:r>
            <a:r>
              <a:rPr lang="fr-FR" sz="6600" b="0" dirty="0">
                <a:latin typeface="DejaVu Sans Condensed"/>
                <a:ea typeface="DejaVu Sans Condensed"/>
                <a:cs typeface="DejaVu Sans Condensed"/>
                <a:sym typeface="DejaVu Sans Condensed"/>
              </a:rPr>
              <a:t>d'années</a:t>
            </a:r>
            <a:r>
              <a:rPr sz="6600" b="0" dirty="0">
                <a:latin typeface="DejaVu Sans Condensed"/>
                <a:ea typeface="DejaVu Sans Condensed"/>
                <a:cs typeface="DejaVu Sans Condensed"/>
                <a:sym typeface="DejaVu Sans Condensed"/>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25"/>
                                        </p:tgtEl>
                                        <p:attrNameLst>
                                          <p:attrName>style.visibility</p:attrName>
                                        </p:attrNameLst>
                                      </p:cBhvr>
                                      <p:to>
                                        <p:strVal val="visible"/>
                                      </p:to>
                                    </p:set>
                                    <p:animEffect transition="in" filter="dissolve">
                                      <p:cBhvr>
                                        <p:cTn id="7" dur="250"/>
                                        <p:tgtEl>
                                          <p:spTgt spid="1125"/>
                                        </p:tgtEl>
                                      </p:cBhvr>
                                    </p:animEffect>
                                  </p:childTnLst>
                                </p:cTn>
                              </p:par>
                            </p:childTnLst>
                          </p:cTn>
                        </p:par>
                        <p:par>
                          <p:cTn id="8" fill="hold">
                            <p:stCondLst>
                              <p:cond delay="250"/>
                            </p:stCondLst>
                            <p:childTnLst>
                              <p:par>
                                <p:cTn id="9" presetID="22" presetClass="entr" presetSubtype="8" fill="hold" grpId="2" nodeType="afterEffect">
                                  <p:stCondLst>
                                    <p:cond delay="0"/>
                                  </p:stCondLst>
                                  <p:iterate>
                                    <p:tmAbs val="0"/>
                                  </p:iterate>
                                  <p:childTnLst>
                                    <p:set>
                                      <p:cBhvr>
                                        <p:cTn id="10" fill="hold"/>
                                        <p:tgtEl>
                                          <p:spTgt spid="1135"/>
                                        </p:tgtEl>
                                        <p:attrNameLst>
                                          <p:attrName>style.visibility</p:attrName>
                                        </p:attrNameLst>
                                      </p:cBhvr>
                                      <p:to>
                                        <p:strVal val="visible"/>
                                      </p:to>
                                    </p:set>
                                    <p:animEffect transition="in" filter="wipe(left)">
                                      <p:cBhvr>
                                        <p:cTn id="11" dur="500"/>
                                        <p:tgtEl>
                                          <p:spTgt spid="11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138"/>
                                        </p:tgtEl>
                                        <p:attrNameLst>
                                          <p:attrName>style.visibility</p:attrName>
                                        </p:attrNameLst>
                                      </p:cBhvr>
                                      <p:to>
                                        <p:strVal val="visible"/>
                                      </p:to>
                                    </p:set>
                                    <p:animEffect transition="in" filter="wipe(left)">
                                      <p:cBhvr>
                                        <p:cTn id="16" dur="250"/>
                                        <p:tgtEl>
                                          <p:spTgt spid="11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1141"/>
                                        </p:tgtEl>
                                        <p:attrNameLst>
                                          <p:attrName>style.visibility</p:attrName>
                                        </p:attrNameLst>
                                      </p:cBhvr>
                                      <p:to>
                                        <p:strVal val="visible"/>
                                      </p:to>
                                    </p:set>
                                    <p:animEffect transition="in" filter="wipe(left)">
                                      <p:cBhvr>
                                        <p:cTn id="21" dur="250"/>
                                        <p:tgtEl>
                                          <p:spTgt spid="11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5" nodeType="clickEffect">
                                  <p:stCondLst>
                                    <p:cond delay="0"/>
                                  </p:stCondLst>
                                  <p:iterate>
                                    <p:tmAbs val="0"/>
                                  </p:iterate>
                                  <p:childTnLst>
                                    <p:set>
                                      <p:cBhvr>
                                        <p:cTn id="25" fill="hold"/>
                                        <p:tgtEl>
                                          <p:spTgt spid="1144"/>
                                        </p:tgtEl>
                                        <p:attrNameLst>
                                          <p:attrName>style.visibility</p:attrName>
                                        </p:attrNameLst>
                                      </p:cBhvr>
                                      <p:to>
                                        <p:strVal val="visible"/>
                                      </p:to>
                                    </p:set>
                                    <p:animEffect transition="in" filter="wipe(left)">
                                      <p:cBhvr>
                                        <p:cTn id="26" dur="250"/>
                                        <p:tgtEl>
                                          <p:spTgt spid="11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6" nodeType="clickEffect">
                                  <p:stCondLst>
                                    <p:cond delay="0"/>
                                  </p:stCondLst>
                                  <p:iterate>
                                    <p:tmAbs val="0"/>
                                  </p:iterate>
                                  <p:childTnLst>
                                    <p:set>
                                      <p:cBhvr>
                                        <p:cTn id="30" fill="hold"/>
                                        <p:tgtEl>
                                          <p:spTgt spid="1155"/>
                                        </p:tgtEl>
                                        <p:attrNameLst>
                                          <p:attrName>style.visibility</p:attrName>
                                        </p:attrNameLst>
                                      </p:cBhvr>
                                      <p:to>
                                        <p:strVal val="visible"/>
                                      </p:to>
                                    </p:set>
                                    <p:animEffect transition="in" filter="wipe(left)">
                                      <p:cBhvr>
                                        <p:cTn id="31" dur="250"/>
                                        <p:tgtEl>
                                          <p:spTgt spid="1155"/>
                                        </p:tgtEl>
                                      </p:cBhvr>
                                    </p:animEffect>
                                  </p:childTnLst>
                                </p:cTn>
                              </p:par>
                            </p:childTnLst>
                          </p:cTn>
                        </p:par>
                        <p:par>
                          <p:cTn id="32" fill="hold">
                            <p:stCondLst>
                              <p:cond delay="250"/>
                            </p:stCondLst>
                            <p:childTnLst>
                              <p:par>
                                <p:cTn id="33" presetID="9" presetClass="entr" fill="hold" grpId="7" nodeType="afterEffect">
                                  <p:stCondLst>
                                    <p:cond delay="0"/>
                                  </p:stCondLst>
                                  <p:iterate>
                                    <p:tmAbs val="0"/>
                                  </p:iterate>
                                  <p:childTnLst>
                                    <p:set>
                                      <p:cBhvr>
                                        <p:cTn id="34" fill="hold"/>
                                        <p:tgtEl>
                                          <p:spTgt spid="1150"/>
                                        </p:tgtEl>
                                        <p:attrNameLst>
                                          <p:attrName>style.visibility</p:attrName>
                                        </p:attrNameLst>
                                      </p:cBhvr>
                                      <p:to>
                                        <p:strVal val="visible"/>
                                      </p:to>
                                    </p:set>
                                    <p:animEffect transition="in" filter="dissolve">
                                      <p:cBhvr>
                                        <p:cTn id="35" dur="250"/>
                                        <p:tgtEl>
                                          <p:spTgt spid="115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8" nodeType="clickEffect">
                                  <p:stCondLst>
                                    <p:cond delay="0"/>
                                  </p:stCondLst>
                                  <p:iterate>
                                    <p:tmAbs val="0"/>
                                  </p:iterate>
                                  <p:childTnLst>
                                    <p:set>
                                      <p:cBhvr>
                                        <p:cTn id="39" fill="hold"/>
                                        <p:tgtEl>
                                          <p:spTgt spid="1146"/>
                                        </p:tgtEl>
                                        <p:attrNameLst>
                                          <p:attrName>style.visibility</p:attrName>
                                        </p:attrNameLst>
                                      </p:cBhvr>
                                      <p:to>
                                        <p:strVal val="visible"/>
                                      </p:to>
                                    </p:set>
                                    <p:animEffect transition="in" filter="dissolve">
                                      <p:cBhvr>
                                        <p:cTn id="40" dur="250"/>
                                        <p:tgtEl>
                                          <p:spTgt spid="1146"/>
                                        </p:tgtEl>
                                      </p:cBhvr>
                                    </p:animEffect>
                                  </p:childTnLst>
                                </p:cTn>
                              </p:par>
                            </p:childTnLst>
                          </p:cTn>
                        </p:par>
                        <p:par>
                          <p:cTn id="41" fill="hold">
                            <p:stCondLst>
                              <p:cond delay="250"/>
                            </p:stCondLst>
                            <p:childTnLst>
                              <p:par>
                                <p:cTn id="42" presetID="22" presetClass="entr" presetSubtype="8" fill="hold" grpId="9" nodeType="afterEffect">
                                  <p:stCondLst>
                                    <p:cond delay="0"/>
                                  </p:stCondLst>
                                  <p:iterate>
                                    <p:tmAbs val="0"/>
                                  </p:iterate>
                                  <p:childTnLst>
                                    <p:set>
                                      <p:cBhvr>
                                        <p:cTn id="43" fill="hold"/>
                                        <p:tgtEl>
                                          <p:spTgt spid="1145"/>
                                        </p:tgtEl>
                                        <p:attrNameLst>
                                          <p:attrName>style.visibility</p:attrName>
                                        </p:attrNameLst>
                                      </p:cBhvr>
                                      <p:to>
                                        <p:strVal val="visible"/>
                                      </p:to>
                                    </p:set>
                                    <p:animEffect transition="in" filter="wipe(left)">
                                      <p:cBhvr>
                                        <p:cTn id="44" dur="250"/>
                                        <p:tgtEl>
                                          <p:spTgt spid="11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10" nodeType="clickEffect">
                                  <p:stCondLst>
                                    <p:cond delay="0"/>
                                  </p:stCondLst>
                                  <p:iterate>
                                    <p:tmAbs val="0"/>
                                  </p:iterate>
                                  <p:childTnLst>
                                    <p:set>
                                      <p:cBhvr>
                                        <p:cTn id="48" fill="hold"/>
                                        <p:tgtEl>
                                          <p:spTgt spid="1149"/>
                                        </p:tgtEl>
                                        <p:attrNameLst>
                                          <p:attrName>style.visibility</p:attrName>
                                        </p:attrNameLst>
                                      </p:cBhvr>
                                      <p:to>
                                        <p:strVal val="visible"/>
                                      </p:to>
                                    </p:set>
                                    <p:animEffect transition="in" filter="wipe(left)">
                                      <p:cBhvr>
                                        <p:cTn id="49" dur="250"/>
                                        <p:tgtEl>
                                          <p:spTgt spid="1149"/>
                                        </p:tgtEl>
                                      </p:cBhvr>
                                    </p:animEffect>
                                  </p:childTnLst>
                                </p:cTn>
                              </p:par>
                            </p:childTnLst>
                          </p:cTn>
                        </p:par>
                        <p:par>
                          <p:cTn id="50" fill="hold">
                            <p:stCondLst>
                              <p:cond delay="250"/>
                            </p:stCondLst>
                            <p:childTnLst>
                              <p:par>
                                <p:cTn id="51" presetID="9" presetClass="entr" fill="hold" grpId="11" nodeType="afterEffect">
                                  <p:stCondLst>
                                    <p:cond delay="0"/>
                                  </p:stCondLst>
                                  <p:iterate>
                                    <p:tmAbs val="0"/>
                                  </p:iterate>
                                  <p:childTnLst>
                                    <p:set>
                                      <p:cBhvr>
                                        <p:cTn id="52" fill="hold"/>
                                        <p:tgtEl>
                                          <p:spTgt spid="1156"/>
                                        </p:tgtEl>
                                        <p:attrNameLst>
                                          <p:attrName>style.visibility</p:attrName>
                                        </p:attrNameLst>
                                      </p:cBhvr>
                                      <p:to>
                                        <p:strVal val="visible"/>
                                      </p:to>
                                    </p:set>
                                    <p:animEffect transition="in" filter="dissolve">
                                      <p:cBhvr>
                                        <p:cTn id="53" dur="250"/>
                                        <p:tgtEl>
                                          <p:spTgt spid="115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grpId="12" nodeType="clickEffect">
                                  <p:stCondLst>
                                    <p:cond delay="0"/>
                                  </p:stCondLst>
                                  <p:iterate>
                                    <p:tmAbs val="0"/>
                                  </p:iterate>
                                  <p:childTnLst>
                                    <p:set>
                                      <p:cBhvr>
                                        <p:cTn id="57" fill="hold"/>
                                        <p:tgtEl>
                                          <p:spTgt spid="1126"/>
                                        </p:tgtEl>
                                        <p:attrNameLst>
                                          <p:attrName>style.visibility</p:attrName>
                                        </p:attrNameLst>
                                      </p:cBhvr>
                                      <p:to>
                                        <p:strVal val="visible"/>
                                      </p:to>
                                    </p:set>
                                    <p:animEffect transition="in" filter="dissolve">
                                      <p:cBhvr>
                                        <p:cTn id="58" dur="250"/>
                                        <p:tgtEl>
                                          <p:spTgt spid="1126"/>
                                        </p:tgtEl>
                                      </p:cBhvr>
                                    </p:animEffect>
                                  </p:childTnLst>
                                </p:cTn>
                              </p:par>
                            </p:childTnLst>
                          </p:cTn>
                        </p:par>
                        <p:par>
                          <p:cTn id="59" fill="hold">
                            <p:stCondLst>
                              <p:cond delay="250"/>
                            </p:stCondLst>
                            <p:childTnLst>
                              <p:par>
                                <p:cTn id="60" presetID="22" presetClass="entr" presetSubtype="8" fill="hold" grpId="13" nodeType="afterEffect">
                                  <p:stCondLst>
                                    <p:cond delay="0"/>
                                  </p:stCondLst>
                                  <p:iterate>
                                    <p:tmAbs val="0"/>
                                  </p:iterate>
                                  <p:childTnLst>
                                    <p:set>
                                      <p:cBhvr>
                                        <p:cTn id="61" fill="hold"/>
                                        <p:tgtEl>
                                          <p:spTgt spid="1127"/>
                                        </p:tgtEl>
                                        <p:attrNameLst>
                                          <p:attrName>style.visibility</p:attrName>
                                        </p:attrNameLst>
                                      </p:cBhvr>
                                      <p:to>
                                        <p:strVal val="visible"/>
                                      </p:to>
                                    </p:set>
                                    <p:animEffect transition="in" filter="wipe(left)">
                                      <p:cBhvr>
                                        <p:cTn id="62" dur="250"/>
                                        <p:tgtEl>
                                          <p:spTgt spid="11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14" nodeType="clickEffect">
                                  <p:stCondLst>
                                    <p:cond delay="0"/>
                                  </p:stCondLst>
                                  <p:iterate>
                                    <p:tmAbs val="0"/>
                                  </p:iterate>
                                  <p:childTnLst>
                                    <p:set>
                                      <p:cBhvr>
                                        <p:cTn id="66" fill="hold"/>
                                        <p:tgtEl>
                                          <p:spTgt spid="1130"/>
                                        </p:tgtEl>
                                        <p:attrNameLst>
                                          <p:attrName>style.visibility</p:attrName>
                                        </p:attrNameLst>
                                      </p:cBhvr>
                                      <p:to>
                                        <p:strVal val="visible"/>
                                      </p:to>
                                    </p:set>
                                    <p:animEffect transition="in" filter="wipe(left)">
                                      <p:cBhvr>
                                        <p:cTn id="67" dur="250"/>
                                        <p:tgtEl>
                                          <p:spTgt spid="11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15" nodeType="clickEffect">
                                  <p:stCondLst>
                                    <p:cond delay="0"/>
                                  </p:stCondLst>
                                  <p:iterate>
                                    <p:tmAbs val="0"/>
                                  </p:iterate>
                                  <p:childTnLst>
                                    <p:set>
                                      <p:cBhvr>
                                        <p:cTn id="71" fill="hold"/>
                                        <p:tgtEl>
                                          <p:spTgt spid="1133"/>
                                        </p:tgtEl>
                                        <p:attrNameLst>
                                          <p:attrName>style.visibility</p:attrName>
                                        </p:attrNameLst>
                                      </p:cBhvr>
                                      <p:to>
                                        <p:strVal val="visible"/>
                                      </p:to>
                                    </p:set>
                                    <p:animEffect transition="in" filter="wipe(left)">
                                      <p:cBhvr>
                                        <p:cTn id="72" dur="250"/>
                                        <p:tgtEl>
                                          <p:spTgt spid="1133"/>
                                        </p:tgtEl>
                                      </p:cBhvr>
                                    </p:animEffect>
                                  </p:childTnLst>
                                </p:cTn>
                              </p:par>
                            </p:childTnLst>
                          </p:cTn>
                        </p:par>
                        <p:par>
                          <p:cTn id="73" fill="hold">
                            <p:stCondLst>
                              <p:cond delay="250"/>
                            </p:stCondLst>
                            <p:childTnLst>
                              <p:par>
                                <p:cTn id="74" presetID="9" presetClass="entr" fill="hold" grpId="16" nodeType="afterEffect">
                                  <p:stCondLst>
                                    <p:cond delay="0"/>
                                  </p:stCondLst>
                                  <p:iterate>
                                    <p:tmAbs val="0"/>
                                  </p:iterate>
                                  <p:childTnLst>
                                    <p:set>
                                      <p:cBhvr>
                                        <p:cTn id="75" fill="hold"/>
                                        <p:tgtEl>
                                          <p:spTgt spid="1134"/>
                                        </p:tgtEl>
                                        <p:attrNameLst>
                                          <p:attrName>style.visibility</p:attrName>
                                        </p:attrNameLst>
                                      </p:cBhvr>
                                      <p:to>
                                        <p:strVal val="visible"/>
                                      </p:to>
                                    </p:set>
                                    <p:animEffect transition="in" filter="dissolve">
                                      <p:cBhvr>
                                        <p:cTn id="76" dur="250"/>
                                        <p:tgtEl>
                                          <p:spTgt spid="1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 grpId="1" animBg="1" advAuto="0"/>
      <p:bldP spid="1126" grpId="12" animBg="1" advAuto="0"/>
      <p:bldP spid="1127" grpId="13" animBg="1" advAuto="0"/>
      <p:bldP spid="1130" grpId="14" animBg="1" advAuto="0"/>
      <p:bldP spid="1133" grpId="15" animBg="1" advAuto="0"/>
      <p:bldP spid="1134" grpId="16" animBg="1" advAuto="0"/>
      <p:bldP spid="1135" grpId="2" animBg="1" advAuto="0"/>
      <p:bldP spid="1138" grpId="3" animBg="1" advAuto="0"/>
      <p:bldP spid="1141" grpId="4" animBg="1" advAuto="0"/>
      <p:bldP spid="1144" grpId="5" animBg="1" advAuto="0"/>
      <p:bldP spid="1145" grpId="9" animBg="1" advAuto="0"/>
      <p:bldP spid="1146" grpId="8" animBg="1" advAuto="0"/>
      <p:bldP spid="1149" grpId="10" animBg="1" advAuto="0"/>
      <p:bldP spid="1150" grpId="7" animBg="1" advAuto="0"/>
      <p:bldP spid="1155" grpId="6" animBg="1" advAuto="0"/>
      <p:bldP spid="1156" grpId="1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Thomas Chalmers (1780–1847)"/>
          <p:cNvSpPr txBox="1">
            <a:spLocks noGrp="1"/>
          </p:cNvSpPr>
          <p:nvPr>
            <p:ph type="title"/>
          </p:nvPr>
        </p:nvSpPr>
        <p:spPr>
          <a:xfrm>
            <a:off x="11353800"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sz="8500" dirty="0">
                <a:latin typeface="+mn-lt"/>
                <a:ea typeface="+mn-ea"/>
                <a:cs typeface="+mn-cs"/>
                <a:sym typeface="GoudyTwenty"/>
              </a:rPr>
              <a:t>Thomas Chalmers </a:t>
            </a:r>
            <a:br>
              <a:rPr lang="en-US" sz="8500" dirty="0">
                <a:latin typeface="+mn-lt"/>
                <a:ea typeface="+mn-ea"/>
                <a:cs typeface="+mn-cs"/>
                <a:sym typeface="GoudyTwenty"/>
              </a:rPr>
            </a:br>
            <a:r>
              <a:rPr dirty="0"/>
              <a:t>(1780–1847)</a:t>
            </a:r>
          </a:p>
        </p:txBody>
      </p:sp>
      <p:sp>
        <p:nvSpPr>
          <p:cNvPr id="1108" name="gap theory"/>
          <p:cNvSpPr txBox="1"/>
          <p:nvPr/>
        </p:nvSpPr>
        <p:spPr>
          <a:xfrm>
            <a:off x="11355386" y="9156700"/>
            <a:ext cx="13864355" cy="12311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l" defTabSz="914400">
              <a:buClr>
                <a:srgbClr val="F5F5F5"/>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fr-FR" sz="8000" dirty="0"/>
              <a:t>théorie de l’intervalle</a:t>
            </a:r>
            <a:endParaRPr sz="8000" dirty="0"/>
          </a:p>
        </p:txBody>
      </p:sp>
      <p:grpSp>
        <p:nvGrpSpPr>
          <p:cNvPr id="1111" name="image21.jpg"/>
          <p:cNvGrpSpPr/>
          <p:nvPr/>
        </p:nvGrpSpPr>
        <p:grpSpPr>
          <a:xfrm>
            <a:off x="2689298" y="2006600"/>
            <a:ext cx="7560747" cy="9498080"/>
            <a:chOff x="0" y="0"/>
            <a:chExt cx="7560746" cy="9498079"/>
          </a:xfrm>
        </p:grpSpPr>
        <p:pic>
          <p:nvPicPr>
            <p:cNvPr id="1110" name="image21.jpg" descr="image21.jpg"/>
            <p:cNvPicPr>
              <a:picLocks/>
            </p:cNvPicPr>
            <p:nvPr/>
          </p:nvPicPr>
          <p:blipFill>
            <a:blip r:embed="rId3">
              <a:extLst/>
            </a:blip>
            <a:srcRect l="5945" r="10100" b="15819"/>
            <a:stretch>
              <a:fillRect/>
            </a:stretch>
          </p:blipFill>
          <p:spPr>
            <a:xfrm>
              <a:off x="317500" y="304800"/>
              <a:ext cx="6938447" cy="8875780"/>
            </a:xfrm>
            <a:prstGeom prst="rect">
              <a:avLst/>
            </a:prstGeom>
            <a:ln>
              <a:noFill/>
            </a:ln>
            <a:effectLst/>
          </p:spPr>
        </p:pic>
        <p:pic>
          <p:nvPicPr>
            <p:cNvPr id="1109" name="image21.jpg" descr="image21.jpg"/>
            <p:cNvPicPr>
              <a:picLocks/>
            </p:cNvPicPr>
            <p:nvPr/>
          </p:nvPicPr>
          <p:blipFill>
            <a:blip r:embed="rId4">
              <a:extLst/>
            </a:blip>
            <a:stretch>
              <a:fillRect/>
            </a:stretch>
          </p:blipFill>
          <p:spPr>
            <a:xfrm>
              <a:off x="-1" y="0"/>
              <a:ext cx="7560748" cy="9498080"/>
            </a:xfrm>
            <a:prstGeom prst="rect">
              <a:avLst/>
            </a:prstGeom>
            <a:effectLst/>
          </p:spPr>
        </p:pic>
      </p:grpSp>
      <p:sp>
        <p:nvSpPr>
          <p:cNvPr id="1112" name="Presbyterian Minister…"/>
          <p:cNvSpPr txBox="1"/>
          <p:nvPr/>
        </p:nvSpPr>
        <p:spPr>
          <a:xfrm>
            <a:off x="11353800" y="4530309"/>
            <a:ext cx="10230365"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fr-FR" dirty="0"/>
              <a:t>Ministre presbytérien </a:t>
            </a:r>
            <a:br>
              <a:rPr lang="fr-FR" dirty="0"/>
            </a:br>
            <a:r>
              <a:rPr lang="fr-FR" dirty="0"/>
              <a:t>et naturaliste</a:t>
            </a:r>
            <a:endParaRPr dirty="0"/>
          </a:p>
        </p:txBody>
      </p:sp>
    </p:spTree>
    <p:extLst>
      <p:ext uri="{BB962C8B-B14F-4D97-AF65-F5344CB8AC3E}">
        <p14:creationId xmlns:p14="http://schemas.microsoft.com/office/powerpoint/2010/main" val="6722432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08"/>
                                        </p:tgtEl>
                                        <p:attrNameLst>
                                          <p:attrName>style.visibility</p:attrName>
                                        </p:attrNameLst>
                                      </p:cBhvr>
                                      <p:to>
                                        <p:strVal val="visible"/>
                                      </p:to>
                                    </p:set>
                                    <p:animEffect transition="in" filter="wipe(left)">
                                      <p:cBhvr>
                                        <p:cTn id="7" dur="5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George Stanley Faber…"/>
          <p:cNvSpPr txBox="1">
            <a:spLocks noGrp="1"/>
          </p:cNvSpPr>
          <p:nvPr>
            <p:ph type="body" sz="quarter" idx="1"/>
          </p:nvPr>
        </p:nvSpPr>
        <p:spPr>
          <a:xfrm>
            <a:off x="3195742" y="2364183"/>
            <a:ext cx="11817164" cy="4539411"/>
          </a:xfrm>
          <a:prstGeom prst="rect">
            <a:avLst/>
          </a:prstGeom>
          <a:ln w="9525">
            <a:round/>
          </a:ln>
        </p:spPr>
        <p:txBody>
          <a:bodyPr/>
          <a:lstStyle/>
          <a:p>
            <a:pPr algn="ctr" defTabSz="914400">
              <a:lnSpc>
                <a:spcPct val="90000"/>
              </a:lnSpc>
              <a:buClr>
                <a:srgbClr val="F5F5F5"/>
              </a:buClr>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George Stanley Faber</a:t>
            </a:r>
          </a:p>
          <a:p>
            <a:pPr algn="ctr" defTabSz="914400">
              <a:lnSpc>
                <a:spcPct val="90000"/>
              </a:lnSpc>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t>(1773–1854)</a:t>
            </a:r>
          </a:p>
        </p:txBody>
      </p:sp>
      <p:sp>
        <p:nvSpPr>
          <p:cNvPr id="1170" name="day-age theory"/>
          <p:cNvSpPr txBox="1"/>
          <p:nvPr/>
        </p:nvSpPr>
        <p:spPr>
          <a:xfrm>
            <a:off x="3195743" y="8731746"/>
            <a:ext cx="11817164" cy="13849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fr-FR" dirty="0"/>
              <a:t>théorie jour-âge</a:t>
            </a:r>
            <a:endParaRPr dirty="0"/>
          </a:p>
        </p:txBody>
      </p:sp>
      <p:sp>
        <p:nvSpPr>
          <p:cNvPr id="1171" name="Anglican Theologian"/>
          <p:cNvSpPr txBox="1"/>
          <p:nvPr/>
        </p:nvSpPr>
        <p:spPr>
          <a:xfrm>
            <a:off x="4447601" y="7071886"/>
            <a:ext cx="9313448"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1" indent="0"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fr-FR" dirty="0"/>
              <a:t>Théologien anglican</a:t>
            </a:r>
            <a:endParaRPr dirty="0"/>
          </a:p>
        </p:txBody>
      </p:sp>
      <p:grpSp>
        <p:nvGrpSpPr>
          <p:cNvPr id="1174" name="Faber, George Stanley 1773-1854.jpg"/>
          <p:cNvGrpSpPr/>
          <p:nvPr/>
        </p:nvGrpSpPr>
        <p:grpSpPr>
          <a:xfrm>
            <a:off x="15889129" y="2360869"/>
            <a:ext cx="6580673" cy="8101430"/>
            <a:chOff x="0" y="0"/>
            <a:chExt cx="6580672" cy="8101428"/>
          </a:xfrm>
        </p:grpSpPr>
        <p:pic>
          <p:nvPicPr>
            <p:cNvPr id="1173" name="Faber, George Stanley 1773-1854.jpg" descr="Faber, George Stanley 1773-1854.jpg"/>
            <p:cNvPicPr>
              <a:picLocks noChangeAspect="1"/>
            </p:cNvPicPr>
            <p:nvPr/>
          </p:nvPicPr>
          <p:blipFill>
            <a:blip r:embed="rId3">
              <a:extLst/>
            </a:blip>
            <a:stretch>
              <a:fillRect/>
            </a:stretch>
          </p:blipFill>
          <p:spPr>
            <a:xfrm>
              <a:off x="317500" y="304800"/>
              <a:ext cx="5958373" cy="7479129"/>
            </a:xfrm>
            <a:prstGeom prst="rect">
              <a:avLst/>
            </a:prstGeom>
            <a:ln>
              <a:noFill/>
            </a:ln>
            <a:effectLst/>
          </p:spPr>
        </p:pic>
        <p:pic>
          <p:nvPicPr>
            <p:cNvPr id="1172" name="Faber, George Stanley 1773-1854.jpg" descr="Faber, George Stanley 1773-1854.jpg"/>
            <p:cNvPicPr>
              <a:picLocks/>
            </p:cNvPicPr>
            <p:nvPr/>
          </p:nvPicPr>
          <p:blipFill>
            <a:blip r:embed="rId4">
              <a:extLst/>
            </a:blip>
            <a:stretch>
              <a:fillRect/>
            </a:stretch>
          </p:blipFill>
          <p:spPr>
            <a:xfrm>
              <a:off x="-1" y="0"/>
              <a:ext cx="6580674" cy="8101429"/>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70"/>
                                        </p:tgtEl>
                                        <p:attrNameLst>
                                          <p:attrName>style.visibility</p:attrName>
                                        </p:attrNameLst>
                                      </p:cBhvr>
                                      <p:to>
                                        <p:strVal val="visible"/>
                                      </p:to>
                                    </p:set>
                                    <p:animEffect transition="in" filter="wipe(left)">
                                      <p:cBhvr>
                                        <p:cTn id="7" dur="500"/>
                                        <p:tgtEl>
                                          <p:spTgt spid="1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John Fleming…"/>
          <p:cNvSpPr txBox="1">
            <a:spLocks noGrp="1"/>
          </p:cNvSpPr>
          <p:nvPr>
            <p:ph type="body" sz="quarter" idx="1"/>
          </p:nvPr>
        </p:nvSpPr>
        <p:spPr>
          <a:xfrm>
            <a:off x="2040440" y="2346582"/>
            <a:ext cx="13550371" cy="2982737"/>
          </a:xfrm>
          <a:prstGeom prst="rect">
            <a:avLst/>
          </a:prstGeom>
          <a:ln w="9525">
            <a:round/>
          </a:ln>
        </p:spPr>
        <p:txBody>
          <a:bodyPr/>
          <a:lstStyle/>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John Fleming</a:t>
            </a:r>
          </a:p>
          <a:p>
            <a:pPr algn="ctr" defTabSz="914400">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dirty="0"/>
              <a:t>(1785–1857)</a:t>
            </a:r>
          </a:p>
        </p:txBody>
      </p:sp>
      <p:sp>
        <p:nvSpPr>
          <p:cNvPr id="1126" name="global, peaceful flood"/>
          <p:cNvSpPr txBox="1"/>
          <p:nvPr/>
        </p:nvSpPr>
        <p:spPr>
          <a:xfrm>
            <a:off x="1297858" y="8551495"/>
            <a:ext cx="12637627" cy="276998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fr-FR" dirty="0"/>
              <a:t>déluge mondiale et pacifique</a:t>
            </a:r>
            <a:endParaRPr dirty="0"/>
          </a:p>
        </p:txBody>
      </p:sp>
      <p:sp>
        <p:nvSpPr>
          <p:cNvPr id="1127" name="Presbyterian Minister &amp; Zoologist"/>
          <p:cNvSpPr txBox="1"/>
          <p:nvPr/>
        </p:nvSpPr>
        <p:spPr>
          <a:xfrm>
            <a:off x="4276956" y="5369824"/>
            <a:ext cx="10485698"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indent="0" defTabSz="914400">
              <a:spcBef>
                <a:spcPts val="4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fr-FR" dirty="0"/>
              <a:t>Ministre presbytérien et zoologiste</a:t>
            </a:r>
            <a:endParaRPr dirty="0"/>
          </a:p>
        </p:txBody>
      </p:sp>
      <p:grpSp>
        <p:nvGrpSpPr>
          <p:cNvPr id="1130" name="Fleming, John 1785-1857.jpg"/>
          <p:cNvGrpSpPr/>
          <p:nvPr/>
        </p:nvGrpSpPr>
        <p:grpSpPr>
          <a:xfrm>
            <a:off x="15067455" y="2369132"/>
            <a:ext cx="6579502" cy="8319966"/>
            <a:chOff x="0" y="0"/>
            <a:chExt cx="6579500" cy="8319965"/>
          </a:xfrm>
        </p:grpSpPr>
        <p:pic>
          <p:nvPicPr>
            <p:cNvPr id="1129" name="Fleming, John 1785-1857.jpg" descr="Fleming, John 1785-1857.jpg"/>
            <p:cNvPicPr>
              <a:picLocks noChangeAspect="1"/>
            </p:cNvPicPr>
            <p:nvPr/>
          </p:nvPicPr>
          <p:blipFill>
            <a:blip r:embed="rId3">
              <a:extLst/>
            </a:blip>
            <a:stretch>
              <a:fillRect/>
            </a:stretch>
          </p:blipFill>
          <p:spPr>
            <a:xfrm>
              <a:off x="317500" y="304800"/>
              <a:ext cx="5957201" cy="7697666"/>
            </a:xfrm>
            <a:prstGeom prst="rect">
              <a:avLst/>
            </a:prstGeom>
            <a:ln>
              <a:noFill/>
            </a:ln>
            <a:effectLst/>
          </p:spPr>
        </p:pic>
        <p:pic>
          <p:nvPicPr>
            <p:cNvPr id="1128" name="Fleming, John 1785-1857.jpg" descr="Fleming, John 1785-1857.jpg"/>
            <p:cNvPicPr>
              <a:picLocks/>
            </p:cNvPicPr>
            <p:nvPr/>
          </p:nvPicPr>
          <p:blipFill>
            <a:blip r:embed="rId4">
              <a:extLst/>
            </a:blip>
            <a:stretch>
              <a:fillRect/>
            </a:stretch>
          </p:blipFill>
          <p:spPr>
            <a:xfrm>
              <a:off x="-1" y="0"/>
              <a:ext cx="6579502" cy="8319966"/>
            </a:xfrm>
            <a:prstGeom prst="rect">
              <a:avLst/>
            </a:prstGeom>
            <a:effectLst/>
          </p:spPr>
        </p:pic>
      </p:grpSp>
    </p:spTree>
    <p:extLst>
      <p:ext uri="{BB962C8B-B14F-4D97-AF65-F5344CB8AC3E}">
        <p14:creationId xmlns:p14="http://schemas.microsoft.com/office/powerpoint/2010/main" val="43252494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26"/>
                                        </p:tgtEl>
                                        <p:attrNameLst>
                                          <p:attrName>style.visibility</p:attrName>
                                        </p:attrNameLst>
                                      </p:cBhvr>
                                      <p:to>
                                        <p:strVal val="visible"/>
                                      </p:to>
                                    </p:set>
                                    <p:animEffect transition="in" filter="wipe(left)">
                                      <p:cBhvr>
                                        <p:cTn id="7" dur="5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John Pye Smith…"/>
          <p:cNvSpPr txBox="1">
            <a:spLocks noGrp="1"/>
          </p:cNvSpPr>
          <p:nvPr>
            <p:ph type="title"/>
          </p:nvPr>
        </p:nvSpPr>
        <p:spPr>
          <a:xfrm>
            <a:off x="11353800" y="2006600"/>
            <a:ext cx="11836400" cy="45974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John Pye Smith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(1774–1851)</a:t>
            </a:r>
          </a:p>
        </p:txBody>
      </p:sp>
      <p:sp>
        <p:nvSpPr>
          <p:cNvPr id="1135" name="local flood"/>
          <p:cNvSpPr txBox="1"/>
          <p:nvPr/>
        </p:nvSpPr>
        <p:spPr>
          <a:xfrm>
            <a:off x="11355387" y="8432800"/>
            <a:ext cx="14579601" cy="13849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en-US" dirty="0" err="1"/>
              <a:t>Déluge</a:t>
            </a:r>
            <a:r>
              <a:rPr lang="en-US" dirty="0"/>
              <a:t> </a:t>
            </a:r>
            <a:r>
              <a:rPr dirty="0"/>
              <a:t>local</a:t>
            </a:r>
          </a:p>
        </p:txBody>
      </p:sp>
      <p:sp>
        <p:nvSpPr>
          <p:cNvPr id="1136" name="Congregational Theologian"/>
          <p:cNvSpPr txBox="1"/>
          <p:nvPr/>
        </p:nvSpPr>
        <p:spPr>
          <a:xfrm>
            <a:off x="11328400" y="4754106"/>
            <a:ext cx="1296188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fr-FR" dirty="0"/>
              <a:t>Théologien de congrégation</a:t>
            </a:r>
            <a:endParaRPr dirty="0"/>
          </a:p>
        </p:txBody>
      </p:sp>
      <p:grpSp>
        <p:nvGrpSpPr>
          <p:cNvPr id="1139" name="Pye Smith.jpg"/>
          <p:cNvGrpSpPr/>
          <p:nvPr/>
        </p:nvGrpSpPr>
        <p:grpSpPr>
          <a:xfrm>
            <a:off x="2939735" y="1904999"/>
            <a:ext cx="7374082" cy="9906001"/>
            <a:chOff x="0" y="0"/>
            <a:chExt cx="7374080" cy="9906000"/>
          </a:xfrm>
        </p:grpSpPr>
        <p:pic>
          <p:nvPicPr>
            <p:cNvPr id="1138" name="Pye Smith.jpg" descr="Pye Smith.jpg"/>
            <p:cNvPicPr>
              <a:picLocks noChangeAspect="1"/>
            </p:cNvPicPr>
            <p:nvPr/>
          </p:nvPicPr>
          <p:blipFill>
            <a:blip r:embed="rId3">
              <a:extLst/>
            </a:blip>
            <a:srcRect l="10404" r="6358" b="26988"/>
            <a:stretch>
              <a:fillRect/>
            </a:stretch>
          </p:blipFill>
          <p:spPr>
            <a:xfrm>
              <a:off x="317500" y="304800"/>
              <a:ext cx="6751781" cy="9283700"/>
            </a:xfrm>
            <a:prstGeom prst="rect">
              <a:avLst/>
            </a:prstGeom>
            <a:ln>
              <a:noFill/>
            </a:ln>
            <a:effectLst/>
          </p:spPr>
        </p:pic>
        <p:pic>
          <p:nvPicPr>
            <p:cNvPr id="1137" name="Pye Smith.jpg" descr="Pye Smith.jpg"/>
            <p:cNvPicPr>
              <a:picLocks/>
            </p:cNvPicPr>
            <p:nvPr/>
          </p:nvPicPr>
          <p:blipFill>
            <a:blip r:embed="rId4">
              <a:extLst/>
            </a:blip>
            <a:stretch>
              <a:fillRect/>
            </a:stretch>
          </p:blipFill>
          <p:spPr>
            <a:xfrm>
              <a:off x="-1" y="-1"/>
              <a:ext cx="7374082" cy="9906001"/>
            </a:xfrm>
            <a:prstGeom prst="rect">
              <a:avLst/>
            </a:prstGeom>
            <a:effectLst/>
          </p:spPr>
        </p:pic>
      </p:grpSp>
    </p:spTree>
    <p:extLst>
      <p:ext uri="{BB962C8B-B14F-4D97-AF65-F5344CB8AC3E}">
        <p14:creationId xmlns:p14="http://schemas.microsoft.com/office/powerpoint/2010/main" val="199747561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35"/>
                                        </p:tgtEl>
                                        <p:attrNameLst>
                                          <p:attrName>style.visibility</p:attrName>
                                        </p:attrNameLst>
                                      </p:cBhvr>
                                      <p:to>
                                        <p:strVal val="visible"/>
                                      </p:to>
                                    </p:set>
                                    <p:animEffect transition="in" filter="wipe(left)">
                                      <p:cBhvr>
                                        <p:cTn id="7" dur="500"/>
                                        <p:tgtEl>
                                          <p:spTgt spid="1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Liberal Theologians"/>
          <p:cNvSpPr txBox="1">
            <a:spLocks noGrp="1"/>
          </p:cNvSpPr>
          <p:nvPr>
            <p:ph type="body" sz="quarter" idx="1"/>
          </p:nvPr>
        </p:nvSpPr>
        <p:spPr>
          <a:xfrm>
            <a:off x="763588" y="3505200"/>
            <a:ext cx="22860001" cy="2235200"/>
          </a:xfrm>
          <a:prstGeom prst="rect">
            <a:avLst/>
          </a:prstGeom>
          <a:ln w="9525">
            <a:round/>
          </a:ln>
        </p:spPr>
        <p:txBody>
          <a:bodyPr/>
          <a:lstStyle>
            <a:lvl1pPr algn="ctr" defTabSz="914400">
              <a:spcBef>
                <a:spcPts val="2300"/>
              </a:spcBef>
              <a:buClr>
                <a:srgbClr val="F5F5F5"/>
              </a:buClr>
              <a:defRPr sz="11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r>
              <a:rPr dirty="0" err="1"/>
              <a:t>Theologi</a:t>
            </a:r>
            <a:r>
              <a:rPr lang="en-US" dirty="0" err="1"/>
              <a:t>e</a:t>
            </a:r>
            <a:r>
              <a:rPr dirty="0" err="1"/>
              <a:t>ns</a:t>
            </a:r>
            <a:r>
              <a:rPr lang="en-US" dirty="0"/>
              <a:t> </a:t>
            </a:r>
            <a:r>
              <a:rPr lang="fr-FR" dirty="0"/>
              <a:t>libéraux</a:t>
            </a:r>
            <a:endParaRPr dirty="0"/>
          </a:p>
        </p:txBody>
      </p:sp>
      <p:sp>
        <p:nvSpPr>
          <p:cNvPr id="1218" name="Genesis 1–11 is mythology."/>
          <p:cNvSpPr txBox="1"/>
          <p:nvPr/>
        </p:nvSpPr>
        <p:spPr>
          <a:xfrm>
            <a:off x="2225444" y="8775700"/>
            <a:ext cx="19939001" cy="276998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err="1"/>
              <a:t>Gen</a:t>
            </a:r>
            <a:r>
              <a:rPr lang="en-US" dirty="0" err="1"/>
              <a:t>è</a:t>
            </a:r>
            <a:r>
              <a:rPr dirty="0" err="1"/>
              <a:t>s</a:t>
            </a:r>
            <a:r>
              <a:rPr lang="en-US" dirty="0" err="1"/>
              <a:t>e</a:t>
            </a:r>
            <a:r>
              <a:rPr dirty="0"/>
              <a:t> 1–11 </a:t>
            </a:r>
            <a:r>
              <a:rPr lang="en-US" dirty="0" err="1"/>
              <a:t>est</a:t>
            </a:r>
            <a:r>
              <a:rPr lang="en-US" dirty="0"/>
              <a:t> </a:t>
            </a:r>
            <a:r>
              <a:rPr dirty="0" err="1"/>
              <a:t>mytholog</a:t>
            </a:r>
            <a:r>
              <a:rPr lang="en-US" dirty="0" err="1"/>
              <a:t>ique</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18"/>
                                        </p:tgtEl>
                                        <p:attrNameLst>
                                          <p:attrName>style.visibility</p:attrName>
                                        </p:attrNameLst>
                                      </p:cBhvr>
                                      <p:to>
                                        <p:strVal val="visible"/>
                                      </p:to>
                                    </p:set>
                                    <p:animEffect transition="in" filter="wipe(left)">
                                      <p:cBhvr>
                                        <p:cTn id="7" dur="500"/>
                                        <p:tgtEl>
                                          <p:spTgt spid="1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1106"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grpSp>
        <p:nvGrpSpPr>
          <p:cNvPr id="7" name="Group">
            <a:extLst>
              <a:ext uri="{FF2B5EF4-FFF2-40B4-BE49-F238E27FC236}">
                <a16:creationId xmlns:a16="http://schemas.microsoft.com/office/drawing/2014/main" id="{9A8EFDCB-B563-BD40-A137-F192920E63BC}"/>
              </a:ext>
            </a:extLst>
          </p:cNvPr>
          <p:cNvGrpSpPr/>
          <p:nvPr/>
        </p:nvGrpSpPr>
        <p:grpSpPr>
          <a:xfrm>
            <a:off x="1795264" y="990600"/>
            <a:ext cx="20465678" cy="11328400"/>
            <a:chOff x="0" y="0"/>
            <a:chExt cx="20465677" cy="11328400"/>
          </a:xfrm>
        </p:grpSpPr>
        <p:pic>
          <p:nvPicPr>
            <p:cNvPr id="8" name="Jeanson_1.jpeg" descr="Jeanson_1.jpeg">
              <a:extLst>
                <a:ext uri="{FF2B5EF4-FFF2-40B4-BE49-F238E27FC236}">
                  <a16:creationId xmlns:a16="http://schemas.microsoft.com/office/drawing/2014/main" id="{EC70281F-CA7E-8347-AB5F-8446DAF43B84}"/>
                </a:ext>
              </a:extLst>
            </p:cNvPr>
            <p:cNvPicPr>
              <a:picLocks noChangeAspect="1"/>
            </p:cNvPicPr>
            <p:nvPr/>
          </p:nvPicPr>
          <p:blipFill>
            <a:blip r:embed="rId3">
              <a:extLst/>
            </a:blip>
            <a:srcRect l="38203" t="13304" r="27469" b="27006"/>
            <a:stretch>
              <a:fillRect/>
            </a:stretch>
          </p:blipFill>
          <p:spPr>
            <a:xfrm>
              <a:off x="5460529" y="53451"/>
              <a:ext cx="3888913" cy="4508120"/>
            </a:xfrm>
            <a:prstGeom prst="rect">
              <a:avLst/>
            </a:prstGeom>
            <a:ln w="25400" cap="flat">
              <a:solidFill>
                <a:srgbClr val="FFFFFF"/>
              </a:solidFill>
              <a:prstDash val="solid"/>
              <a:round/>
            </a:ln>
            <a:effectLst/>
          </p:spPr>
        </p:pic>
        <p:pic>
          <p:nvPicPr>
            <p:cNvPr id="9" name="Danny Faulkner.jpeg" descr="Danny Faulkner.jpeg">
              <a:extLst>
                <a:ext uri="{FF2B5EF4-FFF2-40B4-BE49-F238E27FC236}">
                  <a16:creationId xmlns:a16="http://schemas.microsoft.com/office/drawing/2014/main" id="{C083574B-32F1-1943-920E-CC6D3C2E8E36}"/>
                </a:ext>
              </a:extLst>
            </p:cNvPr>
            <p:cNvPicPr>
              <a:picLocks/>
            </p:cNvPicPr>
            <p:nvPr/>
          </p:nvPicPr>
          <p:blipFill>
            <a:blip r:embed="rId4">
              <a:extLst/>
            </a:blip>
            <a:srcRect l="10447" t="2999" r="10447" b="21320"/>
            <a:stretch>
              <a:fillRect/>
            </a:stretch>
          </p:blipFill>
          <p:spPr>
            <a:xfrm>
              <a:off x="274835" y="25400"/>
              <a:ext cx="3467101" cy="4538499"/>
            </a:xfrm>
            <a:prstGeom prst="rect">
              <a:avLst/>
            </a:prstGeom>
            <a:ln w="25400" cap="flat">
              <a:solidFill>
                <a:srgbClr val="FFFFFF"/>
              </a:solidFill>
              <a:prstDash val="solid"/>
              <a:round/>
            </a:ln>
            <a:effectLst/>
          </p:spPr>
        </p:pic>
        <p:pic>
          <p:nvPicPr>
            <p:cNvPr id="10" name="David Menton.jpg" descr="David Menton.jpg">
              <a:extLst>
                <a:ext uri="{FF2B5EF4-FFF2-40B4-BE49-F238E27FC236}">
                  <a16:creationId xmlns:a16="http://schemas.microsoft.com/office/drawing/2014/main" id="{D62A11F0-776C-394E-852B-7C1B37929A5C}"/>
                </a:ext>
              </a:extLst>
            </p:cNvPr>
            <p:cNvPicPr>
              <a:picLocks/>
            </p:cNvPicPr>
            <p:nvPr/>
          </p:nvPicPr>
          <p:blipFill>
            <a:blip r:embed="rId5">
              <a:extLst/>
            </a:blip>
            <a:srcRect l="23474" t="1600" r="25807" b="46772"/>
            <a:stretch>
              <a:fillRect/>
            </a:stretch>
          </p:blipFill>
          <p:spPr>
            <a:xfrm>
              <a:off x="16886435" y="0"/>
              <a:ext cx="3467101" cy="4622800"/>
            </a:xfrm>
            <a:prstGeom prst="rect">
              <a:avLst/>
            </a:prstGeom>
            <a:ln w="25400" cap="flat">
              <a:solidFill>
                <a:srgbClr val="FFFFFF"/>
              </a:solidFill>
              <a:prstDash val="solid"/>
              <a:round/>
            </a:ln>
            <a:effectLst/>
          </p:spPr>
        </p:pic>
        <p:pic>
          <p:nvPicPr>
            <p:cNvPr id="11" name="Andrew Snelling.jpeg" descr="Andrew Snelling.jpeg">
              <a:extLst>
                <a:ext uri="{FF2B5EF4-FFF2-40B4-BE49-F238E27FC236}">
                  <a16:creationId xmlns:a16="http://schemas.microsoft.com/office/drawing/2014/main" id="{E90F65B5-B23C-474F-A198-69A5382A5243}"/>
                </a:ext>
              </a:extLst>
            </p:cNvPr>
            <p:cNvPicPr>
              <a:picLocks noChangeAspect="1"/>
            </p:cNvPicPr>
            <p:nvPr/>
          </p:nvPicPr>
          <p:blipFill>
            <a:blip r:embed="rId6">
              <a:extLst/>
            </a:blip>
            <a:srcRect l="13975" t="3933" r="20031" b="26086"/>
            <a:stretch>
              <a:fillRect/>
            </a:stretch>
          </p:blipFill>
          <p:spPr>
            <a:xfrm>
              <a:off x="11107935" y="25400"/>
              <a:ext cx="3467101" cy="4595608"/>
            </a:xfrm>
            <a:prstGeom prst="rect">
              <a:avLst/>
            </a:prstGeom>
            <a:ln w="25400" cap="flat">
              <a:solidFill>
                <a:srgbClr val="FFFFFF"/>
              </a:solidFill>
              <a:prstDash val="solid"/>
              <a:round/>
            </a:ln>
            <a:effectLst/>
          </p:spPr>
        </p:pic>
        <p:pic>
          <p:nvPicPr>
            <p:cNvPr id="12" name="Georgia Purdom.jpeg" descr="Georgia Purdom.jpeg">
              <a:extLst>
                <a:ext uri="{FF2B5EF4-FFF2-40B4-BE49-F238E27FC236}">
                  <a16:creationId xmlns:a16="http://schemas.microsoft.com/office/drawing/2014/main" id="{4F09124D-6557-104A-A487-825E70268BC5}"/>
                </a:ext>
              </a:extLst>
            </p:cNvPr>
            <p:cNvPicPr>
              <a:picLocks noChangeAspect="1"/>
            </p:cNvPicPr>
            <p:nvPr/>
          </p:nvPicPr>
          <p:blipFill>
            <a:blip r:embed="rId7">
              <a:extLst/>
            </a:blip>
            <a:stretch>
              <a:fillRect/>
            </a:stretch>
          </p:blipFill>
          <p:spPr>
            <a:xfrm>
              <a:off x="274835" y="6705599"/>
              <a:ext cx="3467101" cy="4622801"/>
            </a:xfrm>
            <a:prstGeom prst="rect">
              <a:avLst/>
            </a:prstGeom>
            <a:ln w="25400" cap="flat">
              <a:solidFill>
                <a:srgbClr val="FFFFFF"/>
              </a:solidFill>
              <a:prstDash val="solid"/>
              <a:round/>
            </a:ln>
            <a:effectLst/>
          </p:spPr>
        </p:pic>
        <p:pic>
          <p:nvPicPr>
            <p:cNvPr id="13" name="Tommy Mitchell.jpeg" descr="Tommy Mitchell.jpeg">
              <a:extLst>
                <a:ext uri="{FF2B5EF4-FFF2-40B4-BE49-F238E27FC236}">
                  <a16:creationId xmlns:a16="http://schemas.microsoft.com/office/drawing/2014/main" id="{92826D43-71DD-3248-915D-379B246A19BF}"/>
                </a:ext>
              </a:extLst>
            </p:cNvPr>
            <p:cNvPicPr>
              <a:picLocks noChangeAspect="1"/>
            </p:cNvPicPr>
            <p:nvPr/>
          </p:nvPicPr>
          <p:blipFill>
            <a:blip r:embed="rId8">
              <a:extLst/>
            </a:blip>
            <a:stretch>
              <a:fillRect/>
            </a:stretch>
          </p:blipFill>
          <p:spPr>
            <a:xfrm>
              <a:off x="16911835" y="6705600"/>
              <a:ext cx="3467101" cy="4622800"/>
            </a:xfrm>
            <a:prstGeom prst="rect">
              <a:avLst/>
            </a:prstGeom>
            <a:ln w="25400" cap="flat">
              <a:solidFill>
                <a:srgbClr val="FFFFFF"/>
              </a:solidFill>
              <a:prstDash val="solid"/>
              <a:round/>
            </a:ln>
            <a:effectLst/>
          </p:spPr>
        </p:pic>
        <p:sp>
          <p:nvSpPr>
            <p:cNvPr id="14" name="Dr. David Menton">
              <a:extLst>
                <a:ext uri="{FF2B5EF4-FFF2-40B4-BE49-F238E27FC236}">
                  <a16:creationId xmlns:a16="http://schemas.microsoft.com/office/drawing/2014/main" id="{EA015897-E426-8F49-BD50-595CEC4922DC}"/>
                </a:ext>
              </a:extLst>
            </p:cNvPr>
            <p:cNvSpPr txBox="1"/>
            <p:nvPr/>
          </p:nvSpPr>
          <p:spPr>
            <a:xfrm>
              <a:off x="16785753" y="4641850"/>
              <a:ext cx="3679925"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David Menton</a:t>
              </a:r>
            </a:p>
          </p:txBody>
        </p:sp>
        <p:sp>
          <p:nvSpPr>
            <p:cNvPr id="15" name="Dr. Andrew Snelling">
              <a:extLst>
                <a:ext uri="{FF2B5EF4-FFF2-40B4-BE49-F238E27FC236}">
                  <a16:creationId xmlns:a16="http://schemas.microsoft.com/office/drawing/2014/main" id="{48179414-5320-1440-970C-5005F2AE2B48}"/>
                </a:ext>
              </a:extLst>
            </p:cNvPr>
            <p:cNvSpPr txBox="1"/>
            <p:nvPr/>
          </p:nvSpPr>
          <p:spPr>
            <a:xfrm>
              <a:off x="10775503" y="4648200"/>
              <a:ext cx="4141590"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Andrew Snelling</a:t>
              </a:r>
            </a:p>
          </p:txBody>
        </p:sp>
        <p:sp>
          <p:nvSpPr>
            <p:cNvPr id="16" name="Dr. Danny Faulkner">
              <a:extLst>
                <a:ext uri="{FF2B5EF4-FFF2-40B4-BE49-F238E27FC236}">
                  <a16:creationId xmlns:a16="http://schemas.microsoft.com/office/drawing/2014/main" id="{407C83D7-05B4-8B4E-82C4-A8509A6F5EC9}"/>
                </a:ext>
              </a:extLst>
            </p:cNvPr>
            <p:cNvSpPr txBox="1"/>
            <p:nvPr/>
          </p:nvSpPr>
          <p:spPr>
            <a:xfrm>
              <a:off x="0" y="4622800"/>
              <a:ext cx="4026397"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Danny Faulkner</a:t>
              </a:r>
            </a:p>
          </p:txBody>
        </p:sp>
        <p:sp>
          <p:nvSpPr>
            <p:cNvPr id="17" name="Dr. Georgia Purdom">
              <a:extLst>
                <a:ext uri="{FF2B5EF4-FFF2-40B4-BE49-F238E27FC236}">
                  <a16:creationId xmlns:a16="http://schemas.microsoft.com/office/drawing/2014/main" id="{072F69B3-2C49-2A43-A335-E0728E390AD1}"/>
                </a:ext>
              </a:extLst>
            </p:cNvPr>
            <p:cNvSpPr txBox="1"/>
            <p:nvPr/>
          </p:nvSpPr>
          <p:spPr>
            <a:xfrm>
              <a:off x="3805435" y="10604500"/>
              <a:ext cx="4137126"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Georgia Purdom</a:t>
              </a:r>
            </a:p>
          </p:txBody>
        </p:sp>
        <p:sp>
          <p:nvSpPr>
            <p:cNvPr id="18" name="Dr. Tommy Mitchell">
              <a:extLst>
                <a:ext uri="{FF2B5EF4-FFF2-40B4-BE49-F238E27FC236}">
                  <a16:creationId xmlns:a16="http://schemas.microsoft.com/office/drawing/2014/main" id="{859E949A-9ED0-8C40-81A1-5A46AEBCC219}"/>
                </a:ext>
              </a:extLst>
            </p:cNvPr>
            <p:cNvSpPr txBox="1"/>
            <p:nvPr/>
          </p:nvSpPr>
          <p:spPr>
            <a:xfrm>
              <a:off x="12779995" y="10604500"/>
              <a:ext cx="4018806" cy="622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Tommy Mitchell</a:t>
              </a:r>
            </a:p>
          </p:txBody>
        </p:sp>
        <p:sp>
          <p:nvSpPr>
            <p:cNvPr id="19" name="Dr. Nathaniel Jeanson">
              <a:extLst>
                <a:ext uri="{FF2B5EF4-FFF2-40B4-BE49-F238E27FC236}">
                  <a16:creationId xmlns:a16="http://schemas.microsoft.com/office/drawing/2014/main" id="{4359B14B-690E-4D49-92D8-314912A564F4}"/>
                </a:ext>
              </a:extLst>
            </p:cNvPr>
            <p:cNvSpPr txBox="1"/>
            <p:nvPr/>
          </p:nvSpPr>
          <p:spPr>
            <a:xfrm>
              <a:off x="5242125" y="4655304"/>
              <a:ext cx="4539854" cy="622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a:solidFill>
                    <a:srgbClr val="FFFFFF"/>
                  </a:solidFill>
                  <a:latin typeface="DejaVu Sans Condensed"/>
                  <a:ea typeface="DejaVu Sans Condensed"/>
                  <a:cs typeface="DejaVu Sans Condensed"/>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FFFFFF"/>
                  </a:solidFill>
                  <a:effectLst/>
                  <a:uLnTx/>
                  <a:uFillTx/>
                  <a:latin typeface="DejaVu Sans Condensed"/>
                  <a:ea typeface="DejaVu Sans Condensed"/>
                  <a:cs typeface="DejaVu Sans Condensed"/>
                  <a:sym typeface="DejaVu Sans Condensed"/>
                </a:rPr>
                <a:t>Dr. Nathaniel Jeanson</a:t>
              </a:r>
            </a:p>
          </p:txBody>
        </p:sp>
      </p:grpSp>
      <p:pic>
        <p:nvPicPr>
          <p:cNvPr id="20" name="Image" descr="Image">
            <a:extLst>
              <a:ext uri="{FF2B5EF4-FFF2-40B4-BE49-F238E27FC236}">
                <a16:creationId xmlns:a16="http://schemas.microsoft.com/office/drawing/2014/main" id="{98ABFBAF-FAC3-344E-A5D0-FB49E41F51A3}"/>
              </a:ext>
            </a:extLst>
          </p:cNvPr>
          <p:cNvPicPr>
            <a:picLocks noChangeAspect="1"/>
          </p:cNvPicPr>
          <p:nvPr/>
        </p:nvPicPr>
        <p:blipFill>
          <a:blip r:embed="rId9">
            <a:extLst/>
          </a:blip>
          <a:stretch>
            <a:fillRect/>
          </a:stretch>
        </p:blipFill>
        <p:spPr>
          <a:xfrm>
            <a:off x="8702311" y="7887080"/>
            <a:ext cx="6651585" cy="2168083"/>
          </a:xfrm>
          <a:prstGeom prst="rect">
            <a:avLst/>
          </a:prstGeom>
          <a:ln w="12700">
            <a:miter lim="400000"/>
          </a:ln>
        </p:spPr>
      </p:pic>
    </p:spTree>
    <p:extLst>
      <p:ext uri="{BB962C8B-B14F-4D97-AF65-F5344CB8AC3E}">
        <p14:creationId xmlns:p14="http://schemas.microsoft.com/office/powerpoint/2010/main" val="23543213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47" name="Early 1800s: Compromises with…"/>
          <p:cNvSpPr txBox="1">
            <a:spLocks noGrp="1"/>
          </p:cNvSpPr>
          <p:nvPr>
            <p:ph type="body" sz="half" idx="1"/>
          </p:nvPr>
        </p:nvSpPr>
        <p:spPr>
          <a:xfrm>
            <a:off x="763588" y="1422400"/>
            <a:ext cx="22860001" cy="2679699"/>
          </a:xfrm>
          <a:prstGeom prst="rect">
            <a:avLst/>
          </a:prstGeom>
          <a:effectLst/>
        </p:spPr>
        <p:txBody>
          <a:bodyPr/>
          <a:lstStyle/>
          <a:p>
            <a:pPr algn="ctr">
              <a:lnSpc>
                <a:spcPct val="80000"/>
              </a:lnSpc>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fr-FR" sz="8000" dirty="0">
                <a:latin typeface="DejaVu Sans Condensed" panose="020B0606030804020204" pitchFamily="34" charset="2"/>
                <a:ea typeface="DejaVu Sans Condensed" panose="020B0606030804020204" pitchFamily="34" charset="2"/>
                <a:cs typeface="DejaVu Sans Condensed" panose="020B0606030804020204" pitchFamily="34" charset="2"/>
              </a:rPr>
              <a:t>Début des années 1800: compromis avec la géologie de la vieille terre</a:t>
            </a:r>
            <a:endParaRPr sz="80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
        <p:nvSpPr>
          <p:cNvPr id="1148" name="1810s   gap theory…"/>
          <p:cNvSpPr txBox="1"/>
          <p:nvPr/>
        </p:nvSpPr>
        <p:spPr>
          <a:xfrm>
            <a:off x="3417887" y="4660902"/>
            <a:ext cx="19621501" cy="69250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lnSpc>
                <a:spcPts val="11000"/>
              </a:lnSpc>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181</a:t>
            </a:r>
            <a:r>
              <a:rPr lang="en-US" dirty="0"/>
              <a:t>X</a:t>
            </a:r>
            <a:r>
              <a:rPr dirty="0"/>
              <a:t> </a:t>
            </a:r>
            <a:r>
              <a:rPr lang="en-US" dirty="0"/>
              <a:t>	</a:t>
            </a:r>
            <a:r>
              <a:rPr lang="en-US" dirty="0" err="1"/>
              <a:t>T</a:t>
            </a:r>
            <a:r>
              <a:rPr dirty="0" err="1"/>
              <a:t>h</a:t>
            </a:r>
            <a:r>
              <a:rPr lang="en-US" dirty="0" err="1"/>
              <a:t>éorie</a:t>
            </a:r>
            <a:r>
              <a:rPr lang="en-US" dirty="0"/>
              <a:t> de </a:t>
            </a:r>
            <a:r>
              <a:rPr lang="en-US" dirty="0" err="1"/>
              <a:t>l’intervalle</a:t>
            </a:r>
            <a:endParaRPr dirty="0"/>
          </a:p>
          <a:p>
            <a:pPr algn="l" defTabSz="914400">
              <a:lnSpc>
                <a:spcPts val="11000"/>
              </a:lnSpc>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182</a:t>
            </a:r>
            <a:r>
              <a:rPr lang="en-US" dirty="0"/>
              <a:t>X</a:t>
            </a:r>
            <a:r>
              <a:rPr dirty="0"/>
              <a:t> </a:t>
            </a:r>
            <a:r>
              <a:rPr lang="en-US" dirty="0"/>
              <a:t>	</a:t>
            </a:r>
            <a:r>
              <a:rPr lang="en-US" dirty="0" err="1"/>
              <a:t>T</a:t>
            </a:r>
            <a:r>
              <a:rPr dirty="0" err="1"/>
              <a:t>h</a:t>
            </a:r>
            <a:r>
              <a:rPr lang="en-US" dirty="0" err="1"/>
              <a:t>é</a:t>
            </a:r>
            <a:r>
              <a:rPr dirty="0" err="1"/>
              <a:t>or</a:t>
            </a:r>
            <a:r>
              <a:rPr lang="en-US" dirty="0" err="1"/>
              <a:t>ie</a:t>
            </a:r>
            <a:r>
              <a:rPr lang="en-US" dirty="0"/>
              <a:t> jour-</a:t>
            </a:r>
            <a:r>
              <a:rPr lang="en-US" dirty="0" err="1"/>
              <a:t>âge</a:t>
            </a:r>
            <a:endParaRPr dirty="0"/>
          </a:p>
          <a:p>
            <a:pPr algn="l" defTabSz="914400">
              <a:lnSpc>
                <a:spcPts val="11000"/>
              </a:lnSpc>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en-US" dirty="0"/>
              <a:t>			</a:t>
            </a:r>
            <a:r>
              <a:rPr lang="en-US" dirty="0" err="1"/>
              <a:t>Déluge</a:t>
            </a:r>
            <a:r>
              <a:rPr lang="en-US" dirty="0"/>
              <a:t> </a:t>
            </a:r>
            <a:r>
              <a:rPr lang="fr-FR" dirty="0"/>
              <a:t>global paisible</a:t>
            </a:r>
            <a:endParaRPr dirty="0"/>
          </a:p>
          <a:p>
            <a:pPr algn="l" defTabSz="914400">
              <a:lnSpc>
                <a:spcPts val="11000"/>
              </a:lnSpc>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183</a:t>
            </a:r>
            <a:r>
              <a:rPr lang="en-US" dirty="0"/>
              <a:t>X</a:t>
            </a:r>
            <a:r>
              <a:rPr dirty="0"/>
              <a:t> </a:t>
            </a:r>
            <a:r>
              <a:rPr lang="en-US" dirty="0"/>
              <a:t> </a:t>
            </a:r>
            <a:r>
              <a:rPr lang="en-US" dirty="0" err="1"/>
              <a:t>Théorie</a:t>
            </a:r>
            <a:r>
              <a:rPr lang="en-US" dirty="0"/>
              <a:t> du deluge loca</a:t>
            </a:r>
            <a:r>
              <a:rPr dirty="0"/>
              <a:t>l</a:t>
            </a:r>
            <a:r>
              <a:rPr lang="en-US" dirty="0"/>
              <a:t>e</a:t>
            </a:r>
            <a:br>
              <a:rPr lang="en-US" dirty="0"/>
            </a:br>
            <a:r>
              <a:rPr dirty="0"/>
              <a:t> </a:t>
            </a:r>
            <a:r>
              <a:rPr lang="en-US" dirty="0"/>
              <a:t>         </a:t>
            </a:r>
            <a:r>
              <a:rPr lang="en-US" dirty="0" err="1"/>
              <a:t>Théorie</a:t>
            </a:r>
            <a:r>
              <a:rPr lang="en-US" dirty="0"/>
              <a:t>: la </a:t>
            </a:r>
            <a:r>
              <a:rPr dirty="0" err="1"/>
              <a:t>Gen</a:t>
            </a:r>
            <a:r>
              <a:rPr lang="en-US" dirty="0" err="1"/>
              <a:t>è</a:t>
            </a:r>
            <a:r>
              <a:rPr dirty="0" err="1"/>
              <a:t>s</a:t>
            </a:r>
            <a:r>
              <a:rPr lang="en-US" dirty="0" err="1"/>
              <a:t>e</a:t>
            </a:r>
            <a:r>
              <a:rPr dirty="0"/>
              <a:t> </a:t>
            </a:r>
            <a:r>
              <a:rPr lang="en-US" dirty="0" err="1"/>
              <a:t>est</a:t>
            </a:r>
            <a:r>
              <a:rPr lang="en-US" dirty="0"/>
              <a:t> un</a:t>
            </a:r>
            <a:r>
              <a:rPr dirty="0"/>
              <a:t> </a:t>
            </a:r>
            <a:r>
              <a:rPr dirty="0" err="1"/>
              <a:t>myth</a:t>
            </a:r>
            <a:r>
              <a:rPr lang="en-US" dirty="0" err="1"/>
              <a:t>e</a:t>
            </a:r>
            <a:r>
              <a:rPr dirty="0"/>
              <a:t>.</a:t>
            </a:r>
          </a:p>
        </p:txBody>
      </p:sp>
      <p:sp>
        <p:nvSpPr>
          <p:cNvPr id="1149" name="Line"/>
          <p:cNvSpPr/>
          <p:nvPr/>
        </p:nvSpPr>
        <p:spPr>
          <a:xfrm>
            <a:off x="4679903" y="3731796"/>
            <a:ext cx="1502414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144492294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148">
                                            <p:bg/>
                                          </p:spTgt>
                                        </p:tgtEl>
                                        <p:attrNameLst>
                                          <p:attrName>style.visibility</p:attrName>
                                        </p:attrNameLst>
                                      </p:cBhvr>
                                      <p:to>
                                        <p:strVal val="visible"/>
                                      </p:to>
                                    </p:set>
                                    <p:animEffect transition="in" filter="dissolve">
                                      <p:cBhvr>
                                        <p:cTn id="7" dur="500"/>
                                        <p:tgtEl>
                                          <p:spTgt spid="1148">
                                            <p:bg/>
                                          </p:spTgt>
                                        </p:tgtEl>
                                      </p:cBhvr>
                                    </p:animEffect>
                                  </p:childTnLst>
                                </p:cTn>
                              </p:par>
                              <p:par>
                                <p:cTn id="8" presetID="9" presetClass="entr" presetSubtype="0" fill="hold" grpId="0" nodeType="withEffect">
                                  <p:stCondLst>
                                    <p:cond delay="0"/>
                                  </p:stCondLst>
                                  <p:iterate>
                                    <p:tmAbs val="0"/>
                                  </p:iterate>
                                  <p:childTnLst>
                                    <p:set>
                                      <p:cBhvr>
                                        <p:cTn id="9" fill="hold"/>
                                        <p:tgtEl>
                                          <p:spTgt spid="1148">
                                            <p:txEl>
                                              <p:pRg st="0" end="0"/>
                                            </p:txEl>
                                          </p:spTgt>
                                        </p:tgtEl>
                                        <p:attrNameLst>
                                          <p:attrName>style.visibility</p:attrName>
                                        </p:attrNameLst>
                                      </p:cBhvr>
                                      <p:to>
                                        <p:strVal val="visible"/>
                                      </p:to>
                                    </p:set>
                                    <p:animEffect transition="in" filter="dissolve">
                                      <p:cBhvr>
                                        <p:cTn id="10" dur="500"/>
                                        <p:tgtEl>
                                          <p:spTgt spid="11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1148">
                                            <p:txEl>
                                              <p:pRg st="1" end="1"/>
                                            </p:txEl>
                                          </p:spTgt>
                                        </p:tgtEl>
                                        <p:attrNameLst>
                                          <p:attrName>style.visibility</p:attrName>
                                        </p:attrNameLst>
                                      </p:cBhvr>
                                      <p:to>
                                        <p:strVal val="visible"/>
                                      </p:to>
                                    </p:set>
                                    <p:animEffect transition="in" filter="dissolve">
                                      <p:cBhvr>
                                        <p:cTn id="15" dur="500"/>
                                        <p:tgtEl>
                                          <p:spTgt spid="1148">
                                            <p:txEl>
                                              <p:pRg st="1" end="1"/>
                                            </p:txEl>
                                          </p:spTgt>
                                        </p:tgtEl>
                                      </p:cBhvr>
                                    </p:animEffect>
                                  </p:childTnLst>
                                </p:cTn>
                              </p:par>
                            </p:childTnLst>
                          </p:cTn>
                        </p:par>
                        <p:par>
                          <p:cTn id="16" fill="hold">
                            <p:stCondLst>
                              <p:cond delay="500"/>
                            </p:stCondLst>
                            <p:childTnLst>
                              <p:par>
                                <p:cTn id="17" presetID="9" presetClass="entr" fill="hold" grpId="0" nodeType="afterEffect">
                                  <p:stCondLst>
                                    <p:cond delay="0"/>
                                  </p:stCondLst>
                                  <p:iterate>
                                    <p:tmAbs val="0"/>
                                  </p:iterate>
                                  <p:childTnLst>
                                    <p:set>
                                      <p:cBhvr>
                                        <p:cTn id="18" fill="hold"/>
                                        <p:tgtEl>
                                          <p:spTgt spid="1148">
                                            <p:txEl>
                                              <p:pRg st="2" end="2"/>
                                            </p:txEl>
                                          </p:spTgt>
                                        </p:tgtEl>
                                        <p:attrNameLst>
                                          <p:attrName>style.visibility</p:attrName>
                                        </p:attrNameLst>
                                      </p:cBhvr>
                                      <p:to>
                                        <p:strVal val="visible"/>
                                      </p:to>
                                    </p:set>
                                    <p:animEffect transition="in" filter="dissolve">
                                      <p:cBhvr>
                                        <p:cTn id="19" dur="500"/>
                                        <p:tgtEl>
                                          <p:spTgt spid="114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1148">
                                            <p:txEl>
                                              <p:pRg st="3" end="3"/>
                                            </p:txEl>
                                          </p:spTgt>
                                        </p:tgtEl>
                                        <p:attrNameLst>
                                          <p:attrName>style.visibility</p:attrName>
                                        </p:attrNameLst>
                                      </p:cBhvr>
                                      <p:to>
                                        <p:strVal val="visible"/>
                                      </p:to>
                                    </p:set>
                                    <p:animEffect transition="in" filter="dissolve">
                                      <p:cBhvr>
                                        <p:cTn id="24" dur="500"/>
                                        <p:tgtEl>
                                          <p:spTgt spid="11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8" grpId="0"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5"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26" name="Early 1800s: Faithfulness to Scripture"/>
          <p:cNvSpPr txBox="1">
            <a:spLocks noGrp="1"/>
          </p:cNvSpPr>
          <p:nvPr>
            <p:ph type="body" sz="quarter" idx="1"/>
          </p:nvPr>
        </p:nvSpPr>
        <p:spPr>
          <a:xfrm>
            <a:off x="2198688" y="1422400"/>
            <a:ext cx="19989801" cy="3022600"/>
          </a:xfrm>
          <a:prstGeom prst="rect">
            <a:avLst/>
          </a:prstGeom>
          <a:effectLst/>
        </p:spPr>
        <p:txBody>
          <a:bodyPr/>
          <a:lstStyle/>
          <a:p>
            <a:pPr algn="ctr">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fr-FR" sz="9600" dirty="0"/>
              <a:t>Début du XIXe siècle: </a:t>
            </a:r>
            <a:br>
              <a:rPr lang="fr-FR" sz="9600" dirty="0"/>
            </a:br>
            <a:r>
              <a:rPr lang="fr-FR" sz="9600" dirty="0"/>
              <a:t>fidélité aux Écritures</a:t>
            </a:r>
            <a:endParaRPr sz="9600" dirty="0"/>
          </a:p>
        </p:txBody>
      </p:sp>
      <p:sp>
        <p:nvSpPr>
          <p:cNvPr id="1227" name="1820–50    young-earth creationism…"/>
          <p:cNvSpPr txBox="1"/>
          <p:nvPr/>
        </p:nvSpPr>
        <p:spPr>
          <a:xfrm>
            <a:off x="3532187" y="6604000"/>
            <a:ext cx="18872201" cy="19062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1820</a:t>
            </a:r>
            <a:r>
              <a:rPr sz="7100" dirty="0"/>
              <a:t>–</a:t>
            </a:r>
            <a:r>
              <a:rPr dirty="0"/>
              <a:t>50    </a:t>
            </a:r>
            <a:r>
              <a:rPr lang="fr-FR" dirty="0"/>
              <a:t>créationnisme terre-jeune </a:t>
            </a:r>
            <a:endParaRPr dirty="0"/>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		  		 </a:t>
            </a:r>
            <a:r>
              <a:rPr lang="en-US" dirty="0"/>
              <a:t>   </a:t>
            </a:r>
            <a:r>
              <a:rPr lang="fr-FR" dirty="0"/>
              <a:t>("géologues scripturaux")</a:t>
            </a:r>
            <a:endParaRPr dirty="0"/>
          </a:p>
        </p:txBody>
      </p:sp>
      <p:sp>
        <p:nvSpPr>
          <p:cNvPr id="1228" name="Line"/>
          <p:cNvSpPr/>
          <p:nvPr/>
        </p:nvSpPr>
        <p:spPr>
          <a:xfrm>
            <a:off x="4489403" y="5156200"/>
            <a:ext cx="15176547"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The Real Nature of the Debate"/>
          <p:cNvSpPr txBox="1">
            <a:spLocks noGrp="1"/>
          </p:cNvSpPr>
          <p:nvPr>
            <p:ph type="ctrTitle"/>
          </p:nvPr>
        </p:nvSpPr>
        <p:spPr>
          <a:xfrm>
            <a:off x="1879831" y="2286000"/>
            <a:ext cx="20830713" cy="4953001"/>
          </a:xfrm>
          <a:prstGeom prst="rect">
            <a:avLst/>
          </a:prstGeom>
          <a:ln>
            <a:round/>
          </a:ln>
          <a:effectLst/>
        </p:spPr>
        <p:txBody>
          <a:bodyPr lIns="50800" tIns="50800" rIns="50800" bIns="50800"/>
          <a:lstStyle>
            <a:lvl1pPr algn="ctr" defTabSz="914400">
              <a:defRPr sz="11700">
                <a:solidFill>
                  <a:srgbClr val="FEFCDD"/>
                </a:solidFill>
                <a:effectLst>
                  <a:outerShdw blurRad="38100" dist="38100" dir="2700000" rotWithShape="0">
                    <a:srgbClr val="000000">
                      <a:alpha val="43137"/>
                    </a:srgbClr>
                  </a:outerShdw>
                </a:effectLst>
                <a:uFill>
                  <a:solidFill>
                    <a:srgbClr val="FEFCDD"/>
                  </a:solidFill>
                </a:uFill>
              </a:defRPr>
            </a:lvl1pPr>
          </a:lstStyle>
          <a:p>
            <a:r>
              <a:rPr lang="fr-FR" dirty="0"/>
              <a:t>La vraie nature du débat</a:t>
            </a:r>
            <a:endParaRPr dirty="0"/>
          </a:p>
        </p:txBody>
      </p:sp>
      <p:sp>
        <p:nvSpPr>
          <p:cNvPr id="1231" name="Philosophical and Religious…"/>
          <p:cNvSpPr txBox="1"/>
          <p:nvPr/>
        </p:nvSpPr>
        <p:spPr>
          <a:xfrm>
            <a:off x="1663468" y="5531055"/>
            <a:ext cx="20840701" cy="7377725"/>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914400">
              <a:lnSpc>
                <a:spcPct val="150000"/>
              </a:lnSpc>
              <a:buClr>
                <a:srgbClr val="B6DE87"/>
              </a:buClr>
              <a:defRPr sz="11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fr-FR" dirty="0"/>
              <a:t>Conflit entre la vision du monde philosophique et religieuse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31"/>
                                        </p:tgtEl>
                                        <p:attrNameLst>
                                          <p:attrName>style.visibility</p:attrName>
                                        </p:attrNameLst>
                                      </p:cBhvr>
                                      <p:to>
                                        <p:strVal val="visible"/>
                                      </p:to>
                                    </p:set>
                                    <p:animEffect transition="in" filter="dissolve">
                                      <p:cBhvr>
                                        <p:cTn id="7" dur="750"/>
                                        <p:tgtEl>
                                          <p:spTgt spid="1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Circle"/>
          <p:cNvSpPr/>
          <p:nvPr/>
        </p:nvSpPr>
        <p:spPr>
          <a:xfrm>
            <a:off x="2363786" y="1219200"/>
            <a:ext cx="4419601" cy="4419602"/>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34" name="GOD"/>
          <p:cNvSpPr txBox="1"/>
          <p:nvPr/>
        </p:nvSpPr>
        <p:spPr>
          <a:xfrm>
            <a:off x="2390851" y="2459504"/>
            <a:ext cx="4508501" cy="1923604"/>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fr-FR" sz="12000" b="1" dirty="0">
                <a:latin typeface="DejaVu Sans Condensed"/>
                <a:ea typeface="DejaVu Sans Condensed"/>
                <a:cs typeface="DejaVu Sans Condensed"/>
                <a:sym typeface="DejaVu Sans Condensed"/>
              </a:rPr>
              <a:t>Dieu</a:t>
            </a:r>
            <a:endParaRPr sz="12000" b="1" dirty="0">
              <a:latin typeface="DejaVu Sans Condensed"/>
              <a:ea typeface="DejaVu Sans Condensed"/>
              <a:cs typeface="DejaVu Sans Condensed"/>
              <a:sym typeface="DejaVu Sans Condensed"/>
            </a:endParaRPr>
          </a:p>
        </p:txBody>
      </p:sp>
      <p:grpSp>
        <p:nvGrpSpPr>
          <p:cNvPr id="1237" name="Group"/>
          <p:cNvGrpSpPr/>
          <p:nvPr/>
        </p:nvGrpSpPr>
        <p:grpSpPr>
          <a:xfrm>
            <a:off x="17527665" y="1219200"/>
            <a:ext cx="4535487" cy="4419603"/>
            <a:chOff x="0" y="0"/>
            <a:chExt cx="4535486" cy="4419602"/>
          </a:xfrm>
        </p:grpSpPr>
        <p:sp>
          <p:nvSpPr>
            <p:cNvPr id="1235" name="Circle"/>
            <p:cNvSpPr/>
            <p:nvPr/>
          </p:nvSpPr>
          <p:spPr>
            <a:xfrm>
              <a:off x="0" y="0"/>
              <a:ext cx="4419600"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36" name="GOD"/>
            <p:cNvSpPr txBox="1"/>
            <p:nvPr/>
          </p:nvSpPr>
          <p:spPr>
            <a:xfrm>
              <a:off x="26985" y="1240303"/>
              <a:ext cx="4508501" cy="1923604"/>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fr-FR" sz="12000" b="1" dirty="0">
                  <a:latin typeface="DejaVu Sans Condensed"/>
                  <a:ea typeface="DejaVu Sans Condensed"/>
                  <a:cs typeface="DejaVu Sans Condensed"/>
                  <a:sym typeface="DejaVu Sans Condensed"/>
                </a:rPr>
                <a:t>Dieu</a:t>
              </a:r>
              <a:endParaRPr sz="12000" b="1" dirty="0">
                <a:latin typeface="DejaVu Sans Condensed"/>
                <a:ea typeface="DejaVu Sans Condensed"/>
                <a:cs typeface="DejaVu Sans Condensed"/>
                <a:sym typeface="DejaVu Sans Condensed"/>
              </a:endParaRPr>
            </a:p>
          </p:txBody>
        </p:sp>
      </p:grpSp>
      <p:sp>
        <p:nvSpPr>
          <p:cNvPr id="1238" name="Circle"/>
          <p:cNvSpPr/>
          <p:nvPr/>
        </p:nvSpPr>
        <p:spPr>
          <a:xfrm>
            <a:off x="2336878" y="6532095"/>
            <a:ext cx="4419601" cy="4419603"/>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39" name="The…"/>
          <p:cNvSpPr txBox="1"/>
          <p:nvPr/>
        </p:nvSpPr>
        <p:spPr>
          <a:xfrm>
            <a:off x="2287586" y="7239000"/>
            <a:ext cx="4508501" cy="2292935"/>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914400">
              <a:buClr>
                <a:srgbClr val="F5F5F5"/>
              </a:buClr>
              <a:buFont typeface="DejaVu Sans Condensed"/>
              <a:defRPr sz="6400">
                <a:solidFill>
                  <a:srgbClr val="E2DEAB"/>
                </a:solidFill>
                <a:uFill>
                  <a:solidFill>
                    <a:srgbClr val="E2DEAB"/>
                  </a:solidFill>
                </a:uFill>
              </a:defRPr>
            </a:pPr>
            <a:r>
              <a:rPr lang="en-US" sz="7200" b="1" dirty="0">
                <a:latin typeface="DejaVu Sans Condensed"/>
                <a:ea typeface="DejaVu Sans Condensed"/>
                <a:cs typeface="DejaVu Sans Condensed"/>
                <a:sym typeface="DejaVu Sans Condensed"/>
              </a:rPr>
              <a:t>L’</a:t>
            </a:r>
            <a:endParaRPr sz="7200" b="1" dirty="0">
              <a:latin typeface="DejaVu Sans Condensed"/>
              <a:ea typeface="DejaVu Sans Condensed"/>
              <a:cs typeface="DejaVu Sans Condensed"/>
              <a:sym typeface="DejaVu Sans Condensed"/>
            </a:endParaRPr>
          </a:p>
          <a:p>
            <a:pPr defTabSz="914400">
              <a:buClr>
                <a:srgbClr val="F5F5F5"/>
              </a:buClr>
              <a:buFont typeface="DejaVu Sans Condensed"/>
              <a:defRPr sz="6400">
                <a:solidFill>
                  <a:srgbClr val="E2DEAB"/>
                </a:solidFill>
                <a:uFill>
                  <a:solidFill>
                    <a:srgbClr val="E2DEAB"/>
                  </a:solidFill>
                </a:uFill>
              </a:defRPr>
            </a:pPr>
            <a:r>
              <a:rPr sz="7200" b="1" dirty="0" err="1">
                <a:latin typeface="DejaVu Sans Condensed"/>
                <a:ea typeface="DejaVu Sans Condensed"/>
                <a:cs typeface="DejaVu Sans Condensed"/>
                <a:sym typeface="DejaVu Sans Condensed"/>
              </a:rPr>
              <a:t>Univers</a:t>
            </a:r>
            <a:endParaRPr sz="7200" b="1" dirty="0">
              <a:latin typeface="DejaVu Sans Condensed"/>
              <a:ea typeface="DejaVu Sans Condensed"/>
              <a:cs typeface="DejaVu Sans Condensed"/>
              <a:sym typeface="DejaVu Sans Condensed"/>
            </a:endParaRPr>
          </a:p>
        </p:txBody>
      </p:sp>
      <p:grpSp>
        <p:nvGrpSpPr>
          <p:cNvPr id="1242" name="Group"/>
          <p:cNvGrpSpPr/>
          <p:nvPr/>
        </p:nvGrpSpPr>
        <p:grpSpPr>
          <a:xfrm>
            <a:off x="17451465" y="6532095"/>
            <a:ext cx="4508501" cy="4419604"/>
            <a:chOff x="0" y="0"/>
            <a:chExt cx="4508500" cy="4419602"/>
          </a:xfrm>
        </p:grpSpPr>
        <p:sp>
          <p:nvSpPr>
            <p:cNvPr id="1240" name="Circle"/>
            <p:cNvSpPr/>
            <p:nvPr/>
          </p:nvSpPr>
          <p:spPr>
            <a:xfrm>
              <a:off x="49212" y="0"/>
              <a:ext cx="4419601"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41" name="The…"/>
            <p:cNvSpPr txBox="1"/>
            <p:nvPr/>
          </p:nvSpPr>
          <p:spPr>
            <a:xfrm>
              <a:off x="0" y="684579"/>
              <a:ext cx="4508500" cy="2292934"/>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r>
                <a:rPr lang="en-US" sz="7200" b="1" dirty="0">
                  <a:latin typeface="DejaVu Sans Condensed"/>
                  <a:ea typeface="DejaVu Sans Condensed"/>
                  <a:cs typeface="DejaVu Sans Condensed"/>
                  <a:sym typeface="DejaVu Sans Condensed"/>
                </a:rPr>
                <a:t>L’</a:t>
              </a:r>
              <a:endParaRPr sz="7200" b="1" dirty="0">
                <a:latin typeface="DejaVu Sans Condensed"/>
                <a:ea typeface="DejaVu Sans Condensed"/>
                <a:cs typeface="DejaVu Sans Condensed"/>
                <a:sym typeface="DejaVu Sans Condensed"/>
              </a:endParaRPr>
            </a:p>
            <a:p>
              <a:pPr defTabSz="914400">
                <a:buClr>
                  <a:srgbClr val="F5F5F5"/>
                </a:buClr>
                <a:buFont typeface="DejaVu Sans Condensed"/>
                <a:defRPr sz="6400">
                  <a:solidFill>
                    <a:srgbClr val="E2DEAB"/>
                  </a:solidFill>
                  <a:uFill>
                    <a:solidFill>
                      <a:srgbClr val="E2DEAB"/>
                    </a:solidFill>
                  </a:uFill>
                </a:defRPr>
              </a:pPr>
              <a:r>
                <a:rPr sz="7200" b="1" dirty="0" err="1">
                  <a:latin typeface="DejaVu Sans Condensed"/>
                  <a:ea typeface="DejaVu Sans Condensed"/>
                  <a:cs typeface="DejaVu Sans Condensed"/>
                  <a:sym typeface="DejaVu Sans Condensed"/>
                </a:rPr>
                <a:t>Univers</a:t>
              </a:r>
              <a:endParaRPr sz="7200" b="1" dirty="0">
                <a:latin typeface="DejaVu Sans Condensed"/>
                <a:ea typeface="DejaVu Sans Condensed"/>
                <a:cs typeface="DejaVu Sans Condensed"/>
                <a:sym typeface="DejaVu Sans Condensed"/>
              </a:endParaRPr>
            </a:p>
          </p:txBody>
        </p:sp>
      </p:grpSp>
      <p:grpSp>
        <p:nvGrpSpPr>
          <p:cNvPr id="1245" name="Group"/>
          <p:cNvGrpSpPr/>
          <p:nvPr/>
        </p:nvGrpSpPr>
        <p:grpSpPr>
          <a:xfrm>
            <a:off x="9564765" y="3597785"/>
            <a:ext cx="4508501" cy="4419603"/>
            <a:chOff x="0" y="0"/>
            <a:chExt cx="4508500" cy="4419602"/>
          </a:xfrm>
        </p:grpSpPr>
        <p:sp>
          <p:nvSpPr>
            <p:cNvPr id="1243" name="Circle"/>
            <p:cNvSpPr/>
            <p:nvPr/>
          </p:nvSpPr>
          <p:spPr>
            <a:xfrm>
              <a:off x="49212" y="0"/>
              <a:ext cx="4419601" cy="4419602"/>
            </a:xfrm>
            <a:prstGeom prst="ellipse">
              <a:avLst/>
            </a:prstGeom>
            <a:noFill/>
            <a:ln w="152400" cap="flat">
              <a:solidFill>
                <a:srgbClr val="F6A029"/>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44" name="The…"/>
            <p:cNvSpPr txBox="1"/>
            <p:nvPr/>
          </p:nvSpPr>
          <p:spPr>
            <a:xfrm>
              <a:off x="0" y="684579"/>
              <a:ext cx="4508500" cy="2292934"/>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r>
                <a:rPr lang="en-US" sz="7200" b="1" dirty="0">
                  <a:latin typeface="DejaVu Sans Condensed"/>
                  <a:ea typeface="DejaVu Sans Condensed"/>
                  <a:cs typeface="DejaVu Sans Condensed"/>
                  <a:sym typeface="DejaVu Sans Condensed"/>
                </a:rPr>
                <a:t>L’</a:t>
              </a:r>
              <a:endParaRPr sz="7200" b="1" dirty="0">
                <a:latin typeface="DejaVu Sans Condensed"/>
                <a:ea typeface="DejaVu Sans Condensed"/>
                <a:cs typeface="DejaVu Sans Condensed"/>
                <a:sym typeface="DejaVu Sans Condensed"/>
              </a:endParaRPr>
            </a:p>
            <a:p>
              <a:pPr defTabSz="914400">
                <a:buClr>
                  <a:srgbClr val="F5F5F5"/>
                </a:buClr>
                <a:buFont typeface="DejaVu Sans Condensed"/>
                <a:defRPr sz="6400">
                  <a:solidFill>
                    <a:srgbClr val="E2DEAB"/>
                  </a:solidFill>
                  <a:uFill>
                    <a:solidFill>
                      <a:srgbClr val="E2DEAB"/>
                    </a:solidFill>
                  </a:uFill>
                </a:defRPr>
              </a:pPr>
              <a:r>
                <a:rPr sz="7200" b="1" dirty="0" err="1">
                  <a:latin typeface="DejaVu Sans Condensed"/>
                  <a:ea typeface="DejaVu Sans Condensed"/>
                  <a:cs typeface="DejaVu Sans Condensed"/>
                  <a:sym typeface="DejaVu Sans Condensed"/>
                </a:rPr>
                <a:t>Univers</a:t>
              </a:r>
              <a:endParaRPr sz="7200" b="1" dirty="0">
                <a:latin typeface="DejaVu Sans Condensed"/>
                <a:ea typeface="DejaVu Sans Condensed"/>
                <a:cs typeface="DejaVu Sans Condensed"/>
                <a:sym typeface="DejaVu Sans Condensed"/>
              </a:endParaRPr>
            </a:p>
          </p:txBody>
        </p:sp>
      </p:grpSp>
      <p:sp>
        <p:nvSpPr>
          <p:cNvPr id="1246" name="Deism"/>
          <p:cNvSpPr txBox="1"/>
          <p:nvPr/>
        </p:nvSpPr>
        <p:spPr>
          <a:xfrm>
            <a:off x="1835228" y="11527304"/>
            <a:ext cx="5422901" cy="130805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FFFEEC"/>
              </a:buClr>
              <a:buFont typeface="DejaVu Sans Condensed"/>
              <a:defRPr sz="9600" b="1">
                <a:solidFill>
                  <a:srgbClr val="FDCE15"/>
                </a:solidFill>
                <a:uFill>
                  <a:solidFill>
                    <a:srgbClr val="FDCE15"/>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8000" b="1" dirty="0" err="1">
                <a:latin typeface="DejaVu Sans Condensed"/>
                <a:ea typeface="DejaVu Sans Condensed"/>
                <a:cs typeface="DejaVu Sans Condensed"/>
                <a:sym typeface="DejaVu Sans Condensed"/>
              </a:rPr>
              <a:t>D</a:t>
            </a:r>
            <a:r>
              <a:rPr lang="en-US" sz="8000" b="1" dirty="0" err="1">
                <a:latin typeface="DejaVu Sans Condensed"/>
                <a:ea typeface="DejaVu Sans Condensed"/>
                <a:cs typeface="DejaVu Sans Condensed"/>
                <a:sym typeface="DejaVu Sans Condensed"/>
              </a:rPr>
              <a:t>é</a:t>
            </a:r>
            <a:r>
              <a:rPr sz="8000" b="1" dirty="0" err="1">
                <a:latin typeface="DejaVu Sans Condensed"/>
                <a:ea typeface="DejaVu Sans Condensed"/>
                <a:cs typeface="DejaVu Sans Condensed"/>
                <a:sym typeface="DejaVu Sans Condensed"/>
              </a:rPr>
              <a:t>ism</a:t>
            </a:r>
            <a:r>
              <a:rPr lang="en-US" sz="8000" b="1" dirty="0" err="1">
                <a:latin typeface="DejaVu Sans Condensed"/>
                <a:ea typeface="DejaVu Sans Condensed"/>
                <a:cs typeface="DejaVu Sans Condensed"/>
                <a:sym typeface="DejaVu Sans Condensed"/>
              </a:rPr>
              <a:t>e</a:t>
            </a:r>
            <a:endParaRPr sz="8000" b="1" dirty="0">
              <a:latin typeface="DejaVu Sans Condensed"/>
              <a:ea typeface="DejaVu Sans Condensed"/>
              <a:cs typeface="DejaVu Sans Condensed"/>
              <a:sym typeface="DejaVu Sans Condensed"/>
            </a:endParaRPr>
          </a:p>
        </p:txBody>
      </p:sp>
      <p:sp>
        <p:nvSpPr>
          <p:cNvPr id="1247" name="Atheism"/>
          <p:cNvSpPr txBox="1"/>
          <p:nvPr/>
        </p:nvSpPr>
        <p:spPr>
          <a:xfrm>
            <a:off x="8383665" y="11506200"/>
            <a:ext cx="6870701" cy="130805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FFFEEC"/>
              </a:buClr>
              <a:buFont typeface="DejaVu Sans Condensed"/>
              <a:defRPr sz="96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8000" b="1" dirty="0" err="1">
                <a:latin typeface="DejaVu Sans Condensed"/>
                <a:ea typeface="DejaVu Sans Condensed"/>
                <a:cs typeface="DejaVu Sans Condensed"/>
                <a:sym typeface="DejaVu Sans Condensed"/>
              </a:rPr>
              <a:t>Ath</a:t>
            </a:r>
            <a:r>
              <a:rPr lang="en-US" sz="8000" b="1" dirty="0" err="1">
                <a:latin typeface="DejaVu Sans Condensed"/>
                <a:ea typeface="DejaVu Sans Condensed"/>
                <a:cs typeface="DejaVu Sans Condensed"/>
                <a:sym typeface="DejaVu Sans Condensed"/>
              </a:rPr>
              <a:t>é</a:t>
            </a:r>
            <a:r>
              <a:rPr sz="8000" b="1" dirty="0" err="1">
                <a:latin typeface="DejaVu Sans Condensed"/>
                <a:ea typeface="DejaVu Sans Condensed"/>
                <a:cs typeface="DejaVu Sans Condensed"/>
                <a:sym typeface="DejaVu Sans Condensed"/>
              </a:rPr>
              <a:t>ism</a:t>
            </a:r>
            <a:r>
              <a:rPr lang="en-US" sz="8000" b="1" dirty="0" err="1">
                <a:latin typeface="DejaVu Sans Condensed"/>
                <a:ea typeface="DejaVu Sans Condensed"/>
                <a:cs typeface="DejaVu Sans Condensed"/>
                <a:sym typeface="DejaVu Sans Condensed"/>
              </a:rPr>
              <a:t>e</a:t>
            </a:r>
            <a:endParaRPr sz="8000" b="1" dirty="0">
              <a:latin typeface="DejaVu Sans Condensed"/>
              <a:ea typeface="DejaVu Sans Condensed"/>
              <a:cs typeface="DejaVu Sans Condensed"/>
              <a:sym typeface="DejaVu Sans Condensed"/>
            </a:endParaRPr>
          </a:p>
        </p:txBody>
      </p:sp>
      <p:sp>
        <p:nvSpPr>
          <p:cNvPr id="1248" name="Christianity"/>
          <p:cNvSpPr txBox="1"/>
          <p:nvPr/>
        </p:nvSpPr>
        <p:spPr>
          <a:xfrm>
            <a:off x="15241665" y="11527304"/>
            <a:ext cx="8775701" cy="1308050"/>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buClr>
                <a:srgbClr val="FFFEEC"/>
              </a:buClr>
              <a:buFont typeface="DejaVu Sans Condensed"/>
              <a:defRPr sz="96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sz="8000" b="1" dirty="0" err="1">
                <a:latin typeface="DejaVu Sans Condensed"/>
                <a:ea typeface="DejaVu Sans Condensed"/>
                <a:cs typeface="DejaVu Sans Condensed"/>
                <a:sym typeface="DejaVu Sans Condensed"/>
              </a:rPr>
              <a:t>Christiani</a:t>
            </a:r>
            <a:r>
              <a:rPr lang="en-US" sz="8000" b="1" dirty="0" err="1">
                <a:latin typeface="DejaVu Sans Condensed"/>
                <a:ea typeface="DejaVu Sans Condensed"/>
                <a:cs typeface="DejaVu Sans Condensed"/>
                <a:sym typeface="DejaVu Sans Condensed"/>
              </a:rPr>
              <a:t>sme</a:t>
            </a:r>
            <a:endParaRPr sz="8000" b="1" dirty="0">
              <a:latin typeface="DejaVu Sans Condensed"/>
              <a:ea typeface="DejaVu Sans Condensed"/>
              <a:cs typeface="DejaVu Sans Condensed"/>
              <a:sym typeface="DejaVu Sans Condensed"/>
            </a:endParaRPr>
          </a:p>
        </p:txBody>
      </p:sp>
      <p:sp>
        <p:nvSpPr>
          <p:cNvPr id="1249" name="Shape"/>
          <p:cNvSpPr/>
          <p:nvPr/>
        </p:nvSpPr>
        <p:spPr>
          <a:xfrm>
            <a:off x="18842115" y="4398495"/>
            <a:ext cx="1714501" cy="2818181"/>
          </a:xfrm>
          <a:custGeom>
            <a:avLst/>
            <a:gdLst/>
            <a:ahLst/>
            <a:cxnLst>
              <a:cxn ang="0">
                <a:pos x="wd2" y="hd2"/>
              </a:cxn>
              <a:cxn ang="5400000">
                <a:pos x="wd2" y="hd2"/>
              </a:cxn>
              <a:cxn ang="10800000">
                <a:pos x="wd2" y="hd2"/>
              </a:cxn>
              <a:cxn ang="16200000">
                <a:pos x="wd2" y="hd2"/>
              </a:cxn>
            </a:cxnLst>
            <a:rect l="0" t="0" r="r" b="b"/>
            <a:pathLst>
              <a:path w="21600" h="21600" extrusionOk="0">
                <a:moveTo>
                  <a:pt x="0" y="15030"/>
                </a:moveTo>
                <a:lnTo>
                  <a:pt x="5400" y="15030"/>
                </a:lnTo>
                <a:lnTo>
                  <a:pt x="5400" y="0"/>
                </a:lnTo>
                <a:lnTo>
                  <a:pt x="16200" y="0"/>
                </a:lnTo>
                <a:lnTo>
                  <a:pt x="16200" y="15030"/>
                </a:lnTo>
                <a:lnTo>
                  <a:pt x="21600" y="1503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45"/>
                                        </p:tgtEl>
                                        <p:attrNameLst>
                                          <p:attrName>style.visibility</p:attrName>
                                        </p:attrNameLst>
                                      </p:cBhvr>
                                      <p:to>
                                        <p:strVal val="visible"/>
                                      </p:to>
                                    </p:set>
                                    <p:anim calcmode="lin" valueType="num">
                                      <p:cBhvr>
                                        <p:cTn id="7" dur="750" fill="hold"/>
                                        <p:tgtEl>
                                          <p:spTgt spid="1245"/>
                                        </p:tgtEl>
                                        <p:attrNameLst>
                                          <p:attrName>ppt_w</p:attrName>
                                        </p:attrNameLst>
                                      </p:cBhvr>
                                      <p:tavLst>
                                        <p:tav tm="0">
                                          <p:val>
                                            <p:fltVal val="0"/>
                                          </p:val>
                                        </p:tav>
                                        <p:tav tm="100000">
                                          <p:val>
                                            <p:strVal val="#ppt_w"/>
                                          </p:val>
                                        </p:tav>
                                      </p:tavLst>
                                    </p:anim>
                                    <p:anim calcmode="lin" valueType="num">
                                      <p:cBhvr>
                                        <p:cTn id="8" dur="750" fill="hold"/>
                                        <p:tgtEl>
                                          <p:spTgt spid="1245"/>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9" presetClass="entr" fill="hold" grpId="2" nodeType="afterEffect">
                                  <p:stCondLst>
                                    <p:cond delay="0"/>
                                  </p:stCondLst>
                                  <p:iterate>
                                    <p:tmAbs val="0"/>
                                  </p:iterate>
                                  <p:childTnLst>
                                    <p:set>
                                      <p:cBhvr>
                                        <p:cTn id="11" fill="hold"/>
                                        <p:tgtEl>
                                          <p:spTgt spid="1247"/>
                                        </p:tgtEl>
                                        <p:attrNameLst>
                                          <p:attrName>style.visibility</p:attrName>
                                        </p:attrNameLst>
                                      </p:cBhvr>
                                      <p:to>
                                        <p:strVal val="visible"/>
                                      </p:to>
                                    </p:set>
                                    <p:animEffect transition="in" filter="dissolve">
                                      <p:cBhvr>
                                        <p:cTn id="12" dur="750"/>
                                        <p:tgtEl>
                                          <p:spTgt spid="124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1237"/>
                                        </p:tgtEl>
                                        <p:attrNameLst>
                                          <p:attrName>style.visibility</p:attrName>
                                        </p:attrNameLst>
                                      </p:cBhvr>
                                      <p:to>
                                        <p:strVal val="visible"/>
                                      </p:to>
                                    </p:set>
                                    <p:anim calcmode="lin" valueType="num">
                                      <p:cBhvr>
                                        <p:cTn id="17" dur="750" fill="hold"/>
                                        <p:tgtEl>
                                          <p:spTgt spid="1237"/>
                                        </p:tgtEl>
                                        <p:attrNameLst>
                                          <p:attrName>ppt_w</p:attrName>
                                        </p:attrNameLst>
                                      </p:cBhvr>
                                      <p:tavLst>
                                        <p:tav tm="0">
                                          <p:val>
                                            <p:fltVal val="0"/>
                                          </p:val>
                                        </p:tav>
                                        <p:tav tm="100000">
                                          <p:val>
                                            <p:strVal val="#ppt_w"/>
                                          </p:val>
                                        </p:tav>
                                      </p:tavLst>
                                    </p:anim>
                                    <p:anim calcmode="lin" valueType="num">
                                      <p:cBhvr>
                                        <p:cTn id="18" dur="750" fill="hold"/>
                                        <p:tgtEl>
                                          <p:spTgt spid="1237"/>
                                        </p:tgtEl>
                                        <p:attrNameLst>
                                          <p:attrName>ppt_h</p:attrName>
                                        </p:attrNameLst>
                                      </p:cBhvr>
                                      <p:tavLst>
                                        <p:tav tm="0">
                                          <p:val>
                                            <p:fltVal val="0"/>
                                          </p:val>
                                        </p:tav>
                                        <p:tav tm="100000">
                                          <p:val>
                                            <p:strVal val="#ppt_h"/>
                                          </p:val>
                                        </p:tav>
                                      </p:tavLst>
                                    </p:anim>
                                  </p:childTnLst>
                                </p:cTn>
                              </p:par>
                            </p:childTnLst>
                          </p:cTn>
                        </p:par>
                        <p:par>
                          <p:cTn id="19" fill="hold">
                            <p:stCondLst>
                              <p:cond delay="750"/>
                            </p:stCondLst>
                            <p:childTnLst>
                              <p:par>
                                <p:cTn id="20" presetID="23" presetClass="entr" presetSubtype="16" fill="hold" grpId="4" nodeType="afterEffect">
                                  <p:stCondLst>
                                    <p:cond delay="0"/>
                                  </p:stCondLst>
                                  <p:iterate>
                                    <p:tmAbs val="0"/>
                                  </p:iterate>
                                  <p:childTnLst>
                                    <p:set>
                                      <p:cBhvr>
                                        <p:cTn id="21" fill="hold"/>
                                        <p:tgtEl>
                                          <p:spTgt spid="1242"/>
                                        </p:tgtEl>
                                        <p:attrNameLst>
                                          <p:attrName>style.visibility</p:attrName>
                                        </p:attrNameLst>
                                      </p:cBhvr>
                                      <p:to>
                                        <p:strVal val="visible"/>
                                      </p:to>
                                    </p:set>
                                    <p:anim calcmode="lin" valueType="num">
                                      <p:cBhvr>
                                        <p:cTn id="22" dur="750" fill="hold"/>
                                        <p:tgtEl>
                                          <p:spTgt spid="1242"/>
                                        </p:tgtEl>
                                        <p:attrNameLst>
                                          <p:attrName>ppt_w</p:attrName>
                                        </p:attrNameLst>
                                      </p:cBhvr>
                                      <p:tavLst>
                                        <p:tav tm="0">
                                          <p:val>
                                            <p:fltVal val="0"/>
                                          </p:val>
                                        </p:tav>
                                        <p:tav tm="100000">
                                          <p:val>
                                            <p:strVal val="#ppt_w"/>
                                          </p:val>
                                        </p:tav>
                                      </p:tavLst>
                                    </p:anim>
                                    <p:anim calcmode="lin" valueType="num">
                                      <p:cBhvr>
                                        <p:cTn id="23" dur="750" fill="hold"/>
                                        <p:tgtEl>
                                          <p:spTgt spid="1242"/>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9" presetClass="entr" fill="hold" grpId="5" nodeType="afterEffect">
                                  <p:stCondLst>
                                    <p:cond delay="0"/>
                                  </p:stCondLst>
                                  <p:iterate>
                                    <p:tmAbs val="0"/>
                                  </p:iterate>
                                  <p:childTnLst>
                                    <p:set>
                                      <p:cBhvr>
                                        <p:cTn id="26" fill="hold"/>
                                        <p:tgtEl>
                                          <p:spTgt spid="1248"/>
                                        </p:tgtEl>
                                        <p:attrNameLst>
                                          <p:attrName>style.visibility</p:attrName>
                                        </p:attrNameLst>
                                      </p:cBhvr>
                                      <p:to>
                                        <p:strVal val="visible"/>
                                      </p:to>
                                    </p:set>
                                    <p:animEffect transition="in" filter="dissolve">
                                      <p:cBhvr>
                                        <p:cTn id="27" dur="750"/>
                                        <p:tgtEl>
                                          <p:spTgt spid="12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6" nodeType="clickEffect">
                                  <p:stCondLst>
                                    <p:cond delay="0"/>
                                  </p:stCondLst>
                                  <p:iterate>
                                    <p:tmAbs val="0"/>
                                  </p:iterate>
                                  <p:childTnLst>
                                    <p:set>
                                      <p:cBhvr>
                                        <p:cTn id="31" fill="hold"/>
                                        <p:tgtEl>
                                          <p:spTgt spid="1249"/>
                                        </p:tgtEl>
                                        <p:attrNameLst>
                                          <p:attrName>style.visibility</p:attrName>
                                        </p:attrNameLst>
                                      </p:cBhvr>
                                      <p:to>
                                        <p:strVal val="visible"/>
                                      </p:to>
                                    </p:set>
                                    <p:animEffect transition="in" filter="wipe(up)">
                                      <p:cBhvr>
                                        <p:cTn id="32" dur="750"/>
                                        <p:tgtEl>
                                          <p:spTgt spid="1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7" grpId="3" animBg="1" advAuto="0"/>
      <p:bldP spid="1242" grpId="4" animBg="1" advAuto="0"/>
      <p:bldP spid="1245" grpId="1" animBg="1" advAuto="0"/>
      <p:bldP spid="1247" grpId="2" animBg="1" advAuto="0"/>
      <p:bldP spid="1248" grpId="5" animBg="1" advAuto="0"/>
      <p:bldP spid="1249" grpId="6"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4"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95" name="Hutton: deist or atheist…"/>
          <p:cNvSpPr txBox="1">
            <a:spLocks noGrp="1"/>
          </p:cNvSpPr>
          <p:nvPr>
            <p:ph type="body" sz="half" idx="1"/>
          </p:nvPr>
        </p:nvSpPr>
        <p:spPr>
          <a:xfrm>
            <a:off x="3944433" y="4196112"/>
            <a:ext cx="16495134" cy="5998427"/>
          </a:xfrm>
          <a:prstGeom prst="rect">
            <a:avLst/>
          </a:prstGeom>
          <a:effectLst/>
        </p:spPr>
        <p:txBody>
          <a:bodyPr/>
          <a:lstStyle/>
          <a:p>
            <a:pPr algn="ctr">
              <a:lnSpc>
                <a:spcPct val="190000"/>
              </a:lnSpc>
              <a:buClr>
                <a:srgbClr val="F5F5F5"/>
              </a:buClr>
              <a:defRPr>
                <a:solidFill>
                  <a:srgbClr val="FFFB00"/>
                </a:solidFill>
                <a:effectLst>
                  <a:outerShdw blurRad="38100" dist="38100" dir="2700000" rotWithShape="0">
                    <a:srgbClr val="000000">
                      <a:alpha val="43137"/>
                    </a:srgbClr>
                  </a:outerShdw>
                </a:effectLst>
                <a:uFill>
                  <a:solidFill>
                    <a:srgbClr val="F6A029"/>
                  </a:solidFill>
                </a:uFill>
              </a:defRPr>
            </a:pPr>
            <a:r>
              <a:rPr dirty="0"/>
              <a:t>Hutton: </a:t>
            </a:r>
            <a:r>
              <a:rPr dirty="0" err="1"/>
              <a:t>d</a:t>
            </a:r>
            <a:r>
              <a:rPr lang="en-US" dirty="0" err="1"/>
              <a:t>é</a:t>
            </a:r>
            <a:r>
              <a:rPr dirty="0" err="1"/>
              <a:t>ist</a:t>
            </a:r>
            <a:r>
              <a:rPr lang="en-US" dirty="0" err="1"/>
              <a:t>e</a:t>
            </a:r>
            <a:r>
              <a:rPr dirty="0"/>
              <a:t> </a:t>
            </a:r>
            <a:r>
              <a:rPr dirty="0" err="1"/>
              <a:t>o</a:t>
            </a:r>
            <a:r>
              <a:rPr lang="en-US" dirty="0" err="1"/>
              <a:t>u</a:t>
            </a:r>
            <a:r>
              <a:rPr dirty="0"/>
              <a:t> </a:t>
            </a:r>
            <a:r>
              <a:rPr dirty="0" err="1"/>
              <a:t>ath</a:t>
            </a:r>
            <a:r>
              <a:rPr lang="en-US" dirty="0" err="1"/>
              <a:t>é</a:t>
            </a:r>
            <a:r>
              <a:rPr dirty="0" err="1"/>
              <a:t>ist</a:t>
            </a:r>
            <a:r>
              <a:rPr lang="en-US" dirty="0" err="1"/>
              <a:t>e</a:t>
            </a:r>
            <a:endParaRPr dirty="0"/>
          </a:p>
          <a:p>
            <a:pPr algn="ctr">
              <a:lnSpc>
                <a:spcPct val="190000"/>
              </a:lnSpc>
              <a:buClr>
                <a:srgbClr val="F5F5F5"/>
              </a:buClr>
              <a:defRPr>
                <a:effectLst>
                  <a:outerShdw blurRad="38100" dist="38100" dir="2700000" rotWithShape="0">
                    <a:srgbClr val="000000">
                      <a:alpha val="43137"/>
                    </a:srgbClr>
                  </a:outerShdw>
                </a:effectLst>
              </a:defRPr>
            </a:pPr>
            <a:r>
              <a:rPr dirty="0"/>
              <a:t>Cuvier: </a:t>
            </a:r>
            <a:r>
              <a:rPr dirty="0" err="1"/>
              <a:t>d</a:t>
            </a:r>
            <a:r>
              <a:rPr lang="en-US" dirty="0" err="1"/>
              <a:t>é</a:t>
            </a:r>
            <a:r>
              <a:rPr dirty="0" err="1"/>
              <a:t>ist</a:t>
            </a:r>
            <a:r>
              <a:rPr lang="en-US" dirty="0" err="1"/>
              <a:t>e</a:t>
            </a:r>
            <a:r>
              <a:rPr dirty="0"/>
              <a:t> or </a:t>
            </a:r>
            <a:r>
              <a:rPr dirty="0" err="1"/>
              <a:t>th</a:t>
            </a:r>
            <a:r>
              <a:rPr lang="en-US" dirty="0" err="1"/>
              <a:t>é</a:t>
            </a:r>
            <a:r>
              <a:rPr dirty="0" err="1"/>
              <a:t>ist</a:t>
            </a:r>
            <a:r>
              <a:rPr lang="en-US" dirty="0" err="1"/>
              <a:t>e</a:t>
            </a:r>
            <a:r>
              <a:rPr lang="en-US" dirty="0"/>
              <a:t> </a:t>
            </a:r>
            <a:r>
              <a:rPr lang="fr-FR" dirty="0"/>
              <a:t>vague</a:t>
            </a:r>
            <a:endParaRPr dirty="0"/>
          </a:p>
          <a:p>
            <a:pPr algn="ctr">
              <a:lnSpc>
                <a:spcPct val="190000"/>
              </a:lnSpc>
              <a:buClr>
                <a:srgbClr val="F5F5F5"/>
              </a:buClr>
              <a:defRPr>
                <a:solidFill>
                  <a:srgbClr val="FFFB00"/>
                </a:solidFill>
                <a:effectLst>
                  <a:outerShdw blurRad="38100" dist="38100" dir="2700000" rotWithShape="0">
                    <a:srgbClr val="000000">
                      <a:alpha val="43137"/>
                    </a:srgbClr>
                  </a:outerShdw>
                </a:effectLst>
              </a:defRPr>
            </a:pPr>
            <a:r>
              <a:rPr dirty="0"/>
              <a:t>Lyell: </a:t>
            </a:r>
            <a:r>
              <a:rPr dirty="0" err="1"/>
              <a:t>d</a:t>
            </a:r>
            <a:r>
              <a:rPr lang="en-US" dirty="0" err="1"/>
              <a:t>é</a:t>
            </a:r>
            <a:r>
              <a:rPr dirty="0" err="1"/>
              <a:t>ist</a:t>
            </a:r>
            <a:r>
              <a:rPr lang="en-US" dirty="0" err="1"/>
              <a:t>e</a:t>
            </a:r>
            <a:r>
              <a:rPr dirty="0"/>
              <a:t> or </a:t>
            </a:r>
            <a:r>
              <a:rPr dirty="0" err="1"/>
              <a:t>unitari</a:t>
            </a:r>
            <a:r>
              <a:rPr lang="en-US" dirty="0" err="1"/>
              <a:t>e</a:t>
            </a:r>
            <a:r>
              <a:rPr dirty="0" err="1"/>
              <a:t>n</a:t>
            </a:r>
            <a:endParaRPr dirty="0"/>
          </a:p>
        </p:txBody>
      </p:sp>
      <p:sp>
        <p:nvSpPr>
          <p:cNvPr id="1196" name="Old–Earth Theology"/>
          <p:cNvSpPr txBox="1"/>
          <p:nvPr/>
        </p:nvSpPr>
        <p:spPr>
          <a:xfrm>
            <a:off x="915986" y="1371600"/>
            <a:ext cx="22644101" cy="11079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Clr>
                <a:srgbClr val="B6DE87"/>
              </a:buClr>
              <a:buFont typeface="GoudyTwenty"/>
              <a:defRPr sz="96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lang="fr-FR" dirty="0"/>
              <a:t>Théologie de la vieille terre</a:t>
            </a:r>
          </a:p>
        </p:txBody>
      </p:sp>
      <p:sp>
        <p:nvSpPr>
          <p:cNvPr id="1197" name="Line"/>
          <p:cNvSpPr/>
          <p:nvPr/>
        </p:nvSpPr>
        <p:spPr>
          <a:xfrm>
            <a:off x="2889212" y="3263900"/>
            <a:ext cx="18427777" cy="0"/>
          </a:xfrm>
          <a:prstGeom prst="line">
            <a:avLst/>
          </a:prstGeom>
          <a:blipFill>
            <a:blip r:embed="rId4"/>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0715701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195">
                                            <p:bg/>
                                          </p:spTgt>
                                        </p:tgtEl>
                                        <p:attrNameLst>
                                          <p:attrName>style.visibility</p:attrName>
                                        </p:attrNameLst>
                                      </p:cBhvr>
                                      <p:to>
                                        <p:strVal val="visible"/>
                                      </p:to>
                                    </p:set>
                                    <p:animEffect transition="in" filter="wipe(left)">
                                      <p:cBhvr>
                                        <p:cTn id="7" dur="499"/>
                                        <p:tgtEl>
                                          <p:spTgt spid="1195">
                                            <p:bg/>
                                          </p:spTgt>
                                        </p:tgtEl>
                                      </p:cBhvr>
                                    </p:animEffect>
                                  </p:childTnLst>
                                </p:cTn>
                              </p:par>
                              <p:par>
                                <p:cTn id="8" presetID="22" presetClass="entr" presetSubtype="8" fill="hold" grpId="0" nodeType="withEffect">
                                  <p:stCondLst>
                                    <p:cond delay="0"/>
                                  </p:stCondLst>
                                  <p:iterate>
                                    <p:tmAbs val="0"/>
                                  </p:iterate>
                                  <p:childTnLst>
                                    <p:set>
                                      <p:cBhvr>
                                        <p:cTn id="9" fill="hold"/>
                                        <p:tgtEl>
                                          <p:spTgt spid="1195">
                                            <p:txEl>
                                              <p:pRg st="0" end="0"/>
                                            </p:txEl>
                                          </p:spTgt>
                                        </p:tgtEl>
                                        <p:attrNameLst>
                                          <p:attrName>style.visibility</p:attrName>
                                        </p:attrNameLst>
                                      </p:cBhvr>
                                      <p:to>
                                        <p:strVal val="visible"/>
                                      </p:to>
                                    </p:set>
                                    <p:animEffect transition="in" filter="wipe(left)">
                                      <p:cBhvr>
                                        <p:cTn id="10" dur="499"/>
                                        <p:tgtEl>
                                          <p:spTgt spid="11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195">
                                            <p:txEl>
                                              <p:pRg st="1" end="1"/>
                                            </p:txEl>
                                          </p:spTgt>
                                        </p:tgtEl>
                                        <p:attrNameLst>
                                          <p:attrName>style.visibility</p:attrName>
                                        </p:attrNameLst>
                                      </p:cBhvr>
                                      <p:to>
                                        <p:strVal val="visible"/>
                                      </p:to>
                                    </p:set>
                                    <p:animEffect transition="in" filter="wipe(left)">
                                      <p:cBhvr>
                                        <p:cTn id="15" dur="499"/>
                                        <p:tgtEl>
                                          <p:spTgt spid="11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195">
                                            <p:txEl>
                                              <p:pRg st="2" end="2"/>
                                            </p:txEl>
                                          </p:spTgt>
                                        </p:tgtEl>
                                        <p:attrNameLst>
                                          <p:attrName>style.visibility</p:attrName>
                                        </p:attrNameLst>
                                      </p:cBhvr>
                                      <p:to>
                                        <p:strVal val="visible"/>
                                      </p:to>
                                    </p:set>
                                    <p:animEffect transition="in" filter="wipe(left)">
                                      <p:cBhvr>
                                        <p:cTn id="20" dur="499"/>
                                        <p:tgtEl>
                                          <p:spTgt spid="1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 grpId="0"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The past history of our globe must…"/>
          <p:cNvSpPr txBox="1">
            <a:spLocks noGrp="1"/>
          </p:cNvSpPr>
          <p:nvPr>
            <p:ph type="title"/>
          </p:nvPr>
        </p:nvSpPr>
        <p:spPr>
          <a:xfrm>
            <a:off x="1752600" y="1505974"/>
            <a:ext cx="19761200" cy="3288071"/>
          </a:xfrm>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fr-FR" dirty="0">
                <a:solidFill>
                  <a:srgbClr val="FFFFCC"/>
                </a:solidFill>
                <a:uFill>
                  <a:solidFill>
                    <a:srgbClr val="E2DEAB"/>
                  </a:solidFill>
                </a:uFill>
              </a:rPr>
              <a:t>« L’histoire passée de notre globe </a:t>
            </a:r>
            <a:br>
              <a:rPr lang="fr-FR" dirty="0">
                <a:uFill>
                  <a:solidFill>
                    <a:srgbClr val="E2DEAB"/>
                  </a:solidFill>
                </a:uFill>
              </a:rPr>
            </a:br>
            <a:r>
              <a:rPr lang="fr-FR" dirty="0">
                <a:solidFill>
                  <a:srgbClr val="F6A029"/>
                </a:solidFill>
                <a:uFill>
                  <a:solidFill>
                    <a:srgbClr val="E2DEAB"/>
                  </a:solidFill>
                </a:uFill>
              </a:rPr>
              <a:t>doit</a:t>
            </a:r>
            <a:r>
              <a:rPr lang="en-US" dirty="0">
                <a:uFill>
                  <a:solidFill>
                    <a:srgbClr val="E2DEAB"/>
                  </a:solidFill>
                </a:uFill>
              </a:rPr>
              <a:t> </a:t>
            </a:r>
            <a:r>
              <a:rPr lang="en-US" dirty="0" err="1">
                <a:solidFill>
                  <a:srgbClr val="FFFFCC"/>
                </a:solidFill>
                <a:uFill>
                  <a:solidFill>
                    <a:srgbClr val="E2DEAB"/>
                  </a:solidFill>
                </a:uFill>
              </a:rPr>
              <a:t>être</a:t>
            </a:r>
            <a:r>
              <a:rPr dirty="0">
                <a:solidFill>
                  <a:srgbClr val="FFFFCC"/>
                </a:solidFill>
                <a:uFill>
                  <a:solidFill>
                    <a:srgbClr val="E2DEAB"/>
                  </a:solidFill>
                </a:uFill>
              </a:rPr>
              <a:t> </a:t>
            </a:r>
            <a:r>
              <a:rPr lang="en-US" dirty="0" err="1">
                <a:solidFill>
                  <a:srgbClr val="FFFFCC"/>
                </a:solidFill>
                <a:uFill>
                  <a:solidFill>
                    <a:srgbClr val="E2DEAB"/>
                  </a:solidFill>
                </a:uFill>
              </a:rPr>
              <a:t>expliquée</a:t>
            </a:r>
            <a:r>
              <a:rPr lang="en-US" dirty="0">
                <a:solidFill>
                  <a:srgbClr val="FFFFCC"/>
                </a:solidFill>
                <a:uFill>
                  <a:solidFill>
                    <a:srgbClr val="E2DEAB"/>
                  </a:solidFill>
                </a:uFill>
              </a:rPr>
              <a:t> </a:t>
            </a:r>
            <a:endParaRPr dirty="0">
              <a:solidFill>
                <a:srgbClr val="FFFFCC"/>
              </a:solidFill>
              <a:uFill>
                <a:solidFill>
                  <a:srgbClr val="E2DEAB"/>
                </a:solidFill>
              </a:uFill>
            </a:endParaRPr>
          </a:p>
        </p:txBody>
      </p:sp>
      <p:sp>
        <p:nvSpPr>
          <p:cNvPr id="1269" name="James Hutton, quoted in Arthur Holmes, Principles of Physical Geology, 2nd ed. (Edinburgh, Scotland: Thomas Nelson and Sons Ltd., 1965), pp. 43–44."/>
          <p:cNvSpPr txBox="1">
            <a:spLocks noGrp="1"/>
          </p:cNvSpPr>
          <p:nvPr>
            <p:ph type="body" sz="quarter" idx="1"/>
          </p:nvPr>
        </p:nvSpPr>
        <p:spPr>
          <a:xfrm>
            <a:off x="1752600" y="11277600"/>
            <a:ext cx="20866100" cy="1219200"/>
          </a:xfrm>
          <a:prstGeom prst="rect">
            <a:avLst/>
          </a:prstGeom>
        </p:spPr>
        <p:txBody>
          <a:bodyPr/>
          <a:lstStyle/>
          <a:p>
            <a:r>
              <a:rPr>
                <a:effectLst>
                  <a:outerShdw blurRad="38100" dist="38100" dir="2700000" rotWithShape="0">
                    <a:srgbClr val="000000">
                      <a:alpha val="43137"/>
                    </a:srgbClr>
                  </a:outerShdw>
                </a:effectLst>
                <a:uFill>
                  <a:solidFill>
                    <a:srgbClr val="E2DEAB"/>
                  </a:solidFill>
                </a:uFill>
              </a:rPr>
              <a:t>James Hutton, q</a:t>
            </a:r>
            <a:r>
              <a:t>uoted in Arthur Holmes, </a:t>
            </a:r>
            <a:r>
              <a:rPr>
                <a:latin typeface="DejaVu Sans Condensed Oblique"/>
                <a:ea typeface="DejaVu Sans Condensed Oblique"/>
                <a:cs typeface="DejaVu Sans Condensed Oblique"/>
                <a:sym typeface="DejaVu Sans Condensed Oblique"/>
              </a:rPr>
              <a:t>Principles of Physical Geology</a:t>
            </a:r>
            <a:r>
              <a:t>, 2</a:t>
            </a:r>
            <a:r>
              <a:rPr baseline="31999"/>
              <a:t>nd</a:t>
            </a:r>
            <a:r>
              <a:t> ed. (Edinburgh, Scotland: Thomas Nelson and Sons Ltd., 1965), pp. 43–44.</a:t>
            </a:r>
          </a:p>
        </p:txBody>
      </p:sp>
      <p:grpSp>
        <p:nvGrpSpPr>
          <p:cNvPr id="1272" name="image17.jpg"/>
          <p:cNvGrpSpPr/>
          <p:nvPr/>
        </p:nvGrpSpPr>
        <p:grpSpPr>
          <a:xfrm>
            <a:off x="17895887" y="1449434"/>
            <a:ext cx="5124451" cy="5764166"/>
            <a:chOff x="0" y="0"/>
            <a:chExt cx="5124450" cy="5764165"/>
          </a:xfrm>
        </p:grpSpPr>
        <p:pic>
          <p:nvPicPr>
            <p:cNvPr id="1271" name="image17.jpg" descr="image17.jpg"/>
            <p:cNvPicPr>
              <a:picLocks noChangeAspect="1"/>
            </p:cNvPicPr>
            <p:nvPr/>
          </p:nvPicPr>
          <p:blipFill>
            <a:blip r:embed="rId3">
              <a:extLst/>
            </a:blip>
            <a:srcRect l="3113" r="6614" b="23871"/>
            <a:stretch>
              <a:fillRect/>
            </a:stretch>
          </p:blipFill>
          <p:spPr>
            <a:xfrm>
              <a:off x="317500" y="304800"/>
              <a:ext cx="4502150" cy="5141866"/>
            </a:xfrm>
            <a:prstGeom prst="rect">
              <a:avLst/>
            </a:prstGeom>
            <a:ln>
              <a:noFill/>
            </a:ln>
            <a:effectLst/>
          </p:spPr>
        </p:pic>
        <p:pic>
          <p:nvPicPr>
            <p:cNvPr id="1270" name="image17.jpg" descr="image17.jpg"/>
            <p:cNvPicPr>
              <a:picLocks/>
            </p:cNvPicPr>
            <p:nvPr/>
          </p:nvPicPr>
          <p:blipFill>
            <a:blip r:embed="rId4">
              <a:extLst/>
            </a:blip>
            <a:stretch>
              <a:fillRect/>
            </a:stretch>
          </p:blipFill>
          <p:spPr>
            <a:xfrm>
              <a:off x="0" y="0"/>
              <a:ext cx="5124450" cy="5764166"/>
            </a:xfrm>
            <a:prstGeom prst="rect">
              <a:avLst/>
            </a:prstGeom>
            <a:effectLst/>
          </p:spPr>
        </p:pic>
      </p:grpSp>
      <p:sp>
        <p:nvSpPr>
          <p:cNvPr id="1273" name="by what can be seen to…"/>
          <p:cNvSpPr txBox="1"/>
          <p:nvPr/>
        </p:nvSpPr>
        <p:spPr>
          <a:xfrm>
            <a:off x="1546562" y="2591287"/>
            <a:ext cx="16526960" cy="6750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8"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dirty="0">
                <a:solidFill>
                  <a:srgbClr val="E2DEAB"/>
                </a:solidFill>
                <a:uFill>
                  <a:solidFill>
                    <a:srgbClr val="E2DEAB"/>
                  </a:solidFill>
                </a:uFill>
              </a:rPr>
              <a:t>                     par ce qu’on </a:t>
            </a:r>
            <a:br>
              <a:rPr lang="fr-FR" dirty="0">
                <a:solidFill>
                  <a:srgbClr val="E2DEAB"/>
                </a:solidFill>
                <a:uFill>
                  <a:solidFill>
                    <a:srgbClr val="E2DEAB"/>
                  </a:solidFill>
                </a:uFill>
              </a:rPr>
            </a:br>
            <a:r>
              <a:rPr lang="fr-FR" dirty="0">
                <a:solidFill>
                  <a:srgbClr val="E2DEAB"/>
                </a:solidFill>
                <a:uFill>
                  <a:solidFill>
                    <a:srgbClr val="E2DEAB"/>
                  </a:solidFill>
                </a:uFill>
              </a:rPr>
              <a:t>voit se passer </a:t>
            </a:r>
            <a:r>
              <a:rPr lang="fr-FR" dirty="0">
                <a:solidFill>
                  <a:srgbClr val="F6A029"/>
                </a:solidFill>
                <a:uFill>
                  <a:solidFill>
                    <a:srgbClr val="E2DEAB"/>
                  </a:solidFill>
                </a:uFill>
              </a:rPr>
              <a:t>maintenant</a:t>
            </a:r>
            <a:r>
              <a:rPr lang="fr-FR" dirty="0">
                <a:solidFill>
                  <a:srgbClr val="E2DEAB"/>
                </a:solidFill>
                <a:uFill>
                  <a:solidFill>
                    <a:srgbClr val="E2DEAB"/>
                  </a:solidFill>
                </a:uFill>
              </a:rPr>
              <a:t>... </a:t>
            </a:r>
            <a:br>
              <a:rPr lang="fr-FR" dirty="0">
                <a:solidFill>
                  <a:srgbClr val="E2DEAB"/>
                </a:solidFill>
                <a:uFill>
                  <a:solidFill>
                    <a:srgbClr val="E2DEAB"/>
                  </a:solidFill>
                </a:uFill>
              </a:rPr>
            </a:br>
            <a:r>
              <a:rPr lang="fr-FR" dirty="0">
                <a:solidFill>
                  <a:srgbClr val="E2DEAB"/>
                </a:solidFill>
                <a:uFill>
                  <a:solidFill>
                    <a:srgbClr val="E2DEAB"/>
                  </a:solidFill>
                </a:uFill>
              </a:rPr>
              <a:t>Aucun pouvoir n’est employé qui ne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dirty="0">
                <a:solidFill>
                  <a:srgbClr val="E2DEAB"/>
                </a:solidFill>
                <a:uFill>
                  <a:solidFill>
                    <a:srgbClr val="E2DEAB"/>
                  </a:solidFill>
                </a:uFill>
              </a:rPr>
              <a:t>soit pas naturel sur le globe,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dirty="0">
                <a:solidFill>
                  <a:srgbClr val="E2DEAB"/>
                </a:solidFill>
                <a:uFill>
                  <a:solidFill>
                    <a:srgbClr val="E2DEAB"/>
                  </a:solidFill>
                </a:uFill>
              </a:rPr>
              <a:t>aucune action n’est admise sauf celles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fr-FR" dirty="0">
                <a:solidFill>
                  <a:srgbClr val="E2DEAB"/>
                </a:solidFill>
                <a:uFill>
                  <a:solidFill>
                    <a:srgbClr val="E2DEAB"/>
                  </a:solidFill>
                </a:uFill>
              </a:rPr>
              <a:t>dont nous connaissons le principe.</a:t>
            </a:r>
            <a:r>
              <a:rPr lang="fr-FR" dirty="0"/>
              <a:t> »</a:t>
            </a:r>
            <a:endParaRPr dirty="0">
              <a:solidFill>
                <a:srgbClr val="E2DEAB"/>
              </a:solidFill>
              <a:uFill>
                <a:solidFill>
                  <a:srgbClr val="E2DEAB"/>
                </a:solidFill>
              </a:u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73"/>
                                        </p:tgtEl>
                                        <p:attrNameLst>
                                          <p:attrName>style.visibility</p:attrName>
                                        </p:attrNameLst>
                                      </p:cBhvr>
                                      <p:to>
                                        <p:strVal val="visible"/>
                                      </p:to>
                                    </p:set>
                                    <p:animEffect transition="in" filter="wipe(up)">
                                      <p:cBhvr>
                                        <p:cTn id="7" dur="10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3"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But, surely, general deluges form…"/>
          <p:cNvSpPr txBox="1">
            <a:spLocks noGrp="1"/>
          </p:cNvSpPr>
          <p:nvPr>
            <p:ph type="title"/>
          </p:nvPr>
        </p:nvSpPr>
        <p:spPr>
          <a:xfrm>
            <a:off x="1739900" y="1594615"/>
            <a:ext cx="19761200" cy="2407265"/>
          </a:xfrm>
          <a:prstGeom prst="rect">
            <a:avLst/>
          </a:prstGeom>
        </p:spPr>
        <p:txBody>
          <a:bodyPr/>
          <a:lstStyle/>
          <a:p>
            <a:pPr defTabSz="914400">
              <a:defRPr>
                <a:effectLst>
                  <a:outerShdw blurRad="38100" dist="38100" dir="2700000" rotWithShape="0">
                    <a:srgbClr val="000000">
                      <a:alpha val="43137"/>
                    </a:srgbClr>
                  </a:outerShdw>
                </a:effectLst>
                <a:uFill>
                  <a:solidFill>
                    <a:srgbClr val="E2DEAB"/>
                  </a:solidFill>
                </a:uFill>
              </a:defRPr>
            </a:pPr>
            <a:r>
              <a:rPr lang="fr-FR" dirty="0">
                <a:solidFill>
                  <a:srgbClr val="FFFFCC"/>
                </a:solidFill>
                <a:uFill>
                  <a:solidFill>
                    <a:srgbClr val="E2DEAB"/>
                  </a:solidFill>
                </a:uFill>
              </a:rPr>
              <a:t>« </a:t>
            </a:r>
            <a:r>
              <a:rPr lang="fr-FR" dirty="0"/>
              <a:t>Mais, à coup sûr, les déluges </a:t>
            </a:r>
            <a:br>
              <a:rPr lang="fr-FR" dirty="0"/>
            </a:br>
            <a:r>
              <a:rPr lang="fr-FR" dirty="0"/>
              <a:t>généraux ne </a:t>
            </a:r>
            <a:r>
              <a:rPr lang="fr-FR" dirty="0">
                <a:solidFill>
                  <a:srgbClr val="F6A029"/>
                </a:solidFill>
              </a:rPr>
              <a:t>font pas partie </a:t>
            </a:r>
            <a:r>
              <a:rPr lang="fr-FR" dirty="0"/>
              <a:t>de la </a:t>
            </a:r>
            <a:br>
              <a:rPr lang="fr-FR" dirty="0"/>
            </a:br>
            <a:r>
              <a:rPr lang="fr-FR" dirty="0"/>
              <a:t>théorie de la terre;</a:t>
            </a:r>
            <a:r>
              <a:rPr dirty="0"/>
              <a:t> </a:t>
            </a:r>
          </a:p>
        </p:txBody>
      </p:sp>
      <p:sp>
        <p:nvSpPr>
          <p:cNvPr id="1278" name="James Hutton, Theory of the Earth (Edinburgh: William Creech, 1795), vol. 1, p. 273."/>
          <p:cNvSpPr txBox="1">
            <a:spLocks noGrp="1"/>
          </p:cNvSpPr>
          <p:nvPr>
            <p:ph type="body" sz="quarter" idx="1"/>
          </p:nvPr>
        </p:nvSpPr>
        <p:spPr>
          <a:xfrm>
            <a:off x="1739900" y="12014198"/>
            <a:ext cx="20866100" cy="14732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t>James Hutton, </a:t>
            </a:r>
            <a:r>
              <a:rPr dirty="0">
                <a:latin typeface="DejaVu Sans Condensed Oblique"/>
                <a:ea typeface="DejaVu Sans Condensed Oblique"/>
                <a:cs typeface="DejaVu Sans Condensed Oblique"/>
                <a:sym typeface="DejaVu Sans Condensed Oblique"/>
              </a:rPr>
              <a:t>Theory of the Earth </a:t>
            </a:r>
            <a:r>
              <a:rPr dirty="0"/>
              <a:t>(Edinburgh: William Creech, 1795), vol. 1, p. 273.</a:t>
            </a:r>
          </a:p>
        </p:txBody>
      </p:sp>
      <p:grpSp>
        <p:nvGrpSpPr>
          <p:cNvPr id="1281" name="image17.jpg"/>
          <p:cNvGrpSpPr/>
          <p:nvPr/>
        </p:nvGrpSpPr>
        <p:grpSpPr>
          <a:xfrm>
            <a:off x="17895887" y="1449434"/>
            <a:ext cx="5124451" cy="5764166"/>
            <a:chOff x="0" y="0"/>
            <a:chExt cx="5124450" cy="5764165"/>
          </a:xfrm>
        </p:grpSpPr>
        <p:pic>
          <p:nvPicPr>
            <p:cNvPr id="1280" name="image17.jpg" descr="image17.jpg"/>
            <p:cNvPicPr>
              <a:picLocks noChangeAspect="1"/>
            </p:cNvPicPr>
            <p:nvPr/>
          </p:nvPicPr>
          <p:blipFill>
            <a:blip r:embed="rId3">
              <a:extLst/>
            </a:blip>
            <a:srcRect l="3113" r="6614" b="23871"/>
            <a:stretch>
              <a:fillRect/>
            </a:stretch>
          </p:blipFill>
          <p:spPr>
            <a:xfrm>
              <a:off x="317500" y="304800"/>
              <a:ext cx="4502150" cy="5141866"/>
            </a:xfrm>
            <a:prstGeom prst="rect">
              <a:avLst/>
            </a:prstGeom>
            <a:ln>
              <a:noFill/>
            </a:ln>
            <a:effectLst/>
          </p:spPr>
        </p:pic>
        <p:pic>
          <p:nvPicPr>
            <p:cNvPr id="1279" name="image17.jpg" descr="image17.jpg"/>
            <p:cNvPicPr>
              <a:picLocks/>
            </p:cNvPicPr>
            <p:nvPr/>
          </p:nvPicPr>
          <p:blipFill>
            <a:blip r:embed="rId4">
              <a:extLst/>
            </a:blip>
            <a:stretch>
              <a:fillRect/>
            </a:stretch>
          </p:blipFill>
          <p:spPr>
            <a:xfrm>
              <a:off x="0" y="0"/>
              <a:ext cx="5124450" cy="5764166"/>
            </a:xfrm>
            <a:prstGeom prst="rect">
              <a:avLst/>
            </a:prstGeom>
            <a:effectLst/>
          </p:spPr>
        </p:pic>
      </p:grpSp>
      <p:sp>
        <p:nvSpPr>
          <p:cNvPr id="1282" name="The Present is the key to the past"/>
          <p:cNvSpPr txBox="1"/>
          <p:nvPr/>
        </p:nvSpPr>
        <p:spPr>
          <a:xfrm>
            <a:off x="1217843" y="9733936"/>
            <a:ext cx="20830713" cy="4953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914400">
              <a:buClr>
                <a:srgbClr val="FFFEEC"/>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lvl1pPr>
          </a:lstStyle>
          <a:p>
            <a:r>
              <a:rPr lang="fr-FR" dirty="0"/>
              <a:t>Le présent est la clé du passé</a:t>
            </a:r>
            <a:endParaRPr dirty="0"/>
          </a:p>
        </p:txBody>
      </p:sp>
      <p:sp>
        <p:nvSpPr>
          <p:cNvPr id="1283" name="for, the purpose of this earth is…"/>
          <p:cNvSpPr txBox="1"/>
          <p:nvPr/>
        </p:nvSpPr>
        <p:spPr>
          <a:xfrm>
            <a:off x="1668462" y="3826488"/>
            <a:ext cx="19761200" cy="46983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fr-FR" dirty="0"/>
              <a:t>										car le but de </a:t>
            </a:r>
            <a:br>
              <a:rPr lang="fr-FR" dirty="0"/>
            </a:br>
            <a:r>
              <a:rPr lang="fr-FR" dirty="0"/>
              <a:t>cette terre est évidemment de </a:t>
            </a:r>
            <a:br>
              <a:rPr lang="fr-FR" dirty="0"/>
            </a:br>
            <a:r>
              <a:rPr lang="fr-FR" dirty="0"/>
              <a:t>maintenir la vie végétale et animale,</a:t>
            </a:r>
            <a:br>
              <a:rPr lang="fr-FR" dirty="0"/>
            </a:br>
            <a:r>
              <a:rPr lang="fr-FR" dirty="0"/>
              <a:t>et non de les détruire. »</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83"/>
                                        </p:tgtEl>
                                        <p:attrNameLst>
                                          <p:attrName>style.visibility</p:attrName>
                                        </p:attrNameLst>
                                      </p:cBhvr>
                                      <p:to>
                                        <p:strVal val="visible"/>
                                      </p:to>
                                    </p:set>
                                    <p:animEffect transition="in" filter="wipe(up)">
                                      <p:cBhvr>
                                        <p:cTn id="7" dur="500"/>
                                        <p:tgtEl>
                                          <p:spTgt spid="128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282"/>
                                        </p:tgtEl>
                                        <p:attrNameLst>
                                          <p:attrName>style.visibility</p:attrName>
                                        </p:attrNameLst>
                                      </p:cBhvr>
                                      <p:to>
                                        <p:strVal val="visible"/>
                                      </p:to>
                                    </p:set>
                                    <p:anim calcmode="lin" valueType="num">
                                      <p:cBhvr>
                                        <p:cTn id="12" dur="500" fill="hold"/>
                                        <p:tgtEl>
                                          <p:spTgt spid="1282"/>
                                        </p:tgtEl>
                                        <p:attrNameLst>
                                          <p:attrName>ppt_w</p:attrName>
                                        </p:attrNameLst>
                                      </p:cBhvr>
                                      <p:tavLst>
                                        <p:tav tm="0">
                                          <p:val>
                                            <p:fltVal val="0"/>
                                          </p:val>
                                        </p:tav>
                                        <p:tav tm="100000">
                                          <p:val>
                                            <p:strVal val="#ppt_w"/>
                                          </p:val>
                                        </p:tav>
                                      </p:tavLst>
                                    </p:anim>
                                    <p:anim calcmode="lin" valueType="num">
                                      <p:cBhvr>
                                        <p:cTn id="13" dur="500" fill="hold"/>
                                        <p:tgtEl>
                                          <p:spTgt spid="12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 grpId="2" animBg="1" advAuto="0"/>
      <p:bldP spid="1283"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9" name="image27.jpg"/>
          <p:cNvGrpSpPr/>
          <p:nvPr/>
        </p:nvGrpSpPr>
        <p:grpSpPr>
          <a:xfrm>
            <a:off x="3798887" y="457200"/>
            <a:ext cx="16981802" cy="12890501"/>
            <a:chOff x="0" y="0"/>
            <a:chExt cx="16981800" cy="12890500"/>
          </a:xfrm>
        </p:grpSpPr>
        <p:pic>
          <p:nvPicPr>
            <p:cNvPr id="1288" name="image27.jpg" descr="image27.jpg"/>
            <p:cNvPicPr>
              <a:picLocks noChangeAspect="1"/>
            </p:cNvPicPr>
            <p:nvPr/>
          </p:nvPicPr>
          <p:blipFill>
            <a:blip r:embed="rId2">
              <a:extLst/>
            </a:blip>
            <a:stretch>
              <a:fillRect/>
            </a:stretch>
          </p:blipFill>
          <p:spPr>
            <a:xfrm>
              <a:off x="317500" y="304800"/>
              <a:ext cx="16359501" cy="12268201"/>
            </a:xfrm>
            <a:prstGeom prst="rect">
              <a:avLst/>
            </a:prstGeom>
            <a:ln>
              <a:noFill/>
            </a:ln>
            <a:effectLst/>
          </p:spPr>
        </p:pic>
        <p:pic>
          <p:nvPicPr>
            <p:cNvPr id="1287" name="image27.jpg" descr="image27.jpg"/>
            <p:cNvPicPr>
              <a:picLocks/>
            </p:cNvPicPr>
            <p:nvPr/>
          </p:nvPicPr>
          <p:blipFill>
            <a:blip r:embed="rId3">
              <a:extLst/>
            </a:blip>
            <a:stretch>
              <a:fillRect/>
            </a:stretch>
          </p:blipFill>
          <p:spPr>
            <a:xfrm>
              <a:off x="0" y="0"/>
              <a:ext cx="16981801" cy="12890501"/>
            </a:xfrm>
            <a:prstGeom prst="rect">
              <a:avLst/>
            </a:prstGeom>
            <a:effectLst/>
          </p:spPr>
        </p:pic>
      </p:grpSp>
      <p:sp>
        <p:nvSpPr>
          <p:cNvPr id="1290" name="PRESENT WORLD"/>
          <p:cNvSpPr txBox="1"/>
          <p:nvPr/>
        </p:nvSpPr>
        <p:spPr>
          <a:xfrm>
            <a:off x="13127985" y="9981277"/>
            <a:ext cx="3403601" cy="12187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lang="en-US" sz="4400" dirty="0">
                <a:solidFill>
                  <a:srgbClr val="001E57"/>
                </a:solidFill>
                <a:uFill>
                  <a:solidFill>
                    <a:srgbClr val="001E57"/>
                  </a:solidFill>
                </a:uFill>
              </a:rPr>
              <a:t>MONDE </a:t>
            </a:r>
            <a:r>
              <a:rPr sz="4400" dirty="0">
                <a:solidFill>
                  <a:srgbClr val="001E57"/>
                </a:solidFill>
                <a:uFill>
                  <a:solidFill>
                    <a:srgbClr val="001E57"/>
                  </a:solidFill>
                </a:uFill>
              </a:rPr>
              <a:t>PR</a:t>
            </a:r>
            <a:r>
              <a:rPr lang="fr-FR" sz="4400" dirty="0"/>
              <a:t>É</a:t>
            </a:r>
            <a:r>
              <a:rPr sz="4400" dirty="0">
                <a:solidFill>
                  <a:srgbClr val="001E57"/>
                </a:solidFill>
                <a:uFill>
                  <a:solidFill>
                    <a:srgbClr val="001E57"/>
                  </a:solidFill>
                </a:uFill>
              </a:rPr>
              <a:t>SENT</a:t>
            </a:r>
          </a:p>
        </p:txBody>
      </p:sp>
      <p:sp>
        <p:nvSpPr>
          <p:cNvPr id="1291" name="The PRESENT is NOT…"/>
          <p:cNvSpPr txBox="1"/>
          <p:nvPr/>
        </p:nvSpPr>
        <p:spPr>
          <a:xfrm>
            <a:off x="12804136" y="1035904"/>
            <a:ext cx="7454901" cy="16619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buClr>
                <a:srgbClr val="000000"/>
              </a:buClr>
              <a:defRPr sz="6400">
                <a:uFill>
                  <a:solidFill>
                    <a:srgbClr val="000000"/>
                  </a:solidFill>
                </a:uFill>
              </a:defRPr>
            </a:pPr>
            <a:r>
              <a:rPr lang="fr-FR" sz="5400" dirty="0"/>
              <a:t>Le PRÉSENT n'est PAS </a:t>
            </a:r>
            <a:br>
              <a:rPr lang="fr-FR" sz="5400" dirty="0"/>
            </a:br>
            <a:r>
              <a:rPr lang="fr-FR" sz="5400" dirty="0"/>
              <a:t>la clé du PASSÉ.</a:t>
            </a:r>
            <a:endParaRPr sz="5400" dirty="0"/>
          </a:p>
        </p:txBody>
      </p:sp>
      <p:sp>
        <p:nvSpPr>
          <p:cNvPr id="1292" name="PAST?"/>
          <p:cNvSpPr txBox="1"/>
          <p:nvPr/>
        </p:nvSpPr>
        <p:spPr>
          <a:xfrm>
            <a:off x="16662158" y="3361174"/>
            <a:ext cx="2857501" cy="11079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buClr>
                <a:srgbClr val="001E57"/>
              </a:buClr>
              <a:defRPr sz="7200">
                <a:solidFill>
                  <a:srgbClr val="001E57"/>
                </a:solidFill>
                <a:uFill>
                  <a:solidFill>
                    <a:srgbClr val="001E57"/>
                  </a:solidFill>
                </a:uFill>
              </a:defRPr>
            </a:lvl1pPr>
          </a:lstStyle>
          <a:p>
            <a:pPr>
              <a:defRPr sz="6400">
                <a:solidFill>
                  <a:srgbClr val="000000"/>
                </a:solidFill>
                <a:uFill>
                  <a:solidFill>
                    <a:srgbClr val="000000"/>
                  </a:solidFill>
                </a:uFill>
              </a:defRPr>
            </a:pPr>
            <a:r>
              <a:rPr lang="fr-FR" dirty="0"/>
              <a:t>PASSÉ</a:t>
            </a:r>
            <a:r>
              <a:rPr sz="7200" dirty="0">
                <a:solidFill>
                  <a:srgbClr val="001E57"/>
                </a:solidFill>
                <a:uFill>
                  <a:solidFill>
                    <a:srgbClr val="001E57"/>
                  </a:solidFill>
                </a:uFill>
              </a:rPr>
              <a:t>?</a:t>
            </a:r>
          </a:p>
        </p:txBody>
      </p:sp>
      <p:sp>
        <p:nvSpPr>
          <p:cNvPr id="1293" name="PAST…"/>
          <p:cNvSpPr txBox="1"/>
          <p:nvPr/>
        </p:nvSpPr>
        <p:spPr>
          <a:xfrm>
            <a:off x="4573666" y="9153279"/>
            <a:ext cx="3136901" cy="1994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sz="4800" dirty="0">
                <a:solidFill>
                  <a:srgbClr val="00A3D7"/>
                </a:solidFill>
                <a:uFill>
                  <a:solidFill>
                    <a:srgbClr val="00A3D7"/>
                  </a:solidFill>
                </a:uFill>
              </a:rPr>
              <a:t> </a:t>
            </a:r>
          </a:p>
          <a:p>
            <a:pPr defTabSz="642937">
              <a:lnSpc>
                <a:spcPct val="90000"/>
              </a:lnSpc>
              <a:buClr>
                <a:srgbClr val="00A3D7"/>
              </a:buClr>
              <a:defRPr sz="6400">
                <a:uFill>
                  <a:solidFill>
                    <a:srgbClr val="000000"/>
                  </a:solidFill>
                </a:uFill>
              </a:defRPr>
            </a:pPr>
            <a:r>
              <a:rPr lang="en-US" sz="4800" dirty="0">
                <a:solidFill>
                  <a:srgbClr val="00A3D7"/>
                </a:solidFill>
                <a:uFill>
                  <a:solidFill>
                    <a:srgbClr val="00A3D7"/>
                  </a:solidFill>
                </a:uFill>
              </a:rPr>
              <a:t>MONDE </a:t>
            </a:r>
          </a:p>
          <a:p>
            <a:pPr defTabSz="642937">
              <a:lnSpc>
                <a:spcPct val="90000"/>
              </a:lnSpc>
              <a:buClr>
                <a:srgbClr val="00A3D7"/>
              </a:buClr>
              <a:defRPr sz="6400">
                <a:uFill>
                  <a:solidFill>
                    <a:srgbClr val="000000"/>
                  </a:solidFill>
                </a:uFill>
              </a:defRPr>
            </a:pPr>
            <a:r>
              <a:rPr lang="fr-FR" sz="4800" dirty="0">
                <a:solidFill>
                  <a:srgbClr val="00A3D7"/>
                </a:solidFill>
                <a:uFill>
                  <a:solidFill>
                    <a:srgbClr val="00A3D7"/>
                  </a:solidFill>
                </a:uFill>
              </a:rPr>
              <a:t>PASSÉ</a:t>
            </a:r>
            <a:endParaRPr sz="4800" dirty="0">
              <a:solidFill>
                <a:srgbClr val="00A3D7"/>
              </a:solidFill>
              <a:uFill>
                <a:solidFill>
                  <a:srgbClr val="00A3D7"/>
                </a:solidFill>
              </a:uFill>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7" name="image28.jpg"/>
          <p:cNvGrpSpPr/>
          <p:nvPr/>
        </p:nvGrpSpPr>
        <p:grpSpPr>
          <a:xfrm>
            <a:off x="3800552" y="458391"/>
            <a:ext cx="16980214" cy="12889311"/>
            <a:chOff x="0" y="0"/>
            <a:chExt cx="16980213" cy="12889310"/>
          </a:xfrm>
        </p:grpSpPr>
        <p:pic>
          <p:nvPicPr>
            <p:cNvPr id="1296" name="image28.jpg" descr="image28.jpg"/>
            <p:cNvPicPr>
              <a:picLocks noChangeAspect="1"/>
            </p:cNvPicPr>
            <p:nvPr/>
          </p:nvPicPr>
          <p:blipFill>
            <a:blip r:embed="rId2">
              <a:extLst/>
            </a:blip>
            <a:stretch>
              <a:fillRect/>
            </a:stretch>
          </p:blipFill>
          <p:spPr>
            <a:xfrm>
              <a:off x="317500" y="304800"/>
              <a:ext cx="16357914" cy="12267011"/>
            </a:xfrm>
            <a:prstGeom prst="rect">
              <a:avLst/>
            </a:prstGeom>
            <a:ln>
              <a:noFill/>
            </a:ln>
            <a:effectLst/>
          </p:spPr>
        </p:pic>
        <p:pic>
          <p:nvPicPr>
            <p:cNvPr id="1295" name="image28.jpg" descr="image28.jpg"/>
            <p:cNvPicPr>
              <a:picLocks/>
            </p:cNvPicPr>
            <p:nvPr/>
          </p:nvPicPr>
          <p:blipFill>
            <a:blip r:embed="rId3">
              <a:extLst/>
            </a:blip>
            <a:stretch>
              <a:fillRect/>
            </a:stretch>
          </p:blipFill>
          <p:spPr>
            <a:xfrm>
              <a:off x="0" y="0"/>
              <a:ext cx="16980214" cy="12889311"/>
            </a:xfrm>
            <a:prstGeom prst="rect">
              <a:avLst/>
            </a:prstGeom>
            <a:effectLst/>
          </p:spPr>
        </p:pic>
      </p:grpSp>
      <p:sp>
        <p:nvSpPr>
          <p:cNvPr id="1298" name="PRESENT WORLD"/>
          <p:cNvSpPr txBox="1"/>
          <p:nvPr/>
        </p:nvSpPr>
        <p:spPr>
          <a:xfrm>
            <a:off x="13133068" y="9453927"/>
            <a:ext cx="3403601" cy="13295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lang="en-US" sz="4800" dirty="0">
                <a:solidFill>
                  <a:srgbClr val="001E57"/>
                </a:solidFill>
                <a:uFill>
                  <a:solidFill>
                    <a:srgbClr val="001E57"/>
                  </a:solidFill>
                </a:uFill>
              </a:rPr>
              <a:t>MONDE </a:t>
            </a:r>
            <a:r>
              <a:rPr sz="4800" dirty="0">
                <a:solidFill>
                  <a:srgbClr val="001E57"/>
                </a:solidFill>
                <a:uFill>
                  <a:solidFill>
                    <a:srgbClr val="001E57"/>
                  </a:solidFill>
                </a:uFill>
              </a:rPr>
              <a:t>PR</a:t>
            </a:r>
            <a:r>
              <a:rPr lang="fr-FR" sz="4800" dirty="0">
                <a:solidFill>
                  <a:srgbClr val="001E57"/>
                </a:solidFill>
                <a:uFill>
                  <a:solidFill>
                    <a:srgbClr val="001E57"/>
                  </a:solidFill>
                </a:uFill>
              </a:rPr>
              <a:t>É</a:t>
            </a:r>
            <a:r>
              <a:rPr sz="4800" dirty="0">
                <a:solidFill>
                  <a:srgbClr val="001E57"/>
                </a:solidFill>
                <a:uFill>
                  <a:solidFill>
                    <a:srgbClr val="001E57"/>
                  </a:solidFill>
                </a:uFill>
              </a:rPr>
              <a:t>SENT</a:t>
            </a:r>
          </a:p>
        </p:txBody>
      </p:sp>
      <p:sp>
        <p:nvSpPr>
          <p:cNvPr id="1299" name="PAST…"/>
          <p:cNvSpPr txBox="1"/>
          <p:nvPr/>
        </p:nvSpPr>
        <p:spPr>
          <a:xfrm>
            <a:off x="4573666" y="9485677"/>
            <a:ext cx="3136901" cy="132959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lang="fr-FR" sz="4800" dirty="0">
                <a:solidFill>
                  <a:srgbClr val="00A3D7"/>
                </a:solidFill>
                <a:uFill>
                  <a:solidFill>
                    <a:srgbClr val="00A3D7"/>
                  </a:solidFill>
                </a:uFill>
              </a:rPr>
              <a:t> MONDE </a:t>
            </a:r>
          </a:p>
          <a:p>
            <a:pPr defTabSz="642937">
              <a:lnSpc>
                <a:spcPct val="90000"/>
              </a:lnSpc>
              <a:buClr>
                <a:srgbClr val="00A3D7"/>
              </a:buClr>
              <a:defRPr sz="6400">
                <a:uFill>
                  <a:solidFill>
                    <a:srgbClr val="000000"/>
                  </a:solidFill>
                </a:uFill>
              </a:defRPr>
            </a:pPr>
            <a:r>
              <a:rPr lang="fr-FR" sz="4800" dirty="0">
                <a:solidFill>
                  <a:srgbClr val="00A3D7"/>
                </a:solidFill>
                <a:uFill>
                  <a:solidFill>
                    <a:srgbClr val="00A3D7"/>
                  </a:solidFill>
                </a:uFill>
              </a:rPr>
              <a:t>PASSÉ</a:t>
            </a:r>
          </a:p>
        </p:txBody>
      </p:sp>
      <p:sp>
        <p:nvSpPr>
          <p:cNvPr id="1300" name="PAST and PRESENT!"/>
          <p:cNvSpPr txBox="1"/>
          <p:nvPr/>
        </p:nvSpPr>
        <p:spPr>
          <a:xfrm>
            <a:off x="16374346" y="3007837"/>
            <a:ext cx="3606801" cy="147732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buClr>
                <a:srgbClr val="001E57"/>
              </a:buClr>
              <a:defRPr sz="5400">
                <a:solidFill>
                  <a:srgbClr val="001E57"/>
                </a:solidFill>
                <a:uFill>
                  <a:solidFill>
                    <a:srgbClr val="001E57"/>
                  </a:solidFill>
                </a:uFill>
              </a:defRPr>
            </a:lvl1pPr>
          </a:lstStyle>
          <a:p>
            <a:pPr>
              <a:defRPr sz="6400">
                <a:solidFill>
                  <a:srgbClr val="000000"/>
                </a:solidFill>
                <a:uFill>
                  <a:solidFill>
                    <a:srgbClr val="000000"/>
                  </a:solidFill>
                </a:uFill>
              </a:defRPr>
            </a:pPr>
            <a:r>
              <a:rPr lang="fr-FR" sz="4800" dirty="0"/>
              <a:t>PASSÉ</a:t>
            </a:r>
            <a:r>
              <a:rPr sz="4800" dirty="0">
                <a:solidFill>
                  <a:srgbClr val="001E57"/>
                </a:solidFill>
                <a:uFill>
                  <a:solidFill>
                    <a:srgbClr val="001E57"/>
                  </a:solidFill>
                </a:uFill>
              </a:rPr>
              <a:t> </a:t>
            </a:r>
            <a:r>
              <a:rPr lang="en-US" sz="4800" dirty="0">
                <a:solidFill>
                  <a:srgbClr val="001E57"/>
                </a:solidFill>
                <a:uFill>
                  <a:solidFill>
                    <a:srgbClr val="001E57"/>
                  </a:solidFill>
                </a:uFill>
              </a:rPr>
              <a:t>et</a:t>
            </a:r>
            <a:r>
              <a:rPr sz="4800" dirty="0">
                <a:solidFill>
                  <a:srgbClr val="001E57"/>
                </a:solidFill>
                <a:uFill>
                  <a:solidFill>
                    <a:srgbClr val="001E57"/>
                  </a:solidFill>
                </a:uFill>
              </a:rPr>
              <a:t> PR</a:t>
            </a:r>
            <a:r>
              <a:rPr lang="fr-FR" sz="4800" dirty="0"/>
              <a:t>É</a:t>
            </a:r>
            <a:r>
              <a:rPr sz="4800" dirty="0">
                <a:solidFill>
                  <a:srgbClr val="001E57"/>
                </a:solidFill>
                <a:uFill>
                  <a:solidFill>
                    <a:srgbClr val="001E57"/>
                  </a:solidFill>
                </a:uFill>
              </a:rPr>
              <a:t>SENT!</a:t>
            </a:r>
          </a:p>
        </p:txBody>
      </p:sp>
      <p:sp>
        <p:nvSpPr>
          <p:cNvPr id="1301" name="Holy Bible"/>
          <p:cNvSpPr txBox="1"/>
          <p:nvPr/>
        </p:nvSpPr>
        <p:spPr>
          <a:xfrm rot="21480000">
            <a:off x="13036320" y="2177250"/>
            <a:ext cx="1651001" cy="2616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642937">
              <a:buClr>
                <a:srgbClr val="FFFFFF"/>
              </a:buClr>
              <a:defRPr sz="1700">
                <a:solidFill>
                  <a:srgbClr val="FFFFFF"/>
                </a:solidFill>
                <a:uFill>
                  <a:solidFill>
                    <a:srgbClr val="FFFFFF"/>
                  </a:solidFill>
                </a:uFill>
              </a:defRPr>
            </a:lvl1pPr>
          </a:lstStyle>
          <a:p>
            <a:pPr>
              <a:defRPr sz="6400">
                <a:solidFill>
                  <a:srgbClr val="000000"/>
                </a:solidFill>
                <a:uFill>
                  <a:solidFill>
                    <a:srgbClr val="000000"/>
                  </a:solidFill>
                </a:uFill>
              </a:defRPr>
            </a:pPr>
            <a:r>
              <a:rPr lang="en-US" sz="1700" dirty="0">
                <a:solidFill>
                  <a:srgbClr val="FFFFFF"/>
                </a:solidFill>
                <a:uFill>
                  <a:solidFill>
                    <a:srgbClr val="FFFFFF"/>
                  </a:solidFill>
                </a:uFill>
              </a:rPr>
              <a:t>Sainte Bible</a:t>
            </a:r>
            <a:endParaRPr sz="1700" dirty="0">
              <a:solidFill>
                <a:srgbClr val="FFFFFF"/>
              </a:solidFill>
              <a:uFill>
                <a:solidFill>
                  <a:srgbClr val="FFFFFF"/>
                </a:solidFill>
              </a:uFill>
            </a:endParaRPr>
          </a:p>
        </p:txBody>
      </p:sp>
      <p:sp>
        <p:nvSpPr>
          <p:cNvPr id="1302" name="Rectangle"/>
          <p:cNvSpPr/>
          <p:nvPr/>
        </p:nvSpPr>
        <p:spPr>
          <a:xfrm>
            <a:off x="4118052" y="710802"/>
            <a:ext cx="7402514" cy="25626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303" name="100% Infallible Account of the All-knowing Eyewitness Creator!"/>
          <p:cNvSpPr txBox="1"/>
          <p:nvPr/>
        </p:nvSpPr>
        <p:spPr>
          <a:xfrm>
            <a:off x="4573587" y="795418"/>
            <a:ext cx="6946901" cy="2215991"/>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buClr>
                <a:srgbClr val="FFFFFF"/>
              </a:buClr>
              <a:defRPr sz="6400">
                <a:uFill>
                  <a:solidFill>
                    <a:srgbClr val="000000"/>
                  </a:solidFill>
                </a:uFill>
              </a:defRPr>
            </a:pPr>
            <a:r>
              <a:rPr lang="fr-FR" sz="4800" dirty="0">
                <a:solidFill>
                  <a:srgbClr val="FFFFFF"/>
                </a:solidFill>
                <a:effectLst>
                  <a:outerShdw blurRad="38100" dist="38100" dir="2700000" rotWithShape="0">
                    <a:srgbClr val="000000">
                      <a:alpha val="43137"/>
                    </a:srgbClr>
                  </a:outerShdw>
                </a:effectLst>
                <a:uFill>
                  <a:solidFill>
                    <a:srgbClr val="FFFFFF"/>
                  </a:solidFill>
                </a:uFill>
              </a:rPr>
              <a:t>Récit 100% sure du </a:t>
            </a:r>
            <a:r>
              <a:rPr lang="fr-FR" sz="4800" i="1" dirty="0">
                <a:solidFill>
                  <a:srgbClr val="FFFFCC"/>
                </a:solidFill>
                <a:effectLst>
                  <a:outerShdw blurRad="38100" dist="38100" dir="2700000" rotWithShape="0">
                    <a:srgbClr val="000000">
                      <a:alpha val="43137"/>
                    </a:srgbClr>
                  </a:outerShdw>
                </a:effectLst>
                <a:uFill>
                  <a:solidFill>
                    <a:srgbClr val="FFFFFF"/>
                  </a:solidFill>
                </a:uFill>
              </a:rPr>
              <a:t>témoin oculaire </a:t>
            </a:r>
            <a:r>
              <a:rPr lang="fr-FR" sz="4800" dirty="0">
                <a:solidFill>
                  <a:srgbClr val="FFFFFF"/>
                </a:solidFill>
                <a:effectLst>
                  <a:outerShdw blurRad="38100" dist="38100" dir="2700000" rotWithShape="0">
                    <a:srgbClr val="000000">
                      <a:alpha val="43137"/>
                    </a:srgbClr>
                  </a:outerShdw>
                </a:effectLst>
                <a:uFill>
                  <a:solidFill>
                    <a:srgbClr val="FFFFFF"/>
                  </a:solidFill>
                </a:uFill>
              </a:rPr>
              <a:t>omniscient, le créateur !</a:t>
            </a:r>
            <a:endParaRPr sz="4800" dirty="0">
              <a:solidFill>
                <a:srgbClr val="FFFFFF"/>
              </a:solidFill>
              <a:effectLst>
                <a:outerShdw blurRad="38100" dist="38100" dir="2700000" rotWithShape="0">
                  <a:srgbClr val="000000">
                    <a:alpha val="43137"/>
                  </a:srgbClr>
                </a:outerShdw>
              </a:effectLst>
              <a:uFill>
                <a:solidFill>
                  <a:srgbClr val="FFFFFF"/>
                </a:solidFill>
              </a:uFill>
            </a:endParaRPr>
          </a:p>
        </p:txBody>
      </p:sp>
      <p:sp>
        <p:nvSpPr>
          <p:cNvPr id="1304" name="Rectangle"/>
          <p:cNvSpPr/>
          <p:nvPr/>
        </p:nvSpPr>
        <p:spPr>
          <a:xfrm>
            <a:off x="4109561" y="11001132"/>
            <a:ext cx="16379104" cy="20292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305" name="REVELATION is the key to the PAST and the PRESENT!"/>
          <p:cNvSpPr txBox="1"/>
          <p:nvPr/>
        </p:nvSpPr>
        <p:spPr>
          <a:xfrm>
            <a:off x="4408111" y="11018000"/>
            <a:ext cx="15798801" cy="2019301"/>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42937">
              <a:lnSpc>
                <a:spcPct val="90000"/>
              </a:lnSpc>
              <a:buClr>
                <a:srgbClr val="FFFFFF"/>
              </a:buClr>
              <a:defRPr sz="6400">
                <a:uFill>
                  <a:solidFill>
                    <a:srgbClr val="000000"/>
                  </a:solidFill>
                </a:uFill>
              </a:defRPr>
            </a:pPr>
            <a:r>
              <a:rPr lang="fr-FR" sz="7200" dirty="0">
                <a:solidFill>
                  <a:srgbClr val="FFFFFF"/>
                </a:solidFill>
                <a:uFill>
                  <a:solidFill>
                    <a:srgbClr val="FFFFFF"/>
                  </a:solidFill>
                </a:uFill>
              </a:rPr>
              <a:t>la </a:t>
            </a:r>
            <a:r>
              <a:rPr lang="fr-FR" sz="7200" b="1" dirty="0">
                <a:solidFill>
                  <a:srgbClr val="FFFFFF"/>
                </a:solidFill>
                <a:uFill>
                  <a:solidFill>
                    <a:srgbClr val="FFFFFF"/>
                  </a:solidFill>
                </a:uFill>
              </a:rPr>
              <a:t>RÉVÉLATION</a:t>
            </a:r>
            <a:r>
              <a:rPr lang="fr-FR" sz="7200" dirty="0">
                <a:solidFill>
                  <a:srgbClr val="FFFFFF"/>
                </a:solidFill>
                <a:uFill>
                  <a:solidFill>
                    <a:srgbClr val="FFFFFF"/>
                  </a:solidFill>
                </a:uFill>
              </a:rPr>
              <a:t> est la clé du </a:t>
            </a:r>
            <a:r>
              <a:rPr lang="fr-FR" sz="7200" b="1" dirty="0">
                <a:solidFill>
                  <a:srgbClr val="FFFFFF"/>
                </a:solidFill>
                <a:uFill>
                  <a:solidFill>
                    <a:srgbClr val="FFFFFF"/>
                  </a:solidFill>
                </a:uFill>
              </a:rPr>
              <a:t>PASSÉ</a:t>
            </a:r>
            <a:r>
              <a:rPr lang="fr-FR" sz="7200" dirty="0">
                <a:solidFill>
                  <a:srgbClr val="FFFFFF"/>
                </a:solidFill>
                <a:uFill>
                  <a:solidFill>
                    <a:srgbClr val="FFFFFF"/>
                  </a:solidFill>
                </a:uFill>
              </a:rPr>
              <a:t> et du </a:t>
            </a:r>
            <a:r>
              <a:rPr lang="fr-FR" sz="7200" b="1" dirty="0">
                <a:solidFill>
                  <a:srgbClr val="FFFFFF"/>
                </a:solidFill>
                <a:uFill>
                  <a:solidFill>
                    <a:srgbClr val="FFFFFF"/>
                  </a:solidFill>
                </a:uFill>
              </a:rPr>
              <a:t>PRÉSENT</a:t>
            </a:r>
            <a:r>
              <a:rPr lang="fr-FR" sz="7200" dirty="0">
                <a:solidFill>
                  <a:srgbClr val="FFFFFF"/>
                </a:solidFill>
                <a:uFill>
                  <a:solidFill>
                    <a:srgbClr val="FFFFFF"/>
                  </a:solidFill>
                </a:uFill>
              </a:rPr>
              <a:t>!</a:t>
            </a:r>
            <a:endParaRPr sz="7200" dirty="0">
              <a:solidFill>
                <a:srgbClr val="FFFFFF"/>
              </a:solidFill>
              <a:uFill>
                <a:solidFill>
                  <a:srgbClr val="FFFFFF"/>
                </a:solidFill>
              </a:u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24" name="Early 19th Century Views of Earth History"/>
          <p:cNvSpPr txBox="1">
            <a:spLocks noGrp="1"/>
          </p:cNvSpPr>
          <p:nvPr>
            <p:ph type="body" sz="quarter" idx="1"/>
          </p:nvPr>
        </p:nvSpPr>
        <p:spPr>
          <a:xfrm>
            <a:off x="891944" y="1346204"/>
            <a:ext cx="22339301" cy="1320801"/>
          </a:xfrm>
          <a:prstGeom prst="rect">
            <a:avLst/>
          </a:prstGeom>
          <a:effectLst/>
        </p:spPr>
        <p:txBody>
          <a:bodyPr/>
          <a:lstStyle/>
          <a:p>
            <a:pPr algn="ctr">
              <a:buClr>
                <a:srgbClr val="FFFEEC"/>
              </a:buClr>
              <a:buFont typeface="GoudyTwenty"/>
              <a:defRPr sz="6400">
                <a:effectLst>
                  <a:outerShdw blurRad="38100" dist="38100" dir="2700000" rotWithShape="0">
                    <a:srgbClr val="000000">
                      <a:alpha val="43137"/>
                    </a:srgbClr>
                  </a:outerShdw>
                </a:effectLst>
              </a:defRPr>
            </a:pPr>
            <a:r>
              <a:rPr lang="fr-FR" dirty="0">
                <a:latin typeface="+mn-lt"/>
                <a:ea typeface="+mn-ea"/>
                <a:cs typeface="+mn-cs"/>
                <a:sym typeface="GoudyTwenty"/>
              </a:rPr>
              <a:t>Vues du début du XIXe siècle sur l'histoire de la terre</a:t>
            </a:r>
            <a:endParaRPr dirty="0">
              <a:latin typeface="+mn-lt"/>
              <a:ea typeface="+mn-ea"/>
              <a:cs typeface="+mn-cs"/>
              <a:sym typeface="GoudyTwenty"/>
            </a:endParaRPr>
          </a:p>
        </p:txBody>
      </p:sp>
      <p:sp>
        <p:nvSpPr>
          <p:cNvPr id="1125" name="Catastrophist view (e.g., Cuvier, Smith)"/>
          <p:cNvSpPr txBox="1"/>
          <p:nvPr/>
        </p:nvSpPr>
        <p:spPr>
          <a:xfrm>
            <a:off x="2060423" y="2870200"/>
            <a:ext cx="20574001" cy="11079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lang="en-US" b="1" dirty="0"/>
              <a:t>Vue </a:t>
            </a:r>
            <a:r>
              <a:rPr lang="en-US" b="1" dirty="0" err="1"/>
              <a:t>c</a:t>
            </a:r>
            <a:r>
              <a:rPr b="1" dirty="0" err="1"/>
              <a:t>atastrophist</a:t>
            </a:r>
            <a:r>
              <a:rPr lang="en-US" b="1" dirty="0" err="1"/>
              <a:t>e</a:t>
            </a:r>
            <a:r>
              <a:rPr b="1" dirty="0"/>
              <a:t> (</a:t>
            </a:r>
            <a:r>
              <a:rPr lang="en-US" b="1" dirty="0"/>
              <a:t>ex</a:t>
            </a:r>
            <a:r>
              <a:rPr b="1" dirty="0"/>
              <a:t>., Cuvier)</a:t>
            </a:r>
          </a:p>
        </p:txBody>
      </p:sp>
      <p:sp>
        <p:nvSpPr>
          <p:cNvPr id="1126" name="Biblical/Traditional view (Scriptural geologists)"/>
          <p:cNvSpPr txBox="1"/>
          <p:nvPr/>
        </p:nvSpPr>
        <p:spPr>
          <a:xfrm>
            <a:off x="0" y="10184854"/>
            <a:ext cx="24021535"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fr-FR" sz="6600" dirty="0"/>
              <a:t>Vue biblique / traditionnelle (géologues scripturaux)</a:t>
            </a:r>
            <a:endParaRPr sz="6600" dirty="0">
              <a:latin typeface="DejaVu Sans Condensed"/>
              <a:ea typeface="DejaVu Sans Condensed"/>
              <a:cs typeface="DejaVu Sans Condensed"/>
              <a:sym typeface="DejaVu Sans Condensed"/>
            </a:endParaRPr>
          </a:p>
        </p:txBody>
      </p:sp>
      <p:sp>
        <p:nvSpPr>
          <p:cNvPr id="1127" name="SCW"/>
          <p:cNvSpPr txBox="1"/>
          <p:nvPr/>
        </p:nvSpPr>
        <p:spPr>
          <a:xfrm>
            <a:off x="10471499" y="11355882"/>
            <a:ext cx="25400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SSC</a:t>
            </a:r>
            <a:endParaRPr sz="6600" b="0" dirty="0">
              <a:latin typeface="DejaVu Sans Condensed"/>
              <a:ea typeface="DejaVu Sans Condensed"/>
              <a:cs typeface="DejaVu Sans Condensed"/>
              <a:sym typeface="DejaVu Sans Condensed"/>
            </a:endParaRPr>
          </a:p>
        </p:txBody>
      </p:sp>
      <p:grpSp>
        <p:nvGrpSpPr>
          <p:cNvPr id="1130" name="Group"/>
          <p:cNvGrpSpPr/>
          <p:nvPr/>
        </p:nvGrpSpPr>
        <p:grpSpPr>
          <a:xfrm>
            <a:off x="12963549" y="11355882"/>
            <a:ext cx="2096156" cy="1092607"/>
            <a:chOff x="0" y="0"/>
            <a:chExt cx="2096155" cy="1092606"/>
          </a:xfrm>
        </p:grpSpPr>
        <p:sp>
          <p:nvSpPr>
            <p:cNvPr id="1128"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9" name="F"/>
            <p:cNvSpPr txBox="1"/>
            <p:nvPr/>
          </p:nvSpPr>
          <p:spPr>
            <a:xfrm>
              <a:off x="1366788" y="0"/>
              <a:ext cx="729367"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D</a:t>
              </a:r>
              <a:endParaRPr sz="6600" b="0" dirty="0">
                <a:latin typeface="DejaVu Sans Condensed"/>
                <a:ea typeface="DejaVu Sans Condensed"/>
                <a:cs typeface="DejaVu Sans Condensed"/>
                <a:sym typeface="DejaVu Sans Condensed"/>
              </a:endParaRPr>
            </a:p>
          </p:txBody>
        </p:sp>
      </p:grpSp>
      <p:grpSp>
        <p:nvGrpSpPr>
          <p:cNvPr id="1133" name="Group"/>
          <p:cNvGrpSpPr/>
          <p:nvPr/>
        </p:nvGrpSpPr>
        <p:grpSpPr>
          <a:xfrm>
            <a:off x="14989382" y="11355882"/>
            <a:ext cx="5054331" cy="1054101"/>
            <a:chOff x="0" y="0"/>
            <a:chExt cx="5054330" cy="1054100"/>
          </a:xfrm>
        </p:grpSpPr>
        <p:sp>
          <p:nvSpPr>
            <p:cNvPr id="1131"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2" name="P"/>
            <p:cNvSpPr txBox="1"/>
            <p:nvPr/>
          </p:nvSpPr>
          <p:spPr>
            <a:xfrm>
              <a:off x="451072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134" name="(ca. 6000 years)"/>
          <p:cNvSpPr txBox="1"/>
          <p:nvPr/>
        </p:nvSpPr>
        <p:spPr>
          <a:xfrm>
            <a:off x="12725480" y="12122604"/>
            <a:ext cx="6929782"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en-US" sz="6600" b="0" dirty="0">
                <a:latin typeface="DejaVu Sans Condensed"/>
                <a:ea typeface="DejaVu Sans Condensed"/>
                <a:cs typeface="DejaVu Sans Condensed"/>
                <a:sym typeface="DejaVu Sans Condensed"/>
              </a:rPr>
              <a:t>env</a:t>
            </a:r>
            <a:r>
              <a:rPr sz="6600" b="0" dirty="0">
                <a:latin typeface="DejaVu Sans Condensed"/>
                <a:ea typeface="DejaVu Sans Condensed"/>
                <a:cs typeface="DejaVu Sans Condensed"/>
                <a:sym typeface="DejaVu Sans Condensed"/>
              </a:rPr>
              <a:t>. 6000 </a:t>
            </a:r>
            <a:r>
              <a:rPr lang="en-US" sz="6600" b="0" dirty="0" err="1">
                <a:latin typeface="DejaVu Sans Condensed"/>
                <a:ea typeface="DejaVu Sans Condensed"/>
                <a:cs typeface="DejaVu Sans Condensed"/>
                <a:sym typeface="DejaVu Sans Condensed"/>
              </a:rPr>
              <a:t>ans</a:t>
            </a:r>
            <a:r>
              <a:rPr sz="6600" b="0" dirty="0">
                <a:latin typeface="DejaVu Sans Condensed"/>
                <a:ea typeface="DejaVu Sans Condensed"/>
                <a:cs typeface="DejaVu Sans Condensed"/>
                <a:sym typeface="DejaVu Sans Condensed"/>
              </a:rPr>
              <a:t>)</a:t>
            </a:r>
          </a:p>
        </p:txBody>
      </p:sp>
      <p:sp>
        <p:nvSpPr>
          <p:cNvPr id="1135" name="SB"/>
          <p:cNvSpPr txBox="1"/>
          <p:nvPr/>
        </p:nvSpPr>
        <p:spPr>
          <a:xfrm>
            <a:off x="3523766" y="4042116"/>
            <a:ext cx="1247136"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CS</a:t>
            </a:r>
            <a:endParaRPr sz="6600" b="0" dirty="0">
              <a:latin typeface="DejaVu Sans Condensed"/>
              <a:ea typeface="DejaVu Sans Condensed"/>
              <a:cs typeface="DejaVu Sans Condensed"/>
              <a:sym typeface="DejaVu Sans Condensed"/>
            </a:endParaRPr>
          </a:p>
        </p:txBody>
      </p:sp>
      <p:grpSp>
        <p:nvGrpSpPr>
          <p:cNvPr id="1138" name="Group"/>
          <p:cNvGrpSpPr/>
          <p:nvPr/>
        </p:nvGrpSpPr>
        <p:grpSpPr>
          <a:xfrm>
            <a:off x="4818019" y="4042116"/>
            <a:ext cx="2158874" cy="1054101"/>
            <a:chOff x="0" y="0"/>
            <a:chExt cx="2158873" cy="1054100"/>
          </a:xfrm>
        </p:grpSpPr>
        <p:sp>
          <p:nvSpPr>
            <p:cNvPr id="1136"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7" name="C"/>
            <p:cNvSpPr txBox="1"/>
            <p:nvPr/>
          </p:nvSpPr>
          <p:spPr>
            <a:xfrm>
              <a:off x="1543233"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141" name="Group"/>
          <p:cNvGrpSpPr/>
          <p:nvPr/>
        </p:nvGrpSpPr>
        <p:grpSpPr>
          <a:xfrm>
            <a:off x="7021154" y="4042116"/>
            <a:ext cx="2333277" cy="1054101"/>
            <a:chOff x="0" y="0"/>
            <a:chExt cx="2333276" cy="1054100"/>
          </a:xfrm>
        </p:grpSpPr>
        <p:sp>
          <p:nvSpPr>
            <p:cNvPr id="1139"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0" name="C"/>
            <p:cNvSpPr txBox="1"/>
            <p:nvPr/>
          </p:nvSpPr>
          <p:spPr>
            <a:xfrm>
              <a:off x="1717636"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144" name="Group"/>
          <p:cNvGrpSpPr/>
          <p:nvPr/>
        </p:nvGrpSpPr>
        <p:grpSpPr>
          <a:xfrm>
            <a:off x="9397320" y="4042116"/>
            <a:ext cx="2904492" cy="1054101"/>
            <a:chOff x="0" y="0"/>
            <a:chExt cx="2904490" cy="1054100"/>
          </a:xfrm>
        </p:grpSpPr>
        <p:sp>
          <p:nvSpPr>
            <p:cNvPr id="1142"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3" name="C"/>
            <p:cNvSpPr txBox="1"/>
            <p:nvPr/>
          </p:nvSpPr>
          <p:spPr>
            <a:xfrm>
              <a:off x="2288850"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sp>
        <p:nvSpPr>
          <p:cNvPr id="1145" name="SB?"/>
          <p:cNvSpPr txBox="1"/>
          <p:nvPr/>
        </p:nvSpPr>
        <p:spPr>
          <a:xfrm>
            <a:off x="3498760" y="7610203"/>
            <a:ext cx="1708802"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CS</a:t>
            </a:r>
            <a:r>
              <a:rPr sz="6600" b="0" dirty="0">
                <a:latin typeface="DejaVu Sans Condensed"/>
                <a:ea typeface="DejaVu Sans Condensed"/>
                <a:cs typeface="DejaVu Sans Condensed"/>
                <a:sym typeface="DejaVu Sans Condensed"/>
              </a:rPr>
              <a:t>?</a:t>
            </a:r>
          </a:p>
        </p:txBody>
      </p:sp>
      <p:sp>
        <p:nvSpPr>
          <p:cNvPr id="1146" name="Uniformitarian view (e.g., Hutton, Lyell)"/>
          <p:cNvSpPr txBox="1"/>
          <p:nvPr/>
        </p:nvSpPr>
        <p:spPr>
          <a:xfrm>
            <a:off x="2060423" y="6470687"/>
            <a:ext cx="20574001"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en-US" sz="7200" dirty="0">
                <a:latin typeface="DejaVu Sans Condensed"/>
                <a:ea typeface="DejaVu Sans Condensed"/>
                <a:cs typeface="DejaVu Sans Condensed"/>
                <a:sym typeface="DejaVu Sans Condensed"/>
              </a:rPr>
              <a:t>Vue </a:t>
            </a:r>
            <a:r>
              <a:rPr lang="en-US" sz="7200" dirty="0" err="1">
                <a:latin typeface="DejaVu Sans Condensed"/>
                <a:ea typeface="DejaVu Sans Condensed"/>
                <a:cs typeface="DejaVu Sans Condensed"/>
                <a:sym typeface="DejaVu Sans Condensed"/>
              </a:rPr>
              <a:t>uniformitaire</a:t>
            </a:r>
            <a:r>
              <a:rPr lang="en-US" sz="7200" dirty="0">
                <a:latin typeface="DejaVu Sans Condensed"/>
                <a:ea typeface="DejaVu Sans Condensed"/>
                <a:cs typeface="DejaVu Sans Condensed"/>
                <a:sym typeface="DejaVu Sans Condensed"/>
              </a:rPr>
              <a:t> (ex. </a:t>
            </a:r>
            <a:r>
              <a:rPr sz="7200" dirty="0">
                <a:latin typeface="DejaVu Sans Condensed"/>
                <a:ea typeface="DejaVu Sans Condensed"/>
                <a:cs typeface="DejaVu Sans Condensed"/>
                <a:sym typeface="DejaVu Sans Condensed"/>
              </a:rPr>
              <a:t>H</a:t>
            </a:r>
            <a:r>
              <a:rPr lang="en-US" sz="7200" dirty="0">
                <a:latin typeface="DejaVu Sans Condensed"/>
                <a:ea typeface="DejaVu Sans Condensed"/>
                <a:cs typeface="DejaVu Sans Condensed"/>
                <a:sym typeface="DejaVu Sans Condensed"/>
              </a:rPr>
              <a:t> </a:t>
            </a:r>
            <a:r>
              <a:rPr sz="7200" dirty="0" err="1">
                <a:latin typeface="DejaVu Sans Condensed"/>
                <a:ea typeface="DejaVu Sans Condensed"/>
                <a:cs typeface="DejaVu Sans Condensed"/>
                <a:sym typeface="DejaVu Sans Condensed"/>
              </a:rPr>
              <a:t>utton</a:t>
            </a:r>
            <a:r>
              <a:rPr sz="7200" dirty="0">
                <a:latin typeface="DejaVu Sans Condensed"/>
                <a:ea typeface="DejaVu Sans Condensed"/>
                <a:cs typeface="DejaVu Sans Condensed"/>
                <a:sym typeface="DejaVu Sans Condensed"/>
              </a:rPr>
              <a:t>, Lyell)</a:t>
            </a:r>
          </a:p>
        </p:txBody>
      </p:sp>
      <p:grpSp>
        <p:nvGrpSpPr>
          <p:cNvPr id="1149" name="Group"/>
          <p:cNvGrpSpPr/>
          <p:nvPr/>
        </p:nvGrpSpPr>
        <p:grpSpPr>
          <a:xfrm>
            <a:off x="5155734" y="7652408"/>
            <a:ext cx="14888057" cy="1054101"/>
            <a:chOff x="0" y="0"/>
            <a:chExt cx="14888055" cy="1054100"/>
          </a:xfrm>
        </p:grpSpPr>
        <p:sp>
          <p:nvSpPr>
            <p:cNvPr id="1147"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8" name="P"/>
            <p:cNvSpPr txBox="1"/>
            <p:nvPr/>
          </p:nvSpPr>
          <p:spPr>
            <a:xfrm>
              <a:off x="14344448"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150" name="(millions of years)"/>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(millions </a:t>
            </a:r>
            <a:r>
              <a:rPr lang="fr-FR" sz="6600" b="0" dirty="0">
                <a:latin typeface="DejaVu Sans Condensed"/>
                <a:ea typeface="DejaVu Sans Condensed"/>
                <a:cs typeface="DejaVu Sans Condensed"/>
                <a:sym typeface="DejaVu Sans Condensed"/>
              </a:rPr>
              <a:t>d'années</a:t>
            </a:r>
            <a:r>
              <a:rPr sz="6600" b="0" dirty="0">
                <a:latin typeface="DejaVu Sans Condensed"/>
                <a:ea typeface="DejaVu Sans Condensed"/>
                <a:cs typeface="DejaVu Sans Condensed"/>
                <a:sym typeface="DejaVu Sans Condensed"/>
              </a:rPr>
              <a:t>)</a:t>
            </a:r>
          </a:p>
        </p:txBody>
      </p:sp>
      <p:grpSp>
        <p:nvGrpSpPr>
          <p:cNvPr id="1155" name="Group"/>
          <p:cNvGrpSpPr/>
          <p:nvPr/>
        </p:nvGrpSpPr>
        <p:grpSpPr>
          <a:xfrm>
            <a:off x="12337512" y="4038600"/>
            <a:ext cx="7706201" cy="1057617"/>
            <a:chOff x="0" y="0"/>
            <a:chExt cx="7706200" cy="1057616"/>
          </a:xfrm>
        </p:grpSpPr>
        <p:sp>
          <p:nvSpPr>
            <p:cNvPr id="1151"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52" name="C"/>
            <p:cNvSpPr txBox="1"/>
            <p:nvPr/>
          </p:nvSpPr>
          <p:spPr>
            <a:xfrm>
              <a:off x="2464703" y="3516"/>
              <a:ext cx="615641"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sp>
          <p:nvSpPr>
            <p:cNvPr id="1153" name="P"/>
            <p:cNvSpPr txBox="1"/>
            <p:nvPr/>
          </p:nvSpPr>
          <p:spPr>
            <a:xfrm>
              <a:off x="716259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sp>
          <p:nvSpPr>
            <p:cNvPr id="1154"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56" name="(millions of years)"/>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(millions </a:t>
            </a:r>
            <a:r>
              <a:rPr lang="fr-FR" sz="6600" b="0" dirty="0">
                <a:latin typeface="DejaVu Sans Condensed"/>
                <a:ea typeface="DejaVu Sans Condensed"/>
                <a:cs typeface="DejaVu Sans Condensed"/>
                <a:sym typeface="DejaVu Sans Condensed"/>
              </a:rPr>
              <a:t>d'années</a:t>
            </a:r>
            <a:r>
              <a:rPr sz="6600" b="0" dirty="0">
                <a:latin typeface="DejaVu Sans Condensed"/>
                <a:ea typeface="DejaVu Sans Condensed"/>
                <a:cs typeface="DejaVu Sans Condensed"/>
                <a:sym typeface="DejaVu Sans Condensed"/>
              </a:rPr>
              <a:t>)</a:t>
            </a:r>
          </a:p>
        </p:txBody>
      </p:sp>
      <p:grpSp>
        <p:nvGrpSpPr>
          <p:cNvPr id="36" name="Group">
            <a:extLst>
              <a:ext uri="{FF2B5EF4-FFF2-40B4-BE49-F238E27FC236}">
                <a16:creationId xmlns:a16="http://schemas.microsoft.com/office/drawing/2014/main" id="{DA3A0002-ACA4-48E3-8A90-7BE04C788F04}"/>
              </a:ext>
            </a:extLst>
          </p:cNvPr>
          <p:cNvGrpSpPr/>
          <p:nvPr/>
        </p:nvGrpSpPr>
        <p:grpSpPr>
          <a:xfrm>
            <a:off x="764770" y="2781706"/>
            <a:ext cx="23215601" cy="6350001"/>
            <a:chOff x="-76861" y="-2499186"/>
            <a:chExt cx="23215600" cy="6350000"/>
          </a:xfrm>
        </p:grpSpPr>
        <p:sp>
          <p:nvSpPr>
            <p:cNvPr id="37" name="Rectangle">
              <a:extLst>
                <a:ext uri="{FF2B5EF4-FFF2-40B4-BE49-F238E27FC236}">
                  <a16:creationId xmlns:a16="http://schemas.microsoft.com/office/drawing/2014/main" id="{9FA6F424-405C-4645-A415-C7638A568E9A}"/>
                </a:ext>
              </a:extLst>
            </p:cNvPr>
            <p:cNvSpPr/>
            <p:nvPr/>
          </p:nvSpPr>
          <p:spPr>
            <a:xfrm>
              <a:off x="-76861" y="-2499186"/>
              <a:ext cx="23215600" cy="6350000"/>
            </a:xfrm>
            <a:prstGeom prst="rect">
              <a:avLst/>
            </a:prstGeom>
            <a:solidFill>
              <a:srgbClr val="848C46">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38" name="The Present is the Key to the Past">
              <a:extLst>
                <a:ext uri="{FF2B5EF4-FFF2-40B4-BE49-F238E27FC236}">
                  <a16:creationId xmlns:a16="http://schemas.microsoft.com/office/drawing/2014/main" id="{BDBE21E4-299A-4F35-9EF7-BBCF1083CBA1}"/>
                </a:ext>
              </a:extLst>
            </p:cNvPr>
            <p:cNvSpPr txBox="1"/>
            <p:nvPr/>
          </p:nvSpPr>
          <p:spPr>
            <a:xfrm>
              <a:off x="2564738" y="-127120"/>
              <a:ext cx="17932400" cy="1612901"/>
            </a:xfrm>
            <a:prstGeom prst="rect">
              <a:avLst/>
            </a:prstGeom>
            <a:noFill/>
            <a:ln w="12700"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en-US" sz="8000" b="1" dirty="0">
                  <a:latin typeface="DejaVu Sans Condensed"/>
                  <a:ea typeface="DejaVu Sans Condensed"/>
                  <a:cs typeface="DejaVu Sans Condensed"/>
                  <a:sym typeface="DejaVu Sans Condensed"/>
                </a:rPr>
                <a:t>Le present </a:t>
              </a:r>
              <a:r>
                <a:rPr lang="en-US" sz="8000" b="1" dirty="0" err="1">
                  <a:latin typeface="DejaVu Sans Condensed"/>
                  <a:ea typeface="DejaVu Sans Condensed"/>
                  <a:cs typeface="DejaVu Sans Condensed"/>
                  <a:sym typeface="DejaVu Sans Condensed"/>
                </a:rPr>
                <a:t>est</a:t>
              </a:r>
              <a:r>
                <a:rPr lang="en-US" sz="8000" b="1" dirty="0">
                  <a:latin typeface="DejaVu Sans Condensed"/>
                  <a:ea typeface="DejaVu Sans Condensed"/>
                  <a:cs typeface="DejaVu Sans Condensed"/>
                  <a:sym typeface="DejaVu Sans Condensed"/>
                </a:rPr>
                <a:t> la clef du passé</a:t>
              </a:r>
              <a:endParaRPr sz="8000" b="1" dirty="0">
                <a:latin typeface="DejaVu Sans Condensed"/>
                <a:ea typeface="DejaVu Sans Condensed"/>
                <a:cs typeface="DejaVu Sans Condensed"/>
                <a:sym typeface="DejaVu Sans Condensed"/>
              </a:endParaRPr>
            </a:p>
          </p:txBody>
        </p:sp>
      </p:grpSp>
      <p:grpSp>
        <p:nvGrpSpPr>
          <p:cNvPr id="39" name="Group">
            <a:extLst>
              <a:ext uri="{FF2B5EF4-FFF2-40B4-BE49-F238E27FC236}">
                <a16:creationId xmlns:a16="http://schemas.microsoft.com/office/drawing/2014/main" id="{32D98BAC-5170-4548-826B-34467FB8CE7F}"/>
              </a:ext>
            </a:extLst>
          </p:cNvPr>
          <p:cNvGrpSpPr/>
          <p:nvPr/>
        </p:nvGrpSpPr>
        <p:grpSpPr>
          <a:xfrm>
            <a:off x="719412" y="9960497"/>
            <a:ext cx="23164801" cy="3327401"/>
            <a:chOff x="0" y="0"/>
            <a:chExt cx="23164800" cy="3327400"/>
          </a:xfrm>
        </p:grpSpPr>
        <p:sp>
          <p:nvSpPr>
            <p:cNvPr id="40" name="Rectangle">
              <a:extLst>
                <a:ext uri="{FF2B5EF4-FFF2-40B4-BE49-F238E27FC236}">
                  <a16:creationId xmlns:a16="http://schemas.microsoft.com/office/drawing/2014/main" id="{AB24AC0E-CC8C-4B9E-AFE7-F3F03EA303F5}"/>
                </a:ext>
              </a:extLst>
            </p:cNvPr>
            <p:cNvSpPr/>
            <p:nvPr/>
          </p:nvSpPr>
          <p:spPr>
            <a:xfrm>
              <a:off x="0" y="0"/>
              <a:ext cx="23164800" cy="3327400"/>
            </a:xfrm>
            <a:prstGeom prst="rect">
              <a:avLst/>
            </a:prstGeom>
            <a:solidFill>
              <a:srgbClr val="A51E1F">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41" name="Revelation is the Key to the Past and the Present">
              <a:extLst>
                <a:ext uri="{FF2B5EF4-FFF2-40B4-BE49-F238E27FC236}">
                  <a16:creationId xmlns:a16="http://schemas.microsoft.com/office/drawing/2014/main" id="{01FA2F25-24D3-45E8-9C6F-7B3A1929F603}"/>
                </a:ext>
              </a:extLst>
            </p:cNvPr>
            <p:cNvSpPr txBox="1"/>
            <p:nvPr/>
          </p:nvSpPr>
          <p:spPr>
            <a:xfrm>
              <a:off x="2565400" y="599753"/>
              <a:ext cx="17665700" cy="2539156"/>
            </a:xfrm>
            <a:prstGeom prst="rect">
              <a:avLst/>
            </a:prstGeom>
            <a:noFill/>
            <a:ln w="9525"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en-US" sz="8000" b="1" dirty="0">
                  <a:latin typeface="DejaVu Sans Condensed"/>
                  <a:ea typeface="DejaVu Sans Condensed"/>
                  <a:cs typeface="DejaVu Sans Condensed"/>
                  <a:sym typeface="DejaVu Sans Condensed"/>
                </a:rPr>
                <a:t>La </a:t>
              </a:r>
              <a:r>
                <a:rPr lang="en-US" sz="8000" b="1" dirty="0" err="1">
                  <a:latin typeface="DejaVu Sans Condensed"/>
                  <a:ea typeface="DejaVu Sans Condensed"/>
                  <a:cs typeface="DejaVu Sans Condensed"/>
                  <a:sym typeface="DejaVu Sans Condensed"/>
                </a:rPr>
                <a:t>ré</a:t>
              </a:r>
              <a:r>
                <a:rPr sz="8000" b="1" dirty="0" err="1">
                  <a:latin typeface="DejaVu Sans Condensed"/>
                  <a:ea typeface="DejaVu Sans Condensed"/>
                  <a:cs typeface="DejaVu Sans Condensed"/>
                  <a:sym typeface="DejaVu Sans Condensed"/>
                </a:rPr>
                <a:t>v</a:t>
              </a:r>
              <a:r>
                <a:rPr lang="en-US" sz="8000" b="1" dirty="0" err="1">
                  <a:latin typeface="DejaVu Sans Condensed"/>
                  <a:ea typeface="DejaVu Sans Condensed"/>
                  <a:cs typeface="DejaVu Sans Condensed"/>
                  <a:sym typeface="DejaVu Sans Condensed"/>
                </a:rPr>
                <a:t>é</a:t>
              </a:r>
              <a:r>
                <a:rPr sz="8000" b="1" dirty="0" err="1">
                  <a:latin typeface="DejaVu Sans Condensed"/>
                  <a:ea typeface="DejaVu Sans Condensed"/>
                  <a:cs typeface="DejaVu Sans Condensed"/>
                  <a:sym typeface="DejaVu Sans Condensed"/>
                </a:rPr>
                <a:t>lation</a:t>
              </a:r>
              <a:r>
                <a:rPr sz="8000" b="1" dirty="0">
                  <a:latin typeface="DejaVu Sans Condensed"/>
                  <a:ea typeface="DejaVu Sans Condensed"/>
                  <a:cs typeface="DejaVu Sans Condensed"/>
                  <a:sym typeface="DejaVu Sans Condensed"/>
                </a:rPr>
                <a:t> </a:t>
              </a:r>
              <a:r>
                <a:rPr lang="fr-FR" sz="8000" b="1" dirty="0">
                  <a:latin typeface="DejaVu Sans Condensed"/>
                  <a:ea typeface="DejaVu Sans Condensed"/>
                  <a:cs typeface="DejaVu Sans Condensed"/>
                  <a:sym typeface="DejaVu Sans Condensed"/>
                </a:rPr>
                <a:t>est la clé du passé et du présent</a:t>
              </a:r>
              <a:endParaRPr sz="8000" b="1" dirty="0">
                <a:latin typeface="DejaVu Sans Condensed"/>
                <a:ea typeface="DejaVu Sans Condensed"/>
                <a:cs typeface="DejaVu Sans Condensed"/>
                <a:sym typeface="DejaVu Sans Condensed"/>
              </a:endParaRPr>
            </a:p>
          </p:txBody>
        </p:sp>
      </p:grpSp>
    </p:spTree>
    <p:extLst>
      <p:ext uri="{BB962C8B-B14F-4D97-AF65-F5344CB8AC3E}">
        <p14:creationId xmlns:p14="http://schemas.microsoft.com/office/powerpoint/2010/main" val="119912085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125"/>
                                        </p:tgtEl>
                                        <p:attrNameLst>
                                          <p:attrName>style.visibility</p:attrName>
                                        </p:attrNameLst>
                                      </p:cBhvr>
                                      <p:to>
                                        <p:strVal val="visible"/>
                                      </p:to>
                                    </p:set>
                                    <p:animEffect transition="in" filter="dissolve">
                                      <p:cBhvr>
                                        <p:cTn id="7" dur="250"/>
                                        <p:tgtEl>
                                          <p:spTgt spid="1125"/>
                                        </p:tgtEl>
                                      </p:cBhvr>
                                    </p:animEffect>
                                  </p:childTnLst>
                                </p:cTn>
                              </p:par>
                            </p:childTnLst>
                          </p:cTn>
                        </p:par>
                        <p:par>
                          <p:cTn id="8" fill="hold">
                            <p:stCondLst>
                              <p:cond delay="250"/>
                            </p:stCondLst>
                            <p:childTnLst>
                              <p:par>
                                <p:cTn id="9" presetID="22" presetClass="entr" presetSubtype="8" fill="hold" grpId="0" nodeType="afterEffect">
                                  <p:stCondLst>
                                    <p:cond delay="0"/>
                                  </p:stCondLst>
                                  <p:iterate>
                                    <p:tmAbs val="0"/>
                                  </p:iterate>
                                  <p:childTnLst>
                                    <p:set>
                                      <p:cBhvr>
                                        <p:cTn id="10" fill="hold"/>
                                        <p:tgtEl>
                                          <p:spTgt spid="1135"/>
                                        </p:tgtEl>
                                        <p:attrNameLst>
                                          <p:attrName>style.visibility</p:attrName>
                                        </p:attrNameLst>
                                      </p:cBhvr>
                                      <p:to>
                                        <p:strVal val="visible"/>
                                      </p:to>
                                    </p:set>
                                    <p:animEffect transition="in" filter="wipe(left)">
                                      <p:cBhvr>
                                        <p:cTn id="11" dur="500"/>
                                        <p:tgtEl>
                                          <p:spTgt spid="11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1138"/>
                                        </p:tgtEl>
                                        <p:attrNameLst>
                                          <p:attrName>style.visibility</p:attrName>
                                        </p:attrNameLst>
                                      </p:cBhvr>
                                      <p:to>
                                        <p:strVal val="visible"/>
                                      </p:to>
                                    </p:set>
                                    <p:animEffect transition="in" filter="wipe(left)">
                                      <p:cBhvr>
                                        <p:cTn id="16" dur="250"/>
                                        <p:tgtEl>
                                          <p:spTgt spid="11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p:tmAbs val="0"/>
                                  </p:iterate>
                                  <p:childTnLst>
                                    <p:set>
                                      <p:cBhvr>
                                        <p:cTn id="20" fill="hold"/>
                                        <p:tgtEl>
                                          <p:spTgt spid="1141"/>
                                        </p:tgtEl>
                                        <p:attrNameLst>
                                          <p:attrName>style.visibility</p:attrName>
                                        </p:attrNameLst>
                                      </p:cBhvr>
                                      <p:to>
                                        <p:strVal val="visible"/>
                                      </p:to>
                                    </p:set>
                                    <p:animEffect transition="in" filter="wipe(left)">
                                      <p:cBhvr>
                                        <p:cTn id="21" dur="250"/>
                                        <p:tgtEl>
                                          <p:spTgt spid="11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p:tmAbs val="0"/>
                                  </p:iterate>
                                  <p:childTnLst>
                                    <p:set>
                                      <p:cBhvr>
                                        <p:cTn id="25" fill="hold"/>
                                        <p:tgtEl>
                                          <p:spTgt spid="1144"/>
                                        </p:tgtEl>
                                        <p:attrNameLst>
                                          <p:attrName>style.visibility</p:attrName>
                                        </p:attrNameLst>
                                      </p:cBhvr>
                                      <p:to>
                                        <p:strVal val="visible"/>
                                      </p:to>
                                    </p:set>
                                    <p:animEffect transition="in" filter="wipe(left)">
                                      <p:cBhvr>
                                        <p:cTn id="26" dur="250"/>
                                        <p:tgtEl>
                                          <p:spTgt spid="11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p:tmAbs val="0"/>
                                  </p:iterate>
                                  <p:childTnLst>
                                    <p:set>
                                      <p:cBhvr>
                                        <p:cTn id="30" fill="hold"/>
                                        <p:tgtEl>
                                          <p:spTgt spid="1155"/>
                                        </p:tgtEl>
                                        <p:attrNameLst>
                                          <p:attrName>style.visibility</p:attrName>
                                        </p:attrNameLst>
                                      </p:cBhvr>
                                      <p:to>
                                        <p:strVal val="visible"/>
                                      </p:to>
                                    </p:set>
                                    <p:animEffect transition="in" filter="wipe(left)">
                                      <p:cBhvr>
                                        <p:cTn id="31" dur="250"/>
                                        <p:tgtEl>
                                          <p:spTgt spid="1155"/>
                                        </p:tgtEl>
                                      </p:cBhvr>
                                    </p:animEffect>
                                  </p:childTnLst>
                                </p:cTn>
                              </p:par>
                            </p:childTnLst>
                          </p:cTn>
                        </p:par>
                        <p:par>
                          <p:cTn id="32" fill="hold">
                            <p:stCondLst>
                              <p:cond delay="250"/>
                            </p:stCondLst>
                            <p:childTnLst>
                              <p:par>
                                <p:cTn id="33" presetID="9" presetClass="entr" fill="hold" grpId="0" nodeType="afterEffect">
                                  <p:stCondLst>
                                    <p:cond delay="0"/>
                                  </p:stCondLst>
                                  <p:iterate>
                                    <p:tmAbs val="0"/>
                                  </p:iterate>
                                  <p:childTnLst>
                                    <p:set>
                                      <p:cBhvr>
                                        <p:cTn id="34" fill="hold"/>
                                        <p:tgtEl>
                                          <p:spTgt spid="1150"/>
                                        </p:tgtEl>
                                        <p:attrNameLst>
                                          <p:attrName>style.visibility</p:attrName>
                                        </p:attrNameLst>
                                      </p:cBhvr>
                                      <p:to>
                                        <p:strVal val="visible"/>
                                      </p:to>
                                    </p:set>
                                    <p:animEffect transition="in" filter="dissolve">
                                      <p:cBhvr>
                                        <p:cTn id="35" dur="250"/>
                                        <p:tgtEl>
                                          <p:spTgt spid="115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0" nodeType="clickEffect">
                                  <p:stCondLst>
                                    <p:cond delay="0"/>
                                  </p:stCondLst>
                                  <p:iterate>
                                    <p:tmAbs val="0"/>
                                  </p:iterate>
                                  <p:childTnLst>
                                    <p:set>
                                      <p:cBhvr>
                                        <p:cTn id="39" fill="hold"/>
                                        <p:tgtEl>
                                          <p:spTgt spid="1146"/>
                                        </p:tgtEl>
                                        <p:attrNameLst>
                                          <p:attrName>style.visibility</p:attrName>
                                        </p:attrNameLst>
                                      </p:cBhvr>
                                      <p:to>
                                        <p:strVal val="visible"/>
                                      </p:to>
                                    </p:set>
                                    <p:animEffect transition="in" filter="dissolve">
                                      <p:cBhvr>
                                        <p:cTn id="40" dur="250"/>
                                        <p:tgtEl>
                                          <p:spTgt spid="1146"/>
                                        </p:tgtEl>
                                      </p:cBhvr>
                                    </p:animEffect>
                                  </p:childTnLst>
                                </p:cTn>
                              </p:par>
                            </p:childTnLst>
                          </p:cTn>
                        </p:par>
                        <p:par>
                          <p:cTn id="41" fill="hold">
                            <p:stCondLst>
                              <p:cond delay="250"/>
                            </p:stCondLst>
                            <p:childTnLst>
                              <p:par>
                                <p:cTn id="42" presetID="22" presetClass="entr" presetSubtype="8" fill="hold" grpId="0" nodeType="afterEffect">
                                  <p:stCondLst>
                                    <p:cond delay="0"/>
                                  </p:stCondLst>
                                  <p:iterate>
                                    <p:tmAbs val="0"/>
                                  </p:iterate>
                                  <p:childTnLst>
                                    <p:set>
                                      <p:cBhvr>
                                        <p:cTn id="43" fill="hold"/>
                                        <p:tgtEl>
                                          <p:spTgt spid="1145"/>
                                        </p:tgtEl>
                                        <p:attrNameLst>
                                          <p:attrName>style.visibility</p:attrName>
                                        </p:attrNameLst>
                                      </p:cBhvr>
                                      <p:to>
                                        <p:strVal val="visible"/>
                                      </p:to>
                                    </p:set>
                                    <p:animEffect transition="in" filter="wipe(left)">
                                      <p:cBhvr>
                                        <p:cTn id="44" dur="250"/>
                                        <p:tgtEl>
                                          <p:spTgt spid="11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p:tmAbs val="0"/>
                                  </p:iterate>
                                  <p:childTnLst>
                                    <p:set>
                                      <p:cBhvr>
                                        <p:cTn id="48" fill="hold"/>
                                        <p:tgtEl>
                                          <p:spTgt spid="1149"/>
                                        </p:tgtEl>
                                        <p:attrNameLst>
                                          <p:attrName>style.visibility</p:attrName>
                                        </p:attrNameLst>
                                      </p:cBhvr>
                                      <p:to>
                                        <p:strVal val="visible"/>
                                      </p:to>
                                    </p:set>
                                    <p:animEffect transition="in" filter="wipe(left)">
                                      <p:cBhvr>
                                        <p:cTn id="49" dur="250"/>
                                        <p:tgtEl>
                                          <p:spTgt spid="1149"/>
                                        </p:tgtEl>
                                      </p:cBhvr>
                                    </p:animEffect>
                                  </p:childTnLst>
                                </p:cTn>
                              </p:par>
                            </p:childTnLst>
                          </p:cTn>
                        </p:par>
                        <p:par>
                          <p:cTn id="50" fill="hold">
                            <p:stCondLst>
                              <p:cond delay="250"/>
                            </p:stCondLst>
                            <p:childTnLst>
                              <p:par>
                                <p:cTn id="51" presetID="9" presetClass="entr" fill="hold" grpId="0" nodeType="afterEffect">
                                  <p:stCondLst>
                                    <p:cond delay="0"/>
                                  </p:stCondLst>
                                  <p:iterate>
                                    <p:tmAbs val="0"/>
                                  </p:iterate>
                                  <p:childTnLst>
                                    <p:set>
                                      <p:cBhvr>
                                        <p:cTn id="52" fill="hold"/>
                                        <p:tgtEl>
                                          <p:spTgt spid="1156"/>
                                        </p:tgtEl>
                                        <p:attrNameLst>
                                          <p:attrName>style.visibility</p:attrName>
                                        </p:attrNameLst>
                                      </p:cBhvr>
                                      <p:to>
                                        <p:strVal val="visible"/>
                                      </p:to>
                                    </p:set>
                                    <p:animEffect transition="in" filter="dissolve">
                                      <p:cBhvr>
                                        <p:cTn id="53" dur="250"/>
                                        <p:tgtEl>
                                          <p:spTgt spid="115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grpId="0" nodeType="clickEffect">
                                  <p:stCondLst>
                                    <p:cond delay="0"/>
                                  </p:stCondLst>
                                  <p:iterate>
                                    <p:tmAbs val="0"/>
                                  </p:iterate>
                                  <p:childTnLst>
                                    <p:set>
                                      <p:cBhvr>
                                        <p:cTn id="57" fill="hold"/>
                                        <p:tgtEl>
                                          <p:spTgt spid="1126"/>
                                        </p:tgtEl>
                                        <p:attrNameLst>
                                          <p:attrName>style.visibility</p:attrName>
                                        </p:attrNameLst>
                                      </p:cBhvr>
                                      <p:to>
                                        <p:strVal val="visible"/>
                                      </p:to>
                                    </p:set>
                                    <p:animEffect transition="in" filter="dissolve">
                                      <p:cBhvr>
                                        <p:cTn id="58" dur="250"/>
                                        <p:tgtEl>
                                          <p:spTgt spid="1126"/>
                                        </p:tgtEl>
                                      </p:cBhvr>
                                    </p:animEffect>
                                  </p:childTnLst>
                                </p:cTn>
                              </p:par>
                            </p:childTnLst>
                          </p:cTn>
                        </p:par>
                        <p:par>
                          <p:cTn id="59" fill="hold">
                            <p:stCondLst>
                              <p:cond delay="250"/>
                            </p:stCondLst>
                            <p:childTnLst>
                              <p:par>
                                <p:cTn id="60" presetID="22" presetClass="entr" presetSubtype="8" fill="hold" grpId="0" nodeType="afterEffect">
                                  <p:stCondLst>
                                    <p:cond delay="0"/>
                                  </p:stCondLst>
                                  <p:iterate>
                                    <p:tmAbs val="0"/>
                                  </p:iterate>
                                  <p:childTnLst>
                                    <p:set>
                                      <p:cBhvr>
                                        <p:cTn id="61" fill="hold"/>
                                        <p:tgtEl>
                                          <p:spTgt spid="1127"/>
                                        </p:tgtEl>
                                        <p:attrNameLst>
                                          <p:attrName>style.visibility</p:attrName>
                                        </p:attrNameLst>
                                      </p:cBhvr>
                                      <p:to>
                                        <p:strVal val="visible"/>
                                      </p:to>
                                    </p:set>
                                    <p:animEffect transition="in" filter="wipe(left)">
                                      <p:cBhvr>
                                        <p:cTn id="62" dur="250"/>
                                        <p:tgtEl>
                                          <p:spTgt spid="11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p:tmAbs val="0"/>
                                  </p:iterate>
                                  <p:childTnLst>
                                    <p:set>
                                      <p:cBhvr>
                                        <p:cTn id="66" fill="hold"/>
                                        <p:tgtEl>
                                          <p:spTgt spid="1130"/>
                                        </p:tgtEl>
                                        <p:attrNameLst>
                                          <p:attrName>style.visibility</p:attrName>
                                        </p:attrNameLst>
                                      </p:cBhvr>
                                      <p:to>
                                        <p:strVal val="visible"/>
                                      </p:to>
                                    </p:set>
                                    <p:animEffect transition="in" filter="wipe(left)">
                                      <p:cBhvr>
                                        <p:cTn id="67" dur="250"/>
                                        <p:tgtEl>
                                          <p:spTgt spid="11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p:tmAbs val="0"/>
                                  </p:iterate>
                                  <p:childTnLst>
                                    <p:set>
                                      <p:cBhvr>
                                        <p:cTn id="71" fill="hold"/>
                                        <p:tgtEl>
                                          <p:spTgt spid="1133"/>
                                        </p:tgtEl>
                                        <p:attrNameLst>
                                          <p:attrName>style.visibility</p:attrName>
                                        </p:attrNameLst>
                                      </p:cBhvr>
                                      <p:to>
                                        <p:strVal val="visible"/>
                                      </p:to>
                                    </p:set>
                                    <p:animEffect transition="in" filter="wipe(left)">
                                      <p:cBhvr>
                                        <p:cTn id="72" dur="250"/>
                                        <p:tgtEl>
                                          <p:spTgt spid="1133"/>
                                        </p:tgtEl>
                                      </p:cBhvr>
                                    </p:animEffect>
                                  </p:childTnLst>
                                </p:cTn>
                              </p:par>
                            </p:childTnLst>
                          </p:cTn>
                        </p:par>
                        <p:par>
                          <p:cTn id="73" fill="hold">
                            <p:stCondLst>
                              <p:cond delay="250"/>
                            </p:stCondLst>
                            <p:childTnLst>
                              <p:par>
                                <p:cTn id="74" presetID="9" presetClass="entr" fill="hold" grpId="0" nodeType="afterEffect">
                                  <p:stCondLst>
                                    <p:cond delay="0"/>
                                  </p:stCondLst>
                                  <p:iterate>
                                    <p:tmAbs val="0"/>
                                  </p:iterate>
                                  <p:childTnLst>
                                    <p:set>
                                      <p:cBhvr>
                                        <p:cTn id="75" fill="hold"/>
                                        <p:tgtEl>
                                          <p:spTgt spid="1134"/>
                                        </p:tgtEl>
                                        <p:attrNameLst>
                                          <p:attrName>style.visibility</p:attrName>
                                        </p:attrNameLst>
                                      </p:cBhvr>
                                      <p:to>
                                        <p:strVal val="visible"/>
                                      </p:to>
                                    </p:set>
                                    <p:animEffect transition="in" filter="dissolve">
                                      <p:cBhvr>
                                        <p:cTn id="76" dur="250"/>
                                        <p:tgtEl>
                                          <p:spTgt spid="1134"/>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fill="hold" grpId="0" nodeType="clickEffect">
                                  <p:stCondLst>
                                    <p:cond delay="0"/>
                                  </p:stCondLst>
                                  <p:iterate>
                                    <p:tmAbs val="0"/>
                                  </p:iterate>
                                  <p:childTnLst>
                                    <p:set>
                                      <p:cBhvr>
                                        <p:cTn id="80" fill="hold"/>
                                        <p:tgtEl>
                                          <p:spTgt spid="36"/>
                                        </p:tgtEl>
                                        <p:attrNameLst>
                                          <p:attrName>style.visibility</p:attrName>
                                        </p:attrNameLst>
                                      </p:cBhvr>
                                      <p:to>
                                        <p:strVal val="visible"/>
                                      </p:to>
                                    </p:set>
                                    <p:animEffect transition="in" filter="dissolve">
                                      <p:cBhvr>
                                        <p:cTn id="81" dur="500"/>
                                        <p:tgtEl>
                                          <p:spTgt spid="36"/>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fill="hold" grpId="0" nodeType="clickEffect">
                                  <p:stCondLst>
                                    <p:cond delay="0"/>
                                  </p:stCondLst>
                                  <p:iterate>
                                    <p:tmAbs val="0"/>
                                  </p:iterate>
                                  <p:childTnLst>
                                    <p:set>
                                      <p:cBhvr>
                                        <p:cTn id="85" fill="hold"/>
                                        <p:tgtEl>
                                          <p:spTgt spid="39"/>
                                        </p:tgtEl>
                                        <p:attrNameLst>
                                          <p:attrName>style.visibility</p:attrName>
                                        </p:attrNameLst>
                                      </p:cBhvr>
                                      <p:to>
                                        <p:strVal val="visible"/>
                                      </p:to>
                                    </p:set>
                                    <p:animEffect transition="in" filter="dissolve">
                                      <p:cBhvr>
                                        <p:cTn id="8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 grpId="0" animBg="1" advAuto="0"/>
      <p:bldP spid="1126" grpId="0" animBg="1" advAuto="0"/>
      <p:bldP spid="1127" grpId="0" animBg="1" advAuto="0"/>
      <p:bldP spid="1130" grpId="0" animBg="1" advAuto="0"/>
      <p:bldP spid="1133" grpId="0" animBg="1" advAuto="0"/>
      <p:bldP spid="1134" grpId="0" animBg="1" advAuto="0"/>
      <p:bldP spid="1135" grpId="0" animBg="1" advAuto="0"/>
      <p:bldP spid="1138" grpId="0" animBg="1" advAuto="0"/>
      <p:bldP spid="1141" grpId="0" animBg="1" advAuto="0"/>
      <p:bldP spid="1144" grpId="0" animBg="1" advAuto="0"/>
      <p:bldP spid="1145" grpId="0" animBg="1" advAuto="0"/>
      <p:bldP spid="1146" grpId="0" animBg="1" advAuto="0"/>
      <p:bldP spid="1149" grpId="0" animBg="1" advAuto="0"/>
      <p:bldP spid="1150" grpId="0" animBg="1" advAuto="0"/>
      <p:bldP spid="1155" grpId="0" animBg="1" advAuto="0"/>
      <p:bldP spid="1156" grpId="0" animBg="1" advAuto="0"/>
      <p:bldP spid="36" grpId="0" animBg="1" advAuto="0"/>
      <p:bldP spid="39"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6" name="1707_MuseumFrontEarly_DarkerAsphalt_3499.jpeg"/>
          <p:cNvGrpSpPr/>
          <p:nvPr/>
        </p:nvGrpSpPr>
        <p:grpSpPr>
          <a:xfrm>
            <a:off x="879123" y="744673"/>
            <a:ext cx="22625754" cy="12480654"/>
            <a:chOff x="0" y="0"/>
            <a:chExt cx="22625753" cy="12480652"/>
          </a:xfrm>
        </p:grpSpPr>
        <p:pic>
          <p:nvPicPr>
            <p:cNvPr id="1275" name="1707_MuseumFrontEarly_DarkerAsphalt_3499.jpeg" descr="1707_MuseumFrontEarly_DarkerAsphalt_3499.jpeg"/>
            <p:cNvPicPr>
              <a:picLocks noChangeAspect="1"/>
            </p:cNvPicPr>
            <p:nvPr/>
          </p:nvPicPr>
          <p:blipFill>
            <a:blip r:embed="rId2">
              <a:extLst/>
            </a:blip>
            <a:stretch>
              <a:fillRect/>
            </a:stretch>
          </p:blipFill>
          <p:spPr>
            <a:xfrm>
              <a:off x="215900" y="139700"/>
              <a:ext cx="22193954" cy="11921853"/>
            </a:xfrm>
            <a:prstGeom prst="rect">
              <a:avLst/>
            </a:prstGeom>
            <a:ln>
              <a:noFill/>
            </a:ln>
            <a:effectLst/>
          </p:spPr>
        </p:pic>
        <p:pic>
          <p:nvPicPr>
            <p:cNvPr id="1274" name="1707_MuseumFrontEarly_DarkerAsphalt_3499.jpeg" descr="1707_MuseumFrontEarly_DarkerAsphalt_3499.jpeg"/>
            <p:cNvPicPr>
              <a:picLocks/>
            </p:cNvPicPr>
            <p:nvPr/>
          </p:nvPicPr>
          <p:blipFill>
            <a:blip r:embed="rId3">
              <a:extLst/>
            </a:blip>
            <a:stretch>
              <a:fillRect/>
            </a:stretch>
          </p:blipFill>
          <p:spPr>
            <a:xfrm>
              <a:off x="0" y="0"/>
              <a:ext cx="22625754" cy="12480653"/>
            </a:xfrm>
            <a:prstGeom prst="rect">
              <a:avLst/>
            </a:prstGeom>
            <a:effectLst/>
          </p:spPr>
        </p:pic>
      </p:grpSp>
      <p:sp>
        <p:nvSpPr>
          <p:cNvPr id="1277" name="Creation Museum, Petersburg, KY"/>
          <p:cNvSpPr txBox="1"/>
          <p:nvPr/>
        </p:nvSpPr>
        <p:spPr>
          <a:xfrm>
            <a:off x="4429112" y="11375011"/>
            <a:ext cx="15525777"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defTabSz="914400">
              <a:buClr>
                <a:srgbClr val="000000"/>
              </a:buClr>
              <a:defRPr sz="7200" spc="431">
                <a:solidFill>
                  <a:srgbClr val="FFFFFF"/>
                </a:solidFill>
                <a:uFill>
                  <a:solidFill>
                    <a:srgbClr val="FFFFFF"/>
                  </a:solidFill>
                </a:uFill>
                <a:latin typeface="DejaVu Sans Condensed"/>
                <a:ea typeface="DejaVu Sans Condensed"/>
                <a:cs typeface="DejaVu Sans Condensed"/>
                <a:sym typeface="DejaVu Sans Condensed"/>
              </a:defRPr>
            </a:lvl1pPr>
          </a:lstStyle>
          <a:p>
            <a:r>
              <a:t>Creation Museum, Petersburg, KY</a:t>
            </a:r>
          </a:p>
        </p:txBody>
      </p:sp>
    </p:spTree>
    <p:extLst>
      <p:ext uri="{BB962C8B-B14F-4D97-AF65-F5344CB8AC3E}">
        <p14:creationId xmlns:p14="http://schemas.microsoft.com/office/powerpoint/2010/main" val="331037178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I have always been strongly…"/>
          <p:cNvSpPr txBox="1">
            <a:spLocks noGrp="1"/>
          </p:cNvSpPr>
          <p:nvPr>
            <p:ph type="title"/>
          </p:nvPr>
        </p:nvSpPr>
        <p:spPr>
          <a:prstGeom prst="rect">
            <a:avLst/>
          </a:prstGeom>
        </p:spPr>
        <p:txBody>
          <a:bodyPr>
            <a:noAutofit/>
          </a:bodyPr>
          <a:lstStyle/>
          <a:p>
            <a:pPr defTabSz="850391">
              <a:defRPr sz="6696">
                <a:solidFill>
                  <a:srgbClr val="F5F5F5"/>
                </a:solidFill>
                <a:effectLst>
                  <a:outerShdw blurRad="35433" dist="35433" dir="2700000" rotWithShape="0">
                    <a:srgbClr val="000000">
                      <a:alpha val="43137"/>
                    </a:srgbClr>
                  </a:outerShdw>
                </a:effectLst>
                <a:uFill>
                  <a:solidFill>
                    <a:srgbClr val="F5F5F5"/>
                  </a:solidFill>
                </a:uFill>
              </a:defRPr>
            </a:pPr>
            <a:r>
              <a:rPr lang="fr-FR" sz="6600" dirty="0">
                <a:solidFill>
                  <a:srgbClr val="FFFFCC"/>
                </a:solidFill>
                <a:uFill>
                  <a:solidFill>
                    <a:srgbClr val="E2DEAB"/>
                  </a:solidFill>
                </a:uFill>
              </a:rPr>
              <a:t>« </a:t>
            </a:r>
            <a:r>
              <a:rPr lang="fr-FR" sz="6600" dirty="0">
                <a:solidFill>
                  <a:srgbClr val="E2DEAB"/>
                </a:solidFill>
                <a:uFill>
                  <a:solidFill>
                    <a:srgbClr val="E2DEAB"/>
                  </a:solidFill>
                </a:uFill>
              </a:rPr>
              <a:t>J'ai toujours été fortement impressionné </a:t>
            </a:r>
            <a:br>
              <a:rPr lang="fr-FR" sz="6600" dirty="0">
                <a:solidFill>
                  <a:srgbClr val="E2DEAB"/>
                </a:solidFill>
                <a:uFill>
                  <a:solidFill>
                    <a:srgbClr val="E2DEAB"/>
                  </a:solidFill>
                </a:uFill>
              </a:rPr>
            </a:br>
            <a:r>
              <a:rPr lang="fr-FR" sz="6600" dirty="0">
                <a:solidFill>
                  <a:srgbClr val="E2DEAB"/>
                </a:solidFill>
                <a:uFill>
                  <a:solidFill>
                    <a:srgbClr val="E2DEAB"/>
                  </a:solidFill>
                </a:uFill>
              </a:rPr>
              <a:t>par la mesure de l'observation d’un </a:t>
            </a:r>
            <a:br>
              <a:rPr lang="fr-FR" sz="6600" dirty="0">
                <a:solidFill>
                  <a:srgbClr val="E2DEAB"/>
                </a:solidFill>
                <a:uFill>
                  <a:solidFill>
                    <a:srgbClr val="E2DEAB"/>
                  </a:solidFill>
                </a:uFill>
              </a:rPr>
            </a:br>
            <a:r>
              <a:rPr lang="fr-FR" sz="6600" dirty="0">
                <a:solidFill>
                  <a:srgbClr val="E2DEAB"/>
                </a:solidFill>
                <a:uFill>
                  <a:solidFill>
                    <a:srgbClr val="E2DEAB"/>
                  </a:solidFill>
                </a:uFill>
              </a:rPr>
              <a:t>excellent écrivain et habile géologue qui </a:t>
            </a:r>
            <a:br>
              <a:rPr lang="fr-FR" sz="6600" dirty="0">
                <a:solidFill>
                  <a:srgbClr val="E2DEAB"/>
                </a:solidFill>
                <a:uFill>
                  <a:solidFill>
                    <a:srgbClr val="E2DEAB"/>
                  </a:solidFill>
                </a:uFill>
              </a:rPr>
            </a:br>
            <a:r>
              <a:rPr lang="fr-FR" sz="6600" dirty="0">
                <a:solidFill>
                  <a:srgbClr val="E2DEAB"/>
                </a:solidFill>
                <a:uFill>
                  <a:solidFill>
                    <a:srgbClr val="E2DEAB"/>
                  </a:solidFill>
                </a:uFill>
              </a:rPr>
              <a:t>a déclaré</a:t>
            </a:r>
            <a:r>
              <a:rPr lang="en-US" sz="6600" dirty="0">
                <a:solidFill>
                  <a:srgbClr val="E2DEAB"/>
                </a:solidFill>
                <a:uFill>
                  <a:solidFill>
                    <a:srgbClr val="E2DEAB"/>
                  </a:solidFill>
                </a:uFill>
              </a:rPr>
              <a:t> </a:t>
            </a:r>
            <a:r>
              <a:rPr lang="fr-FR" sz="6600" dirty="0">
                <a:solidFill>
                  <a:srgbClr val="E2DEAB"/>
                </a:solidFill>
                <a:uFill>
                  <a:solidFill>
                    <a:srgbClr val="E2DEAB"/>
                  </a:solidFill>
                </a:uFill>
              </a:rPr>
              <a:t>que `tant par égard à la </a:t>
            </a:r>
            <a:br>
              <a:rPr lang="fr-FR" sz="6600" dirty="0">
                <a:solidFill>
                  <a:srgbClr val="E2DEAB"/>
                </a:solidFill>
                <a:uFill>
                  <a:solidFill>
                    <a:srgbClr val="E2DEAB"/>
                  </a:solidFill>
                </a:uFill>
              </a:rPr>
            </a:br>
            <a:r>
              <a:rPr lang="fr-FR" sz="6600" dirty="0">
                <a:solidFill>
                  <a:srgbClr val="E2DEAB"/>
                </a:solidFill>
                <a:uFill>
                  <a:solidFill>
                    <a:srgbClr val="E2DEAB"/>
                  </a:solidFill>
                </a:uFill>
              </a:rPr>
              <a:t>révélation qu’à la science - de la vérité </a:t>
            </a:r>
            <a:br>
              <a:rPr lang="fr-FR" sz="6600" dirty="0">
                <a:solidFill>
                  <a:srgbClr val="E2DEAB"/>
                </a:solidFill>
                <a:uFill>
                  <a:solidFill>
                    <a:srgbClr val="E2DEAB"/>
                  </a:solidFill>
                </a:uFill>
              </a:rPr>
            </a:br>
            <a:r>
              <a:rPr lang="fr-FR" sz="6600" dirty="0">
                <a:solidFill>
                  <a:srgbClr val="E2DEAB"/>
                </a:solidFill>
                <a:uFill>
                  <a:solidFill>
                    <a:srgbClr val="E2DEAB"/>
                  </a:solidFill>
                </a:uFill>
              </a:rPr>
              <a:t>sous toutes ses formes - la partie </a:t>
            </a:r>
            <a:br>
              <a:rPr lang="fr-FR" sz="6600" dirty="0">
                <a:solidFill>
                  <a:srgbClr val="E2DEAB"/>
                </a:solidFill>
                <a:uFill>
                  <a:solidFill>
                    <a:srgbClr val="E2DEAB"/>
                  </a:solidFill>
                </a:uFill>
              </a:rPr>
            </a:br>
            <a:r>
              <a:rPr lang="fr-FR" sz="6600" dirty="0">
                <a:solidFill>
                  <a:srgbClr val="E2DEAB"/>
                </a:solidFill>
                <a:uFill>
                  <a:solidFill>
                    <a:srgbClr val="E2DEAB"/>
                  </a:solidFill>
                </a:uFill>
              </a:rPr>
              <a:t>physique de l'enquête géologique devait être menée comme </a:t>
            </a:r>
            <a:r>
              <a:rPr lang="fr-FR" sz="6600" dirty="0">
                <a:solidFill>
                  <a:srgbClr val="F6A029"/>
                </a:solidFill>
                <a:uFill>
                  <a:solidFill>
                    <a:srgbClr val="E2DEAB"/>
                  </a:solidFill>
                </a:uFill>
              </a:rPr>
              <a:t>si les Écritures n'existaient pas.’</a:t>
            </a:r>
            <a:r>
              <a:rPr lang="fr-FR" sz="6600" dirty="0">
                <a:solidFill>
                  <a:srgbClr val="FFFFCC"/>
                </a:solidFill>
                <a:uFill>
                  <a:solidFill>
                    <a:srgbClr val="E2DEAB"/>
                  </a:solidFill>
                </a:uFill>
              </a:rPr>
              <a:t> »</a:t>
            </a:r>
            <a:endParaRPr sz="6600" dirty="0">
              <a:solidFill>
                <a:srgbClr val="FFFFCC"/>
              </a:solidFill>
              <a:uFill>
                <a:solidFill>
                  <a:srgbClr val="E2DEAB"/>
                </a:solidFill>
              </a:uFill>
            </a:endParaRPr>
          </a:p>
        </p:txBody>
      </p:sp>
      <p:sp>
        <p:nvSpPr>
          <p:cNvPr id="1287" name="Charles Lyell, quoted in M.J.S. Rudwick, “Charles Lyell Speaks in the Lecture Theatre,” Brit. J. Hist. Sci., IX:2:32 (July 1976): 150."/>
          <p:cNvSpPr txBox="1">
            <a:spLocks noGrp="1"/>
          </p:cNvSpPr>
          <p:nvPr>
            <p:ph type="body" sz="quarter" idx="1"/>
          </p:nvPr>
        </p:nvSpPr>
        <p:spPr>
          <a:xfrm>
            <a:off x="1752600" y="110363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Charles Lyell, quoted in M.J.S. Rudwick, “Charles Lyell Speaks in the Lecture Theatre,” </a:t>
            </a:r>
            <a:r>
              <a:rPr>
                <a:latin typeface="DejaVu Sans Condensed Oblique"/>
                <a:ea typeface="DejaVu Sans Condensed Oblique"/>
                <a:cs typeface="DejaVu Sans Condensed Oblique"/>
                <a:sym typeface="DejaVu Sans Condensed Oblique"/>
              </a:rPr>
              <a:t>Brit. J. Hist. Sci</a:t>
            </a:r>
            <a:r>
              <a:t>., IX:2:32 (July 1976): 150. </a:t>
            </a:r>
          </a:p>
        </p:txBody>
      </p:sp>
      <p:grpSp>
        <p:nvGrpSpPr>
          <p:cNvPr id="1290" name="image20.jpg"/>
          <p:cNvGrpSpPr/>
          <p:nvPr/>
        </p:nvGrpSpPr>
        <p:grpSpPr>
          <a:xfrm>
            <a:off x="17895887" y="1451223"/>
            <a:ext cx="5124451" cy="5942725"/>
            <a:chOff x="0" y="0"/>
            <a:chExt cx="5124450" cy="5942724"/>
          </a:xfrm>
        </p:grpSpPr>
        <p:pic>
          <p:nvPicPr>
            <p:cNvPr id="1289"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288" name="image20.jpg" descr="image20.jpg"/>
            <p:cNvPicPr>
              <a:picLocks/>
            </p:cNvPicPr>
            <p:nvPr/>
          </p:nvPicPr>
          <p:blipFill>
            <a:blip r:embed="rId4">
              <a:extLst/>
            </a:blip>
            <a:stretch>
              <a:fillRect/>
            </a:stretch>
          </p:blipFill>
          <p:spPr>
            <a:xfrm>
              <a:off x="0" y="0"/>
              <a:ext cx="5124450" cy="5942725"/>
            </a:xfrm>
            <a:prstGeom prst="rect">
              <a:avLst/>
            </a:prstGeom>
            <a:effectLst/>
          </p:spPr>
        </p:pic>
      </p:grpSp>
    </p:spTree>
    <p:extLst>
      <p:ext uri="{BB962C8B-B14F-4D97-AF65-F5344CB8AC3E}">
        <p14:creationId xmlns:p14="http://schemas.microsoft.com/office/powerpoint/2010/main" val="283354801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 name="In his words, Lyell wanted to “free the science [of geology] from Moses.”"/>
          <p:cNvSpPr txBox="1">
            <a:spLocks noGrp="1"/>
          </p:cNvSpPr>
          <p:nvPr>
            <p:ph type="title"/>
          </p:nvPr>
        </p:nvSpPr>
        <p:spPr>
          <a:xfrm>
            <a:off x="2298700" y="2641600"/>
            <a:ext cx="14033500" cy="3556000"/>
          </a:xfrm>
          <a:prstGeom prst="rect">
            <a:avLst/>
          </a:prstGeom>
        </p:spPr>
        <p:txBody>
          <a:bodyPr>
            <a:normAutofit fontScale="90000"/>
          </a:bodyPr>
          <a:lstStyle/>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lang="en-US" dirty="0" err="1">
                <a:solidFill>
                  <a:srgbClr val="F4EDB7"/>
                </a:solidFill>
                <a:uFill>
                  <a:solidFill>
                    <a:srgbClr val="F4EDB7"/>
                  </a:solidFill>
                </a:uFill>
              </a:rPr>
              <a:t>Selon</a:t>
            </a:r>
            <a:r>
              <a:rPr lang="en-US" dirty="0">
                <a:solidFill>
                  <a:srgbClr val="F4EDB7"/>
                </a:solidFill>
                <a:uFill>
                  <a:solidFill>
                    <a:srgbClr val="F4EDB7"/>
                  </a:solidFill>
                </a:uFill>
              </a:rPr>
              <a:t> </a:t>
            </a:r>
            <a:r>
              <a:rPr lang="en-US" dirty="0" err="1">
                <a:solidFill>
                  <a:srgbClr val="F4EDB7"/>
                </a:solidFill>
                <a:uFill>
                  <a:solidFill>
                    <a:srgbClr val="F4EDB7"/>
                  </a:solidFill>
                </a:uFill>
              </a:rPr>
              <a:t>ses</a:t>
            </a:r>
            <a:r>
              <a:rPr lang="en-US" dirty="0">
                <a:solidFill>
                  <a:srgbClr val="F4EDB7"/>
                </a:solidFill>
                <a:uFill>
                  <a:solidFill>
                    <a:srgbClr val="F4EDB7"/>
                  </a:solidFill>
                </a:uFill>
              </a:rPr>
              <a:t> </a:t>
            </a:r>
            <a:r>
              <a:rPr lang="en-US" dirty="0" err="1">
                <a:solidFill>
                  <a:srgbClr val="F4EDB7"/>
                </a:solidFill>
                <a:uFill>
                  <a:solidFill>
                    <a:srgbClr val="F4EDB7"/>
                  </a:solidFill>
                </a:uFill>
              </a:rPr>
              <a:t>termes</a:t>
            </a:r>
            <a:r>
              <a:rPr dirty="0">
                <a:solidFill>
                  <a:srgbClr val="F4EDB7"/>
                </a:solidFill>
                <a:uFill>
                  <a:solidFill>
                    <a:srgbClr val="F4EDB7"/>
                  </a:solidFill>
                </a:uFill>
              </a:rPr>
              <a:t>, Lyell </a:t>
            </a:r>
            <a:r>
              <a:rPr lang="en-US" dirty="0" err="1">
                <a:solidFill>
                  <a:srgbClr val="F4EDB7"/>
                </a:solidFill>
                <a:uFill>
                  <a:solidFill>
                    <a:srgbClr val="F4EDB7"/>
                  </a:solidFill>
                </a:uFill>
              </a:rPr>
              <a:t>voulait</a:t>
            </a:r>
            <a:endParaRPr dirty="0">
              <a:solidFill>
                <a:srgbClr val="F4EDB7"/>
              </a:solidFill>
              <a:uFill>
                <a:solidFill>
                  <a:srgbClr val="F4EDB7"/>
                </a:solidFill>
              </a:uFill>
            </a:endParaRPr>
          </a:p>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lang="fr-FR" sz="8000" dirty="0">
                <a:solidFill>
                  <a:srgbClr val="FFFFCC"/>
                </a:solidFill>
                <a:uFill>
                  <a:solidFill>
                    <a:srgbClr val="E2DEAB"/>
                  </a:solidFill>
                </a:uFill>
              </a:rPr>
              <a:t>« </a:t>
            </a:r>
            <a:r>
              <a:rPr lang="en-US" dirty="0" err="1">
                <a:solidFill>
                  <a:srgbClr val="F6A029"/>
                </a:solidFill>
                <a:uFill>
                  <a:solidFill>
                    <a:srgbClr val="F6A029"/>
                  </a:solidFill>
                </a:uFill>
              </a:rPr>
              <a:t>libérer</a:t>
            </a:r>
            <a:r>
              <a:rPr lang="en-US" dirty="0">
                <a:solidFill>
                  <a:srgbClr val="F6A029"/>
                </a:solidFill>
                <a:uFill>
                  <a:solidFill>
                    <a:srgbClr val="F6A029"/>
                  </a:solidFill>
                </a:uFill>
              </a:rPr>
              <a:t> la </a:t>
            </a:r>
            <a:r>
              <a:rPr dirty="0">
                <a:solidFill>
                  <a:srgbClr val="F6A029"/>
                </a:solidFill>
                <a:uFill>
                  <a:solidFill>
                    <a:srgbClr val="F6A029"/>
                  </a:solidFill>
                </a:uFill>
              </a:rPr>
              <a:t>science</a:t>
            </a:r>
            <a:r>
              <a:rPr dirty="0">
                <a:solidFill>
                  <a:srgbClr val="EC9E42"/>
                </a:solidFill>
                <a:uFill>
                  <a:solidFill>
                    <a:srgbClr val="EC9E42"/>
                  </a:solidFill>
                </a:uFill>
              </a:rPr>
              <a:t> </a:t>
            </a:r>
            <a:r>
              <a:rPr dirty="0">
                <a:solidFill>
                  <a:srgbClr val="F4EDB7"/>
                </a:solidFill>
                <a:uFill>
                  <a:solidFill>
                    <a:srgbClr val="F4EDB7"/>
                  </a:solidFill>
                </a:uFill>
              </a:rPr>
              <a:t>[</a:t>
            </a:r>
            <a:r>
              <a:rPr dirty="0" err="1">
                <a:solidFill>
                  <a:srgbClr val="F4EDB7"/>
                </a:solidFill>
                <a:uFill>
                  <a:solidFill>
                    <a:srgbClr val="F4EDB7"/>
                  </a:solidFill>
                </a:uFill>
              </a:rPr>
              <a:t>g</a:t>
            </a:r>
            <a:r>
              <a:rPr lang="en-US" dirty="0" err="1">
                <a:solidFill>
                  <a:srgbClr val="F4EDB7"/>
                </a:solidFill>
                <a:uFill>
                  <a:solidFill>
                    <a:srgbClr val="F4EDB7"/>
                  </a:solidFill>
                </a:uFill>
              </a:rPr>
              <a:t>é</a:t>
            </a:r>
            <a:r>
              <a:rPr dirty="0" err="1">
                <a:solidFill>
                  <a:srgbClr val="F4EDB7"/>
                </a:solidFill>
                <a:uFill>
                  <a:solidFill>
                    <a:srgbClr val="F4EDB7"/>
                  </a:solidFill>
                </a:uFill>
              </a:rPr>
              <a:t>olog</a:t>
            </a:r>
            <a:r>
              <a:rPr lang="en-US" dirty="0" err="1">
                <a:solidFill>
                  <a:srgbClr val="F4EDB7"/>
                </a:solidFill>
                <a:uFill>
                  <a:solidFill>
                    <a:srgbClr val="F4EDB7"/>
                  </a:solidFill>
                </a:uFill>
              </a:rPr>
              <a:t>ique</a:t>
            </a:r>
            <a:r>
              <a:rPr dirty="0">
                <a:solidFill>
                  <a:srgbClr val="F4EDB7"/>
                </a:solidFill>
                <a:uFill>
                  <a:solidFill>
                    <a:srgbClr val="F4EDB7"/>
                  </a:solidFill>
                </a:uFill>
              </a:rPr>
              <a:t>]</a:t>
            </a:r>
            <a:r>
              <a:rPr dirty="0">
                <a:solidFill>
                  <a:srgbClr val="EBAD58"/>
                </a:solidFill>
                <a:uFill>
                  <a:solidFill>
                    <a:srgbClr val="EBAD58"/>
                  </a:solidFill>
                </a:uFill>
              </a:rPr>
              <a:t> </a:t>
            </a:r>
            <a:r>
              <a:rPr lang="en-US" dirty="0">
                <a:solidFill>
                  <a:srgbClr val="F6A029"/>
                </a:solidFill>
                <a:uFill>
                  <a:solidFill>
                    <a:srgbClr val="F6A029"/>
                  </a:solidFill>
                </a:uFill>
              </a:rPr>
              <a:t>de</a:t>
            </a:r>
            <a:r>
              <a:rPr dirty="0">
                <a:solidFill>
                  <a:srgbClr val="F6A029"/>
                </a:solidFill>
                <a:uFill>
                  <a:solidFill>
                    <a:srgbClr val="F6A029"/>
                  </a:solidFill>
                </a:uFill>
              </a:rPr>
              <a:t> </a:t>
            </a:r>
            <a:r>
              <a:rPr dirty="0" err="1">
                <a:solidFill>
                  <a:srgbClr val="F6A029"/>
                </a:solidFill>
                <a:uFill>
                  <a:solidFill>
                    <a:srgbClr val="F6A029"/>
                  </a:solidFill>
                </a:uFill>
              </a:rPr>
              <a:t>Mo</a:t>
            </a:r>
            <a:r>
              <a:rPr lang="en-US" dirty="0" err="1">
                <a:solidFill>
                  <a:srgbClr val="F6A029"/>
                </a:solidFill>
                <a:uFill>
                  <a:solidFill>
                    <a:srgbClr val="F6A029"/>
                  </a:solidFill>
                </a:uFill>
              </a:rPr>
              <a:t>ï</a:t>
            </a:r>
            <a:r>
              <a:rPr dirty="0" err="1">
                <a:solidFill>
                  <a:srgbClr val="F6A029"/>
                </a:solidFill>
                <a:uFill>
                  <a:solidFill>
                    <a:srgbClr val="F6A029"/>
                  </a:solidFill>
                </a:uFill>
              </a:rPr>
              <a:t>se</a:t>
            </a:r>
            <a:r>
              <a:rPr dirty="0">
                <a:solidFill>
                  <a:srgbClr val="F4EDB7"/>
                </a:solidFill>
                <a:uFill>
                  <a:solidFill>
                    <a:srgbClr val="F4EDB7"/>
                  </a:solidFill>
                </a:uFill>
              </a:rPr>
              <a:t>.</a:t>
            </a:r>
            <a:r>
              <a:rPr lang="fr-FR" sz="8000" dirty="0">
                <a:solidFill>
                  <a:srgbClr val="FFFFCC"/>
                </a:solidFill>
                <a:uFill>
                  <a:solidFill>
                    <a:srgbClr val="E2DEAB"/>
                  </a:solidFill>
                </a:uFill>
              </a:rPr>
              <a:t> »</a:t>
            </a:r>
            <a:endParaRPr dirty="0">
              <a:solidFill>
                <a:srgbClr val="F4EDB7"/>
              </a:solidFill>
              <a:uFill>
                <a:solidFill>
                  <a:srgbClr val="F4EDB7"/>
                </a:solidFill>
              </a:uFill>
            </a:endParaRPr>
          </a:p>
        </p:txBody>
      </p:sp>
      <p:sp>
        <p:nvSpPr>
          <p:cNvPr id="1295" name="Charles Lyell, quoted in Katherine Lyell, Life, Letters and Journals of Sir Charles Lyell, Bart. (London: John Murray, 1881), vol. 1, p. 268."/>
          <p:cNvSpPr txBox="1">
            <a:spLocks noGrp="1"/>
          </p:cNvSpPr>
          <p:nvPr>
            <p:ph type="body" sz="quarter" idx="1"/>
          </p:nvPr>
        </p:nvSpPr>
        <p:spPr>
          <a:xfrm>
            <a:off x="1752600" y="115316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Charles Lyell, quoted in Katherine Lyell, </a:t>
            </a:r>
            <a:r>
              <a:rPr>
                <a:latin typeface="DejaVu Sans Condensed Oblique"/>
                <a:ea typeface="DejaVu Sans Condensed Oblique"/>
                <a:cs typeface="DejaVu Sans Condensed Oblique"/>
                <a:sym typeface="DejaVu Sans Condensed Oblique"/>
              </a:rPr>
              <a:t>Life, Letters and Journals of Sir Charles Lyell, Bart.</a:t>
            </a:r>
            <a:r>
              <a:t> (London: John Murray, 1881), vol. 1, p. 268. </a:t>
            </a:r>
          </a:p>
        </p:txBody>
      </p:sp>
      <p:grpSp>
        <p:nvGrpSpPr>
          <p:cNvPr id="1298" name="image20.jpg"/>
          <p:cNvGrpSpPr/>
          <p:nvPr/>
        </p:nvGrpSpPr>
        <p:grpSpPr>
          <a:xfrm>
            <a:off x="17895887" y="1451223"/>
            <a:ext cx="5124451" cy="5942725"/>
            <a:chOff x="0" y="0"/>
            <a:chExt cx="5124450" cy="5942724"/>
          </a:xfrm>
        </p:grpSpPr>
        <p:pic>
          <p:nvPicPr>
            <p:cNvPr id="1297"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296" name="image20.jpg" descr="image20.jpg"/>
            <p:cNvPicPr>
              <a:picLocks/>
            </p:cNvPicPr>
            <p:nvPr/>
          </p:nvPicPr>
          <p:blipFill>
            <a:blip r:embed="rId4">
              <a:extLst/>
            </a:blip>
            <a:stretch>
              <a:fillRect/>
            </a:stretch>
          </p:blipFill>
          <p:spPr>
            <a:xfrm>
              <a:off x="0" y="0"/>
              <a:ext cx="5124450" cy="5942725"/>
            </a:xfrm>
            <a:prstGeom prst="rect">
              <a:avLst/>
            </a:prstGeom>
            <a:effectLst/>
          </p:spPr>
        </p:pic>
      </p:grpSp>
      <p:sp>
        <p:nvSpPr>
          <p:cNvPr id="1299" name="Silence God’s…"/>
          <p:cNvSpPr txBox="1"/>
          <p:nvPr/>
        </p:nvSpPr>
        <p:spPr>
          <a:xfrm>
            <a:off x="1373187" y="7391400"/>
            <a:ext cx="21640801" cy="38100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914400">
              <a:lnSpc>
                <a:spcPct val="80000"/>
              </a:lnSpc>
              <a:buClr>
                <a:srgbClr val="FFFEEC"/>
              </a:buClr>
              <a:defRPr sz="117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fr-FR" dirty="0"/>
              <a:t>Faire taire </a:t>
            </a:r>
            <a:br>
              <a:rPr lang="fr-FR" dirty="0"/>
            </a:br>
            <a:r>
              <a:rPr lang="fr-FR" dirty="0"/>
              <a:t>le témoignage de Dieu</a:t>
            </a:r>
            <a:endParaRPr dirty="0"/>
          </a:p>
        </p:txBody>
      </p:sp>
    </p:spTree>
    <p:extLst>
      <p:ext uri="{BB962C8B-B14F-4D97-AF65-F5344CB8AC3E}">
        <p14:creationId xmlns:p14="http://schemas.microsoft.com/office/powerpoint/2010/main" val="9689257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04" name="Uniformitarian Naturalism"/>
          <p:cNvSpPr txBox="1"/>
          <p:nvPr/>
        </p:nvSpPr>
        <p:spPr>
          <a:xfrm>
            <a:off x="889000" y="965200"/>
            <a:ext cx="22860000" cy="2133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defTabSz="914400">
              <a:spcBef>
                <a:spcPts val="2300"/>
              </a:spcBef>
              <a:buClr>
                <a:srgbClr val="FFFEEC"/>
              </a:buClr>
              <a:buFont typeface="GoudyTwenty"/>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sz="9600" dirty="0" err="1">
                <a:latin typeface="+mn-lt"/>
                <a:ea typeface="+mn-ea"/>
                <a:cs typeface="+mn-cs"/>
                <a:sym typeface="GoudyTwenty"/>
              </a:rPr>
              <a:t>Naturalism</a:t>
            </a:r>
            <a:r>
              <a:rPr lang="en-US" sz="9600" dirty="0" err="1">
                <a:latin typeface="+mn-lt"/>
                <a:ea typeface="+mn-ea"/>
                <a:cs typeface="+mn-cs"/>
                <a:sym typeface="GoudyTwenty"/>
              </a:rPr>
              <a:t>e</a:t>
            </a:r>
            <a:r>
              <a:rPr lang="en-US" sz="9600" dirty="0">
                <a:latin typeface="+mn-lt"/>
                <a:ea typeface="+mn-ea"/>
                <a:cs typeface="+mn-cs"/>
                <a:sym typeface="GoudyTwenty"/>
              </a:rPr>
              <a:t> </a:t>
            </a:r>
            <a:r>
              <a:rPr lang="en-US" sz="9600" dirty="0" err="1">
                <a:latin typeface="+mn-lt"/>
                <a:ea typeface="+mn-ea"/>
                <a:cs typeface="+mn-cs"/>
                <a:sym typeface="GoudyTwenty"/>
              </a:rPr>
              <a:t>Uniformitariste</a:t>
            </a:r>
            <a:endParaRPr sz="9600" dirty="0">
              <a:latin typeface="+mn-lt"/>
              <a:ea typeface="+mn-ea"/>
              <a:cs typeface="+mn-cs"/>
              <a:sym typeface="GoudyTwenty"/>
            </a:endParaRPr>
          </a:p>
        </p:txBody>
      </p:sp>
      <p:sp>
        <p:nvSpPr>
          <p:cNvPr id="1305" name="Nature is all that exists.…"/>
          <p:cNvSpPr txBox="1">
            <a:spLocks noGrp="1"/>
          </p:cNvSpPr>
          <p:nvPr>
            <p:ph type="body" idx="1"/>
          </p:nvPr>
        </p:nvSpPr>
        <p:spPr>
          <a:xfrm>
            <a:off x="525781" y="3101340"/>
            <a:ext cx="23223219" cy="8559801"/>
          </a:xfrm>
          <a:prstGeom prst="rect">
            <a:avLst/>
          </a:prstGeom>
        </p:spPr>
        <p:txBody>
          <a:bodyPr/>
          <a:lstStyle/>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fr-FR" dirty="0"/>
              <a:t>La nature est tout ce qui existe.</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fr-FR" dirty="0"/>
              <a:t>Tout peut et doit être expliqué par le </a:t>
            </a:r>
            <a:r>
              <a:rPr lang="fr-FR" dirty="0">
                <a:solidFill>
                  <a:srgbClr val="F6A029"/>
                </a:solidFill>
              </a:rPr>
              <a:t>temps</a:t>
            </a:r>
            <a:r>
              <a:rPr lang="fr-FR" dirty="0"/>
              <a:t>, </a:t>
            </a:r>
            <a:r>
              <a:rPr lang="fr-FR" dirty="0">
                <a:solidFill>
                  <a:srgbClr val="F6A029"/>
                </a:solidFill>
              </a:rPr>
              <a:t>le hasard </a:t>
            </a:r>
            <a:r>
              <a:rPr lang="fr-FR" dirty="0"/>
              <a:t>et les </a:t>
            </a:r>
            <a:r>
              <a:rPr lang="fr-FR" dirty="0">
                <a:solidFill>
                  <a:srgbClr val="F6A029"/>
                </a:solidFill>
              </a:rPr>
              <a:t>lois de la nature </a:t>
            </a:r>
            <a:r>
              <a:rPr lang="fr-FR" dirty="0"/>
              <a:t>qui travaillent sur la matière.</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fr-FR" dirty="0"/>
              <a:t>Les processus de changement géologique ont toujours fonctionné dans le passé au </a:t>
            </a:r>
            <a:r>
              <a:rPr lang="fr-FR" dirty="0">
                <a:solidFill>
                  <a:srgbClr val="F6A029"/>
                </a:solidFill>
              </a:rPr>
              <a:t>même rythme, à la même fréquence et à la même puissance </a:t>
            </a:r>
            <a:r>
              <a:rPr lang="fr-FR" dirty="0"/>
              <a:t>qu'aujourd'hui.</a:t>
            </a:r>
            <a:endParaRPr dirty="0"/>
          </a:p>
        </p:txBody>
      </p:sp>
      <p:sp>
        <p:nvSpPr>
          <p:cNvPr id="1306" name="Line"/>
          <p:cNvSpPr/>
          <p:nvPr/>
        </p:nvSpPr>
        <p:spPr>
          <a:xfrm>
            <a:off x="2889212" y="2882900"/>
            <a:ext cx="1842777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173430929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05">
                                            <p:bg/>
                                          </p:spTgt>
                                        </p:tgtEl>
                                        <p:attrNameLst>
                                          <p:attrName>style.visibility</p:attrName>
                                        </p:attrNameLst>
                                      </p:cBhvr>
                                      <p:to>
                                        <p:strVal val="visible"/>
                                      </p:to>
                                    </p:set>
                                    <p:animEffect transition="in" filter="dissolve">
                                      <p:cBhvr>
                                        <p:cTn id="7" dur="250"/>
                                        <p:tgtEl>
                                          <p:spTgt spid="1305">
                                            <p:bg/>
                                          </p:spTgt>
                                        </p:tgtEl>
                                      </p:cBhvr>
                                    </p:animEffect>
                                  </p:childTnLst>
                                </p:cTn>
                              </p:par>
                              <p:par>
                                <p:cTn id="8" presetID="9" presetClass="entr" presetSubtype="0" fill="hold" grpId="0" nodeType="withEffect">
                                  <p:stCondLst>
                                    <p:cond delay="0"/>
                                  </p:stCondLst>
                                  <p:iterate>
                                    <p:tmAbs val="0"/>
                                  </p:iterate>
                                  <p:childTnLst>
                                    <p:set>
                                      <p:cBhvr>
                                        <p:cTn id="9" fill="hold"/>
                                        <p:tgtEl>
                                          <p:spTgt spid="1305">
                                            <p:txEl>
                                              <p:pRg st="0" end="0"/>
                                            </p:txEl>
                                          </p:spTgt>
                                        </p:tgtEl>
                                        <p:attrNameLst>
                                          <p:attrName>style.visibility</p:attrName>
                                        </p:attrNameLst>
                                      </p:cBhvr>
                                      <p:to>
                                        <p:strVal val="visible"/>
                                      </p:to>
                                    </p:set>
                                    <p:animEffect transition="in" filter="dissolve">
                                      <p:cBhvr>
                                        <p:cTn id="10" dur="250"/>
                                        <p:tgtEl>
                                          <p:spTgt spid="1305">
                                            <p:txEl>
                                              <p:pRg st="0" end="0"/>
                                            </p:txEl>
                                          </p:spTgt>
                                        </p:tgtEl>
                                      </p:cBhvr>
                                    </p:animEffect>
                                  </p:childTnLst>
                                </p:cTn>
                              </p:par>
                              <p:par>
                                <p:cTn id="11" presetID="9" presetClass="entr" presetSubtype="0" fill="hold" grpId="0" nodeType="withEffect">
                                  <p:stCondLst>
                                    <p:cond delay="0"/>
                                  </p:stCondLst>
                                  <p:iterate>
                                    <p:tmAbs val="0"/>
                                  </p:iterate>
                                  <p:childTnLst>
                                    <p:set>
                                      <p:cBhvr>
                                        <p:cTn id="12" fill="hold"/>
                                        <p:tgtEl>
                                          <p:spTgt spid="1305">
                                            <p:txEl>
                                              <p:pRg st="1" end="1"/>
                                            </p:txEl>
                                          </p:spTgt>
                                        </p:tgtEl>
                                        <p:attrNameLst>
                                          <p:attrName>style.visibility</p:attrName>
                                        </p:attrNameLst>
                                      </p:cBhvr>
                                      <p:to>
                                        <p:strVal val="visible"/>
                                      </p:to>
                                    </p:set>
                                    <p:animEffect transition="in" filter="dissolve">
                                      <p:cBhvr>
                                        <p:cTn id="13" dur="250"/>
                                        <p:tgtEl>
                                          <p:spTgt spid="1305">
                                            <p:txEl>
                                              <p:pRg st="1" end="1"/>
                                            </p:txEl>
                                          </p:spTgt>
                                        </p:tgtEl>
                                      </p:cBhvr>
                                    </p:animEffect>
                                  </p:childTnLst>
                                </p:cTn>
                              </p:par>
                              <p:par>
                                <p:cTn id="14" presetID="9" presetClass="entr" presetSubtype="0" fill="hold" grpId="0" nodeType="withEffect">
                                  <p:stCondLst>
                                    <p:cond delay="0"/>
                                  </p:stCondLst>
                                  <p:iterate>
                                    <p:tmAbs val="0"/>
                                  </p:iterate>
                                  <p:childTnLst>
                                    <p:set>
                                      <p:cBhvr>
                                        <p:cTn id="15" fill="hold"/>
                                        <p:tgtEl>
                                          <p:spTgt spid="1305">
                                            <p:txEl>
                                              <p:pRg st="2" end="2"/>
                                            </p:txEl>
                                          </p:spTgt>
                                        </p:tgtEl>
                                        <p:attrNameLst>
                                          <p:attrName>style.visibility</p:attrName>
                                        </p:attrNameLst>
                                      </p:cBhvr>
                                      <p:to>
                                        <p:strVal val="visible"/>
                                      </p:to>
                                    </p:set>
                                    <p:animEffect transition="in" filter="dissolve">
                                      <p:cBhvr>
                                        <p:cTn id="16" dur="250"/>
                                        <p:tgtEl>
                                          <p:spTgt spid="13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 grpId="0"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Early 19th Century Views of Earth History"/>
          <p:cNvSpPr txBox="1">
            <a:spLocks noGrp="1"/>
          </p:cNvSpPr>
          <p:nvPr>
            <p:ph type="body" sz="quarter" idx="4294967295"/>
          </p:nvPr>
        </p:nvSpPr>
        <p:spPr>
          <a:xfrm>
            <a:off x="457200" y="1320805"/>
            <a:ext cx="22164447" cy="1320800"/>
          </a:xfrm>
          <a:prstGeom prst="rect">
            <a:avLst/>
          </a:prstGeom>
          <a:ln w="9525">
            <a:round/>
          </a:ln>
          <a:effectLst/>
        </p:spPr>
        <p:txBody>
          <a:bodyPr>
            <a:normAutofit fontScale="77500" lnSpcReduction="20000"/>
          </a:bodyPr>
          <a:lstStyle/>
          <a:p>
            <a:pPr algn="ctr" defTabSz="914400">
              <a:lnSpc>
                <a:spcPct val="90000"/>
              </a:lnSpc>
              <a:buClr>
                <a:srgbClr val="FFFEEC"/>
              </a:buClr>
              <a:buFont typeface="GoudyTwenty"/>
              <a:defRPr sz="8700">
                <a:solidFill>
                  <a:srgbClr val="F4EDB7"/>
                </a:solidFill>
                <a:effectLst>
                  <a:outerShdw blurRad="38100" dist="38100" dir="2700000" rotWithShape="0">
                    <a:srgbClr val="000000">
                      <a:alpha val="43137"/>
                    </a:srgbClr>
                  </a:outerShdw>
                </a:effectLst>
                <a:uFill>
                  <a:solidFill>
                    <a:srgbClr val="F4EDB7"/>
                  </a:solidFill>
                </a:uFill>
              </a:defRPr>
            </a:pPr>
            <a:r>
              <a:rPr lang="fr-FR" dirty="0"/>
              <a:t>Vues du début du XIXe siècle sur l'histoire de la Terre</a:t>
            </a:r>
            <a:endParaRPr dirty="0"/>
          </a:p>
        </p:txBody>
      </p:sp>
      <p:grpSp>
        <p:nvGrpSpPr>
          <p:cNvPr id="1318" name="Group"/>
          <p:cNvGrpSpPr/>
          <p:nvPr/>
        </p:nvGrpSpPr>
        <p:grpSpPr>
          <a:xfrm>
            <a:off x="2414587" y="2856954"/>
            <a:ext cx="19648427" cy="3165880"/>
            <a:chOff x="0" y="0"/>
            <a:chExt cx="19648426" cy="3165878"/>
          </a:xfrm>
        </p:grpSpPr>
        <p:sp>
          <p:nvSpPr>
            <p:cNvPr id="1309" name="Biblical/Traditional view (Scriptural geologists)"/>
            <p:cNvSpPr txBox="1"/>
            <p:nvPr/>
          </p:nvSpPr>
          <p:spPr>
            <a:xfrm>
              <a:off x="0" y="0"/>
              <a:ext cx="19545300" cy="2292934"/>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algn="l" defTabSz="914400">
                <a:buClr>
                  <a:srgbClr val="B6DE87"/>
                </a:buClr>
                <a:defRPr sz="72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a:pPr>
              <a:r>
                <a:rPr lang="fr-FR" sz="7200" dirty="0"/>
                <a:t>Vue biblique / traditionnelle (géologues scripturaux)</a:t>
              </a:r>
            </a:p>
          </p:txBody>
        </p:sp>
        <p:sp>
          <p:nvSpPr>
            <p:cNvPr id="1310" name="SCW"/>
            <p:cNvSpPr txBox="1"/>
            <p:nvPr/>
          </p:nvSpPr>
          <p:spPr>
            <a:xfrm>
              <a:off x="10063512" y="1259929"/>
              <a:ext cx="2540001"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algn="r" defTabSz="914400">
                <a:spcBef>
                  <a:spcPts val="3900"/>
                </a:spcBef>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SSC</a:t>
              </a:r>
              <a:endParaRPr sz="6600" b="0" dirty="0">
                <a:latin typeface="DejaVu Sans Condensed"/>
                <a:ea typeface="DejaVu Sans Condensed"/>
                <a:cs typeface="DejaVu Sans Condensed"/>
                <a:sym typeface="DejaVu Sans Condensed"/>
              </a:endParaRPr>
            </a:p>
          </p:txBody>
        </p:sp>
        <p:grpSp>
          <p:nvGrpSpPr>
            <p:cNvPr id="1313" name="Group"/>
            <p:cNvGrpSpPr/>
            <p:nvPr/>
          </p:nvGrpSpPr>
          <p:grpSpPr>
            <a:xfrm>
              <a:off x="12555562" y="1259929"/>
              <a:ext cx="2096156" cy="1092606"/>
              <a:chOff x="0" y="0"/>
              <a:chExt cx="2096155" cy="1092605"/>
            </a:xfrm>
          </p:grpSpPr>
          <p:sp>
            <p:nvSpPr>
              <p:cNvPr id="1311" name="Line"/>
              <p:cNvSpPr/>
              <p:nvPr/>
            </p:nvSpPr>
            <p:spPr>
              <a:xfrm>
                <a:off x="0" y="509974"/>
                <a:ext cx="1350554"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12" name="F"/>
              <p:cNvSpPr txBox="1"/>
              <p:nvPr/>
            </p:nvSpPr>
            <p:spPr>
              <a:xfrm>
                <a:off x="1366788" y="0"/>
                <a:ext cx="729367" cy="1092605"/>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D</a:t>
                </a:r>
                <a:endParaRPr sz="6600" b="0" dirty="0">
                  <a:latin typeface="DejaVu Sans Condensed"/>
                  <a:ea typeface="DejaVu Sans Condensed"/>
                  <a:cs typeface="DejaVu Sans Condensed"/>
                  <a:sym typeface="DejaVu Sans Condensed"/>
                </a:endParaRPr>
              </a:p>
            </p:txBody>
          </p:sp>
        </p:grpSp>
        <p:grpSp>
          <p:nvGrpSpPr>
            <p:cNvPr id="1316" name="Group"/>
            <p:cNvGrpSpPr/>
            <p:nvPr/>
          </p:nvGrpSpPr>
          <p:grpSpPr>
            <a:xfrm>
              <a:off x="14594095" y="1259929"/>
              <a:ext cx="5054331" cy="1054101"/>
              <a:chOff x="0" y="0"/>
              <a:chExt cx="5054330" cy="1054100"/>
            </a:xfrm>
          </p:grpSpPr>
          <p:sp>
            <p:nvSpPr>
              <p:cNvPr id="1314" name="Line"/>
              <p:cNvSpPr/>
              <p:nvPr/>
            </p:nvSpPr>
            <p:spPr>
              <a:xfrm>
                <a:off x="0" y="509974"/>
                <a:ext cx="4347098" cy="7034"/>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15" name="P"/>
              <p:cNvSpPr txBox="1"/>
              <p:nvPr/>
            </p:nvSpPr>
            <p:spPr>
              <a:xfrm>
                <a:off x="451072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317" name="(ca. 6000 years)"/>
            <p:cNvSpPr txBox="1"/>
            <p:nvPr/>
          </p:nvSpPr>
          <p:spPr>
            <a:xfrm>
              <a:off x="12556215" y="2242549"/>
              <a:ext cx="6477735" cy="923329"/>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5500">
                  <a:solidFill>
                    <a:srgbClr val="FEFCDC"/>
                  </a:solidFill>
                  <a:uFill>
                    <a:solidFill>
                      <a:srgbClr val="FFFFFF"/>
                    </a:solidFill>
                  </a:uFill>
                  <a:latin typeface="DejaVu Sans Condensed"/>
                  <a:ea typeface="DejaVu Sans Condensed"/>
                  <a:cs typeface="DejaVu Sans Condensed"/>
                  <a:sym typeface="DejaVu Sans Condensed"/>
                </a:defRPr>
              </a:lvl1pPr>
            </a:lstStyle>
            <a:p>
              <a:r>
                <a:rPr dirty="0"/>
                <a:t>(</a:t>
              </a:r>
              <a:r>
                <a:rPr lang="fr-FR" dirty="0"/>
                <a:t>env. </a:t>
              </a:r>
              <a:r>
                <a:rPr dirty="0"/>
                <a:t>6000 years)</a:t>
              </a:r>
            </a:p>
          </p:txBody>
        </p:sp>
      </p:grpSp>
      <p:grpSp>
        <p:nvGrpSpPr>
          <p:cNvPr id="1336" name="Group"/>
          <p:cNvGrpSpPr/>
          <p:nvPr/>
        </p:nvGrpSpPr>
        <p:grpSpPr>
          <a:xfrm>
            <a:off x="2279165" y="6261100"/>
            <a:ext cx="21883161" cy="3183930"/>
            <a:chOff x="-136857" y="0"/>
            <a:chExt cx="21883159" cy="3183930"/>
          </a:xfrm>
        </p:grpSpPr>
        <p:sp>
          <p:nvSpPr>
            <p:cNvPr id="1319" name="(millions of years)"/>
            <p:cNvSpPr txBox="1"/>
            <p:nvPr/>
          </p:nvSpPr>
          <p:spPr>
            <a:xfrm>
              <a:off x="6596883" y="2260600"/>
              <a:ext cx="9131301" cy="92333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defTabSz="914400">
                <a:spcBef>
                  <a:spcPts val="3900"/>
                </a:spcBef>
                <a:buFont typeface="DejaVu Sans Condensed"/>
                <a:defRPr sz="5500">
                  <a:solidFill>
                    <a:srgbClr val="FEFCDC"/>
                  </a:solidFill>
                  <a:uFill>
                    <a:solidFill>
                      <a:srgbClr val="FFFFFF"/>
                    </a:solidFill>
                  </a:uFill>
                  <a:latin typeface="DejaVu Sans Condensed"/>
                  <a:ea typeface="DejaVu Sans Condensed"/>
                  <a:cs typeface="DejaVu Sans Condensed"/>
                  <a:sym typeface="DejaVu Sans Condensed"/>
                </a:defRPr>
              </a:lvl1pPr>
            </a:lstStyle>
            <a:p>
              <a:r>
                <a:rPr dirty="0"/>
                <a:t>(millions </a:t>
              </a:r>
              <a:r>
                <a:rPr lang="fr-FR" dirty="0"/>
                <a:t>d'années</a:t>
              </a:r>
              <a:r>
                <a:rPr dirty="0"/>
                <a:t>)</a:t>
              </a:r>
            </a:p>
          </p:txBody>
        </p:sp>
        <p:sp>
          <p:nvSpPr>
            <p:cNvPr id="1320" name="Catastrophist view (e.g., Cuvier, Smith)"/>
            <p:cNvSpPr txBox="1"/>
            <p:nvPr/>
          </p:nvSpPr>
          <p:spPr>
            <a:xfrm>
              <a:off x="-1" y="0"/>
              <a:ext cx="21746303" cy="1107996"/>
            </a:xfrm>
            <a:prstGeom prst="rect">
              <a:avLst/>
            </a:prstGeom>
            <a:noFill/>
            <a:ln w="9525" cap="flat">
              <a:noFill/>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l" defTabSz="914400">
                <a:spcBef>
                  <a:spcPts val="4300"/>
                </a:spcBef>
                <a:buClr>
                  <a:srgbClr val="B6DE87"/>
                </a:buClr>
                <a:defRPr sz="7200">
                  <a:solidFill>
                    <a:srgbClr val="FEFCDC"/>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lvl1pPr>
            </a:lstStyle>
            <a:p>
              <a:r>
                <a:rPr lang="fr-FR" dirty="0"/>
                <a:t>Vue catastrophiste (ex. Cuvier, Smith)</a:t>
              </a:r>
              <a:endParaRPr lang="en-US" dirty="0"/>
            </a:p>
          </p:txBody>
        </p:sp>
        <p:sp>
          <p:nvSpPr>
            <p:cNvPr id="1321" name="SB"/>
            <p:cNvSpPr txBox="1"/>
            <p:nvPr/>
          </p:nvSpPr>
          <p:spPr>
            <a:xfrm>
              <a:off x="-136857" y="1235416"/>
              <a:ext cx="1247136" cy="1092607"/>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en-US" sz="6600" b="0" dirty="0">
                  <a:latin typeface="DejaVu Sans Condensed"/>
                  <a:ea typeface="DejaVu Sans Condensed"/>
                  <a:cs typeface="DejaVu Sans Condensed"/>
                  <a:sym typeface="DejaVu Sans Condensed"/>
                </a:rPr>
                <a:t>CS</a:t>
              </a:r>
              <a:endParaRPr sz="6600" b="0" dirty="0">
                <a:latin typeface="DejaVu Sans Condensed"/>
                <a:ea typeface="DejaVu Sans Condensed"/>
                <a:cs typeface="DejaVu Sans Condensed"/>
                <a:sym typeface="DejaVu Sans Condensed"/>
              </a:endParaRPr>
            </a:p>
          </p:txBody>
        </p:sp>
        <p:grpSp>
          <p:nvGrpSpPr>
            <p:cNvPr id="1324" name="Group"/>
            <p:cNvGrpSpPr/>
            <p:nvPr/>
          </p:nvGrpSpPr>
          <p:grpSpPr>
            <a:xfrm>
              <a:off x="1157395" y="1235416"/>
              <a:ext cx="2158874" cy="1054101"/>
              <a:chOff x="0" y="0"/>
              <a:chExt cx="2158873" cy="1054100"/>
            </a:xfrm>
          </p:grpSpPr>
          <p:sp>
            <p:nvSpPr>
              <p:cNvPr id="1322" name="Line"/>
              <p:cNvSpPr/>
              <p:nvPr/>
            </p:nvSpPr>
            <p:spPr>
              <a:xfrm>
                <a:off x="0" y="571546"/>
                <a:ext cx="1449033"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23" name="C"/>
              <p:cNvSpPr txBox="1"/>
              <p:nvPr/>
            </p:nvSpPr>
            <p:spPr>
              <a:xfrm>
                <a:off x="1543233"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327" name="Group"/>
            <p:cNvGrpSpPr/>
            <p:nvPr/>
          </p:nvGrpSpPr>
          <p:grpSpPr>
            <a:xfrm>
              <a:off x="3360530" y="1235416"/>
              <a:ext cx="2333277" cy="1054101"/>
              <a:chOff x="0" y="0"/>
              <a:chExt cx="2333276" cy="1054100"/>
            </a:xfrm>
          </p:grpSpPr>
          <p:sp>
            <p:nvSpPr>
              <p:cNvPr id="1325" name="Line"/>
              <p:cNvSpPr/>
              <p:nvPr/>
            </p:nvSpPr>
            <p:spPr>
              <a:xfrm>
                <a:off x="0" y="571546"/>
                <a:ext cx="1688194"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26" name="C"/>
              <p:cNvSpPr txBox="1"/>
              <p:nvPr/>
            </p:nvSpPr>
            <p:spPr>
              <a:xfrm>
                <a:off x="1717636"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330" name="Group"/>
            <p:cNvGrpSpPr/>
            <p:nvPr/>
          </p:nvGrpSpPr>
          <p:grpSpPr>
            <a:xfrm>
              <a:off x="5812897" y="1235416"/>
              <a:ext cx="2904492" cy="1054101"/>
              <a:chOff x="0" y="0"/>
              <a:chExt cx="2904490" cy="1054100"/>
            </a:xfrm>
          </p:grpSpPr>
          <p:sp>
            <p:nvSpPr>
              <p:cNvPr id="1328" name="Line"/>
              <p:cNvSpPr/>
              <p:nvPr/>
            </p:nvSpPr>
            <p:spPr>
              <a:xfrm>
                <a:off x="0" y="571546"/>
                <a:ext cx="2194652"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29" name="C"/>
              <p:cNvSpPr txBox="1"/>
              <p:nvPr/>
            </p:nvSpPr>
            <p:spPr>
              <a:xfrm>
                <a:off x="2288850"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grpSp>
          <p:nvGrpSpPr>
            <p:cNvPr id="1335" name="Group"/>
            <p:cNvGrpSpPr/>
            <p:nvPr/>
          </p:nvGrpSpPr>
          <p:grpSpPr>
            <a:xfrm>
              <a:off x="11940786" y="1231900"/>
              <a:ext cx="7706202" cy="1057617"/>
              <a:chOff x="0" y="0"/>
              <a:chExt cx="7706200" cy="1057616"/>
            </a:xfrm>
          </p:grpSpPr>
          <p:sp>
            <p:nvSpPr>
              <p:cNvPr id="1331" name="Line"/>
              <p:cNvSpPr/>
              <p:nvPr/>
            </p:nvSpPr>
            <p:spPr>
              <a:xfrm>
                <a:off x="3116121" y="575062"/>
                <a:ext cx="3882845"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32" name="C"/>
              <p:cNvSpPr txBox="1"/>
              <p:nvPr/>
            </p:nvSpPr>
            <p:spPr>
              <a:xfrm>
                <a:off x="2464703" y="3516"/>
                <a:ext cx="615641"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sp>
            <p:nvSpPr>
              <p:cNvPr id="1333" name="P"/>
              <p:cNvSpPr txBox="1"/>
              <p:nvPr/>
            </p:nvSpPr>
            <p:spPr>
              <a:xfrm>
                <a:off x="7162593" y="0"/>
                <a:ext cx="543608"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sp>
            <p:nvSpPr>
              <p:cNvPr id="1334" name="Line"/>
              <p:cNvSpPr/>
              <p:nvPr/>
            </p:nvSpPr>
            <p:spPr>
              <a:xfrm>
                <a:off x="0" y="575062"/>
                <a:ext cx="2363470"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grpSp>
        <p:nvGrpSpPr>
          <p:cNvPr id="1343" name="Group"/>
          <p:cNvGrpSpPr/>
          <p:nvPr/>
        </p:nvGrpSpPr>
        <p:grpSpPr>
          <a:xfrm>
            <a:off x="2416023" y="9861587"/>
            <a:ext cx="19647069" cy="2834643"/>
            <a:chOff x="0" y="0"/>
            <a:chExt cx="19647067" cy="2834642"/>
          </a:xfrm>
        </p:grpSpPr>
        <p:sp>
          <p:nvSpPr>
            <p:cNvPr id="1337" name="SB?"/>
            <p:cNvSpPr txBox="1"/>
            <p:nvPr/>
          </p:nvSpPr>
          <p:spPr>
            <a:xfrm>
              <a:off x="659" y="1063316"/>
              <a:ext cx="1485355" cy="1054101"/>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SB?</a:t>
              </a:r>
            </a:p>
          </p:txBody>
        </p:sp>
        <p:sp>
          <p:nvSpPr>
            <p:cNvPr id="1338" name="Uniformitarian view (e.g., Hutton, Lyell)"/>
            <p:cNvSpPr txBox="1"/>
            <p:nvPr/>
          </p:nvSpPr>
          <p:spPr>
            <a:xfrm>
              <a:off x="0" y="0"/>
              <a:ext cx="19202400" cy="118494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algn="l" defTabSz="914400">
                <a:spcBef>
                  <a:spcPts val="4300"/>
                </a:spcBef>
                <a:buClr>
                  <a:srgbClr val="B6DE87"/>
                </a:buClr>
                <a:defRPr sz="72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a:pPr>
              <a:r>
                <a:rPr lang="en-US" sz="7200" dirty="0"/>
                <a:t>Vue </a:t>
              </a:r>
              <a:r>
                <a:rPr lang="en-US" sz="7200" dirty="0" err="1"/>
                <a:t>u</a:t>
              </a:r>
              <a:r>
                <a:rPr sz="7200" dirty="0" err="1"/>
                <a:t>niformita</a:t>
              </a:r>
              <a:r>
                <a:rPr lang="en-US" sz="7200" dirty="0" err="1"/>
                <a:t>riste</a:t>
              </a:r>
              <a:r>
                <a:rPr lang="en-US" sz="7200" dirty="0"/>
                <a:t> </a:t>
              </a:r>
              <a:r>
                <a:rPr sz="7200" dirty="0"/>
                <a:t>(e.g., Hutton, Lyell)</a:t>
              </a:r>
            </a:p>
          </p:txBody>
        </p:sp>
        <p:grpSp>
          <p:nvGrpSpPr>
            <p:cNvPr id="1341" name="Group"/>
            <p:cNvGrpSpPr/>
            <p:nvPr/>
          </p:nvGrpSpPr>
          <p:grpSpPr>
            <a:xfrm>
              <a:off x="1508276" y="1105521"/>
              <a:ext cx="18138791" cy="1054101"/>
              <a:chOff x="-3136434" y="0"/>
              <a:chExt cx="18138790" cy="1054100"/>
            </a:xfrm>
          </p:grpSpPr>
          <p:sp>
            <p:nvSpPr>
              <p:cNvPr id="1339" name="Line"/>
              <p:cNvSpPr/>
              <p:nvPr/>
            </p:nvSpPr>
            <p:spPr>
              <a:xfrm>
                <a:off x="-3136435" y="506458"/>
                <a:ext cx="17426128"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40" name="P"/>
              <p:cNvSpPr txBox="1"/>
              <p:nvPr/>
            </p:nvSpPr>
            <p:spPr>
              <a:xfrm>
                <a:off x="14454575" y="0"/>
                <a:ext cx="54778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P</a:t>
                </a:r>
              </a:p>
            </p:txBody>
          </p:sp>
        </p:grpSp>
        <p:sp>
          <p:nvSpPr>
            <p:cNvPr id="1342" name="(millions of years)"/>
            <p:cNvSpPr txBox="1"/>
            <p:nvPr/>
          </p:nvSpPr>
          <p:spPr>
            <a:xfrm>
              <a:off x="6918961" y="1911312"/>
              <a:ext cx="9131301" cy="92333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spAutoFit/>
            </a:bodyPr>
            <a:lstStyle>
              <a:lvl1pPr defTabSz="914400">
                <a:spcBef>
                  <a:spcPts val="3900"/>
                </a:spcBef>
                <a:buFont typeface="DejaVu Sans Condensed"/>
                <a:defRPr sz="5500">
                  <a:solidFill>
                    <a:srgbClr val="FEFCDC"/>
                  </a:solidFill>
                  <a:uFill>
                    <a:solidFill>
                      <a:srgbClr val="FFFFFF"/>
                    </a:solidFill>
                  </a:uFill>
                  <a:latin typeface="DejaVu Sans Condensed"/>
                  <a:ea typeface="DejaVu Sans Condensed"/>
                  <a:cs typeface="DejaVu Sans Condensed"/>
                  <a:sym typeface="DejaVu Sans Condensed"/>
                </a:defRPr>
              </a:lvl1pPr>
            </a:lstStyle>
            <a:p>
              <a:r>
                <a:rPr dirty="0"/>
                <a:t>(millions </a:t>
              </a:r>
              <a:r>
                <a:rPr lang="fr-FR" dirty="0"/>
                <a:t>d'années</a:t>
              </a:r>
              <a:r>
                <a:rPr dirty="0"/>
                <a:t>)</a:t>
              </a:r>
            </a:p>
          </p:txBody>
        </p:sp>
      </p:grpSp>
      <p:sp>
        <p:nvSpPr>
          <p:cNvPr id="1344" name="Line"/>
          <p:cNvSpPr/>
          <p:nvPr/>
        </p:nvSpPr>
        <p:spPr>
          <a:xfrm>
            <a:off x="2540000" y="6045200"/>
            <a:ext cx="19304000" cy="0"/>
          </a:xfrm>
          <a:prstGeom prst="line">
            <a:avLst/>
          </a:prstGeom>
          <a:ln w="25400">
            <a:solidFill>
              <a:srgbClr val="F4EDB7">
                <a:alpha val="30000"/>
              </a:srgbClr>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45" name="Line"/>
          <p:cNvSpPr/>
          <p:nvPr/>
        </p:nvSpPr>
        <p:spPr>
          <a:xfrm>
            <a:off x="2540000" y="9639300"/>
            <a:ext cx="19304000" cy="0"/>
          </a:xfrm>
          <a:prstGeom prst="line">
            <a:avLst/>
          </a:prstGeom>
          <a:ln w="25400">
            <a:solidFill>
              <a:srgbClr val="F4EDB7">
                <a:alpha val="30000"/>
              </a:srgbClr>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346" name="X--red stretched thin &amp; wide.png" descr="X--red stretched thin &amp; wide.png"/>
          <p:cNvPicPr>
            <a:picLocks noChangeAspect="1"/>
          </p:cNvPicPr>
          <p:nvPr/>
        </p:nvPicPr>
        <p:blipFill>
          <a:blip r:embed="rId3">
            <a:extLst/>
          </a:blip>
          <a:stretch>
            <a:fillRect/>
          </a:stretch>
        </p:blipFill>
        <p:spPr>
          <a:xfrm>
            <a:off x="4654550" y="6492893"/>
            <a:ext cx="15074900" cy="1968501"/>
          </a:xfrm>
          <a:prstGeom prst="rect">
            <a:avLst/>
          </a:prstGeom>
          <a:ln w="12700">
            <a:miter lim="400000"/>
          </a:ln>
        </p:spPr>
      </p:pic>
      <p:pic>
        <p:nvPicPr>
          <p:cNvPr id="1347" name="X--red stretched thin &amp; wide.png" descr="X--red stretched thin &amp; wide.png"/>
          <p:cNvPicPr>
            <a:picLocks noChangeAspect="1"/>
          </p:cNvPicPr>
          <p:nvPr/>
        </p:nvPicPr>
        <p:blipFill>
          <a:blip r:embed="rId3">
            <a:extLst/>
          </a:blip>
          <a:stretch>
            <a:fillRect/>
          </a:stretch>
        </p:blipFill>
        <p:spPr>
          <a:xfrm>
            <a:off x="4479774" y="3191936"/>
            <a:ext cx="15074900" cy="1968501"/>
          </a:xfrm>
          <a:prstGeom prst="rect">
            <a:avLst/>
          </a:prstGeom>
          <a:ln w="12700">
            <a:miter lim="400000"/>
          </a:ln>
        </p:spPr>
      </p:pic>
      <p:grpSp>
        <p:nvGrpSpPr>
          <p:cNvPr id="1350" name="Group"/>
          <p:cNvGrpSpPr/>
          <p:nvPr/>
        </p:nvGrpSpPr>
        <p:grpSpPr>
          <a:xfrm>
            <a:off x="11291846" y="7496193"/>
            <a:ext cx="2904492" cy="1054101"/>
            <a:chOff x="0" y="0"/>
            <a:chExt cx="2904490" cy="1054100"/>
          </a:xfrm>
        </p:grpSpPr>
        <p:sp>
          <p:nvSpPr>
            <p:cNvPr id="1348" name="Line"/>
            <p:cNvSpPr/>
            <p:nvPr/>
          </p:nvSpPr>
          <p:spPr>
            <a:xfrm>
              <a:off x="0" y="571546"/>
              <a:ext cx="2194652" cy="1"/>
            </a:xfrm>
            <a:prstGeom prst="line">
              <a:avLst/>
            </a:prstGeom>
            <a:noFill/>
            <a:ln w="38100" cap="flat">
              <a:solidFill>
                <a:srgbClr val="FEFCDC"/>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49" name="C"/>
            <p:cNvSpPr txBox="1"/>
            <p:nvPr/>
          </p:nvSpPr>
          <p:spPr>
            <a:xfrm>
              <a:off x="2288850" y="0"/>
              <a:ext cx="615641" cy="1054100"/>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t">
              <a:spAutoFit/>
            </a:bodyPr>
            <a:lstStyle>
              <a:lvl1pPr defTabSz="914400">
                <a:buFont typeface="DejaVu Sans Condensed"/>
                <a:defRPr sz="6600">
                  <a:solidFill>
                    <a:srgbClr val="FEFCDC"/>
                  </a:solidFill>
                  <a:uFill>
                    <a:solidFill>
                      <a:srgbClr val="FFFFFF"/>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a:latin typeface="DejaVu Sans Condensed"/>
                  <a:ea typeface="DejaVu Sans Condensed"/>
                  <a:cs typeface="DejaVu Sans Condensed"/>
                  <a:sym typeface="DejaVu Sans Condensed"/>
                </a:rPr>
                <a:t>C</a:t>
              </a:r>
            </a:p>
          </p:txBody>
        </p:sp>
      </p:grpSp>
    </p:spTree>
    <p:extLst>
      <p:ext uri="{BB962C8B-B14F-4D97-AF65-F5344CB8AC3E}">
        <p14:creationId xmlns:p14="http://schemas.microsoft.com/office/powerpoint/2010/main" val="142172277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36"/>
                                        </p:tgtEl>
                                        <p:attrNameLst>
                                          <p:attrName>style.visibility</p:attrName>
                                        </p:attrNameLst>
                                      </p:cBhvr>
                                      <p:to>
                                        <p:strVal val="visible"/>
                                      </p:to>
                                    </p:set>
                                    <p:animEffect transition="in" filter="dissolve">
                                      <p:cBhvr>
                                        <p:cTn id="7" dur="500"/>
                                        <p:tgtEl>
                                          <p:spTgt spid="13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343"/>
                                        </p:tgtEl>
                                        <p:attrNameLst>
                                          <p:attrName>style.visibility</p:attrName>
                                        </p:attrNameLst>
                                      </p:cBhvr>
                                      <p:to>
                                        <p:strVal val="visible"/>
                                      </p:to>
                                    </p:set>
                                    <p:animEffect transition="in" filter="dissolve">
                                      <p:cBhvr>
                                        <p:cTn id="12" dur="500"/>
                                        <p:tgtEl>
                                          <p:spTgt spid="13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346"/>
                                        </p:tgtEl>
                                        <p:attrNameLst>
                                          <p:attrName>style.visibility</p:attrName>
                                        </p:attrNameLst>
                                      </p:cBhvr>
                                      <p:to>
                                        <p:strVal val="visible"/>
                                      </p:to>
                                    </p:set>
                                    <p:animEffect transition="in" filter="dissolve">
                                      <p:cBhvr>
                                        <p:cTn id="17" dur="750"/>
                                        <p:tgtEl>
                                          <p:spTgt spid="1346"/>
                                        </p:tgtEl>
                                      </p:cBhvr>
                                    </p:animEffect>
                                  </p:childTnLst>
                                </p:cTn>
                              </p:par>
                            </p:childTnLst>
                          </p:cTn>
                        </p:par>
                        <p:par>
                          <p:cTn id="18" fill="hold">
                            <p:stCondLst>
                              <p:cond delay="750"/>
                            </p:stCondLst>
                            <p:childTnLst>
                              <p:par>
                                <p:cTn id="19" presetID="9" presetClass="entr" fill="hold" grpId="0" nodeType="afterEffect">
                                  <p:stCondLst>
                                    <p:cond delay="0"/>
                                  </p:stCondLst>
                                  <p:iterate>
                                    <p:tmAbs val="0"/>
                                  </p:iterate>
                                  <p:childTnLst>
                                    <p:set>
                                      <p:cBhvr>
                                        <p:cTn id="20" fill="hold"/>
                                        <p:tgtEl>
                                          <p:spTgt spid="1347"/>
                                        </p:tgtEl>
                                        <p:attrNameLst>
                                          <p:attrName>style.visibility</p:attrName>
                                        </p:attrNameLst>
                                      </p:cBhvr>
                                      <p:to>
                                        <p:strVal val="visible"/>
                                      </p:to>
                                    </p:set>
                                    <p:animEffect transition="in" filter="dissolve">
                                      <p:cBhvr>
                                        <p:cTn id="21" dur="750"/>
                                        <p:tgtEl>
                                          <p:spTgt spid="1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 grpId="0" animBg="1" advAuto="0"/>
      <p:bldP spid="1343" grpId="0" animBg="1" advAuto="0"/>
      <p:bldP spid="1346" grpId="0" animBg="1" advAuto="0"/>
      <p:bldP spid="1347"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I always feel as if my books came half…"/>
          <p:cNvSpPr txBox="1">
            <a:spLocks noGrp="1"/>
          </p:cNvSpPr>
          <p:nvPr>
            <p:ph type="title"/>
          </p:nvPr>
        </p:nvSpPr>
        <p:spPr>
          <a:xfrm>
            <a:off x="775855" y="914400"/>
            <a:ext cx="22915417" cy="9285452"/>
          </a:xfrm>
          <a:prstGeom prst="rect">
            <a:avLst/>
          </a:prstGeom>
        </p:spPr>
        <p:txBody>
          <a:bodyPr/>
          <a:lstStyle/>
          <a:p>
            <a:pPr>
              <a:defRPr sz="6500">
                <a:effectLst>
                  <a:outerShdw blurRad="50800" dist="38100" dir="5400000" rotWithShape="0">
                    <a:srgbClr val="000000">
                      <a:alpha val="40000"/>
                    </a:srgbClr>
                  </a:outerShdw>
                </a:effectLst>
              </a:defRPr>
            </a:pPr>
            <a:r>
              <a:rPr lang="fr-FR" dirty="0">
                <a:solidFill>
                  <a:srgbClr val="FFFFCC"/>
                </a:solidFill>
                <a:uFill>
                  <a:solidFill>
                    <a:srgbClr val="E2DEAB"/>
                  </a:solidFill>
                </a:uFill>
              </a:rPr>
              <a:t>« </a:t>
            </a:r>
            <a:r>
              <a:rPr lang="fr-FR" dirty="0"/>
              <a:t>J'ai toujours l'impression que mes livres </a:t>
            </a:r>
            <a:br>
              <a:rPr lang="fr-FR" dirty="0"/>
            </a:br>
            <a:r>
              <a:rPr lang="fr-FR" dirty="0"/>
              <a:t>sont sortis à moitié du cerveau de Lyell et que</a:t>
            </a:r>
            <a:br>
              <a:rPr lang="fr-FR" dirty="0"/>
            </a:br>
            <a:r>
              <a:rPr lang="fr-FR" dirty="0"/>
              <a:t> je ne le reconnais jamais suffisamment, et je </a:t>
            </a:r>
            <a:br>
              <a:rPr lang="fr-FR" dirty="0"/>
            </a:br>
            <a:r>
              <a:rPr lang="fr-FR" dirty="0"/>
              <a:t>ne sais pas comment je peux le faire, sans le </a:t>
            </a:r>
            <a:br>
              <a:rPr lang="fr-FR" dirty="0"/>
            </a:br>
            <a:r>
              <a:rPr lang="fr-FR" dirty="0"/>
              <a:t>dire si souvent, car j’ai toujours pensé que le </a:t>
            </a:r>
            <a:br>
              <a:rPr lang="fr-FR" dirty="0"/>
            </a:br>
            <a:r>
              <a:rPr lang="fr-FR" dirty="0"/>
              <a:t>grand mérite des Principes [de géologie], c’est que cela modifiait tout le ton de l’esprit et donc que lorsque vous voyiez une chose que Lyell n’avait jamais vue, on la voyait encore partiellement à travers ses yeux. </a:t>
            </a:r>
            <a:r>
              <a:rPr lang="fr-FR" sz="6000" dirty="0">
                <a:solidFill>
                  <a:srgbClr val="FFFFCC"/>
                </a:solidFill>
                <a:uFill>
                  <a:solidFill>
                    <a:srgbClr val="E2DEAB"/>
                  </a:solidFill>
                </a:uFill>
              </a:rPr>
              <a:t>»</a:t>
            </a:r>
            <a:endParaRPr dirty="0"/>
          </a:p>
        </p:txBody>
      </p:sp>
      <p:sp>
        <p:nvSpPr>
          <p:cNvPr id="1371" name="Charles Darwin, The Correspondence of Charles Darwin, Vol. 3 (Cambridge, UK: Cambridge Univ. Press, 1987), p. 55."/>
          <p:cNvSpPr txBox="1">
            <a:spLocks noGrp="1"/>
          </p:cNvSpPr>
          <p:nvPr>
            <p:ph type="body" sz="quarter" idx="1"/>
          </p:nvPr>
        </p:nvSpPr>
        <p:spPr>
          <a:xfrm>
            <a:off x="2018071" y="11486360"/>
            <a:ext cx="21202147" cy="1689101"/>
          </a:xfrm>
          <a:prstGeom prst="rect">
            <a:avLst/>
          </a:prstGeom>
          <a:effectLst>
            <a:outerShdw blurRad="50800" dist="38100" dir="5400000" rotWithShape="0">
              <a:srgbClr val="000000">
                <a:alpha val="40000"/>
              </a:srgbClr>
            </a:outerShdw>
          </a:effectLst>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t>Charles Darwin, </a:t>
            </a:r>
            <a:r>
              <a:rPr lang="en-US" dirty="0">
                <a:latin typeface="DejaVu Sans Condensed Oblique"/>
                <a:ea typeface="DejaVu Sans Condensed Oblique"/>
                <a:cs typeface="DejaVu Sans Condensed Oblique"/>
                <a:sym typeface="DejaVu Sans Condensed Oblique"/>
              </a:rPr>
              <a:t>la </a:t>
            </a:r>
            <a:r>
              <a:rPr dirty="0">
                <a:latin typeface="DejaVu Sans Condensed Oblique"/>
                <a:ea typeface="DejaVu Sans Condensed Oblique"/>
                <a:cs typeface="DejaVu Sans Condensed Oblique"/>
                <a:sym typeface="DejaVu Sans Condensed Oblique"/>
              </a:rPr>
              <a:t>Correspondence </a:t>
            </a:r>
            <a:r>
              <a:rPr lang="en-US" dirty="0">
                <a:latin typeface="DejaVu Sans Condensed Oblique"/>
                <a:ea typeface="DejaVu Sans Condensed Oblique"/>
                <a:cs typeface="DejaVu Sans Condensed Oblique"/>
                <a:sym typeface="DejaVu Sans Condensed Oblique"/>
              </a:rPr>
              <a:t>de</a:t>
            </a:r>
            <a:r>
              <a:rPr dirty="0">
                <a:latin typeface="DejaVu Sans Condensed Oblique"/>
                <a:ea typeface="DejaVu Sans Condensed Oblique"/>
                <a:cs typeface="DejaVu Sans Condensed Oblique"/>
                <a:sym typeface="DejaVu Sans Condensed Oblique"/>
              </a:rPr>
              <a:t> Charles Darwin, Vol. 3</a:t>
            </a:r>
            <a:r>
              <a:rPr dirty="0"/>
              <a:t> (Cambridge, UK: Cambridge Univ. Press, 1987), p. 55.</a:t>
            </a:r>
          </a:p>
        </p:txBody>
      </p:sp>
      <p:pic>
        <p:nvPicPr>
          <p:cNvPr id="1372" name="WikipediaCommons_496px-Charles_Robert_Darwin_by_John_Collier_cropped.jpg" descr="WikipediaCommons_496px-Charles_Robert_Darwin_by_John_Collier_cropped.jpg"/>
          <p:cNvPicPr>
            <a:picLocks noChangeAspect="1"/>
          </p:cNvPicPr>
          <p:nvPr/>
        </p:nvPicPr>
        <p:blipFill>
          <a:blip r:embed="rId3">
            <a:extLst/>
          </a:blip>
          <a:stretch>
            <a:fillRect/>
          </a:stretch>
        </p:blipFill>
        <p:spPr>
          <a:xfrm>
            <a:off x="18778914" y="823932"/>
            <a:ext cx="4232143" cy="5110996"/>
          </a:xfrm>
          <a:prstGeom prst="rect">
            <a:avLst/>
          </a:prstGeom>
          <a:ln w="25400">
            <a:solidFill>
              <a:srgbClr val="FFFFFF"/>
            </a:solidFill>
            <a:miter lim="400000"/>
          </a:ln>
        </p:spPr>
      </p:pic>
      <p:sp>
        <p:nvSpPr>
          <p:cNvPr id="1373" name="August 29, 1844"/>
          <p:cNvSpPr txBox="1"/>
          <p:nvPr/>
        </p:nvSpPr>
        <p:spPr>
          <a:xfrm>
            <a:off x="17374371" y="10005240"/>
            <a:ext cx="5277087"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a:solidFill>
                  <a:srgbClr val="FFFB00"/>
                </a:solidFill>
                <a:latin typeface="DejaVu Sans"/>
                <a:ea typeface="DejaVu Sans"/>
                <a:cs typeface="DejaVu Sans"/>
                <a:sym typeface="DejaVu Sans"/>
              </a:defRPr>
            </a:lvl1pPr>
          </a:lstStyle>
          <a:p>
            <a:r>
              <a:rPr lang="fr-FR" dirty="0"/>
              <a:t>29 </a:t>
            </a:r>
            <a:r>
              <a:rPr lang="en-US" dirty="0" err="1"/>
              <a:t>Août</a:t>
            </a:r>
            <a:r>
              <a:rPr dirty="0"/>
              <a:t>, 1844</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1830-33"/>
          <p:cNvSpPr txBox="1">
            <a:spLocks noGrp="1"/>
          </p:cNvSpPr>
          <p:nvPr>
            <p:ph type="title" idx="4294967295"/>
          </p:nvPr>
        </p:nvSpPr>
        <p:spPr>
          <a:xfrm>
            <a:off x="8060436" y="6053875"/>
            <a:ext cx="3230564" cy="982066"/>
          </a:xfrm>
          <a:prstGeom prst="rect">
            <a:avLst/>
          </a:prstGeom>
        </p:spPr>
        <p:txBody>
          <a:bodyPr/>
          <a:lstStyle>
            <a:lvl1pPr algn="ctr">
              <a:defRPr sz="6000">
                <a:solidFill>
                  <a:srgbClr val="FEFCDC"/>
                </a:solidFill>
                <a:latin typeface="DejaVu Sans Condensed"/>
                <a:ea typeface="DejaVu Sans Condensed"/>
                <a:cs typeface="DejaVu Sans Condensed"/>
                <a:sym typeface="DejaVu Sans Condensed"/>
              </a:defRPr>
            </a:lvl1pPr>
          </a:lstStyle>
          <a:p>
            <a:r>
              <a:t>1830-33</a:t>
            </a:r>
          </a:p>
        </p:txBody>
      </p:sp>
      <p:pic>
        <p:nvPicPr>
          <p:cNvPr id="1378" name="Darwin, Charles.jpg" descr="Darwin, Charles.jpg"/>
          <p:cNvPicPr>
            <a:picLocks noChangeAspect="1"/>
          </p:cNvPicPr>
          <p:nvPr/>
        </p:nvPicPr>
        <p:blipFill>
          <a:blip r:embed="rId2">
            <a:extLst/>
          </a:blip>
          <a:stretch>
            <a:fillRect/>
          </a:stretch>
        </p:blipFill>
        <p:spPr>
          <a:xfrm>
            <a:off x="18057854" y="3002587"/>
            <a:ext cx="3810001" cy="4762501"/>
          </a:xfrm>
          <a:prstGeom prst="rect">
            <a:avLst/>
          </a:prstGeom>
          <a:ln w="25400">
            <a:solidFill>
              <a:srgbClr val="FFFFFF"/>
            </a:solidFill>
            <a:miter lim="400000"/>
          </a:ln>
        </p:spPr>
      </p:pic>
      <p:grpSp>
        <p:nvGrpSpPr>
          <p:cNvPr id="1383" name="Group"/>
          <p:cNvGrpSpPr/>
          <p:nvPr/>
        </p:nvGrpSpPr>
        <p:grpSpPr>
          <a:xfrm>
            <a:off x="4288557" y="1606231"/>
            <a:ext cx="7038161" cy="10545502"/>
            <a:chOff x="0" y="0"/>
            <a:chExt cx="7038159" cy="10545500"/>
          </a:xfrm>
        </p:grpSpPr>
        <p:pic>
          <p:nvPicPr>
            <p:cNvPr id="1379" name="Lyell, Charles.jpg" descr="Lyell, Charles.jpg"/>
            <p:cNvPicPr>
              <a:picLocks noChangeAspect="1"/>
            </p:cNvPicPr>
            <p:nvPr/>
          </p:nvPicPr>
          <p:blipFill>
            <a:blip r:embed="rId3">
              <a:extLst/>
            </a:blip>
            <a:srcRect b="24349"/>
            <a:stretch>
              <a:fillRect/>
            </a:stretch>
          </p:blipFill>
          <p:spPr>
            <a:xfrm>
              <a:off x="3736159" y="0"/>
              <a:ext cx="3205134" cy="3692153"/>
            </a:xfrm>
            <a:prstGeom prst="rect">
              <a:avLst/>
            </a:prstGeom>
            <a:ln w="38100" cap="flat">
              <a:solidFill>
                <a:srgbClr val="461B04"/>
              </a:solidFill>
              <a:prstDash val="solid"/>
              <a:miter lim="400000"/>
            </a:ln>
            <a:effectLst/>
          </p:spPr>
        </p:pic>
        <p:pic>
          <p:nvPicPr>
            <p:cNvPr id="1380" name="Principles of Geology vol 1.jpg" descr="Principles of Geology vol 1.jpg"/>
            <p:cNvPicPr>
              <a:picLocks/>
            </p:cNvPicPr>
            <p:nvPr/>
          </p:nvPicPr>
          <p:blipFill>
            <a:blip r:embed="rId4">
              <a:extLst/>
            </a:blip>
            <a:stretch>
              <a:fillRect/>
            </a:stretch>
          </p:blipFill>
          <p:spPr>
            <a:xfrm>
              <a:off x="0" y="0"/>
              <a:ext cx="3302000" cy="5080001"/>
            </a:xfrm>
            <a:prstGeom prst="rect">
              <a:avLst/>
            </a:prstGeom>
            <a:ln w="25400" cap="flat">
              <a:solidFill>
                <a:srgbClr val="461B04"/>
              </a:solidFill>
              <a:prstDash val="solid"/>
              <a:miter lim="400000"/>
            </a:ln>
            <a:effectLst/>
          </p:spPr>
        </p:pic>
        <p:pic>
          <p:nvPicPr>
            <p:cNvPr id="1381" name="Principles of Geology vol 2.jpg" descr="Principles of Geology vol 2.jpg"/>
            <p:cNvPicPr>
              <a:picLocks noChangeAspect="1"/>
            </p:cNvPicPr>
            <p:nvPr/>
          </p:nvPicPr>
          <p:blipFill>
            <a:blip r:embed="rId5">
              <a:extLst/>
            </a:blip>
            <a:stretch>
              <a:fillRect/>
            </a:stretch>
          </p:blipFill>
          <p:spPr>
            <a:xfrm>
              <a:off x="0" y="5442408"/>
              <a:ext cx="3302000" cy="5103093"/>
            </a:xfrm>
            <a:prstGeom prst="rect">
              <a:avLst/>
            </a:prstGeom>
            <a:ln w="25400" cap="flat">
              <a:solidFill>
                <a:srgbClr val="461B04"/>
              </a:solidFill>
              <a:prstDash val="solid"/>
              <a:miter lim="400000"/>
            </a:ln>
            <a:effectLst/>
          </p:spPr>
        </p:pic>
        <p:pic>
          <p:nvPicPr>
            <p:cNvPr id="1382" name="Principles of Geology vol 3.jpeg" descr="Principles of Geology vol 3.jpeg"/>
            <p:cNvPicPr>
              <a:picLocks/>
            </p:cNvPicPr>
            <p:nvPr/>
          </p:nvPicPr>
          <p:blipFill>
            <a:blip r:embed="rId6">
              <a:extLst/>
            </a:blip>
            <a:stretch>
              <a:fillRect/>
            </a:stretch>
          </p:blipFill>
          <p:spPr>
            <a:xfrm>
              <a:off x="3736159" y="5442408"/>
              <a:ext cx="3302001" cy="5103093"/>
            </a:xfrm>
            <a:prstGeom prst="rect">
              <a:avLst/>
            </a:prstGeom>
            <a:ln w="25400" cap="flat">
              <a:solidFill>
                <a:srgbClr val="461B04"/>
              </a:solidFill>
              <a:prstDash val="solid"/>
              <a:miter lim="400000"/>
            </a:ln>
            <a:effectLst/>
          </p:spPr>
        </p:pic>
      </p:grpSp>
      <p:pic>
        <p:nvPicPr>
          <p:cNvPr id="1384" name="Origin of Species book.jpg" descr="Origin of Species book.jpg"/>
          <p:cNvPicPr>
            <a:picLocks noChangeAspect="1"/>
          </p:cNvPicPr>
          <p:nvPr/>
        </p:nvPicPr>
        <p:blipFill>
          <a:blip r:embed="rId7">
            <a:extLst/>
          </a:blip>
          <a:stretch>
            <a:fillRect/>
          </a:stretch>
        </p:blipFill>
        <p:spPr>
          <a:xfrm>
            <a:off x="13059830" y="3002587"/>
            <a:ext cx="4687733" cy="7752789"/>
          </a:xfrm>
          <a:prstGeom prst="rect">
            <a:avLst/>
          </a:prstGeom>
          <a:ln w="25400">
            <a:solidFill>
              <a:srgbClr val="461B04"/>
            </a:solidFill>
            <a:miter lim="400000"/>
          </a:ln>
        </p:spPr>
      </p:pic>
      <p:sp>
        <p:nvSpPr>
          <p:cNvPr id="1385" name="1859"/>
          <p:cNvSpPr txBox="1"/>
          <p:nvPr/>
        </p:nvSpPr>
        <p:spPr>
          <a:xfrm>
            <a:off x="12689168" y="10755375"/>
            <a:ext cx="5429058" cy="1290112"/>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6000">
                <a:solidFill>
                  <a:srgbClr val="FEFCDC"/>
                </a:solidFill>
                <a:latin typeface="DejaVu Sans Condensed"/>
                <a:ea typeface="DejaVu Sans Condensed"/>
                <a:cs typeface="DejaVu Sans Condensed"/>
                <a:sym typeface="DejaVu Sans Condensed"/>
              </a:defRPr>
            </a:lvl1pPr>
          </a:lstStyle>
          <a:p>
            <a:r>
              <a:t>1859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83"/>
                                        </p:tgtEl>
                                        <p:attrNameLst>
                                          <p:attrName>style.visibility</p:attrName>
                                        </p:attrNameLst>
                                      </p:cBhvr>
                                      <p:to>
                                        <p:strVal val="visible"/>
                                      </p:to>
                                    </p:set>
                                    <p:animEffect transition="in" filter="dissolve">
                                      <p:cBhvr>
                                        <p:cTn id="7" dur="1000"/>
                                        <p:tgtEl>
                                          <p:spTgt spid="138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377"/>
                                        </p:tgtEl>
                                        <p:attrNameLst>
                                          <p:attrName>style.visibility</p:attrName>
                                        </p:attrNameLst>
                                      </p:cBhvr>
                                      <p:to>
                                        <p:strVal val="visible"/>
                                      </p:to>
                                    </p:set>
                                    <p:animEffect transition="in" filter="dissolve">
                                      <p:cBhvr>
                                        <p:cTn id="11" dur="1000"/>
                                        <p:tgtEl>
                                          <p:spTgt spid="1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7" grpId="2" animBg="1" advAuto="0"/>
      <p:bldP spid="1383"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6" name="121088266.jpg" descr="121088266.jpg"/>
          <p:cNvPicPr>
            <a:picLocks noChangeAspect="1"/>
          </p:cNvPicPr>
          <p:nvPr/>
        </p:nvPicPr>
        <p:blipFill>
          <a:blip r:embed="rId2">
            <a:extLst/>
          </a:blip>
          <a:srcRect l="556" t="12260" b="7327"/>
          <a:stretch>
            <a:fillRect/>
          </a:stretch>
        </p:blipFill>
        <p:spPr>
          <a:xfrm>
            <a:off x="7579999" y="4826000"/>
            <a:ext cx="9295200" cy="4953000"/>
          </a:xfrm>
          <a:prstGeom prst="rect">
            <a:avLst/>
          </a:prstGeom>
          <a:ln w="12700">
            <a:miter lim="400000"/>
          </a:ln>
        </p:spPr>
      </p:pic>
      <p:sp>
        <p:nvSpPr>
          <p:cNvPr id="1457" name="Rectangle"/>
          <p:cNvSpPr/>
          <p:nvPr/>
        </p:nvSpPr>
        <p:spPr>
          <a:xfrm>
            <a:off x="7556500" y="3721100"/>
            <a:ext cx="9296400" cy="11684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58" name="FACTS"/>
          <p:cNvSpPr txBox="1"/>
          <p:nvPr/>
        </p:nvSpPr>
        <p:spPr>
          <a:xfrm>
            <a:off x="9423400" y="3860800"/>
            <a:ext cx="5461000" cy="83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64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FACTS</a:t>
            </a:r>
          </a:p>
        </p:txBody>
      </p:sp>
      <p:sp>
        <p:nvSpPr>
          <p:cNvPr id="1459" name="Rectangle"/>
          <p:cNvSpPr/>
          <p:nvPr/>
        </p:nvSpPr>
        <p:spPr>
          <a:xfrm>
            <a:off x="7543800" y="9017000"/>
            <a:ext cx="9321800" cy="10160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60" name="ROCKS AND FOSSILS"/>
          <p:cNvSpPr txBox="1"/>
          <p:nvPr/>
        </p:nvSpPr>
        <p:spPr>
          <a:xfrm>
            <a:off x="7543800" y="9207500"/>
            <a:ext cx="93218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48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ROCKS AND FOSSILS</a:t>
            </a:r>
          </a:p>
        </p:txBody>
      </p:sp>
      <p:sp>
        <p:nvSpPr>
          <p:cNvPr id="1461" name="Rectangle"/>
          <p:cNvSpPr/>
          <p:nvPr/>
        </p:nvSpPr>
        <p:spPr>
          <a:xfrm>
            <a:off x="7289800" y="3479800"/>
            <a:ext cx="9804400" cy="6756400"/>
          </a:xfrm>
          <a:prstGeom prst="rect">
            <a:avLst/>
          </a:prstGeom>
          <a:ln w="25400">
            <a:solidFill>
              <a:srgbClr val="E2DEAB"/>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73" name="Group"/>
          <p:cNvGrpSpPr/>
          <p:nvPr/>
        </p:nvGrpSpPr>
        <p:grpSpPr>
          <a:xfrm>
            <a:off x="15062200" y="584200"/>
            <a:ext cx="6807200" cy="4089401"/>
            <a:chOff x="0" y="0"/>
            <a:chExt cx="6807200" cy="4089400"/>
          </a:xfrm>
        </p:grpSpPr>
        <p:sp>
          <p:nvSpPr>
            <p:cNvPr id="1462" name="Biblical Assumptions"/>
            <p:cNvSpPr txBox="1"/>
            <p:nvPr/>
          </p:nvSpPr>
          <p:spPr>
            <a:xfrm>
              <a:off x="152400" y="177800"/>
              <a:ext cx="6654800" cy="2552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en-US" dirty="0" err="1"/>
                <a:t>Hypothèses</a:t>
              </a:r>
              <a:br>
                <a:rPr lang="en-US" dirty="0"/>
              </a:br>
              <a:r>
                <a:rPr lang="fr-FR" dirty="0"/>
                <a:t>Bibliques</a:t>
              </a:r>
              <a:endParaRPr dirty="0"/>
            </a:p>
          </p:txBody>
        </p:sp>
        <p:grpSp>
          <p:nvGrpSpPr>
            <p:cNvPr id="1467" name="Group"/>
            <p:cNvGrpSpPr/>
            <p:nvPr/>
          </p:nvGrpSpPr>
          <p:grpSpPr>
            <a:xfrm>
              <a:off x="431800" y="1701800"/>
              <a:ext cx="5961083" cy="609483"/>
              <a:chOff x="0" y="0"/>
              <a:chExt cx="5961082" cy="609482"/>
            </a:xfrm>
          </p:grpSpPr>
          <p:sp>
            <p:nvSpPr>
              <p:cNvPr id="1463" name="Line"/>
              <p:cNvSpPr/>
              <p:nvPr/>
            </p:nvSpPr>
            <p:spPr>
              <a:xfrm flipV="1">
                <a:off x="5943599"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66" name="Group"/>
              <p:cNvGrpSpPr/>
              <p:nvPr/>
            </p:nvGrpSpPr>
            <p:grpSpPr>
              <a:xfrm>
                <a:off x="0" y="0"/>
                <a:ext cx="5961083" cy="609483"/>
                <a:chOff x="0" y="0"/>
                <a:chExt cx="5961082" cy="609482"/>
              </a:xfrm>
            </p:grpSpPr>
            <p:sp>
              <p:nvSpPr>
                <p:cNvPr id="1464"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65"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sp>
          <p:nvSpPr>
            <p:cNvPr id="1468" name="Line"/>
            <p:cNvSpPr/>
            <p:nvPr/>
          </p:nvSpPr>
          <p:spPr>
            <a:xfrm flipH="1">
              <a:off x="520700" y="3314700"/>
              <a:ext cx="1" cy="675059"/>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69" name="Triangle"/>
            <p:cNvSpPr/>
            <p:nvPr/>
          </p:nvSpPr>
          <p:spPr>
            <a:xfrm rot="10800000">
              <a:off x="0" y="3556000"/>
              <a:ext cx="10287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70" name="Line"/>
            <p:cNvSpPr/>
            <p:nvPr/>
          </p:nvSpPr>
          <p:spPr>
            <a:xfrm flipV="1">
              <a:off x="520700" y="3327400"/>
              <a:ext cx="3093904" cy="13"/>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1" name="Line"/>
            <p:cNvSpPr/>
            <p:nvPr/>
          </p:nvSpPr>
          <p:spPr>
            <a:xfrm>
              <a:off x="3594100" y="2298700"/>
              <a:ext cx="0" cy="1041400"/>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2" name="Rectangle"/>
            <p:cNvSpPr/>
            <p:nvPr/>
          </p:nvSpPr>
          <p:spPr>
            <a:xfrm>
              <a:off x="431800" y="0"/>
              <a:ext cx="59436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481" name="Group"/>
          <p:cNvGrpSpPr/>
          <p:nvPr/>
        </p:nvGrpSpPr>
        <p:grpSpPr>
          <a:xfrm>
            <a:off x="12998446" y="10274300"/>
            <a:ext cx="9944673" cy="3175000"/>
            <a:chOff x="-1" y="0"/>
            <a:chExt cx="8870953" cy="3175000"/>
          </a:xfrm>
        </p:grpSpPr>
        <p:grpSp>
          <p:nvGrpSpPr>
            <p:cNvPr id="1477" name="Group"/>
            <p:cNvGrpSpPr/>
            <p:nvPr/>
          </p:nvGrpSpPr>
          <p:grpSpPr>
            <a:xfrm>
              <a:off x="-1" y="0"/>
              <a:ext cx="1670053" cy="1860777"/>
              <a:chOff x="0" y="0"/>
              <a:chExt cx="1670051" cy="1860776"/>
            </a:xfrm>
          </p:grpSpPr>
          <p:sp>
            <p:nvSpPr>
              <p:cNvPr id="1474" name="Triangle"/>
              <p:cNvSpPr/>
              <p:nvPr/>
            </p:nvSpPr>
            <p:spPr>
              <a:xfrm rot="5400000">
                <a:off x="889001" y="10797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75" name="Line"/>
              <p:cNvSpPr/>
              <p:nvPr/>
            </p:nvSpPr>
            <p:spPr>
              <a:xfrm flipV="1">
                <a:off x="1" y="1409900"/>
                <a:ext cx="1346261"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6" name="Line"/>
              <p:cNvSpPr/>
              <p:nvPr/>
            </p:nvSpPr>
            <p:spPr>
              <a:xfrm flipH="1">
                <a:off x="-1" y="0"/>
                <a:ext cx="2"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80" name="Group"/>
            <p:cNvGrpSpPr/>
            <p:nvPr/>
          </p:nvGrpSpPr>
          <p:grpSpPr>
            <a:xfrm>
              <a:off x="1936751" y="139701"/>
              <a:ext cx="6934201" cy="3035299"/>
              <a:chOff x="0" y="-317499"/>
              <a:chExt cx="6934200" cy="3035299"/>
            </a:xfrm>
          </p:grpSpPr>
          <p:sp>
            <p:nvSpPr>
              <p:cNvPr id="1478" name="Young Earth…"/>
              <p:cNvSpPr txBox="1"/>
              <p:nvPr/>
            </p:nvSpPr>
            <p:spPr>
              <a:xfrm>
                <a:off x="190500" y="165100"/>
                <a:ext cx="6654800" cy="2552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nSpc>
                    <a:spcPct val="9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en-US" dirty="0"/>
                  <a:t>Terre </a:t>
                </a:r>
                <a:r>
                  <a:rPr lang="en-US" dirty="0" err="1"/>
                  <a:t>jeune</a:t>
                </a:r>
                <a:endParaRPr dirty="0"/>
              </a:p>
              <a:p>
                <a:pPr>
                  <a:lnSpc>
                    <a:spcPct val="9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en-US" dirty="0" err="1"/>
                  <a:t>Déluge</a:t>
                </a:r>
                <a:r>
                  <a:rPr lang="en-US" dirty="0"/>
                  <a:t> </a:t>
                </a:r>
                <a:r>
                  <a:rPr lang="en-US" dirty="0" err="1"/>
                  <a:t>mondial</a:t>
                </a:r>
                <a:endParaRPr dirty="0"/>
              </a:p>
            </p:txBody>
          </p:sp>
          <p:sp>
            <p:nvSpPr>
              <p:cNvPr id="1479" name="Rectangle"/>
              <p:cNvSpPr/>
              <p:nvPr/>
            </p:nvSpPr>
            <p:spPr>
              <a:xfrm>
                <a:off x="0" y="-317499"/>
                <a:ext cx="6934200" cy="27178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89" name="Group"/>
          <p:cNvGrpSpPr/>
          <p:nvPr/>
        </p:nvGrpSpPr>
        <p:grpSpPr>
          <a:xfrm>
            <a:off x="831273" y="10235973"/>
            <a:ext cx="10344788" cy="2895828"/>
            <a:chOff x="0" y="0"/>
            <a:chExt cx="9111236" cy="2895827"/>
          </a:xfrm>
        </p:grpSpPr>
        <p:grpSp>
          <p:nvGrpSpPr>
            <p:cNvPr id="1485" name="Group"/>
            <p:cNvGrpSpPr/>
            <p:nvPr/>
          </p:nvGrpSpPr>
          <p:grpSpPr>
            <a:xfrm>
              <a:off x="7403025" y="0"/>
              <a:ext cx="1708211" cy="1936977"/>
              <a:chOff x="0" y="0"/>
              <a:chExt cx="1708209" cy="1936976"/>
            </a:xfrm>
          </p:grpSpPr>
          <p:sp>
            <p:nvSpPr>
              <p:cNvPr id="1482"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83" name="Line"/>
              <p:cNvSpPr/>
              <p:nvPr/>
            </p:nvSpPr>
            <p:spPr>
              <a:xfrm flipV="1">
                <a:off x="361950" y="1409900"/>
                <a:ext cx="1346260"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84" name="Line"/>
              <p:cNvSpPr/>
              <p:nvPr/>
            </p:nvSpPr>
            <p:spPr>
              <a:xfrm flipH="1">
                <a:off x="1708148" y="0"/>
                <a:ext cx="1"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88" name="Group"/>
            <p:cNvGrpSpPr/>
            <p:nvPr/>
          </p:nvGrpSpPr>
          <p:grpSpPr>
            <a:xfrm>
              <a:off x="0" y="203427"/>
              <a:ext cx="7179782" cy="2692400"/>
              <a:chOff x="0" y="-393699"/>
              <a:chExt cx="7179781" cy="2692399"/>
            </a:xfrm>
          </p:grpSpPr>
          <p:sp>
            <p:nvSpPr>
              <p:cNvPr id="1486" name="Old Earth…"/>
              <p:cNvSpPr txBox="1"/>
              <p:nvPr/>
            </p:nvSpPr>
            <p:spPr>
              <a:xfrm>
                <a:off x="291485" y="-133124"/>
                <a:ext cx="6596810" cy="24318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en-US" dirty="0"/>
                  <a:t>Terre </a:t>
                </a:r>
                <a:r>
                  <a:rPr lang="en-US" dirty="0" err="1"/>
                  <a:t>vieille</a:t>
                </a:r>
                <a:endParaRPr dirty="0"/>
              </a:p>
              <a:p>
                <a:pPr>
                  <a:lnSpc>
                    <a:spcPct val="7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en-US" dirty="0"/>
                  <a:t>Pas de</a:t>
                </a:r>
                <a:r>
                  <a:rPr dirty="0"/>
                  <a:t> </a:t>
                </a:r>
                <a:r>
                  <a:rPr lang="en-US" dirty="0" err="1"/>
                  <a:t>déluge</a:t>
                </a:r>
                <a:r>
                  <a:rPr dirty="0"/>
                  <a:t> </a:t>
                </a:r>
                <a:r>
                  <a:rPr lang="en-US" dirty="0" err="1"/>
                  <a:t>mondial</a:t>
                </a:r>
                <a:endParaRPr dirty="0"/>
              </a:p>
            </p:txBody>
          </p:sp>
          <p:sp>
            <p:nvSpPr>
              <p:cNvPr id="1487" name="Rectangle"/>
              <p:cNvSpPr/>
              <p:nvPr/>
            </p:nvSpPr>
            <p:spPr>
              <a:xfrm>
                <a:off x="0" y="-393699"/>
                <a:ext cx="7179781" cy="2692399"/>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503" name="Group"/>
          <p:cNvGrpSpPr/>
          <p:nvPr/>
        </p:nvGrpSpPr>
        <p:grpSpPr>
          <a:xfrm>
            <a:off x="2933700" y="584200"/>
            <a:ext cx="6667500" cy="4102101"/>
            <a:chOff x="0" y="0"/>
            <a:chExt cx="6667500" cy="4102100"/>
          </a:xfrm>
        </p:grpSpPr>
        <p:grpSp>
          <p:nvGrpSpPr>
            <p:cNvPr id="1501" name="Group"/>
            <p:cNvGrpSpPr/>
            <p:nvPr/>
          </p:nvGrpSpPr>
          <p:grpSpPr>
            <a:xfrm>
              <a:off x="342899" y="0"/>
              <a:ext cx="6324601" cy="4102101"/>
              <a:chOff x="0" y="0"/>
              <a:chExt cx="6324600" cy="4102100"/>
            </a:xfrm>
          </p:grpSpPr>
          <p:grpSp>
            <p:nvGrpSpPr>
              <p:cNvPr id="1499" name="Group"/>
              <p:cNvGrpSpPr/>
              <p:nvPr/>
            </p:nvGrpSpPr>
            <p:grpSpPr>
              <a:xfrm>
                <a:off x="0" y="1676900"/>
                <a:ext cx="6324601" cy="2425201"/>
                <a:chOff x="0" y="0"/>
                <a:chExt cx="6324600" cy="2425199"/>
              </a:xfrm>
            </p:grpSpPr>
            <p:sp>
              <p:nvSpPr>
                <p:cNvPr id="1490" name="Line"/>
                <p:cNvSpPr/>
                <p:nvPr/>
              </p:nvSpPr>
              <p:spPr>
                <a:xfrm flipV="1">
                  <a:off x="5943611"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98" name="Group"/>
                <p:cNvGrpSpPr/>
                <p:nvPr/>
              </p:nvGrpSpPr>
              <p:grpSpPr>
                <a:xfrm>
                  <a:off x="0" y="12582"/>
                  <a:ext cx="6324601" cy="2412618"/>
                  <a:chOff x="0" y="0"/>
                  <a:chExt cx="6324600" cy="2412616"/>
                </a:xfrm>
              </p:grpSpPr>
              <p:grpSp>
                <p:nvGrpSpPr>
                  <p:cNvPr id="1493" name="Group"/>
                  <p:cNvGrpSpPr/>
                  <p:nvPr/>
                </p:nvGrpSpPr>
                <p:grpSpPr>
                  <a:xfrm>
                    <a:off x="0" y="0"/>
                    <a:ext cx="5961084" cy="609483"/>
                    <a:chOff x="0" y="0"/>
                    <a:chExt cx="5961083" cy="609482"/>
                  </a:xfrm>
                </p:grpSpPr>
                <p:sp>
                  <p:nvSpPr>
                    <p:cNvPr id="1491" name="Line"/>
                    <p:cNvSpPr/>
                    <p:nvPr/>
                  </p:nvSpPr>
                  <p:spPr>
                    <a:xfrm flipV="1">
                      <a:off x="12700" y="596291"/>
                      <a:ext cx="5948384"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92"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94" name="Line"/>
                  <p:cNvSpPr/>
                  <p:nvPr/>
                </p:nvSpPr>
                <p:spPr>
                  <a:xfrm flipH="1">
                    <a:off x="2743200" y="596516"/>
                    <a:ext cx="1" cy="1041401"/>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95" name="Line"/>
                  <p:cNvSpPr/>
                  <p:nvPr/>
                </p:nvSpPr>
                <p:spPr>
                  <a:xfrm flipV="1">
                    <a:off x="2735396" y="1637903"/>
                    <a:ext cx="3093905" cy="14"/>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96" name="Line"/>
                  <p:cNvSpPr/>
                  <p:nvPr/>
                </p:nvSpPr>
                <p:spPr>
                  <a:xfrm>
                    <a:off x="5816600" y="1637916"/>
                    <a:ext cx="1" cy="675060"/>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97" name="Triangle"/>
                  <p:cNvSpPr/>
                  <p:nvPr/>
                </p:nvSpPr>
                <p:spPr>
                  <a:xfrm rot="10800000">
                    <a:off x="5295900"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
            <p:nvSpPr>
              <p:cNvPr id="1500" name="Rectangle"/>
              <p:cNvSpPr/>
              <p:nvPr/>
            </p:nvSpPr>
            <p:spPr>
              <a:xfrm>
                <a:off x="0" y="0"/>
                <a:ext cx="594360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502" name="Naturalistic…"/>
            <p:cNvSpPr txBox="1"/>
            <p:nvPr/>
          </p:nvSpPr>
          <p:spPr>
            <a:xfrm>
              <a:off x="0" y="152400"/>
              <a:ext cx="6654800" cy="2552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en-US" dirty="0" err="1"/>
                <a:t>hypothèses</a:t>
              </a:r>
              <a:r>
                <a:rPr lang="en-US" dirty="0"/>
                <a:t> </a:t>
              </a:r>
              <a:r>
                <a:rPr lang="en-US" dirty="0" err="1"/>
                <a:t>n</a:t>
              </a:r>
              <a:r>
                <a:rPr dirty="0" err="1"/>
                <a:t>aturalist</a:t>
              </a:r>
              <a:r>
                <a:rPr lang="en-US" dirty="0" err="1"/>
                <a:t>es</a:t>
              </a:r>
              <a:r>
                <a:rPr dirty="0"/>
                <a:t> </a:t>
              </a:r>
            </a:p>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endParaRPr dirty="0"/>
            </a:p>
          </p:txBody>
        </p:sp>
      </p:grpSp>
      <p:sp>
        <p:nvSpPr>
          <p:cNvPr id="1504" name="Rectangle"/>
          <p:cNvSpPr/>
          <p:nvPr/>
        </p:nvSpPr>
        <p:spPr>
          <a:xfrm>
            <a:off x="2933700" y="584200"/>
            <a:ext cx="19150440" cy="2286000"/>
          </a:xfrm>
          <a:prstGeom prst="rect">
            <a:avLst/>
          </a:prstGeom>
          <a:ln w="114300">
            <a:solidFill>
              <a:srgbClr val="F6A029"/>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507" name="Group"/>
          <p:cNvGrpSpPr/>
          <p:nvPr/>
        </p:nvGrpSpPr>
        <p:grpSpPr>
          <a:xfrm>
            <a:off x="4948361" y="3479800"/>
            <a:ext cx="14820901" cy="6756400"/>
            <a:chOff x="0" y="0"/>
            <a:chExt cx="14820900" cy="6756400"/>
          </a:xfrm>
        </p:grpSpPr>
        <p:sp>
          <p:nvSpPr>
            <p:cNvPr id="1505" name="Rectangle"/>
            <p:cNvSpPr/>
            <p:nvPr/>
          </p:nvSpPr>
          <p:spPr>
            <a:xfrm>
              <a:off x="258638" y="0"/>
              <a:ext cx="13893801" cy="6756400"/>
            </a:xfrm>
            <a:prstGeom prst="rect">
              <a:avLst/>
            </a:prstGeom>
            <a:solidFill>
              <a:srgbClr val="270D0A"/>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506" name="It’s a battle of worldviews."/>
            <p:cNvSpPr txBox="1"/>
            <p:nvPr/>
          </p:nvSpPr>
          <p:spPr>
            <a:xfrm>
              <a:off x="0" y="818812"/>
              <a:ext cx="14820900" cy="45345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4400">
                  <a:solidFill>
                    <a:srgbClr val="E2DEAB"/>
                  </a:solidFill>
                </a:defRPr>
              </a:lvl1pPr>
            </a:lstStyle>
            <a:p>
              <a:r>
                <a:rPr lang="en-US" dirty="0"/>
                <a:t>Une </a:t>
              </a:r>
              <a:r>
                <a:rPr lang="en-US" dirty="0" err="1"/>
                <a:t>bataille</a:t>
              </a:r>
              <a:r>
                <a:rPr lang="en-US" dirty="0"/>
                <a:t> </a:t>
              </a:r>
              <a:br>
                <a:rPr lang="en-US" dirty="0"/>
              </a:br>
              <a:r>
                <a:rPr lang="en-US" dirty="0"/>
                <a:t>de vision!</a:t>
              </a:r>
              <a:endParaRPr dirty="0"/>
            </a:p>
          </p:txBody>
        </p:sp>
      </p:grpSp>
      <p:sp>
        <p:nvSpPr>
          <p:cNvPr id="1508" name="Line"/>
          <p:cNvSpPr/>
          <p:nvPr/>
        </p:nvSpPr>
        <p:spPr>
          <a:xfrm flipV="1">
            <a:off x="9804400" y="1739885"/>
            <a:ext cx="4852464" cy="16"/>
          </a:xfrm>
          <a:prstGeom prst="line">
            <a:avLst/>
          </a:prstGeom>
          <a:ln w="127000">
            <a:solidFill>
              <a:srgbClr val="F6A029"/>
            </a:solidFill>
            <a:miter lim="400000"/>
            <a:headEnd type="stealth"/>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03"/>
                                        </p:tgtEl>
                                        <p:attrNameLst>
                                          <p:attrName>style.visibility</p:attrName>
                                        </p:attrNameLst>
                                      </p:cBhvr>
                                      <p:to>
                                        <p:strVal val="visible"/>
                                      </p:to>
                                    </p:set>
                                    <p:animEffect transition="in" filter="wipe(up)">
                                      <p:cBhvr>
                                        <p:cTn id="7" dur="1000"/>
                                        <p:tgtEl>
                                          <p:spTgt spid="1503"/>
                                        </p:tgtEl>
                                      </p:cBhvr>
                                    </p:animEffect>
                                  </p:childTnLst>
                                </p:cTn>
                              </p:par>
                            </p:childTnLst>
                          </p:cTn>
                        </p:par>
                        <p:par>
                          <p:cTn id="8" fill="hold">
                            <p:stCondLst>
                              <p:cond delay="1000"/>
                            </p:stCondLst>
                            <p:childTnLst>
                              <p:par>
                                <p:cTn id="9" presetID="22" presetClass="entr" presetSubtype="2" fill="hold" grpId="2" nodeType="afterEffect">
                                  <p:stCondLst>
                                    <p:cond delay="0"/>
                                  </p:stCondLst>
                                  <p:iterate>
                                    <p:tmAbs val="0"/>
                                  </p:iterate>
                                  <p:childTnLst>
                                    <p:set>
                                      <p:cBhvr>
                                        <p:cTn id="10" fill="hold"/>
                                        <p:tgtEl>
                                          <p:spTgt spid="1489"/>
                                        </p:tgtEl>
                                        <p:attrNameLst>
                                          <p:attrName>style.visibility</p:attrName>
                                        </p:attrNameLst>
                                      </p:cBhvr>
                                      <p:to>
                                        <p:strVal val="visible"/>
                                      </p:to>
                                    </p:set>
                                    <p:animEffect transition="in" filter="wipe(right)">
                                      <p:cBhvr>
                                        <p:cTn id="11" dur="1000"/>
                                        <p:tgtEl>
                                          <p:spTgt spid="148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473"/>
                                        </p:tgtEl>
                                        <p:attrNameLst>
                                          <p:attrName>style.visibility</p:attrName>
                                        </p:attrNameLst>
                                      </p:cBhvr>
                                      <p:to>
                                        <p:strVal val="visible"/>
                                      </p:to>
                                    </p:set>
                                    <p:animEffect transition="in" filter="wipe(up)">
                                      <p:cBhvr>
                                        <p:cTn id="16" dur="1000"/>
                                        <p:tgtEl>
                                          <p:spTgt spid="1473"/>
                                        </p:tgtEl>
                                      </p:cBhvr>
                                    </p:animEffect>
                                  </p:childTnLst>
                                </p:cTn>
                              </p:par>
                            </p:childTnLst>
                          </p:cTn>
                        </p:par>
                        <p:par>
                          <p:cTn id="17" fill="hold">
                            <p:stCondLst>
                              <p:cond delay="1000"/>
                            </p:stCondLst>
                            <p:childTnLst>
                              <p:par>
                                <p:cTn id="18" presetID="22" presetClass="entr" presetSubtype="8" fill="hold" grpId="4" nodeType="afterEffect">
                                  <p:stCondLst>
                                    <p:cond delay="0"/>
                                  </p:stCondLst>
                                  <p:iterate>
                                    <p:tmAbs val="0"/>
                                  </p:iterate>
                                  <p:childTnLst>
                                    <p:set>
                                      <p:cBhvr>
                                        <p:cTn id="19" fill="hold"/>
                                        <p:tgtEl>
                                          <p:spTgt spid="1481"/>
                                        </p:tgtEl>
                                        <p:attrNameLst>
                                          <p:attrName>style.visibility</p:attrName>
                                        </p:attrNameLst>
                                      </p:cBhvr>
                                      <p:to>
                                        <p:strVal val="visible"/>
                                      </p:to>
                                    </p:set>
                                    <p:animEffect transition="in" filter="wipe(left)">
                                      <p:cBhvr>
                                        <p:cTn id="20" dur="1000"/>
                                        <p:tgtEl>
                                          <p:spTgt spid="1481"/>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5" nodeType="clickEffect">
                                  <p:stCondLst>
                                    <p:cond delay="0"/>
                                  </p:stCondLst>
                                  <p:iterate>
                                    <p:tmAbs val="0"/>
                                  </p:iterate>
                                  <p:childTnLst>
                                    <p:set>
                                      <p:cBhvr>
                                        <p:cTn id="24" fill="hold"/>
                                        <p:tgtEl>
                                          <p:spTgt spid="1504"/>
                                        </p:tgtEl>
                                        <p:attrNameLst>
                                          <p:attrName>style.visibility</p:attrName>
                                        </p:attrNameLst>
                                      </p:cBhvr>
                                      <p:to>
                                        <p:strVal val="visible"/>
                                      </p:to>
                                    </p:set>
                                    <p:anim calcmode="lin" valueType="num">
                                      <p:cBhvr>
                                        <p:cTn id="25" dur="500" fill="hold"/>
                                        <p:tgtEl>
                                          <p:spTgt spid="1504"/>
                                        </p:tgtEl>
                                        <p:attrNameLst>
                                          <p:attrName>ppt_w</p:attrName>
                                        </p:attrNameLst>
                                      </p:cBhvr>
                                      <p:tavLst>
                                        <p:tav tm="0">
                                          <p:val>
                                            <p:fltVal val="0"/>
                                          </p:val>
                                        </p:tav>
                                        <p:tav tm="100000">
                                          <p:val>
                                            <p:strVal val="#ppt_w"/>
                                          </p:val>
                                        </p:tav>
                                      </p:tavLst>
                                    </p:anim>
                                    <p:anim calcmode="lin" valueType="num">
                                      <p:cBhvr>
                                        <p:cTn id="26" dur="500" fill="hold"/>
                                        <p:tgtEl>
                                          <p:spTgt spid="150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6" nodeType="clickEffect">
                                  <p:stCondLst>
                                    <p:cond delay="0"/>
                                  </p:stCondLst>
                                  <p:iterate>
                                    <p:tmAbs val="0"/>
                                  </p:iterate>
                                  <p:childTnLst>
                                    <p:set>
                                      <p:cBhvr>
                                        <p:cTn id="30" fill="hold"/>
                                        <p:tgtEl>
                                          <p:spTgt spid="1507"/>
                                        </p:tgtEl>
                                        <p:attrNameLst>
                                          <p:attrName>style.visibility</p:attrName>
                                        </p:attrNameLst>
                                      </p:cBhvr>
                                      <p:to>
                                        <p:strVal val="visible"/>
                                      </p:to>
                                    </p:set>
                                    <p:anim calcmode="lin" valueType="num">
                                      <p:cBhvr>
                                        <p:cTn id="31" dur="1000" fill="hold"/>
                                        <p:tgtEl>
                                          <p:spTgt spid="1507"/>
                                        </p:tgtEl>
                                        <p:attrNameLst>
                                          <p:attrName>ppt_w</p:attrName>
                                        </p:attrNameLst>
                                      </p:cBhvr>
                                      <p:tavLst>
                                        <p:tav tm="0">
                                          <p:val>
                                            <p:fltVal val="0"/>
                                          </p:val>
                                        </p:tav>
                                        <p:tav tm="100000">
                                          <p:val>
                                            <p:strVal val="#ppt_w"/>
                                          </p:val>
                                        </p:tav>
                                      </p:tavLst>
                                    </p:anim>
                                    <p:anim calcmode="lin" valueType="num">
                                      <p:cBhvr>
                                        <p:cTn id="32" dur="1000" fill="hold"/>
                                        <p:tgtEl>
                                          <p:spTgt spid="1507"/>
                                        </p:tgtEl>
                                        <p:attrNameLst>
                                          <p:attrName>ppt_h</p:attrName>
                                        </p:attrNameLst>
                                      </p:cBhvr>
                                      <p:tavLst>
                                        <p:tav tm="0">
                                          <p:val>
                                            <p:fltVal val="0"/>
                                          </p:val>
                                        </p:tav>
                                        <p:tav tm="100000">
                                          <p:val>
                                            <p:strVal val="#ppt_h"/>
                                          </p:val>
                                        </p:tav>
                                      </p:tavLst>
                                    </p:anim>
                                  </p:childTnLst>
                                </p:cTn>
                              </p:par>
                            </p:childTnLst>
                          </p:cTn>
                        </p:par>
                        <p:par>
                          <p:cTn id="33" fill="hold">
                            <p:stCondLst>
                              <p:cond delay="1000"/>
                            </p:stCondLst>
                            <p:childTnLst>
                              <p:par>
                                <p:cTn id="34" presetID="23" presetClass="entr" presetSubtype="16" fill="hold" grpId="7" nodeType="afterEffect">
                                  <p:stCondLst>
                                    <p:cond delay="0"/>
                                  </p:stCondLst>
                                  <p:iterate type="lt">
                                    <p:tmAbs val="0"/>
                                  </p:iterate>
                                  <p:childTnLst>
                                    <p:set>
                                      <p:cBhvr>
                                        <p:cTn id="35" fill="hold"/>
                                        <p:tgtEl>
                                          <p:spTgt spid="1508"/>
                                        </p:tgtEl>
                                        <p:attrNameLst>
                                          <p:attrName>style.visibility</p:attrName>
                                        </p:attrNameLst>
                                      </p:cBhvr>
                                      <p:to>
                                        <p:strVal val="visible"/>
                                      </p:to>
                                    </p:set>
                                    <p:anim calcmode="lin" valueType="num">
                                      <p:cBhvr>
                                        <p:cTn id="36" dur="1000" fill="hold"/>
                                        <p:tgtEl>
                                          <p:spTgt spid="1508"/>
                                        </p:tgtEl>
                                        <p:attrNameLst>
                                          <p:attrName>ppt_w</p:attrName>
                                        </p:attrNameLst>
                                      </p:cBhvr>
                                      <p:tavLst>
                                        <p:tav tm="0">
                                          <p:val>
                                            <p:fltVal val="0"/>
                                          </p:val>
                                        </p:tav>
                                        <p:tav tm="100000">
                                          <p:val>
                                            <p:strVal val="#ppt_w"/>
                                          </p:val>
                                        </p:tav>
                                      </p:tavLst>
                                    </p:anim>
                                    <p:anim calcmode="lin" valueType="num">
                                      <p:cBhvr>
                                        <p:cTn id="37" dur="1000" fill="hold"/>
                                        <p:tgtEl>
                                          <p:spTgt spid="15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3" grpId="3" animBg="1" advAuto="0"/>
      <p:bldP spid="1481" grpId="4" animBg="1" advAuto="0"/>
      <p:bldP spid="1489" grpId="2" animBg="1" advAuto="0"/>
      <p:bldP spid="1503" grpId="1" animBg="1" advAuto="0"/>
      <p:bldP spid="1504" grpId="5" animBg="1" advAuto="0"/>
      <p:bldP spid="1507" grpId="6" animBg="1" advAuto="0"/>
      <p:bldP spid="1508" grpId="7"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My excuse for this lengthy and amateur digression into history is that I have been trying to show how I think geology got into the hands of the theoreticians [i.e., uniformitarians] who were  conditioned by the social and  political history of their day more  than by observations in the field.”"/>
          <p:cNvSpPr txBox="1">
            <a:spLocks noGrp="1"/>
          </p:cNvSpPr>
          <p:nvPr>
            <p:ph type="ctrTitle"/>
          </p:nvPr>
        </p:nvSpPr>
        <p:spPr>
          <a:xfrm>
            <a:off x="1155032" y="1384300"/>
            <a:ext cx="22811873" cy="9537700"/>
          </a:xfrm>
          <a:prstGeom prst="rect">
            <a:avLst/>
          </a:prstGeom>
        </p:spPr>
        <p:txBody>
          <a:bodyPr/>
          <a:lstStyle/>
          <a:p>
            <a:r>
              <a:rPr lang="fr-FR" dirty="0">
                <a:solidFill>
                  <a:srgbClr val="FFFFCC"/>
                </a:solidFill>
                <a:uFill>
                  <a:solidFill>
                    <a:srgbClr val="E2DEAB"/>
                  </a:solidFill>
                </a:uFill>
              </a:rPr>
              <a:t>« </a:t>
            </a:r>
            <a:r>
              <a:rPr lang="fr" dirty="0"/>
              <a:t>Mon excuse pour cette longue et </a:t>
            </a:r>
            <a:br>
              <a:rPr lang="fr" dirty="0"/>
            </a:br>
            <a:r>
              <a:rPr lang="fr" dirty="0"/>
              <a:t>digression </a:t>
            </a:r>
            <a:r>
              <a:rPr lang="fr" dirty="0" err="1"/>
              <a:t>amateure</a:t>
            </a:r>
            <a:r>
              <a:rPr lang="fr" dirty="0"/>
              <a:t> dans l’histoire, </a:t>
            </a:r>
            <a:br>
              <a:rPr lang="fr" dirty="0"/>
            </a:br>
            <a:r>
              <a:rPr lang="fr" dirty="0"/>
              <a:t>c’est que j’essaie de montrer com-</a:t>
            </a:r>
            <a:br>
              <a:rPr lang="fr" dirty="0"/>
            </a:br>
            <a:r>
              <a:rPr lang="fr" dirty="0"/>
              <a:t>ment, à mon avis, la géologie est </a:t>
            </a:r>
            <a:br>
              <a:rPr lang="fr" dirty="0"/>
            </a:br>
            <a:r>
              <a:rPr lang="fr" dirty="0"/>
              <a:t>tombée dans les mains des théoriciens </a:t>
            </a:r>
            <a:br>
              <a:rPr lang="fr" dirty="0"/>
            </a:br>
            <a:r>
              <a:rPr lang="fr" dirty="0"/>
              <a:t>[c’est-à-dire des </a:t>
            </a:r>
            <a:r>
              <a:rPr lang="fr" dirty="0" err="1"/>
              <a:t>uniformitariens</a:t>
            </a:r>
            <a:r>
              <a:rPr lang="fr" dirty="0"/>
              <a:t>] qui sont</a:t>
            </a:r>
            <a:br>
              <a:rPr lang="fr" dirty="0"/>
            </a:br>
            <a:r>
              <a:rPr lang="fr" dirty="0"/>
              <a:t>conditionnée par l'histoire sociale et politique de leur temps plus que par des observations sur le terrain.</a:t>
            </a:r>
            <a:r>
              <a:rPr lang="fr-FR" dirty="0"/>
              <a:t> </a:t>
            </a:r>
            <a:r>
              <a:rPr lang="fr-FR" sz="6000" dirty="0">
                <a:solidFill>
                  <a:srgbClr val="FFFFCC"/>
                </a:solidFill>
                <a:uFill>
                  <a:solidFill>
                    <a:srgbClr val="E2DEAB"/>
                  </a:solidFill>
                </a:uFill>
              </a:rPr>
              <a:t>»</a:t>
            </a:r>
            <a:endParaRPr dirty="0"/>
          </a:p>
        </p:txBody>
      </p:sp>
      <p:sp>
        <p:nvSpPr>
          <p:cNvPr id="1017" name="Derek Ager, The Nature of the Stratigraphical Record (London: Macmillan, 1981), pp. 46-47."/>
          <p:cNvSpPr txBox="1">
            <a:spLocks noGrp="1"/>
          </p:cNvSpPr>
          <p:nvPr>
            <p:ph type="subTitle" sz="quarter" idx="1"/>
          </p:nvPr>
        </p:nvSpPr>
        <p:spPr>
          <a:xfrm>
            <a:off x="2425700" y="10909300"/>
            <a:ext cx="19481800" cy="1206500"/>
          </a:xfrm>
          <a:prstGeom prst="rect">
            <a:avLst/>
          </a:prstGeom>
        </p:spPr>
        <p:txBody>
          <a:bodyPr anchor="ctr"/>
          <a:lstStyle/>
          <a:p>
            <a:r>
              <a:t>Derek Ager, </a:t>
            </a:r>
            <a:r>
              <a:rPr>
                <a:latin typeface="DejaVu Sans Condensed Oblique"/>
                <a:ea typeface="DejaVu Sans Condensed Oblique"/>
                <a:cs typeface="DejaVu Sans Condensed Oblique"/>
                <a:sym typeface="DejaVu Sans Condensed Oblique"/>
              </a:rPr>
              <a:t>The Nature of the Stratigraphical Record</a:t>
            </a:r>
            <a:r>
              <a:t> (London: Macmillan, 1981), pp. 46-47.</a:t>
            </a:r>
          </a:p>
        </p:txBody>
      </p:sp>
      <p:pic>
        <p:nvPicPr>
          <p:cNvPr id="1018" name="Ager, Derek.jpg" descr="Ager, Derek.jpg"/>
          <p:cNvPicPr>
            <a:picLocks/>
          </p:cNvPicPr>
          <p:nvPr/>
        </p:nvPicPr>
        <p:blipFill>
          <a:blip r:embed="rId3">
            <a:extLst/>
          </a:blip>
          <a:stretch>
            <a:fillRect/>
          </a:stretch>
        </p:blipFill>
        <p:spPr>
          <a:xfrm>
            <a:off x="17485895" y="1600200"/>
            <a:ext cx="5143500" cy="5613401"/>
          </a:xfrm>
          <a:prstGeom prst="rect">
            <a:avLst/>
          </a:prstGeom>
          <a:ln>
            <a:solidFill>
              <a:srgbClr val="FFFFFF"/>
            </a:solidFill>
            <a:miter lim="400000"/>
          </a:ln>
          <a:effectLst>
            <a:reflection stA="16917" endPos="40000" dir="5400000" sy="-100000" algn="bl" rotWithShape="0"/>
          </a:effectLst>
        </p:spPr>
      </p:pic>
    </p:spTree>
    <p:extLst>
      <p:ext uri="{BB962C8B-B14F-4D97-AF65-F5344CB8AC3E}">
        <p14:creationId xmlns:p14="http://schemas.microsoft.com/office/powerpoint/2010/main" val="240425731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16"/>
                                        </p:tgtEl>
                                        <p:attrNameLst>
                                          <p:attrName>style.visibility</p:attrName>
                                        </p:attrNameLst>
                                      </p:cBhvr>
                                      <p:to>
                                        <p:strVal val="visible"/>
                                      </p:to>
                                    </p:set>
                                    <p:animEffect transition="in" filter="dissolve">
                                      <p:cBhvr>
                                        <p:cTn id="7" dur="500"/>
                                        <p:tgtEl>
                                          <p:spTgt spid="1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In other words, we have allowed ourselves to be brain-washed into avoiding any interpretation of the past that involves extreme and what might be  termed ‘catastrophic’ processes.”"/>
          <p:cNvSpPr txBox="1">
            <a:spLocks noGrp="1"/>
          </p:cNvSpPr>
          <p:nvPr>
            <p:ph type="ctrTitle"/>
          </p:nvPr>
        </p:nvSpPr>
        <p:spPr>
          <a:xfrm>
            <a:off x="2425700" y="1384300"/>
            <a:ext cx="19024600" cy="9525000"/>
          </a:xfrm>
          <a:prstGeom prst="rect">
            <a:avLst/>
          </a:prstGeom>
        </p:spPr>
        <p:txBody>
          <a:bodyPr/>
          <a:lstStyle/>
          <a:p>
            <a:r>
              <a:rPr lang="fr-FR" dirty="0">
                <a:solidFill>
                  <a:srgbClr val="FFFFCC"/>
                </a:solidFill>
                <a:uFill>
                  <a:solidFill>
                    <a:srgbClr val="E2DEAB"/>
                  </a:solidFill>
                </a:uFill>
              </a:rPr>
              <a:t>« </a:t>
            </a:r>
            <a:r>
              <a:rPr lang="fr" dirty="0"/>
              <a:t>En d'autres termes, nous nous </a:t>
            </a:r>
            <a:br>
              <a:rPr lang="fr" dirty="0"/>
            </a:br>
            <a:r>
              <a:rPr lang="fr" dirty="0"/>
              <a:t>sommes laissés </a:t>
            </a:r>
            <a:r>
              <a:rPr lang="fr" dirty="0">
                <a:solidFill>
                  <a:srgbClr val="FFFFCC"/>
                </a:solidFill>
              </a:rPr>
              <a:t>laver la cervelle</a:t>
            </a:r>
            <a:br>
              <a:rPr lang="fr" dirty="0"/>
            </a:br>
            <a:r>
              <a:rPr lang="fr" dirty="0"/>
              <a:t>a éviter toute interprétation du</a:t>
            </a:r>
            <a:br>
              <a:rPr lang="fr" dirty="0"/>
            </a:br>
            <a:r>
              <a:rPr lang="fr" dirty="0"/>
              <a:t>passé qui implique des processus </a:t>
            </a:r>
            <a:br>
              <a:rPr lang="fr" dirty="0"/>
            </a:br>
            <a:r>
              <a:rPr lang="fr" dirty="0"/>
              <a:t>extrêmes et que l'on peut  qualifier </a:t>
            </a:r>
            <a:br>
              <a:rPr lang="fr" dirty="0"/>
            </a:br>
            <a:r>
              <a:rPr lang="fr" dirty="0"/>
              <a:t>de" processus "catastrophiques.</a:t>
            </a:r>
            <a:r>
              <a:rPr lang="fr-FR" dirty="0"/>
              <a:t> </a:t>
            </a:r>
            <a:r>
              <a:rPr lang="fr-FR" dirty="0">
                <a:solidFill>
                  <a:srgbClr val="FFFFCC"/>
                </a:solidFill>
                <a:uFill>
                  <a:solidFill>
                    <a:srgbClr val="E2DEAB"/>
                  </a:solidFill>
                </a:uFill>
              </a:rPr>
              <a:t>»</a:t>
            </a:r>
            <a:endParaRPr dirty="0"/>
          </a:p>
        </p:txBody>
      </p:sp>
      <p:sp>
        <p:nvSpPr>
          <p:cNvPr id="1023" name="Derek Ager, The Nature of the Stratigraphical Record (London: Macmillan, 1981), pp. 46-47."/>
          <p:cNvSpPr txBox="1"/>
          <p:nvPr/>
        </p:nvSpPr>
        <p:spPr>
          <a:xfrm>
            <a:off x="2425700" y="10909300"/>
            <a:ext cx="19481800" cy="12065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marL="0" marR="0" lvl="0" indent="0" algn="l" defTabSz="825500" rtl="0" eaLnBrk="1" fontAlgn="auto" latinLnBrk="0" hangingPunct="0">
              <a:lnSpc>
                <a:spcPct val="100000"/>
              </a:lnSpc>
              <a:spcBef>
                <a:spcPts val="0"/>
              </a:spcBef>
              <a:spcAft>
                <a:spcPts val="0"/>
              </a:spcAft>
              <a:buClrTx/>
              <a:buSzTx/>
              <a:buFontTx/>
              <a:buNone/>
              <a:tabLst/>
              <a:defRPr sz="36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kumimoji="0" sz="3600" b="0" i="0" u="none" strike="noStrike" kern="0" cap="none" spc="0" normalizeH="0" baseline="0" noProof="0">
                <a:ln>
                  <a:noFill/>
                </a:ln>
                <a:solidFill>
                  <a:srgbClr val="FFFFFF"/>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rPr>
              <a:t>Derek Ager, </a:t>
            </a:r>
            <a:r>
              <a:rPr kumimoji="0" sz="3600" b="0" i="0" u="none" strike="noStrike" kern="0" cap="none" spc="0" normalizeH="0" baseline="0" noProof="0">
                <a:ln>
                  <a:noFill/>
                </a:ln>
                <a:solidFill>
                  <a:srgbClr val="FFFFFF"/>
                </a:solidFill>
                <a:effectLst>
                  <a:outerShdw blurRad="50800" dist="38100" dir="5400000" rotWithShape="0">
                    <a:srgbClr val="000000">
                      <a:alpha val="40000"/>
                    </a:srgbClr>
                  </a:outerShdw>
                </a:effectLst>
                <a:uLnTx/>
                <a:uFillTx/>
                <a:latin typeface="DejaVu Sans Condensed Oblique"/>
                <a:ea typeface="DejaVu Sans Condensed Oblique"/>
                <a:cs typeface="DejaVu Sans Condensed Oblique"/>
                <a:sym typeface="DejaVu Sans Condensed Oblique"/>
              </a:rPr>
              <a:t>The Nature of the Stratigraphical Record</a:t>
            </a:r>
            <a:r>
              <a:rPr kumimoji="0" sz="3600" b="0" i="0" u="none" strike="noStrike" kern="0" cap="none" spc="0" normalizeH="0" baseline="0" noProof="0">
                <a:ln>
                  <a:noFill/>
                </a:ln>
                <a:solidFill>
                  <a:srgbClr val="FFFFFF"/>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rPr>
              <a:t> (London: Macmillan, 1981), pp. 46-47.</a:t>
            </a:r>
          </a:p>
        </p:txBody>
      </p:sp>
      <p:pic>
        <p:nvPicPr>
          <p:cNvPr id="5" name="Ager, Derek.jpg" descr="Ager, Derek.jpg">
            <a:extLst>
              <a:ext uri="{FF2B5EF4-FFF2-40B4-BE49-F238E27FC236}">
                <a16:creationId xmlns:a16="http://schemas.microsoft.com/office/drawing/2014/main" id="{896CC2E0-2205-364A-B447-FFA1BF8EA292}"/>
              </a:ext>
            </a:extLst>
          </p:cNvPr>
          <p:cNvPicPr>
            <a:picLocks/>
          </p:cNvPicPr>
          <p:nvPr/>
        </p:nvPicPr>
        <p:blipFill>
          <a:blip r:embed="rId3">
            <a:extLst/>
          </a:blip>
          <a:stretch>
            <a:fillRect/>
          </a:stretch>
        </p:blipFill>
        <p:spPr>
          <a:xfrm>
            <a:off x="17485895" y="1600200"/>
            <a:ext cx="5143500" cy="5613401"/>
          </a:xfrm>
          <a:prstGeom prst="rect">
            <a:avLst/>
          </a:prstGeom>
          <a:ln>
            <a:solidFill>
              <a:srgbClr val="FFFFFF"/>
            </a:solidFill>
            <a:miter lim="400000"/>
          </a:ln>
          <a:effectLst>
            <a:reflection stA="16917" endPos="40000" dir="5400000" sy="-100000" algn="bl" rotWithShape="0"/>
          </a:effectLst>
        </p:spPr>
      </p:pic>
    </p:spTree>
    <p:extLst>
      <p:ext uri="{BB962C8B-B14F-4D97-AF65-F5344CB8AC3E}">
        <p14:creationId xmlns:p14="http://schemas.microsoft.com/office/powerpoint/2010/main" val="138109701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This has usually been interpreted as the basal conglomerate of a diachronous transgressive sea.  It has been suggested, with very little fossil evidence, that this conglomerate spans three to five ammonite zones and therefore up to five million years in time."/>
          <p:cNvSpPr txBox="1">
            <a:spLocks noGrp="1"/>
          </p:cNvSpPr>
          <p:nvPr>
            <p:ph type="ctrTitle"/>
          </p:nvPr>
        </p:nvSpPr>
        <p:spPr>
          <a:xfrm>
            <a:off x="1854200" y="3525587"/>
            <a:ext cx="20828000" cy="8077200"/>
          </a:xfrm>
          <a:prstGeom prst="rect">
            <a:avLst/>
          </a:prstGeom>
        </p:spPr>
        <p:txBody>
          <a:bodyPr/>
          <a:lstStyle/>
          <a:p>
            <a:r>
              <a:rPr lang="fr" dirty="0"/>
              <a:t>« Cela a généralement été </a:t>
            </a:r>
            <a:r>
              <a:rPr lang="fr" dirty="0">
                <a:solidFill>
                  <a:srgbClr val="FFFF00"/>
                </a:solidFill>
              </a:rPr>
              <a:t>interprété</a:t>
            </a:r>
            <a:r>
              <a:rPr lang="fr" dirty="0"/>
              <a:t> comme l’ agglomérat basal d'une mer transgressive diachronique. Il a été </a:t>
            </a:r>
            <a:r>
              <a:rPr lang="fr" dirty="0">
                <a:solidFill>
                  <a:srgbClr val="FFFF00"/>
                </a:solidFill>
              </a:rPr>
              <a:t>suggéré, avec très peu de preuves fossiles</a:t>
            </a:r>
            <a:r>
              <a:rPr lang="fr" dirty="0"/>
              <a:t>, que ce conglomérat couvre trois à cinq zones d'ammonites et par conséquent jusqu'à cinq millions d'années.</a:t>
            </a:r>
            <a:endParaRPr dirty="0"/>
          </a:p>
        </p:txBody>
      </p:sp>
      <p:sp>
        <p:nvSpPr>
          <p:cNvPr id="1057" name="Derek Ager, The New Catastrophism (Cambridge: Cambridge Univ. Press, 1993), p. 120."/>
          <p:cNvSpPr txBox="1">
            <a:spLocks noGrp="1"/>
          </p:cNvSpPr>
          <p:nvPr>
            <p:ph type="subTitle" sz="quarter" idx="1"/>
          </p:nvPr>
        </p:nvSpPr>
        <p:spPr>
          <a:prstGeom prst="rect">
            <a:avLst/>
          </a:prstGeom>
        </p:spPr>
        <p:txBody>
          <a:bodyPr/>
          <a:lstStyle/>
          <a:p>
            <a:r>
              <a:t>Derek Ager, </a:t>
            </a:r>
            <a:r>
              <a:rPr>
                <a:latin typeface="DejaVu Sans Condensed Oblique"/>
                <a:ea typeface="DejaVu Sans Condensed Oblique"/>
                <a:cs typeface="DejaVu Sans Condensed Oblique"/>
                <a:sym typeface="DejaVu Sans Condensed Oblique"/>
              </a:rPr>
              <a:t>The New Catastrophism</a:t>
            </a:r>
            <a:r>
              <a:t> (Cambridge: Cambridge Univ. Press, 1993), p. 120.</a:t>
            </a:r>
          </a:p>
        </p:txBody>
      </p:sp>
      <p:sp>
        <p:nvSpPr>
          <p:cNvPr id="1058" name="Regarding “Sutton Stone,” a conglomerate labeled as “Early Jurassic” near Ager’s home in Swansea, Wales:"/>
          <p:cNvSpPr txBox="1"/>
          <p:nvPr/>
        </p:nvSpPr>
        <p:spPr>
          <a:xfrm>
            <a:off x="1778000" y="1270000"/>
            <a:ext cx="20828000" cy="1803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a:lnSpc>
                <a:spcPct val="110000"/>
              </a:lnSpc>
              <a:defRPr sz="4800">
                <a:solidFill>
                  <a:srgbClr val="FFFFFF"/>
                </a:solidFill>
                <a:latin typeface="Quicksand"/>
                <a:ea typeface="Quicksand"/>
                <a:cs typeface="Quicksand"/>
                <a:sym typeface="Quicksand"/>
              </a:defRPr>
            </a:lvl1pPr>
          </a:lstStyle>
          <a:p>
            <a:r>
              <a:rPr lang="fr" dirty="0"/>
              <a:t>Concernant «Sutton Stone», un conglomérat étiqueté «Jurassique précoce» près du domicile d’</a:t>
            </a:r>
            <a:r>
              <a:rPr lang="fr" dirty="0" err="1"/>
              <a:t>Ager</a:t>
            </a:r>
            <a:r>
              <a:rPr lang="fr" dirty="0"/>
              <a:t> à Swansea, au pays de Galles:</a:t>
            </a:r>
            <a:endParaRPr dirty="0"/>
          </a:p>
        </p:txBody>
      </p:sp>
      <p:sp>
        <p:nvSpPr>
          <p:cNvPr id="1059" name="I think it was deposited in a matter of hours or minutes.”"/>
          <p:cNvSpPr txBox="1"/>
          <p:nvPr/>
        </p:nvSpPr>
        <p:spPr>
          <a:xfrm>
            <a:off x="1854200" y="9047747"/>
            <a:ext cx="20675600" cy="2555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lvl="2" indent="0" algn="l">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fr" dirty="0"/>
              <a:t>				</a:t>
            </a:r>
            <a:r>
              <a:rPr lang="fr" dirty="0">
                <a:solidFill>
                  <a:srgbClr val="FFFF00"/>
                </a:solidFill>
              </a:rPr>
              <a:t>											</a:t>
            </a:r>
            <a:r>
              <a:rPr lang="fr" dirty="0"/>
              <a:t>	Je pense que cela a été déposé en quelques </a:t>
            </a:r>
            <a:r>
              <a:rPr lang="fr" dirty="0">
                <a:solidFill>
                  <a:srgbClr val="FFFF00"/>
                </a:solidFill>
              </a:rPr>
              <a:t>heures ou minutes</a:t>
            </a:r>
            <a:r>
              <a:rPr lang="fr" sz="7200" dirty="0">
                <a:solidFill>
                  <a:srgbClr val="FFFF00"/>
                </a:solidFill>
              </a:rPr>
              <a:t>.</a:t>
            </a:r>
            <a:r>
              <a:rPr lang="fr-FR" sz="7200" dirty="0">
                <a:solidFill>
                  <a:srgbClr val="FFFFFF"/>
                </a:solidFill>
                <a:effectLst>
                  <a:outerShdw blurRad="50800" dist="38100" dir="5400000" rotWithShape="0">
                    <a:srgbClr val="000000">
                      <a:alpha val="40000"/>
                    </a:srgbClr>
                  </a:outerShdw>
                </a:effectLst>
                <a:sym typeface="DejaVu Sans Condensed"/>
              </a:rPr>
              <a:t> </a:t>
            </a:r>
            <a:r>
              <a:rPr lang="fr-FR" sz="7200" dirty="0">
                <a:solidFill>
                  <a:srgbClr val="FFFFCC"/>
                </a:solidFill>
                <a:effectLst>
                  <a:outerShdw blurRad="50800" dist="38100" dir="5400000" rotWithShape="0">
                    <a:srgbClr val="000000">
                      <a:alpha val="40000"/>
                    </a:srgbClr>
                  </a:outerShdw>
                </a:effectLst>
                <a:uFill>
                  <a:solidFill>
                    <a:srgbClr val="E2DEAB"/>
                  </a:solidFill>
                </a:uFill>
                <a:sym typeface="DejaVu Sans Condensed"/>
              </a:rPr>
              <a:t>»</a:t>
            </a:r>
            <a:endParaRPr sz="7200" dirty="0"/>
          </a:p>
        </p:txBody>
      </p:sp>
      <p:grpSp>
        <p:nvGrpSpPr>
          <p:cNvPr id="1062" name="conglomerate--Indiana EDU.jpg"/>
          <p:cNvGrpSpPr/>
          <p:nvPr/>
        </p:nvGrpSpPr>
        <p:grpSpPr>
          <a:xfrm>
            <a:off x="5283200" y="2922337"/>
            <a:ext cx="13804900" cy="9283700"/>
            <a:chOff x="0" y="0"/>
            <a:chExt cx="13804900" cy="9283700"/>
          </a:xfrm>
        </p:grpSpPr>
        <p:pic>
          <p:nvPicPr>
            <p:cNvPr id="1061" name="conglomerate--Indiana EDU.jpg" descr="conglomerate--Indiana EDU.jpg"/>
            <p:cNvPicPr>
              <a:picLocks/>
            </p:cNvPicPr>
            <p:nvPr/>
          </p:nvPicPr>
          <p:blipFill>
            <a:blip r:embed="rId3">
              <a:extLst/>
            </a:blip>
            <a:stretch>
              <a:fillRect/>
            </a:stretch>
          </p:blipFill>
          <p:spPr>
            <a:xfrm>
              <a:off x="127000" y="127000"/>
              <a:ext cx="13550900" cy="9029700"/>
            </a:xfrm>
            <a:prstGeom prst="rect">
              <a:avLst/>
            </a:prstGeom>
            <a:ln>
              <a:noFill/>
            </a:ln>
            <a:effectLst/>
          </p:spPr>
        </p:pic>
        <p:pic>
          <p:nvPicPr>
            <p:cNvPr id="1060" name="conglomerate--Indiana EDU.jpg" descr="conglomerate--Indiana EDU.jpg"/>
            <p:cNvPicPr>
              <a:picLocks/>
            </p:cNvPicPr>
            <p:nvPr/>
          </p:nvPicPr>
          <p:blipFill>
            <a:blip r:embed="rId4">
              <a:extLst/>
            </a:blip>
            <a:stretch>
              <a:fillRect/>
            </a:stretch>
          </p:blipFill>
          <p:spPr>
            <a:xfrm>
              <a:off x="0" y="0"/>
              <a:ext cx="13804900" cy="9283700"/>
            </a:xfrm>
            <a:prstGeom prst="rect">
              <a:avLst/>
            </a:prstGeom>
            <a:effectLst/>
          </p:spPr>
        </p:pic>
      </p:grpSp>
    </p:spTree>
    <p:extLst>
      <p:ext uri="{BB962C8B-B14F-4D97-AF65-F5344CB8AC3E}">
        <p14:creationId xmlns:p14="http://schemas.microsoft.com/office/powerpoint/2010/main" val="304175186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0" nodeType="clickEffect">
                                  <p:stCondLst>
                                    <p:cond delay="0"/>
                                  </p:stCondLst>
                                  <p:iterate>
                                    <p:tmAbs val="0"/>
                                  </p:iterate>
                                  <p:childTnLst>
                                    <p:animEffect transition="out" filter="dissolve">
                                      <p:cBhvr>
                                        <p:cTn id="6" dur="500" fill="hold"/>
                                        <p:tgtEl>
                                          <p:spTgt spid="1062"/>
                                        </p:tgtEl>
                                      </p:cBhvr>
                                    </p:animEffect>
                                    <p:set>
                                      <p:cBhvr>
                                        <p:cTn id="7" fill="hold">
                                          <p:stCondLst>
                                            <p:cond delay="499"/>
                                          </p:stCondLst>
                                        </p:cTn>
                                        <p:tgtEl>
                                          <p:spTgt spid="1062"/>
                                        </p:tgtEl>
                                        <p:attrNameLst>
                                          <p:attrName>style.visibility</p:attrName>
                                        </p:attrNameLst>
                                      </p:cBhvr>
                                      <p:to>
                                        <p:strVal val="hidden"/>
                                      </p:to>
                                    </p:se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056"/>
                                        </p:tgtEl>
                                        <p:attrNameLst>
                                          <p:attrName>style.visibility</p:attrName>
                                        </p:attrNameLst>
                                      </p:cBhvr>
                                      <p:to>
                                        <p:strVal val="visible"/>
                                      </p:to>
                                    </p:set>
                                    <p:animEffect transition="in" filter="dissolve">
                                      <p:cBhvr>
                                        <p:cTn id="11" dur="500"/>
                                        <p:tgtEl>
                                          <p:spTgt spid="105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0" nodeType="clickEffect">
                                  <p:stCondLst>
                                    <p:cond delay="0"/>
                                  </p:stCondLst>
                                  <p:iterate>
                                    <p:tmAbs val="0"/>
                                  </p:iterate>
                                  <p:childTnLst>
                                    <p:set>
                                      <p:cBhvr>
                                        <p:cTn id="15" fill="hold"/>
                                        <p:tgtEl>
                                          <p:spTgt spid="1059"/>
                                        </p:tgtEl>
                                        <p:attrNameLst>
                                          <p:attrName>style.visibility</p:attrName>
                                        </p:attrNameLst>
                                      </p:cBhvr>
                                      <p:to>
                                        <p:strVal val="visible"/>
                                      </p:to>
                                    </p:set>
                                    <p:animEffect transition="in" filter="dissolve">
                                      <p:cBhvr>
                                        <p:cTn id="16" dur="5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 grpId="0" animBg="1" advAuto="0"/>
      <p:bldP spid="1059" grpId="0" animBg="1" advAuto="0"/>
      <p:bldP spid="1062"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8" name="WhyTheBibleIsTrue-0146.jpg"/>
          <p:cNvGrpSpPr/>
          <p:nvPr/>
        </p:nvGrpSpPr>
        <p:grpSpPr>
          <a:xfrm>
            <a:off x="644969" y="1948327"/>
            <a:ext cx="23094062" cy="11432825"/>
            <a:chOff x="0" y="0"/>
            <a:chExt cx="23094060" cy="11432823"/>
          </a:xfrm>
        </p:grpSpPr>
        <p:pic>
          <p:nvPicPr>
            <p:cNvPr id="1347" name="WhyTheBibleIsTrue-0146.jpg" descr="WhyTheBibleIsTrue-0146.jpg"/>
            <p:cNvPicPr>
              <a:picLocks noChangeAspect="1"/>
            </p:cNvPicPr>
            <p:nvPr/>
          </p:nvPicPr>
          <p:blipFill>
            <a:blip r:embed="rId2">
              <a:extLst/>
            </a:blip>
            <a:stretch>
              <a:fillRect/>
            </a:stretch>
          </p:blipFill>
          <p:spPr>
            <a:xfrm>
              <a:off x="215900" y="139700"/>
              <a:ext cx="22662261" cy="10874024"/>
            </a:xfrm>
            <a:prstGeom prst="rect">
              <a:avLst/>
            </a:prstGeom>
            <a:ln>
              <a:noFill/>
            </a:ln>
            <a:effectLst/>
          </p:spPr>
        </p:pic>
        <p:pic>
          <p:nvPicPr>
            <p:cNvPr id="1346" name="WhyTheBibleIsTrue-0146.jpg" descr="WhyTheBibleIsTrue-0146.jpg"/>
            <p:cNvPicPr>
              <a:picLocks/>
            </p:cNvPicPr>
            <p:nvPr/>
          </p:nvPicPr>
          <p:blipFill>
            <a:blip r:embed="rId3">
              <a:extLst/>
            </a:blip>
            <a:stretch>
              <a:fillRect/>
            </a:stretch>
          </p:blipFill>
          <p:spPr>
            <a:xfrm>
              <a:off x="0" y="0"/>
              <a:ext cx="23094061" cy="11432824"/>
            </a:xfrm>
            <a:prstGeom prst="rect">
              <a:avLst/>
            </a:prstGeom>
            <a:effectLst/>
          </p:spPr>
        </p:pic>
      </p:grpSp>
      <p:sp>
        <p:nvSpPr>
          <p:cNvPr id="1349" name="Ark Encounter, Williamstown, KY"/>
          <p:cNvSpPr txBox="1"/>
          <p:nvPr/>
        </p:nvSpPr>
        <p:spPr>
          <a:xfrm>
            <a:off x="5454773" y="779927"/>
            <a:ext cx="13474453"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Condensed"/>
                <a:ea typeface="DejaVu Sans Condensed"/>
                <a:cs typeface="DejaVu Sans Condensed"/>
                <a:sym typeface="DejaVu Sans Condensed"/>
              </a:defRPr>
            </a:lvl1pPr>
          </a:lstStyle>
          <a:p>
            <a:r>
              <a:t>Ark Encounter, Williamstown, KY</a:t>
            </a:r>
          </a:p>
        </p:txBody>
      </p:sp>
    </p:spTree>
    <p:extLst>
      <p:ext uri="{BB962C8B-B14F-4D97-AF65-F5344CB8AC3E}">
        <p14:creationId xmlns:p14="http://schemas.microsoft.com/office/powerpoint/2010/main" val="360439487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3" name="Grand Canyon Cutaway.jpg"/>
          <p:cNvGrpSpPr/>
          <p:nvPr/>
        </p:nvGrpSpPr>
        <p:grpSpPr>
          <a:xfrm>
            <a:off x="1511300" y="3116262"/>
            <a:ext cx="21348700" cy="8343901"/>
            <a:chOff x="0" y="0"/>
            <a:chExt cx="21348700" cy="8343900"/>
          </a:xfrm>
        </p:grpSpPr>
        <p:pic>
          <p:nvPicPr>
            <p:cNvPr id="1222" name="Grand Canyon Cutaway.jpg" descr="Grand Canyon Cutaway.jpg"/>
            <p:cNvPicPr>
              <a:picLocks/>
            </p:cNvPicPr>
            <p:nvPr/>
          </p:nvPicPr>
          <p:blipFill>
            <a:blip r:embed="rId3">
              <a:extLst/>
            </a:blip>
            <a:srcRect l="3334" t="22895" r="3334" b="16989"/>
            <a:stretch>
              <a:fillRect/>
            </a:stretch>
          </p:blipFill>
          <p:spPr>
            <a:xfrm>
              <a:off x="127000" y="127000"/>
              <a:ext cx="21094700" cy="8089900"/>
            </a:xfrm>
            <a:prstGeom prst="rect">
              <a:avLst/>
            </a:prstGeom>
            <a:ln>
              <a:noFill/>
            </a:ln>
            <a:effectLst/>
          </p:spPr>
        </p:pic>
        <p:pic>
          <p:nvPicPr>
            <p:cNvPr id="1221" name="Grand Canyon Cutaway.jpg" descr="Grand Canyon Cutaway.jpg"/>
            <p:cNvPicPr>
              <a:picLocks/>
            </p:cNvPicPr>
            <p:nvPr/>
          </p:nvPicPr>
          <p:blipFill>
            <a:blip r:embed="rId4">
              <a:extLst/>
            </a:blip>
            <a:stretch>
              <a:fillRect/>
            </a:stretch>
          </p:blipFill>
          <p:spPr>
            <a:xfrm>
              <a:off x="0" y="0"/>
              <a:ext cx="21348700" cy="8343900"/>
            </a:xfrm>
            <a:prstGeom prst="rect">
              <a:avLst/>
            </a:prstGeom>
            <a:effectLst/>
          </p:spPr>
        </p:pic>
      </p:grpSp>
      <p:sp>
        <p:nvSpPr>
          <p:cNvPr id="1224" name="Virtually No Erosion Features Between the Layers"/>
          <p:cNvSpPr txBox="1">
            <a:spLocks noGrp="1"/>
          </p:cNvSpPr>
          <p:nvPr>
            <p:ph type="title" idx="4294967295"/>
          </p:nvPr>
        </p:nvSpPr>
        <p:spPr>
          <a:xfrm>
            <a:off x="723900" y="10831623"/>
            <a:ext cx="22936200" cy="2489201"/>
          </a:xfrm>
          <a:prstGeom prst="rect">
            <a:avLst/>
          </a:prstGeom>
          <a:effectLst>
            <a:outerShdw blurRad="50800" dist="38100" dir="5400000" rotWithShape="0">
              <a:srgbClr val="000000">
                <a:alpha val="40000"/>
              </a:srgbClr>
            </a:outerShdw>
          </a:effectLst>
        </p:spPr>
        <p:txBody>
          <a:bodyPr anchor="b"/>
          <a:lstStyle>
            <a:lvl1pPr>
              <a:defRPr sz="6600">
                <a:latin typeface="+mn-lt"/>
                <a:ea typeface="+mn-ea"/>
                <a:cs typeface="+mn-cs"/>
                <a:sym typeface="DejaVu Sans Condensed"/>
              </a:defRPr>
            </a:lvl1pPr>
          </a:lstStyle>
          <a:p>
            <a:r>
              <a:rPr lang="fr" dirty="0"/>
              <a:t>Pratiquement pas d'érosion entre les couches</a:t>
            </a:r>
            <a:endParaRPr dirty="0"/>
          </a:p>
        </p:txBody>
      </p:sp>
      <p:sp>
        <p:nvSpPr>
          <p:cNvPr id="1225" name="Massive Erosion Features"/>
          <p:cNvSpPr txBox="1"/>
          <p:nvPr/>
        </p:nvSpPr>
        <p:spPr>
          <a:xfrm>
            <a:off x="754723" y="1117993"/>
            <a:ext cx="12098868" cy="13208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pPr lvl="0"/>
            <a:r>
              <a:rPr lang="en-US" sz="5400" dirty="0" err="1"/>
              <a:t>Caractéristiques</a:t>
            </a:r>
            <a:r>
              <a:rPr lang="en-US" sz="5400" dirty="0"/>
              <a:t> Erosional </a:t>
            </a:r>
            <a:r>
              <a:rPr lang="en-US" sz="5400" dirty="0" err="1"/>
              <a:t>énormes</a:t>
            </a:r>
            <a:endParaRPr kumimoji="0" sz="5400" b="0" i="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endParaRPr>
          </a:p>
        </p:txBody>
      </p:sp>
      <p:sp>
        <p:nvSpPr>
          <p:cNvPr id="1226" name="300 Million Years"/>
          <p:cNvSpPr txBox="1"/>
          <p:nvPr/>
        </p:nvSpPr>
        <p:spPr>
          <a:xfrm>
            <a:off x="13231907" y="1117993"/>
            <a:ext cx="9995060" cy="13208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72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pPr lvl="0"/>
            <a:r>
              <a:rPr lang="fr-FR" sz="6000" dirty="0">
                <a:solidFill>
                  <a:srgbClr val="FFFFCC"/>
                </a:solidFill>
                <a:uFill>
                  <a:solidFill>
                    <a:srgbClr val="E2DEAB"/>
                  </a:solidFill>
                </a:uFill>
              </a:rPr>
              <a:t>« </a:t>
            </a:r>
            <a:r>
              <a:rPr kumimoji="0" sz="6000" b="0" i="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sym typeface="DejaVu Sans"/>
              </a:rPr>
              <a:t>300 Million</a:t>
            </a:r>
            <a:r>
              <a:rPr kumimoji="0" lang="en-US" sz="6000" b="0" i="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sym typeface="DejaVu Sans"/>
              </a:rPr>
              <a:t>s</a:t>
            </a:r>
            <a:r>
              <a:rPr kumimoji="0" sz="6000" b="0" i="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sym typeface="DejaVu Sans"/>
              </a:rPr>
              <a:t> </a:t>
            </a:r>
            <a:r>
              <a:rPr lang="en-US" sz="6000" dirty="0"/>
              <a:t>d’ </a:t>
            </a:r>
            <a:r>
              <a:rPr lang="en-US" sz="6000" dirty="0" err="1"/>
              <a:t>années</a:t>
            </a:r>
            <a:r>
              <a:rPr lang="fr-FR" sz="6000" dirty="0"/>
              <a:t> </a:t>
            </a:r>
            <a:r>
              <a:rPr lang="fr-FR" sz="6000" dirty="0">
                <a:solidFill>
                  <a:srgbClr val="FFFFCC"/>
                </a:solidFill>
                <a:uFill>
                  <a:solidFill>
                    <a:srgbClr val="E2DEAB"/>
                  </a:solidFill>
                </a:uFill>
              </a:rPr>
              <a:t>»</a:t>
            </a:r>
            <a:endParaRPr kumimoji="0" sz="6000" b="0" i="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sym typeface="DejaVu Sans"/>
            </a:endParaRPr>
          </a:p>
        </p:txBody>
      </p:sp>
      <p:grpSp>
        <p:nvGrpSpPr>
          <p:cNvPr id="1230" name="Group"/>
          <p:cNvGrpSpPr/>
          <p:nvPr/>
        </p:nvGrpSpPr>
        <p:grpSpPr>
          <a:xfrm>
            <a:off x="5998461" y="2438400"/>
            <a:ext cx="11705339" cy="4140200"/>
            <a:chOff x="-503938" y="0"/>
            <a:chExt cx="11705338" cy="4140199"/>
          </a:xfrm>
        </p:grpSpPr>
        <p:sp>
          <p:nvSpPr>
            <p:cNvPr id="1227" name="Line"/>
            <p:cNvSpPr/>
            <p:nvPr/>
          </p:nvSpPr>
          <p:spPr>
            <a:xfrm flipV="1">
              <a:off x="-503939" y="76199"/>
              <a:ext cx="2205739" cy="3154105"/>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228" name="Line"/>
            <p:cNvSpPr/>
            <p:nvPr/>
          </p:nvSpPr>
          <p:spPr>
            <a:xfrm flipH="1" flipV="1">
              <a:off x="1676399" y="50800"/>
              <a:ext cx="1934291" cy="3409285"/>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229" name="Line"/>
            <p:cNvSpPr/>
            <p:nvPr/>
          </p:nvSpPr>
          <p:spPr>
            <a:xfrm flipH="1" flipV="1">
              <a:off x="1549400" y="0"/>
              <a:ext cx="9652000" cy="4140200"/>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grpSp>
      <p:sp>
        <p:nvSpPr>
          <p:cNvPr id="1231" name="Line"/>
          <p:cNvSpPr/>
          <p:nvPr/>
        </p:nvSpPr>
        <p:spPr>
          <a:xfrm flipH="1" flipV="1">
            <a:off x="19289683" y="2217971"/>
            <a:ext cx="2198717" cy="4741630"/>
          </a:xfrm>
          <a:prstGeom prst="line">
            <a:avLst/>
          </a:prstGeom>
          <a:ln w="254000">
            <a:solidFill>
              <a:srgbClr val="53D5FD"/>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232" name="}"/>
          <p:cNvSpPr txBox="1"/>
          <p:nvPr/>
        </p:nvSpPr>
        <p:spPr>
          <a:xfrm>
            <a:off x="20624800" y="6934200"/>
            <a:ext cx="2311400" cy="13208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10000" b="1">
                <a:solidFill>
                  <a:srgbClr val="53D5FD"/>
                </a:solidFill>
                <a:effectLst>
                  <a:outerShdw blurRad="50800" dist="38100" dir="5400000" rotWithShape="0">
                    <a:srgbClr val="000000">
                      <a:alpha val="40000"/>
                    </a:srgbClr>
                  </a:outerShdw>
                </a:effectLst>
                <a:latin typeface="Quicksand"/>
                <a:ea typeface="Quicksand"/>
                <a:cs typeface="Quicksand"/>
                <a:sym typeface="Quicksan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10000" b="1" i="0" u="none" strike="noStrike" kern="0" cap="none" spc="0" normalizeH="0" baseline="0" noProof="0">
                <a:ln>
                  <a:noFill/>
                </a:ln>
                <a:solidFill>
                  <a:srgbClr val="53D5FD"/>
                </a:solidFill>
                <a:effectLst>
                  <a:outerShdw blurRad="50800" dist="38100" dir="5400000" rotWithShape="0">
                    <a:srgbClr val="000000">
                      <a:alpha val="40000"/>
                    </a:srgbClr>
                  </a:outerShdw>
                </a:effectLst>
                <a:uLnTx/>
                <a:uFillTx/>
                <a:latin typeface="Quicksand"/>
                <a:sym typeface="Quicksand"/>
              </a:rPr>
              <a:t>}</a:t>
            </a:r>
          </a:p>
        </p:txBody>
      </p:sp>
      <p:sp>
        <p:nvSpPr>
          <p:cNvPr id="1233" name="Line"/>
          <p:cNvSpPr/>
          <p:nvPr/>
        </p:nvSpPr>
        <p:spPr>
          <a:xfrm flipH="1">
            <a:off x="3101339" y="9259084"/>
            <a:ext cx="1" cy="2998169"/>
          </a:xfrm>
          <a:prstGeom prst="line">
            <a:avLst/>
          </a:prstGeom>
          <a:ln w="254000">
            <a:solidFill>
              <a:srgbClr val="FF40FF"/>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165976215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2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iterate>
                                    <p:tmAbs val="0"/>
                                  </p:iterate>
                                  <p:childTnLst>
                                    <p:set>
                                      <p:cBhvr>
                                        <p:cTn id="9" fill="hold"/>
                                        <p:tgtEl>
                                          <p:spTgt spid="1230"/>
                                        </p:tgtEl>
                                        <p:attrNameLst>
                                          <p:attrName>style.visibility</p:attrName>
                                        </p:attrNameLst>
                                      </p:cBhvr>
                                      <p:to>
                                        <p:strVal val="visible"/>
                                      </p:to>
                                    </p:set>
                                    <p:animEffect transition="in" filter="wipe(up)">
                                      <p:cBhvr>
                                        <p:cTn id="10" dur="500"/>
                                        <p:tgtEl>
                                          <p:spTgt spid="12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226"/>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0" nodeType="afterEffect">
                                  <p:stCondLst>
                                    <p:cond delay="0"/>
                                  </p:stCondLst>
                                  <p:iterate>
                                    <p:tmAbs val="0"/>
                                  </p:iterate>
                                  <p:childTnLst>
                                    <p:set>
                                      <p:cBhvr>
                                        <p:cTn id="17" fill="hold"/>
                                        <p:tgtEl>
                                          <p:spTgt spid="1231"/>
                                        </p:tgtEl>
                                        <p:attrNameLst>
                                          <p:attrName>style.visibility</p:attrName>
                                        </p:attrNameLst>
                                      </p:cBhvr>
                                      <p:to>
                                        <p:strVal val="visible"/>
                                      </p:to>
                                    </p:set>
                                    <p:animEffect transition="in" filter="wipe(left)">
                                      <p:cBhvr>
                                        <p:cTn id="18" dur="500"/>
                                        <p:tgtEl>
                                          <p:spTgt spid="1231"/>
                                        </p:tgtEl>
                                      </p:cBhvr>
                                    </p:animEffect>
                                  </p:childTnLst>
                                </p:cTn>
                              </p:par>
                            </p:childTnLst>
                          </p:cTn>
                        </p:par>
                        <p:par>
                          <p:cTn id="19" fill="hold">
                            <p:stCondLst>
                              <p:cond delay="500"/>
                            </p:stCondLst>
                            <p:childTnLst>
                              <p:par>
                                <p:cTn id="20" presetID="1" presetClass="entr" presetSubtype="0" fill="hold" grpId="0" nodeType="afterEffect">
                                  <p:stCondLst>
                                    <p:cond delay="0"/>
                                  </p:stCondLst>
                                  <p:iterate>
                                    <p:tmAbs val="0"/>
                                  </p:iterate>
                                  <p:childTnLst>
                                    <p:set>
                                      <p:cBhvr>
                                        <p:cTn id="21" fill="hold"/>
                                        <p:tgtEl>
                                          <p:spTgt spid="12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1224"/>
                                        </p:tgtEl>
                                        <p:attrNameLst>
                                          <p:attrName>style.visibility</p:attrName>
                                        </p:attrNameLst>
                                      </p:cBhvr>
                                      <p:to>
                                        <p:strVal val="visible"/>
                                      </p:to>
                                    </p:set>
                                  </p:childTnLst>
                                </p:cTn>
                              </p:par>
                            </p:childTnLst>
                          </p:cTn>
                        </p:par>
                        <p:par>
                          <p:cTn id="26" fill="hold">
                            <p:stCondLst>
                              <p:cond delay="0"/>
                            </p:stCondLst>
                            <p:childTnLst>
                              <p:par>
                                <p:cTn id="27" presetID="9" presetClass="entr" fill="hold" grpId="0" nodeType="afterEffect">
                                  <p:stCondLst>
                                    <p:cond delay="0"/>
                                  </p:stCondLst>
                                  <p:iterate>
                                    <p:tmAbs val="0"/>
                                  </p:iterate>
                                  <p:childTnLst>
                                    <p:set>
                                      <p:cBhvr>
                                        <p:cTn id="28" fill="hold"/>
                                        <p:tgtEl>
                                          <p:spTgt spid="1233"/>
                                        </p:tgtEl>
                                        <p:attrNameLst>
                                          <p:attrName>style.visibility</p:attrName>
                                        </p:attrNameLst>
                                      </p:cBhvr>
                                      <p:to>
                                        <p:strVal val="visible"/>
                                      </p:to>
                                    </p:set>
                                    <p:animEffect transition="in" filter="dissolve">
                                      <p:cBhvr>
                                        <p:cTn id="29" dur="500"/>
                                        <p:tgtEl>
                                          <p:spTgt spid="1233"/>
                                        </p:tgtEl>
                                      </p:cBhvr>
                                    </p:animEffect>
                                  </p:childTnLst>
                                </p:cTn>
                              </p:par>
                            </p:childTnLst>
                          </p:cTn>
                        </p:par>
                        <p:par>
                          <p:cTn id="30" fill="hold">
                            <p:stCondLst>
                              <p:cond delay="0"/>
                            </p:stCondLst>
                            <p:childTnLst>
                              <p:par>
                                <p:cTn id="31" presetID="-1" presetClass="path" presetSubtype="0" accel="50000" decel="50000" fill="hold" nodeType="afterEffect">
                                  <p:stCondLst>
                                    <p:cond delay="0"/>
                                  </p:stCondLst>
                                  <p:childTnLst>
                                    <p:animMotion origin="layout" path="M 0.000000 0.000000 L 0.743064 -0.094689" pathEditMode="relative">
                                      <p:cBhvr>
                                        <p:cTn id="32" dur="2000" fill="hold"/>
                                        <p:tgtEl>
                                          <p:spTgt spid="1233"/>
                                        </p:tgtEl>
                                        <p:attrNameLst>
                                          <p:attrName>ppt_x</p:attrName>
                                          <p:attrName>ppt_y</p:attrName>
                                        </p:attrNameLst>
                                      </p:cBhvr>
                                    </p:animMotion>
                                  </p:childTnLst>
                                </p:cTn>
                              </p:par>
                            </p:childTnLst>
                          </p:cTn>
                        </p:par>
                        <p:par>
                          <p:cTn id="33" fill="hold">
                            <p:stCondLst>
                              <p:cond delay="2000"/>
                            </p:stCondLst>
                            <p:childTnLst>
                              <p:par>
                                <p:cTn id="34" presetID="9" presetClass="exit" fill="hold" grpId="1" nodeType="afterEffect">
                                  <p:stCondLst>
                                    <p:cond delay="0"/>
                                  </p:stCondLst>
                                  <p:iterate>
                                    <p:tmAbs val="0"/>
                                  </p:iterate>
                                  <p:childTnLst>
                                    <p:animEffect transition="out" filter="dissolve">
                                      <p:cBhvr>
                                        <p:cTn id="35" dur="500" fill="hold"/>
                                        <p:tgtEl>
                                          <p:spTgt spid="1233"/>
                                        </p:tgtEl>
                                      </p:cBhvr>
                                    </p:animEffect>
                                    <p:set>
                                      <p:cBhvr>
                                        <p:cTn id="36" fill="hold">
                                          <p:stCondLst>
                                            <p:cond delay="499"/>
                                          </p:stCondLst>
                                        </p:cTn>
                                        <p:tgtEl>
                                          <p:spTgt spid="12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4" grpId="0" animBg="1" advAuto="0"/>
      <p:bldP spid="1225" grpId="0" animBg="1" advAuto="0"/>
      <p:bldP spid="1226" grpId="0" animBg="1" advAuto="0"/>
      <p:bldP spid="1230" grpId="0" animBg="1" advAuto="0"/>
      <p:bldP spid="1231" grpId="0" animBg="1" advAuto="0"/>
      <p:bldP spid="1232" grpId="0" animBg="1" advAuto="0"/>
      <p:bldP spid="1233" grpId="0" animBg="1" advAuto="0"/>
      <p:bldP spid="1233"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7" name="TextSlide.jpg" descr="TextSlide.jpg"/>
          <p:cNvPicPr>
            <a:picLocks noChangeAspect="1"/>
          </p:cNvPicPr>
          <p:nvPr/>
        </p:nvPicPr>
        <p:blipFill>
          <a:blip r:embed="rId3">
            <a:extLst/>
          </a:blip>
          <a:stretch>
            <a:fillRect/>
          </a:stretch>
        </p:blipFill>
        <p:spPr>
          <a:xfrm>
            <a:off x="0" y="0"/>
            <a:ext cx="24384000" cy="13716000"/>
          </a:xfrm>
          <a:prstGeom prst="rect">
            <a:avLst/>
          </a:prstGeom>
        </p:spPr>
      </p:pic>
      <p:pic>
        <p:nvPicPr>
          <p:cNvPr id="1238" name="image30.png" descr="image30.png"/>
          <p:cNvPicPr>
            <a:picLocks noChangeAspect="1"/>
          </p:cNvPicPr>
          <p:nvPr/>
        </p:nvPicPr>
        <p:blipFill>
          <a:blip r:embed="rId4">
            <a:extLst/>
          </a:blip>
          <a:stretch>
            <a:fillRect/>
          </a:stretch>
        </p:blipFill>
        <p:spPr>
          <a:xfrm>
            <a:off x="6903964" y="1483697"/>
            <a:ext cx="16122908" cy="10748606"/>
          </a:xfrm>
          <a:prstGeom prst="rect">
            <a:avLst/>
          </a:prstGeom>
          <a:ln w="38100">
            <a:solidFill>
              <a:srgbClr val="FFFFFF"/>
            </a:solidFill>
            <a:miter lim="400000"/>
          </a:ln>
        </p:spPr>
      </p:pic>
      <p:sp>
        <p:nvSpPr>
          <p:cNvPr id="1239" name="Body"/>
          <p:cNvSpPr txBox="1">
            <a:spLocks noGrp="1"/>
          </p:cNvSpPr>
          <p:nvPr>
            <p:ph type="body" idx="1"/>
          </p:nvPr>
        </p:nvSpPr>
        <p:spPr>
          <a:xfrm>
            <a:off x="32723695" y="6400801"/>
            <a:ext cx="29065616" cy="18103851"/>
          </a:xfrm>
          <a:prstGeom prst="rect">
            <a:avLst/>
          </a:prstGeom>
        </p:spPr>
        <p:txBody>
          <a:bodyPr/>
          <a:lstStyle/>
          <a:p>
            <a:pPr>
              <a:spcBef>
                <a:spcPts val="1600"/>
              </a:spcBef>
              <a:defRPr sz="6700">
                <a:effectLst/>
              </a:defRPr>
            </a:pPr>
            <a:endParaRPr dirty="0"/>
          </a:p>
        </p:txBody>
      </p:sp>
      <p:sp>
        <p:nvSpPr>
          <p:cNvPr id="1240" name="Coconino Sandstone"/>
          <p:cNvSpPr txBox="1"/>
          <p:nvPr/>
        </p:nvSpPr>
        <p:spPr>
          <a:xfrm rot="21060000">
            <a:off x="9203480" y="3121845"/>
            <a:ext cx="11061701" cy="1143001"/>
          </a:xfrm>
          <a:prstGeom prst="rect">
            <a:avLst/>
          </a:prstGeom>
          <a:ln w="12700"/>
          <a:effectLst>
            <a:outerShdw blurRad="63500" dist="7620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defTabSz="2177277">
              <a:buClr>
                <a:srgbClr val="FFFFFF"/>
              </a:buClr>
              <a:buFont typeface="DejaVu Sans"/>
              <a:defRPr sz="7200" b="1">
                <a:solidFill>
                  <a:srgbClr val="FFFFFF"/>
                </a:solidFill>
                <a:uFill>
                  <a:solidFill>
                    <a:srgbClr val="FFFFFF"/>
                  </a:solidFill>
                </a:uFill>
                <a:latin typeface="DejaVu Sans"/>
                <a:ea typeface="DejaVu Sans"/>
                <a:cs typeface="DejaVu Sans"/>
                <a:sym typeface="DejaVu Sans"/>
              </a:defRPr>
            </a:lvl1pPr>
          </a:lstStyle>
          <a:p>
            <a:pPr marL="0" marR="0" lvl="0" indent="0" algn="ctr" defTabSz="2177277" rtl="0" eaLnBrk="1" fontAlgn="auto" latinLnBrk="0" hangingPunct="0">
              <a:lnSpc>
                <a:spcPct val="100000"/>
              </a:lnSpc>
              <a:spcBef>
                <a:spcPts val="0"/>
              </a:spcBef>
              <a:spcAft>
                <a:spcPts val="0"/>
              </a:spcAft>
              <a:buClr>
                <a:srgbClr val="FFFFFF"/>
              </a:buClr>
              <a:buSzTx/>
              <a:buFont typeface="DejaVu Sans"/>
              <a:buNone/>
              <a:tabLst/>
              <a:defRPr sz="4300" b="0">
                <a:solidFill>
                  <a:srgbClr val="000000"/>
                </a:solidFill>
                <a:uFill>
                  <a:solidFill>
                    <a:srgbClr val="000000"/>
                  </a:solidFill>
                </a:uFill>
                <a:latin typeface="+mj-lt"/>
                <a:ea typeface="+mj-ea"/>
                <a:cs typeface="+mj-cs"/>
                <a:sym typeface="Calibri"/>
              </a:defRPr>
            </a:pPr>
            <a:r>
              <a:rPr kumimoji="0" sz="7200" b="1" i="0" u="none" strike="noStrike" kern="0" cap="none" spc="0" normalizeH="0" baseline="0" noProof="0" dirty="0">
                <a:ln>
                  <a:noFill/>
                </a:ln>
                <a:solidFill>
                  <a:srgbClr val="FFFFFF"/>
                </a:solidFill>
                <a:effectLst/>
                <a:uLnTx/>
                <a:uFill>
                  <a:solidFill>
                    <a:srgbClr val="FFFFFF"/>
                  </a:solidFill>
                </a:uFill>
                <a:latin typeface="DejaVu Sans"/>
                <a:ea typeface="DejaVu Sans"/>
                <a:cs typeface="DejaVu Sans"/>
                <a:sym typeface="DejaVu Sans"/>
              </a:rPr>
              <a:t>Coconino Sandstone</a:t>
            </a:r>
          </a:p>
        </p:txBody>
      </p:sp>
      <p:sp>
        <p:nvSpPr>
          <p:cNvPr id="1241" name="Where is the evidence of erosion?"/>
          <p:cNvSpPr txBox="1"/>
          <p:nvPr/>
        </p:nvSpPr>
        <p:spPr>
          <a:xfrm>
            <a:off x="1808860" y="2057400"/>
            <a:ext cx="5206603" cy="3170099"/>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defTabSz="2177277">
              <a:buClr>
                <a:srgbClr val="FFFFFF"/>
              </a:buClr>
              <a:buFont typeface="Quicksand"/>
              <a:defRPr sz="6700">
                <a:solidFill>
                  <a:srgbClr val="FFFFFF"/>
                </a:solidFill>
                <a:uFill>
                  <a:solidFill>
                    <a:srgbClr val="FFFFFF"/>
                  </a:solidFill>
                </a:uFill>
                <a:latin typeface="+mn-lt"/>
                <a:ea typeface="+mn-ea"/>
                <a:cs typeface="+mn-cs"/>
                <a:sym typeface="DejaVu Sans Condensed"/>
              </a:defRPr>
            </a:lvl1pPr>
          </a:lstStyle>
          <a:p>
            <a:pPr lvl="0">
              <a:defRPr>
                <a:solidFill>
                  <a:srgbClr val="000000"/>
                </a:solidFill>
                <a:uFill>
                  <a:solidFill>
                    <a:srgbClr val="000000"/>
                  </a:solidFill>
                </a:uFill>
              </a:defRPr>
            </a:pPr>
            <a:r>
              <a:rPr lang="fr" dirty="0">
                <a:solidFill>
                  <a:schemeClr val="bg1"/>
                </a:solidFill>
              </a:rPr>
              <a:t>Où est la preuve de l'érosion?</a:t>
            </a:r>
            <a:endParaRPr kumimoji="0" sz="6700" b="0" i="0" u="none" strike="noStrike" kern="0" cap="none" spc="0" normalizeH="0" baseline="0" noProof="0" dirty="0">
              <a:ln>
                <a:noFill/>
              </a:ln>
              <a:solidFill>
                <a:schemeClr val="bg1"/>
              </a:solidFill>
              <a:effectLst/>
              <a:uLnTx/>
              <a:uFill>
                <a:solidFill>
                  <a:srgbClr val="FFFFFF"/>
                </a:solidFill>
              </a:uFill>
              <a:latin typeface="DejaVu Sans Condensed"/>
              <a:ea typeface="DejaVu Sans Condensed"/>
              <a:cs typeface="DejaVu Sans Condensed"/>
              <a:sym typeface="DejaVu Sans Condensed"/>
            </a:endParaRPr>
          </a:p>
        </p:txBody>
      </p:sp>
      <p:sp>
        <p:nvSpPr>
          <p:cNvPr id="1242" name="Grand Canyon, USA"/>
          <p:cNvSpPr txBox="1"/>
          <p:nvPr/>
        </p:nvSpPr>
        <p:spPr>
          <a:xfrm>
            <a:off x="1808860" y="10173575"/>
            <a:ext cx="4828545" cy="170180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defTabSz="2177277">
              <a:buClr>
                <a:srgbClr val="FFFFFF"/>
              </a:buClr>
              <a:buFont typeface="Quicksand"/>
              <a:defRPr sz="5500">
                <a:solidFill>
                  <a:srgbClr val="FFFFFF"/>
                </a:solidFill>
                <a:uFill>
                  <a:solidFill>
                    <a:srgbClr val="FFFFFF"/>
                  </a:solidFill>
                </a:uFill>
                <a:latin typeface="+mn-lt"/>
                <a:ea typeface="+mn-ea"/>
                <a:cs typeface="+mn-cs"/>
                <a:sym typeface="DejaVu Sans Condensed"/>
              </a:defRPr>
            </a:lvl1pPr>
          </a:lstStyle>
          <a:p>
            <a:pPr marL="0" marR="0" lvl="0" indent="0" algn="l" defTabSz="2177277" rtl="0" eaLnBrk="1" fontAlgn="auto" latinLnBrk="0" hangingPunct="0">
              <a:lnSpc>
                <a:spcPct val="100000"/>
              </a:lnSpc>
              <a:spcBef>
                <a:spcPts val="0"/>
              </a:spcBef>
              <a:spcAft>
                <a:spcPts val="0"/>
              </a:spcAft>
              <a:buClr>
                <a:srgbClr val="FFFFFF"/>
              </a:buClr>
              <a:buSzTx/>
              <a:buFont typeface="Quicksand"/>
              <a:buNone/>
              <a:tabLst/>
              <a:defRPr>
                <a:solidFill>
                  <a:srgbClr val="000000"/>
                </a:solidFill>
                <a:uFill>
                  <a:solidFill>
                    <a:srgbClr val="000000"/>
                  </a:solidFill>
                </a:uFill>
              </a:defRPr>
            </a:pPr>
            <a:r>
              <a:rPr kumimoji="0" sz="5500" b="0" i="0" u="none" strike="noStrike" kern="0" cap="none" spc="0" normalizeH="0" baseline="0" noProof="0">
                <a:ln>
                  <a:noFill/>
                </a:ln>
                <a:solidFill>
                  <a:srgbClr val="FFFFFF"/>
                </a:solidFill>
                <a:effectLst/>
                <a:uLnTx/>
                <a:uFill>
                  <a:solidFill>
                    <a:srgbClr val="FFFFFF"/>
                  </a:solidFill>
                </a:uFill>
                <a:latin typeface="DejaVu Sans Condensed"/>
                <a:ea typeface="DejaVu Sans Condensed"/>
                <a:cs typeface="DejaVu Sans Condensed"/>
                <a:sym typeface="DejaVu Sans Condensed"/>
              </a:rPr>
              <a:t>Grand Canyon, USA</a:t>
            </a:r>
          </a:p>
        </p:txBody>
      </p:sp>
      <p:sp>
        <p:nvSpPr>
          <p:cNvPr id="1243" name="Line"/>
          <p:cNvSpPr/>
          <p:nvPr/>
        </p:nvSpPr>
        <p:spPr>
          <a:xfrm flipV="1">
            <a:off x="7025200" y="5488052"/>
            <a:ext cx="15880437" cy="2464395"/>
          </a:xfrm>
          <a:prstGeom prst="line">
            <a:avLst/>
          </a:prstGeom>
          <a:ln w="127000">
            <a:solidFill>
              <a:srgbClr val="FFFB01"/>
            </a:solidFill>
            <a:miter lim="400000"/>
          </a:ln>
          <a:effectLst>
            <a:outerShdw blurRad="63500" dist="25400" dir="2700000" rotWithShape="0">
              <a:srgbClr val="000000"/>
            </a:outerShdw>
          </a:effectLst>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244" name="Supposed gap of 5-10 million years!"/>
          <p:cNvSpPr txBox="1"/>
          <p:nvPr/>
        </p:nvSpPr>
        <p:spPr>
          <a:xfrm rot="21077349">
            <a:off x="7518508" y="5587655"/>
            <a:ext cx="14887088" cy="933589"/>
          </a:xfrm>
          <a:prstGeom prst="rect">
            <a:avLst/>
          </a:prstGeom>
          <a:ln w="12700">
            <a:miter lim="400000"/>
          </a:ln>
          <a:effectLst>
            <a:outerShdw blurRad="63500" dist="7620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6500" b="1">
                <a:solidFill>
                  <a:srgbClr val="FFFB01"/>
                </a:solidFill>
                <a:latin typeface="Arial"/>
                <a:ea typeface="Arial"/>
                <a:cs typeface="Arial"/>
                <a:sym typeface="Arial"/>
              </a:defRPr>
            </a:lvl1pPr>
          </a:lstStyle>
          <a:p>
            <a:pPr lvl="0"/>
            <a:r>
              <a:rPr lang="fr" sz="5400" dirty="0"/>
              <a:t>Espace supposé de 5 à 10 millions d'années!</a:t>
            </a:r>
            <a:endParaRPr kumimoji="0" sz="5400" b="1" i="0" u="none" strike="noStrike" kern="0" cap="none" spc="0" normalizeH="0" baseline="0" noProof="0" dirty="0">
              <a:ln>
                <a:noFill/>
              </a:ln>
              <a:solidFill>
                <a:srgbClr val="FFFB01"/>
              </a:solidFill>
              <a:effectLst/>
              <a:uLnTx/>
              <a:uFillTx/>
              <a:sym typeface="Arial"/>
            </a:endParaRPr>
          </a:p>
        </p:txBody>
      </p:sp>
      <p:sp>
        <p:nvSpPr>
          <p:cNvPr id="1245" name="Hermit Shale"/>
          <p:cNvSpPr txBox="1"/>
          <p:nvPr/>
        </p:nvSpPr>
        <p:spPr>
          <a:xfrm rot="21060000">
            <a:off x="9434568" y="7716179"/>
            <a:ext cx="11061701" cy="1143001"/>
          </a:xfrm>
          <a:prstGeom prst="rect">
            <a:avLst/>
          </a:prstGeom>
          <a:ln w="12700"/>
          <a:effectLst>
            <a:outerShdw blurRad="63500" dist="7620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defTabSz="2177277">
              <a:buClr>
                <a:srgbClr val="FFFFFF"/>
              </a:buClr>
              <a:buFont typeface="DejaVu Sans"/>
              <a:defRPr sz="7200" b="1">
                <a:solidFill>
                  <a:srgbClr val="FFFFFF"/>
                </a:solidFill>
                <a:uFill>
                  <a:solidFill>
                    <a:srgbClr val="FFFFFF"/>
                  </a:solidFill>
                </a:uFill>
                <a:latin typeface="DejaVu Sans"/>
                <a:ea typeface="DejaVu Sans"/>
                <a:cs typeface="DejaVu Sans"/>
                <a:sym typeface="DejaVu Sans"/>
              </a:defRPr>
            </a:lvl1pPr>
          </a:lstStyle>
          <a:p>
            <a:pPr marL="0" marR="0" lvl="0" indent="0" algn="ctr" defTabSz="2177277" rtl="0" eaLnBrk="1" fontAlgn="auto" latinLnBrk="0" hangingPunct="0">
              <a:lnSpc>
                <a:spcPct val="100000"/>
              </a:lnSpc>
              <a:spcBef>
                <a:spcPts val="0"/>
              </a:spcBef>
              <a:spcAft>
                <a:spcPts val="0"/>
              </a:spcAft>
              <a:buClr>
                <a:srgbClr val="FFFFFF"/>
              </a:buClr>
              <a:buSzTx/>
              <a:buFont typeface="DejaVu Sans"/>
              <a:buNone/>
              <a:tabLst/>
              <a:defRPr sz="4300" b="0">
                <a:solidFill>
                  <a:srgbClr val="000000"/>
                </a:solidFill>
                <a:uFill>
                  <a:solidFill>
                    <a:srgbClr val="000000"/>
                  </a:solidFill>
                </a:uFill>
                <a:latin typeface="+mj-lt"/>
                <a:ea typeface="+mj-ea"/>
                <a:cs typeface="+mj-cs"/>
                <a:sym typeface="Calibri"/>
              </a:defRPr>
            </a:pPr>
            <a:r>
              <a:rPr kumimoji="0" sz="7200" b="1" i="0" u="none" strike="noStrike" kern="0" cap="none" spc="0" normalizeH="0" baseline="0" noProof="0">
                <a:ln>
                  <a:noFill/>
                </a:ln>
                <a:solidFill>
                  <a:srgbClr val="FFFFFF"/>
                </a:solidFill>
                <a:effectLst/>
                <a:uLnTx/>
                <a:uFill>
                  <a:solidFill>
                    <a:srgbClr val="FFFFFF"/>
                  </a:solidFill>
                </a:uFill>
                <a:latin typeface="DejaVu Sans"/>
                <a:ea typeface="DejaVu Sans"/>
                <a:cs typeface="DejaVu Sans"/>
                <a:sym typeface="DejaVu Sans"/>
              </a:rPr>
              <a:t>Hermit Shale</a:t>
            </a:r>
          </a:p>
        </p:txBody>
      </p:sp>
    </p:spTree>
    <p:extLst>
      <p:ext uri="{BB962C8B-B14F-4D97-AF65-F5344CB8AC3E}">
        <p14:creationId xmlns:p14="http://schemas.microsoft.com/office/powerpoint/2010/main" val="109014741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243"/>
                                        </p:tgtEl>
                                        <p:attrNameLst>
                                          <p:attrName>style.visibility</p:attrName>
                                        </p:attrNameLst>
                                      </p:cBhvr>
                                      <p:to>
                                        <p:strVal val="visible"/>
                                      </p:to>
                                    </p:set>
                                    <p:animEffect transition="in" filter="wipe(left)">
                                      <p:cBhvr>
                                        <p:cTn id="7" dur="499"/>
                                        <p:tgtEl>
                                          <p:spTgt spid="12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244"/>
                                        </p:tgtEl>
                                        <p:attrNameLst>
                                          <p:attrName>style.visibility</p:attrName>
                                        </p:attrNameLst>
                                      </p:cBhvr>
                                      <p:to>
                                        <p:strVal val="visible"/>
                                      </p:to>
                                    </p:set>
                                    <p:animEffect transition="in" filter="dissolve">
                                      <p:cBhvr>
                                        <p:cTn id="12" dur="499"/>
                                        <p:tgtEl>
                                          <p:spTgt spid="124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241"/>
                                        </p:tgtEl>
                                        <p:attrNameLst>
                                          <p:attrName>style.visibility</p:attrName>
                                        </p:attrNameLst>
                                      </p:cBhvr>
                                      <p:to>
                                        <p:strVal val="visible"/>
                                      </p:to>
                                    </p:set>
                                    <p:animEffect transition="in" filter="dissolve">
                                      <p:cBhvr>
                                        <p:cTn id="17" dur="499"/>
                                        <p:tgtEl>
                                          <p:spTgt spid="1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 grpId="0" animBg="1" advAuto="0"/>
      <p:bldP spid="1243" grpId="0" animBg="1" advAuto="0"/>
      <p:bldP spid="1244"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 name="people look at rock layers.jpg" descr="people look at rock layers.jpg"/>
          <p:cNvPicPr>
            <a:picLocks/>
          </p:cNvPicPr>
          <p:nvPr/>
        </p:nvPicPr>
        <p:blipFill>
          <a:blip r:embed="rId3">
            <a:extLst/>
          </a:blip>
          <a:stretch>
            <a:fillRect/>
          </a:stretch>
        </p:blipFill>
        <p:spPr>
          <a:xfrm>
            <a:off x="4432300" y="939800"/>
            <a:ext cx="15519400" cy="11823700"/>
          </a:xfrm>
          <a:prstGeom prst="rect">
            <a:avLst/>
          </a:prstGeom>
          <a:ln w="25400">
            <a:solidFill>
              <a:srgbClr val="FFFFFF"/>
            </a:solidFill>
            <a:miter lim="400000"/>
          </a:ln>
        </p:spPr>
      </p:pic>
      <p:sp>
        <p:nvSpPr>
          <p:cNvPr id="1302" name="Oval"/>
          <p:cNvSpPr/>
          <p:nvPr/>
        </p:nvSpPr>
        <p:spPr>
          <a:xfrm>
            <a:off x="15659100" y="9817100"/>
            <a:ext cx="1612900" cy="1295400"/>
          </a:xfrm>
          <a:prstGeom prst="ellipse">
            <a:avLst/>
          </a:prstGeom>
          <a:ln w="1270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lvl="0" indent="0" algn="l" defTabSz="914400" rtl="0" eaLnBrk="1" fontAlgn="auto" latinLnBrk="0" hangingPunct="0">
              <a:lnSpc>
                <a:spcPct val="100000"/>
              </a:lnSpc>
              <a:spcBef>
                <a:spcPts val="0"/>
              </a:spcBef>
              <a:spcAft>
                <a:spcPts val="0"/>
              </a:spcAft>
              <a:buClrTx/>
              <a:buSzTx/>
              <a:buFontTx/>
              <a:buNone/>
              <a:tabLst/>
              <a:defRPr sz="1800">
                <a:uFill>
                  <a:solidFill>
                    <a:srgbClr val="000000"/>
                  </a:solidFill>
                </a:uFill>
                <a:latin typeface="Arial"/>
                <a:ea typeface="Arial"/>
                <a:cs typeface="Arial"/>
                <a:sym typeface="Arial"/>
              </a:defRPr>
            </a:pPr>
            <a:endParaRPr kumimoji="0" sz="1800" b="0" i="0" u="none" strike="noStrike" kern="0" cap="none" spc="0" normalizeH="0" baseline="0" noProof="0">
              <a:ln>
                <a:noFill/>
              </a:ln>
              <a:solidFill>
                <a:srgbClr val="000000"/>
              </a:solidFill>
              <a:effectLst/>
              <a:uLnTx/>
              <a:uFill>
                <a:solidFill>
                  <a:srgbClr val="000000"/>
                </a:solidFill>
              </a:uFill>
              <a:latin typeface="Arial"/>
              <a:cs typeface="Arial"/>
              <a:sym typeface="Arial"/>
            </a:endParaRPr>
          </a:p>
        </p:txBody>
      </p:sp>
      <p:sp>
        <p:nvSpPr>
          <p:cNvPr id="1303" name="Line"/>
          <p:cNvSpPr/>
          <p:nvPr/>
        </p:nvSpPr>
        <p:spPr>
          <a:xfrm flipH="1">
            <a:off x="5460755" y="8255000"/>
            <a:ext cx="6656257" cy="1"/>
          </a:xfrm>
          <a:prstGeom prst="line">
            <a:avLst/>
          </a:prstGeom>
          <a:ln w="2540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304" name="Line"/>
          <p:cNvSpPr/>
          <p:nvPr/>
        </p:nvSpPr>
        <p:spPr>
          <a:xfrm>
            <a:off x="14325599" y="2641256"/>
            <a:ext cx="1" cy="4242448"/>
          </a:xfrm>
          <a:prstGeom prst="line">
            <a:avLst/>
          </a:prstGeom>
          <a:ln w="2540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47736632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303"/>
                                        </p:tgtEl>
                                        <p:attrNameLst>
                                          <p:attrName>style.visibility</p:attrName>
                                        </p:attrNameLst>
                                      </p:cBhvr>
                                      <p:to>
                                        <p:strVal val="visible"/>
                                      </p:to>
                                    </p:set>
                                    <p:animEffect transition="in" filter="wipe(left)">
                                      <p:cBhvr>
                                        <p:cTn id="7" dur="250"/>
                                        <p:tgtEl>
                                          <p:spTgt spid="1303"/>
                                        </p:tgtEl>
                                      </p:cBhvr>
                                    </p:animEffect>
                                  </p:childTnLst>
                                </p:cTn>
                              </p:par>
                            </p:childTnLst>
                          </p:cTn>
                        </p:par>
                        <p:par>
                          <p:cTn id="8" fill="hold">
                            <p:stCondLst>
                              <p:cond delay="250"/>
                            </p:stCondLst>
                            <p:childTnLst>
                              <p:par>
                                <p:cTn id="9" presetID="22" presetClass="entr" presetSubtype="4" fill="hold" grpId="0" nodeType="afterEffect">
                                  <p:stCondLst>
                                    <p:cond delay="0"/>
                                  </p:stCondLst>
                                  <p:iterate>
                                    <p:tmAbs val="0"/>
                                  </p:iterate>
                                  <p:childTnLst>
                                    <p:set>
                                      <p:cBhvr>
                                        <p:cTn id="10" fill="hold"/>
                                        <p:tgtEl>
                                          <p:spTgt spid="1304"/>
                                        </p:tgtEl>
                                        <p:attrNameLst>
                                          <p:attrName>style.visibility</p:attrName>
                                        </p:attrNameLst>
                                      </p:cBhvr>
                                      <p:to>
                                        <p:strVal val="visible"/>
                                      </p:to>
                                    </p:set>
                                    <p:animEffect transition="in" filter="wipe(down)">
                                      <p:cBhvr>
                                        <p:cTn id="11" dur="250"/>
                                        <p:tgtEl>
                                          <p:spTgt spid="130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0" nodeType="clickEffect">
                                  <p:stCondLst>
                                    <p:cond delay="0"/>
                                  </p:stCondLst>
                                  <p:iterate>
                                    <p:tmAbs val="0"/>
                                  </p:iterate>
                                  <p:childTnLst>
                                    <p:set>
                                      <p:cBhvr>
                                        <p:cTn id="15" fill="hold"/>
                                        <p:tgtEl>
                                          <p:spTgt spid="1302"/>
                                        </p:tgtEl>
                                        <p:attrNameLst>
                                          <p:attrName>style.visibility</p:attrName>
                                        </p:attrNameLst>
                                      </p:cBhvr>
                                      <p:to>
                                        <p:strVal val="visible"/>
                                      </p:to>
                                    </p:set>
                                    <p:animEffect transition="in" filter="dissolve">
                                      <p:cBhvr>
                                        <p:cTn id="16" dur="500"/>
                                        <p:tgtEl>
                                          <p:spTgt spid="1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 grpId="0" animBg="1" advAuto="0"/>
      <p:bldP spid="1303" grpId="0" animBg="1" advAuto="0"/>
      <p:bldP spid="1304"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 name="Shale fold w-Tom.jpg"/>
          <p:cNvGrpSpPr/>
          <p:nvPr/>
        </p:nvGrpSpPr>
        <p:grpSpPr>
          <a:xfrm>
            <a:off x="5143500" y="838200"/>
            <a:ext cx="14097000" cy="10629900"/>
            <a:chOff x="0" y="0"/>
            <a:chExt cx="14097000" cy="10629900"/>
          </a:xfrm>
        </p:grpSpPr>
        <p:pic>
          <p:nvPicPr>
            <p:cNvPr id="1309" name="Shale fold w-Tom.jpg" descr="Shale fold w-Tom.jpg"/>
            <p:cNvPicPr>
              <a:picLocks/>
            </p:cNvPicPr>
            <p:nvPr/>
          </p:nvPicPr>
          <p:blipFill>
            <a:blip r:embed="rId3">
              <a:extLst/>
            </a:blip>
            <a:stretch>
              <a:fillRect/>
            </a:stretch>
          </p:blipFill>
          <p:spPr>
            <a:xfrm>
              <a:off x="127000" y="127000"/>
              <a:ext cx="13843000" cy="10375900"/>
            </a:xfrm>
            <a:prstGeom prst="rect">
              <a:avLst/>
            </a:prstGeom>
            <a:ln>
              <a:noFill/>
            </a:ln>
            <a:effectLst/>
          </p:spPr>
        </p:pic>
        <p:pic>
          <p:nvPicPr>
            <p:cNvPr id="1308" name="Shale fold w-Tom.jpg" descr="Shale fold w-Tom.jpg"/>
            <p:cNvPicPr>
              <a:picLocks/>
            </p:cNvPicPr>
            <p:nvPr/>
          </p:nvPicPr>
          <p:blipFill>
            <a:blip r:embed="rId4">
              <a:extLst/>
            </a:blip>
            <a:stretch>
              <a:fillRect/>
            </a:stretch>
          </p:blipFill>
          <p:spPr>
            <a:xfrm>
              <a:off x="0" y="0"/>
              <a:ext cx="14097000" cy="10629900"/>
            </a:xfrm>
            <a:prstGeom prst="rect">
              <a:avLst/>
            </a:prstGeom>
            <a:effectLst/>
          </p:spPr>
        </p:pic>
      </p:grpSp>
      <p:sp>
        <p:nvSpPr>
          <p:cNvPr id="1311" name="Oval"/>
          <p:cNvSpPr/>
          <p:nvPr/>
        </p:nvSpPr>
        <p:spPr>
          <a:xfrm>
            <a:off x="4660900" y="5664200"/>
            <a:ext cx="3683000" cy="3238500"/>
          </a:xfrm>
          <a:prstGeom prst="ellipse">
            <a:avLst/>
          </a:prstGeom>
          <a:ln w="1270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lvl="0" indent="0" algn="l" defTabSz="914400" rtl="0" eaLnBrk="1" fontAlgn="auto" latinLnBrk="0" hangingPunct="0">
              <a:lnSpc>
                <a:spcPct val="100000"/>
              </a:lnSpc>
              <a:spcBef>
                <a:spcPts val="0"/>
              </a:spcBef>
              <a:spcAft>
                <a:spcPts val="0"/>
              </a:spcAft>
              <a:buClrTx/>
              <a:buSzTx/>
              <a:buFontTx/>
              <a:buNone/>
              <a:tabLst/>
              <a:defRPr sz="1800">
                <a:uFill>
                  <a:solidFill>
                    <a:srgbClr val="000000"/>
                  </a:solidFill>
                </a:uFill>
                <a:latin typeface="Arial"/>
                <a:ea typeface="Arial"/>
                <a:cs typeface="Arial"/>
                <a:sym typeface="Arial"/>
              </a:defRPr>
            </a:pPr>
            <a:endParaRPr kumimoji="0" sz="1800" b="0" i="0" u="none" strike="noStrike" kern="0" cap="none" spc="0" normalizeH="0" baseline="0" noProof="0">
              <a:ln>
                <a:noFill/>
              </a:ln>
              <a:solidFill>
                <a:srgbClr val="000000"/>
              </a:solidFill>
              <a:effectLst/>
              <a:uLnTx/>
              <a:uFill>
                <a:solidFill>
                  <a:srgbClr val="000000"/>
                </a:solidFill>
              </a:uFill>
              <a:latin typeface="Arial"/>
              <a:cs typeface="Arial"/>
              <a:sym typeface="Arial"/>
            </a:endParaRPr>
          </a:p>
        </p:txBody>
      </p:sp>
      <p:sp>
        <p:nvSpPr>
          <p:cNvPr id="1312" name="Line"/>
          <p:cNvSpPr/>
          <p:nvPr/>
        </p:nvSpPr>
        <p:spPr>
          <a:xfrm>
            <a:off x="11937910" y="8102600"/>
            <a:ext cx="3555846" cy="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313" name="Line"/>
          <p:cNvSpPr/>
          <p:nvPr/>
        </p:nvSpPr>
        <p:spPr>
          <a:xfrm>
            <a:off x="10718800" y="3759200"/>
            <a:ext cx="762000" cy="3530601"/>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314" name="Line"/>
          <p:cNvSpPr/>
          <p:nvPr/>
        </p:nvSpPr>
        <p:spPr>
          <a:xfrm>
            <a:off x="6731000" y="3302000"/>
            <a:ext cx="3555846" cy="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315" name="Bright Angel Shale, Grand Canyon"/>
          <p:cNvSpPr txBox="1">
            <a:spLocks noGrp="1"/>
          </p:cNvSpPr>
          <p:nvPr>
            <p:ph type="title" idx="4294967295"/>
          </p:nvPr>
        </p:nvSpPr>
        <p:spPr>
          <a:xfrm>
            <a:off x="4254500" y="11214100"/>
            <a:ext cx="15875000" cy="1143000"/>
          </a:xfrm>
          <a:prstGeom prst="rect">
            <a:avLst/>
          </a:prstGeom>
          <a:effectLst>
            <a:outerShdw blurRad="50800" dist="38100" dir="5400000" rotWithShape="0">
              <a:srgbClr val="000000">
                <a:alpha val="40000"/>
              </a:srgbClr>
            </a:outerShdw>
          </a:effectLst>
        </p:spPr>
        <p:txBody>
          <a:bodyPr anchor="b"/>
          <a:lstStyle>
            <a:lvl1pPr>
              <a:defRPr sz="7200">
                <a:latin typeface="+mn-lt"/>
                <a:ea typeface="+mn-ea"/>
                <a:cs typeface="+mn-cs"/>
                <a:sym typeface="DejaVu Sans Condensed"/>
              </a:defRPr>
            </a:lvl1pPr>
          </a:lstStyle>
          <a:p>
            <a:r>
              <a:t>Bright Angel Shale, Grand Canyon</a:t>
            </a:r>
          </a:p>
        </p:txBody>
      </p:sp>
    </p:spTree>
    <p:extLst>
      <p:ext uri="{BB962C8B-B14F-4D97-AF65-F5344CB8AC3E}">
        <p14:creationId xmlns:p14="http://schemas.microsoft.com/office/powerpoint/2010/main" val="65301360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11"/>
                                        </p:tgtEl>
                                        <p:attrNameLst>
                                          <p:attrName>style.visibility</p:attrName>
                                        </p:attrNameLst>
                                      </p:cBhvr>
                                      <p:to>
                                        <p:strVal val="visible"/>
                                      </p:to>
                                    </p:set>
                                    <p:animEffect transition="in" filter="dissolve">
                                      <p:cBhvr>
                                        <p:cTn id="7" dur="500"/>
                                        <p:tgtEl>
                                          <p:spTgt spid="13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1312"/>
                                        </p:tgtEl>
                                        <p:attrNameLst>
                                          <p:attrName>style.visibility</p:attrName>
                                        </p:attrNameLst>
                                      </p:cBhvr>
                                      <p:to>
                                        <p:strVal val="visible"/>
                                      </p:to>
                                    </p:set>
                                    <p:animEffect transition="in" filter="wipe(right)">
                                      <p:cBhvr>
                                        <p:cTn id="12" dur="250"/>
                                        <p:tgtEl>
                                          <p:spTgt spid="1312"/>
                                        </p:tgtEl>
                                      </p:cBhvr>
                                    </p:animEffect>
                                  </p:childTnLst>
                                </p:cTn>
                              </p:par>
                            </p:childTnLst>
                          </p:cTn>
                        </p:par>
                        <p:par>
                          <p:cTn id="13" fill="hold">
                            <p:stCondLst>
                              <p:cond delay="250"/>
                            </p:stCondLst>
                            <p:childTnLst>
                              <p:par>
                                <p:cTn id="14" presetID="22" presetClass="entr" presetSubtype="4" fill="hold" grpId="0" nodeType="afterEffect">
                                  <p:stCondLst>
                                    <p:cond delay="0"/>
                                  </p:stCondLst>
                                  <p:iterate>
                                    <p:tmAbs val="0"/>
                                  </p:iterate>
                                  <p:childTnLst>
                                    <p:set>
                                      <p:cBhvr>
                                        <p:cTn id="15" fill="hold"/>
                                        <p:tgtEl>
                                          <p:spTgt spid="1313"/>
                                        </p:tgtEl>
                                        <p:attrNameLst>
                                          <p:attrName>style.visibility</p:attrName>
                                        </p:attrNameLst>
                                      </p:cBhvr>
                                      <p:to>
                                        <p:strVal val="visible"/>
                                      </p:to>
                                    </p:set>
                                    <p:animEffect transition="in" filter="wipe(down)">
                                      <p:cBhvr>
                                        <p:cTn id="16" dur="250"/>
                                        <p:tgtEl>
                                          <p:spTgt spid="1313"/>
                                        </p:tgtEl>
                                      </p:cBhvr>
                                    </p:animEffect>
                                  </p:childTnLst>
                                </p:cTn>
                              </p:par>
                            </p:childTnLst>
                          </p:cTn>
                        </p:par>
                        <p:par>
                          <p:cTn id="17" fill="hold">
                            <p:stCondLst>
                              <p:cond delay="500"/>
                            </p:stCondLst>
                            <p:childTnLst>
                              <p:par>
                                <p:cTn id="18" presetID="22" presetClass="entr" presetSubtype="2" fill="hold" grpId="0" nodeType="afterEffect">
                                  <p:stCondLst>
                                    <p:cond delay="0"/>
                                  </p:stCondLst>
                                  <p:iterate>
                                    <p:tmAbs val="0"/>
                                  </p:iterate>
                                  <p:childTnLst>
                                    <p:set>
                                      <p:cBhvr>
                                        <p:cTn id="19" fill="hold"/>
                                        <p:tgtEl>
                                          <p:spTgt spid="1314"/>
                                        </p:tgtEl>
                                        <p:attrNameLst>
                                          <p:attrName>style.visibility</p:attrName>
                                        </p:attrNameLst>
                                      </p:cBhvr>
                                      <p:to>
                                        <p:strVal val="visible"/>
                                      </p:to>
                                    </p:set>
                                    <p:animEffect transition="in" filter="wipe(right)">
                                      <p:cBhvr>
                                        <p:cTn id="20" dur="250"/>
                                        <p:tgtEl>
                                          <p:spTgt spid="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0" animBg="1" advAuto="0"/>
      <p:bldP spid="1312" grpId="0" animBg="1" advAuto="0"/>
      <p:bldP spid="1313" grpId="0" animBg="1" advAuto="0"/>
      <p:bldP spid="1314"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 name="Image" descr="Image"/>
          <p:cNvPicPr>
            <a:picLocks noChangeAspect="1"/>
          </p:cNvPicPr>
          <p:nvPr/>
        </p:nvPicPr>
        <p:blipFill>
          <a:blip r:embed="rId2">
            <a:extLst/>
          </a:blip>
          <a:stretch>
            <a:fillRect/>
          </a:stretch>
        </p:blipFill>
        <p:spPr>
          <a:xfrm>
            <a:off x="3170763" y="716096"/>
            <a:ext cx="18042474" cy="11591739"/>
          </a:xfrm>
          <a:prstGeom prst="rect">
            <a:avLst/>
          </a:prstGeom>
          <a:ln w="12700">
            <a:miter lim="400000"/>
          </a:ln>
          <a:effectLst>
            <a:outerShdw blurRad="190500" dist="8455" dir="5400000" rotWithShape="0">
              <a:srgbClr val="000000"/>
            </a:outerShdw>
          </a:effectLst>
        </p:spPr>
      </p:pic>
      <p:sp>
        <p:nvSpPr>
          <p:cNvPr id="1369" name="The Himalayas"/>
          <p:cNvSpPr txBox="1"/>
          <p:nvPr/>
        </p:nvSpPr>
        <p:spPr>
          <a:xfrm>
            <a:off x="9965428" y="12077586"/>
            <a:ext cx="4453142"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a:ea typeface="DejaVu Sans"/>
                <a:cs typeface="DejaVu Sans"/>
                <a:sym typeface="DejaVu Sans"/>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dirty="0">
                <a:ln>
                  <a:noFill/>
                </a:ln>
                <a:solidFill>
                  <a:srgbClr val="FFFFFF"/>
                </a:solidFill>
                <a:effectLst/>
                <a:uLnTx/>
                <a:uFillTx/>
                <a:latin typeface="DejaVu Sans"/>
                <a:ea typeface="DejaVu Sans"/>
                <a:cs typeface="DejaVu Sans"/>
                <a:sym typeface="DejaVu Sans"/>
              </a:rPr>
              <a:t>Himalaya</a:t>
            </a:r>
          </a:p>
        </p:txBody>
      </p:sp>
    </p:spTree>
    <p:extLst>
      <p:ext uri="{BB962C8B-B14F-4D97-AF65-F5344CB8AC3E}">
        <p14:creationId xmlns:p14="http://schemas.microsoft.com/office/powerpoint/2010/main" val="345874632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9" name="Muav-Temple Butte Fold.jpg" descr="Muav-Temple Butte Fold.jpg"/>
          <p:cNvPicPr>
            <a:picLocks/>
          </p:cNvPicPr>
          <p:nvPr/>
        </p:nvPicPr>
        <p:blipFill>
          <a:blip r:embed="rId3">
            <a:extLst/>
          </a:blip>
          <a:srcRect l="6284" t="2114" r="1312" b="1701"/>
          <a:stretch>
            <a:fillRect/>
          </a:stretch>
        </p:blipFill>
        <p:spPr>
          <a:xfrm>
            <a:off x="3670300" y="960437"/>
            <a:ext cx="17030700" cy="11772901"/>
          </a:xfrm>
          <a:prstGeom prst="rect">
            <a:avLst/>
          </a:prstGeom>
          <a:ln w="25400">
            <a:solidFill>
              <a:srgbClr val="FFFFFF"/>
            </a:solidFill>
            <a:miter lim="400000"/>
          </a:ln>
        </p:spPr>
      </p:pic>
      <p:sp>
        <p:nvSpPr>
          <p:cNvPr id="1320" name="Line"/>
          <p:cNvSpPr/>
          <p:nvPr/>
        </p:nvSpPr>
        <p:spPr>
          <a:xfrm>
            <a:off x="7570996" y="5441254"/>
            <a:ext cx="7425271" cy="51060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61" y="282"/>
                  <a:pt x="2242" y="1239"/>
                  <a:pt x="3135" y="2028"/>
                </a:cubicBezTo>
                <a:cubicBezTo>
                  <a:pt x="4028" y="2818"/>
                  <a:pt x="4306" y="4414"/>
                  <a:pt x="5109" y="5993"/>
                </a:cubicBezTo>
                <a:cubicBezTo>
                  <a:pt x="5913" y="7573"/>
                  <a:pt x="5876" y="8717"/>
                  <a:pt x="6858" y="10409"/>
                </a:cubicBezTo>
                <a:cubicBezTo>
                  <a:pt x="7840" y="12101"/>
                  <a:pt x="10096" y="13839"/>
                  <a:pt x="11257" y="15306"/>
                </a:cubicBezTo>
                <a:cubicBezTo>
                  <a:pt x="12418" y="16773"/>
                  <a:pt x="14138" y="17234"/>
                  <a:pt x="15656" y="18700"/>
                </a:cubicBezTo>
                <a:cubicBezTo>
                  <a:pt x="17174" y="20167"/>
                  <a:pt x="20707" y="20923"/>
                  <a:pt x="21600" y="21600"/>
                </a:cubicBezTo>
              </a:path>
            </a:pathLst>
          </a:custGeom>
          <a:ln w="1143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lvl="0" indent="0" algn="l" defTabSz="914400" rtl="0" eaLnBrk="1" fontAlgn="auto" latinLnBrk="0" hangingPunct="0">
              <a:lnSpc>
                <a:spcPct val="100000"/>
              </a:lnSpc>
              <a:spcBef>
                <a:spcPts val="0"/>
              </a:spcBef>
              <a:spcAft>
                <a:spcPts val="0"/>
              </a:spcAft>
              <a:buClrTx/>
              <a:buSzTx/>
              <a:buFontTx/>
              <a:buNone/>
              <a:tabLst/>
              <a:defRPr sz="1800">
                <a:uFill>
                  <a:solidFill>
                    <a:srgbClr val="000000"/>
                  </a:solidFill>
                </a:uFill>
                <a:latin typeface="Arial"/>
                <a:ea typeface="Arial"/>
                <a:cs typeface="Arial"/>
                <a:sym typeface="Arial"/>
              </a:defRPr>
            </a:pPr>
            <a:endParaRPr kumimoji="0" sz="1800" b="0" i="0" u="none" strike="noStrike" kern="0" cap="none" spc="0" normalizeH="0" baseline="0" noProof="0">
              <a:ln>
                <a:noFill/>
              </a:ln>
              <a:solidFill>
                <a:srgbClr val="000000"/>
              </a:solidFill>
              <a:effectLst/>
              <a:uLnTx/>
              <a:uFill>
                <a:solidFill>
                  <a:srgbClr val="000000"/>
                </a:solidFill>
              </a:uFill>
              <a:latin typeface="Arial"/>
              <a:cs typeface="Arial"/>
              <a:sym typeface="Arial"/>
            </a:endParaRPr>
          </a:p>
        </p:txBody>
      </p:sp>
      <p:grpSp>
        <p:nvGrpSpPr>
          <p:cNvPr id="1323" name="Group"/>
          <p:cNvGrpSpPr/>
          <p:nvPr/>
        </p:nvGrpSpPr>
        <p:grpSpPr>
          <a:xfrm>
            <a:off x="3411621" y="8661400"/>
            <a:ext cx="6943259" cy="3505200"/>
            <a:chOff x="-957179" y="0"/>
            <a:chExt cx="6943259" cy="3505200"/>
          </a:xfrm>
        </p:grpSpPr>
        <p:sp>
          <p:nvSpPr>
            <p:cNvPr id="1321" name="Rectangle"/>
            <p:cNvSpPr/>
            <p:nvPr/>
          </p:nvSpPr>
          <p:spPr>
            <a:xfrm>
              <a:off x="-685801" y="0"/>
              <a:ext cx="6671881" cy="3505200"/>
            </a:xfrm>
            <a:prstGeom prst="rect">
              <a:avLst/>
            </a:prstGeom>
            <a:blipFill rotWithShape="1">
              <a:blip r:embed="rId4"/>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322" name="Mauv Limestone “505 million years ago”"/>
            <p:cNvSpPr txBox="1"/>
            <p:nvPr/>
          </p:nvSpPr>
          <p:spPr>
            <a:xfrm>
              <a:off x="-957179" y="66174"/>
              <a:ext cx="6671881" cy="3219157"/>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lgn="r">
                <a:defRPr sz="6400" b="1">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pPr lvl="0"/>
              <a:r>
                <a:rPr kumimoji="0" sz="6400" b="0" u="none" strike="noStrike" kern="0" cap="none" spc="0" normalizeH="0" baseline="0" noProof="0" dirty="0" err="1">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Mauv</a:t>
              </a:r>
              <a:r>
                <a:rPr kumimoji="0" sz="6400" b="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 Limestone </a:t>
              </a:r>
              <a:endParaRPr kumimoji="0" lang="en-US" sz="6400" b="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endParaRPr>
            </a:p>
            <a:p>
              <a:pPr lvl="0"/>
              <a:r>
                <a:rPr lang="fr-FR" dirty="0">
                  <a:solidFill>
                    <a:srgbClr val="FFFFCC"/>
                  </a:solidFill>
                  <a:uFill>
                    <a:solidFill>
                      <a:srgbClr val="E2DEAB"/>
                    </a:solidFill>
                  </a:uFill>
                </a:rPr>
                <a:t>« </a:t>
              </a:r>
              <a:r>
                <a:rPr kumimoji="0" sz="6400" b="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505 </a:t>
              </a:r>
              <a:r>
                <a:rPr lang="fr" b="0" dirty="0">
                  <a:latin typeface="DejaVu Sans Condensed" panose="020B0606030804020204" pitchFamily="34" charset="2"/>
                  <a:ea typeface="DejaVu Sans Condensed" panose="020B0606030804020204" pitchFamily="34" charset="2"/>
                  <a:cs typeface="DejaVu Sans Condensed" panose="020B0606030804020204" pitchFamily="34" charset="2"/>
                </a:rPr>
                <a:t>millions d'années »</a:t>
              </a:r>
              <a:endParaRPr kumimoji="0" sz="6400" b="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endParaRPr>
            </a:p>
          </p:txBody>
        </p:sp>
      </p:grpSp>
      <p:grpSp>
        <p:nvGrpSpPr>
          <p:cNvPr id="1326" name="Group"/>
          <p:cNvGrpSpPr/>
          <p:nvPr/>
        </p:nvGrpSpPr>
        <p:grpSpPr>
          <a:xfrm>
            <a:off x="12835907" y="4495799"/>
            <a:ext cx="7437301" cy="3984207"/>
            <a:chOff x="-1184893" y="-1"/>
            <a:chExt cx="7437301" cy="3984207"/>
          </a:xfrm>
        </p:grpSpPr>
        <p:sp>
          <p:nvSpPr>
            <p:cNvPr id="1324" name="Rectangle"/>
            <p:cNvSpPr/>
            <p:nvPr/>
          </p:nvSpPr>
          <p:spPr>
            <a:xfrm>
              <a:off x="-1184893" y="-1"/>
              <a:ext cx="7425271" cy="3984207"/>
            </a:xfrm>
            <a:prstGeom prst="rect">
              <a:avLst/>
            </a:prstGeom>
            <a:blipFill rotWithShape="1">
              <a:blip r:embed="rId4"/>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325" name="Temple Butte Limestone “385 million years ago”"/>
            <p:cNvSpPr txBox="1"/>
            <p:nvPr/>
          </p:nvSpPr>
          <p:spPr>
            <a:xfrm>
              <a:off x="-799885" y="518698"/>
              <a:ext cx="7052293" cy="31496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lgn="l">
                <a:defRPr sz="6400" b="1">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pPr lvl="0">
                <a:lnSpc>
                  <a:spcPts val="6500"/>
                </a:lnSpc>
              </a:pPr>
              <a:r>
                <a:rPr kumimoji="0" sz="6400" b="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Temple Butte Limestone </a:t>
              </a:r>
              <a:endParaRPr kumimoji="0" lang="en-US" sz="6400" b="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endParaRPr>
            </a:p>
            <a:p>
              <a:pPr lvl="0">
                <a:lnSpc>
                  <a:spcPts val="6500"/>
                </a:lnSpc>
              </a:pPr>
              <a:r>
                <a:rPr lang="fr-FR" dirty="0">
                  <a:solidFill>
                    <a:srgbClr val="FFFFCC"/>
                  </a:solidFill>
                  <a:uFill>
                    <a:solidFill>
                      <a:srgbClr val="E2DEAB"/>
                    </a:solidFill>
                  </a:uFill>
                </a:rPr>
                <a:t>« </a:t>
              </a:r>
              <a:r>
                <a:rPr kumimoji="0" sz="6400" b="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385</a:t>
              </a:r>
              <a:r>
                <a:rPr lang="fr" b="0" dirty="0">
                  <a:latin typeface="DejaVu Sans Condensed" panose="020B0606030804020204" pitchFamily="34" charset="2"/>
                  <a:ea typeface="DejaVu Sans Condensed" panose="020B0606030804020204" pitchFamily="34" charset="2"/>
                  <a:cs typeface="DejaVu Sans Condensed" panose="020B0606030804020204" pitchFamily="34" charset="2"/>
                </a:rPr>
                <a:t> millions d'années »</a:t>
              </a:r>
              <a:r>
                <a:rPr lang="fr-FR" sz="6600" dirty="0">
                  <a:sym typeface="DejaVu Sans Condensed"/>
                </a:rPr>
                <a:t> </a:t>
              </a:r>
              <a:endParaRPr kumimoji="0" sz="6400" b="0" u="none" strike="noStrike" kern="0" cap="none" spc="0" normalizeH="0" baseline="0" noProof="0" dirty="0">
                <a:ln>
                  <a:noFill/>
                </a:ln>
                <a:solidFill>
                  <a:srgbClr val="FFFFFF"/>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endParaRPr>
            </a:p>
          </p:txBody>
        </p:sp>
      </p:grpSp>
      <p:sp>
        <p:nvSpPr>
          <p:cNvPr id="1327" name="Oval"/>
          <p:cNvSpPr/>
          <p:nvPr/>
        </p:nvSpPr>
        <p:spPr>
          <a:xfrm>
            <a:off x="6273800" y="4965700"/>
            <a:ext cx="1270000" cy="1651000"/>
          </a:xfrm>
          <a:prstGeom prst="ellipse">
            <a:avLst/>
          </a:prstGeom>
          <a:ln w="152400">
            <a:solidFill>
              <a:srgbClr val="FFFB00"/>
            </a:solidFill>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grpSp>
        <p:nvGrpSpPr>
          <p:cNvPr id="1331" name="Group"/>
          <p:cNvGrpSpPr/>
          <p:nvPr/>
        </p:nvGrpSpPr>
        <p:grpSpPr>
          <a:xfrm>
            <a:off x="4584700" y="1524000"/>
            <a:ext cx="15214600" cy="6956007"/>
            <a:chOff x="0" y="0"/>
            <a:chExt cx="15214600" cy="6956006"/>
          </a:xfrm>
        </p:grpSpPr>
        <p:sp>
          <p:nvSpPr>
            <p:cNvPr id="1328" name="Line"/>
            <p:cNvSpPr/>
            <p:nvPr/>
          </p:nvSpPr>
          <p:spPr>
            <a:xfrm flipV="1">
              <a:off x="6557581" y="1549644"/>
              <a:ext cx="8320" cy="5406362"/>
            </a:xfrm>
            <a:prstGeom prst="line">
              <a:avLst/>
            </a:prstGeom>
            <a:noFill/>
            <a:ln w="317500" cap="flat">
              <a:solidFill>
                <a:srgbClr val="FFFB00"/>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329" name="Rounded Rectangle"/>
            <p:cNvSpPr/>
            <p:nvPr/>
          </p:nvSpPr>
          <p:spPr>
            <a:xfrm>
              <a:off x="12700" y="0"/>
              <a:ext cx="15189200" cy="1549400"/>
            </a:xfrm>
            <a:prstGeom prst="roundRect">
              <a:avLst>
                <a:gd name="adj" fmla="val 12295"/>
              </a:avLst>
            </a:prstGeom>
            <a:solidFill>
              <a:srgbClr val="FFFB00"/>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330" name="120 million years missing!"/>
            <p:cNvSpPr txBox="1"/>
            <p:nvPr/>
          </p:nvSpPr>
          <p:spPr>
            <a:xfrm>
              <a:off x="0" y="71522"/>
              <a:ext cx="15214600" cy="11811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spcBef>
                  <a:spcPts val="1000"/>
                </a:spcBef>
                <a:defRPr sz="9000" b="1">
                  <a:effectLst>
                    <a:outerShdw blurRad="50800" dist="38100" dir="5400000" rotWithShape="0">
                      <a:srgbClr val="000000">
                        <a:alpha val="40000"/>
                      </a:srgbClr>
                    </a:outerShdw>
                  </a:effectLst>
                  <a:latin typeface="Quicksand"/>
                  <a:ea typeface="Quicksand"/>
                  <a:cs typeface="Quicksand"/>
                  <a:sym typeface="Quicksand"/>
                </a:defRPr>
              </a:lvl1pPr>
            </a:lstStyle>
            <a:p>
              <a:pPr lvl="0"/>
              <a:r>
                <a:rPr kumimoji="0" sz="7200" b="0" u="none" strike="noStrike" kern="0" cap="none" spc="0" normalizeH="0" baseline="0" noProof="0" dirty="0">
                  <a:ln>
                    <a:noFill/>
                  </a:ln>
                  <a:solidFill>
                    <a:srgbClr val="000000"/>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120 million</a:t>
              </a:r>
              <a:r>
                <a:rPr kumimoji="0" lang="en-US" sz="7200" b="0" u="none" strike="noStrike" kern="0" cap="none" spc="0" normalizeH="0" baseline="0" noProof="0" dirty="0">
                  <a:ln>
                    <a:noFill/>
                  </a:ln>
                  <a:solidFill>
                    <a:srgbClr val="000000"/>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s</a:t>
              </a:r>
              <a:r>
                <a:rPr kumimoji="0" sz="7200" b="0" u="none" strike="noStrike" kern="0" cap="none" spc="0" normalizeH="0" baseline="0" noProof="0" dirty="0">
                  <a:ln>
                    <a:noFill/>
                  </a:ln>
                  <a:solidFill>
                    <a:srgbClr val="000000"/>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 </a:t>
              </a:r>
              <a:r>
                <a:rPr kumimoji="0" lang="en-US" sz="7200" b="0" u="none" strike="noStrike" kern="0" cap="none" spc="0" normalizeH="0" baseline="0" noProof="0" dirty="0">
                  <a:ln>
                    <a:noFill/>
                  </a:ln>
                  <a:solidFill>
                    <a:srgbClr val="000000"/>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rPr>
                <a:t>d’</a:t>
              </a:r>
              <a:r>
                <a:rPr lang="en-US" sz="7200" b="0" dirty="0" err="1">
                  <a:latin typeface="DejaVu Sans Condensed" panose="020B0606030804020204" pitchFamily="34" charset="2"/>
                  <a:ea typeface="DejaVu Sans Condensed" panose="020B0606030804020204" pitchFamily="34" charset="2"/>
                  <a:cs typeface="DejaVu Sans Condensed" panose="020B0606030804020204" pitchFamily="34" charset="2"/>
                </a:rPr>
                <a:t>années</a:t>
              </a:r>
              <a:r>
                <a:rPr lang="en-US" sz="7200" b="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en-US" sz="7200" b="0" dirty="0" err="1">
                  <a:latin typeface="DejaVu Sans Condensed" panose="020B0606030804020204" pitchFamily="34" charset="2"/>
                  <a:ea typeface="DejaVu Sans Condensed" panose="020B0606030804020204" pitchFamily="34" charset="2"/>
                  <a:cs typeface="DejaVu Sans Condensed" panose="020B0606030804020204" pitchFamily="34" charset="2"/>
                </a:rPr>
                <a:t>manquantes</a:t>
              </a:r>
              <a:r>
                <a:rPr lang="en-US" sz="7200" b="0" dirty="0">
                  <a:latin typeface="DejaVu Sans Condensed" panose="020B0606030804020204" pitchFamily="34" charset="2"/>
                  <a:ea typeface="DejaVu Sans Condensed" panose="020B0606030804020204" pitchFamily="34" charset="2"/>
                  <a:cs typeface="DejaVu Sans Condensed" panose="020B0606030804020204" pitchFamily="34" charset="2"/>
                </a:rPr>
                <a:t>!</a:t>
              </a:r>
              <a:endParaRPr kumimoji="0" sz="7200" b="0" u="none" strike="noStrike" kern="0" cap="none" spc="0" normalizeH="0" baseline="0" noProof="0" dirty="0">
                <a:ln>
                  <a:noFill/>
                </a:ln>
                <a:solidFill>
                  <a:srgbClr val="000000"/>
                </a:solidFill>
                <a:effectLst>
                  <a:outerShdw blurRad="50800" dist="38100" dir="5400000" rotWithShape="0">
                    <a:srgbClr val="000000">
                      <a:alpha val="40000"/>
                    </a:srgbClr>
                  </a:outerShdw>
                </a:effectLst>
                <a:uLnTx/>
                <a:uFillTx/>
                <a:latin typeface="DejaVu Sans Condensed" panose="020B0606030804020204" pitchFamily="34" charset="2"/>
                <a:ea typeface="DejaVu Sans Condensed" panose="020B0606030804020204" pitchFamily="34" charset="2"/>
                <a:cs typeface="DejaVu Sans Condensed" panose="020B0606030804020204" pitchFamily="34" charset="2"/>
                <a:sym typeface="Quicksand"/>
              </a:endParaRPr>
            </a:p>
          </p:txBody>
        </p:sp>
      </p:grpSp>
    </p:spTree>
    <p:extLst>
      <p:ext uri="{BB962C8B-B14F-4D97-AF65-F5344CB8AC3E}">
        <p14:creationId xmlns:p14="http://schemas.microsoft.com/office/powerpoint/2010/main" val="21354037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26"/>
                                        </p:tgtEl>
                                        <p:attrNameLst>
                                          <p:attrName>style.visibility</p:attrName>
                                        </p:attrNameLst>
                                      </p:cBhvr>
                                      <p:to>
                                        <p:strVal val="visible"/>
                                      </p:to>
                                    </p:set>
                                    <p:animEffect transition="in" filter="dissolve">
                                      <p:cBhvr>
                                        <p:cTn id="7" dur="500"/>
                                        <p:tgtEl>
                                          <p:spTgt spid="13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323"/>
                                        </p:tgtEl>
                                        <p:attrNameLst>
                                          <p:attrName>style.visibility</p:attrName>
                                        </p:attrNameLst>
                                      </p:cBhvr>
                                      <p:to>
                                        <p:strVal val="visible"/>
                                      </p:to>
                                    </p:set>
                                    <p:animEffect transition="in" filter="dissolve">
                                      <p:cBhvr>
                                        <p:cTn id="12" dur="500"/>
                                        <p:tgtEl>
                                          <p:spTgt spid="13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327"/>
                                        </p:tgtEl>
                                        <p:attrNameLst>
                                          <p:attrName>style.visibility</p:attrName>
                                        </p:attrNameLst>
                                      </p:cBhvr>
                                      <p:to>
                                        <p:strVal val="visible"/>
                                      </p:to>
                                    </p:set>
                                    <p:animEffect transition="in" filter="dissolve">
                                      <p:cBhvr>
                                        <p:cTn id="17" dur="500"/>
                                        <p:tgtEl>
                                          <p:spTgt spid="13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p:tmAbs val="0"/>
                                  </p:iterate>
                                  <p:childTnLst>
                                    <p:set>
                                      <p:cBhvr>
                                        <p:cTn id="21" fill="hold"/>
                                        <p:tgtEl>
                                          <p:spTgt spid="1320"/>
                                        </p:tgtEl>
                                        <p:attrNameLst>
                                          <p:attrName>style.visibility</p:attrName>
                                        </p:attrNameLst>
                                      </p:cBhvr>
                                      <p:to>
                                        <p:strVal val="visible"/>
                                      </p:to>
                                    </p:set>
                                    <p:animEffect transition="in" filter="wipe(left)">
                                      <p:cBhvr>
                                        <p:cTn id="22" dur="500"/>
                                        <p:tgtEl>
                                          <p:spTgt spid="13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p:tmAbs val="0"/>
                                  </p:iterate>
                                  <p:childTnLst>
                                    <p:set>
                                      <p:cBhvr>
                                        <p:cTn id="26" fill="hold"/>
                                        <p:tgtEl>
                                          <p:spTgt spid="1331"/>
                                        </p:tgtEl>
                                        <p:attrNameLst>
                                          <p:attrName>style.visibility</p:attrName>
                                        </p:attrNameLst>
                                      </p:cBhvr>
                                      <p:to>
                                        <p:strVal val="visible"/>
                                      </p:to>
                                    </p:set>
                                    <p:animEffect transition="in" filter="wipe(up)">
                                      <p:cBhvr>
                                        <p:cTn id="27" dur="5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 grpId="0" animBg="1" advAuto="0"/>
      <p:bldP spid="1323" grpId="0" animBg="1" advAuto="0"/>
      <p:bldP spid="1326" grpId="0" animBg="1" advAuto="0"/>
      <p:bldP spid="1327" grpId="0" animBg="1" advAuto="0"/>
      <p:bldP spid="1331"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3" name="C. John Collins, Science and Faith: Friends or Foes? (Wheaton: Crossways, 2003), p. 250."/>
          <p:cNvSpPr txBox="1">
            <a:spLocks noGrp="1"/>
          </p:cNvSpPr>
          <p:nvPr>
            <p:ph type="body" sz="quarter" idx="1"/>
          </p:nvPr>
        </p:nvSpPr>
        <p:spPr>
          <a:xfrm>
            <a:off x="2463800" y="11036300"/>
            <a:ext cx="19519900" cy="1689100"/>
          </a:xfrm>
          <a:prstGeom prst="rect">
            <a:avLst/>
          </a:prstGeom>
        </p:spPr>
        <p:txBody>
          <a:bodyPr/>
          <a:lstStyle/>
          <a:p>
            <a:pPr>
              <a:defRPr sz="4600">
                <a:solidFill>
                  <a:srgbClr val="F4EDB7"/>
                </a:solidFill>
              </a:defRPr>
            </a:pPr>
            <a:r>
              <a:t>C. John Collins, </a:t>
            </a:r>
            <a:r>
              <a:rPr>
                <a:latin typeface="DejaVu Sans Condensed Oblique"/>
                <a:ea typeface="DejaVu Sans Condensed Oblique"/>
                <a:cs typeface="DejaVu Sans Condensed Oblique"/>
                <a:sym typeface="DejaVu Sans Condensed Oblique"/>
              </a:rPr>
              <a:t>Science and Faith: Friends or Foes?</a:t>
            </a:r>
            <a:r>
              <a:t> (Wheaton: Crossways, 2003), p. 250</a:t>
            </a:r>
            <a:r>
              <a:rPr>
                <a:effectLst>
                  <a:outerShdw blurRad="38100" dist="38100" dir="2700000" rotWithShape="0">
                    <a:srgbClr val="000000">
                      <a:alpha val="43137"/>
                    </a:srgbClr>
                  </a:outerShdw>
                </a:effectLst>
                <a:uFill>
                  <a:solidFill>
                    <a:srgbClr val="F4EDB7"/>
                  </a:solidFill>
                </a:uFill>
              </a:rPr>
              <a:t>.</a:t>
            </a:r>
          </a:p>
        </p:txBody>
      </p:sp>
      <p:sp>
        <p:nvSpPr>
          <p:cNvPr id="1594" name="“I conclude, then that I have no  reason to disbelieve the standard  theories of the geologists,  including their estimate for the age  of the earth.  They may be wrong,  for all I know; but if they are wrong, it’s not  because they have improperly smuggled philosophical assumptions into their work.”"/>
          <p:cNvSpPr txBox="1">
            <a:spLocks noGrp="1"/>
          </p:cNvSpPr>
          <p:nvPr>
            <p:ph type="title"/>
          </p:nvPr>
        </p:nvSpPr>
        <p:spPr>
          <a:xfrm>
            <a:off x="914400" y="1384300"/>
            <a:ext cx="22610618" cy="9385300"/>
          </a:xfrm>
          <a:prstGeom prst="rect">
            <a:avLst/>
          </a:prstGeom>
        </p:spPr>
        <p:txBody>
          <a:bodyPr/>
          <a:lstStyle/>
          <a:p>
            <a:pPr defTabSz="457200">
              <a:defRPr sz="7600">
                <a:solidFill>
                  <a:srgbClr val="F4EDB7"/>
                </a:solidFill>
              </a:defRPr>
            </a:pPr>
            <a:r>
              <a:rPr lang="fr-FR" dirty="0">
                <a:solidFill>
                  <a:srgbClr val="FFFFCC"/>
                </a:solidFill>
                <a:uFill>
                  <a:solidFill>
                    <a:srgbClr val="E2DEAB"/>
                  </a:solidFill>
                </a:uFill>
              </a:rPr>
              <a:t>« </a:t>
            </a:r>
            <a:r>
              <a:rPr lang="fr-FR" dirty="0"/>
              <a:t>Je conclus donc </a:t>
            </a:r>
            <a:r>
              <a:rPr lang="fr-FR" dirty="0">
                <a:solidFill>
                  <a:srgbClr val="F6A029"/>
                </a:solidFill>
              </a:rPr>
              <a:t>que je n’ai aucune</a:t>
            </a:r>
            <a:br>
              <a:rPr lang="fr-FR" dirty="0">
                <a:solidFill>
                  <a:srgbClr val="F6A029"/>
                </a:solidFill>
              </a:rPr>
            </a:br>
            <a:r>
              <a:rPr lang="fr-FR" dirty="0">
                <a:solidFill>
                  <a:srgbClr val="F6A029"/>
                </a:solidFill>
              </a:rPr>
              <a:t>raison de ne pas croire les théories</a:t>
            </a:r>
            <a:br>
              <a:rPr lang="fr-FR" dirty="0">
                <a:solidFill>
                  <a:srgbClr val="F6A029"/>
                </a:solidFill>
              </a:rPr>
            </a:br>
            <a:r>
              <a:rPr lang="fr-FR" dirty="0">
                <a:solidFill>
                  <a:srgbClr val="F6A029"/>
                </a:solidFill>
              </a:rPr>
              <a:t>standard des géologues</a:t>
            </a:r>
            <a:r>
              <a:rPr lang="fr-FR" dirty="0"/>
              <a:t>, y compris</a:t>
            </a:r>
            <a:br>
              <a:rPr lang="fr-FR" dirty="0"/>
            </a:br>
            <a:r>
              <a:rPr lang="fr-FR" dirty="0"/>
              <a:t>leur estimation de l'âge de la terre.</a:t>
            </a:r>
            <a:br>
              <a:rPr lang="fr-FR" dirty="0"/>
            </a:br>
            <a:r>
              <a:rPr lang="fr-FR" dirty="0">
                <a:solidFill>
                  <a:srgbClr val="F6A029"/>
                </a:solidFill>
              </a:rPr>
              <a:t>Ils peuvent avoir tort</a:t>
            </a:r>
            <a:r>
              <a:rPr lang="fr-FR" dirty="0"/>
              <a:t>, pour autant </a:t>
            </a:r>
            <a:br>
              <a:rPr lang="fr-FR" dirty="0"/>
            </a:br>
            <a:r>
              <a:rPr lang="fr-FR" dirty="0"/>
              <a:t>que je sache; mais s’ils ont tort, ce n’est pas parce qu’ils ont mal incorporé </a:t>
            </a:r>
            <a:r>
              <a:rPr lang="fr-FR" dirty="0">
                <a:solidFill>
                  <a:srgbClr val="F6A029"/>
                </a:solidFill>
              </a:rPr>
              <a:t>des hypothèses philosophiques</a:t>
            </a:r>
            <a:r>
              <a:rPr lang="fr-FR" dirty="0"/>
              <a:t> dans leur travail.</a:t>
            </a:r>
            <a:r>
              <a:rPr lang="fr" dirty="0">
                <a:latin typeface="DejaVu Sans Condensed" panose="020B0606030804020204" pitchFamily="34" charset="2"/>
                <a:ea typeface="DejaVu Sans Condensed" panose="020B0606030804020204" pitchFamily="34" charset="2"/>
                <a:cs typeface="DejaVu Sans Condensed" panose="020B0606030804020204" pitchFamily="34" charset="2"/>
              </a:rPr>
              <a:t> »</a:t>
            </a:r>
            <a:endParaRPr dirty="0"/>
          </a:p>
        </p:txBody>
      </p:sp>
      <p:grpSp>
        <p:nvGrpSpPr>
          <p:cNvPr id="1597" name="Collins, C John.jpg"/>
          <p:cNvGrpSpPr/>
          <p:nvPr/>
        </p:nvGrpSpPr>
        <p:grpSpPr>
          <a:xfrm>
            <a:off x="17907000" y="1270000"/>
            <a:ext cx="4445000" cy="5817942"/>
            <a:chOff x="0" y="0"/>
            <a:chExt cx="4445000" cy="5817941"/>
          </a:xfrm>
        </p:grpSpPr>
        <p:pic>
          <p:nvPicPr>
            <p:cNvPr id="1596" name="Collins, C John.jpg" descr="Collins, C John.jpg"/>
            <p:cNvPicPr>
              <a:picLocks noChangeAspect="1"/>
            </p:cNvPicPr>
            <p:nvPr/>
          </p:nvPicPr>
          <p:blipFill>
            <a:blip r:embed="rId3">
              <a:extLst/>
            </a:blip>
            <a:stretch>
              <a:fillRect/>
            </a:stretch>
          </p:blipFill>
          <p:spPr>
            <a:xfrm>
              <a:off x="317500" y="304800"/>
              <a:ext cx="3822700" cy="5195642"/>
            </a:xfrm>
            <a:prstGeom prst="rect">
              <a:avLst/>
            </a:prstGeom>
            <a:ln>
              <a:noFill/>
            </a:ln>
            <a:effectLst/>
          </p:spPr>
        </p:pic>
        <p:pic>
          <p:nvPicPr>
            <p:cNvPr id="1595" name="Collins, C John.jpg" descr="Collins, C John.jpg"/>
            <p:cNvPicPr>
              <a:picLocks/>
            </p:cNvPicPr>
            <p:nvPr/>
          </p:nvPicPr>
          <p:blipFill>
            <a:blip r:embed="rId4">
              <a:extLst/>
            </a:blip>
            <a:stretch>
              <a:fillRect/>
            </a:stretch>
          </p:blipFill>
          <p:spPr>
            <a:xfrm>
              <a:off x="0" y="0"/>
              <a:ext cx="4445000" cy="5817942"/>
            </a:xfrm>
            <a:prstGeom prst="rect">
              <a:avLst/>
            </a:prstGeom>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94"/>
                                        </p:tgtEl>
                                        <p:attrNameLst>
                                          <p:attrName>style.visibility</p:attrName>
                                        </p:attrNameLst>
                                      </p:cBhvr>
                                      <p:to>
                                        <p:strVal val="visible"/>
                                      </p:to>
                                    </p:set>
                                    <p:animEffect transition="in" filter="wipe(up)">
                                      <p:cBhvr>
                                        <p:cTn id="7" dur="500"/>
                                        <p:tgtEl>
                                          <p:spTgt spid="1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 name="“Although our conclusions are  tentative, at this point in our  understanding, Scripture seems to  be more easily understood to  suggest (but not to require) a  young-earth view, while the  observable facts of creation seem  increasingly to favor an old-earth view.”"/>
          <p:cNvSpPr txBox="1">
            <a:spLocks noGrp="1"/>
          </p:cNvSpPr>
          <p:nvPr>
            <p:ph type="title"/>
          </p:nvPr>
        </p:nvSpPr>
        <p:spPr>
          <a:xfrm>
            <a:off x="1108363" y="1384300"/>
            <a:ext cx="21668509" cy="9690100"/>
          </a:xfrm>
          <a:prstGeom prst="rect">
            <a:avLst/>
          </a:prstGeom>
        </p:spPr>
        <p:txBody>
          <a:bodyPr/>
          <a:lstStyle/>
          <a:p>
            <a:pPr defTabSz="457200">
              <a:defRPr>
                <a:solidFill>
                  <a:srgbClr val="FFFFFF"/>
                </a:solidFill>
              </a:defRPr>
            </a:pPr>
            <a:r>
              <a:rPr lang="fr-FR" dirty="0">
                <a:solidFill>
                  <a:srgbClr val="FFFFCC"/>
                </a:solidFill>
                <a:uFill>
                  <a:solidFill>
                    <a:srgbClr val="E2DEAB"/>
                  </a:solidFill>
                </a:uFill>
              </a:rPr>
              <a:t>« </a:t>
            </a:r>
            <a:r>
              <a:rPr lang="fr-FR" dirty="0">
                <a:solidFill>
                  <a:srgbClr val="F4EDB7"/>
                </a:solidFill>
              </a:rPr>
              <a:t>Bien que nos conclusions soient </a:t>
            </a:r>
            <a:br>
              <a:rPr lang="fr-FR" dirty="0">
                <a:solidFill>
                  <a:srgbClr val="F4EDB7"/>
                </a:solidFill>
              </a:rPr>
            </a:br>
            <a:r>
              <a:rPr lang="fr-FR" dirty="0">
                <a:solidFill>
                  <a:srgbClr val="F4EDB7"/>
                </a:solidFill>
              </a:rPr>
              <a:t>provisoires, à ce stade de notre</a:t>
            </a:r>
            <a:br>
              <a:rPr lang="fr-FR" dirty="0">
                <a:solidFill>
                  <a:srgbClr val="F4EDB7"/>
                </a:solidFill>
              </a:rPr>
            </a:br>
            <a:r>
              <a:rPr lang="fr-FR" dirty="0">
                <a:solidFill>
                  <a:srgbClr val="F4EDB7"/>
                </a:solidFill>
              </a:rPr>
              <a:t>compréhension, les Écritures </a:t>
            </a:r>
            <a:br>
              <a:rPr lang="fr-FR" dirty="0">
                <a:solidFill>
                  <a:srgbClr val="F4EDB7"/>
                </a:solidFill>
              </a:rPr>
            </a:br>
            <a:r>
              <a:rPr lang="fr-FR" dirty="0">
                <a:solidFill>
                  <a:srgbClr val="F4EDB7"/>
                </a:solidFill>
              </a:rPr>
              <a:t>semblent être plus faciles à </a:t>
            </a:r>
            <a:br>
              <a:rPr lang="fr-FR" dirty="0">
                <a:solidFill>
                  <a:srgbClr val="F4EDB7"/>
                </a:solidFill>
              </a:rPr>
            </a:br>
            <a:r>
              <a:rPr lang="fr-FR" dirty="0">
                <a:solidFill>
                  <a:srgbClr val="F4EDB7"/>
                </a:solidFill>
              </a:rPr>
              <a:t>comprendre pour suggérer (mais </a:t>
            </a:r>
            <a:br>
              <a:rPr lang="fr-FR" dirty="0">
                <a:solidFill>
                  <a:srgbClr val="F4EDB7"/>
                </a:solidFill>
              </a:rPr>
            </a:br>
            <a:r>
              <a:rPr lang="fr-FR" dirty="0">
                <a:solidFill>
                  <a:srgbClr val="F4EDB7"/>
                </a:solidFill>
              </a:rPr>
              <a:t>sans exiger) une vision de la </a:t>
            </a:r>
            <a:br>
              <a:rPr lang="fr-FR" dirty="0">
                <a:solidFill>
                  <a:srgbClr val="F4EDB7"/>
                </a:solidFill>
              </a:rPr>
            </a:br>
            <a:r>
              <a:rPr lang="fr-FR" dirty="0">
                <a:solidFill>
                  <a:srgbClr val="F4EDB7"/>
                </a:solidFill>
              </a:rPr>
              <a:t>terre- jeune, alors que les </a:t>
            </a:r>
            <a:r>
              <a:rPr lang="fr-FR" dirty="0">
                <a:solidFill>
                  <a:srgbClr val="F6A029"/>
                </a:solidFill>
              </a:rPr>
              <a:t>faits observables </a:t>
            </a:r>
            <a:r>
              <a:rPr lang="fr-FR" dirty="0">
                <a:solidFill>
                  <a:srgbClr val="F4EDB7"/>
                </a:solidFill>
              </a:rPr>
              <a:t>de la création semblent de plus en plus </a:t>
            </a:r>
            <a:r>
              <a:rPr lang="fr-FR" dirty="0">
                <a:solidFill>
                  <a:srgbClr val="F6A029"/>
                </a:solidFill>
              </a:rPr>
              <a:t>favoriser une vision de la terre-vieille.</a:t>
            </a:r>
            <a:r>
              <a:rPr lang="fr" dirty="0">
                <a:latin typeface="DejaVu Sans Condensed" panose="020B0606030804020204" pitchFamily="34" charset="2"/>
                <a:ea typeface="DejaVu Sans Condensed" panose="020B0606030804020204" pitchFamily="34" charset="2"/>
                <a:cs typeface="DejaVu Sans Condensed" panose="020B0606030804020204" pitchFamily="34" charset="2"/>
              </a:rPr>
              <a:t> »</a:t>
            </a:r>
            <a:endParaRPr dirty="0">
              <a:solidFill>
                <a:srgbClr val="FEFCDD"/>
              </a:solidFill>
            </a:endParaRPr>
          </a:p>
        </p:txBody>
      </p:sp>
      <p:sp>
        <p:nvSpPr>
          <p:cNvPr id="1602" name="Wayne Grudem, Systematic Theology (Grand Rapids: Zondervan, 1994), p. 307."/>
          <p:cNvSpPr txBox="1">
            <a:spLocks noGrp="1"/>
          </p:cNvSpPr>
          <p:nvPr>
            <p:ph type="body" sz="quarter" idx="1"/>
          </p:nvPr>
        </p:nvSpPr>
        <p:spPr>
          <a:xfrm>
            <a:off x="1108363" y="11633200"/>
            <a:ext cx="21945601" cy="1689100"/>
          </a:xfrm>
          <a:prstGeom prst="rect">
            <a:avLst/>
          </a:prstGeom>
        </p:spPr>
        <p:txBody>
          <a:bodyPr/>
          <a:lstStyle/>
          <a:p>
            <a:pPr>
              <a:defRPr sz="4200"/>
            </a:pPr>
            <a:r>
              <a:rPr dirty="0">
                <a:effectLst>
                  <a:outerShdw blurRad="38100" dist="38100" dir="2700000" rotWithShape="0">
                    <a:srgbClr val="000000">
                      <a:alpha val="43137"/>
                    </a:srgbClr>
                  </a:outerShdw>
                </a:effectLst>
                <a:uFill>
                  <a:solidFill>
                    <a:srgbClr val="E2DEAB"/>
                  </a:solidFill>
                </a:uFill>
              </a:rPr>
              <a:t>Wayne Grudem, </a:t>
            </a:r>
            <a:r>
              <a:rPr dirty="0">
                <a:effectLst>
                  <a:outerShdw blurRad="38100" dist="38100" dir="2700000" rotWithShape="0">
                    <a:srgbClr val="000000">
                      <a:alpha val="43137"/>
                    </a:srgbClr>
                  </a:outerShdw>
                </a:effectLst>
                <a:uFill>
                  <a:solidFill>
                    <a:srgbClr val="E2DEAB"/>
                  </a:solidFill>
                </a:uFill>
                <a:latin typeface="DejaVu Sans Condensed Oblique"/>
                <a:ea typeface="DejaVu Sans Condensed Oblique"/>
                <a:cs typeface="DejaVu Sans Condensed Oblique"/>
                <a:sym typeface="DejaVu Sans Condensed Oblique"/>
              </a:rPr>
              <a:t>Systematic Theology</a:t>
            </a:r>
            <a:r>
              <a:rPr dirty="0">
                <a:effectLst>
                  <a:outerShdw blurRad="38100" dist="38100" dir="2700000" rotWithShape="0">
                    <a:srgbClr val="000000">
                      <a:alpha val="43137"/>
                    </a:srgbClr>
                  </a:outerShdw>
                </a:effectLst>
                <a:uFill>
                  <a:solidFill>
                    <a:srgbClr val="E2DEAB"/>
                  </a:solidFill>
                </a:uFill>
              </a:rPr>
              <a:t> (Grand Rapids: Zondervan, 1994), p. 307.</a:t>
            </a:r>
          </a:p>
        </p:txBody>
      </p:sp>
      <p:grpSp>
        <p:nvGrpSpPr>
          <p:cNvPr id="1605" name="Grudem, Wayne.jpg"/>
          <p:cNvGrpSpPr/>
          <p:nvPr/>
        </p:nvGrpSpPr>
        <p:grpSpPr>
          <a:xfrm>
            <a:off x="17119600" y="1386983"/>
            <a:ext cx="5270500" cy="6448918"/>
            <a:chOff x="0" y="0"/>
            <a:chExt cx="5270500" cy="6448916"/>
          </a:xfrm>
        </p:grpSpPr>
        <p:pic>
          <p:nvPicPr>
            <p:cNvPr id="1604" name="Grudem, Wayne.jpg" descr="Grudem, Wayne.jpg"/>
            <p:cNvPicPr>
              <a:picLocks noChangeAspect="1"/>
            </p:cNvPicPr>
            <p:nvPr/>
          </p:nvPicPr>
          <p:blipFill>
            <a:blip r:embed="rId3">
              <a:extLst/>
            </a:blip>
            <a:stretch>
              <a:fillRect/>
            </a:stretch>
          </p:blipFill>
          <p:spPr>
            <a:xfrm>
              <a:off x="317500" y="304800"/>
              <a:ext cx="4648200" cy="5826617"/>
            </a:xfrm>
            <a:prstGeom prst="rect">
              <a:avLst/>
            </a:prstGeom>
            <a:ln>
              <a:noFill/>
            </a:ln>
            <a:effectLst/>
          </p:spPr>
        </p:pic>
        <p:pic>
          <p:nvPicPr>
            <p:cNvPr id="1603" name="Grudem, Wayne.jpg" descr="Grudem, Wayne.jpg"/>
            <p:cNvPicPr>
              <a:picLocks/>
            </p:cNvPicPr>
            <p:nvPr/>
          </p:nvPicPr>
          <p:blipFill>
            <a:blip r:embed="rId4">
              <a:extLst/>
            </a:blip>
            <a:stretch>
              <a:fillRect/>
            </a:stretch>
          </p:blipFill>
          <p:spPr>
            <a:xfrm>
              <a:off x="0" y="0"/>
              <a:ext cx="5270500" cy="6448917"/>
            </a:xfrm>
            <a:prstGeom prst="rect">
              <a:avLst/>
            </a:prstGeom>
            <a:effectLst/>
          </p:spPr>
        </p:pic>
      </p:gr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0" name="Group"/>
          <p:cNvGrpSpPr/>
          <p:nvPr/>
        </p:nvGrpSpPr>
        <p:grpSpPr>
          <a:xfrm>
            <a:off x="4516768" y="7859845"/>
            <a:ext cx="3314701" cy="4617151"/>
            <a:chOff x="0" y="0"/>
            <a:chExt cx="3314700" cy="4617150"/>
          </a:xfrm>
        </p:grpSpPr>
        <p:pic>
          <p:nvPicPr>
            <p:cNvPr id="1588" name="Archer, Gleason.jpg" descr="Archer, Gleason.jpg"/>
            <p:cNvPicPr>
              <a:picLocks noChangeAspect="1"/>
            </p:cNvPicPr>
            <p:nvPr/>
          </p:nvPicPr>
          <p:blipFill>
            <a:blip r:embed="rId3">
              <a:extLst/>
            </a:blip>
            <a:srcRect b="17412"/>
            <a:stretch>
              <a:fillRect/>
            </a:stretch>
          </p:blipFill>
          <p:spPr>
            <a:xfrm>
              <a:off x="0" y="0"/>
              <a:ext cx="3314700" cy="3744454"/>
            </a:xfrm>
            <a:prstGeom prst="rect">
              <a:avLst/>
            </a:prstGeom>
            <a:ln w="25400" cap="flat">
              <a:solidFill>
                <a:srgbClr val="FFFFFF"/>
              </a:solidFill>
              <a:prstDash val="solid"/>
              <a:miter lim="400000"/>
            </a:ln>
            <a:effectLst/>
          </p:spPr>
        </p:pic>
        <p:sp>
          <p:nvSpPr>
            <p:cNvPr id="1589" name="G. Archer"/>
            <p:cNvSpPr txBox="1"/>
            <p:nvPr/>
          </p:nvSpPr>
          <p:spPr>
            <a:xfrm>
              <a:off x="217561" y="3702750"/>
              <a:ext cx="2879578"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G. Archer</a:t>
              </a:r>
            </a:p>
          </p:txBody>
        </p:sp>
      </p:grpSp>
      <p:grpSp>
        <p:nvGrpSpPr>
          <p:cNvPr id="1593" name="Group"/>
          <p:cNvGrpSpPr/>
          <p:nvPr/>
        </p:nvGrpSpPr>
        <p:grpSpPr>
          <a:xfrm>
            <a:off x="10310663" y="1330114"/>
            <a:ext cx="3762674" cy="5012784"/>
            <a:chOff x="0" y="0"/>
            <a:chExt cx="3762672" cy="5012782"/>
          </a:xfrm>
        </p:grpSpPr>
        <p:pic>
          <p:nvPicPr>
            <p:cNvPr id="1591" name="Warfield, BB--B&amp;W.jpeg" descr="Warfield, BB--B&amp;W.jpeg"/>
            <p:cNvPicPr>
              <a:picLocks noChangeAspect="1"/>
            </p:cNvPicPr>
            <p:nvPr/>
          </p:nvPicPr>
          <p:blipFill>
            <a:blip r:embed="rId4">
              <a:extLst/>
            </a:blip>
            <a:stretch>
              <a:fillRect/>
            </a:stretch>
          </p:blipFill>
          <p:spPr>
            <a:xfrm>
              <a:off x="224581" y="0"/>
              <a:ext cx="3313511" cy="4137766"/>
            </a:xfrm>
            <a:prstGeom prst="rect">
              <a:avLst/>
            </a:prstGeom>
            <a:ln w="25400" cap="flat">
              <a:solidFill>
                <a:srgbClr val="FFFFFF"/>
              </a:solidFill>
              <a:prstDash val="solid"/>
              <a:miter lim="400000"/>
            </a:ln>
            <a:effectLst/>
          </p:spPr>
        </p:pic>
        <p:sp>
          <p:nvSpPr>
            <p:cNvPr id="1592" name="B.B. Warfield"/>
            <p:cNvSpPr txBox="1"/>
            <p:nvPr/>
          </p:nvSpPr>
          <p:spPr>
            <a:xfrm>
              <a:off x="-1" y="4098382"/>
              <a:ext cx="3762674"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B.B. Warfield</a:t>
              </a:r>
            </a:p>
          </p:txBody>
        </p:sp>
      </p:grpSp>
      <p:grpSp>
        <p:nvGrpSpPr>
          <p:cNvPr id="1596" name="Group"/>
          <p:cNvGrpSpPr/>
          <p:nvPr/>
        </p:nvGrpSpPr>
        <p:grpSpPr>
          <a:xfrm>
            <a:off x="14780651" y="2218559"/>
            <a:ext cx="3495973" cy="4708110"/>
            <a:chOff x="0" y="0"/>
            <a:chExt cx="3495972" cy="4708109"/>
          </a:xfrm>
        </p:grpSpPr>
        <p:pic>
          <p:nvPicPr>
            <p:cNvPr id="1594" name="Scofield, CI new.jpg" descr="Scofield, CI new.jpg"/>
            <p:cNvPicPr>
              <a:picLocks noChangeAspect="1"/>
            </p:cNvPicPr>
            <p:nvPr/>
          </p:nvPicPr>
          <p:blipFill>
            <a:blip r:embed="rId5">
              <a:extLst/>
            </a:blip>
            <a:srcRect b="17871"/>
            <a:stretch>
              <a:fillRect/>
            </a:stretch>
          </p:blipFill>
          <p:spPr>
            <a:xfrm>
              <a:off x="147786" y="0"/>
              <a:ext cx="3200401" cy="3880098"/>
            </a:xfrm>
            <a:prstGeom prst="rect">
              <a:avLst/>
            </a:prstGeom>
            <a:ln w="25400" cap="flat">
              <a:solidFill>
                <a:srgbClr val="FFFFFF"/>
              </a:solidFill>
              <a:prstDash val="solid"/>
              <a:miter lim="400000"/>
            </a:ln>
            <a:effectLst/>
          </p:spPr>
        </p:pic>
        <p:sp>
          <p:nvSpPr>
            <p:cNvPr id="1595" name="C.I. Scofield"/>
            <p:cNvSpPr txBox="1"/>
            <p:nvPr/>
          </p:nvSpPr>
          <p:spPr>
            <a:xfrm>
              <a:off x="-1" y="3793709"/>
              <a:ext cx="3495974"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C.I. Scofield</a:t>
              </a:r>
            </a:p>
          </p:txBody>
        </p:sp>
      </p:grpSp>
      <p:grpSp>
        <p:nvGrpSpPr>
          <p:cNvPr id="1599" name="Group"/>
          <p:cNvGrpSpPr/>
          <p:nvPr/>
        </p:nvGrpSpPr>
        <p:grpSpPr>
          <a:xfrm>
            <a:off x="12078541" y="8036552"/>
            <a:ext cx="3666945" cy="4859836"/>
            <a:chOff x="0" y="0"/>
            <a:chExt cx="3666943" cy="4859835"/>
          </a:xfrm>
        </p:grpSpPr>
        <p:pic>
          <p:nvPicPr>
            <p:cNvPr id="1597" name="Graham, Billy.jpg" descr="Graham, Billy.jpg"/>
            <p:cNvPicPr>
              <a:picLocks noChangeAspect="1"/>
            </p:cNvPicPr>
            <p:nvPr/>
          </p:nvPicPr>
          <p:blipFill>
            <a:blip r:embed="rId6">
              <a:extLst/>
            </a:blip>
            <a:srcRect l="15183" r="36139" b="20259"/>
            <a:stretch>
              <a:fillRect/>
            </a:stretch>
          </p:blipFill>
          <p:spPr>
            <a:xfrm>
              <a:off x="0" y="0"/>
              <a:ext cx="3666944" cy="4007117"/>
            </a:xfrm>
            <a:prstGeom prst="rect">
              <a:avLst/>
            </a:prstGeom>
            <a:ln w="25400" cap="flat">
              <a:solidFill>
                <a:srgbClr val="FFFFFF"/>
              </a:solidFill>
              <a:prstDash val="solid"/>
              <a:miter lim="400000"/>
            </a:ln>
            <a:effectLst/>
          </p:spPr>
        </p:pic>
        <p:sp>
          <p:nvSpPr>
            <p:cNvPr id="1598" name="B. Graham"/>
            <p:cNvSpPr txBox="1"/>
            <p:nvPr/>
          </p:nvSpPr>
          <p:spPr>
            <a:xfrm>
              <a:off x="275530" y="3945435"/>
              <a:ext cx="3116065"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B. Graham</a:t>
              </a:r>
            </a:p>
          </p:txBody>
        </p:sp>
      </p:grpSp>
      <p:grpSp>
        <p:nvGrpSpPr>
          <p:cNvPr id="1602" name="Group"/>
          <p:cNvGrpSpPr/>
          <p:nvPr/>
        </p:nvGrpSpPr>
        <p:grpSpPr>
          <a:xfrm>
            <a:off x="6059588" y="1749537"/>
            <a:ext cx="3543760" cy="5253645"/>
            <a:chOff x="0" y="0"/>
            <a:chExt cx="3543759" cy="5253644"/>
          </a:xfrm>
        </p:grpSpPr>
        <p:pic>
          <p:nvPicPr>
            <p:cNvPr id="1600" name="Hodge, Charles 2.gif" descr="Hodge, Charles 2.gif"/>
            <p:cNvPicPr>
              <a:picLocks noChangeAspect="1"/>
            </p:cNvPicPr>
            <p:nvPr/>
          </p:nvPicPr>
          <p:blipFill>
            <a:blip r:embed="rId7">
              <a:extLst/>
            </a:blip>
            <a:srcRect l="22474" t="9330" r="18156" b="37910"/>
            <a:stretch>
              <a:fillRect/>
            </a:stretch>
          </p:blipFill>
          <p:spPr>
            <a:xfrm>
              <a:off x="0" y="0"/>
              <a:ext cx="3543760" cy="4388728"/>
            </a:xfrm>
            <a:prstGeom prst="rect">
              <a:avLst/>
            </a:prstGeom>
            <a:ln w="25400" cap="flat">
              <a:solidFill>
                <a:srgbClr val="FFFFFF"/>
              </a:solidFill>
              <a:prstDash val="solid"/>
              <a:miter lim="400000"/>
            </a:ln>
            <a:effectLst/>
          </p:spPr>
        </p:pic>
        <p:sp>
          <p:nvSpPr>
            <p:cNvPr id="1601" name="C. Hodge"/>
            <p:cNvSpPr txBox="1"/>
            <p:nvPr/>
          </p:nvSpPr>
          <p:spPr>
            <a:xfrm>
              <a:off x="354112" y="4339244"/>
              <a:ext cx="2835474"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C. Hodge</a:t>
              </a:r>
            </a:p>
          </p:txBody>
        </p:sp>
      </p:grpSp>
      <p:grpSp>
        <p:nvGrpSpPr>
          <p:cNvPr id="1605" name="Group"/>
          <p:cNvGrpSpPr/>
          <p:nvPr/>
        </p:nvGrpSpPr>
        <p:grpSpPr>
          <a:xfrm>
            <a:off x="1049255" y="7859845"/>
            <a:ext cx="2965651" cy="4702187"/>
            <a:chOff x="0" y="0"/>
            <a:chExt cx="2965650" cy="4702186"/>
          </a:xfrm>
        </p:grpSpPr>
        <p:pic>
          <p:nvPicPr>
            <p:cNvPr id="1603" name="Boice, James Montgomery.jpg" descr="Boice, James Montgomery.jpg"/>
            <p:cNvPicPr>
              <a:picLocks noChangeAspect="1"/>
            </p:cNvPicPr>
            <p:nvPr/>
          </p:nvPicPr>
          <p:blipFill>
            <a:blip r:embed="rId8">
              <a:extLst/>
            </a:blip>
            <a:srcRect t="5897" b="5897"/>
            <a:stretch>
              <a:fillRect/>
            </a:stretch>
          </p:blipFill>
          <p:spPr>
            <a:xfrm>
              <a:off x="0" y="0"/>
              <a:ext cx="2965651" cy="3867861"/>
            </a:xfrm>
            <a:prstGeom prst="rect">
              <a:avLst/>
            </a:prstGeom>
            <a:ln w="25400" cap="flat">
              <a:solidFill>
                <a:srgbClr val="FFFFFF"/>
              </a:solidFill>
              <a:prstDash val="solid"/>
              <a:miter lim="400000"/>
            </a:ln>
            <a:effectLst/>
          </p:spPr>
        </p:pic>
        <p:sp>
          <p:nvSpPr>
            <p:cNvPr id="1604" name="J.M. Boice"/>
            <p:cNvSpPr txBox="1"/>
            <p:nvPr/>
          </p:nvSpPr>
          <p:spPr>
            <a:xfrm>
              <a:off x="39662" y="3787786"/>
              <a:ext cx="2886523"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J.M. Boice</a:t>
              </a:r>
            </a:p>
          </p:txBody>
        </p:sp>
      </p:grpSp>
      <p:grpSp>
        <p:nvGrpSpPr>
          <p:cNvPr id="1608" name="Group"/>
          <p:cNvGrpSpPr/>
          <p:nvPr/>
        </p:nvGrpSpPr>
        <p:grpSpPr>
          <a:xfrm>
            <a:off x="19880022" y="8370753"/>
            <a:ext cx="3313367" cy="4525635"/>
            <a:chOff x="0" y="0"/>
            <a:chExt cx="3313365" cy="4525634"/>
          </a:xfrm>
        </p:grpSpPr>
        <p:pic>
          <p:nvPicPr>
            <p:cNvPr id="1606" name="Stott, John.jpg" descr="Stott, John.jpg"/>
            <p:cNvPicPr>
              <a:picLocks noChangeAspect="1"/>
            </p:cNvPicPr>
            <p:nvPr/>
          </p:nvPicPr>
          <p:blipFill>
            <a:blip r:embed="rId9">
              <a:extLst/>
            </a:blip>
            <a:srcRect l="18562" r="18562" b="38047"/>
            <a:stretch>
              <a:fillRect/>
            </a:stretch>
          </p:blipFill>
          <p:spPr>
            <a:xfrm>
              <a:off x="0" y="0"/>
              <a:ext cx="3313366" cy="3713094"/>
            </a:xfrm>
            <a:prstGeom prst="rect">
              <a:avLst/>
            </a:prstGeom>
            <a:ln w="25400" cap="flat">
              <a:solidFill>
                <a:srgbClr val="FFFFFF"/>
              </a:solidFill>
              <a:prstDash val="solid"/>
              <a:miter lim="400000"/>
            </a:ln>
            <a:effectLst/>
          </p:spPr>
        </p:pic>
        <p:sp>
          <p:nvSpPr>
            <p:cNvPr id="1607" name="J. Stott"/>
            <p:cNvSpPr txBox="1"/>
            <p:nvPr/>
          </p:nvSpPr>
          <p:spPr>
            <a:xfrm>
              <a:off x="655215" y="3611234"/>
              <a:ext cx="2003079"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 Stott</a:t>
              </a:r>
            </a:p>
          </p:txBody>
        </p:sp>
      </p:grpSp>
      <p:grpSp>
        <p:nvGrpSpPr>
          <p:cNvPr id="1611" name="Group"/>
          <p:cNvGrpSpPr/>
          <p:nvPr/>
        </p:nvGrpSpPr>
        <p:grpSpPr>
          <a:xfrm>
            <a:off x="1049255" y="1322595"/>
            <a:ext cx="4303019" cy="4659361"/>
            <a:chOff x="0" y="0"/>
            <a:chExt cx="4303017" cy="4659359"/>
          </a:xfrm>
        </p:grpSpPr>
        <p:pic>
          <p:nvPicPr>
            <p:cNvPr id="1609" name="Spurgeon, Charles H #1.jpg" descr="Spurgeon, Charles H #1.jpg"/>
            <p:cNvPicPr>
              <a:picLocks noChangeAspect="1"/>
            </p:cNvPicPr>
            <p:nvPr/>
          </p:nvPicPr>
          <p:blipFill>
            <a:blip r:embed="rId10">
              <a:extLst/>
            </a:blip>
            <a:stretch>
              <a:fillRect/>
            </a:stretch>
          </p:blipFill>
          <p:spPr>
            <a:xfrm>
              <a:off x="729108" y="0"/>
              <a:ext cx="2844801" cy="3810000"/>
            </a:xfrm>
            <a:prstGeom prst="rect">
              <a:avLst/>
            </a:prstGeom>
            <a:ln w="25400" cap="flat">
              <a:solidFill>
                <a:srgbClr val="FFFFFF"/>
              </a:solidFill>
              <a:prstDash val="solid"/>
              <a:miter lim="400000"/>
            </a:ln>
            <a:effectLst/>
          </p:spPr>
        </p:pic>
        <p:sp>
          <p:nvSpPr>
            <p:cNvPr id="1610" name="C.H. Spurgeon"/>
            <p:cNvSpPr txBox="1"/>
            <p:nvPr/>
          </p:nvSpPr>
          <p:spPr>
            <a:xfrm>
              <a:off x="-1" y="3744959"/>
              <a:ext cx="4303019"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C.H. Spurgeon</a:t>
              </a:r>
            </a:p>
          </p:txBody>
        </p:sp>
      </p:grpSp>
      <p:grpSp>
        <p:nvGrpSpPr>
          <p:cNvPr id="1614" name="Group"/>
          <p:cNvGrpSpPr/>
          <p:nvPr/>
        </p:nvGrpSpPr>
        <p:grpSpPr>
          <a:xfrm>
            <a:off x="18887020" y="1588831"/>
            <a:ext cx="3576684" cy="4984964"/>
            <a:chOff x="0" y="0"/>
            <a:chExt cx="3576682" cy="4984963"/>
          </a:xfrm>
        </p:grpSpPr>
        <p:pic>
          <p:nvPicPr>
            <p:cNvPr id="1612" name="Machen, J. Gresham.jpg" descr="Machen, J. Gresham.jpg"/>
            <p:cNvPicPr>
              <a:picLocks noChangeAspect="1"/>
            </p:cNvPicPr>
            <p:nvPr/>
          </p:nvPicPr>
          <p:blipFill>
            <a:blip r:embed="rId11">
              <a:extLst/>
            </a:blip>
            <a:srcRect l="10868" b="18810"/>
            <a:stretch>
              <a:fillRect/>
            </a:stretch>
          </p:blipFill>
          <p:spPr>
            <a:xfrm>
              <a:off x="0" y="0"/>
              <a:ext cx="3576683" cy="4152337"/>
            </a:xfrm>
            <a:prstGeom prst="rect">
              <a:avLst/>
            </a:prstGeom>
            <a:ln w="25400" cap="flat">
              <a:solidFill>
                <a:srgbClr val="FFFFFF"/>
              </a:solidFill>
              <a:prstDash val="solid"/>
              <a:miter lim="400000"/>
            </a:ln>
            <a:effectLst/>
          </p:spPr>
        </p:pic>
        <p:sp>
          <p:nvSpPr>
            <p:cNvPr id="1613" name="J.G. Machen"/>
            <p:cNvSpPr txBox="1"/>
            <p:nvPr/>
          </p:nvSpPr>
          <p:spPr>
            <a:xfrm>
              <a:off x="48840" y="4070563"/>
              <a:ext cx="3478957"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J.G. Machen</a:t>
              </a:r>
            </a:p>
          </p:txBody>
        </p:sp>
      </p:grpSp>
      <p:pic>
        <p:nvPicPr>
          <p:cNvPr id="1615" name="McGee, J Vernon.jpg" descr="McGee, J Vernon.jpg"/>
          <p:cNvPicPr>
            <a:picLocks noChangeAspect="1"/>
          </p:cNvPicPr>
          <p:nvPr/>
        </p:nvPicPr>
        <p:blipFill>
          <a:blip r:embed="rId12">
            <a:extLst/>
          </a:blip>
          <a:srcRect l="23948" r="23948" b="13944"/>
          <a:stretch>
            <a:fillRect/>
          </a:stretch>
        </p:blipFill>
        <p:spPr>
          <a:xfrm>
            <a:off x="16128381" y="7643337"/>
            <a:ext cx="3259000" cy="4031777"/>
          </a:xfrm>
          <a:prstGeom prst="rect">
            <a:avLst/>
          </a:prstGeom>
          <a:ln w="25400">
            <a:solidFill>
              <a:srgbClr val="FFFFFF"/>
            </a:solidFill>
            <a:miter lim="400000"/>
          </a:ln>
          <a:effectLst>
            <a:outerShdw blurRad="190500" dist="8455" dir="5400000" rotWithShape="0">
              <a:srgbClr val="000000"/>
            </a:outerShdw>
          </a:effectLst>
        </p:spPr>
      </p:pic>
      <p:sp>
        <p:nvSpPr>
          <p:cNvPr id="1616" name="J. V. McGee"/>
          <p:cNvSpPr txBox="1"/>
          <p:nvPr/>
        </p:nvSpPr>
        <p:spPr>
          <a:xfrm>
            <a:off x="16115681" y="11687890"/>
            <a:ext cx="316190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J. V. McGee</a:t>
            </a:r>
          </a:p>
        </p:txBody>
      </p:sp>
      <p:sp>
        <p:nvSpPr>
          <p:cNvPr id="1617" name="F. Schaeffer"/>
          <p:cNvSpPr txBox="1"/>
          <p:nvPr/>
        </p:nvSpPr>
        <p:spPr>
          <a:xfrm>
            <a:off x="8323126" y="11723212"/>
            <a:ext cx="323864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F. Schaeffer</a:t>
            </a:r>
          </a:p>
        </p:txBody>
      </p:sp>
      <p:pic>
        <p:nvPicPr>
          <p:cNvPr id="1618" name="Schaeffer, Francis.jpg" descr="Schaeffer, Francis.jpg"/>
          <p:cNvPicPr>
            <a:picLocks noChangeAspect="1"/>
          </p:cNvPicPr>
          <p:nvPr/>
        </p:nvPicPr>
        <p:blipFill>
          <a:blip r:embed="rId13">
            <a:extLst/>
          </a:blip>
          <a:srcRect l="23164" r="10661" b="10396"/>
          <a:stretch>
            <a:fillRect/>
          </a:stretch>
        </p:blipFill>
        <p:spPr>
          <a:xfrm>
            <a:off x="8189255" y="7643337"/>
            <a:ext cx="3506239" cy="4067160"/>
          </a:xfrm>
          <a:prstGeom prst="rect">
            <a:avLst/>
          </a:prstGeom>
          <a:ln w="25400">
            <a:solidFill>
              <a:srgbClr val="FFFFFF"/>
            </a:solidFill>
            <a:miter lim="400000"/>
          </a:ln>
        </p:spPr>
      </p:pic>
    </p:spTree>
    <p:extLst>
      <p:ext uri="{BB962C8B-B14F-4D97-AF65-F5344CB8AC3E}">
        <p14:creationId xmlns:p14="http://schemas.microsoft.com/office/powerpoint/2010/main" val="125966132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2" name="Biola Univ logo.jpg" descr="Biola Univ logo.jpg"/>
          <p:cNvPicPr>
            <a:picLocks noChangeAspect="1"/>
          </p:cNvPicPr>
          <p:nvPr/>
        </p:nvPicPr>
        <p:blipFill>
          <a:blip r:embed="rId3">
            <a:extLst/>
          </a:blip>
          <a:stretch>
            <a:fillRect/>
          </a:stretch>
        </p:blipFill>
        <p:spPr>
          <a:xfrm>
            <a:off x="17716927" y="853546"/>
            <a:ext cx="5613097" cy="5613096"/>
          </a:xfrm>
          <a:prstGeom prst="rect">
            <a:avLst/>
          </a:prstGeom>
          <a:ln w="25400">
            <a:solidFill>
              <a:srgbClr val="FFFFFF"/>
            </a:solidFill>
            <a:miter lim="400000"/>
          </a:ln>
          <a:effectLst>
            <a:outerShdw blurRad="190500" dist="8455" dir="5400000" rotWithShape="0">
              <a:srgbClr val="000000"/>
            </a:outerShdw>
          </a:effectLst>
        </p:spPr>
      </p:pic>
      <p:pic>
        <p:nvPicPr>
          <p:cNvPr id="1623" name="SES logo.png" descr="SES logo.png"/>
          <p:cNvPicPr>
            <a:picLocks noChangeAspect="1"/>
          </p:cNvPicPr>
          <p:nvPr/>
        </p:nvPicPr>
        <p:blipFill>
          <a:blip r:embed="rId4">
            <a:extLst/>
          </a:blip>
          <a:stretch>
            <a:fillRect/>
          </a:stretch>
        </p:blipFill>
        <p:spPr>
          <a:xfrm>
            <a:off x="17589775" y="6943587"/>
            <a:ext cx="5867401" cy="5867401"/>
          </a:xfrm>
          <a:prstGeom prst="rect">
            <a:avLst/>
          </a:prstGeom>
          <a:ln w="12700">
            <a:miter lim="400000"/>
          </a:ln>
          <a:effectLst>
            <a:outerShdw blurRad="190500" dist="8455" dir="5400000" rotWithShape="0">
              <a:srgbClr val="000000"/>
            </a:outerShdw>
          </a:effectLst>
        </p:spPr>
      </p:pic>
      <p:pic>
        <p:nvPicPr>
          <p:cNvPr id="1624" name="Craig, William Lane.jpg" descr="Craig, William Lane.jpg"/>
          <p:cNvPicPr>
            <a:picLocks noChangeAspect="1"/>
          </p:cNvPicPr>
          <p:nvPr/>
        </p:nvPicPr>
        <p:blipFill>
          <a:blip r:embed="rId5">
            <a:extLst/>
          </a:blip>
          <a:srcRect l="10821" t="4224" r="10821" b="10790"/>
          <a:stretch>
            <a:fillRect/>
          </a:stretch>
        </p:blipFill>
        <p:spPr>
          <a:xfrm>
            <a:off x="1213350" y="1406591"/>
            <a:ext cx="3516084" cy="4576224"/>
          </a:xfrm>
          <a:prstGeom prst="rect">
            <a:avLst/>
          </a:prstGeom>
          <a:ln w="25400">
            <a:solidFill>
              <a:srgbClr val="FFFFFF"/>
            </a:solidFill>
            <a:miter lim="400000"/>
          </a:ln>
          <a:effectLst>
            <a:outerShdw blurRad="190500" dist="8455" dir="5400000" rotWithShape="0">
              <a:srgbClr val="000000"/>
            </a:outerShdw>
          </a:effectLst>
        </p:spPr>
      </p:pic>
      <p:pic>
        <p:nvPicPr>
          <p:cNvPr id="1625" name="Moreland, JP.jpg" descr="Moreland, JP.jpg"/>
          <p:cNvPicPr>
            <a:picLocks noChangeAspect="1"/>
          </p:cNvPicPr>
          <p:nvPr/>
        </p:nvPicPr>
        <p:blipFill>
          <a:blip r:embed="rId6">
            <a:extLst/>
          </a:blip>
          <a:srcRect l="59901" r="7213"/>
          <a:stretch>
            <a:fillRect/>
          </a:stretch>
        </p:blipFill>
        <p:spPr>
          <a:xfrm>
            <a:off x="5147603" y="1259422"/>
            <a:ext cx="3591705" cy="3810001"/>
          </a:xfrm>
          <a:prstGeom prst="rect">
            <a:avLst/>
          </a:prstGeom>
          <a:ln w="25400">
            <a:solidFill>
              <a:srgbClr val="FFFFFF"/>
            </a:solidFill>
            <a:miter lim="400000"/>
          </a:ln>
          <a:effectLst>
            <a:outerShdw blurRad="190500" dist="8455" dir="5400000" rotWithShape="0">
              <a:srgbClr val="000000"/>
            </a:outerShdw>
          </a:effectLst>
        </p:spPr>
      </p:pic>
      <p:pic>
        <p:nvPicPr>
          <p:cNvPr id="1626" name="Turek, Frank.jpg" descr="Turek, Frank.jpg"/>
          <p:cNvPicPr>
            <a:picLocks noChangeAspect="1"/>
          </p:cNvPicPr>
          <p:nvPr/>
        </p:nvPicPr>
        <p:blipFill>
          <a:blip r:embed="rId7">
            <a:extLst/>
          </a:blip>
          <a:srcRect l="14060" r="6357" b="16964"/>
          <a:stretch>
            <a:fillRect/>
          </a:stretch>
        </p:blipFill>
        <p:spPr>
          <a:xfrm>
            <a:off x="9299032" y="7788181"/>
            <a:ext cx="4033357" cy="4212585"/>
          </a:xfrm>
          <a:prstGeom prst="rect">
            <a:avLst/>
          </a:prstGeom>
          <a:ln w="25400">
            <a:solidFill>
              <a:srgbClr val="FFFFFF"/>
            </a:solidFill>
            <a:miter lim="400000"/>
          </a:ln>
          <a:effectLst>
            <a:outerShdw blurRad="190500" dist="8455" dir="5400000" rotWithShape="0">
              <a:srgbClr val="000000"/>
            </a:outerShdw>
          </a:effectLst>
        </p:spPr>
      </p:pic>
      <p:pic>
        <p:nvPicPr>
          <p:cNvPr id="1627" name="Copan, Paul.jpg" descr="Copan, Paul.jpg"/>
          <p:cNvPicPr>
            <a:picLocks noChangeAspect="1"/>
          </p:cNvPicPr>
          <p:nvPr/>
        </p:nvPicPr>
        <p:blipFill>
          <a:blip r:embed="rId8">
            <a:extLst/>
          </a:blip>
          <a:srcRect b="25718"/>
          <a:stretch>
            <a:fillRect/>
          </a:stretch>
        </p:blipFill>
        <p:spPr>
          <a:xfrm>
            <a:off x="9417018" y="2322879"/>
            <a:ext cx="3695701" cy="4150872"/>
          </a:xfrm>
          <a:prstGeom prst="rect">
            <a:avLst/>
          </a:prstGeom>
          <a:ln w="25400">
            <a:solidFill>
              <a:srgbClr val="FFFFFF"/>
            </a:solidFill>
            <a:miter lim="400000"/>
          </a:ln>
          <a:effectLst>
            <a:outerShdw blurRad="190500" dist="8455" dir="5400000" rotWithShape="0">
              <a:srgbClr val="000000"/>
            </a:outerShdw>
          </a:effectLst>
        </p:spPr>
      </p:pic>
      <p:pic>
        <p:nvPicPr>
          <p:cNvPr id="1628" name="Geisler, Norman.jpg" descr="Geisler, Norman.jpg"/>
          <p:cNvPicPr>
            <a:picLocks noChangeAspect="1"/>
          </p:cNvPicPr>
          <p:nvPr/>
        </p:nvPicPr>
        <p:blipFill>
          <a:blip r:embed="rId9">
            <a:extLst/>
          </a:blip>
          <a:stretch>
            <a:fillRect/>
          </a:stretch>
        </p:blipFill>
        <p:spPr>
          <a:xfrm>
            <a:off x="13733278" y="1101476"/>
            <a:ext cx="3460534" cy="4729397"/>
          </a:xfrm>
          <a:prstGeom prst="rect">
            <a:avLst/>
          </a:prstGeom>
          <a:ln w="25400">
            <a:solidFill>
              <a:srgbClr val="FFFFFF"/>
            </a:solidFill>
            <a:miter lim="400000"/>
          </a:ln>
          <a:effectLst>
            <a:outerShdw blurRad="190500" dist="8455" dir="5400000" rotWithShape="0">
              <a:srgbClr val="000000"/>
            </a:outerShdw>
          </a:effectLst>
        </p:spPr>
      </p:pic>
      <p:pic>
        <p:nvPicPr>
          <p:cNvPr id="1629" name="John Lennox.jpg" descr="John Lennox.jpg"/>
          <p:cNvPicPr>
            <a:picLocks noChangeAspect="1"/>
          </p:cNvPicPr>
          <p:nvPr/>
        </p:nvPicPr>
        <p:blipFill>
          <a:blip r:embed="rId10">
            <a:extLst/>
          </a:blip>
          <a:stretch>
            <a:fillRect/>
          </a:stretch>
        </p:blipFill>
        <p:spPr>
          <a:xfrm>
            <a:off x="5434751" y="6312780"/>
            <a:ext cx="3513267" cy="4729396"/>
          </a:xfrm>
          <a:prstGeom prst="rect">
            <a:avLst/>
          </a:prstGeom>
          <a:ln w="25400">
            <a:solidFill>
              <a:srgbClr val="FFFFFF"/>
            </a:solidFill>
            <a:miter lim="400000"/>
          </a:ln>
          <a:effectLst>
            <a:outerShdw blurRad="190500" dist="8455" dir="5400000" rotWithShape="0">
              <a:srgbClr val="000000"/>
            </a:outerShdw>
          </a:effectLst>
        </p:spPr>
      </p:pic>
      <p:pic>
        <p:nvPicPr>
          <p:cNvPr id="1630" name="Hanegraaff, Hank 2016.jpg" descr="Hanegraaff, Hank 2016.jpg"/>
          <p:cNvPicPr>
            <a:picLocks noChangeAspect="1"/>
          </p:cNvPicPr>
          <p:nvPr/>
        </p:nvPicPr>
        <p:blipFill>
          <a:blip r:embed="rId11">
            <a:extLst/>
          </a:blip>
          <a:srcRect l="4746" r="47643"/>
          <a:stretch>
            <a:fillRect/>
          </a:stretch>
        </p:blipFill>
        <p:spPr>
          <a:xfrm>
            <a:off x="13687133" y="6996569"/>
            <a:ext cx="3513439" cy="3862768"/>
          </a:xfrm>
          <a:prstGeom prst="rect">
            <a:avLst/>
          </a:prstGeom>
          <a:ln w="25400">
            <a:solidFill>
              <a:srgbClr val="FFFFFF"/>
            </a:solidFill>
            <a:miter lim="400000"/>
          </a:ln>
        </p:spPr>
      </p:pic>
      <p:sp>
        <p:nvSpPr>
          <p:cNvPr id="1631" name="P. Copan"/>
          <p:cNvSpPr txBox="1"/>
          <p:nvPr/>
        </p:nvSpPr>
        <p:spPr>
          <a:xfrm>
            <a:off x="10054222" y="6400799"/>
            <a:ext cx="2563218"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P. Copan</a:t>
            </a:r>
          </a:p>
        </p:txBody>
      </p:sp>
      <p:sp>
        <p:nvSpPr>
          <p:cNvPr id="1632" name="N. Geisler"/>
          <p:cNvSpPr txBox="1"/>
          <p:nvPr/>
        </p:nvSpPr>
        <p:spPr>
          <a:xfrm>
            <a:off x="13950136" y="5783071"/>
            <a:ext cx="302681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N. Geisler</a:t>
            </a:r>
          </a:p>
        </p:txBody>
      </p:sp>
      <p:sp>
        <p:nvSpPr>
          <p:cNvPr id="1633" name="F.  Turek"/>
          <p:cNvSpPr txBox="1"/>
          <p:nvPr/>
        </p:nvSpPr>
        <p:spPr>
          <a:xfrm>
            <a:off x="10149026" y="11945111"/>
            <a:ext cx="2373611"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F.  Turek</a:t>
            </a:r>
          </a:p>
        </p:txBody>
      </p:sp>
      <p:sp>
        <p:nvSpPr>
          <p:cNvPr id="1634" name="H. Hanegraaff"/>
          <p:cNvSpPr txBox="1"/>
          <p:nvPr/>
        </p:nvSpPr>
        <p:spPr>
          <a:xfrm>
            <a:off x="13472993" y="10782807"/>
            <a:ext cx="398110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H. Hanegraaff</a:t>
            </a:r>
          </a:p>
        </p:txBody>
      </p:sp>
      <p:sp>
        <p:nvSpPr>
          <p:cNvPr id="1635" name="J. Lennox"/>
          <p:cNvSpPr txBox="1"/>
          <p:nvPr/>
        </p:nvSpPr>
        <p:spPr>
          <a:xfrm>
            <a:off x="5835287" y="11015471"/>
            <a:ext cx="271219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J. Lennox</a:t>
            </a:r>
          </a:p>
        </p:txBody>
      </p:sp>
      <p:sp>
        <p:nvSpPr>
          <p:cNvPr id="1636" name="J.P. Moreland"/>
          <p:cNvSpPr txBox="1"/>
          <p:nvPr/>
        </p:nvSpPr>
        <p:spPr>
          <a:xfrm>
            <a:off x="5083657" y="5001767"/>
            <a:ext cx="3719612"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J.P. Moreland</a:t>
            </a:r>
          </a:p>
        </p:txBody>
      </p:sp>
      <p:sp>
        <p:nvSpPr>
          <p:cNvPr id="1637" name="W.L. Craig"/>
          <p:cNvSpPr txBox="1"/>
          <p:nvPr/>
        </p:nvSpPr>
        <p:spPr>
          <a:xfrm>
            <a:off x="1422305" y="5917183"/>
            <a:ext cx="309800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W.L. Craig</a:t>
            </a:r>
          </a:p>
        </p:txBody>
      </p:sp>
      <p:pic>
        <p:nvPicPr>
          <p:cNvPr id="1638" name="Koukl, Greg.jpg" descr="Koukl, Greg.jpg"/>
          <p:cNvPicPr>
            <a:picLocks noChangeAspect="1"/>
          </p:cNvPicPr>
          <p:nvPr/>
        </p:nvPicPr>
        <p:blipFill>
          <a:blip r:embed="rId12">
            <a:extLst/>
          </a:blip>
          <a:srcRect l="45996" r="9456" b="19123"/>
          <a:stretch>
            <a:fillRect/>
          </a:stretch>
        </p:blipFill>
        <p:spPr>
          <a:xfrm>
            <a:off x="1157338" y="7115312"/>
            <a:ext cx="3808314" cy="4628629"/>
          </a:xfrm>
          <a:prstGeom prst="rect">
            <a:avLst/>
          </a:prstGeom>
          <a:ln w="25400">
            <a:solidFill>
              <a:srgbClr val="FFFFFF"/>
            </a:solidFill>
            <a:miter lim="400000"/>
          </a:ln>
        </p:spPr>
      </p:pic>
      <p:sp>
        <p:nvSpPr>
          <p:cNvPr id="1639" name="G. Koukl"/>
          <p:cNvSpPr txBox="1"/>
          <p:nvPr/>
        </p:nvSpPr>
        <p:spPr>
          <a:xfrm>
            <a:off x="1765871" y="11771779"/>
            <a:ext cx="259134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G. Koukl</a:t>
            </a:r>
          </a:p>
        </p:txBody>
      </p:sp>
    </p:spTree>
    <p:extLst>
      <p:ext uri="{BB962C8B-B14F-4D97-AF65-F5344CB8AC3E}">
        <p14:creationId xmlns:p14="http://schemas.microsoft.com/office/powerpoint/2010/main" val="12509197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622"/>
                                        </p:tgtEl>
                                        <p:attrNameLst>
                                          <p:attrName>style.visibility</p:attrName>
                                        </p:attrNameLst>
                                      </p:cBhvr>
                                      <p:to>
                                        <p:strVal val="visible"/>
                                      </p:to>
                                    </p:set>
                                    <p:animEffect transition="in" filter="dissolve">
                                      <p:cBhvr>
                                        <p:cTn id="7" dur="499"/>
                                        <p:tgtEl>
                                          <p:spTgt spid="1622"/>
                                        </p:tgtEl>
                                      </p:cBhvr>
                                    </p:animEffect>
                                  </p:childTnLst>
                                </p:cTn>
                              </p:par>
                            </p:childTnLst>
                          </p:cTn>
                        </p:par>
                        <p:par>
                          <p:cTn id="8" fill="hold">
                            <p:stCondLst>
                              <p:cond delay="499"/>
                            </p:stCondLst>
                            <p:childTnLst>
                              <p:par>
                                <p:cTn id="9" presetID="9" presetClass="entr" fill="hold" grpId="0" nodeType="afterEffect">
                                  <p:stCondLst>
                                    <p:cond delay="0"/>
                                  </p:stCondLst>
                                  <p:iterate>
                                    <p:tmAbs val="0"/>
                                  </p:iterate>
                                  <p:childTnLst>
                                    <p:set>
                                      <p:cBhvr>
                                        <p:cTn id="10" fill="hold"/>
                                        <p:tgtEl>
                                          <p:spTgt spid="1623"/>
                                        </p:tgtEl>
                                        <p:attrNameLst>
                                          <p:attrName>style.visibility</p:attrName>
                                        </p:attrNameLst>
                                      </p:cBhvr>
                                      <p:to>
                                        <p:strVal val="visible"/>
                                      </p:to>
                                    </p:set>
                                    <p:animEffect transition="in" filter="dissolve">
                                      <p:cBhvr>
                                        <p:cTn id="11" dur="499"/>
                                        <p:tgtEl>
                                          <p:spTgt spid="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 grpId="0" animBg="1" advAuto="0"/>
      <p:bldP spid="1623"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913" name="Millions of Years:…"/>
          <p:cNvSpPr txBox="1">
            <a:spLocks noGrp="1"/>
          </p:cNvSpPr>
          <p:nvPr>
            <p:ph type="subTitle" idx="1"/>
          </p:nvPr>
        </p:nvSpPr>
        <p:spPr>
          <a:xfrm>
            <a:off x="-25400" y="5029200"/>
            <a:ext cx="24434800" cy="7645400"/>
          </a:xfrm>
          <a:prstGeom prst="rect">
            <a:avLst/>
          </a:prstGeom>
        </p:spPr>
        <p:txBody>
          <a:bodyPr/>
          <a:lstStyle/>
          <a:p>
            <a:pPr algn="ctr">
              <a:lnSpc>
                <a:spcPct val="90000"/>
              </a:lnSpc>
              <a:defRPr sz="13500">
                <a:latin typeface="+mn-lt"/>
                <a:ea typeface="+mn-ea"/>
                <a:cs typeface="+mn-cs"/>
                <a:sym typeface="GoudyTwenty"/>
              </a:defRPr>
            </a:pPr>
            <a:r>
              <a:rPr lang="fr-FR" dirty="0"/>
              <a:t>Les Millions d'années</a:t>
            </a:r>
            <a:r>
              <a:rPr dirty="0"/>
              <a:t>:</a:t>
            </a:r>
          </a:p>
          <a:p>
            <a:pPr algn="ctr">
              <a:defRPr>
                <a:solidFill>
                  <a:srgbClr val="F6A029"/>
                </a:solidFill>
                <a:latin typeface="+mn-lt"/>
                <a:ea typeface="+mn-ea"/>
                <a:cs typeface="+mn-cs"/>
                <a:sym typeface="GoudyTwenty"/>
              </a:defRPr>
            </a:pPr>
            <a:r>
              <a:rPr lang="fr-FR" dirty="0"/>
              <a:t>Origine non scientifique </a:t>
            </a:r>
            <a:br>
              <a:rPr lang="fr-FR" dirty="0"/>
            </a:br>
            <a:r>
              <a:rPr lang="fr-FR" dirty="0"/>
              <a:t>et les conséquences catastrophiques de cette idée</a:t>
            </a:r>
            <a:endParaRPr dirty="0"/>
          </a:p>
        </p:txBody>
      </p:sp>
      <p:grpSp>
        <p:nvGrpSpPr>
          <p:cNvPr id="916" name="Group"/>
          <p:cNvGrpSpPr/>
          <p:nvPr/>
        </p:nvGrpSpPr>
        <p:grpSpPr>
          <a:xfrm>
            <a:off x="152400" y="14300200"/>
            <a:ext cx="14846300" cy="1600200"/>
            <a:chOff x="0" y="0"/>
            <a:chExt cx="14846300" cy="1600200"/>
          </a:xfrm>
        </p:grpSpPr>
        <p:pic>
          <p:nvPicPr>
            <p:cNvPr id="914" name="Screen shot 2012-08-30 at 10.06.03 AM.png" descr="Screen shot 2012-08-30 at 10.06.03 AM.png"/>
            <p:cNvPicPr>
              <a:picLocks noChangeAspect="1"/>
            </p:cNvPicPr>
            <p:nvPr/>
          </p:nvPicPr>
          <p:blipFill>
            <a:blip r:embed="rId3">
              <a:extLst/>
            </a:blip>
            <a:stretch>
              <a:fillRect/>
            </a:stretch>
          </p:blipFill>
          <p:spPr>
            <a:xfrm>
              <a:off x="0" y="0"/>
              <a:ext cx="5537200" cy="1282700"/>
            </a:xfrm>
            <a:prstGeom prst="rect">
              <a:avLst/>
            </a:prstGeom>
            <a:ln w="12700" cap="flat">
              <a:noFill/>
              <a:miter lim="400000"/>
            </a:ln>
            <a:effectLst/>
          </p:spPr>
        </p:pic>
        <p:pic>
          <p:nvPicPr>
            <p:cNvPr id="915" name="Screen shot 2012-08-30 at 10.18.02 AM.png" descr="Screen shot 2012-08-30 at 10.18.02 AM.png"/>
            <p:cNvPicPr>
              <a:picLocks noChangeAspect="1"/>
            </p:cNvPicPr>
            <p:nvPr/>
          </p:nvPicPr>
          <p:blipFill>
            <a:blip r:embed="rId4">
              <a:extLst/>
            </a:blip>
            <a:stretch>
              <a:fillRect/>
            </a:stretch>
          </p:blipFill>
          <p:spPr>
            <a:xfrm>
              <a:off x="5537200" y="0"/>
              <a:ext cx="9309100" cy="1600200"/>
            </a:xfrm>
            <a:prstGeom prst="rect">
              <a:avLst/>
            </a:prstGeom>
            <a:ln w="12700" cap="flat">
              <a:noFill/>
              <a:miter lim="400000"/>
            </a:ln>
            <a:effectLst/>
          </p:spPr>
        </p:pic>
      </p:gr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 name="Keller, Tim--BioLogos.jpg" descr="Keller, Tim--BioLogos.jpg"/>
          <p:cNvPicPr>
            <a:picLocks noChangeAspect="1"/>
          </p:cNvPicPr>
          <p:nvPr/>
        </p:nvPicPr>
        <p:blipFill>
          <a:blip r:embed="rId3">
            <a:extLst/>
          </a:blip>
          <a:srcRect b="15183"/>
          <a:stretch>
            <a:fillRect/>
          </a:stretch>
        </p:blipFill>
        <p:spPr>
          <a:xfrm>
            <a:off x="1395371" y="7679262"/>
            <a:ext cx="3460535" cy="3947723"/>
          </a:xfrm>
          <a:prstGeom prst="rect">
            <a:avLst/>
          </a:prstGeom>
          <a:ln w="25400">
            <a:solidFill>
              <a:srgbClr val="FFFFFF"/>
            </a:solidFill>
            <a:miter lim="400000"/>
          </a:ln>
        </p:spPr>
      </p:pic>
      <p:sp>
        <p:nvSpPr>
          <p:cNvPr id="1644" name="C. John Collins"/>
          <p:cNvSpPr txBox="1"/>
          <p:nvPr/>
        </p:nvSpPr>
        <p:spPr>
          <a:xfrm>
            <a:off x="18892113" y="5966454"/>
            <a:ext cx="437559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C. John Collins</a:t>
            </a:r>
          </a:p>
        </p:txBody>
      </p:sp>
      <p:sp>
        <p:nvSpPr>
          <p:cNvPr id="1645" name="T. Keller"/>
          <p:cNvSpPr txBox="1"/>
          <p:nvPr/>
        </p:nvSpPr>
        <p:spPr>
          <a:xfrm>
            <a:off x="1907662" y="11601510"/>
            <a:ext cx="2435772"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T. Keller</a:t>
            </a:r>
          </a:p>
        </p:txBody>
      </p:sp>
      <p:pic>
        <p:nvPicPr>
          <p:cNvPr id="1646" name="Collins, C John.jpg" descr="Collins, C John.jpg"/>
          <p:cNvPicPr>
            <a:picLocks noChangeAspect="1"/>
          </p:cNvPicPr>
          <p:nvPr/>
        </p:nvPicPr>
        <p:blipFill>
          <a:blip r:embed="rId4">
            <a:extLst/>
          </a:blip>
          <a:stretch>
            <a:fillRect/>
          </a:stretch>
        </p:blipFill>
        <p:spPr>
          <a:xfrm>
            <a:off x="19349735" y="1250182"/>
            <a:ext cx="3460354" cy="4703157"/>
          </a:xfrm>
          <a:prstGeom prst="rect">
            <a:avLst/>
          </a:prstGeom>
          <a:ln w="25400">
            <a:solidFill>
              <a:srgbClr val="FFFFFF"/>
            </a:solidFill>
            <a:miter lim="400000"/>
          </a:ln>
        </p:spPr>
      </p:pic>
      <p:pic>
        <p:nvPicPr>
          <p:cNvPr id="1647" name="Zacharias, Ravi.jpg" descr="Zacharias, Ravi.jpg"/>
          <p:cNvPicPr>
            <a:picLocks noChangeAspect="1"/>
          </p:cNvPicPr>
          <p:nvPr/>
        </p:nvPicPr>
        <p:blipFill>
          <a:blip r:embed="rId5">
            <a:extLst/>
          </a:blip>
          <a:stretch>
            <a:fillRect/>
          </a:stretch>
        </p:blipFill>
        <p:spPr>
          <a:xfrm>
            <a:off x="1382409" y="1696568"/>
            <a:ext cx="3397577" cy="4725201"/>
          </a:xfrm>
          <a:prstGeom prst="rect">
            <a:avLst/>
          </a:prstGeom>
          <a:ln w="25400">
            <a:solidFill>
              <a:srgbClr val="FFFFFF"/>
            </a:solidFill>
            <a:miter lim="400000"/>
          </a:ln>
          <a:effectLst>
            <a:outerShdw blurRad="190500" dist="8455" dir="5400000" rotWithShape="0">
              <a:srgbClr val="000000"/>
            </a:outerShdw>
          </a:effectLst>
        </p:spPr>
      </p:pic>
      <p:sp>
        <p:nvSpPr>
          <p:cNvPr id="1648" name="R. Zacharias"/>
          <p:cNvSpPr txBox="1"/>
          <p:nvPr/>
        </p:nvSpPr>
        <p:spPr>
          <a:xfrm>
            <a:off x="1293970" y="6385507"/>
            <a:ext cx="357445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 Zacharias</a:t>
            </a:r>
          </a:p>
        </p:txBody>
      </p:sp>
      <p:sp>
        <p:nvSpPr>
          <p:cNvPr id="1649" name="W. Grudem"/>
          <p:cNvSpPr txBox="1"/>
          <p:nvPr/>
        </p:nvSpPr>
        <p:spPr>
          <a:xfrm>
            <a:off x="14242677" y="11509026"/>
            <a:ext cx="346055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W. Grudem</a:t>
            </a:r>
          </a:p>
        </p:txBody>
      </p:sp>
      <p:pic>
        <p:nvPicPr>
          <p:cNvPr id="1650" name="droppedImage.pdf" descr="droppedImage.pdf"/>
          <p:cNvPicPr>
            <a:picLocks noChangeAspect="1"/>
          </p:cNvPicPr>
          <p:nvPr/>
        </p:nvPicPr>
        <p:blipFill>
          <a:blip r:embed="rId6">
            <a:extLst/>
          </a:blip>
          <a:stretch>
            <a:fillRect/>
          </a:stretch>
        </p:blipFill>
        <p:spPr>
          <a:xfrm>
            <a:off x="5843062" y="1297271"/>
            <a:ext cx="3659945" cy="4628754"/>
          </a:xfrm>
          <a:prstGeom prst="rect">
            <a:avLst/>
          </a:prstGeom>
          <a:ln w="25400">
            <a:solidFill>
              <a:srgbClr val="FFFFFF"/>
            </a:solidFill>
            <a:miter lim="400000"/>
          </a:ln>
        </p:spPr>
      </p:pic>
      <p:sp>
        <p:nvSpPr>
          <p:cNvPr id="1651" name="W. Dembski"/>
          <p:cNvSpPr txBox="1"/>
          <p:nvPr/>
        </p:nvSpPr>
        <p:spPr>
          <a:xfrm>
            <a:off x="5876257" y="5919366"/>
            <a:ext cx="359355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W. Dembski</a:t>
            </a:r>
          </a:p>
        </p:txBody>
      </p:sp>
      <p:pic>
        <p:nvPicPr>
          <p:cNvPr id="1652" name="Grudem, Wayne.jpg" descr="Grudem, Wayne.jpg"/>
          <p:cNvPicPr>
            <a:picLocks noChangeAspect="1"/>
          </p:cNvPicPr>
          <p:nvPr/>
        </p:nvPicPr>
        <p:blipFill>
          <a:blip r:embed="rId7">
            <a:extLst/>
          </a:blip>
          <a:srcRect l="3665" t="17155" r="3665"/>
          <a:stretch>
            <a:fillRect/>
          </a:stretch>
        </p:blipFill>
        <p:spPr>
          <a:xfrm>
            <a:off x="14131254" y="6846466"/>
            <a:ext cx="3521854" cy="4703267"/>
          </a:xfrm>
          <a:prstGeom prst="rect">
            <a:avLst/>
          </a:prstGeom>
          <a:ln w="25400">
            <a:solidFill>
              <a:srgbClr val="FFFFFF"/>
            </a:solidFill>
            <a:miter lim="400000"/>
          </a:ln>
          <a:effectLst>
            <a:outerShdw blurRad="190500" dist="8455" dir="5400000" rotWithShape="0">
              <a:srgbClr val="000000"/>
            </a:outerShdw>
          </a:effectLst>
        </p:spPr>
      </p:pic>
      <p:pic>
        <p:nvPicPr>
          <p:cNvPr id="1653" name="Keathley, Ken.jpg" descr="Keathley, Ken.jpg"/>
          <p:cNvPicPr>
            <a:picLocks/>
          </p:cNvPicPr>
          <p:nvPr/>
        </p:nvPicPr>
        <p:blipFill>
          <a:blip r:embed="rId8">
            <a:extLst/>
          </a:blip>
          <a:stretch>
            <a:fillRect/>
          </a:stretch>
        </p:blipFill>
        <p:spPr>
          <a:xfrm>
            <a:off x="14856834" y="959700"/>
            <a:ext cx="3594101" cy="4394201"/>
          </a:xfrm>
          <a:prstGeom prst="rect">
            <a:avLst/>
          </a:prstGeom>
          <a:ln w="25400">
            <a:solidFill>
              <a:srgbClr val="FFFFFF"/>
            </a:solidFill>
            <a:miter lim="400000"/>
          </a:ln>
          <a:effectLst>
            <a:outerShdw blurRad="190500" dist="8455" dir="5400000" rotWithShape="0">
              <a:srgbClr val="000000"/>
            </a:outerShdw>
          </a:effectLst>
        </p:spPr>
      </p:pic>
      <p:sp>
        <p:nvSpPr>
          <p:cNvPr id="1654" name="K. Keathley"/>
          <p:cNvSpPr txBox="1"/>
          <p:nvPr/>
        </p:nvSpPr>
        <p:spPr>
          <a:xfrm>
            <a:off x="14993582" y="5342121"/>
            <a:ext cx="332060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K. Keathley</a:t>
            </a:r>
          </a:p>
        </p:txBody>
      </p:sp>
      <p:pic>
        <p:nvPicPr>
          <p:cNvPr id="1655" name="Erickson Erickson.jpg" descr="Erickson Erickson.jpg"/>
          <p:cNvPicPr>
            <a:picLocks noChangeAspect="1"/>
          </p:cNvPicPr>
          <p:nvPr/>
        </p:nvPicPr>
        <p:blipFill>
          <a:blip r:embed="rId9">
            <a:extLst/>
          </a:blip>
          <a:srcRect l="55281" r="13507" b="43414"/>
          <a:stretch>
            <a:fillRect/>
          </a:stretch>
        </p:blipFill>
        <p:spPr>
          <a:xfrm>
            <a:off x="18476334" y="7169973"/>
            <a:ext cx="3979946" cy="4665350"/>
          </a:xfrm>
          <a:prstGeom prst="rect">
            <a:avLst/>
          </a:prstGeom>
          <a:ln w="25400">
            <a:solidFill>
              <a:srgbClr val="FFFFFF"/>
            </a:solidFill>
            <a:miter lim="400000"/>
          </a:ln>
        </p:spPr>
      </p:pic>
      <p:sp>
        <p:nvSpPr>
          <p:cNvPr id="1656" name="M. Erickson"/>
          <p:cNvSpPr txBox="1"/>
          <p:nvPr/>
        </p:nvSpPr>
        <p:spPr>
          <a:xfrm>
            <a:off x="18756825" y="11844697"/>
            <a:ext cx="3418881"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M. Erickson</a:t>
            </a:r>
          </a:p>
        </p:txBody>
      </p:sp>
      <p:pic>
        <p:nvPicPr>
          <p:cNvPr id="1657" name="McDowell, Sean.jpg" descr="McDowell, Sean.jpg"/>
          <p:cNvPicPr>
            <a:picLocks noChangeAspect="1"/>
          </p:cNvPicPr>
          <p:nvPr/>
        </p:nvPicPr>
        <p:blipFill>
          <a:blip r:embed="rId10">
            <a:extLst/>
          </a:blip>
          <a:srcRect l="6792" r="9181"/>
          <a:stretch>
            <a:fillRect/>
          </a:stretch>
        </p:blipFill>
        <p:spPr>
          <a:xfrm>
            <a:off x="5548281" y="7169775"/>
            <a:ext cx="3539531" cy="4212432"/>
          </a:xfrm>
          <a:prstGeom prst="rect">
            <a:avLst/>
          </a:prstGeom>
          <a:ln w="25400">
            <a:solidFill>
              <a:srgbClr val="FFFFFF"/>
            </a:solidFill>
            <a:miter lim="400000"/>
          </a:ln>
          <a:effectLst>
            <a:outerShdw blurRad="190500" dist="8455" dir="5400000" rotWithShape="0">
              <a:srgbClr val="000000"/>
            </a:outerShdw>
          </a:effectLst>
        </p:spPr>
      </p:pic>
      <p:sp>
        <p:nvSpPr>
          <p:cNvPr id="1658" name="S. McDowell"/>
          <p:cNvSpPr txBox="1"/>
          <p:nvPr/>
        </p:nvSpPr>
        <p:spPr>
          <a:xfrm>
            <a:off x="5489246" y="11339668"/>
            <a:ext cx="365779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S. McDowell</a:t>
            </a:r>
          </a:p>
        </p:txBody>
      </p:sp>
      <p:pic>
        <p:nvPicPr>
          <p:cNvPr id="1659" name="Strobel, Lee.jpeg" descr="Strobel, Lee.jpeg"/>
          <p:cNvPicPr>
            <a:picLocks noChangeAspect="1"/>
          </p:cNvPicPr>
          <p:nvPr/>
        </p:nvPicPr>
        <p:blipFill>
          <a:blip r:embed="rId11">
            <a:extLst/>
          </a:blip>
          <a:srcRect l="1484" t="7752" r="6378" b="18449"/>
          <a:stretch>
            <a:fillRect/>
          </a:stretch>
        </p:blipFill>
        <p:spPr>
          <a:xfrm>
            <a:off x="10197429" y="1181950"/>
            <a:ext cx="3908272" cy="4686186"/>
          </a:xfrm>
          <a:prstGeom prst="rect">
            <a:avLst/>
          </a:prstGeom>
          <a:ln w="25400">
            <a:solidFill>
              <a:srgbClr val="FFFFFF"/>
            </a:solidFill>
            <a:miter lim="400000"/>
          </a:ln>
        </p:spPr>
      </p:pic>
      <p:sp>
        <p:nvSpPr>
          <p:cNvPr id="1660" name="L. Strobel"/>
          <p:cNvSpPr txBox="1"/>
          <p:nvPr/>
        </p:nvSpPr>
        <p:spPr>
          <a:xfrm>
            <a:off x="10783813" y="5799321"/>
            <a:ext cx="281637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L. Strobel</a:t>
            </a:r>
          </a:p>
        </p:txBody>
      </p:sp>
      <p:pic>
        <p:nvPicPr>
          <p:cNvPr id="1661" name="Metaxas, Eric.jpg" descr="Metaxas, Eric.jpg"/>
          <p:cNvPicPr>
            <a:picLocks noChangeAspect="1"/>
          </p:cNvPicPr>
          <p:nvPr/>
        </p:nvPicPr>
        <p:blipFill>
          <a:blip r:embed="rId12">
            <a:extLst/>
          </a:blip>
          <a:stretch>
            <a:fillRect/>
          </a:stretch>
        </p:blipFill>
        <p:spPr>
          <a:xfrm>
            <a:off x="9780566" y="7312607"/>
            <a:ext cx="3659945" cy="3659945"/>
          </a:xfrm>
          <a:prstGeom prst="rect">
            <a:avLst/>
          </a:prstGeom>
          <a:ln w="25400">
            <a:solidFill>
              <a:srgbClr val="FFFFFF"/>
            </a:solidFill>
            <a:miter lim="400000"/>
          </a:ln>
        </p:spPr>
      </p:pic>
      <p:sp>
        <p:nvSpPr>
          <p:cNvPr id="1662" name="E. Metaxas"/>
          <p:cNvSpPr txBox="1"/>
          <p:nvPr/>
        </p:nvSpPr>
        <p:spPr>
          <a:xfrm>
            <a:off x="10038974" y="10985251"/>
            <a:ext cx="312127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E. Metaxas</a:t>
            </a:r>
          </a:p>
        </p:txBody>
      </p:sp>
    </p:spTree>
    <p:extLst>
      <p:ext uri="{BB962C8B-B14F-4D97-AF65-F5344CB8AC3E}">
        <p14:creationId xmlns:p14="http://schemas.microsoft.com/office/powerpoint/2010/main" val="371669799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 name="A. Stanley"/>
          <p:cNvSpPr txBox="1"/>
          <p:nvPr/>
        </p:nvSpPr>
        <p:spPr>
          <a:xfrm>
            <a:off x="1960160" y="11997435"/>
            <a:ext cx="2889995"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A. Stanley</a:t>
            </a:r>
          </a:p>
        </p:txBody>
      </p:sp>
      <p:sp>
        <p:nvSpPr>
          <p:cNvPr id="1667" name="H. Ross"/>
          <p:cNvSpPr txBox="1"/>
          <p:nvPr/>
        </p:nvSpPr>
        <p:spPr>
          <a:xfrm>
            <a:off x="6692445" y="6263979"/>
            <a:ext cx="228436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H. Ross</a:t>
            </a:r>
          </a:p>
        </p:txBody>
      </p:sp>
      <p:sp>
        <p:nvSpPr>
          <p:cNvPr id="1668" name="S. Meyer"/>
          <p:cNvSpPr txBox="1"/>
          <p:nvPr/>
        </p:nvSpPr>
        <p:spPr>
          <a:xfrm>
            <a:off x="15415283" y="11502135"/>
            <a:ext cx="252710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S. Meyer</a:t>
            </a:r>
          </a:p>
        </p:txBody>
      </p:sp>
      <p:sp>
        <p:nvSpPr>
          <p:cNvPr id="1669" name="W. Kaiser"/>
          <p:cNvSpPr txBox="1"/>
          <p:nvPr/>
        </p:nvSpPr>
        <p:spPr>
          <a:xfrm>
            <a:off x="10532409" y="5908379"/>
            <a:ext cx="2867076"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W. Kaiser</a:t>
            </a:r>
          </a:p>
        </p:txBody>
      </p:sp>
      <p:sp>
        <p:nvSpPr>
          <p:cNvPr id="1670" name="D.A. Carson"/>
          <p:cNvSpPr txBox="1"/>
          <p:nvPr/>
        </p:nvSpPr>
        <p:spPr>
          <a:xfrm>
            <a:off x="18546742" y="5961414"/>
            <a:ext cx="361716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D.A. Carson</a:t>
            </a:r>
          </a:p>
        </p:txBody>
      </p:sp>
      <p:sp>
        <p:nvSpPr>
          <p:cNvPr id="1671" name="R.C. Sproul"/>
          <p:cNvSpPr txBox="1"/>
          <p:nvPr/>
        </p:nvSpPr>
        <p:spPr>
          <a:xfrm>
            <a:off x="6238944" y="11705335"/>
            <a:ext cx="3352553"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R.C. Sproul</a:t>
            </a:r>
          </a:p>
        </p:txBody>
      </p:sp>
      <p:pic>
        <p:nvPicPr>
          <p:cNvPr id="1672" name="Kaiser, Walter.jpg" descr="Kaiser, Walter.jpg"/>
          <p:cNvPicPr>
            <a:picLocks noChangeAspect="1"/>
          </p:cNvPicPr>
          <p:nvPr/>
        </p:nvPicPr>
        <p:blipFill>
          <a:blip r:embed="rId3">
            <a:extLst/>
          </a:blip>
          <a:stretch>
            <a:fillRect/>
          </a:stretch>
        </p:blipFill>
        <p:spPr>
          <a:xfrm>
            <a:off x="10774950" y="1386409"/>
            <a:ext cx="2889995" cy="4538992"/>
          </a:xfrm>
          <a:prstGeom prst="rect">
            <a:avLst/>
          </a:prstGeom>
          <a:ln w="25400">
            <a:solidFill>
              <a:srgbClr val="FFFFFF"/>
            </a:solidFill>
            <a:miter lim="400000"/>
          </a:ln>
        </p:spPr>
      </p:pic>
      <p:pic>
        <p:nvPicPr>
          <p:cNvPr id="1673" name="Meyer, Stephen.jpg" descr="Meyer, Stephen.jpg"/>
          <p:cNvPicPr>
            <a:picLocks noChangeAspect="1"/>
          </p:cNvPicPr>
          <p:nvPr/>
        </p:nvPicPr>
        <p:blipFill>
          <a:blip r:embed="rId4">
            <a:extLst/>
          </a:blip>
          <a:srcRect b="12284"/>
          <a:stretch>
            <a:fillRect/>
          </a:stretch>
        </p:blipFill>
        <p:spPr>
          <a:xfrm>
            <a:off x="14978820" y="7076779"/>
            <a:ext cx="3399838" cy="4473284"/>
          </a:xfrm>
          <a:prstGeom prst="rect">
            <a:avLst/>
          </a:prstGeom>
          <a:ln w="25400">
            <a:solidFill>
              <a:srgbClr val="FFFFFF"/>
            </a:solidFill>
            <a:miter lim="400000"/>
          </a:ln>
        </p:spPr>
      </p:pic>
      <p:pic>
        <p:nvPicPr>
          <p:cNvPr id="1674" name="Sproul, RC Sr.jpg" descr="Sproul, RC Sr.jpg"/>
          <p:cNvPicPr>
            <a:picLocks noChangeAspect="1"/>
          </p:cNvPicPr>
          <p:nvPr/>
        </p:nvPicPr>
        <p:blipFill>
          <a:blip r:embed="rId5">
            <a:extLst/>
          </a:blip>
          <a:srcRect l="25466" r="16074" b="17154"/>
          <a:stretch>
            <a:fillRect/>
          </a:stretch>
        </p:blipFill>
        <p:spPr>
          <a:xfrm>
            <a:off x="5956841" y="7292679"/>
            <a:ext cx="3916808" cy="4447744"/>
          </a:xfrm>
          <a:prstGeom prst="rect">
            <a:avLst/>
          </a:prstGeom>
          <a:ln w="25400">
            <a:solidFill>
              <a:srgbClr val="FFFFFF"/>
            </a:solidFill>
            <a:miter lim="400000"/>
          </a:ln>
        </p:spPr>
      </p:pic>
      <p:pic>
        <p:nvPicPr>
          <p:cNvPr id="1675" name="Carson, DA.jpg" descr="Carson, DA.jpg"/>
          <p:cNvPicPr>
            <a:picLocks noChangeAspect="1"/>
          </p:cNvPicPr>
          <p:nvPr/>
        </p:nvPicPr>
        <p:blipFill>
          <a:blip r:embed="rId6">
            <a:extLst/>
          </a:blip>
          <a:srcRect b="18465"/>
          <a:stretch>
            <a:fillRect/>
          </a:stretch>
        </p:blipFill>
        <p:spPr>
          <a:xfrm>
            <a:off x="18450326" y="1326050"/>
            <a:ext cx="3810001" cy="4659682"/>
          </a:xfrm>
          <a:prstGeom prst="rect">
            <a:avLst/>
          </a:prstGeom>
          <a:ln w="25400">
            <a:solidFill>
              <a:srgbClr val="FFFFFF"/>
            </a:solidFill>
            <a:miter lim="400000"/>
          </a:ln>
        </p:spPr>
      </p:pic>
      <p:grpSp>
        <p:nvGrpSpPr>
          <p:cNvPr id="1678" name="Group"/>
          <p:cNvGrpSpPr/>
          <p:nvPr/>
        </p:nvGrpSpPr>
        <p:grpSpPr>
          <a:xfrm>
            <a:off x="1758272" y="1219254"/>
            <a:ext cx="3790088" cy="5638747"/>
            <a:chOff x="0" y="0"/>
            <a:chExt cx="3790086" cy="5638745"/>
          </a:xfrm>
        </p:grpSpPr>
        <p:sp>
          <p:nvSpPr>
            <p:cNvPr id="1676" name="J. Piper"/>
            <p:cNvSpPr txBox="1"/>
            <p:nvPr/>
          </p:nvSpPr>
          <p:spPr>
            <a:xfrm>
              <a:off x="859646" y="4724345"/>
              <a:ext cx="2070796"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 Piper</a:t>
              </a:r>
            </a:p>
          </p:txBody>
        </p:sp>
        <p:pic>
          <p:nvPicPr>
            <p:cNvPr id="1677" name="Piper, John.jpg" descr="Piper, John.jpg"/>
            <p:cNvPicPr>
              <a:picLocks noChangeAspect="1"/>
            </p:cNvPicPr>
            <p:nvPr/>
          </p:nvPicPr>
          <p:blipFill>
            <a:blip r:embed="rId7">
              <a:extLst/>
            </a:blip>
            <a:stretch>
              <a:fillRect/>
            </a:stretch>
          </p:blipFill>
          <p:spPr>
            <a:xfrm>
              <a:off x="0" y="0"/>
              <a:ext cx="3790087" cy="4737609"/>
            </a:xfrm>
            <a:prstGeom prst="rect">
              <a:avLst/>
            </a:prstGeom>
            <a:ln w="25400" cap="flat">
              <a:solidFill>
                <a:srgbClr val="FFFFFF"/>
              </a:solidFill>
              <a:prstDash val="solid"/>
              <a:miter lim="400000"/>
            </a:ln>
            <a:effectLst/>
          </p:spPr>
        </p:pic>
      </p:grpSp>
      <p:pic>
        <p:nvPicPr>
          <p:cNvPr id="1679" name="Ross, Hugh.jpg" descr="Ross, Hugh.jpg"/>
          <p:cNvPicPr>
            <a:picLocks noChangeAspect="1"/>
          </p:cNvPicPr>
          <p:nvPr/>
        </p:nvPicPr>
        <p:blipFill>
          <a:blip r:embed="rId8">
            <a:extLst/>
          </a:blip>
          <a:srcRect l="22740" r="43672" b="38176"/>
          <a:stretch>
            <a:fillRect/>
          </a:stretch>
        </p:blipFill>
        <p:spPr>
          <a:xfrm>
            <a:off x="6169538" y="1613251"/>
            <a:ext cx="3838094" cy="4690997"/>
          </a:xfrm>
          <a:prstGeom prst="rect">
            <a:avLst/>
          </a:prstGeom>
          <a:ln w="25400">
            <a:solidFill>
              <a:srgbClr val="FFFFFF"/>
            </a:solidFill>
            <a:miter lim="400000"/>
          </a:ln>
        </p:spPr>
      </p:pic>
      <p:pic>
        <p:nvPicPr>
          <p:cNvPr id="1680" name="Stanley, Andy.jpeg" descr="Stanley, Andy.jpeg"/>
          <p:cNvPicPr>
            <a:picLocks noChangeAspect="1"/>
          </p:cNvPicPr>
          <p:nvPr/>
        </p:nvPicPr>
        <p:blipFill>
          <a:blip r:embed="rId9">
            <a:extLst/>
          </a:blip>
          <a:srcRect l="4929" r="4929" b="10924"/>
          <a:stretch>
            <a:fillRect/>
          </a:stretch>
        </p:blipFill>
        <p:spPr>
          <a:xfrm>
            <a:off x="1516972" y="7386573"/>
            <a:ext cx="3776328" cy="4659994"/>
          </a:xfrm>
          <a:prstGeom prst="rect">
            <a:avLst/>
          </a:prstGeom>
          <a:ln w="25400">
            <a:solidFill>
              <a:srgbClr val="FFFFFF"/>
            </a:solidFill>
            <a:miter lim="400000"/>
          </a:ln>
        </p:spPr>
      </p:pic>
      <p:pic>
        <p:nvPicPr>
          <p:cNvPr id="1681" name="Horton, Michael.jpg" descr="Horton, Michael.jpg"/>
          <p:cNvPicPr>
            <a:picLocks noChangeAspect="1"/>
          </p:cNvPicPr>
          <p:nvPr/>
        </p:nvPicPr>
        <p:blipFill>
          <a:blip r:embed="rId10">
            <a:extLst/>
          </a:blip>
          <a:srcRect l="12849" r="23634"/>
          <a:stretch>
            <a:fillRect/>
          </a:stretch>
        </p:blipFill>
        <p:spPr>
          <a:xfrm>
            <a:off x="10524503" y="7535997"/>
            <a:ext cx="3835477" cy="4070459"/>
          </a:xfrm>
          <a:prstGeom prst="rect">
            <a:avLst/>
          </a:prstGeom>
          <a:ln w="25400">
            <a:solidFill>
              <a:srgbClr val="FFFFFF"/>
            </a:solidFill>
            <a:miter lim="400000"/>
          </a:ln>
        </p:spPr>
      </p:pic>
      <p:sp>
        <p:nvSpPr>
          <p:cNvPr id="1682" name="M. Horton"/>
          <p:cNvSpPr txBox="1"/>
          <p:nvPr/>
        </p:nvSpPr>
        <p:spPr>
          <a:xfrm>
            <a:off x="10870453" y="11575357"/>
            <a:ext cx="3143499"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M. Horton</a:t>
            </a:r>
          </a:p>
        </p:txBody>
      </p:sp>
      <p:grpSp>
        <p:nvGrpSpPr>
          <p:cNvPr id="1685" name="Group"/>
          <p:cNvGrpSpPr/>
          <p:nvPr/>
        </p:nvGrpSpPr>
        <p:grpSpPr>
          <a:xfrm>
            <a:off x="14372603" y="1373709"/>
            <a:ext cx="3116065" cy="4401991"/>
            <a:chOff x="0" y="0"/>
            <a:chExt cx="3116064" cy="4401990"/>
          </a:xfrm>
        </p:grpSpPr>
        <p:pic>
          <p:nvPicPr>
            <p:cNvPr id="1683" name="Waltke, Bruce--Knox Sem.jpg" descr="Waltke, Bruce--Knox Sem.jpg"/>
            <p:cNvPicPr>
              <a:picLocks noChangeAspect="1"/>
            </p:cNvPicPr>
            <p:nvPr/>
          </p:nvPicPr>
          <p:blipFill>
            <a:blip r:embed="rId11">
              <a:extLst/>
            </a:blip>
            <a:stretch>
              <a:fillRect/>
            </a:stretch>
          </p:blipFill>
          <p:spPr>
            <a:xfrm>
              <a:off x="0" y="0"/>
              <a:ext cx="3116065" cy="3581149"/>
            </a:xfrm>
            <a:prstGeom prst="rect">
              <a:avLst/>
            </a:prstGeom>
            <a:ln w="25400" cap="flat">
              <a:solidFill>
                <a:srgbClr val="FFFFFF"/>
              </a:solidFill>
              <a:prstDash val="solid"/>
              <a:miter lim="400000"/>
            </a:ln>
            <a:effectLst/>
          </p:spPr>
        </p:pic>
        <p:sp>
          <p:nvSpPr>
            <p:cNvPr id="1684" name="B. Waltke"/>
            <p:cNvSpPr txBox="1"/>
            <p:nvPr/>
          </p:nvSpPr>
          <p:spPr>
            <a:xfrm>
              <a:off x="176584" y="3487590"/>
              <a:ext cx="2762896"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B. Waltke</a:t>
              </a:r>
            </a:p>
          </p:txBody>
        </p:sp>
      </p:grpSp>
      <p:grpSp>
        <p:nvGrpSpPr>
          <p:cNvPr id="1688" name="Group"/>
          <p:cNvGrpSpPr/>
          <p:nvPr/>
        </p:nvGrpSpPr>
        <p:grpSpPr>
          <a:xfrm>
            <a:off x="19072626" y="7941274"/>
            <a:ext cx="3200401" cy="4678463"/>
            <a:chOff x="0" y="0"/>
            <a:chExt cx="3200400" cy="4678461"/>
          </a:xfrm>
        </p:grpSpPr>
        <p:pic>
          <p:nvPicPr>
            <p:cNvPr id="1686" name="Packer, JI.jpg" descr="Packer, JI.jpg"/>
            <p:cNvPicPr>
              <a:picLocks noChangeAspect="1"/>
            </p:cNvPicPr>
            <p:nvPr/>
          </p:nvPicPr>
          <p:blipFill>
            <a:blip r:embed="rId12">
              <a:extLst/>
            </a:blip>
            <a:stretch>
              <a:fillRect/>
            </a:stretch>
          </p:blipFill>
          <p:spPr>
            <a:xfrm>
              <a:off x="0" y="0"/>
              <a:ext cx="3200400" cy="3848848"/>
            </a:xfrm>
            <a:prstGeom prst="rect">
              <a:avLst/>
            </a:prstGeom>
            <a:ln w="25400" cap="flat">
              <a:solidFill>
                <a:srgbClr val="FFFFFF"/>
              </a:solidFill>
              <a:prstDash val="solid"/>
              <a:miter lim="400000"/>
            </a:ln>
            <a:effectLst/>
          </p:spPr>
        </p:pic>
        <p:sp>
          <p:nvSpPr>
            <p:cNvPr id="1687" name="J.I. Packer"/>
            <p:cNvSpPr txBox="1"/>
            <p:nvPr/>
          </p:nvSpPr>
          <p:spPr>
            <a:xfrm>
              <a:off x="186456" y="3764061"/>
              <a:ext cx="2827487" cy="914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FFFFFF"/>
                  </a:solidFill>
                </a:defRPr>
              </a:lvl1pPr>
            </a:lstStyle>
            <a:p>
              <a:r>
                <a:t>J.I. Packer</a:t>
              </a:r>
            </a:p>
          </p:txBody>
        </p:sp>
      </p:grpSp>
    </p:spTree>
    <p:extLst>
      <p:ext uri="{BB962C8B-B14F-4D97-AF65-F5344CB8AC3E}">
        <p14:creationId xmlns:p14="http://schemas.microsoft.com/office/powerpoint/2010/main" val="365332613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93" name="We shouldn’t have any “evangelical popes” in our lives…"/>
          <p:cNvSpPr txBox="1">
            <a:spLocks noGrp="1"/>
          </p:cNvSpPr>
          <p:nvPr>
            <p:ph type="body" idx="1"/>
          </p:nvPr>
        </p:nvSpPr>
        <p:spPr>
          <a:xfrm>
            <a:off x="1163782" y="2689479"/>
            <a:ext cx="22499781" cy="7917561"/>
          </a:xfrm>
          <a:prstGeom prst="rect">
            <a:avLst/>
          </a:prstGeom>
        </p:spPr>
        <p:txBody>
          <a:bodyPr/>
          <a:lstStyle/>
          <a:p>
            <a:pPr algn="ctr" defTabSz="825500">
              <a:lnSpc>
                <a:spcPct val="90000"/>
              </a:lnSpc>
              <a:defRPr sz="8900">
                <a:uFillTx/>
                <a:latin typeface="Geared Slab Regular"/>
                <a:ea typeface="Geared Slab Regular"/>
                <a:cs typeface="Geared Slab Regular"/>
                <a:sym typeface="Geared Slab Regular"/>
              </a:defRPr>
            </a:pPr>
            <a:r>
              <a:rPr lang="fr-FR" sz="8400" dirty="0"/>
              <a:t>Nous ne devrions pas avoir de </a:t>
            </a:r>
            <a:r>
              <a:rPr lang="fr-FR" sz="8400" dirty="0">
                <a:solidFill>
                  <a:srgbClr val="F6A029"/>
                </a:solidFill>
              </a:rPr>
              <a:t>"papes évangéliques"</a:t>
            </a:r>
            <a:r>
              <a:rPr lang="fr-FR" sz="8400" dirty="0"/>
              <a:t> dans notre vie </a:t>
            </a:r>
          </a:p>
          <a:p>
            <a:pPr algn="ctr" defTabSz="825500">
              <a:lnSpc>
                <a:spcPct val="90000"/>
              </a:lnSpc>
              <a:defRPr sz="8900">
                <a:uFillTx/>
                <a:latin typeface="Geared Slab Regular"/>
                <a:ea typeface="Geared Slab Regular"/>
                <a:cs typeface="Geared Slab Regular"/>
                <a:sym typeface="Geared Slab Regular"/>
              </a:defRPr>
            </a:pPr>
            <a:r>
              <a:rPr lang="fr-FR" sz="8400" dirty="0"/>
              <a:t>et nous n'avons pas de "</a:t>
            </a:r>
            <a:r>
              <a:rPr lang="fr-FR" sz="8400" dirty="0">
                <a:solidFill>
                  <a:srgbClr val="F6A029"/>
                </a:solidFill>
              </a:rPr>
              <a:t>collège évangélique de cardinaux</a:t>
            </a:r>
            <a:r>
              <a:rPr lang="fr-FR" sz="8400" dirty="0"/>
              <a:t>". </a:t>
            </a:r>
          </a:p>
          <a:p>
            <a:pPr algn="ctr" defTabSz="825500">
              <a:lnSpc>
                <a:spcPct val="90000"/>
              </a:lnSpc>
              <a:defRPr sz="8900">
                <a:uFillTx/>
                <a:latin typeface="Geared Slab Regular"/>
                <a:ea typeface="Geared Slab Regular"/>
                <a:cs typeface="Geared Slab Regular"/>
                <a:sym typeface="Geared Slab Regular"/>
              </a:defRPr>
            </a:pPr>
            <a:endParaRPr lang="fr-FR" sz="8400" dirty="0"/>
          </a:p>
          <a:p>
            <a:pPr algn="ctr" defTabSz="825500">
              <a:lnSpc>
                <a:spcPct val="90000"/>
              </a:lnSpc>
              <a:defRPr sz="8900">
                <a:uFillTx/>
                <a:latin typeface="Geared Slab Regular"/>
                <a:ea typeface="Geared Slab Regular"/>
                <a:cs typeface="Geared Slab Regular"/>
                <a:sym typeface="Geared Slab Regular"/>
              </a:defRPr>
            </a:pPr>
            <a:r>
              <a:rPr lang="fr-FR" sz="8400" dirty="0"/>
              <a:t>La vérité n'est pas déterminée par </a:t>
            </a:r>
          </a:p>
          <a:p>
            <a:pPr algn="ctr" defTabSz="825500">
              <a:lnSpc>
                <a:spcPct val="90000"/>
              </a:lnSpc>
              <a:defRPr sz="8900">
                <a:uFillTx/>
                <a:latin typeface="Geared Slab Regular"/>
                <a:ea typeface="Geared Slab Regular"/>
                <a:cs typeface="Geared Slab Regular"/>
                <a:sym typeface="Geared Slab Regular"/>
              </a:defRPr>
            </a:pPr>
            <a:r>
              <a:rPr lang="fr-FR" sz="8400" dirty="0"/>
              <a:t>un vote majoritaire </a:t>
            </a:r>
          </a:p>
          <a:p>
            <a:pPr algn="ctr" defTabSz="825500">
              <a:lnSpc>
                <a:spcPct val="90000"/>
              </a:lnSpc>
              <a:defRPr sz="8900">
                <a:uFillTx/>
                <a:latin typeface="Geared Slab Regular"/>
                <a:ea typeface="Geared Slab Regular"/>
                <a:cs typeface="Geared Slab Regular"/>
                <a:sym typeface="Geared Slab Regular"/>
              </a:defRPr>
            </a:pPr>
            <a:r>
              <a:rPr lang="fr-FR" sz="8400" dirty="0">
                <a:solidFill>
                  <a:srgbClr val="F6A029"/>
                </a:solidFill>
              </a:rPr>
              <a:t>dans la culture ou dans l'église!</a:t>
            </a:r>
            <a:endParaRPr sz="8400" dirty="0">
              <a:solidFill>
                <a:srgbClr val="F6A029"/>
              </a:solidFill>
            </a:endParaRPr>
          </a:p>
        </p:txBody>
      </p:sp>
    </p:spTree>
    <p:extLst>
      <p:ext uri="{BB962C8B-B14F-4D97-AF65-F5344CB8AC3E}">
        <p14:creationId xmlns:p14="http://schemas.microsoft.com/office/powerpoint/2010/main" val="32101579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7" name="KNwide Slides to layer for translation 2017 Feb 3.050.jpg" descr="KNwide Slides to layer for translation 2017 Feb 3.05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58" name="COME TO…"/>
          <p:cNvSpPr txBox="1"/>
          <p:nvPr/>
        </p:nvSpPr>
        <p:spPr>
          <a:xfrm>
            <a:off x="15295417" y="973835"/>
            <a:ext cx="3990109" cy="2934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600">
                <a:latin typeface="Trebuchet MS"/>
                <a:ea typeface="Trebuchet MS"/>
                <a:cs typeface="Trebuchet MS"/>
                <a:sym typeface="Trebuchet MS"/>
              </a:defRPr>
            </a:pPr>
            <a:r>
              <a:rPr lang="fr-FR" dirty="0"/>
              <a:t>VIENS À JESUS! VIENS À LA CROIX ET SOIS SAUVÉ!</a:t>
            </a:r>
            <a:endParaRPr dirty="0"/>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0" name="KNwide Slides to layer for translation 2017 Feb 3.051.jpg" descr="KNwide Slides to layer for translation 2017 Feb 3.05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61" name="Millions of Years"/>
          <p:cNvSpPr txBox="1"/>
          <p:nvPr/>
        </p:nvSpPr>
        <p:spPr>
          <a:xfrm rot="2987999">
            <a:off x="5140337" y="4060018"/>
            <a:ext cx="3497634"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fr-FR" dirty="0"/>
              <a:t>Millions d'années</a:t>
            </a:r>
            <a:endParaRPr dirty="0"/>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3" name="KNwide Slides to layer for translation 2017 Feb 3.052.jpg" descr="KNwide Slides to layer for translation 2017 Feb 3.05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64" name="IT DIDN’T…"/>
          <p:cNvSpPr txBox="1"/>
          <p:nvPr/>
        </p:nvSpPr>
        <p:spPr>
          <a:xfrm>
            <a:off x="14768945" y="1722457"/>
            <a:ext cx="5107452" cy="2346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90000"/>
              </a:lnSpc>
              <a:defRPr sz="6600">
                <a:latin typeface="Trebuchet MS"/>
                <a:ea typeface="Trebuchet MS"/>
                <a:cs typeface="Trebuchet MS"/>
                <a:sym typeface="Trebuchet MS"/>
              </a:defRPr>
            </a:pPr>
            <a:r>
              <a:rPr lang="en-US" sz="5400" dirty="0"/>
              <a:t>CELA N’A </a:t>
            </a:r>
            <a:br>
              <a:rPr lang="en-US" sz="5400" dirty="0"/>
            </a:br>
            <a:r>
              <a:rPr lang="en-US" sz="5400" dirty="0"/>
              <a:t>PAS TOUCH</a:t>
            </a:r>
            <a:r>
              <a:rPr lang="fr-FR" sz="5400" dirty="0"/>
              <a:t>É</a:t>
            </a:r>
            <a:endParaRPr lang="en-US" sz="5400" dirty="0"/>
          </a:p>
          <a:p>
            <a:pPr>
              <a:lnSpc>
                <a:spcPct val="90000"/>
              </a:lnSpc>
              <a:defRPr sz="6600">
                <a:latin typeface="Trebuchet MS"/>
                <a:ea typeface="Trebuchet MS"/>
                <a:cs typeface="Trebuchet MS"/>
                <a:sym typeface="Trebuchet MS"/>
              </a:defRPr>
            </a:pPr>
            <a:r>
              <a:rPr lang="en-US" sz="5400" dirty="0"/>
              <a:t>LA CROIX</a:t>
            </a:r>
            <a:endParaRPr sz="5400" dirty="0"/>
          </a:p>
        </p:txBody>
      </p:sp>
      <p:sp>
        <p:nvSpPr>
          <p:cNvPr id="1665"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7" name="KNwide Slides to layer for translation 2017 Feb 3.053.jpg" descr="KNwide Slides to layer for translation 2017 Feb 3.05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68"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2" name="Image"/>
          <p:cNvGrpSpPr/>
          <p:nvPr/>
        </p:nvGrpSpPr>
        <p:grpSpPr>
          <a:xfrm>
            <a:off x="3708400" y="428625"/>
            <a:ext cx="16954500" cy="12871450"/>
            <a:chOff x="0" y="0"/>
            <a:chExt cx="16954500" cy="12871450"/>
          </a:xfrm>
        </p:grpSpPr>
        <p:pic>
          <p:nvPicPr>
            <p:cNvPr id="1671" name="Image" descr="Image"/>
            <p:cNvPicPr>
              <a:picLocks noChangeAspect="1"/>
            </p:cNvPicPr>
            <p:nvPr/>
          </p:nvPicPr>
          <p:blipFill>
            <a:blip r:embed="rId2">
              <a:extLst/>
            </a:blip>
            <a:stretch>
              <a:fillRect/>
            </a:stretch>
          </p:blipFill>
          <p:spPr>
            <a:xfrm>
              <a:off x="317500" y="304800"/>
              <a:ext cx="16332200" cy="12249150"/>
            </a:xfrm>
            <a:prstGeom prst="rect">
              <a:avLst/>
            </a:prstGeom>
            <a:ln>
              <a:noFill/>
            </a:ln>
            <a:effectLst/>
          </p:spPr>
        </p:pic>
        <p:pic>
          <p:nvPicPr>
            <p:cNvPr id="1670" name="Image" descr="Image"/>
            <p:cNvPicPr>
              <a:picLocks/>
            </p:cNvPicPr>
            <p:nvPr/>
          </p:nvPicPr>
          <p:blipFill>
            <a:blip r:embed="rId3">
              <a:extLst/>
            </a:blip>
            <a:stretch>
              <a:fillRect/>
            </a:stretch>
          </p:blipFill>
          <p:spPr>
            <a:xfrm>
              <a:off x="0" y="0"/>
              <a:ext cx="16954500" cy="12871450"/>
            </a:xfrm>
            <a:prstGeom prst="rect">
              <a:avLst/>
            </a:prstGeom>
            <a:effectLst/>
          </p:spPr>
        </p:pic>
      </p:grpSp>
      <p:sp>
        <p:nvSpPr>
          <p:cNvPr id="1673" name="IT’S JUST…"/>
          <p:cNvSpPr txBox="1"/>
          <p:nvPr/>
        </p:nvSpPr>
        <p:spPr>
          <a:xfrm>
            <a:off x="15697609" y="1735563"/>
            <a:ext cx="3508974" cy="2096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90000"/>
              </a:lnSpc>
              <a:defRPr sz="5900">
                <a:latin typeface="Trebuchet MS"/>
                <a:ea typeface="Trebuchet MS"/>
                <a:cs typeface="Trebuchet MS"/>
                <a:sym typeface="Trebuchet MS"/>
              </a:defRPr>
            </a:pPr>
            <a:r>
              <a:rPr lang="en-US" sz="4800" dirty="0"/>
              <a:t>SEULEMENT</a:t>
            </a:r>
            <a:br>
              <a:rPr lang="en-US" sz="4800" dirty="0"/>
            </a:br>
            <a:r>
              <a:rPr lang="en-US" sz="4800" dirty="0"/>
              <a:t>UN POINT </a:t>
            </a:r>
            <a:br>
              <a:rPr lang="en-US" sz="4800" dirty="0"/>
            </a:br>
            <a:r>
              <a:rPr lang="en-US" sz="4800" dirty="0"/>
              <a:t>SECONDAIRE</a:t>
            </a:r>
            <a:endParaRPr sz="4800" dirty="0"/>
          </a:p>
        </p:txBody>
      </p:sp>
      <p:sp>
        <p:nvSpPr>
          <p:cNvPr id="1674"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pic>
        <p:nvPicPr>
          <p:cNvPr id="1675" name="Image" descr="Image"/>
          <p:cNvPicPr>
            <a:picLocks noChangeAspect="1"/>
          </p:cNvPicPr>
          <p:nvPr/>
        </p:nvPicPr>
        <p:blipFill>
          <a:blip r:embed="rId4">
            <a:extLst/>
          </a:blip>
          <a:stretch>
            <a:fillRect/>
          </a:stretch>
        </p:blipFill>
        <p:spPr>
          <a:xfrm>
            <a:off x="8544831" y="7539221"/>
            <a:ext cx="8761789" cy="90546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7" name="Psalm 11:3"/>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dirty="0" err="1"/>
              <a:t>Psa</a:t>
            </a:r>
            <a:r>
              <a:rPr lang="en-US" dirty="0" err="1"/>
              <a:t>umes</a:t>
            </a:r>
            <a:r>
              <a:rPr dirty="0"/>
              <a:t> 11:3</a:t>
            </a:r>
          </a:p>
        </p:txBody>
      </p:sp>
      <p:sp>
        <p:nvSpPr>
          <p:cNvPr id="1678" name="If the foundations are destroyed, what can the righteous do?"/>
          <p:cNvSpPr txBox="1">
            <a:spLocks noGrp="1"/>
          </p:cNvSpPr>
          <p:nvPr>
            <p:ph type="subTitle" sz="half" idx="1"/>
          </p:nvPr>
        </p:nvSpPr>
        <p:spPr>
          <a:xfrm>
            <a:off x="2387600" y="4114800"/>
            <a:ext cx="19596100" cy="3492500"/>
          </a:xfrm>
          <a:prstGeom prst="rect">
            <a:avLst/>
          </a:prstGeom>
        </p:spPr>
        <p:txBody>
          <a:bodyPr>
            <a:normAutofit/>
          </a:bodyPr>
          <a:lstStyle>
            <a:lvl1pPr algn="ctr" defTabSz="914400">
              <a:buClr>
                <a:srgbClr val="F5F5F5"/>
              </a:buClr>
              <a:defRPr sz="9000">
                <a:effectLst>
                  <a:outerShdw blurRad="38100" dist="38100" dir="2700000" rotWithShape="0">
                    <a:srgbClr val="000000">
                      <a:alpha val="43137"/>
                    </a:srgbClr>
                  </a:outerShdw>
                </a:effectLst>
                <a:uFill>
                  <a:solidFill>
                    <a:srgbClr val="E2DEAB"/>
                  </a:solidFill>
                </a:uFill>
              </a:defRPr>
            </a:lvl1pPr>
          </a:lstStyle>
          <a:p>
            <a:pPr>
              <a:defRPr sz="7200"/>
            </a:pPr>
            <a:r>
              <a:rPr lang="fr-FR" sz="8800" dirty="0"/>
              <a:t>Quand les fondements sont renversés, Le juste, que ferait-il</a:t>
            </a:r>
            <a:r>
              <a:rPr sz="11500" dirty="0"/>
              <a:t>?</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2" name="KNwide Slides to layer for translation 2017 Feb 3.055.jpg" descr="KNwide Slides to layer for translation 2017 Feb 3.05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83" name="Age Dating Methods"/>
          <p:cNvSpPr txBox="1"/>
          <p:nvPr/>
        </p:nvSpPr>
        <p:spPr>
          <a:xfrm rot="2645255">
            <a:off x="4782495" y="3215857"/>
            <a:ext cx="4165533"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Age Dating Methods</a:t>
            </a:r>
          </a:p>
        </p:txBody>
      </p:sp>
      <p:sp>
        <p:nvSpPr>
          <p:cNvPr id="1684" name="Evolution"/>
          <p:cNvSpPr txBox="1"/>
          <p:nvPr/>
        </p:nvSpPr>
        <p:spPr>
          <a:xfrm rot="2645255">
            <a:off x="6983874" y="5578057"/>
            <a:ext cx="202337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Evolution</a:t>
            </a:r>
          </a:p>
        </p:txBody>
      </p:sp>
      <p:sp>
        <p:nvSpPr>
          <p:cNvPr id="1685" name="Apemen"/>
          <p:cNvSpPr txBox="1"/>
          <p:nvPr/>
        </p:nvSpPr>
        <p:spPr>
          <a:xfrm rot="2610000">
            <a:off x="5511471" y="5108157"/>
            <a:ext cx="17677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Apemen</a:t>
            </a:r>
          </a:p>
        </p:txBody>
      </p:sp>
      <p:sp>
        <p:nvSpPr>
          <p:cNvPr id="1686" name="Millions of Years"/>
          <p:cNvSpPr txBox="1"/>
          <p:nvPr/>
        </p:nvSpPr>
        <p:spPr>
          <a:xfrm rot="2645255">
            <a:off x="6368380" y="7838246"/>
            <a:ext cx="3609964"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fr-FR" dirty="0"/>
              <a:t>Millions d'années</a:t>
            </a:r>
            <a:endParaRPr dirty="0"/>
          </a:p>
        </p:txBody>
      </p:sp>
      <p:sp>
        <p:nvSpPr>
          <p:cNvPr id="1687" name="No Global Flood"/>
          <p:cNvSpPr txBox="1"/>
          <p:nvPr/>
        </p:nvSpPr>
        <p:spPr>
          <a:xfrm rot="2645255">
            <a:off x="4809135" y="7317957"/>
            <a:ext cx="3350253"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No Global Flood</a:t>
            </a:r>
          </a:p>
        </p:txBody>
      </p:sp>
      <p:sp>
        <p:nvSpPr>
          <p:cNvPr id="1688"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 name="Geologic TimescaleBlueBackground.jpg" descr="Geologic TimescaleBlueBackgrou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919" name="background!.png" descr="background!.png"/>
          <p:cNvPicPr>
            <a:picLocks noChangeAspect="1"/>
          </p:cNvPicPr>
          <p:nvPr/>
        </p:nvPicPr>
        <p:blipFill>
          <a:blip r:embed="rId3">
            <a:extLst/>
          </a:blip>
          <a:stretch>
            <a:fillRect/>
          </a:stretch>
        </p:blipFill>
        <p:spPr>
          <a:xfrm>
            <a:off x="0" y="0"/>
            <a:ext cx="24384001" cy="13716001"/>
          </a:xfrm>
          <a:prstGeom prst="rect">
            <a:avLst/>
          </a:prstGeom>
          <a:ln w="12700">
            <a:miter lim="400000"/>
          </a:ln>
        </p:spPr>
      </p:pic>
      <p:sp>
        <p:nvSpPr>
          <p:cNvPr id="920" name="ERA"/>
          <p:cNvSpPr txBox="1"/>
          <p:nvPr/>
        </p:nvSpPr>
        <p:spPr>
          <a:xfrm>
            <a:off x="1573970" y="1359339"/>
            <a:ext cx="992259"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en-US" dirty="0" err="1"/>
              <a:t>Ère</a:t>
            </a:r>
            <a:endParaRPr dirty="0"/>
          </a:p>
        </p:txBody>
      </p:sp>
      <p:sp>
        <p:nvSpPr>
          <p:cNvPr id="921" name="CENOZOIC…"/>
          <p:cNvSpPr txBox="1"/>
          <p:nvPr/>
        </p:nvSpPr>
        <p:spPr>
          <a:xfrm>
            <a:off x="375974" y="2222500"/>
            <a:ext cx="360680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t>CENOZOIC</a:t>
            </a:r>
          </a:p>
          <a:p>
            <a:pPr>
              <a:defRPr sz="4000">
                <a:solidFill>
                  <a:srgbClr val="FFFFFF"/>
                </a:solidFill>
                <a:latin typeface="Helvetica Light"/>
                <a:ea typeface="Helvetica Light"/>
                <a:cs typeface="Helvetica Light"/>
                <a:sym typeface="Helvetica Light"/>
              </a:defRPr>
            </a:pPr>
            <a:r>
              <a:t>recent life</a:t>
            </a:r>
          </a:p>
        </p:txBody>
      </p:sp>
      <p:sp>
        <p:nvSpPr>
          <p:cNvPr id="922" name="MESOZOIC…"/>
          <p:cNvSpPr txBox="1"/>
          <p:nvPr/>
        </p:nvSpPr>
        <p:spPr>
          <a:xfrm>
            <a:off x="363274" y="4458133"/>
            <a:ext cx="360680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t>MESOZOIC</a:t>
            </a:r>
          </a:p>
          <a:p>
            <a:pPr>
              <a:defRPr sz="4000">
                <a:solidFill>
                  <a:srgbClr val="FFFFFF"/>
                </a:solidFill>
                <a:latin typeface="Helvetica Light"/>
                <a:ea typeface="Helvetica Light"/>
                <a:cs typeface="Helvetica Light"/>
                <a:sym typeface="Helvetica Light"/>
              </a:defRPr>
            </a:pPr>
            <a:r>
              <a:t>middle life</a:t>
            </a:r>
          </a:p>
        </p:txBody>
      </p:sp>
      <p:sp>
        <p:nvSpPr>
          <p:cNvPr id="923" name="PALEOZOIC…"/>
          <p:cNvSpPr txBox="1"/>
          <p:nvPr/>
        </p:nvSpPr>
        <p:spPr>
          <a:xfrm>
            <a:off x="351844" y="10863895"/>
            <a:ext cx="380746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t>PALEOZOIC</a:t>
            </a:r>
          </a:p>
          <a:p>
            <a:pPr>
              <a:defRPr sz="4000">
                <a:solidFill>
                  <a:srgbClr val="FFFFFF"/>
                </a:solidFill>
                <a:latin typeface="Helvetica Light"/>
                <a:ea typeface="Helvetica Light"/>
                <a:cs typeface="Helvetica Light"/>
                <a:sym typeface="Helvetica Light"/>
              </a:defRPr>
            </a:pPr>
            <a:r>
              <a:t>middle life</a:t>
            </a:r>
          </a:p>
        </p:txBody>
      </p:sp>
      <p:sp>
        <p:nvSpPr>
          <p:cNvPr id="924" name="PERIOD"/>
          <p:cNvSpPr txBox="1"/>
          <p:nvPr/>
        </p:nvSpPr>
        <p:spPr>
          <a:xfrm>
            <a:off x="7170934" y="1359339"/>
            <a:ext cx="206146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en-US" dirty="0" err="1"/>
              <a:t>Période</a:t>
            </a:r>
            <a:endParaRPr dirty="0"/>
          </a:p>
        </p:txBody>
      </p:sp>
      <p:sp>
        <p:nvSpPr>
          <p:cNvPr id="925" name="EPOCH"/>
          <p:cNvSpPr txBox="1"/>
          <p:nvPr/>
        </p:nvSpPr>
        <p:spPr>
          <a:xfrm>
            <a:off x="12475408" y="1359339"/>
            <a:ext cx="2061462"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en-US" dirty="0"/>
              <a:t>Epoque</a:t>
            </a:r>
            <a:endParaRPr dirty="0"/>
          </a:p>
        </p:txBody>
      </p:sp>
      <p:sp>
        <p:nvSpPr>
          <p:cNvPr id="926" name="SUCCESSION OF LIFE"/>
          <p:cNvSpPr txBox="1"/>
          <p:nvPr/>
        </p:nvSpPr>
        <p:spPr>
          <a:xfrm>
            <a:off x="17020556" y="1359339"/>
            <a:ext cx="4664739"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en-US" dirty="0"/>
              <a:t>Succession de vie</a:t>
            </a:r>
            <a:endParaRPr dirty="0"/>
          </a:p>
        </p:txBody>
      </p:sp>
      <p:sp>
        <p:nvSpPr>
          <p:cNvPr id="927" name="QUATERNARY"/>
          <p:cNvSpPr txBox="1"/>
          <p:nvPr/>
        </p:nvSpPr>
        <p:spPr>
          <a:xfrm>
            <a:off x="4649174" y="2271790"/>
            <a:ext cx="3490761"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QUATERNARY</a:t>
            </a:r>
          </a:p>
        </p:txBody>
      </p:sp>
      <p:sp>
        <p:nvSpPr>
          <p:cNvPr id="928" name="TERTIARY"/>
          <p:cNvSpPr txBox="1"/>
          <p:nvPr/>
        </p:nvSpPr>
        <p:spPr>
          <a:xfrm>
            <a:off x="4719962" y="2984933"/>
            <a:ext cx="2509572"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TERTIARY</a:t>
            </a:r>
          </a:p>
        </p:txBody>
      </p:sp>
      <p:sp>
        <p:nvSpPr>
          <p:cNvPr id="929" name="0-1 Million Years"/>
          <p:cNvSpPr txBox="1"/>
          <p:nvPr/>
        </p:nvSpPr>
        <p:spPr>
          <a:xfrm>
            <a:off x="8491368" y="2246390"/>
            <a:ext cx="3866694"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0-1 Million Years</a:t>
            </a:r>
          </a:p>
        </p:txBody>
      </p:sp>
      <p:sp>
        <p:nvSpPr>
          <p:cNvPr id="930" name="62 Million Years"/>
          <p:cNvSpPr txBox="1"/>
          <p:nvPr/>
        </p:nvSpPr>
        <p:spPr>
          <a:xfrm>
            <a:off x="8573835" y="2984933"/>
            <a:ext cx="3701759"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62 Million Years</a:t>
            </a:r>
          </a:p>
        </p:txBody>
      </p:sp>
      <p:sp>
        <p:nvSpPr>
          <p:cNvPr id="931" name="CRETACEOUS"/>
          <p:cNvSpPr txBox="1"/>
          <p:nvPr/>
        </p:nvSpPr>
        <p:spPr>
          <a:xfrm>
            <a:off x="4643104" y="3980574"/>
            <a:ext cx="3508592"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CRETACEOUS</a:t>
            </a:r>
          </a:p>
        </p:txBody>
      </p:sp>
      <p:sp>
        <p:nvSpPr>
          <p:cNvPr id="932" name="JURASSIC"/>
          <p:cNvSpPr txBox="1"/>
          <p:nvPr/>
        </p:nvSpPr>
        <p:spPr>
          <a:xfrm>
            <a:off x="4617525" y="4833417"/>
            <a:ext cx="2618538"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JURASSIC</a:t>
            </a:r>
          </a:p>
        </p:txBody>
      </p:sp>
      <p:sp>
        <p:nvSpPr>
          <p:cNvPr id="933" name="72 Million Years"/>
          <p:cNvSpPr txBox="1"/>
          <p:nvPr/>
        </p:nvSpPr>
        <p:spPr>
          <a:xfrm>
            <a:off x="8513181" y="4031374"/>
            <a:ext cx="3701759"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72 Million Years</a:t>
            </a:r>
          </a:p>
        </p:txBody>
      </p:sp>
      <p:sp>
        <p:nvSpPr>
          <p:cNvPr id="934" name="46 Million Years"/>
          <p:cNvSpPr txBox="1"/>
          <p:nvPr/>
        </p:nvSpPr>
        <p:spPr>
          <a:xfrm>
            <a:off x="8513181" y="4769917"/>
            <a:ext cx="3701759"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46 Million Years</a:t>
            </a:r>
          </a:p>
        </p:txBody>
      </p:sp>
      <p:sp>
        <p:nvSpPr>
          <p:cNvPr id="935" name="TRIASSIC"/>
          <p:cNvSpPr txBox="1"/>
          <p:nvPr/>
        </p:nvSpPr>
        <p:spPr>
          <a:xfrm>
            <a:off x="4637413" y="5689359"/>
            <a:ext cx="2426361"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TRIASSIC</a:t>
            </a:r>
          </a:p>
        </p:txBody>
      </p:sp>
      <p:sp>
        <p:nvSpPr>
          <p:cNvPr id="936" name="49 Million Years"/>
          <p:cNvSpPr txBox="1"/>
          <p:nvPr/>
        </p:nvSpPr>
        <p:spPr>
          <a:xfrm>
            <a:off x="8462381" y="5676659"/>
            <a:ext cx="3701759"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49 Million Years</a:t>
            </a:r>
          </a:p>
        </p:txBody>
      </p:sp>
      <p:sp>
        <p:nvSpPr>
          <p:cNvPr id="937" name="PERMIAN"/>
          <p:cNvSpPr txBox="1"/>
          <p:nvPr/>
        </p:nvSpPr>
        <p:spPr>
          <a:xfrm>
            <a:off x="4652976" y="6646444"/>
            <a:ext cx="2425866"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PERMIAN</a:t>
            </a:r>
          </a:p>
        </p:txBody>
      </p:sp>
      <p:sp>
        <p:nvSpPr>
          <p:cNvPr id="938" name="50 Million Years"/>
          <p:cNvSpPr txBox="1"/>
          <p:nvPr/>
        </p:nvSpPr>
        <p:spPr>
          <a:xfrm>
            <a:off x="8477696" y="6633744"/>
            <a:ext cx="3701759"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50 Million Years</a:t>
            </a:r>
          </a:p>
        </p:txBody>
      </p:sp>
      <p:sp>
        <p:nvSpPr>
          <p:cNvPr id="939" name="PENNSYLVANIAN"/>
          <p:cNvSpPr txBox="1"/>
          <p:nvPr/>
        </p:nvSpPr>
        <p:spPr>
          <a:xfrm>
            <a:off x="5403537" y="7683048"/>
            <a:ext cx="3247264"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t>PENNSYLVANIAN</a:t>
            </a:r>
          </a:p>
        </p:txBody>
      </p:sp>
      <p:sp>
        <p:nvSpPr>
          <p:cNvPr id="940" name="30 Million Years"/>
          <p:cNvSpPr txBox="1"/>
          <p:nvPr/>
        </p:nvSpPr>
        <p:spPr>
          <a:xfrm>
            <a:off x="9279488" y="7683048"/>
            <a:ext cx="2873884"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t>30 Million Years</a:t>
            </a:r>
          </a:p>
        </p:txBody>
      </p:sp>
      <p:sp>
        <p:nvSpPr>
          <p:cNvPr id="941" name="MISSISSIPPIAN"/>
          <p:cNvSpPr txBox="1"/>
          <p:nvPr/>
        </p:nvSpPr>
        <p:spPr>
          <a:xfrm>
            <a:off x="5389028" y="8548371"/>
            <a:ext cx="2887219"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t>MISSISSIPPIAN</a:t>
            </a:r>
          </a:p>
        </p:txBody>
      </p:sp>
      <p:sp>
        <p:nvSpPr>
          <p:cNvPr id="942" name="35 Million Years"/>
          <p:cNvSpPr txBox="1"/>
          <p:nvPr/>
        </p:nvSpPr>
        <p:spPr>
          <a:xfrm>
            <a:off x="9279488" y="8586471"/>
            <a:ext cx="2873884"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t>35 Million Years</a:t>
            </a:r>
          </a:p>
        </p:txBody>
      </p:sp>
      <p:sp>
        <p:nvSpPr>
          <p:cNvPr id="943" name="DEVONIAN"/>
          <p:cNvSpPr txBox="1"/>
          <p:nvPr/>
        </p:nvSpPr>
        <p:spPr>
          <a:xfrm>
            <a:off x="4621112" y="9410037"/>
            <a:ext cx="2783472"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DEVONIAN</a:t>
            </a:r>
          </a:p>
        </p:txBody>
      </p:sp>
      <p:sp>
        <p:nvSpPr>
          <p:cNvPr id="944" name="60 Million Years"/>
          <p:cNvSpPr txBox="1"/>
          <p:nvPr/>
        </p:nvSpPr>
        <p:spPr>
          <a:xfrm>
            <a:off x="8490396" y="9397337"/>
            <a:ext cx="3701759"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60 Million Years</a:t>
            </a:r>
          </a:p>
        </p:txBody>
      </p:sp>
      <p:sp>
        <p:nvSpPr>
          <p:cNvPr id="945" name="SILURIAN"/>
          <p:cNvSpPr txBox="1"/>
          <p:nvPr/>
        </p:nvSpPr>
        <p:spPr>
          <a:xfrm>
            <a:off x="4645178" y="10316778"/>
            <a:ext cx="2481340"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SILURIAN</a:t>
            </a:r>
          </a:p>
        </p:txBody>
      </p:sp>
      <p:sp>
        <p:nvSpPr>
          <p:cNvPr id="946" name="20 Million Years"/>
          <p:cNvSpPr txBox="1"/>
          <p:nvPr/>
        </p:nvSpPr>
        <p:spPr>
          <a:xfrm>
            <a:off x="8475081" y="10259798"/>
            <a:ext cx="3701759"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20 Million Years</a:t>
            </a:r>
          </a:p>
        </p:txBody>
      </p:sp>
      <p:sp>
        <p:nvSpPr>
          <p:cNvPr id="947" name="ORDOVICIAN"/>
          <p:cNvSpPr txBox="1"/>
          <p:nvPr/>
        </p:nvSpPr>
        <p:spPr>
          <a:xfrm>
            <a:off x="4345725" y="11188620"/>
            <a:ext cx="3334246"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ORDOVICIAN</a:t>
            </a:r>
          </a:p>
        </p:txBody>
      </p:sp>
      <p:sp>
        <p:nvSpPr>
          <p:cNvPr id="948" name="75 Million Years"/>
          <p:cNvSpPr txBox="1"/>
          <p:nvPr/>
        </p:nvSpPr>
        <p:spPr>
          <a:xfrm>
            <a:off x="8475081" y="11188620"/>
            <a:ext cx="3701759"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75 Million Years</a:t>
            </a:r>
          </a:p>
        </p:txBody>
      </p:sp>
      <p:sp>
        <p:nvSpPr>
          <p:cNvPr id="949" name="CAMBRIAN"/>
          <p:cNvSpPr txBox="1"/>
          <p:nvPr/>
        </p:nvSpPr>
        <p:spPr>
          <a:xfrm>
            <a:off x="4593375" y="12053148"/>
            <a:ext cx="2838946"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CAMBRIAN</a:t>
            </a:r>
          </a:p>
        </p:txBody>
      </p:sp>
      <p:sp>
        <p:nvSpPr>
          <p:cNvPr id="950" name="100 Million Years"/>
          <p:cNvSpPr txBox="1"/>
          <p:nvPr/>
        </p:nvSpPr>
        <p:spPr>
          <a:xfrm>
            <a:off x="8197688" y="12015048"/>
            <a:ext cx="3977145"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100 Million Years</a:t>
            </a:r>
          </a:p>
        </p:txBody>
      </p:sp>
      <p:sp>
        <p:nvSpPr>
          <p:cNvPr id="951" name="CARBONIFEROUS"/>
          <p:cNvSpPr txBox="1"/>
          <p:nvPr/>
        </p:nvSpPr>
        <p:spPr>
          <a:xfrm rot="16200000">
            <a:off x="4111086" y="8067462"/>
            <a:ext cx="2081437"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700" b="1">
                <a:solidFill>
                  <a:srgbClr val="FFFFFF"/>
                </a:solidFill>
                <a:latin typeface="Helvetica"/>
                <a:ea typeface="Helvetica"/>
                <a:cs typeface="Helvetica"/>
                <a:sym typeface="Helvetica"/>
              </a:defRPr>
            </a:lvl1pPr>
          </a:lstStyle>
          <a:p>
            <a:r>
              <a:t>CARBONIFEROUS</a:t>
            </a:r>
          </a:p>
        </p:txBody>
      </p:sp>
      <p:sp>
        <p:nvSpPr>
          <p:cNvPr id="952" name="PRECAMBRIAN"/>
          <p:cNvSpPr txBox="1"/>
          <p:nvPr/>
        </p:nvSpPr>
        <p:spPr>
          <a:xfrm>
            <a:off x="4125564" y="12840306"/>
            <a:ext cx="3774568" cy="129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PRECAMBRIAN</a:t>
            </a:r>
          </a:p>
        </p:txBody>
      </p:sp>
      <p:grpSp>
        <p:nvGrpSpPr>
          <p:cNvPr id="957" name="Group"/>
          <p:cNvGrpSpPr/>
          <p:nvPr/>
        </p:nvGrpSpPr>
        <p:grpSpPr>
          <a:xfrm>
            <a:off x="-202355" y="2156597"/>
            <a:ext cx="12814301" cy="11811001"/>
            <a:chOff x="0" y="0"/>
            <a:chExt cx="12814300" cy="11811000"/>
          </a:xfrm>
        </p:grpSpPr>
        <p:sp>
          <p:nvSpPr>
            <p:cNvPr id="953" name="Rectangle"/>
            <p:cNvSpPr/>
            <p:nvPr/>
          </p:nvSpPr>
          <p:spPr>
            <a:xfrm>
              <a:off x="0" y="0"/>
              <a:ext cx="12814300" cy="11811000"/>
            </a:xfrm>
            <a:prstGeom prst="rect">
              <a:avLst/>
            </a:prstGeom>
            <a:solidFill>
              <a:srgbClr val="52171B"/>
            </a:solidFill>
            <a:ln w="25400" cap="flat">
              <a:noFill/>
              <a:round/>
            </a:ln>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954" name="According to Evolution"/>
            <p:cNvSpPr txBox="1"/>
            <p:nvPr/>
          </p:nvSpPr>
          <p:spPr>
            <a:xfrm>
              <a:off x="961778" y="9698568"/>
              <a:ext cx="10261601" cy="12954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fr-FR" dirty="0"/>
                <a:t>Selon l'évolution</a:t>
              </a:r>
              <a:endParaRPr dirty="0"/>
            </a:p>
          </p:txBody>
        </p:sp>
        <p:sp>
          <p:nvSpPr>
            <p:cNvPr id="955" name="3.5 Billion Years"/>
            <p:cNvSpPr txBox="1"/>
            <p:nvPr/>
          </p:nvSpPr>
          <p:spPr>
            <a:xfrm>
              <a:off x="1393581" y="422697"/>
              <a:ext cx="9398001" cy="14689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dirty="0"/>
                <a:t>3.5 </a:t>
              </a:r>
              <a:r>
                <a:rPr lang="en-US" dirty="0"/>
                <a:t>Milliards</a:t>
              </a:r>
              <a:r>
                <a:rPr dirty="0"/>
                <a:t> Years</a:t>
              </a:r>
            </a:p>
          </p:txBody>
        </p:sp>
        <p:sp>
          <p:nvSpPr>
            <p:cNvPr id="956" name="Line"/>
            <p:cNvSpPr/>
            <p:nvPr/>
          </p:nvSpPr>
          <p:spPr>
            <a:xfrm flipH="1">
              <a:off x="11987133" y="340752"/>
              <a:ext cx="1" cy="10951696"/>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958" name="GEOLOGIC TIMESCALE"/>
          <p:cNvSpPr txBox="1"/>
          <p:nvPr/>
        </p:nvSpPr>
        <p:spPr>
          <a:xfrm>
            <a:off x="5517096" y="177754"/>
            <a:ext cx="13349808" cy="1318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r>
              <a:rPr lang="fr-FR" dirty="0"/>
              <a:t>CALENDRIER GEOLOGIQUE</a:t>
            </a:r>
          </a:p>
        </p:txBody>
      </p:sp>
    </p:spTree>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957"/>
                                        </p:tgtEl>
                                        <p:attrNameLst>
                                          <p:attrName>style.visibility</p:attrName>
                                        </p:attrNameLst>
                                      </p:cBhvr>
                                      <p:to>
                                        <p:strVal val="visible"/>
                                      </p:to>
                                    </p:set>
                                    <p:animEffect transition="in" filter="wipe(down)">
                                      <p:cBhvr>
                                        <p:cTn id="7" dur="499"/>
                                        <p:tgtEl>
                                          <p:spTgt spid="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2" name="Image"/>
          <p:cNvGrpSpPr/>
          <p:nvPr/>
        </p:nvGrpSpPr>
        <p:grpSpPr>
          <a:xfrm>
            <a:off x="3708400" y="428625"/>
            <a:ext cx="16954500" cy="12871450"/>
            <a:chOff x="0" y="0"/>
            <a:chExt cx="16954500" cy="12871450"/>
          </a:xfrm>
        </p:grpSpPr>
        <p:pic>
          <p:nvPicPr>
            <p:cNvPr id="1691" name="Image" descr="Image"/>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690" name="Image" descr="Image"/>
            <p:cNvPicPr>
              <a:picLocks/>
            </p:cNvPicPr>
            <p:nvPr/>
          </p:nvPicPr>
          <p:blipFill>
            <a:blip r:embed="rId4">
              <a:extLst/>
            </a:blip>
            <a:stretch>
              <a:fillRect/>
            </a:stretch>
          </p:blipFill>
          <p:spPr>
            <a:xfrm>
              <a:off x="0" y="0"/>
              <a:ext cx="16954500" cy="12871450"/>
            </a:xfrm>
            <a:prstGeom prst="rect">
              <a:avLst/>
            </a:prstGeom>
            <a:effectLst/>
          </p:spPr>
        </p:pic>
      </p:grpSp>
      <p:sp>
        <p:nvSpPr>
          <p:cNvPr id="1693"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grpSp>
        <p:nvGrpSpPr>
          <p:cNvPr id="1700" name="Group"/>
          <p:cNvGrpSpPr/>
          <p:nvPr/>
        </p:nvGrpSpPr>
        <p:grpSpPr>
          <a:xfrm>
            <a:off x="4028852" y="350223"/>
            <a:ext cx="14550697" cy="12687186"/>
            <a:chOff x="0" y="0"/>
            <a:chExt cx="14550696" cy="12687185"/>
          </a:xfrm>
        </p:grpSpPr>
        <p:pic>
          <p:nvPicPr>
            <p:cNvPr id="1694" name="Image" descr="Image"/>
            <p:cNvPicPr>
              <a:picLocks noChangeAspect="1"/>
            </p:cNvPicPr>
            <p:nvPr/>
          </p:nvPicPr>
          <p:blipFill>
            <a:blip r:embed="rId5">
              <a:extLst/>
            </a:blip>
            <a:stretch>
              <a:fillRect/>
            </a:stretch>
          </p:blipFill>
          <p:spPr>
            <a:xfrm>
              <a:off x="0" y="0"/>
              <a:ext cx="14550697" cy="12687186"/>
            </a:xfrm>
            <a:prstGeom prst="rect">
              <a:avLst/>
            </a:prstGeom>
            <a:ln w="12700" cap="flat">
              <a:noFill/>
              <a:miter lim="400000"/>
            </a:ln>
            <a:effectLst/>
          </p:spPr>
        </p:pic>
        <p:sp>
          <p:nvSpPr>
            <p:cNvPr id="1695" name="Evolution"/>
            <p:cNvSpPr txBox="1"/>
            <p:nvPr/>
          </p:nvSpPr>
          <p:spPr>
            <a:xfrm>
              <a:off x="5497010" y="7064657"/>
              <a:ext cx="2428330" cy="711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t>Evolution</a:t>
              </a:r>
            </a:p>
          </p:txBody>
        </p:sp>
        <p:sp>
          <p:nvSpPr>
            <p:cNvPr id="1696" name="Age…"/>
            <p:cNvSpPr txBox="1"/>
            <p:nvPr/>
          </p:nvSpPr>
          <p:spPr>
            <a:xfrm>
              <a:off x="8455424" y="7474252"/>
              <a:ext cx="2202607" cy="1930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t>Age</a:t>
              </a:r>
            </a:p>
            <a:p>
              <a:pPr>
                <a:defRPr sz="4000" b="1">
                  <a:latin typeface="Helvetica"/>
                  <a:ea typeface="Helvetica"/>
                  <a:cs typeface="Helvetica"/>
                  <a:sym typeface="Helvetica"/>
                </a:defRPr>
              </a:pPr>
              <a:r>
                <a:t>Dating</a:t>
              </a:r>
            </a:p>
            <a:p>
              <a:pPr>
                <a:defRPr sz="4000" b="1">
                  <a:latin typeface="Helvetica"/>
                  <a:ea typeface="Helvetica"/>
                  <a:cs typeface="Helvetica"/>
                  <a:sym typeface="Helvetica"/>
                </a:defRPr>
              </a:pPr>
              <a:r>
                <a:t>Methods</a:t>
              </a:r>
            </a:p>
          </p:txBody>
        </p:sp>
        <p:sp>
          <p:nvSpPr>
            <p:cNvPr id="1697" name="Apemen"/>
            <p:cNvSpPr txBox="1"/>
            <p:nvPr/>
          </p:nvSpPr>
          <p:spPr>
            <a:xfrm>
              <a:off x="2989368" y="8734436"/>
              <a:ext cx="2118520" cy="711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t>Apemen</a:t>
              </a:r>
            </a:p>
          </p:txBody>
        </p:sp>
        <p:sp>
          <p:nvSpPr>
            <p:cNvPr id="1698" name="Millions…"/>
            <p:cNvSpPr txBox="1"/>
            <p:nvPr/>
          </p:nvSpPr>
          <p:spPr>
            <a:xfrm>
              <a:off x="5998301" y="9224898"/>
              <a:ext cx="2146301" cy="13208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t>Millions</a:t>
              </a:r>
            </a:p>
            <a:p>
              <a:pPr>
                <a:defRPr sz="4000" b="1">
                  <a:latin typeface="Helvetica"/>
                  <a:ea typeface="Helvetica"/>
                  <a:cs typeface="Helvetica"/>
                  <a:sym typeface="Helvetica"/>
                </a:defRPr>
              </a:pPr>
              <a:r>
                <a:t>of Years</a:t>
              </a:r>
            </a:p>
          </p:txBody>
        </p:sp>
        <p:sp>
          <p:nvSpPr>
            <p:cNvPr id="1699" name="NO…"/>
            <p:cNvSpPr txBox="1"/>
            <p:nvPr/>
          </p:nvSpPr>
          <p:spPr>
            <a:xfrm>
              <a:off x="7991609" y="10571777"/>
              <a:ext cx="1835995" cy="1930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4000" b="1">
                  <a:latin typeface="Helvetica"/>
                  <a:ea typeface="Helvetica"/>
                  <a:cs typeface="Helvetica"/>
                  <a:sym typeface="Helvetica"/>
                </a:defRPr>
              </a:pPr>
              <a:r>
                <a:t>NO</a:t>
              </a:r>
            </a:p>
            <a:p>
              <a:pPr>
                <a:defRPr sz="4000" b="1">
                  <a:latin typeface="Helvetica"/>
                  <a:ea typeface="Helvetica"/>
                  <a:cs typeface="Helvetica"/>
                  <a:sym typeface="Helvetica"/>
                </a:defRPr>
              </a:pPr>
              <a:r>
                <a:t>Global</a:t>
              </a:r>
            </a:p>
            <a:p>
              <a:pPr>
                <a:defRPr sz="4000" b="1">
                  <a:latin typeface="Helvetica"/>
                  <a:ea typeface="Helvetica"/>
                  <a:cs typeface="Helvetica"/>
                  <a:sym typeface="Helvetica"/>
                </a:defRPr>
              </a:pPr>
              <a:r>
                <a:t>Flood</a:t>
              </a:r>
            </a:p>
          </p:txBody>
        </p:sp>
      </p:gr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6" name="Image"/>
          <p:cNvGrpSpPr/>
          <p:nvPr/>
        </p:nvGrpSpPr>
        <p:grpSpPr>
          <a:xfrm>
            <a:off x="3714750" y="422275"/>
            <a:ext cx="16954500" cy="12871450"/>
            <a:chOff x="0" y="0"/>
            <a:chExt cx="16954500" cy="12871450"/>
          </a:xfrm>
        </p:grpSpPr>
        <p:pic>
          <p:nvPicPr>
            <p:cNvPr id="1705" name="Image" descr="Image"/>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704" name="Image" descr="Image"/>
            <p:cNvPicPr>
              <a:picLocks/>
            </p:cNvPicPr>
            <p:nvPr/>
          </p:nvPicPr>
          <p:blipFill>
            <a:blip r:embed="rId4">
              <a:extLst/>
            </a:blip>
            <a:stretch>
              <a:fillRect/>
            </a:stretch>
          </p:blipFill>
          <p:spPr>
            <a:xfrm>
              <a:off x="0" y="0"/>
              <a:ext cx="16954500" cy="12871450"/>
            </a:xfrm>
            <a:prstGeom prst="rect">
              <a:avLst/>
            </a:prstGeom>
            <a:effectLst/>
          </p:spPr>
        </p:pic>
      </p:grpSp>
      <p:sp>
        <p:nvSpPr>
          <p:cNvPr id="1707" name="G"/>
          <p:cNvSpPr txBox="1"/>
          <p:nvPr/>
        </p:nvSpPr>
        <p:spPr>
          <a:xfrm rot="1500000">
            <a:off x="7772717" y="10394949"/>
            <a:ext cx="174349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a:t>
            </a:r>
          </a:p>
        </p:txBody>
      </p:sp>
      <p:sp>
        <p:nvSpPr>
          <p:cNvPr id="1708" name="E"/>
          <p:cNvSpPr txBox="1"/>
          <p:nvPr/>
        </p:nvSpPr>
        <p:spPr>
          <a:xfrm rot="20220000">
            <a:off x="9224850" y="102806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09" name="N"/>
          <p:cNvSpPr txBox="1"/>
          <p:nvPr/>
        </p:nvSpPr>
        <p:spPr>
          <a:xfrm rot="20940000">
            <a:off x="10604641" y="10521950"/>
            <a:ext cx="174349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N</a:t>
            </a:r>
          </a:p>
        </p:txBody>
      </p:sp>
      <p:sp>
        <p:nvSpPr>
          <p:cNvPr id="1710" name="E"/>
          <p:cNvSpPr txBox="1"/>
          <p:nvPr/>
        </p:nvSpPr>
        <p:spPr>
          <a:xfrm rot="960000">
            <a:off x="12313449" y="10445750"/>
            <a:ext cx="152671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11" name="DIRECT HIT!"/>
          <p:cNvSpPr txBox="1"/>
          <p:nvPr/>
        </p:nvSpPr>
        <p:spPr>
          <a:xfrm>
            <a:off x="5154152" y="3828663"/>
            <a:ext cx="3101810" cy="19184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900">
                <a:latin typeface="Trebuchet MS"/>
                <a:ea typeface="Trebuchet MS"/>
                <a:cs typeface="Trebuchet MS"/>
                <a:sym typeface="Trebuchet MS"/>
              </a:defRPr>
            </a:pPr>
            <a:r>
              <a:rPr lang="en-US" dirty="0"/>
              <a:t>DANS LE </a:t>
            </a:r>
            <a:br>
              <a:rPr lang="en-US" dirty="0"/>
            </a:br>
            <a:r>
              <a:rPr lang="en-US" dirty="0"/>
              <a:t>MILLE</a:t>
            </a:r>
            <a:endParaRPr dirty="0"/>
          </a:p>
        </p:txBody>
      </p:sp>
      <p:sp>
        <p:nvSpPr>
          <p:cNvPr id="1712" name="I"/>
          <p:cNvSpPr txBox="1"/>
          <p:nvPr/>
        </p:nvSpPr>
        <p:spPr>
          <a:xfrm rot="780000">
            <a:off x="15250199" y="10179402"/>
            <a:ext cx="875420"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I</a:t>
            </a:r>
          </a:p>
        </p:txBody>
      </p:sp>
      <p:sp>
        <p:nvSpPr>
          <p:cNvPr id="1713" name="IT DIDN’T…"/>
          <p:cNvSpPr txBox="1"/>
          <p:nvPr/>
        </p:nvSpPr>
        <p:spPr>
          <a:xfrm>
            <a:off x="15162119" y="1722458"/>
            <a:ext cx="4714278" cy="2346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rPr lang="fr-FR" sz="5400" dirty="0"/>
              <a:t>CELA N’A </a:t>
            </a:r>
            <a:br>
              <a:rPr lang="fr-FR" sz="5400" dirty="0"/>
            </a:br>
            <a:r>
              <a:rPr lang="fr-FR" sz="5400" dirty="0"/>
              <a:t>PAS TOUCHÉ</a:t>
            </a:r>
          </a:p>
          <a:p>
            <a:pPr>
              <a:lnSpc>
                <a:spcPct val="90000"/>
              </a:lnSpc>
              <a:defRPr sz="6600">
                <a:latin typeface="Trebuchet MS"/>
                <a:ea typeface="Trebuchet MS"/>
                <a:cs typeface="Trebuchet MS"/>
                <a:sym typeface="Trebuchet MS"/>
              </a:defRPr>
            </a:pPr>
            <a:r>
              <a:rPr lang="fr-FR" sz="5400" dirty="0"/>
              <a:t>LA CROIX</a:t>
            </a:r>
          </a:p>
        </p:txBody>
      </p:sp>
      <p:sp>
        <p:nvSpPr>
          <p:cNvPr id="1714" name="S"/>
          <p:cNvSpPr txBox="1"/>
          <p:nvPr/>
        </p:nvSpPr>
        <p:spPr>
          <a:xfrm rot="20040000">
            <a:off x="13774035" y="104203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15" name="S"/>
          <p:cNvSpPr txBox="1"/>
          <p:nvPr/>
        </p:nvSpPr>
        <p:spPr>
          <a:xfrm rot="20700000">
            <a:off x="15736873" y="105600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3" name="Image"/>
          <p:cNvGrpSpPr/>
          <p:nvPr/>
        </p:nvGrpSpPr>
        <p:grpSpPr>
          <a:xfrm>
            <a:off x="3700398" y="425450"/>
            <a:ext cx="16970504" cy="12877800"/>
            <a:chOff x="0" y="0"/>
            <a:chExt cx="16970503" cy="12877800"/>
          </a:xfrm>
        </p:grpSpPr>
        <p:pic>
          <p:nvPicPr>
            <p:cNvPr id="1732" name="Image" descr="Image"/>
            <p:cNvPicPr>
              <a:picLocks noChangeAspect="1"/>
            </p:cNvPicPr>
            <p:nvPr/>
          </p:nvPicPr>
          <p:blipFill>
            <a:blip r:embed="rId2">
              <a:extLst/>
            </a:blip>
            <a:stretch>
              <a:fillRect/>
            </a:stretch>
          </p:blipFill>
          <p:spPr>
            <a:xfrm>
              <a:off x="317500" y="304800"/>
              <a:ext cx="16348204" cy="12255500"/>
            </a:xfrm>
            <a:prstGeom prst="rect">
              <a:avLst/>
            </a:prstGeom>
            <a:ln>
              <a:noFill/>
            </a:ln>
            <a:effectLst/>
          </p:spPr>
        </p:pic>
        <p:pic>
          <p:nvPicPr>
            <p:cNvPr id="1731" name="Image" descr="Image"/>
            <p:cNvPicPr>
              <a:picLocks/>
            </p:cNvPicPr>
            <p:nvPr/>
          </p:nvPicPr>
          <p:blipFill>
            <a:blip r:embed="rId3">
              <a:extLst/>
            </a:blip>
            <a:stretch>
              <a:fillRect/>
            </a:stretch>
          </p:blipFill>
          <p:spPr>
            <a:xfrm>
              <a:off x="0" y="0"/>
              <a:ext cx="16970504" cy="12877800"/>
            </a:xfrm>
            <a:prstGeom prst="rect">
              <a:avLst/>
            </a:prstGeom>
            <a:effectLst/>
          </p:spPr>
        </p:pic>
      </p:grpSp>
      <p:sp>
        <p:nvSpPr>
          <p:cNvPr id="1734" name="UNBELIEF"/>
          <p:cNvSpPr txBox="1"/>
          <p:nvPr/>
        </p:nvSpPr>
        <p:spPr>
          <a:xfrm>
            <a:off x="4330130" y="5163185"/>
            <a:ext cx="7619073" cy="1287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700">
                <a:solidFill>
                  <a:srgbClr val="FFFFFF"/>
                </a:solidFill>
                <a:latin typeface="Arial Black"/>
                <a:ea typeface="Arial Black"/>
                <a:cs typeface="Arial Black"/>
                <a:sym typeface="Arial Black"/>
              </a:defRPr>
            </a:lvl1pPr>
          </a:lstStyle>
          <a:p>
            <a:r>
              <a:rPr lang="en-US" dirty="0"/>
              <a:t>INCRÉDULITÉ</a:t>
            </a:r>
            <a:endParaRPr dirty="0"/>
          </a:p>
        </p:txBody>
      </p:sp>
      <p:sp>
        <p:nvSpPr>
          <p:cNvPr id="1735" name="G"/>
          <p:cNvSpPr txBox="1"/>
          <p:nvPr/>
        </p:nvSpPr>
        <p:spPr>
          <a:xfrm rot="1500000">
            <a:off x="7772717" y="10394949"/>
            <a:ext cx="174349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a:t>
            </a:r>
          </a:p>
        </p:txBody>
      </p:sp>
      <p:sp>
        <p:nvSpPr>
          <p:cNvPr id="1736" name="E"/>
          <p:cNvSpPr txBox="1"/>
          <p:nvPr/>
        </p:nvSpPr>
        <p:spPr>
          <a:xfrm rot="20220000">
            <a:off x="9224850" y="102806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37" name="N"/>
          <p:cNvSpPr txBox="1"/>
          <p:nvPr/>
        </p:nvSpPr>
        <p:spPr>
          <a:xfrm rot="20940000">
            <a:off x="10604641" y="10521950"/>
            <a:ext cx="174349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N</a:t>
            </a:r>
          </a:p>
        </p:txBody>
      </p:sp>
      <p:sp>
        <p:nvSpPr>
          <p:cNvPr id="1738" name="E"/>
          <p:cNvSpPr txBox="1"/>
          <p:nvPr/>
        </p:nvSpPr>
        <p:spPr>
          <a:xfrm rot="960000">
            <a:off x="12313449" y="10445750"/>
            <a:ext cx="152671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39" name="S"/>
          <p:cNvSpPr txBox="1"/>
          <p:nvPr/>
        </p:nvSpPr>
        <p:spPr>
          <a:xfrm rot="20040000">
            <a:off x="13774035" y="104203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40" name="S"/>
          <p:cNvSpPr txBox="1"/>
          <p:nvPr/>
        </p:nvSpPr>
        <p:spPr>
          <a:xfrm rot="20700000">
            <a:off x="15736873" y="105600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41" name="I"/>
          <p:cNvSpPr txBox="1"/>
          <p:nvPr/>
        </p:nvSpPr>
        <p:spPr>
          <a:xfrm rot="780000">
            <a:off x="15250199" y="10179402"/>
            <a:ext cx="875420"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I</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5" name="Image"/>
          <p:cNvGrpSpPr/>
          <p:nvPr/>
        </p:nvGrpSpPr>
        <p:grpSpPr>
          <a:xfrm>
            <a:off x="3714750" y="422275"/>
            <a:ext cx="16954500" cy="12871450"/>
            <a:chOff x="0" y="0"/>
            <a:chExt cx="16954500" cy="12871450"/>
          </a:xfrm>
        </p:grpSpPr>
        <p:pic>
          <p:nvPicPr>
            <p:cNvPr id="1744" name="Image" descr="Image"/>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743" name="Image" descr="Image"/>
            <p:cNvPicPr>
              <a:picLocks/>
            </p:cNvPicPr>
            <p:nvPr/>
          </p:nvPicPr>
          <p:blipFill>
            <a:blip r:embed="rId4">
              <a:extLst/>
            </a:blip>
            <a:stretch>
              <a:fillRect/>
            </a:stretch>
          </p:blipFill>
          <p:spPr>
            <a:xfrm>
              <a:off x="0" y="0"/>
              <a:ext cx="16954500" cy="12871450"/>
            </a:xfrm>
            <a:prstGeom prst="rect">
              <a:avLst/>
            </a:prstGeom>
            <a:effectLst/>
          </p:spPr>
        </p:pic>
      </p:grpSp>
      <p:sp>
        <p:nvSpPr>
          <p:cNvPr id="1746" name="G"/>
          <p:cNvSpPr txBox="1"/>
          <p:nvPr/>
        </p:nvSpPr>
        <p:spPr>
          <a:xfrm rot="1500000">
            <a:off x="7772717" y="10394949"/>
            <a:ext cx="174349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a:t>
            </a:r>
          </a:p>
        </p:txBody>
      </p:sp>
      <p:sp>
        <p:nvSpPr>
          <p:cNvPr id="1747" name="E"/>
          <p:cNvSpPr txBox="1"/>
          <p:nvPr/>
        </p:nvSpPr>
        <p:spPr>
          <a:xfrm rot="20220000">
            <a:off x="9224850" y="102806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48" name="N"/>
          <p:cNvSpPr txBox="1"/>
          <p:nvPr/>
        </p:nvSpPr>
        <p:spPr>
          <a:xfrm rot="20940000">
            <a:off x="10604641" y="10521950"/>
            <a:ext cx="174349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N</a:t>
            </a:r>
          </a:p>
        </p:txBody>
      </p:sp>
      <p:sp>
        <p:nvSpPr>
          <p:cNvPr id="1749" name="E"/>
          <p:cNvSpPr txBox="1"/>
          <p:nvPr/>
        </p:nvSpPr>
        <p:spPr>
          <a:xfrm rot="960000">
            <a:off x="12313449" y="10445750"/>
            <a:ext cx="1526718"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50" name="S"/>
          <p:cNvSpPr txBox="1"/>
          <p:nvPr/>
        </p:nvSpPr>
        <p:spPr>
          <a:xfrm rot="20040000">
            <a:off x="13774035" y="104203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51" name="S"/>
          <p:cNvSpPr txBox="1"/>
          <p:nvPr/>
        </p:nvSpPr>
        <p:spPr>
          <a:xfrm rot="20700000">
            <a:off x="15736873" y="10560049"/>
            <a:ext cx="1526717"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S</a:t>
            </a:r>
          </a:p>
        </p:txBody>
      </p:sp>
      <p:sp>
        <p:nvSpPr>
          <p:cNvPr id="1752" name="I"/>
          <p:cNvSpPr txBox="1"/>
          <p:nvPr/>
        </p:nvSpPr>
        <p:spPr>
          <a:xfrm rot="780000">
            <a:off x="15250199" y="10179402"/>
            <a:ext cx="875420" cy="285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I</a:t>
            </a:r>
          </a:p>
        </p:txBody>
      </p:sp>
      <p:grpSp>
        <p:nvGrpSpPr>
          <p:cNvPr id="1759" name="Group"/>
          <p:cNvGrpSpPr/>
          <p:nvPr/>
        </p:nvGrpSpPr>
        <p:grpSpPr>
          <a:xfrm>
            <a:off x="4035942" y="313221"/>
            <a:ext cx="14550698" cy="12687187"/>
            <a:chOff x="0" y="0"/>
            <a:chExt cx="14550697" cy="12687186"/>
          </a:xfrm>
        </p:grpSpPr>
        <p:pic>
          <p:nvPicPr>
            <p:cNvPr id="1753" name="Image" descr="Image"/>
            <p:cNvPicPr>
              <a:picLocks noChangeAspect="1"/>
            </p:cNvPicPr>
            <p:nvPr/>
          </p:nvPicPr>
          <p:blipFill>
            <a:blip r:embed="rId5">
              <a:extLst/>
            </a:blip>
            <a:stretch>
              <a:fillRect/>
            </a:stretch>
          </p:blipFill>
          <p:spPr>
            <a:xfrm>
              <a:off x="0" y="0"/>
              <a:ext cx="14550697" cy="12687186"/>
            </a:xfrm>
            <a:prstGeom prst="rect">
              <a:avLst/>
            </a:prstGeom>
            <a:ln w="12700" cap="flat">
              <a:noFill/>
              <a:miter lim="400000"/>
            </a:ln>
            <a:effectLst/>
          </p:spPr>
        </p:pic>
        <p:sp>
          <p:nvSpPr>
            <p:cNvPr id="1754" name="Progressive…"/>
            <p:cNvSpPr txBox="1"/>
            <p:nvPr/>
          </p:nvSpPr>
          <p:spPr>
            <a:xfrm>
              <a:off x="5159316" y="6854909"/>
              <a:ext cx="3039294" cy="1210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fr-FR" dirty="0"/>
                <a:t>Création</a:t>
              </a:r>
              <a:br>
                <a:rPr lang="fr-FR" dirty="0"/>
              </a:br>
              <a:r>
                <a:rPr lang="fr-FR" dirty="0"/>
                <a:t>Progressive</a:t>
              </a:r>
              <a:endParaRPr dirty="0"/>
            </a:p>
          </p:txBody>
        </p:sp>
        <p:sp>
          <p:nvSpPr>
            <p:cNvPr id="1755" name="Theistic…"/>
            <p:cNvSpPr txBox="1"/>
            <p:nvPr/>
          </p:nvSpPr>
          <p:spPr>
            <a:xfrm>
              <a:off x="8338446" y="7893615"/>
              <a:ext cx="2436564" cy="1210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dirty="0"/>
                <a:t>Evolution</a:t>
              </a:r>
              <a:br>
                <a:rPr lang="en-US" dirty="0"/>
              </a:br>
              <a:r>
                <a:rPr lang="fr-FR" dirty="0"/>
                <a:t>Théiste</a:t>
              </a:r>
              <a:endParaRPr dirty="0"/>
            </a:p>
          </p:txBody>
        </p:sp>
        <p:sp>
          <p:nvSpPr>
            <p:cNvPr id="1756" name="Gap…"/>
            <p:cNvSpPr txBox="1"/>
            <p:nvPr/>
          </p:nvSpPr>
          <p:spPr>
            <a:xfrm>
              <a:off x="2571166" y="8318719"/>
              <a:ext cx="3382336" cy="1210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dirty="0" err="1"/>
                <a:t>Th</a:t>
              </a:r>
              <a:r>
                <a:rPr lang="en-US" dirty="0" err="1"/>
                <a:t>é</a:t>
              </a:r>
              <a:r>
                <a:rPr dirty="0" err="1"/>
                <a:t>or</a:t>
              </a:r>
              <a:r>
                <a:rPr lang="en-US" dirty="0" err="1"/>
                <a:t>îe</a:t>
              </a:r>
              <a:br>
                <a:rPr lang="en-US" dirty="0"/>
              </a:br>
              <a:r>
                <a:rPr lang="en-US" dirty="0"/>
                <a:t>de </a:t>
              </a:r>
              <a:r>
                <a:rPr lang="en-US" dirty="0" err="1"/>
                <a:t>l’intervalle</a:t>
              </a:r>
              <a:endParaRPr dirty="0"/>
            </a:p>
          </p:txBody>
        </p:sp>
        <p:sp>
          <p:nvSpPr>
            <p:cNvPr id="1757" name="Day Age…"/>
            <p:cNvSpPr txBox="1"/>
            <p:nvPr/>
          </p:nvSpPr>
          <p:spPr>
            <a:xfrm>
              <a:off x="5956661" y="9304999"/>
              <a:ext cx="2353209" cy="1210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dirty="0" err="1"/>
                <a:t>Th</a:t>
              </a:r>
              <a:r>
                <a:rPr lang="en-US" dirty="0" err="1"/>
                <a:t>é</a:t>
              </a:r>
              <a:r>
                <a:rPr dirty="0" err="1"/>
                <a:t>or</a:t>
              </a:r>
              <a:r>
                <a:rPr lang="en-US" dirty="0" err="1"/>
                <a:t>ie</a:t>
              </a:r>
              <a:br>
                <a:rPr lang="en-US" dirty="0"/>
              </a:br>
              <a:r>
                <a:rPr lang="en-US" dirty="0"/>
                <a:t>Jour-</a:t>
              </a:r>
              <a:r>
                <a:rPr lang="en-US" dirty="0" err="1"/>
                <a:t>Âge</a:t>
              </a:r>
              <a:endParaRPr dirty="0"/>
            </a:p>
          </p:txBody>
        </p:sp>
        <p:sp>
          <p:nvSpPr>
            <p:cNvPr id="1758" name="Framework…"/>
            <p:cNvSpPr txBox="1"/>
            <p:nvPr/>
          </p:nvSpPr>
          <p:spPr>
            <a:xfrm>
              <a:off x="7378437" y="10995183"/>
              <a:ext cx="3008836" cy="1210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dirty="0" err="1"/>
                <a:t>Hypoth</a:t>
              </a:r>
              <a:r>
                <a:rPr lang="en-US" dirty="0" err="1"/>
                <a:t>è</a:t>
              </a:r>
              <a:r>
                <a:rPr dirty="0" err="1"/>
                <a:t>s</a:t>
              </a:r>
              <a:r>
                <a:rPr lang="en-US" dirty="0" err="1"/>
                <a:t>e</a:t>
              </a:r>
              <a:r>
                <a:rPr dirty="0" err="1"/>
                <a:t>s</a:t>
              </a:r>
              <a:br>
                <a:rPr lang="en-US" dirty="0"/>
              </a:br>
              <a:r>
                <a:rPr lang="en-US" dirty="0"/>
                <a:t>du cadre</a:t>
              </a:r>
              <a:endParaRPr dirty="0"/>
            </a:p>
          </p:txBody>
        </p:sp>
      </p:gr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 name="New Gospel Blocks 4bbb 2.jpg" descr="New Gospel Blocks 4bbb 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782" name="Untitled-4.png" descr="Untitled-4.png"/>
          <p:cNvPicPr>
            <a:picLocks noChangeAspect="1"/>
          </p:cNvPicPr>
          <p:nvPr/>
        </p:nvPicPr>
        <p:blipFill>
          <a:blip r:embed="rId4">
            <a:extLst/>
          </a:blip>
          <a:stretch>
            <a:fillRect/>
          </a:stretch>
        </p:blipFill>
        <p:spPr>
          <a:xfrm>
            <a:off x="6470650" y="1473200"/>
            <a:ext cx="11442700" cy="10769600"/>
          </a:xfrm>
          <a:prstGeom prst="rect">
            <a:avLst/>
          </a:prstGeom>
          <a:ln w="12700">
            <a:miter lim="400000"/>
          </a:ln>
        </p:spPr>
      </p:pic>
      <p:sp>
        <p:nvSpPr>
          <p:cNvPr id="1783" name="MORALITY"/>
          <p:cNvSpPr txBox="1"/>
          <p:nvPr/>
        </p:nvSpPr>
        <p:spPr>
          <a:xfrm>
            <a:off x="7605376" y="2881114"/>
            <a:ext cx="9859140" cy="1631216"/>
          </a:xfrm>
          <a:prstGeom prst="rect">
            <a:avLst/>
          </a:prstGeom>
          <a:effectLst>
            <a:outerShdw blurRad="63500" dist="88900" dir="5400000" rotWithShape="0">
              <a:srgbClr val="000000">
                <a:alpha val="7003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Font typeface="Arial"/>
              <a:defRPr sz="10600" b="1">
                <a:solidFill>
                  <a:srgbClr val="FFFFFF"/>
                </a:solidFill>
                <a:uFill>
                  <a:solidFill>
                    <a:srgbClr val="000000"/>
                  </a:solidFill>
                </a:uFill>
                <a:latin typeface="Arial"/>
                <a:ea typeface="Arial"/>
                <a:cs typeface="Arial"/>
                <a:sym typeface="Arial"/>
              </a:defRPr>
            </a:lvl1pPr>
          </a:lstStyle>
          <a:p>
            <a:r>
              <a:rPr lang="fr-FR" dirty="0"/>
              <a:t>MORALITÉ</a:t>
            </a:r>
            <a:endParaRPr dirty="0"/>
          </a:p>
        </p:txBody>
      </p:sp>
      <p:sp>
        <p:nvSpPr>
          <p:cNvPr id="1784" name="THEOLOGY"/>
          <p:cNvSpPr txBox="1"/>
          <p:nvPr/>
        </p:nvSpPr>
        <p:spPr>
          <a:xfrm>
            <a:off x="7605376" y="6308725"/>
            <a:ext cx="9859140" cy="1631216"/>
          </a:xfrm>
          <a:prstGeom prst="rect">
            <a:avLst/>
          </a:prstGeom>
          <a:effectLst>
            <a:outerShdw blurRad="63500" dist="88900" dir="5400000" rotWithShape="0">
              <a:srgbClr val="000000">
                <a:alpha val="7003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Font typeface="Arial"/>
              <a:defRPr sz="10600" b="1">
                <a:solidFill>
                  <a:srgbClr val="FFFFFF"/>
                </a:solidFill>
                <a:uFill>
                  <a:solidFill>
                    <a:srgbClr val="000000"/>
                  </a:solidFill>
                </a:uFill>
                <a:latin typeface="Arial"/>
                <a:ea typeface="Arial"/>
                <a:cs typeface="Arial"/>
                <a:sym typeface="Arial"/>
              </a:defRPr>
            </a:lvl1pPr>
          </a:lstStyle>
          <a:p>
            <a:r>
              <a:rPr dirty="0"/>
              <a:t>TH</a:t>
            </a:r>
            <a:r>
              <a:rPr lang="fr-FR" dirty="0"/>
              <a:t>É</a:t>
            </a:r>
            <a:r>
              <a:rPr dirty="0"/>
              <a:t>OLOG</a:t>
            </a:r>
            <a:r>
              <a:rPr lang="en-US" dirty="0"/>
              <a:t>IE</a:t>
            </a:r>
            <a:endParaRPr dirty="0"/>
          </a:p>
        </p:txBody>
      </p:sp>
      <p:sp>
        <p:nvSpPr>
          <p:cNvPr id="1785" name="HISTORY"/>
          <p:cNvSpPr txBox="1"/>
          <p:nvPr/>
        </p:nvSpPr>
        <p:spPr>
          <a:xfrm>
            <a:off x="7718295" y="9556750"/>
            <a:ext cx="9781762" cy="1631216"/>
          </a:xfrm>
          <a:prstGeom prst="rect">
            <a:avLst/>
          </a:prstGeom>
          <a:ln w="12700">
            <a:miter lim="400000"/>
          </a:ln>
          <a:effectLst>
            <a:outerShdw blurRad="63500" dist="88900" dir="5400000" rotWithShape="0">
              <a:srgbClr val="000000">
                <a:alpha val="7003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914400">
              <a:buFont typeface="Arial"/>
              <a:defRPr sz="10600" b="1">
                <a:solidFill>
                  <a:srgbClr val="FFFFFF"/>
                </a:solidFill>
                <a:uFill>
                  <a:solidFill>
                    <a:srgbClr val="000000"/>
                  </a:solidFill>
                </a:uFill>
                <a:latin typeface="Arial"/>
                <a:ea typeface="Arial"/>
                <a:cs typeface="Arial"/>
                <a:sym typeface="Arial"/>
              </a:defRPr>
            </a:lvl1pPr>
          </a:lstStyle>
          <a:p>
            <a:r>
              <a:rPr dirty="0"/>
              <a:t>HISTO</a:t>
            </a:r>
            <a:r>
              <a:rPr lang="en-US" dirty="0"/>
              <a:t>I</a:t>
            </a:r>
            <a:r>
              <a:rPr dirty="0"/>
              <a:t>R</a:t>
            </a:r>
            <a:r>
              <a:rPr lang="en-US" dirty="0"/>
              <a:t>E</a:t>
            </a:r>
            <a:endParaRPr dirty="0"/>
          </a:p>
        </p:txBody>
      </p:sp>
      <p:pic>
        <p:nvPicPr>
          <p:cNvPr id="1786" name="X--red stretched thin &amp; wide.png" descr="X--red stretched thin &amp; wide.png"/>
          <p:cNvPicPr>
            <a:picLocks/>
          </p:cNvPicPr>
          <p:nvPr/>
        </p:nvPicPr>
        <p:blipFill>
          <a:blip r:embed="rId5">
            <a:extLst/>
          </a:blip>
          <a:stretch>
            <a:fillRect/>
          </a:stretch>
        </p:blipFill>
        <p:spPr>
          <a:xfrm>
            <a:off x="7864109" y="9437964"/>
            <a:ext cx="9490133" cy="1524361"/>
          </a:xfrm>
          <a:prstGeom prst="rect">
            <a:avLst/>
          </a:prstGeom>
          <a:ln w="12700">
            <a:miter lim="400000"/>
          </a:ln>
        </p:spPr>
      </p:pic>
      <p:pic>
        <p:nvPicPr>
          <p:cNvPr id="1787" name="X--red stretched thin &amp; wide.png" descr="X--red stretched thin &amp; wide.png"/>
          <p:cNvPicPr>
            <a:picLocks/>
          </p:cNvPicPr>
          <p:nvPr/>
        </p:nvPicPr>
        <p:blipFill>
          <a:blip r:embed="rId5">
            <a:extLst/>
          </a:blip>
          <a:stretch>
            <a:fillRect/>
          </a:stretch>
        </p:blipFill>
        <p:spPr>
          <a:xfrm>
            <a:off x="8375395" y="6220000"/>
            <a:ext cx="9490133" cy="1524361"/>
          </a:xfrm>
          <a:prstGeom prst="rect">
            <a:avLst/>
          </a:prstGeom>
          <a:ln w="12700">
            <a:miter lim="400000"/>
          </a:ln>
        </p:spPr>
      </p:pic>
      <p:pic>
        <p:nvPicPr>
          <p:cNvPr id="1788" name="X--red stretched thin &amp; wide.png" descr="X--red stretched thin &amp; wide.png"/>
          <p:cNvPicPr>
            <a:picLocks/>
          </p:cNvPicPr>
          <p:nvPr/>
        </p:nvPicPr>
        <p:blipFill>
          <a:blip r:embed="rId5">
            <a:extLst/>
          </a:blip>
          <a:stretch>
            <a:fillRect/>
          </a:stretch>
        </p:blipFill>
        <p:spPr>
          <a:xfrm>
            <a:off x="7446933" y="2908192"/>
            <a:ext cx="9490133" cy="1524361"/>
          </a:xfrm>
          <a:prstGeom prst="rect">
            <a:avLst/>
          </a:prstGeom>
          <a:ln w="12700">
            <a:miter lim="400000"/>
          </a:ln>
        </p:spPr>
      </p:pic>
    </p:spTree>
    <p:extLst>
      <p:ext uri="{BB962C8B-B14F-4D97-AF65-F5344CB8AC3E}">
        <p14:creationId xmlns:p14="http://schemas.microsoft.com/office/powerpoint/2010/main" val="7262908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86"/>
                                        </p:tgtEl>
                                        <p:attrNameLst>
                                          <p:attrName>style.visibility</p:attrName>
                                        </p:attrNameLst>
                                      </p:cBhvr>
                                      <p:to>
                                        <p:strVal val="visible"/>
                                      </p:to>
                                    </p:set>
                                    <p:animEffect transition="in" filter="dissolve">
                                      <p:cBhvr>
                                        <p:cTn id="7" dur="500"/>
                                        <p:tgtEl>
                                          <p:spTgt spid="178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787"/>
                                        </p:tgtEl>
                                        <p:attrNameLst>
                                          <p:attrName>style.visibility</p:attrName>
                                        </p:attrNameLst>
                                      </p:cBhvr>
                                      <p:to>
                                        <p:strVal val="visible"/>
                                      </p:to>
                                    </p:set>
                                    <p:animEffect transition="in" filter="dissolve">
                                      <p:cBhvr>
                                        <p:cTn id="12" dur="500"/>
                                        <p:tgtEl>
                                          <p:spTgt spid="1787"/>
                                        </p:tgtEl>
                                      </p:cBhvr>
                                    </p:animEffect>
                                  </p:childTnLst>
                                </p:cTn>
                              </p:par>
                              <p:par>
                                <p:cTn id="13" presetID="9" presetClass="entr" fill="hold" grpId="0" nodeType="withEffect">
                                  <p:stCondLst>
                                    <p:cond delay="0"/>
                                  </p:stCondLst>
                                  <p:iterate>
                                    <p:tmAbs val="0"/>
                                  </p:iterate>
                                  <p:childTnLst>
                                    <p:set>
                                      <p:cBhvr>
                                        <p:cTn id="14" fill="hold"/>
                                        <p:tgtEl>
                                          <p:spTgt spid="1788"/>
                                        </p:tgtEl>
                                        <p:attrNameLst>
                                          <p:attrName>style.visibility</p:attrName>
                                        </p:attrNameLst>
                                      </p:cBhvr>
                                      <p:to>
                                        <p:strVal val="visible"/>
                                      </p:to>
                                    </p:set>
                                    <p:animEffect transition="in" filter="dissolve">
                                      <p:cBhvr>
                                        <p:cTn id="15" dur="500"/>
                                        <p:tgtEl>
                                          <p:spTgt spid="1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6" grpId="0" animBg="1" advAuto="0"/>
      <p:bldP spid="1787" grpId="0" animBg="1" advAuto="0"/>
      <p:bldP spid="1788" grpId="0"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3" name="KNwide Slides to layer for translation 2017 Feb 3.060.jpg" descr="KNwide Slides to layer for translation 2017 Feb 3.06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64"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sp>
        <p:nvSpPr>
          <p:cNvPr id="1765" name="Creation"/>
          <p:cNvSpPr txBox="1"/>
          <p:nvPr/>
        </p:nvSpPr>
        <p:spPr>
          <a:xfrm>
            <a:off x="14083557" y="9127850"/>
            <a:ext cx="2287485"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fr-FR" dirty="0"/>
              <a:t>Création</a:t>
            </a:r>
            <a:endParaRPr dirty="0"/>
          </a:p>
        </p:txBody>
      </p:sp>
      <p:sp>
        <p:nvSpPr>
          <p:cNvPr id="1766" name="Ministry"/>
          <p:cNvSpPr txBox="1"/>
          <p:nvPr/>
        </p:nvSpPr>
        <p:spPr>
          <a:xfrm>
            <a:off x="13948102" y="7895592"/>
            <a:ext cx="2558394"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dirty="0" err="1"/>
              <a:t>Minist</a:t>
            </a:r>
            <a:r>
              <a:rPr lang="en-US" dirty="0" err="1"/>
              <a:t>ère</a:t>
            </a:r>
            <a:endParaRPr dirty="0"/>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8" name="KNwide Slides to layer for translation 2017 Feb 3.061.jpg" descr="KNwide Slides to layer for translation 2017 Feb 3.06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69" name="Age Dating Methods"/>
          <p:cNvSpPr txBox="1"/>
          <p:nvPr/>
        </p:nvSpPr>
        <p:spPr>
          <a:xfrm rot="2645255">
            <a:off x="4782495" y="2034757"/>
            <a:ext cx="4165533"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Age Dating Methods</a:t>
            </a:r>
          </a:p>
        </p:txBody>
      </p:sp>
      <p:sp>
        <p:nvSpPr>
          <p:cNvPr id="1770" name="Evolution"/>
          <p:cNvSpPr txBox="1"/>
          <p:nvPr/>
        </p:nvSpPr>
        <p:spPr>
          <a:xfrm rot="2645255">
            <a:off x="6983874" y="4320757"/>
            <a:ext cx="202337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Evolution</a:t>
            </a:r>
          </a:p>
        </p:txBody>
      </p:sp>
      <p:sp>
        <p:nvSpPr>
          <p:cNvPr id="1771" name="Apemen"/>
          <p:cNvSpPr txBox="1"/>
          <p:nvPr/>
        </p:nvSpPr>
        <p:spPr>
          <a:xfrm rot="2645255">
            <a:off x="5384471" y="3761957"/>
            <a:ext cx="17677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Apemen</a:t>
            </a:r>
          </a:p>
        </p:txBody>
      </p:sp>
      <p:sp>
        <p:nvSpPr>
          <p:cNvPr id="1772" name="Millions of Years"/>
          <p:cNvSpPr txBox="1"/>
          <p:nvPr/>
        </p:nvSpPr>
        <p:spPr>
          <a:xfrm rot="2645255">
            <a:off x="6444580" y="6631746"/>
            <a:ext cx="3609964" cy="610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fr-FR" dirty="0"/>
              <a:t>Millions d'années</a:t>
            </a:r>
            <a:endParaRPr dirty="0"/>
          </a:p>
        </p:txBody>
      </p:sp>
      <p:sp>
        <p:nvSpPr>
          <p:cNvPr id="1773" name="No Global Flood"/>
          <p:cNvSpPr txBox="1"/>
          <p:nvPr/>
        </p:nvSpPr>
        <p:spPr>
          <a:xfrm rot="2645255">
            <a:off x="4593235" y="5844757"/>
            <a:ext cx="3350253"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No Global Flood</a:t>
            </a:r>
          </a:p>
        </p:txBody>
      </p:sp>
      <p:sp>
        <p:nvSpPr>
          <p:cNvPr id="1774"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sp>
        <p:nvSpPr>
          <p:cNvPr id="13" name="Creation">
            <a:extLst>
              <a:ext uri="{FF2B5EF4-FFF2-40B4-BE49-F238E27FC236}">
                <a16:creationId xmlns:a16="http://schemas.microsoft.com/office/drawing/2014/main" id="{FFC71D95-B5C4-40DD-AE1A-9C563FA7B34D}"/>
              </a:ext>
            </a:extLst>
          </p:cNvPr>
          <p:cNvSpPr txBox="1"/>
          <p:nvPr/>
        </p:nvSpPr>
        <p:spPr>
          <a:xfrm>
            <a:off x="14083557" y="9127850"/>
            <a:ext cx="2287485"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fr-FR" dirty="0"/>
              <a:t>Création</a:t>
            </a:r>
            <a:endParaRPr dirty="0"/>
          </a:p>
        </p:txBody>
      </p:sp>
      <p:sp>
        <p:nvSpPr>
          <p:cNvPr id="14" name="Ministry">
            <a:extLst>
              <a:ext uri="{FF2B5EF4-FFF2-40B4-BE49-F238E27FC236}">
                <a16:creationId xmlns:a16="http://schemas.microsoft.com/office/drawing/2014/main" id="{D4A95043-69E1-4BEF-9475-31B396A07F17}"/>
              </a:ext>
            </a:extLst>
          </p:cNvPr>
          <p:cNvSpPr txBox="1"/>
          <p:nvPr/>
        </p:nvSpPr>
        <p:spPr>
          <a:xfrm>
            <a:off x="13948102" y="7895592"/>
            <a:ext cx="2558394"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dirty="0" err="1"/>
              <a:t>Minist</a:t>
            </a:r>
            <a:r>
              <a:rPr lang="en-US" dirty="0" err="1"/>
              <a:t>ère</a:t>
            </a:r>
            <a:endParaRPr dirty="0"/>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8" name="KNwide Slides to layer for translation 2017 Feb 3.062.jpg" descr="KNwide Slides to layer for translation 2017 Feb 3.06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79"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sp>
        <p:nvSpPr>
          <p:cNvPr id="1782" name="Evolution"/>
          <p:cNvSpPr txBox="1"/>
          <p:nvPr/>
        </p:nvSpPr>
        <p:spPr>
          <a:xfrm>
            <a:off x="6140472" y="4065704"/>
            <a:ext cx="2428330"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dirty="0"/>
              <a:t>Evolution</a:t>
            </a:r>
          </a:p>
        </p:txBody>
      </p:sp>
      <p:sp>
        <p:nvSpPr>
          <p:cNvPr id="1783" name="Age…"/>
          <p:cNvSpPr txBox="1"/>
          <p:nvPr/>
        </p:nvSpPr>
        <p:spPr>
          <a:xfrm>
            <a:off x="8427211" y="4773651"/>
            <a:ext cx="2837315"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dirty="0" err="1"/>
              <a:t>M</a:t>
            </a:r>
            <a:r>
              <a:rPr lang="en-US" dirty="0" err="1"/>
              <a:t>é</a:t>
            </a:r>
            <a:r>
              <a:rPr dirty="0" err="1"/>
              <a:t>thod</a:t>
            </a:r>
            <a:r>
              <a:rPr lang="en-US" dirty="0" err="1"/>
              <a:t>es</a:t>
            </a:r>
            <a:r>
              <a:rPr lang="en-US" dirty="0"/>
              <a:t> </a:t>
            </a:r>
            <a:br>
              <a:rPr lang="en-US" dirty="0"/>
            </a:br>
            <a:r>
              <a:rPr lang="en-US" dirty="0"/>
              <a:t>de </a:t>
            </a:r>
            <a:r>
              <a:rPr lang="en-US" dirty="0" err="1"/>
              <a:t>datation</a:t>
            </a:r>
            <a:endParaRPr dirty="0"/>
          </a:p>
        </p:txBody>
      </p:sp>
      <p:sp>
        <p:nvSpPr>
          <p:cNvPr id="1784" name="Apemen"/>
          <p:cNvSpPr txBox="1"/>
          <p:nvPr/>
        </p:nvSpPr>
        <p:spPr>
          <a:xfrm>
            <a:off x="4244069" y="5161578"/>
            <a:ext cx="1926810"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en-US" dirty="0"/>
              <a:t>homme</a:t>
            </a:r>
            <a:br>
              <a:rPr lang="en-US" dirty="0"/>
            </a:br>
            <a:r>
              <a:rPr lang="en-US" dirty="0"/>
              <a:t>-singe</a:t>
            </a:r>
            <a:endParaRPr dirty="0"/>
          </a:p>
        </p:txBody>
      </p:sp>
      <p:sp>
        <p:nvSpPr>
          <p:cNvPr id="1785" name="Millions…"/>
          <p:cNvSpPr txBox="1"/>
          <p:nvPr/>
        </p:nvSpPr>
        <p:spPr>
          <a:xfrm>
            <a:off x="6543395" y="6222619"/>
            <a:ext cx="238206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dirty="0"/>
              <a:t>Millions</a:t>
            </a:r>
          </a:p>
          <a:p>
            <a:pPr>
              <a:defRPr sz="4000" b="1">
                <a:latin typeface="Helvetica"/>
                <a:ea typeface="Helvetica"/>
                <a:cs typeface="Helvetica"/>
                <a:sym typeface="Helvetica"/>
              </a:defRPr>
            </a:pPr>
            <a:r>
              <a:rPr lang="en-US" dirty="0" err="1"/>
              <a:t>D’années</a:t>
            </a:r>
            <a:endParaRPr dirty="0"/>
          </a:p>
        </p:txBody>
      </p:sp>
      <p:sp>
        <p:nvSpPr>
          <p:cNvPr id="1786" name="NO…"/>
          <p:cNvSpPr txBox="1"/>
          <p:nvPr/>
        </p:nvSpPr>
        <p:spPr>
          <a:xfrm>
            <a:off x="8804807" y="7461916"/>
            <a:ext cx="1897955"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lang="en-US" dirty="0"/>
              <a:t>Pas de </a:t>
            </a:r>
            <a:br>
              <a:rPr lang="en-US" dirty="0"/>
            </a:br>
            <a:r>
              <a:rPr lang="en-US" dirty="0"/>
              <a:t>deluge</a:t>
            </a:r>
            <a:br>
              <a:rPr lang="en-US" dirty="0"/>
            </a:br>
            <a:r>
              <a:rPr lang="en-US" dirty="0" err="1"/>
              <a:t>modial</a:t>
            </a:r>
            <a:endParaRPr dirty="0"/>
          </a:p>
        </p:txBody>
      </p:sp>
      <p:sp>
        <p:nvSpPr>
          <p:cNvPr id="1787" name="Age Da"/>
          <p:cNvSpPr txBox="1"/>
          <p:nvPr/>
        </p:nvSpPr>
        <p:spPr>
          <a:xfrm rot="2645255">
            <a:off x="6460010" y="2659120"/>
            <a:ext cx="155823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t>Age Da</a:t>
            </a:r>
          </a:p>
        </p:txBody>
      </p:sp>
      <p:sp>
        <p:nvSpPr>
          <p:cNvPr id="14" name="Creation">
            <a:extLst>
              <a:ext uri="{FF2B5EF4-FFF2-40B4-BE49-F238E27FC236}">
                <a16:creationId xmlns:a16="http://schemas.microsoft.com/office/drawing/2014/main" id="{11C2CF82-F6A1-4000-B217-1AFF6B2D40B2}"/>
              </a:ext>
            </a:extLst>
          </p:cNvPr>
          <p:cNvSpPr txBox="1"/>
          <p:nvPr/>
        </p:nvSpPr>
        <p:spPr>
          <a:xfrm>
            <a:off x="14083557" y="9127850"/>
            <a:ext cx="2287485"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fr-FR" dirty="0"/>
              <a:t>Création</a:t>
            </a:r>
            <a:endParaRPr dirty="0"/>
          </a:p>
        </p:txBody>
      </p:sp>
      <p:sp>
        <p:nvSpPr>
          <p:cNvPr id="15" name="Ministry">
            <a:extLst>
              <a:ext uri="{FF2B5EF4-FFF2-40B4-BE49-F238E27FC236}">
                <a16:creationId xmlns:a16="http://schemas.microsoft.com/office/drawing/2014/main" id="{EE756128-E23F-4FC5-8A0B-08912C4AAA68}"/>
              </a:ext>
            </a:extLst>
          </p:cNvPr>
          <p:cNvSpPr txBox="1"/>
          <p:nvPr/>
        </p:nvSpPr>
        <p:spPr>
          <a:xfrm>
            <a:off x="13948102" y="7895592"/>
            <a:ext cx="2558394"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dirty="0" err="1"/>
              <a:t>Minist</a:t>
            </a:r>
            <a:r>
              <a:rPr lang="en-US" dirty="0" err="1"/>
              <a:t>ère</a:t>
            </a:r>
            <a:endParaRPr dirty="0"/>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9" name="KNwide Slides to layer for translation 2017 Feb 3.063.jpg" descr="KNwide Slides to layer for translation 2017 Feb 3.06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90"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sp>
        <p:nvSpPr>
          <p:cNvPr id="1793" name="WARNING! WARNING! WARNING!"/>
          <p:cNvSpPr txBox="1"/>
          <p:nvPr/>
        </p:nvSpPr>
        <p:spPr>
          <a:xfrm>
            <a:off x="16018236" y="3088182"/>
            <a:ext cx="2738885" cy="193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solidFill>
                  <a:srgbClr val="F22D2B"/>
                </a:solidFill>
                <a:latin typeface="Helvetica"/>
                <a:ea typeface="Helvetica"/>
                <a:cs typeface="Helvetica"/>
                <a:sym typeface="Helvetica"/>
              </a:defRPr>
            </a:pPr>
            <a:r>
              <a:t>WARNING!</a:t>
            </a:r>
            <a:br/>
            <a:r>
              <a:t>WARNING!</a:t>
            </a:r>
            <a:br/>
            <a:r>
              <a:t>WARNING!</a:t>
            </a:r>
          </a:p>
        </p:txBody>
      </p:sp>
      <p:sp>
        <p:nvSpPr>
          <p:cNvPr id="13" name="Creation">
            <a:extLst>
              <a:ext uri="{FF2B5EF4-FFF2-40B4-BE49-F238E27FC236}">
                <a16:creationId xmlns:a16="http://schemas.microsoft.com/office/drawing/2014/main" id="{2BC84704-0627-422F-99C3-72E44CF1FC64}"/>
              </a:ext>
            </a:extLst>
          </p:cNvPr>
          <p:cNvSpPr txBox="1"/>
          <p:nvPr/>
        </p:nvSpPr>
        <p:spPr>
          <a:xfrm>
            <a:off x="17440043" y="9127850"/>
            <a:ext cx="2287485"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fr-FR" dirty="0"/>
              <a:t>Création</a:t>
            </a:r>
            <a:endParaRPr dirty="0"/>
          </a:p>
        </p:txBody>
      </p:sp>
      <p:sp>
        <p:nvSpPr>
          <p:cNvPr id="14" name="Ministry">
            <a:extLst>
              <a:ext uri="{FF2B5EF4-FFF2-40B4-BE49-F238E27FC236}">
                <a16:creationId xmlns:a16="http://schemas.microsoft.com/office/drawing/2014/main" id="{814443AA-9D24-46F6-821D-3028CF8B3BDB}"/>
              </a:ext>
            </a:extLst>
          </p:cNvPr>
          <p:cNvSpPr txBox="1"/>
          <p:nvPr/>
        </p:nvSpPr>
        <p:spPr>
          <a:xfrm>
            <a:off x="17304588" y="7895592"/>
            <a:ext cx="2558394"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dirty="0" err="1"/>
              <a:t>Minist</a:t>
            </a:r>
            <a:r>
              <a:rPr lang="en-US" dirty="0" err="1"/>
              <a:t>ère</a:t>
            </a:r>
            <a:endParaRPr dirty="0"/>
          </a:p>
        </p:txBody>
      </p:sp>
      <p:sp>
        <p:nvSpPr>
          <p:cNvPr id="15" name="Evolution">
            <a:extLst>
              <a:ext uri="{FF2B5EF4-FFF2-40B4-BE49-F238E27FC236}">
                <a16:creationId xmlns:a16="http://schemas.microsoft.com/office/drawing/2014/main" id="{75DD61CD-50C3-4BBC-A82C-E6D257173308}"/>
              </a:ext>
            </a:extLst>
          </p:cNvPr>
          <p:cNvSpPr txBox="1"/>
          <p:nvPr/>
        </p:nvSpPr>
        <p:spPr>
          <a:xfrm>
            <a:off x="6140472" y="4065704"/>
            <a:ext cx="2428330"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dirty="0"/>
              <a:t>Evolution</a:t>
            </a:r>
          </a:p>
        </p:txBody>
      </p:sp>
      <p:sp>
        <p:nvSpPr>
          <p:cNvPr id="16" name="Age…">
            <a:extLst>
              <a:ext uri="{FF2B5EF4-FFF2-40B4-BE49-F238E27FC236}">
                <a16:creationId xmlns:a16="http://schemas.microsoft.com/office/drawing/2014/main" id="{6D596AA7-3B09-4521-8518-6A87B05C5E58}"/>
              </a:ext>
            </a:extLst>
          </p:cNvPr>
          <p:cNvSpPr txBox="1"/>
          <p:nvPr/>
        </p:nvSpPr>
        <p:spPr>
          <a:xfrm>
            <a:off x="8427211" y="4773651"/>
            <a:ext cx="2837315"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dirty="0" err="1"/>
              <a:t>M</a:t>
            </a:r>
            <a:r>
              <a:rPr lang="en-US" dirty="0" err="1"/>
              <a:t>é</a:t>
            </a:r>
            <a:r>
              <a:rPr dirty="0" err="1"/>
              <a:t>thod</a:t>
            </a:r>
            <a:r>
              <a:rPr lang="en-US" dirty="0" err="1"/>
              <a:t>es</a:t>
            </a:r>
            <a:r>
              <a:rPr lang="en-US" dirty="0"/>
              <a:t> </a:t>
            </a:r>
            <a:br>
              <a:rPr lang="en-US" dirty="0"/>
            </a:br>
            <a:r>
              <a:rPr lang="en-US" dirty="0"/>
              <a:t>de </a:t>
            </a:r>
            <a:r>
              <a:rPr lang="en-US" dirty="0" err="1"/>
              <a:t>datation</a:t>
            </a:r>
            <a:endParaRPr dirty="0"/>
          </a:p>
        </p:txBody>
      </p:sp>
      <p:sp>
        <p:nvSpPr>
          <p:cNvPr id="17" name="Apemen">
            <a:extLst>
              <a:ext uri="{FF2B5EF4-FFF2-40B4-BE49-F238E27FC236}">
                <a16:creationId xmlns:a16="http://schemas.microsoft.com/office/drawing/2014/main" id="{34409F85-55CF-4702-AEA0-7A17AE3A08A0}"/>
              </a:ext>
            </a:extLst>
          </p:cNvPr>
          <p:cNvSpPr txBox="1"/>
          <p:nvPr/>
        </p:nvSpPr>
        <p:spPr>
          <a:xfrm>
            <a:off x="4244069" y="5161578"/>
            <a:ext cx="1926810"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en-US" dirty="0"/>
              <a:t>homme</a:t>
            </a:r>
            <a:br>
              <a:rPr lang="en-US" dirty="0"/>
            </a:br>
            <a:r>
              <a:rPr lang="en-US" dirty="0"/>
              <a:t>-singe</a:t>
            </a:r>
            <a:endParaRPr dirty="0"/>
          </a:p>
        </p:txBody>
      </p:sp>
      <p:sp>
        <p:nvSpPr>
          <p:cNvPr id="18" name="Millions…">
            <a:extLst>
              <a:ext uri="{FF2B5EF4-FFF2-40B4-BE49-F238E27FC236}">
                <a16:creationId xmlns:a16="http://schemas.microsoft.com/office/drawing/2014/main" id="{CBB253A1-587D-4922-9EB5-2EC8D2FE3CE4}"/>
              </a:ext>
            </a:extLst>
          </p:cNvPr>
          <p:cNvSpPr txBox="1"/>
          <p:nvPr/>
        </p:nvSpPr>
        <p:spPr>
          <a:xfrm>
            <a:off x="6543395" y="6222619"/>
            <a:ext cx="238206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dirty="0"/>
              <a:t>Millions</a:t>
            </a:r>
          </a:p>
          <a:p>
            <a:pPr>
              <a:defRPr sz="4000" b="1">
                <a:latin typeface="Helvetica"/>
                <a:ea typeface="Helvetica"/>
                <a:cs typeface="Helvetica"/>
                <a:sym typeface="Helvetica"/>
              </a:defRPr>
            </a:pPr>
            <a:r>
              <a:rPr lang="en-US" dirty="0" err="1"/>
              <a:t>D’années</a:t>
            </a:r>
            <a:endParaRPr dirty="0"/>
          </a:p>
        </p:txBody>
      </p:sp>
      <p:sp>
        <p:nvSpPr>
          <p:cNvPr id="19" name="NO…">
            <a:extLst>
              <a:ext uri="{FF2B5EF4-FFF2-40B4-BE49-F238E27FC236}">
                <a16:creationId xmlns:a16="http://schemas.microsoft.com/office/drawing/2014/main" id="{1F71C549-C312-4F78-A696-6DB24688FED2}"/>
              </a:ext>
            </a:extLst>
          </p:cNvPr>
          <p:cNvSpPr txBox="1"/>
          <p:nvPr/>
        </p:nvSpPr>
        <p:spPr>
          <a:xfrm>
            <a:off x="8804807" y="7461916"/>
            <a:ext cx="1897955"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1">
                <a:latin typeface="Helvetica"/>
                <a:ea typeface="Helvetica"/>
                <a:cs typeface="Helvetica"/>
                <a:sym typeface="Helvetica"/>
              </a:defRPr>
            </a:pPr>
            <a:r>
              <a:rPr lang="en-US" dirty="0"/>
              <a:t>Pas de </a:t>
            </a:r>
            <a:br>
              <a:rPr lang="en-US" dirty="0"/>
            </a:br>
            <a:r>
              <a:rPr lang="en-US" dirty="0"/>
              <a:t>deluge</a:t>
            </a:r>
            <a:br>
              <a:rPr lang="en-US" dirty="0"/>
            </a:br>
            <a:r>
              <a:rPr lang="en-US" dirty="0" err="1"/>
              <a:t>modial</a:t>
            </a:r>
            <a:endParaRPr dirty="0"/>
          </a:p>
        </p:txBody>
      </p:sp>
      <p:sp>
        <p:nvSpPr>
          <p:cNvPr id="20" name="Age Da">
            <a:extLst>
              <a:ext uri="{FF2B5EF4-FFF2-40B4-BE49-F238E27FC236}">
                <a16:creationId xmlns:a16="http://schemas.microsoft.com/office/drawing/2014/main" id="{B5F9639C-3AD4-49FB-9506-076EFAB59B5E}"/>
              </a:ext>
            </a:extLst>
          </p:cNvPr>
          <p:cNvSpPr txBox="1"/>
          <p:nvPr/>
        </p:nvSpPr>
        <p:spPr>
          <a:xfrm rot="2645255">
            <a:off x="6460010" y="2659120"/>
            <a:ext cx="155823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dirty="0"/>
              <a:t>Age Da</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 name="Creation"/>
          <p:cNvSpPr txBox="1"/>
          <p:nvPr/>
        </p:nvSpPr>
        <p:spPr>
          <a:xfrm>
            <a:off x="17576057" y="7991777"/>
            <a:ext cx="2287485"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fr-FR" dirty="0"/>
              <a:t>Création</a:t>
            </a:r>
            <a:endParaRPr dirty="0"/>
          </a:p>
        </p:txBody>
      </p:sp>
      <p:sp>
        <p:nvSpPr>
          <p:cNvPr id="1802" name="Ministry"/>
          <p:cNvSpPr txBox="1"/>
          <p:nvPr/>
        </p:nvSpPr>
        <p:spPr>
          <a:xfrm>
            <a:off x="17509504" y="9230675"/>
            <a:ext cx="2420593" cy="893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pic>
        <p:nvPicPr>
          <p:cNvPr id="1803" name="KNwide Slides to layer for translation 2017 Feb 3.064.jpg" descr="KNwide Slides to layer for translation 2017 Feb 3.06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04" name="COME TO…"/>
          <p:cNvSpPr txBox="1"/>
          <p:nvPr/>
        </p:nvSpPr>
        <p:spPr>
          <a:xfrm>
            <a:off x="14906787" y="1484437"/>
            <a:ext cx="5205434" cy="222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600">
                <a:latin typeface="Trebuchet MS"/>
                <a:ea typeface="Trebuchet MS"/>
                <a:cs typeface="Trebuchet MS"/>
                <a:sym typeface="Trebuchet MS"/>
              </a:defRPr>
            </a:pPr>
            <a:r>
              <a:rPr lang="fr-FR" dirty="0"/>
              <a:t>VIENS À JESUS! VIENS À LA CROIX ET SOIS SAUVÉ!</a:t>
            </a:r>
          </a:p>
        </p:txBody>
      </p:sp>
      <p:sp>
        <p:nvSpPr>
          <p:cNvPr id="1805" name="Creation"/>
          <p:cNvSpPr txBox="1"/>
          <p:nvPr/>
        </p:nvSpPr>
        <p:spPr>
          <a:xfrm>
            <a:off x="17576057" y="7991777"/>
            <a:ext cx="2287485" cy="856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fr-FR" dirty="0"/>
              <a:t>Création</a:t>
            </a:r>
            <a:endParaRPr dirty="0"/>
          </a:p>
        </p:txBody>
      </p:sp>
      <p:sp>
        <p:nvSpPr>
          <p:cNvPr id="1806" name="Ministry"/>
          <p:cNvSpPr txBox="1"/>
          <p:nvPr/>
        </p:nvSpPr>
        <p:spPr>
          <a:xfrm>
            <a:off x="17509504" y="9230675"/>
            <a:ext cx="2420593" cy="893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sp>
        <p:nvSpPr>
          <p:cNvPr id="1807" name="GENESIS"/>
          <p:cNvSpPr txBox="1"/>
          <p:nvPr/>
        </p:nvSpPr>
        <p:spPr>
          <a:xfrm>
            <a:off x="8205943" y="10788430"/>
            <a:ext cx="9098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fr-FR" dirty="0"/>
              <a:t>GENÈSE</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2 Corinthians 10:4–5"/>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dirty="0"/>
              <a:t>2 </a:t>
            </a:r>
            <a:r>
              <a:rPr dirty="0" err="1"/>
              <a:t>Corinthi</a:t>
            </a:r>
            <a:r>
              <a:rPr lang="en-US" dirty="0" err="1"/>
              <a:t>e</a:t>
            </a:r>
            <a:r>
              <a:rPr dirty="0" err="1"/>
              <a:t>ns</a:t>
            </a:r>
            <a:r>
              <a:rPr dirty="0"/>
              <a:t> 10:4–5</a:t>
            </a:r>
          </a:p>
        </p:txBody>
      </p:sp>
      <p:sp>
        <p:nvSpPr>
          <p:cNvPr id="961" name="4 For the weapons of our warfare are not of the flesh, but divinely powerful for the destruction of fortresses.…"/>
          <p:cNvSpPr txBox="1">
            <a:spLocks noGrp="1"/>
          </p:cNvSpPr>
          <p:nvPr>
            <p:ph type="subTitle" idx="1"/>
          </p:nvPr>
        </p:nvSpPr>
        <p:spPr>
          <a:prstGeom prst="rect">
            <a:avLst/>
          </a:prstGeom>
        </p:spPr>
        <p:txBody>
          <a:bodyPr>
            <a:normAutofit/>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4</a:t>
            </a:r>
            <a:r>
              <a:rPr dirty="0">
                <a:solidFill>
                  <a:srgbClr val="E2DEAB"/>
                </a:solidFill>
                <a:uFill>
                  <a:solidFill>
                    <a:srgbClr val="E2DEAB"/>
                  </a:solidFill>
                </a:uFill>
              </a:rPr>
              <a:t> </a:t>
            </a:r>
            <a:r>
              <a:rPr lang="fr-FR" dirty="0">
                <a:solidFill>
                  <a:srgbClr val="E2DEAB"/>
                </a:solidFill>
                <a:uFill>
                  <a:solidFill>
                    <a:srgbClr val="E2DEAB"/>
                  </a:solidFill>
                </a:uFill>
              </a:rPr>
              <a:t>Car les armes </a:t>
            </a:r>
            <a:r>
              <a:rPr lang="fr-FR" dirty="0">
                <a:solidFill>
                  <a:srgbClr val="F6A029"/>
                </a:solidFill>
                <a:uFill>
                  <a:solidFill>
                    <a:srgbClr val="E2DEAB"/>
                  </a:solidFill>
                </a:uFill>
              </a:rPr>
              <a:t>avec lesquelles nous combattons</a:t>
            </a:r>
            <a:r>
              <a:rPr lang="fr-FR" dirty="0">
                <a:solidFill>
                  <a:srgbClr val="E2DEAB"/>
                </a:solidFill>
                <a:uFill>
                  <a:solidFill>
                    <a:srgbClr val="E2DEAB"/>
                  </a:solidFill>
                </a:uFill>
              </a:rPr>
              <a:t> ne sont pas charnelles; mais elles sont puissantes, par la vertu de Dieu, </a:t>
            </a:r>
            <a:r>
              <a:rPr dirty="0">
                <a:solidFill>
                  <a:srgbClr val="E2DEAB"/>
                </a:solidFill>
                <a:uFill>
                  <a:solidFill>
                    <a:srgbClr val="E2DEAB"/>
                  </a:solidFill>
                </a:uFill>
              </a:rPr>
              <a:t>Christ</a:t>
            </a:r>
            <a:r>
              <a:rPr lang="en-US" dirty="0">
                <a:solidFill>
                  <a:srgbClr val="E2DEAB"/>
                </a:solidFill>
                <a:uFill>
                  <a:solidFill>
                    <a:srgbClr val="E2DEAB"/>
                  </a:solidFill>
                </a:uFill>
              </a:rPr>
              <a:t> pour </a:t>
            </a:r>
            <a:r>
              <a:rPr lang="en-US" dirty="0" err="1">
                <a:solidFill>
                  <a:srgbClr val="E2DEAB"/>
                </a:solidFill>
                <a:uFill>
                  <a:solidFill>
                    <a:srgbClr val="E2DEAB"/>
                  </a:solidFill>
                </a:uFill>
              </a:rPr>
              <a:t>renverser</a:t>
            </a:r>
            <a:r>
              <a:rPr lang="en-US" dirty="0">
                <a:solidFill>
                  <a:srgbClr val="E2DEAB"/>
                </a:solidFill>
                <a:uFill>
                  <a:solidFill>
                    <a:srgbClr val="E2DEAB"/>
                  </a:solidFill>
                </a:uFill>
              </a:rPr>
              <a:t> des </a:t>
            </a:r>
            <a:r>
              <a:rPr lang="en-US" dirty="0" err="1">
                <a:solidFill>
                  <a:srgbClr val="E2DEAB"/>
                </a:solidFill>
                <a:uFill>
                  <a:solidFill>
                    <a:srgbClr val="E2DEAB"/>
                  </a:solidFill>
                </a:uFill>
              </a:rPr>
              <a:t>forteresses</a:t>
            </a:r>
            <a:r>
              <a:rPr lang="en-US" dirty="0">
                <a:solidFill>
                  <a:srgbClr val="E2DEAB"/>
                </a:solidFill>
                <a:uFill>
                  <a:solidFill>
                    <a:srgbClr val="E2DEAB"/>
                  </a:solidFill>
                </a:uFill>
              </a:rPr>
              <a:t> </a:t>
            </a:r>
            <a:br>
              <a:rPr lang="en-US" dirty="0">
                <a:solidFill>
                  <a:srgbClr val="E2DEAB"/>
                </a:solidFill>
                <a:uFill>
                  <a:solidFill>
                    <a:srgbClr val="E2DEAB"/>
                  </a:solidFill>
                </a:uFill>
              </a:rPr>
            </a:br>
            <a:r>
              <a:rPr lang="fr-FR" sz="3600" dirty="0">
                <a:solidFill>
                  <a:srgbClr val="E2DEAB"/>
                </a:solidFill>
                <a:uFill>
                  <a:solidFill>
                    <a:srgbClr val="E2DEAB"/>
                  </a:solidFill>
                </a:uFill>
              </a:rPr>
              <a:t>5</a:t>
            </a:r>
            <a:r>
              <a:rPr lang="fr-FR" dirty="0">
                <a:solidFill>
                  <a:srgbClr val="E2DEAB"/>
                </a:solidFill>
                <a:uFill>
                  <a:solidFill>
                    <a:srgbClr val="E2DEAB"/>
                  </a:solidFill>
                </a:uFill>
              </a:rPr>
              <a:t> Nous renversons les </a:t>
            </a:r>
            <a:r>
              <a:rPr lang="fr-FR" dirty="0">
                <a:solidFill>
                  <a:srgbClr val="F6A029"/>
                </a:solidFill>
                <a:uFill>
                  <a:solidFill>
                    <a:srgbClr val="E2DEAB"/>
                  </a:solidFill>
                </a:uFill>
              </a:rPr>
              <a:t>raisonnements</a:t>
            </a:r>
            <a:r>
              <a:rPr lang="fr-FR" dirty="0">
                <a:solidFill>
                  <a:srgbClr val="E2DEAB"/>
                </a:solidFill>
                <a:uFill>
                  <a:solidFill>
                    <a:srgbClr val="E2DEAB"/>
                  </a:solidFill>
                </a:uFill>
              </a:rPr>
              <a:t> et </a:t>
            </a:r>
            <a:r>
              <a:rPr lang="fr-FR" dirty="0">
                <a:solidFill>
                  <a:srgbClr val="F6A029"/>
                </a:solidFill>
                <a:uFill>
                  <a:solidFill>
                    <a:srgbClr val="E2DEAB"/>
                  </a:solidFill>
                </a:uFill>
              </a:rPr>
              <a:t>toute hauteur qui s'élève contre la connaissance de Dieu</a:t>
            </a:r>
            <a:r>
              <a:rPr lang="fr-FR" dirty="0">
                <a:solidFill>
                  <a:srgbClr val="E2DEAB"/>
                </a:solidFill>
                <a:uFill>
                  <a:solidFill>
                    <a:srgbClr val="E2DEAB"/>
                  </a:solidFill>
                </a:uFill>
              </a:rPr>
              <a:t>, et nous amenons </a:t>
            </a:r>
            <a:r>
              <a:rPr lang="fr-FR" dirty="0">
                <a:solidFill>
                  <a:srgbClr val="F6A029"/>
                </a:solidFill>
                <a:uFill>
                  <a:solidFill>
                    <a:srgbClr val="E2DEAB"/>
                  </a:solidFill>
                </a:uFill>
              </a:rPr>
              <a:t>toute pensée </a:t>
            </a:r>
            <a:r>
              <a:rPr lang="fr-FR" dirty="0">
                <a:solidFill>
                  <a:srgbClr val="E2DEAB"/>
                </a:solidFill>
                <a:uFill>
                  <a:solidFill>
                    <a:srgbClr val="E2DEAB"/>
                  </a:solidFill>
                </a:uFill>
              </a:rPr>
              <a:t>captive à l'obéissance de Christ</a:t>
            </a:r>
            <a:r>
              <a:rPr lang="en-US" dirty="0">
                <a:solidFill>
                  <a:srgbClr val="E2DEAB"/>
                </a:solidFill>
                <a:uFill>
                  <a:solidFill>
                    <a:srgbClr val="E2DEAB"/>
                  </a:solidFill>
                </a:uFill>
              </a:rPr>
              <a:t>.</a:t>
            </a:r>
            <a:endParaRPr dirty="0">
              <a:solidFill>
                <a:srgbClr val="E2DEAB"/>
              </a:solidFill>
              <a:uFill>
                <a:solidFill>
                  <a:srgbClr val="E2DEAB"/>
                </a:solidFill>
              </a:uFill>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5" name="image102.jpg" descr="image102.jpg"/>
          <p:cNvPicPr>
            <a:picLocks noChangeAspect="1"/>
          </p:cNvPicPr>
          <p:nvPr/>
        </p:nvPicPr>
        <p:blipFill>
          <a:blip r:embed="rId2">
            <a:extLst/>
          </a:blip>
          <a:stretch>
            <a:fillRect/>
          </a:stretch>
        </p:blipFill>
        <p:spPr>
          <a:xfrm>
            <a:off x="0" y="0"/>
            <a:ext cx="24603103" cy="13716000"/>
          </a:xfrm>
          <a:prstGeom prst="rect">
            <a:avLst/>
          </a:prstGeom>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 name="Psalm 40:4"/>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rPr dirty="0" err="1"/>
              <a:t>Psa</a:t>
            </a:r>
            <a:r>
              <a:rPr lang="en-US" dirty="0" err="1"/>
              <a:t>umes</a:t>
            </a:r>
            <a:r>
              <a:rPr dirty="0"/>
              <a:t> 40:</a:t>
            </a:r>
            <a:r>
              <a:rPr lang="en-US" dirty="0"/>
              <a:t>5</a:t>
            </a:r>
            <a:endParaRPr dirty="0"/>
          </a:p>
        </p:txBody>
      </p:sp>
      <p:sp>
        <p:nvSpPr>
          <p:cNvPr id="1881" name="How blessed is the man who has made the LORD his trust, and has not turned to the proud, nor to those who lapse into falsehood."/>
          <p:cNvSpPr txBox="1">
            <a:spLocks noGrp="1"/>
          </p:cNvSpPr>
          <p:nvPr>
            <p:ph type="subTitle" sz="half" idx="1"/>
          </p:nvPr>
        </p:nvSpPr>
        <p:spPr>
          <a:xfrm>
            <a:off x="1765300" y="2971800"/>
            <a:ext cx="20942300" cy="3581400"/>
          </a:xfrm>
          <a:prstGeom prst="rect">
            <a:avLst/>
          </a:prstGeom>
        </p:spPr>
        <p:txBody>
          <a:bodyPr>
            <a:noAutofit/>
          </a:bodyPr>
          <a:lstStyle>
            <a:lvl1pPr defTabSz="914400">
              <a:buClr>
                <a:srgbClr val="F5F5F5"/>
              </a:buClr>
              <a:defRPr sz="8000">
                <a:effectLst>
                  <a:outerShdw blurRad="38100" dist="38100" dir="2700000" rotWithShape="0">
                    <a:srgbClr val="000000">
                      <a:alpha val="43137"/>
                    </a:srgbClr>
                  </a:outerShdw>
                </a:effectLst>
                <a:uFill>
                  <a:solidFill>
                    <a:srgbClr val="E2DEAB"/>
                  </a:solidFill>
                </a:uFill>
              </a:defRPr>
            </a:lvl1pPr>
          </a:lstStyle>
          <a:p>
            <a:pPr>
              <a:defRPr sz="7200"/>
            </a:pPr>
            <a:r>
              <a:rPr lang="fr-FR" dirty="0"/>
              <a:t>Heureux l'homme qui place en l'Éternel sa confiance, Et qui ne se tourne pas vers les hautains et les menteurs! </a:t>
            </a:r>
            <a:endParaRPr dirty="0"/>
          </a:p>
        </p:txBody>
      </p:sp>
      <p:sp>
        <p:nvSpPr>
          <p:cNvPr id="1882" name="Proverbs 29:25"/>
          <p:cNvSpPr txBox="1"/>
          <p:nvPr/>
        </p:nvSpPr>
        <p:spPr>
          <a:xfrm>
            <a:off x="1769602" y="7594600"/>
            <a:ext cx="20840701" cy="1903085"/>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rPr dirty="0" err="1"/>
              <a:t>Proverb</a:t>
            </a:r>
            <a:r>
              <a:rPr lang="en-US" dirty="0" err="1"/>
              <a:t>e</a:t>
            </a:r>
            <a:r>
              <a:rPr dirty="0" err="1"/>
              <a:t>s</a:t>
            </a:r>
            <a:r>
              <a:rPr dirty="0"/>
              <a:t> 29:25</a:t>
            </a:r>
          </a:p>
        </p:txBody>
      </p:sp>
      <p:sp>
        <p:nvSpPr>
          <p:cNvPr id="1883" name="The fear of man brings a snare, but he who trusts in the Lord will be safe."/>
          <p:cNvSpPr txBox="1"/>
          <p:nvPr/>
        </p:nvSpPr>
        <p:spPr>
          <a:xfrm>
            <a:off x="1805065" y="9550557"/>
            <a:ext cx="20878801" cy="3611245"/>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defTabSz="914400">
              <a:lnSpc>
                <a:spcPct val="95000"/>
              </a:lnSpc>
              <a:spcBef>
                <a:spcPts val="2100"/>
              </a:spcBef>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fr-FR" sz="8000" dirty="0">
                <a:effectLst>
                  <a:outerShdw blurRad="38100" dist="38100" dir="2700000" rotWithShape="0">
                    <a:srgbClr val="000000">
                      <a:alpha val="43137"/>
                    </a:srgbClr>
                  </a:outerShdw>
                </a:effectLst>
                <a:sym typeface="DejaVu Sans Condensed"/>
              </a:rPr>
              <a:t>La crainte des hommes tend un piège, Mais celui qui se confie en l'Éternel est protégé. </a:t>
            </a:r>
            <a:endParaRPr sz="80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82"/>
                                        </p:tgtEl>
                                        <p:attrNameLst>
                                          <p:attrName>style.visibility</p:attrName>
                                        </p:attrNameLst>
                                      </p:cBhvr>
                                      <p:to>
                                        <p:strVal val="visible"/>
                                      </p:to>
                                    </p:set>
                                    <p:animEffect transition="in" filter="dissolve">
                                      <p:cBhvr>
                                        <p:cTn id="7" dur="500"/>
                                        <p:tgtEl>
                                          <p:spTgt spid="188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883"/>
                                        </p:tgtEl>
                                        <p:attrNameLst>
                                          <p:attrName>style.visibility</p:attrName>
                                        </p:attrNameLst>
                                      </p:cBhvr>
                                      <p:to>
                                        <p:strVal val="visible"/>
                                      </p:to>
                                    </p:set>
                                    <p:animEffect transition="in" filter="dissolve">
                                      <p:cBhvr>
                                        <p:cTn id="11" dur="500"/>
                                        <p:tgtEl>
                                          <p:spTgt spid="1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2" grpId="1" animBg="1" advAuto="0"/>
      <p:bldP spid="1883" grpId="2"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88"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889" name="1400_Website_MobileFriendly_Slide.jpg" descr="1400_Website_MobileFriendly_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 name="Answers Book 1, 2, 3 &amp; 4"/>
          <p:cNvSpPr txBox="1">
            <a:spLocks noGrp="1"/>
          </p:cNvSpPr>
          <p:nvPr>
            <p:ph type="title"/>
          </p:nvPr>
        </p:nvSpPr>
        <p:spPr>
          <a:xfrm>
            <a:off x="2247900" y="863600"/>
            <a:ext cx="20637500" cy="1828800"/>
          </a:xfrm>
          <a:prstGeom prst="rect">
            <a:avLst/>
          </a:prstGeom>
        </p:spPr>
        <p:txBody>
          <a:bodyPr anchor="t"/>
          <a:lstStyle/>
          <a:p>
            <a:r>
              <a:t>Answers Book 1, 2, 3 &amp; 4</a:t>
            </a:r>
          </a:p>
        </p:txBody>
      </p:sp>
      <p:sp>
        <p:nvSpPr>
          <p:cNvPr id="1892"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93"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94"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895" name="10-2-267_NewAnswersBook1_MultiFnt.png" descr="10-2-267_NewAnswersBook1_MultiFnt.png"/>
          <p:cNvPicPr>
            <a:picLocks noChangeAspect="1"/>
          </p:cNvPicPr>
          <p:nvPr/>
        </p:nvPicPr>
        <p:blipFill>
          <a:blip r:embed="rId3">
            <a:extLst/>
          </a:blip>
          <a:stretch>
            <a:fillRect/>
          </a:stretch>
        </p:blipFill>
        <p:spPr>
          <a:xfrm>
            <a:off x="-1244600" y="2279650"/>
            <a:ext cx="9512300" cy="9512300"/>
          </a:xfrm>
          <a:prstGeom prst="rect">
            <a:avLst/>
          </a:prstGeom>
          <a:ln w="12700">
            <a:miter lim="400000"/>
          </a:ln>
        </p:spPr>
      </p:pic>
      <p:pic>
        <p:nvPicPr>
          <p:cNvPr id="1896" name="10-2-321_NewAnswersBook2_MultiFnt.png" descr="10-2-321_NewAnswersBook2_MultiFnt.png"/>
          <p:cNvPicPr>
            <a:picLocks noChangeAspect="1"/>
          </p:cNvPicPr>
          <p:nvPr/>
        </p:nvPicPr>
        <p:blipFill>
          <a:blip r:embed="rId4">
            <a:extLst/>
          </a:blip>
          <a:stretch>
            <a:fillRect/>
          </a:stretch>
        </p:blipFill>
        <p:spPr>
          <a:xfrm>
            <a:off x="4038600" y="2279650"/>
            <a:ext cx="9512300" cy="9512300"/>
          </a:xfrm>
          <a:prstGeom prst="rect">
            <a:avLst/>
          </a:prstGeom>
          <a:ln w="12700">
            <a:miter lim="400000"/>
          </a:ln>
        </p:spPr>
      </p:pic>
      <p:pic>
        <p:nvPicPr>
          <p:cNvPr id="1897" name="10-2-378_NewAnswers3_MultiFnt.png" descr="10-2-378_NewAnswers3_MultiFnt.png"/>
          <p:cNvPicPr>
            <a:picLocks noChangeAspect="1"/>
          </p:cNvPicPr>
          <p:nvPr/>
        </p:nvPicPr>
        <p:blipFill>
          <a:blip r:embed="rId5">
            <a:extLst/>
          </a:blip>
          <a:stretch>
            <a:fillRect/>
          </a:stretch>
        </p:blipFill>
        <p:spPr>
          <a:xfrm>
            <a:off x="9271000" y="2279650"/>
            <a:ext cx="9512300" cy="9512300"/>
          </a:xfrm>
          <a:prstGeom prst="rect">
            <a:avLst/>
          </a:prstGeom>
          <a:ln w="12700">
            <a:miter lim="400000"/>
          </a:ln>
        </p:spPr>
      </p:pic>
      <p:sp>
        <p:nvSpPr>
          <p:cNvPr id="1898" name="90-7-538_NewAnswersBookSet"/>
          <p:cNvSpPr txBox="1"/>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t>90-7-538_NewAnswersBookSet</a:t>
            </a:r>
          </a:p>
        </p:txBody>
      </p:sp>
      <p:pic>
        <p:nvPicPr>
          <p:cNvPr id="1899" name="NewAnswersBook4_FRNT.png" descr="NewAnswersBook4_FRNT.png"/>
          <p:cNvPicPr>
            <a:picLocks noChangeAspect="1"/>
          </p:cNvPicPr>
          <p:nvPr/>
        </p:nvPicPr>
        <p:blipFill>
          <a:blip r:embed="rId6">
            <a:extLst/>
          </a:blip>
          <a:stretch>
            <a:fillRect/>
          </a:stretch>
        </p:blipFill>
        <p:spPr>
          <a:xfrm>
            <a:off x="14547850" y="2273300"/>
            <a:ext cx="9512300" cy="9512300"/>
          </a:xfrm>
          <a:prstGeom prst="rect">
            <a:avLst/>
          </a:prstGeom>
          <a:ln w="12700">
            <a:miter lim="400000"/>
          </a:ln>
        </p:spPr>
      </p:pic>
      <p:sp>
        <p:nvSpPr>
          <p:cNvPr id="1900" name="whole books—FREE online"/>
          <p:cNvSpPr/>
          <p:nvPr/>
        </p:nvSpPr>
        <p:spPr>
          <a:xfrm>
            <a:off x="1333059" y="5911850"/>
            <a:ext cx="16237512" cy="1371600"/>
          </a:xfrm>
          <a:prstGeom prst="rect">
            <a:avLst/>
          </a:prstGeom>
          <a:blipFill>
            <a:blip r:embed="rId7"/>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r>
              <a:t>whole books—FREE online</a:t>
            </a:r>
          </a:p>
        </p:txBody>
      </p:sp>
      <p:sp>
        <p:nvSpPr>
          <p:cNvPr id="1901"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0639" marR="40639" defTabSz="914400">
              <a:lnSpc>
                <a:spcPct val="9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www.AnswersInGenesis.org </a:t>
            </a:r>
          </a:p>
          <a:p>
            <a:pPr marL="40639" marR="40639" defTabSz="914400">
              <a:lnSpc>
                <a:spcPct val="9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pPr>
            <a:r>
              <a:t>Answers/Online Books.</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endParaRPr/>
          </a:p>
        </p:txBody>
      </p:sp>
      <p:sp>
        <p:nvSpPr>
          <p:cNvPr id="2128" name="The New Answers Book 1"/>
          <p:cNvSpPr txBox="1"/>
          <p:nvPr/>
        </p:nvSpPr>
        <p:spPr>
          <a:xfrm>
            <a:off x="2389263" y="965200"/>
            <a:ext cx="20789901" cy="17907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lgn="ctr" defTabSz="914400">
              <a:buClr>
                <a:srgbClr val="444444"/>
              </a:buClr>
              <a:buFont typeface="Calibri"/>
              <a:defRPr sz="116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lang="en-US" sz="11600" b="1" dirty="0">
                <a:solidFill>
                  <a:srgbClr val="444444"/>
                </a:solidFill>
                <a:uFill>
                  <a:solidFill>
                    <a:srgbClr val="444444"/>
                  </a:solidFill>
                </a:uFill>
                <a:latin typeface="+mj-lt"/>
                <a:ea typeface="+mj-ea"/>
                <a:cs typeface="+mj-cs"/>
                <a:sym typeface="Calibri"/>
              </a:rPr>
              <a:t>Le nouveau livre à réponses</a:t>
            </a:r>
            <a:r>
              <a:rPr sz="11600" b="1" dirty="0">
                <a:solidFill>
                  <a:srgbClr val="444444"/>
                </a:solidFill>
                <a:uFill>
                  <a:solidFill>
                    <a:srgbClr val="444444"/>
                  </a:solidFill>
                </a:uFill>
                <a:latin typeface="+mj-lt"/>
                <a:ea typeface="+mj-ea"/>
                <a:cs typeface="+mj-cs"/>
                <a:sym typeface="Calibri"/>
              </a:rPr>
              <a:t>1</a:t>
            </a:r>
          </a:p>
        </p:txBody>
      </p:sp>
      <p:grpSp>
        <p:nvGrpSpPr>
          <p:cNvPr id="2132" name="Group"/>
          <p:cNvGrpSpPr/>
          <p:nvPr/>
        </p:nvGrpSpPr>
        <p:grpSpPr>
          <a:xfrm>
            <a:off x="2302413" y="1615027"/>
            <a:ext cx="977901" cy="495300"/>
            <a:chOff x="0" y="0"/>
            <a:chExt cx="977900" cy="495300"/>
          </a:xfrm>
        </p:grpSpPr>
        <p:sp>
          <p:nvSpPr>
            <p:cNvPr id="2129"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30"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31"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2133" name="10-2-267_NewAnswersBook1_MultiRt.png" descr="10-2-267_NewAnswersBook1_MultiRt.png"/>
          <p:cNvPicPr>
            <a:picLocks noChangeAspect="1"/>
          </p:cNvPicPr>
          <p:nvPr/>
        </p:nvPicPr>
        <p:blipFill>
          <a:blip r:embed="rId2">
            <a:extLst/>
          </a:blip>
          <a:stretch>
            <a:fillRect/>
          </a:stretch>
        </p:blipFill>
        <p:spPr>
          <a:xfrm>
            <a:off x="-2768442" y="2110327"/>
            <a:ext cx="10141711" cy="10141711"/>
          </a:xfrm>
          <a:prstGeom prst="rect">
            <a:avLst/>
          </a:prstGeom>
          <a:ln w="12700">
            <a:miter lim="400000"/>
          </a:ln>
        </p:spPr>
      </p:pic>
      <p:sp>
        <p:nvSpPr>
          <p:cNvPr id="2134" name="gap theory?"/>
          <p:cNvSpPr txBox="1"/>
          <p:nvPr/>
        </p:nvSpPr>
        <p:spPr>
          <a:xfrm>
            <a:off x="6262255" y="3642316"/>
            <a:ext cx="9337963"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6000" dirty="0" err="1"/>
              <a:t>Théorie</a:t>
            </a:r>
            <a:r>
              <a:rPr lang="en-US" sz="6000" dirty="0"/>
              <a:t> de </a:t>
            </a:r>
            <a:r>
              <a:rPr lang="en-US" sz="6000" dirty="0" err="1"/>
              <a:t>l’intervalle</a:t>
            </a:r>
            <a:endParaRPr sz="6000" dirty="0"/>
          </a:p>
        </p:txBody>
      </p:sp>
      <p:sp>
        <p:nvSpPr>
          <p:cNvPr id="2135" name="day-age theory?"/>
          <p:cNvSpPr txBox="1"/>
          <p:nvPr/>
        </p:nvSpPr>
        <p:spPr>
          <a:xfrm>
            <a:off x="5587380" y="4824662"/>
            <a:ext cx="11360727" cy="14137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en-US" sz="6000" dirty="0" err="1"/>
              <a:t>Théorie</a:t>
            </a:r>
            <a:r>
              <a:rPr lang="en-US" sz="6000" dirty="0"/>
              <a:t> du jour-</a:t>
            </a:r>
            <a:r>
              <a:rPr lang="en-US" sz="6000" dirty="0" err="1"/>
              <a:t>période</a:t>
            </a:r>
            <a:endParaRPr sz="6000" dirty="0"/>
          </a:p>
        </p:txBody>
      </p:sp>
      <p:sp>
        <p:nvSpPr>
          <p:cNvPr id="2136" name="races?"/>
          <p:cNvSpPr txBox="1"/>
          <p:nvPr/>
        </p:nvSpPr>
        <p:spPr>
          <a:xfrm>
            <a:off x="17887565" y="3735774"/>
            <a:ext cx="7158986"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en-US" sz="6000" dirty="0"/>
              <a:t>Les </a:t>
            </a:r>
            <a:r>
              <a:rPr sz="6000" dirty="0"/>
              <a:t>races?</a:t>
            </a:r>
          </a:p>
        </p:txBody>
      </p:sp>
      <p:sp>
        <p:nvSpPr>
          <p:cNvPr id="2137" name="carbon-dating?"/>
          <p:cNvSpPr txBox="1"/>
          <p:nvPr/>
        </p:nvSpPr>
        <p:spPr>
          <a:xfrm>
            <a:off x="6262254" y="9951299"/>
            <a:ext cx="9337963"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en-US" sz="6000" dirty="0" err="1"/>
              <a:t>D</a:t>
            </a:r>
            <a:r>
              <a:rPr sz="6000" dirty="0" err="1"/>
              <a:t>at</a:t>
            </a:r>
            <a:r>
              <a:rPr lang="en-US" sz="6000" dirty="0" err="1"/>
              <a:t>ation</a:t>
            </a:r>
            <a:r>
              <a:rPr lang="en-US" sz="6000" dirty="0"/>
              <a:t> au </a:t>
            </a:r>
            <a:r>
              <a:rPr lang="fr-FR" sz="6000" dirty="0"/>
              <a:t>carbon-14</a:t>
            </a:r>
            <a:r>
              <a:rPr sz="6000" dirty="0"/>
              <a:t>?</a:t>
            </a:r>
          </a:p>
        </p:txBody>
      </p:sp>
      <p:sp>
        <p:nvSpPr>
          <p:cNvPr id="2138" name="distant starlight?"/>
          <p:cNvSpPr txBox="1"/>
          <p:nvPr/>
        </p:nvSpPr>
        <p:spPr>
          <a:xfrm>
            <a:off x="6262255" y="7341583"/>
            <a:ext cx="10972800"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marL="40639" marR="40639"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rPr lang="en-US" sz="6000" dirty="0"/>
              <a:t>Lumière </a:t>
            </a:r>
            <a:r>
              <a:rPr lang="en-US" sz="6000" dirty="0" err="1"/>
              <a:t>d’étoiles</a:t>
            </a:r>
            <a:r>
              <a:rPr lang="en-US" sz="6000" dirty="0"/>
              <a:t> </a:t>
            </a:r>
            <a:r>
              <a:rPr lang="en-US" sz="6000" dirty="0" err="1"/>
              <a:t>distantes</a:t>
            </a:r>
            <a:endParaRPr sz="6000" dirty="0"/>
          </a:p>
        </p:txBody>
      </p:sp>
      <p:sp>
        <p:nvSpPr>
          <p:cNvPr id="2139" name="dinosaurs?"/>
          <p:cNvSpPr txBox="1"/>
          <p:nvPr/>
        </p:nvSpPr>
        <p:spPr>
          <a:xfrm>
            <a:off x="18258617" y="4919723"/>
            <a:ext cx="7045312"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6000" dirty="0" err="1"/>
              <a:t>D</a:t>
            </a:r>
            <a:r>
              <a:rPr sz="6000" dirty="0" err="1"/>
              <a:t>inosaur</a:t>
            </a:r>
            <a:r>
              <a:rPr lang="en-US" sz="6000" dirty="0" err="1"/>
              <a:t>e</a:t>
            </a:r>
            <a:r>
              <a:rPr sz="6000" dirty="0" err="1"/>
              <a:t>s</a:t>
            </a:r>
            <a:r>
              <a:rPr sz="6000" dirty="0"/>
              <a:t>?</a:t>
            </a:r>
          </a:p>
        </p:txBody>
      </p:sp>
      <p:sp>
        <p:nvSpPr>
          <p:cNvPr id="2140" name="Cain’s wife?"/>
          <p:cNvSpPr txBox="1"/>
          <p:nvPr/>
        </p:nvSpPr>
        <p:spPr>
          <a:xfrm>
            <a:off x="6262255" y="6093580"/>
            <a:ext cx="7045312"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6000" dirty="0"/>
              <a:t>Femme de </a:t>
            </a:r>
            <a:r>
              <a:rPr lang="en-US" sz="6000" dirty="0" err="1"/>
              <a:t>Caïn</a:t>
            </a:r>
            <a:endParaRPr sz="6000" dirty="0"/>
          </a:p>
        </p:txBody>
      </p:sp>
      <p:sp>
        <p:nvSpPr>
          <p:cNvPr id="2141" name="global Flood?"/>
          <p:cNvSpPr txBox="1"/>
          <p:nvPr/>
        </p:nvSpPr>
        <p:spPr>
          <a:xfrm>
            <a:off x="6205418" y="8575610"/>
            <a:ext cx="7045312" cy="1370119"/>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39" marR="40639"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rPr lang="en-US" sz="6000" dirty="0" err="1"/>
              <a:t>Déluge</a:t>
            </a:r>
            <a:r>
              <a:rPr lang="en-US" sz="6000" dirty="0"/>
              <a:t> </a:t>
            </a:r>
            <a:r>
              <a:rPr sz="6000" dirty="0" err="1"/>
              <a:t>global</a:t>
            </a:r>
            <a:r>
              <a:rPr lang="en-US" sz="6000" dirty="0" err="1"/>
              <a:t>e</a:t>
            </a:r>
            <a:r>
              <a:rPr sz="6000" dirty="0"/>
              <a:t>?</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 name="Rounded Rectangle"/>
          <p:cNvSpPr/>
          <p:nvPr/>
        </p:nvSpPr>
        <p:spPr>
          <a:xfrm>
            <a:off x="787400" y="876300"/>
            <a:ext cx="22631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22" name="Answers for Kids Vol. 1, 2, 3, 4, 5 &amp; 6"/>
          <p:cNvSpPr txBox="1">
            <a:spLocks noGrp="1"/>
          </p:cNvSpPr>
          <p:nvPr>
            <p:ph type="title"/>
          </p:nvPr>
        </p:nvSpPr>
        <p:spPr>
          <a:xfrm>
            <a:off x="1562100" y="876300"/>
            <a:ext cx="22174200" cy="1828800"/>
          </a:xfrm>
          <a:prstGeom prst="rect">
            <a:avLst/>
          </a:prstGeom>
        </p:spPr>
        <p:txBody>
          <a:bodyPr anchor="t"/>
          <a:lstStyle/>
          <a:p>
            <a:pPr>
              <a:defRPr sz="11200"/>
            </a:pPr>
            <a:r>
              <a:t>Answers for Kids Vol. 1</a:t>
            </a:r>
            <a:r>
              <a:rPr spc="-1008"/>
              <a:t>,</a:t>
            </a:r>
            <a:r>
              <a:t> 2</a:t>
            </a:r>
            <a:r>
              <a:rPr spc="-1008"/>
              <a:t>,</a:t>
            </a:r>
            <a:r>
              <a:t> 3</a:t>
            </a:r>
            <a:r>
              <a:rPr spc="-1008"/>
              <a:t>,</a:t>
            </a:r>
            <a:r>
              <a:t> 4</a:t>
            </a:r>
            <a:r>
              <a:rPr spc="-1008"/>
              <a:t>,</a:t>
            </a:r>
            <a:r>
              <a:t> </a:t>
            </a:r>
            <a:r>
              <a:rPr spc="-1008"/>
              <a:t>5</a:t>
            </a:r>
            <a:r>
              <a:t> </a:t>
            </a:r>
            <a:r>
              <a:rPr spc="-1568"/>
              <a:t>&amp;</a:t>
            </a:r>
            <a:r>
              <a:t> 6</a:t>
            </a:r>
          </a:p>
        </p:txBody>
      </p:sp>
      <p:sp>
        <p:nvSpPr>
          <p:cNvPr id="1923" name="Rounded Rectangle"/>
          <p:cNvSpPr/>
          <p:nvPr/>
        </p:nvSpPr>
        <p:spPr>
          <a:xfrm>
            <a:off x="1104900" y="1676400"/>
            <a:ext cx="1143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24" name="Rounded Rectangle"/>
          <p:cNvSpPr/>
          <p:nvPr/>
        </p:nvSpPr>
        <p:spPr>
          <a:xfrm>
            <a:off x="1206500" y="1866900"/>
            <a:ext cx="965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25" name="Rounded Rectangle"/>
          <p:cNvSpPr/>
          <p:nvPr/>
        </p:nvSpPr>
        <p:spPr>
          <a:xfrm>
            <a:off x="1308100" y="20574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926" name="10-1-347_AnswersBookForKidsVol1.png" descr="10-1-347_AnswersBookForKidsVol1.png"/>
          <p:cNvPicPr>
            <a:picLocks noChangeAspect="1"/>
          </p:cNvPicPr>
          <p:nvPr/>
        </p:nvPicPr>
        <p:blipFill>
          <a:blip r:embed="rId2">
            <a:extLst/>
          </a:blip>
          <a:stretch>
            <a:fillRect/>
          </a:stretch>
        </p:blipFill>
        <p:spPr>
          <a:xfrm>
            <a:off x="1677415" y="2658315"/>
            <a:ext cx="6425337" cy="6425336"/>
          </a:xfrm>
          <a:prstGeom prst="rect">
            <a:avLst/>
          </a:prstGeom>
          <a:ln w="12700">
            <a:miter lim="400000"/>
          </a:ln>
        </p:spPr>
      </p:pic>
      <p:pic>
        <p:nvPicPr>
          <p:cNvPr id="1927" name="10-1-348_AnswersBookforKidsVol2_MultiFnt.png" descr="10-1-348_AnswersBookforKidsVol2_MultiFnt.png"/>
          <p:cNvPicPr>
            <a:picLocks noChangeAspect="1"/>
          </p:cNvPicPr>
          <p:nvPr/>
        </p:nvPicPr>
        <p:blipFill>
          <a:blip r:embed="rId3">
            <a:extLst/>
          </a:blip>
          <a:stretch>
            <a:fillRect/>
          </a:stretch>
        </p:blipFill>
        <p:spPr>
          <a:xfrm>
            <a:off x="6262533" y="2658315"/>
            <a:ext cx="6425337" cy="6425336"/>
          </a:xfrm>
          <a:prstGeom prst="rect">
            <a:avLst/>
          </a:prstGeom>
          <a:ln w="12700">
            <a:miter lim="400000"/>
          </a:ln>
        </p:spPr>
      </p:pic>
      <p:pic>
        <p:nvPicPr>
          <p:cNvPr id="1928" name="10-1-403_AnswersBookforKidsVol3_MultiFnt.png" descr="10-1-403_AnswersBookforKidsVol3_MultiFnt.png"/>
          <p:cNvPicPr>
            <a:picLocks noChangeAspect="1"/>
          </p:cNvPicPr>
          <p:nvPr/>
        </p:nvPicPr>
        <p:blipFill>
          <a:blip r:embed="rId4">
            <a:extLst/>
          </a:blip>
          <a:stretch>
            <a:fillRect/>
          </a:stretch>
        </p:blipFill>
        <p:spPr>
          <a:xfrm>
            <a:off x="10857932" y="2658315"/>
            <a:ext cx="6425337" cy="6425336"/>
          </a:xfrm>
          <a:prstGeom prst="rect">
            <a:avLst/>
          </a:prstGeom>
          <a:ln w="12700">
            <a:miter lim="400000"/>
          </a:ln>
        </p:spPr>
      </p:pic>
      <p:pic>
        <p:nvPicPr>
          <p:cNvPr id="1929" name="10-1-404_AnswersBookforKidsVol4_MutliFnt.png" descr="10-1-404_AnswersBookforKidsVol4_MutliFnt.png"/>
          <p:cNvPicPr>
            <a:picLocks noChangeAspect="1"/>
          </p:cNvPicPr>
          <p:nvPr/>
        </p:nvPicPr>
        <p:blipFill>
          <a:blip r:embed="rId5">
            <a:extLst/>
          </a:blip>
          <a:stretch>
            <a:fillRect/>
          </a:stretch>
        </p:blipFill>
        <p:spPr>
          <a:xfrm>
            <a:off x="15443051" y="2658315"/>
            <a:ext cx="6425336" cy="6425336"/>
          </a:xfrm>
          <a:prstGeom prst="rect">
            <a:avLst/>
          </a:prstGeom>
          <a:ln w="12700">
            <a:miter lim="400000"/>
          </a:ln>
        </p:spPr>
      </p:pic>
      <p:pic>
        <p:nvPicPr>
          <p:cNvPr id="1930" name="10-1-567_AnswersBookForKids_Vol6_FRNT.png" descr="10-1-567_AnswersBookForKids_Vol6_FRNT.png"/>
          <p:cNvPicPr>
            <a:picLocks noChangeAspect="1"/>
          </p:cNvPicPr>
          <p:nvPr/>
        </p:nvPicPr>
        <p:blipFill>
          <a:blip r:embed="rId6">
            <a:extLst/>
          </a:blip>
          <a:stretch>
            <a:fillRect/>
          </a:stretch>
        </p:blipFill>
        <p:spPr>
          <a:xfrm>
            <a:off x="6204978" y="7239653"/>
            <a:ext cx="6553202" cy="6553201"/>
          </a:xfrm>
          <a:prstGeom prst="rect">
            <a:avLst/>
          </a:prstGeom>
          <a:ln w="12700">
            <a:miter lim="400000"/>
          </a:ln>
        </p:spPr>
      </p:pic>
      <p:pic>
        <p:nvPicPr>
          <p:cNvPr id="1931" name="10-1-566_AnswersBookForKids_Vol5_FRNT.png" descr="10-1-566_AnswersBookForKids_Vol5_FRNT.png"/>
          <p:cNvPicPr>
            <a:picLocks noChangeAspect="1"/>
          </p:cNvPicPr>
          <p:nvPr/>
        </p:nvPicPr>
        <p:blipFill>
          <a:blip r:embed="rId7">
            <a:extLst/>
          </a:blip>
          <a:stretch>
            <a:fillRect/>
          </a:stretch>
        </p:blipFill>
        <p:spPr>
          <a:xfrm>
            <a:off x="10726547" y="7229372"/>
            <a:ext cx="6654802" cy="6654801"/>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Colossians 2:8"/>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rPr dirty="0" err="1"/>
              <a:t>Colossi</a:t>
            </a:r>
            <a:r>
              <a:rPr lang="en-US" dirty="0" err="1"/>
              <a:t>e</a:t>
            </a:r>
            <a:r>
              <a:rPr dirty="0" err="1"/>
              <a:t>ns</a:t>
            </a:r>
            <a:r>
              <a:rPr dirty="0"/>
              <a:t> 2:8</a:t>
            </a:r>
          </a:p>
        </p:txBody>
      </p:sp>
      <p:sp>
        <p:nvSpPr>
          <p:cNvPr id="966" name="8 See to it that no one takes you captive through philosophy and empty deception, according to the tradition of men, according to the elementary principles of the world, rather than according to Christ."/>
          <p:cNvSpPr txBox="1">
            <a:spLocks noGrp="1"/>
          </p:cNvSpPr>
          <p:nvPr>
            <p:ph type="subTitle" idx="1"/>
          </p:nvPr>
        </p:nvSpPr>
        <p:spPr>
          <a:xfrm>
            <a:off x="1765300" y="2971800"/>
            <a:ext cx="20358100" cy="9728200"/>
          </a:xfrm>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8</a:t>
            </a:r>
            <a:r>
              <a:rPr dirty="0">
                <a:solidFill>
                  <a:srgbClr val="E2DEAB"/>
                </a:solidFill>
                <a:uFill>
                  <a:solidFill>
                    <a:srgbClr val="E2DEAB"/>
                  </a:solidFill>
                </a:uFill>
              </a:rPr>
              <a:t> </a:t>
            </a:r>
            <a:r>
              <a:rPr lang="fr-FR" dirty="0">
                <a:solidFill>
                  <a:srgbClr val="E2DEAB"/>
                </a:solidFill>
                <a:uFill>
                  <a:solidFill>
                    <a:srgbClr val="E2DEAB"/>
                  </a:solidFill>
                </a:uFill>
              </a:rPr>
              <a:t>Prenez garde que personne ne fasse de vous sa proie par la </a:t>
            </a:r>
            <a:r>
              <a:rPr lang="fr-FR" dirty="0">
                <a:solidFill>
                  <a:srgbClr val="F6A029"/>
                </a:solidFill>
                <a:uFill>
                  <a:solidFill>
                    <a:srgbClr val="E2DEAB"/>
                  </a:solidFill>
                </a:uFill>
              </a:rPr>
              <a:t>philosophie</a:t>
            </a:r>
            <a:r>
              <a:rPr lang="fr-FR" dirty="0">
                <a:solidFill>
                  <a:srgbClr val="E2DEAB"/>
                </a:solidFill>
                <a:uFill>
                  <a:solidFill>
                    <a:srgbClr val="E2DEAB"/>
                  </a:solidFill>
                </a:uFill>
              </a:rPr>
              <a:t> et par une </a:t>
            </a:r>
            <a:r>
              <a:rPr lang="fr-FR" dirty="0">
                <a:solidFill>
                  <a:srgbClr val="F6A029"/>
                </a:solidFill>
                <a:uFill>
                  <a:solidFill>
                    <a:srgbClr val="E2DEAB"/>
                  </a:solidFill>
                </a:uFill>
              </a:rPr>
              <a:t>vaine tromperie</a:t>
            </a:r>
            <a:r>
              <a:rPr lang="fr-FR" dirty="0">
                <a:solidFill>
                  <a:srgbClr val="E2DEAB"/>
                </a:solidFill>
                <a:uFill>
                  <a:solidFill>
                    <a:srgbClr val="E2DEAB"/>
                  </a:solidFill>
                </a:uFill>
              </a:rPr>
              <a:t>, s'appuyant sur </a:t>
            </a:r>
            <a:r>
              <a:rPr lang="fr-FR" dirty="0">
                <a:solidFill>
                  <a:srgbClr val="F6A029"/>
                </a:solidFill>
                <a:uFill>
                  <a:solidFill>
                    <a:srgbClr val="E2DEAB"/>
                  </a:solidFill>
                </a:uFill>
              </a:rPr>
              <a:t>la tradition des hommes</a:t>
            </a:r>
            <a:r>
              <a:rPr lang="fr-FR" dirty="0">
                <a:solidFill>
                  <a:srgbClr val="E2DEAB"/>
                </a:solidFill>
                <a:uFill>
                  <a:solidFill>
                    <a:srgbClr val="E2DEAB"/>
                  </a:solidFill>
                </a:uFill>
              </a:rPr>
              <a:t>, sur les rudiments du monde, et non sur Christ. </a:t>
            </a:r>
            <a:endParaRPr dirty="0">
              <a:solidFill>
                <a:srgbClr val="E2DEAB"/>
              </a:solidFill>
              <a:uFill>
                <a:solidFill>
                  <a:srgbClr val="E2DEAB"/>
                </a:solidFill>
              </a:uFill>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DejaVu Sans Condensed"/>
        <a:ea typeface="DejaVu Sans Condensed"/>
        <a:cs typeface="DejaVu Sans Condensed"/>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2157</TotalTime>
  <Words>3916</Words>
  <Application>Microsoft Macintosh PowerPoint</Application>
  <PresentationFormat>Custom</PresentationFormat>
  <Paragraphs>577</Paragraphs>
  <Slides>86</Slides>
  <Notes>45</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86</vt:i4>
      </vt:variant>
    </vt:vector>
  </HeadingPairs>
  <TitlesOfParts>
    <vt:vector size="108" baseType="lpstr">
      <vt:lpstr>Arial</vt:lpstr>
      <vt:lpstr>Arial Black</vt:lpstr>
      <vt:lpstr>Calibri</vt:lpstr>
      <vt:lpstr>Chalkboard</vt:lpstr>
      <vt:lpstr>DejaVu Sans</vt:lpstr>
      <vt:lpstr>DejaVu Sans Book</vt:lpstr>
      <vt:lpstr>DejaVu Sans Condensed</vt:lpstr>
      <vt:lpstr>DejaVu Sans Condensed Oblique</vt:lpstr>
      <vt:lpstr>Geared Slab Extrabold</vt:lpstr>
      <vt:lpstr>Geared Slab Regular</vt:lpstr>
      <vt:lpstr>Gill Sans</vt:lpstr>
      <vt:lpstr>GoudyTwenty</vt:lpstr>
      <vt:lpstr>Helvetica</vt:lpstr>
      <vt:lpstr>Helvetica Light</vt:lpstr>
      <vt:lpstr>Lucida Grande</vt:lpstr>
      <vt:lpstr>Mensch Bold Inline</vt:lpstr>
      <vt:lpstr>Mensch Regular</vt:lpstr>
      <vt:lpstr>Quicksand</vt:lpstr>
      <vt:lpstr>Times New Roman</vt:lpstr>
      <vt:lpstr>Trebuchet MS</vt:lpstr>
      <vt:lpstr>New_Template8</vt:lpstr>
      <vt:lpstr>1_New_Template8</vt:lpstr>
      <vt:lpstr>PowerPoint Presentation</vt:lpstr>
      <vt:lpstr>PowerPoint Presentation</vt:lpstr>
      <vt:lpstr>PowerPoint Presentation</vt:lpstr>
      <vt:lpstr>PowerPoint Presentation</vt:lpstr>
      <vt:lpstr>PowerPoint Presentation</vt:lpstr>
      <vt:lpstr>Dr. Terry Mortenson</vt:lpstr>
      <vt:lpstr>PowerPoint Presentation</vt:lpstr>
      <vt:lpstr>2 Corinthiens 10:4–5</vt:lpstr>
      <vt:lpstr>Colossiens 2:8</vt:lpstr>
      <vt:lpstr>PowerPoint Presentation</vt:lpstr>
      <vt:lpstr>PowerPoint Presentation</vt:lpstr>
      <vt:lpstr>PowerPoint Presentation</vt:lpstr>
      <vt:lpstr>Grand Canyon, USA</vt:lpstr>
      <vt:lpstr>PowerPoint Presentation</vt:lpstr>
      <vt:lpstr>PowerPoint Presentation</vt:lpstr>
      <vt:lpstr>PowerPoint Presentation</vt:lpstr>
      <vt:lpstr>PowerPoint Presentation</vt:lpstr>
      <vt:lpstr>« L'évolution est un processus historique qui ne peut être prouvé par les mêmes arguments et méthodes par lesquels des phénomènes purement physiques ou fonctionnels peuvent être documentés. »</vt:lpstr>
      <vt:lpstr>PowerPoint Presentation</vt:lpstr>
      <vt:lpstr>PowerPoint Presentation</vt:lpstr>
      <vt:lpstr>James Hutton  (1726–1797) Docteur, Fermier, Géologiste</vt:lpstr>
      <vt:lpstr>Georges Cuvier (1769–1832) Anatomiste de l’anatomie comparée, paléontologue</vt:lpstr>
      <vt:lpstr>Charles Lyell  (1797–1875) Avocat, géologue</vt:lpstr>
      <vt:lpstr>PowerPoint Presentation</vt:lpstr>
      <vt:lpstr>Thomas Chalmers  (1780–1847)</vt:lpstr>
      <vt:lpstr>PowerPoint Presentation</vt:lpstr>
      <vt:lpstr>PowerPoint Presentation</vt:lpstr>
      <vt:lpstr>John Pye Smith  (1774–1851)</vt:lpstr>
      <vt:lpstr>PowerPoint Presentation</vt:lpstr>
      <vt:lpstr>PowerPoint Presentation</vt:lpstr>
      <vt:lpstr>PowerPoint Presentation</vt:lpstr>
      <vt:lpstr>La vraie nature du débat</vt:lpstr>
      <vt:lpstr>PowerPoint Presentation</vt:lpstr>
      <vt:lpstr>PowerPoint Presentation</vt:lpstr>
      <vt:lpstr>« L’histoire passée de notre globe  doit être expliquée </vt:lpstr>
      <vt:lpstr>« Mais, à coup sûr, les déluges  généraux ne font pas partie de la  théorie de la terre; </vt:lpstr>
      <vt:lpstr>PowerPoint Presentation</vt:lpstr>
      <vt:lpstr>PowerPoint Presentation</vt:lpstr>
      <vt:lpstr>PowerPoint Presentation</vt:lpstr>
      <vt:lpstr>« J'ai toujours été fortement impressionné  par la mesure de l'observation d’un  excellent écrivain et habile géologue qui  a déclaré que `tant par égard à la  révélation qu’à la science - de la vérité  sous toutes ses formes - la partie  physique de l'enquête géologique devait être menée comme si les Écritures n'existaient pas.’ »</vt:lpstr>
      <vt:lpstr>Selon ses termes, Lyell voulait « libérer la science [géologique] de Moïse. »</vt:lpstr>
      <vt:lpstr>PowerPoint Presentation</vt:lpstr>
      <vt:lpstr>PowerPoint Presentation</vt:lpstr>
      <vt:lpstr>« J'ai toujours l'impression que mes livres  sont sortis à moitié du cerveau de Lyell et que  je ne le reconnais jamais suffisamment, et je  ne sais pas comment je peux le faire, sans le  dire si souvent, car j’ai toujours pensé que le  grand mérite des Principes [de géologie], c’est que cela modifiait tout le ton de l’esprit et donc que lorsque vous voyiez une chose que Lyell n’avait jamais vue, on la voyait encore partiellement à travers ses yeux. »</vt:lpstr>
      <vt:lpstr>1830-33</vt:lpstr>
      <vt:lpstr>PowerPoint Presentation</vt:lpstr>
      <vt:lpstr>« Mon excuse pour cette longue et  digression amateure dans l’histoire,  c’est que j’essaie de montrer com- ment, à mon avis, la géologie est  tombée dans les mains des théoriciens  [c’est-à-dire des uniformitariens] qui sont conditionnée par l'histoire sociale et politique de leur temps plus que par des observations sur le terrain. »</vt:lpstr>
      <vt:lpstr>« En d'autres termes, nous nous  sommes laissés laver la cervelle a éviter toute interprétation du passé qui implique des processus  extrêmes et que l'on peut  qualifier  de" processus "catastrophiques. »</vt:lpstr>
      <vt:lpstr>« Cela a généralement été interprété comme l’ agglomérat basal d'une mer transgressive diachronique. Il a été suggéré, avec très peu de preuves fossiles, que ce conglomérat couvre trois à cinq zones d'ammonites et par conséquent jusqu'à cinq millions d'années.</vt:lpstr>
      <vt:lpstr>Pratiquement pas d'érosion entre les couches</vt:lpstr>
      <vt:lpstr>PowerPoint Presentation</vt:lpstr>
      <vt:lpstr>PowerPoint Presentation</vt:lpstr>
      <vt:lpstr>Bright Angel Shale, Grand Canyon</vt:lpstr>
      <vt:lpstr>PowerPoint Presentation</vt:lpstr>
      <vt:lpstr>PowerPoint Presentation</vt:lpstr>
      <vt:lpstr>« Je conclus donc que je n’ai aucune raison de ne pas croire les théories standard des géologues, y compris leur estimation de l'âge de la terre. Ils peuvent avoir tort, pour autant  que je sache; mais s’ils ont tort, ce n’est pas parce qu’ils ont mal incorporé des hypothèses philosophiques dans leur travail. »</vt:lpstr>
      <vt:lpstr>« Bien que nos conclusions soient  provisoires, à ce stade de notre compréhension, les Écritures  semblent être plus faciles à  comprendre pour suggérer (mais  sans exiger) une vision de la  terre- jeune, alors que les faits observables de la création semblent de plus en plus favoriser une vision de la terre-vieille.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Psaumes 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Psaumes 40:5</vt:lpstr>
      <vt:lpstr>PowerPoint Presentation</vt:lpstr>
      <vt:lpstr>Answers Book 1, 2, 3 &amp; 4</vt:lpstr>
      <vt:lpstr>PowerPoint Presentation</vt:lpstr>
      <vt:lpstr>Answers for Kids Vol. 1, 2, 3, 4, 5 &amp; 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Terry Mortenson</cp:lastModifiedBy>
  <cp:revision>63</cp:revision>
  <dcterms:modified xsi:type="dcterms:W3CDTF">2019-04-20T18:18:17Z</dcterms:modified>
</cp:coreProperties>
</file>